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57" r:id="rId3"/>
    <p:sldId id="295" r:id="rId4"/>
    <p:sldId id="259" r:id="rId5"/>
    <p:sldId id="296" r:id="rId6"/>
    <p:sldId id="262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81"/>
    <a:srgbClr val="F5DBEB"/>
    <a:srgbClr val="F3FDBF"/>
    <a:srgbClr val="FFFFCC"/>
    <a:srgbClr val="4C3A00"/>
    <a:srgbClr val="CC99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52701" autoAdjust="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326"/>
    </p:cViewPr>
  </p:outlineViewPr>
  <p:notesTextViewPr>
    <p:cViewPr>
      <p:scale>
        <a:sx n="75" d="100"/>
        <a:sy n="75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70DC501-1E6A-4513-A955-AE16B74387D1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5EE57AF-3742-4601-BD8F-74A9BD6E6E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87517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8281BF-D4A5-43FA-B2CF-F7F0D018E04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050" dirty="0" smtClean="0"/>
              <a:t>Для дальнейшего снижения показателя смертности необходимо, в первую очередь, предпринимать меры, направленные на улучшение </a:t>
            </a:r>
            <a:r>
              <a:rPr lang="ru-RU" sz="1050" dirty="0" err="1" smtClean="0"/>
              <a:t>выявляемости</a:t>
            </a:r>
            <a:r>
              <a:rPr lang="ru-RU" sz="1050" dirty="0" smtClean="0"/>
              <a:t>  ЗН в ранних стадиях.</a:t>
            </a:r>
          </a:p>
          <a:p>
            <a:pPr eaLnBrk="1" hangingPunct="1"/>
            <a:r>
              <a:rPr lang="ru-RU" sz="1050" b="0" dirty="0" smtClean="0"/>
              <a:t>Для этого </a:t>
            </a:r>
            <a:r>
              <a:rPr lang="ru-RU" sz="1050" b="1" dirty="0" smtClean="0"/>
              <a:t>руководителям медучреждений  </a:t>
            </a:r>
            <a:r>
              <a:rPr lang="ru-RU" sz="1050" dirty="0" smtClean="0"/>
              <a:t>необходимо: </a:t>
            </a:r>
          </a:p>
          <a:p>
            <a:pPr eaLnBrk="1" hangingPunct="1"/>
            <a:r>
              <a:rPr lang="ru-RU" sz="1050" dirty="0" smtClean="0"/>
              <a:t>- Принять меры для </a:t>
            </a:r>
            <a:r>
              <a:rPr lang="ru-RU" sz="1050" b="1" dirty="0" smtClean="0"/>
              <a:t>максимально эффективного использования возможностей </a:t>
            </a:r>
            <a:r>
              <a:rPr lang="ru-RU" sz="1050" b="1" dirty="0" err="1" smtClean="0"/>
              <a:t>скрининговых</a:t>
            </a:r>
            <a:r>
              <a:rPr lang="ru-RU" sz="1050" b="1" dirty="0" smtClean="0"/>
              <a:t> методов диагностики </a:t>
            </a:r>
            <a:r>
              <a:rPr lang="ru-RU" sz="1050" dirty="0" smtClean="0"/>
              <a:t>(УЗИ, флюорография, маммография, цитологические и эндоскопические исследования). Скажу, что количество </a:t>
            </a:r>
            <a:r>
              <a:rPr lang="ru-RU" sz="1050" dirty="0" err="1" smtClean="0"/>
              <a:t>маммографических</a:t>
            </a:r>
            <a:r>
              <a:rPr lang="ru-RU" sz="1050" dirty="0" smtClean="0"/>
              <a:t> исследований в</a:t>
            </a:r>
            <a:r>
              <a:rPr lang="ru-RU" sz="1050" baseline="0" dirty="0" smtClean="0"/>
              <a:t> области должно быть значительно больше. </a:t>
            </a:r>
            <a:r>
              <a:rPr lang="ru-RU" sz="1050" dirty="0" smtClean="0"/>
              <a:t>Низкий охват цитологическими</a:t>
            </a:r>
            <a:r>
              <a:rPr lang="ru-RU" sz="1050" baseline="0" dirty="0" smtClean="0"/>
              <a:t> исследованиями отмечен в Красноуральске, Невьянске, Красноуфимске, Реже. Хорошо налажена работа в Кушве, Качканаре, Краснотурьинске, Сысерти.</a:t>
            </a:r>
            <a:endParaRPr lang="ru-RU" sz="1050" dirty="0" smtClean="0"/>
          </a:p>
          <a:p>
            <a:pPr eaLnBrk="1" hangingPunct="1"/>
            <a:r>
              <a:rPr lang="ru-RU" sz="1050" b="1" dirty="0" smtClean="0"/>
              <a:t>Женские смотровые кабинеты </a:t>
            </a:r>
            <a:r>
              <a:rPr lang="ru-RU" sz="1050" b="0" dirty="0" smtClean="0"/>
              <a:t>должны работать  </a:t>
            </a:r>
            <a:r>
              <a:rPr lang="ru-RU" sz="1050" dirty="0" smtClean="0"/>
              <a:t>в 2 смены</a:t>
            </a:r>
            <a:r>
              <a:rPr lang="ru-RU" sz="1050" baseline="0" dirty="0" smtClean="0"/>
              <a:t> и</a:t>
            </a:r>
            <a:r>
              <a:rPr lang="ru-RU" sz="1050" dirty="0" smtClean="0"/>
              <a:t> с полной нагрузкой.</a:t>
            </a:r>
            <a:r>
              <a:rPr lang="ru-RU" sz="1050" baseline="0" dirty="0" smtClean="0"/>
              <a:t> Это не так в Богдановиче, </a:t>
            </a:r>
            <a:r>
              <a:rPr lang="ru-RU" sz="1050" baseline="0" dirty="0" err="1" smtClean="0"/>
              <a:t>Н-Сергьгах</a:t>
            </a:r>
            <a:r>
              <a:rPr lang="ru-RU" sz="1050" baseline="0" dirty="0" smtClean="0"/>
              <a:t>, Талице . </a:t>
            </a:r>
            <a:endParaRPr lang="ru-RU" sz="1050" i="1" dirty="0" smtClean="0"/>
          </a:p>
          <a:p>
            <a:pPr eaLnBrk="1" hangingPunct="1">
              <a:buFontTx/>
              <a:buNone/>
            </a:pPr>
            <a:r>
              <a:rPr lang="ru-RU" sz="1050" dirty="0" smtClean="0"/>
              <a:t>В больнице должна быть организована работа </a:t>
            </a:r>
            <a:r>
              <a:rPr lang="ru-RU" sz="1050" b="1" dirty="0" smtClean="0"/>
              <a:t>противораковой комиссии, безотлагательно</a:t>
            </a:r>
            <a:r>
              <a:rPr lang="ru-RU" sz="1050" b="1" baseline="0" dirty="0" smtClean="0"/>
              <a:t> должны </a:t>
            </a:r>
            <a:r>
              <a:rPr lang="ru-RU" sz="1050" b="1" dirty="0" smtClean="0"/>
              <a:t>разбираться все  выявленные «запущенные» случаи </a:t>
            </a:r>
            <a:r>
              <a:rPr lang="ru-RU" sz="1050" b="1" dirty="0" err="1" smtClean="0"/>
              <a:t>онкозаболеваний</a:t>
            </a:r>
            <a:endParaRPr lang="ru-RU" sz="1050" b="1" dirty="0" smtClean="0"/>
          </a:p>
          <a:p>
            <a:pPr eaLnBrk="1" hangingPunct="1">
              <a:buFontTx/>
              <a:buNone/>
            </a:pPr>
            <a:r>
              <a:rPr lang="ru-RU" sz="1050" dirty="0" smtClean="0"/>
              <a:t>Конечно, необходимо </a:t>
            </a:r>
            <a:r>
              <a:rPr lang="ru-RU" sz="1050" b="1" dirty="0" smtClean="0"/>
              <a:t>привлекать кадры и повышать их подготовку </a:t>
            </a:r>
            <a:r>
              <a:rPr lang="ru-RU" sz="1050" dirty="0" smtClean="0"/>
              <a:t>по вопросам онкологии, в т.ч. использовать возможности дистанционного обучения и консультирования;</a:t>
            </a:r>
          </a:p>
          <a:p>
            <a:pPr eaLnBrk="1" hangingPunct="1">
              <a:lnSpc>
                <a:spcPct val="80000"/>
              </a:lnSpc>
            </a:pPr>
            <a:r>
              <a:rPr lang="ru-RU" sz="1050" dirty="0" smtClean="0"/>
              <a:t>Большое значение имеет </a:t>
            </a:r>
            <a:r>
              <a:rPr lang="ru-RU" sz="1050" b="1" dirty="0" smtClean="0"/>
              <a:t>организационная работа главных штатных и внештатных специалистов</a:t>
            </a:r>
            <a:r>
              <a:rPr lang="ru-RU" sz="1050" dirty="0" smtClean="0"/>
              <a:t>.</a:t>
            </a:r>
            <a:r>
              <a:rPr lang="ru-RU" sz="1050" baseline="0" dirty="0" smtClean="0"/>
              <a:t> В пример могу поставить работу  главного специалиста-стоматолога Харитоновой М.П. и предлагаю всем главным специалистам перенять ее опыт по организации противораковой комиссии по курируемому профилю </a:t>
            </a:r>
            <a:endParaRPr lang="ru-RU" sz="1050" dirty="0" smtClean="0"/>
          </a:p>
          <a:p>
            <a:pPr eaLnBrk="1" hangingPunct="1">
              <a:lnSpc>
                <a:spcPct val="80000"/>
              </a:lnSpc>
            </a:pPr>
            <a:r>
              <a:rPr lang="ru-RU" sz="1050" dirty="0" smtClean="0"/>
              <a:t>Отдельно можно отметить </a:t>
            </a:r>
            <a:r>
              <a:rPr lang="ru-RU" sz="1050" b="1" dirty="0" smtClean="0"/>
              <a:t>необходимость формирования </a:t>
            </a:r>
            <a:r>
              <a:rPr lang="ru-RU" sz="1050" b="1" u="sng" dirty="0" smtClean="0"/>
              <a:t>приверженности населения к здоровому образу жизни</a:t>
            </a:r>
            <a:r>
              <a:rPr lang="ru-RU" sz="1050" u="sng" dirty="0" smtClean="0"/>
              <a:t>,</a:t>
            </a:r>
            <a:r>
              <a:rPr lang="ru-RU" sz="1050" dirty="0" smtClean="0"/>
              <a:t> повышения доступности сведений о профилактике и выявлению ЗН (в том числе с привлечением средств массовой информации). </a:t>
            </a:r>
          </a:p>
          <a:p>
            <a:pPr eaLnBrk="1" hangingPunct="1">
              <a:lnSpc>
                <a:spcPct val="80000"/>
              </a:lnSpc>
            </a:pPr>
            <a:r>
              <a:rPr lang="ru-RU" sz="1050" dirty="0" smtClean="0"/>
              <a:t>Чем еще мы будем заниматься, - это развитием системы </a:t>
            </a:r>
            <a:r>
              <a:rPr lang="ru-RU" sz="1050" b="1" dirty="0" smtClean="0"/>
              <a:t>паллиативной помощи в поликлиниках и стационарах,</a:t>
            </a:r>
            <a:r>
              <a:rPr lang="ru-RU" sz="1050" b="1" baseline="0" dirty="0" smtClean="0"/>
              <a:t> </a:t>
            </a:r>
            <a:r>
              <a:rPr lang="ru-RU" sz="1050" b="1" dirty="0" smtClean="0"/>
              <a:t>и уже не только онкологическим больным .  В связи с этим информирую</a:t>
            </a:r>
            <a:r>
              <a:rPr lang="ru-RU" sz="1050" b="1" baseline="0" dirty="0" smtClean="0"/>
              <a:t> вас, что 28 февраля на базе </a:t>
            </a:r>
            <a:r>
              <a:rPr lang="ru-RU" sz="1050" b="1" dirty="0" smtClean="0"/>
              <a:t> </a:t>
            </a:r>
            <a:r>
              <a:rPr lang="ru-RU" sz="1050" b="1" baseline="0" dirty="0" smtClean="0"/>
              <a:t> ООД состоится конференция всероссийского уровня по паллиативной помощи. Приказ смотрите на нашем сайте.</a:t>
            </a:r>
            <a:endParaRPr lang="ru-RU" sz="1050" b="1" dirty="0" smtClean="0"/>
          </a:p>
          <a:p>
            <a:pPr eaLnBrk="1" hangingPunct="1">
              <a:lnSpc>
                <a:spcPct val="80000"/>
              </a:lnSpc>
            </a:pPr>
            <a:endParaRPr lang="ru-RU" sz="2550" i="1" u="sng" dirty="0" smtClean="0"/>
          </a:p>
          <a:p>
            <a:pPr eaLnBrk="1" hangingPunct="1">
              <a:buFontTx/>
              <a:buChar char="-"/>
            </a:pPr>
            <a:endParaRPr lang="ru-RU" sz="255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400" b="1" dirty="0" smtClean="0"/>
              <a:t>Смертность от внешних причин является третьей по значимости причиной</a:t>
            </a:r>
            <a:r>
              <a:rPr lang="ru-RU" sz="1400" dirty="0" smtClean="0"/>
              <a:t> смертности населения (а в возрасте до 45 лет – доминирующей). Более 10% всех случаев смерти от внешних причин занимает</a:t>
            </a:r>
            <a:r>
              <a:rPr lang="ru-RU" sz="1400" b="1" dirty="0" smtClean="0"/>
              <a:t> смертность от дорожно-транспортных происшествий</a:t>
            </a:r>
            <a:r>
              <a:rPr lang="ru-RU" sz="1400" dirty="0" smtClean="0"/>
              <a:t>. </a:t>
            </a:r>
          </a:p>
          <a:p>
            <a:r>
              <a:rPr lang="ru-RU" sz="1400" dirty="0" smtClean="0"/>
              <a:t>В 2012 году она составила </a:t>
            </a:r>
            <a:r>
              <a:rPr lang="ru-RU" sz="1400" b="1" dirty="0" smtClean="0"/>
              <a:t>14,2 </a:t>
            </a:r>
            <a:r>
              <a:rPr lang="ru-RU" sz="1400" dirty="0" smtClean="0"/>
              <a:t>на 100 тыс. населения (614 человек) (в 2011 г. – 12,5),</a:t>
            </a:r>
            <a:r>
              <a:rPr lang="ru-RU" sz="1400" baseline="0" dirty="0" smtClean="0"/>
              <a:t>  </a:t>
            </a:r>
            <a:r>
              <a:rPr lang="ru-RU" sz="1400" b="1" dirty="0" smtClean="0"/>
              <a:t>Указом</a:t>
            </a:r>
            <a:r>
              <a:rPr lang="ru-RU" sz="1400" dirty="0" smtClean="0"/>
              <a:t> Президента для Свердловской</a:t>
            </a:r>
            <a:r>
              <a:rPr lang="ru-RU" sz="1400" baseline="0" dirty="0" smtClean="0"/>
              <a:t> области </a:t>
            </a:r>
            <a:r>
              <a:rPr lang="ru-RU" sz="1400" dirty="0" smtClean="0"/>
              <a:t>к 2018 году определен целевой показатель - </a:t>
            </a:r>
            <a:r>
              <a:rPr lang="ru-RU" sz="1400" b="1" dirty="0" smtClean="0"/>
              <a:t>10,6 </a:t>
            </a:r>
            <a:r>
              <a:rPr lang="ru-RU" sz="1400" dirty="0" smtClean="0"/>
              <a:t>на 100 тыс. населения, это меньше достигнутого на 25%.</a:t>
            </a:r>
          </a:p>
          <a:p>
            <a:endParaRPr 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sz="1300" dirty="0" smtClean="0"/>
              <a:t>Проблема является межведомственной.  Зоной ответственности сферы здравоохранения является организация системы оказания экстренной медицинской помощи пострадавшим при ДТП.</a:t>
            </a: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300" dirty="0" smtClean="0"/>
              <a:t>Для этого в области создана </a:t>
            </a:r>
            <a:r>
              <a:rPr lang="ru-RU" sz="1300" b="1" dirty="0" smtClean="0"/>
              <a:t>3-уровневая модель травматологической помощи населению</a:t>
            </a:r>
            <a:r>
              <a:rPr lang="ru-RU" sz="1300" dirty="0" smtClean="0"/>
              <a:t>. На базе Областной клинической больницы №1 открыт </a:t>
            </a:r>
            <a:r>
              <a:rPr lang="ru-RU" sz="1300" b="1" dirty="0" smtClean="0"/>
              <a:t>травматологический центр первого уровня </a:t>
            </a:r>
            <a:r>
              <a:rPr lang="ru-RU" sz="1300" dirty="0" smtClean="0"/>
              <a:t>на 35 коек. На базе 10 межмуниципальных медицинских центров (ММЦ) организованы и оснащены </a:t>
            </a:r>
            <a:r>
              <a:rPr lang="ru-RU" sz="1300" b="1" dirty="0" err="1" smtClean="0"/>
              <a:t>травмцентры</a:t>
            </a:r>
            <a:r>
              <a:rPr lang="ru-RU" sz="1300" b="1" dirty="0" smtClean="0"/>
              <a:t> второго уровня. </a:t>
            </a:r>
            <a:endParaRPr lang="ru-RU" sz="1300" dirty="0" smtClean="0"/>
          </a:p>
          <a:p>
            <a:pPr>
              <a:lnSpc>
                <a:spcPct val="90000"/>
              </a:lnSpc>
            </a:pPr>
            <a:r>
              <a:rPr lang="ru-RU" sz="1300" dirty="0" smtClean="0"/>
              <a:t>В круглосуточном режиме организован</a:t>
            </a:r>
            <a:r>
              <a:rPr lang="ru-RU" sz="1300" baseline="0" dirty="0" smtClean="0"/>
              <a:t> </a:t>
            </a:r>
            <a:r>
              <a:rPr lang="ru-RU" sz="1300" b="1" baseline="0" dirty="0" smtClean="0"/>
              <a:t>прием </a:t>
            </a:r>
            <a:r>
              <a:rPr lang="ru-RU" sz="1300" b="1" dirty="0" smtClean="0"/>
              <a:t>пациентов с травмой позвоночника и спинного мозга в нейрохирургическое</a:t>
            </a:r>
            <a:r>
              <a:rPr lang="ru-RU" sz="1300" b="1" baseline="0" dirty="0" smtClean="0"/>
              <a:t> </a:t>
            </a:r>
            <a:r>
              <a:rPr lang="ru-RU" sz="1300" b="1" dirty="0" smtClean="0"/>
              <a:t>отделение Госпиталя ветеранов. </a:t>
            </a: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300" dirty="0" smtClean="0"/>
              <a:t>Подготовлен приказ Министра здравоохранения Свердловской области «</a:t>
            </a:r>
            <a:r>
              <a:rPr lang="ru-RU" sz="1300" b="1" dirty="0" smtClean="0"/>
              <a:t>Об утверждении порядка оказания травматологической помощи» </a:t>
            </a:r>
            <a:r>
              <a:rPr lang="ru-RU" sz="1300" baseline="0" dirty="0" smtClean="0"/>
              <a:t>предусматривающий схему </a:t>
            </a:r>
            <a:r>
              <a:rPr lang="ru-RU" sz="1300" dirty="0" smtClean="0"/>
              <a:t>маршрутизации</a:t>
            </a:r>
          </a:p>
          <a:p>
            <a:pPr>
              <a:lnSpc>
                <a:spcPct val="90000"/>
              </a:lnSpc>
            </a:pPr>
            <a:r>
              <a:rPr lang="ru-RU" sz="1300" dirty="0" smtClean="0"/>
              <a:t> На сайте Института травматологии и ортопедии им. В.Д. </a:t>
            </a:r>
            <a:r>
              <a:rPr lang="ru-RU" sz="1300" dirty="0" err="1" smtClean="0"/>
              <a:t>Чаклина</a:t>
            </a:r>
            <a:r>
              <a:rPr lang="ru-RU" sz="1300" dirty="0" smtClean="0"/>
              <a:t>» организован </a:t>
            </a:r>
            <a:r>
              <a:rPr lang="ru-RU" sz="1300" b="1" dirty="0" smtClean="0"/>
              <a:t>травматологический форум.</a:t>
            </a:r>
          </a:p>
          <a:p>
            <a:pPr>
              <a:lnSpc>
                <a:spcPct val="90000"/>
              </a:lnSpc>
            </a:pPr>
            <a:endParaRPr lang="ru-RU" sz="800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sz="1300" dirty="0" smtClean="0"/>
              <a:t>Для оптимизации оказания экстренной медицинской помощи на </a:t>
            </a:r>
            <a:r>
              <a:rPr lang="ru-RU" sz="1300" b="1" dirty="0" err="1" smtClean="0"/>
              <a:t>догоспитальном</a:t>
            </a:r>
            <a:r>
              <a:rPr lang="ru-RU" sz="1300" b="1" dirty="0" smtClean="0"/>
              <a:t> этапе:</a:t>
            </a:r>
          </a:p>
          <a:p>
            <a:pPr>
              <a:lnSpc>
                <a:spcPct val="90000"/>
              </a:lnSpc>
            </a:pPr>
            <a:r>
              <a:rPr lang="ru-RU" sz="1300" dirty="0" smtClean="0"/>
              <a:t>	Реализован проект по медико-спасательному прикрытию на федеральных автомобильных дорогах, </a:t>
            </a:r>
            <a:r>
              <a:rPr lang="ru-RU" sz="1300" b="1" dirty="0" smtClean="0"/>
              <a:t>организована работа 12 трассовых пунктов</a:t>
            </a:r>
          </a:p>
          <a:p>
            <a:pPr>
              <a:lnSpc>
                <a:spcPct val="90000"/>
              </a:lnSpc>
            </a:pPr>
            <a:r>
              <a:rPr lang="ru-RU" sz="1300" dirty="0" smtClean="0"/>
              <a:t>	Кроме того, на базе трассового пункта медицины катастроф «п.Решеты» с 1 июля 2012 года организована </a:t>
            </a:r>
            <a:r>
              <a:rPr lang="ru-RU" sz="1300" b="1" dirty="0" err="1" smtClean="0"/>
              <a:t>авиамедицинская</a:t>
            </a:r>
            <a:r>
              <a:rPr lang="ru-RU" sz="1300" b="1" dirty="0" smtClean="0"/>
              <a:t> бригада,</a:t>
            </a:r>
            <a:r>
              <a:rPr lang="ru-RU" sz="1300" dirty="0" smtClean="0"/>
              <a:t> проведено 10 эвакуаций пострадавших. Хочу отметить,</a:t>
            </a:r>
            <a:r>
              <a:rPr lang="ru-RU" sz="1300" baseline="0" dirty="0" smtClean="0"/>
              <a:t> что в</a:t>
            </a:r>
            <a:r>
              <a:rPr lang="ru-RU" sz="1300" dirty="0" smtClean="0"/>
              <a:t> 2013 году Свердловская область включена в </a:t>
            </a:r>
            <a:r>
              <a:rPr lang="ru-RU" sz="1300" b="1" dirty="0" smtClean="0"/>
              <a:t>федеральный пилотный проект по развитию санитарной авиации.</a:t>
            </a:r>
            <a:endParaRPr lang="ru-RU" sz="1300" b="1" i="1" dirty="0" smtClean="0"/>
          </a:p>
          <a:p>
            <a:r>
              <a:rPr lang="ru-RU" sz="1300" i="0" dirty="0" smtClean="0"/>
              <a:t>	</a:t>
            </a:r>
          </a:p>
          <a:p>
            <a:r>
              <a:rPr lang="ru-RU" sz="1300" dirty="0" smtClean="0"/>
              <a:t>Проводимые мероприятия позволили приблизить экстренную медицинскую помощь пострадавшим в ДТП; сократить время ожидания медицинской помощи в зонах трассовых пунктов до 9 минут; и, главное, снизить </a:t>
            </a:r>
            <a:r>
              <a:rPr lang="ru-RU" sz="1300" dirty="0" err="1" smtClean="0"/>
              <a:t>досуточную</a:t>
            </a:r>
            <a:r>
              <a:rPr lang="ru-RU" sz="1300" dirty="0" smtClean="0"/>
              <a:t> летальность пострадавших в ДТП в 1,5 раза.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400" dirty="0" smtClean="0"/>
              <a:t>Для выполнения задачи, поставленной Президентом, мы будем продолжать оснащать лечебные учреждения санитарным</a:t>
            </a:r>
            <a:r>
              <a:rPr lang="ru-RU" sz="1400" baseline="0" dirty="0" smtClean="0"/>
              <a:t> транспортом и медицинским оборудованием.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/>
              <a:t>Необходимо завершить</a:t>
            </a:r>
            <a:r>
              <a:rPr lang="ru-RU" sz="1400" baseline="0" dirty="0" smtClean="0"/>
              <a:t> вн</a:t>
            </a:r>
            <a:r>
              <a:rPr lang="ru-RU" sz="1400" dirty="0" smtClean="0"/>
              <a:t>едрение системы ГЛОНАСС в службе СМП, разработать и внедрить образовательные программы для врачей и фельдшеров, направленные на совершенствование </a:t>
            </a:r>
            <a:r>
              <a:rPr lang="ru-RU" sz="1400" dirty="0" err="1" smtClean="0"/>
              <a:t>жизнеспасающих</a:t>
            </a:r>
            <a:r>
              <a:rPr lang="ru-RU" sz="1400" dirty="0" smtClean="0"/>
              <a:t> навыков. </a:t>
            </a:r>
          </a:p>
          <a:p>
            <a:r>
              <a:rPr lang="ru-RU" sz="1400" dirty="0" smtClean="0"/>
              <a:t>Руководителям</a:t>
            </a:r>
            <a:r>
              <a:rPr lang="ru-RU" sz="1400" baseline="0" dirty="0" smtClean="0"/>
              <a:t> медучреждений следует организовать четкое взаимодействие бригад скорой медицинской помощи первичного звена, межмуниципальных центров, специализированных бригад СМП и бригад ТЦМК</a:t>
            </a:r>
          </a:p>
          <a:p>
            <a:r>
              <a:rPr lang="ru-RU" sz="1400" baseline="0" dirty="0" smtClean="0"/>
              <a:t>Также важно уделять внимание привлечению и подготовке кадров, в</a:t>
            </a:r>
            <a:r>
              <a:rPr lang="ru-RU" sz="1400" dirty="0" smtClean="0"/>
              <a:t>ыполнению Порядка и стандартов оказания травматологической помощи.</a:t>
            </a:r>
          </a:p>
          <a:p>
            <a:endParaRPr lang="ru-RU" sz="800" dirty="0" smtClean="0"/>
          </a:p>
          <a:p>
            <a:endParaRPr lang="ru-RU" sz="80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EE57AF-3742-4601-BD8F-74A9BD6E6E49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/>
              <a:t>	</a:t>
            </a:r>
            <a:r>
              <a:rPr lang="ru-RU" sz="1400" baseline="0" dirty="0" smtClean="0"/>
              <a:t>В структуре причин смертности населения Свердловской области и России в целом первое место занимают болезни системы кровообращения, второе - онкологические заболевания, третье  – травмы и отравления. В нашей области на эти три причины приходится 82,6 % смертности населения.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aseline="0" dirty="0" smtClean="0"/>
              <a:t>	</a:t>
            </a:r>
            <a:endParaRPr lang="ru-RU" sz="1400" baseline="0" dirty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52BABD-25F5-462D-B8E6-492889AD45E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indent="457200">
              <a:spcBef>
                <a:spcPct val="0"/>
              </a:spcBef>
            </a:pPr>
            <a:r>
              <a:rPr lang="ru-RU" sz="1400" b="1" i="0" u="none" dirty="0" smtClean="0"/>
              <a:t>на показатель смертности от болезней системы кровообращения приходится 53,9%</a:t>
            </a:r>
            <a:r>
              <a:rPr lang="ru-RU" sz="1400" b="1" i="0" u="none" baseline="0" dirty="0" smtClean="0"/>
              <a:t>  </a:t>
            </a:r>
            <a:r>
              <a:rPr lang="ru-RU" sz="1400" i="0" u="none" baseline="0" dirty="0" smtClean="0"/>
              <a:t>от</a:t>
            </a:r>
            <a:r>
              <a:rPr lang="ru-RU" sz="1400" i="0" u="none" dirty="0" smtClean="0"/>
              <a:t> всех причин смертности</a:t>
            </a:r>
            <a:r>
              <a:rPr lang="ru-RU" sz="1400" b="1" i="0" u="none" dirty="0" smtClean="0"/>
              <a:t>.  </a:t>
            </a:r>
            <a:r>
              <a:rPr lang="ru-RU" sz="1400" b="1" dirty="0" smtClean="0"/>
              <a:t>Ожидаемый </a:t>
            </a:r>
            <a:r>
              <a:rPr lang="ru-RU" sz="1400" dirty="0" smtClean="0"/>
              <a:t>показатель в 2012 году  составляет </a:t>
            </a:r>
            <a:r>
              <a:rPr lang="ru-RU" sz="1400" b="1" dirty="0" smtClean="0"/>
              <a:t>748,5</a:t>
            </a:r>
            <a:r>
              <a:rPr lang="ru-RU" sz="1400" dirty="0" smtClean="0"/>
              <a:t>,</a:t>
            </a:r>
            <a:r>
              <a:rPr lang="ru-RU" sz="1400" baseline="0" dirty="0" smtClean="0"/>
              <a:t> а должен</a:t>
            </a:r>
            <a:r>
              <a:rPr lang="ru-RU" sz="1400" dirty="0" smtClean="0"/>
              <a:t> составить к 2018 году </a:t>
            </a:r>
            <a:r>
              <a:rPr lang="ru-RU" sz="1400" baseline="0" dirty="0" smtClean="0"/>
              <a:t>п</a:t>
            </a:r>
            <a:r>
              <a:rPr lang="ru-RU" sz="1400" dirty="0" smtClean="0"/>
              <a:t>о указу Президента </a:t>
            </a:r>
            <a:r>
              <a:rPr lang="ru-RU" sz="1400" b="1" dirty="0" smtClean="0"/>
              <a:t>649,4</a:t>
            </a:r>
            <a:r>
              <a:rPr lang="ru-RU" sz="1400" dirty="0" smtClean="0"/>
              <a:t> (т.е.</a:t>
            </a:r>
            <a:r>
              <a:rPr lang="ru-RU" sz="1400" baseline="0" dirty="0" smtClean="0"/>
              <a:t> </a:t>
            </a:r>
            <a:r>
              <a:rPr lang="ru-RU" sz="1400" dirty="0" smtClean="0"/>
              <a:t>снизиться на 15 %).</a:t>
            </a:r>
          </a:p>
          <a:p>
            <a:pPr indent="457200">
              <a:spcBef>
                <a:spcPct val="0"/>
              </a:spcBef>
            </a:pPr>
            <a:endParaRPr lang="ru-RU" sz="1400" dirty="0" smtClean="0"/>
          </a:p>
          <a:p>
            <a:pPr indent="457200">
              <a:spcBef>
                <a:spcPct val="0"/>
              </a:spcBef>
            </a:pPr>
            <a:r>
              <a:rPr lang="ru-RU" sz="1400" b="1" dirty="0" smtClean="0"/>
              <a:t>Уровень снижения </a:t>
            </a:r>
            <a:r>
              <a:rPr lang="ru-RU" sz="1400" dirty="0" smtClean="0"/>
              <a:t>смертности от болезней системы кровообращения </a:t>
            </a:r>
            <a:r>
              <a:rPr lang="ru-RU" sz="1400" b="1" dirty="0" smtClean="0"/>
              <a:t>оценивается индикаторными показателями:</a:t>
            </a:r>
          </a:p>
          <a:p>
            <a:pPr indent="457200">
              <a:spcBef>
                <a:spcPct val="0"/>
              </a:spcBef>
            </a:pPr>
            <a:r>
              <a:rPr lang="ru-RU" sz="1400" dirty="0" smtClean="0"/>
              <a:t>	- смертности и летальности от острого нарушения мозгового кровообращения;</a:t>
            </a:r>
          </a:p>
          <a:p>
            <a:pPr indent="457200">
              <a:spcBef>
                <a:spcPct val="0"/>
              </a:spcBef>
            </a:pPr>
            <a:r>
              <a:rPr lang="ru-RU" sz="1400" dirty="0" smtClean="0"/>
              <a:t>	- смертности и летальности от острого инфаркта миокарда.</a:t>
            </a:r>
          </a:p>
          <a:p>
            <a:pPr indent="457200">
              <a:spcBef>
                <a:spcPct val="0"/>
              </a:spcBef>
            </a:pPr>
            <a:r>
              <a:rPr lang="ru-RU" sz="1400" dirty="0" smtClean="0"/>
              <a:t>Их значения по годам,</a:t>
            </a:r>
            <a:r>
              <a:rPr lang="ru-RU" sz="1400" baseline="0" dirty="0" smtClean="0"/>
              <a:t> установленные для Свердловской области, </a:t>
            </a:r>
            <a:r>
              <a:rPr lang="ru-RU" sz="1400" dirty="0" smtClean="0"/>
              <a:t>представлены на слайде</a:t>
            </a:r>
            <a:r>
              <a:rPr lang="ru-RU" sz="1400" baseline="0" dirty="0" smtClean="0"/>
              <a:t>.</a:t>
            </a:r>
            <a:endParaRPr lang="ru-RU" sz="1400" dirty="0" smtClean="0"/>
          </a:p>
          <a:p>
            <a:pPr indent="457200">
              <a:spcBef>
                <a:spcPct val="0"/>
              </a:spcBef>
            </a:pPr>
            <a:r>
              <a:rPr lang="ru-RU" sz="1000" dirty="0" smtClean="0"/>
              <a:t>	</a:t>
            </a:r>
            <a:endParaRPr lang="ru-RU" sz="1000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0C2B786-5C65-4D94-B58B-301AF16EDCA9}" type="slidenum">
              <a:rPr lang="ru-RU" sz="1200">
                <a:latin typeface="Calibri" pitchFamily="34" charset="0"/>
              </a:rPr>
              <a:pPr algn="r"/>
              <a:t>4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25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DE9A4AA-D440-4ABD-8515-8B3C5FE5766A}" type="slidenum">
              <a:rPr lang="ru-RU" sz="1200">
                <a:latin typeface="Times New Roman" pitchFamily="18" charset="0"/>
              </a:rPr>
              <a:pPr algn="r"/>
              <a:t>4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225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50" tIns="45825" rIns="91650" bIns="45825" anchor="b"/>
          <a:lstStyle/>
          <a:p>
            <a:pPr algn="r" defTabSz="915988"/>
            <a:fld id="{B90C3CB1-8D93-4375-921B-BDA95F60C8DF}" type="slidenum">
              <a:rPr lang="ru-RU" sz="1200">
                <a:latin typeface="Calibri" pitchFamily="34" charset="0"/>
              </a:rPr>
              <a:pPr algn="r" defTabSz="915988"/>
              <a:t>4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253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5A27E2E-A9FF-4D56-BF88-AA03A4CC2E34}" type="slidenum">
              <a:rPr lang="ru-RU" sz="1200">
                <a:latin typeface="Calibri" pitchFamily="34" charset="0"/>
              </a:rPr>
              <a:pPr algn="r"/>
              <a:t>4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25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9562"/>
          </a:xfrm>
          <a:noFill/>
        </p:spPr>
        <p:txBody>
          <a:bodyPr wrap="square" lIns="91650" tIns="45825" rIns="91650" bIns="45825" numCol="1" anchor="t" anchorCtr="0" compatLnSpc="1">
            <a:prstTxWarp prst="textNoShape">
              <a:avLst/>
            </a:prstTxWarp>
          </a:bodyPr>
          <a:lstStyle/>
          <a:p>
            <a:pPr indent="457200">
              <a:spcBef>
                <a:spcPct val="0"/>
              </a:spcBef>
            </a:pPr>
            <a:r>
              <a:rPr lang="ru-RU" sz="1400" dirty="0" smtClean="0"/>
              <a:t>Для достижения показателей в  области в</a:t>
            </a:r>
            <a:r>
              <a:rPr lang="ru-RU" sz="1400" dirty="0" smtClean="0">
                <a:latin typeface="Arial" charset="0"/>
              </a:rPr>
              <a:t> соответствии с </a:t>
            </a:r>
            <a:r>
              <a:rPr lang="ru-RU" sz="1400" dirty="0" smtClean="0"/>
              <a:t>поряд</a:t>
            </a:r>
            <a:r>
              <a:rPr lang="ru-RU" sz="1400" dirty="0" smtClean="0">
                <a:latin typeface="Arial" charset="0"/>
              </a:rPr>
              <a:t>ками сформирована</a:t>
            </a:r>
            <a:r>
              <a:rPr lang="ru-RU" sz="1400" baseline="0" dirty="0" smtClean="0">
                <a:latin typeface="Arial" charset="0"/>
              </a:rPr>
              <a:t> </a:t>
            </a:r>
            <a:r>
              <a:rPr lang="ru-RU" sz="1400" b="1" dirty="0" smtClean="0"/>
              <a:t>трехуровневая система оказания помощи</a:t>
            </a:r>
            <a:r>
              <a:rPr lang="ru-RU" sz="1400" dirty="0" smtClean="0"/>
              <a:t>, организовано </a:t>
            </a:r>
            <a:r>
              <a:rPr lang="ru-RU" sz="1400" b="1" dirty="0" smtClean="0"/>
              <a:t>26 первичных сосудистых отделений:</a:t>
            </a:r>
            <a:r>
              <a:rPr lang="ru-RU" sz="1400" b="1" baseline="0" dirty="0" smtClean="0"/>
              <a:t> </a:t>
            </a:r>
            <a:r>
              <a:rPr lang="ru-RU" sz="1400" b="1" dirty="0" smtClean="0"/>
              <a:t>15 – неврологического профиля и 11 - кардиологического </a:t>
            </a:r>
            <a:r>
              <a:rPr lang="ru-RU" sz="1400" dirty="0" smtClean="0"/>
              <a:t>. В прошлом году в программу вошли </a:t>
            </a:r>
            <a:r>
              <a:rPr lang="ru-RU" sz="1400" b="1" dirty="0" smtClean="0"/>
              <a:t>новые  ПСО</a:t>
            </a:r>
            <a:r>
              <a:rPr lang="ru-RU" sz="1400" baseline="0" dirty="0" smtClean="0"/>
              <a:t> в Первоуральске, Серове, Ревде, Асбесте, Красноуфимске, Алапаевске, а также на базе 14, 23, 24 и 40 больниц г. Екатеринбурга.</a:t>
            </a:r>
          </a:p>
          <a:p>
            <a:pPr marL="0" marR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/>
              <a:t>	Увеличился процент госпитализации пациентов с ОНМК, в том числе   в первые 6 часов от начала заболевания.</a:t>
            </a:r>
            <a:endParaRPr lang="ru-RU" sz="1400" i="1" dirty="0" smtClean="0"/>
          </a:p>
          <a:p>
            <a:pPr>
              <a:spcBef>
                <a:spcPct val="0"/>
              </a:spcBef>
            </a:pPr>
            <a:r>
              <a:rPr lang="ru-RU" sz="1400" dirty="0" smtClean="0"/>
              <a:t>	В круглосуточном режиме </a:t>
            </a:r>
            <a:r>
              <a:rPr lang="ru-RU" sz="1400" b="0" baseline="0" dirty="0" smtClean="0"/>
              <a:t>проводятся </a:t>
            </a:r>
            <a:r>
              <a:rPr lang="ru-RU" sz="1400" b="0" baseline="0" dirty="0" err="1" smtClean="0"/>
              <a:t>телеконсультации</a:t>
            </a:r>
            <a:r>
              <a:rPr lang="ru-RU" sz="1400" b="0" baseline="0" dirty="0" smtClean="0"/>
              <a:t> </a:t>
            </a:r>
            <a:r>
              <a:rPr lang="ru-RU" sz="1400" dirty="0" smtClean="0"/>
              <a:t> </a:t>
            </a:r>
            <a:r>
              <a:rPr lang="ru-RU" sz="1400" b="0" dirty="0" smtClean="0"/>
              <a:t>на б</a:t>
            </a:r>
            <a:r>
              <a:rPr lang="ru-RU" sz="1400" dirty="0" smtClean="0"/>
              <a:t>азе Регионального сосудистого центра.</a:t>
            </a:r>
            <a:r>
              <a:rPr lang="ru-RU" sz="1400" baseline="0" dirty="0" smtClean="0"/>
              <a:t> </a:t>
            </a:r>
            <a:r>
              <a:rPr lang="ru-RU" sz="1400" b="0" baseline="0" dirty="0" smtClean="0"/>
              <a:t> </a:t>
            </a:r>
          </a:p>
          <a:p>
            <a:pPr>
              <a:spcBef>
                <a:spcPct val="0"/>
              </a:spcBef>
            </a:pPr>
            <a:r>
              <a:rPr lang="ru-RU" sz="1400" b="0" baseline="0" dirty="0" smtClean="0"/>
              <a:t>	За последние 3 года б</a:t>
            </a:r>
            <a:r>
              <a:rPr lang="ru-RU" sz="1400" dirty="0" smtClean="0"/>
              <a:t>олее </a:t>
            </a:r>
            <a:r>
              <a:rPr lang="ru-RU" sz="1400" b="1" dirty="0" smtClean="0"/>
              <a:t>чем в 5 раз увеличилось количество проведенных системных </a:t>
            </a:r>
            <a:r>
              <a:rPr lang="ru-RU" sz="1400" b="1" i="0" dirty="0" err="1" smtClean="0"/>
              <a:t>тромболизисов</a:t>
            </a:r>
            <a:r>
              <a:rPr lang="ru-RU" sz="1400" i="0" dirty="0" smtClean="0"/>
              <a:t> </a:t>
            </a:r>
            <a:r>
              <a:rPr lang="ru-RU" sz="1400" dirty="0" smtClean="0"/>
              <a:t>и </a:t>
            </a:r>
            <a:r>
              <a:rPr lang="ru-RU" sz="1400" b="1" dirty="0" smtClean="0"/>
              <a:t>в три раза увеличился объем </a:t>
            </a:r>
            <a:r>
              <a:rPr lang="ru-RU" sz="1400" b="1" dirty="0" err="1" smtClean="0"/>
              <a:t>эндоваскулярных</a:t>
            </a:r>
            <a:r>
              <a:rPr lang="ru-RU" sz="1400" b="1" dirty="0" smtClean="0"/>
              <a:t> и открытых вмешательств </a:t>
            </a:r>
            <a:r>
              <a:rPr lang="ru-RU" sz="1400" dirty="0" smtClean="0"/>
              <a:t>на сосудах головного мозга</a:t>
            </a:r>
            <a:endParaRPr lang="ru-RU" sz="1400" b="1" baseline="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/>
              <a:t>	Проводимые мероприятия позволили </a:t>
            </a:r>
            <a:r>
              <a:rPr lang="ru-RU" sz="1400" b="1" dirty="0" smtClean="0"/>
              <a:t>снизить показатель летальности от инсульта с 14,8 до 14,6 </a:t>
            </a:r>
            <a:r>
              <a:rPr lang="ru-RU" sz="1400" dirty="0" smtClean="0"/>
              <a:t>и </a:t>
            </a:r>
            <a:r>
              <a:rPr lang="ru-RU" sz="1400" b="1" dirty="0" smtClean="0"/>
              <a:t>достичь ожидаемого показателя смертности в 2012 году  </a:t>
            </a:r>
            <a:r>
              <a:rPr lang="ru-RU" sz="1400" dirty="0" smtClean="0"/>
              <a:t>- </a:t>
            </a:r>
            <a:r>
              <a:rPr lang="ru-RU" sz="1400" b="1" dirty="0" smtClean="0"/>
              <a:t>117</a:t>
            </a:r>
            <a:r>
              <a:rPr lang="ru-RU" sz="1400" dirty="0" smtClean="0"/>
              <a:t> на 100 тысяч населения.</a:t>
            </a:r>
            <a:r>
              <a:rPr lang="ru-RU" sz="1400" baseline="0" dirty="0" smtClean="0"/>
              <a:t>   </a:t>
            </a:r>
            <a:r>
              <a:rPr lang="ru-RU" sz="1400" dirty="0" smtClean="0"/>
              <a:t>В соответствии с поставленной Президентом задачей показатель </a:t>
            </a:r>
            <a:r>
              <a:rPr lang="ru-RU" sz="1400" b="1" dirty="0" smtClean="0"/>
              <a:t>к 2018 году должен составить 108,5,</a:t>
            </a:r>
            <a:r>
              <a:rPr lang="ru-RU" sz="1400" b="1" baseline="0" dirty="0" smtClean="0"/>
              <a:t> </a:t>
            </a:r>
            <a:r>
              <a:rPr lang="ru-RU" sz="1400" b="0" baseline="0" dirty="0" smtClean="0"/>
              <a:t>т.е</a:t>
            </a:r>
            <a:r>
              <a:rPr lang="ru-RU" sz="1400" b="1" baseline="0" dirty="0" smtClean="0"/>
              <a:t> </a:t>
            </a:r>
            <a:r>
              <a:rPr lang="ru-RU" sz="1400" b="1" dirty="0" smtClean="0"/>
              <a:t> </a:t>
            </a:r>
            <a:r>
              <a:rPr lang="ru-RU" sz="1400" dirty="0" smtClean="0"/>
              <a:t>снизиться на 8 %.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0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1000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1855D7B-F368-4743-A0B9-FF1B3641A006}" type="slidenum">
              <a:rPr lang="ru-RU" sz="1200">
                <a:latin typeface="Calibri" pitchFamily="34" charset="0"/>
              </a:rPr>
              <a:pPr algn="r"/>
              <a:t>5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4578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FD45EC3-DEF4-4E22-995D-03F303B68544}" type="slidenum">
              <a:rPr lang="ru-RU" sz="1200">
                <a:latin typeface="Times New Roman" pitchFamily="18" charset="0"/>
              </a:rPr>
              <a:pPr algn="r"/>
              <a:t>5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24579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650" tIns="45825" rIns="91650" bIns="45825" anchor="b"/>
          <a:lstStyle/>
          <a:p>
            <a:pPr algn="r" defTabSz="915988"/>
            <a:fld id="{B808D1DA-3F4A-4195-81B0-6C4A9BDDAFE1}" type="slidenum">
              <a:rPr lang="ru-RU" sz="1200">
                <a:latin typeface="Calibri" pitchFamily="34" charset="0"/>
              </a:rPr>
              <a:pPr algn="r" defTabSz="915988"/>
              <a:t>5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458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7962902-8CBD-4663-B803-8423917A3A43}" type="slidenum">
              <a:rPr lang="ru-RU" sz="1200">
                <a:latin typeface="Calibri" pitchFamily="34" charset="0"/>
              </a:rPr>
              <a:pPr algn="r"/>
              <a:t>5</a:t>
            </a:fld>
            <a:endParaRPr lang="ru-RU" sz="1200">
              <a:latin typeface="Calibri" pitchFamily="34" charset="0"/>
            </a:endParaRPr>
          </a:p>
        </p:txBody>
      </p:sp>
      <p:sp>
        <p:nvSpPr>
          <p:cNvPr id="245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9562"/>
          </a:xfrm>
          <a:noFill/>
        </p:spPr>
        <p:txBody>
          <a:bodyPr wrap="square" lIns="91650" tIns="45825" rIns="91650" bIns="45825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	</a:t>
            </a:r>
            <a:r>
              <a:rPr lang="ru-RU" sz="1200" b="1" dirty="0" smtClean="0"/>
              <a:t>Для снижения показателей смертности и летальности от инфаркта миокарда </a:t>
            </a:r>
            <a:r>
              <a:rPr lang="ru-RU" sz="1200" b="0" dirty="0" smtClean="0"/>
              <a:t>в области в 2012 году начал реализовываться масштабный </a:t>
            </a:r>
            <a:r>
              <a:rPr lang="ru-RU" sz="1200" b="1" dirty="0" smtClean="0"/>
              <a:t>проект по дистанционной передаче ЭКГ</a:t>
            </a:r>
            <a:r>
              <a:rPr lang="ru-RU" sz="1200" b="1" baseline="0" dirty="0" smtClean="0"/>
              <a:t> </a:t>
            </a:r>
            <a:r>
              <a:rPr lang="ru-RU" sz="1200" b="0" baseline="0" dirty="0" smtClean="0"/>
              <a:t>д</a:t>
            </a:r>
            <a:r>
              <a:rPr lang="ru-RU" sz="1200" dirty="0" smtClean="0"/>
              <a:t>ля ранней диагностики ОИМ на </a:t>
            </a:r>
            <a:r>
              <a:rPr lang="ru-RU" sz="1200" dirty="0" err="1" smtClean="0"/>
              <a:t>догоспитальном</a:t>
            </a:r>
            <a:r>
              <a:rPr lang="ru-RU" sz="1200" dirty="0" smtClean="0"/>
              <a:t> этапе.</a:t>
            </a:r>
            <a:r>
              <a:rPr lang="ru-RU" sz="1200" baseline="0" dirty="0" smtClean="0"/>
              <a:t> </a:t>
            </a:r>
            <a:r>
              <a:rPr lang="ru-RU" sz="1200" dirty="0" smtClean="0">
                <a:latin typeface="Arial" charset="0"/>
              </a:rPr>
              <a:t> Почти с </a:t>
            </a:r>
            <a:r>
              <a:rPr lang="ru-RU" sz="1200" dirty="0" err="1" smtClean="0">
                <a:latin typeface="Arial" charset="0"/>
              </a:rPr>
              <a:t>пятиста</a:t>
            </a:r>
            <a:r>
              <a:rPr lang="ru-RU" sz="1200" dirty="0" smtClean="0">
                <a:latin typeface="Arial" charset="0"/>
              </a:rPr>
              <a:t> </a:t>
            </a:r>
            <a:r>
              <a:rPr lang="ru-RU" sz="1200" dirty="0" smtClean="0"/>
              <a:t> электрокардиограф</a:t>
            </a:r>
            <a:r>
              <a:rPr lang="ru-RU" sz="1200" dirty="0" smtClean="0">
                <a:latin typeface="Arial" charset="0"/>
              </a:rPr>
              <a:t>ов, установленных на </a:t>
            </a:r>
            <a:r>
              <a:rPr lang="ru-RU" sz="1200" dirty="0" err="1" smtClean="0">
                <a:latin typeface="Arial" charset="0"/>
              </a:rPr>
              <a:t>ФАПах</a:t>
            </a:r>
            <a:r>
              <a:rPr lang="ru-RU" sz="1200" dirty="0" smtClean="0">
                <a:latin typeface="Arial" charset="0"/>
              </a:rPr>
              <a:t>, ОВП и Станциях скорой помощи</a:t>
            </a:r>
            <a:r>
              <a:rPr lang="ru-RU" sz="1200" dirty="0" smtClean="0"/>
              <a:t> было передано более 16 тысяч теле-</a:t>
            </a:r>
            <a:r>
              <a:rPr lang="ru-RU" sz="1200" dirty="0" err="1" smtClean="0"/>
              <a:t>ЭКГв</a:t>
            </a:r>
            <a:r>
              <a:rPr lang="ru-RU" sz="1200" dirty="0" smtClean="0"/>
              <a:t> 12 </a:t>
            </a:r>
            <a:r>
              <a:rPr lang="ru-RU" sz="1200" dirty="0" err="1" smtClean="0"/>
              <a:t>кардиодиспетчерских</a:t>
            </a:r>
            <a:r>
              <a:rPr lang="ru-RU" sz="1200" dirty="0" smtClean="0"/>
              <a:t>  , в результате 4 тыс. пациентов с ОКС были госпитализированы в неотложном порядке. 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	 За прошлый год </a:t>
            </a:r>
            <a:r>
              <a:rPr lang="ru-RU" sz="1200" b="1" dirty="0" smtClean="0"/>
              <a:t>на 30% </a:t>
            </a:r>
            <a:r>
              <a:rPr lang="ru-RU" sz="1200" dirty="0" smtClean="0"/>
              <a:t>по сравнению с 2011 годом </a:t>
            </a:r>
            <a:r>
              <a:rPr lang="ru-RU" sz="1200" b="1" dirty="0" smtClean="0"/>
              <a:t>увеличилось количество проведенных </a:t>
            </a:r>
            <a:r>
              <a:rPr lang="ru-RU" sz="1200" b="1" dirty="0" err="1" smtClean="0"/>
              <a:t>тромболизисов</a:t>
            </a:r>
            <a:r>
              <a:rPr lang="ru-RU" sz="1200" b="1" dirty="0" smtClean="0"/>
              <a:t> </a:t>
            </a:r>
            <a:r>
              <a:rPr lang="ru-RU" sz="1200" dirty="0" smtClean="0"/>
              <a:t>в условиях круглосуточного стационара. Эта технология стала активнее развиваться и на </a:t>
            </a:r>
            <a:r>
              <a:rPr lang="ru-RU" sz="1200" dirty="0" err="1" smtClean="0"/>
              <a:t>догоспитальном</a:t>
            </a:r>
            <a:r>
              <a:rPr lang="ru-RU" sz="1200" dirty="0" smtClean="0"/>
              <a:t> этапе</a:t>
            </a:r>
            <a:r>
              <a:rPr lang="ru-RU" sz="1200" baseline="0" dirty="0" smtClean="0"/>
              <a:t> и у</a:t>
            </a:r>
            <a:r>
              <a:rPr lang="ru-RU" sz="1200" dirty="0" smtClean="0"/>
              <a:t>же не только в </a:t>
            </a:r>
            <a:r>
              <a:rPr lang="ru-RU" sz="1200" dirty="0" err="1" smtClean="0"/>
              <a:t>г.</a:t>
            </a:r>
            <a:r>
              <a:rPr lang="ru-RU" sz="1200" dirty="0" err="1" smtClean="0">
                <a:latin typeface="Arial" charset="0"/>
              </a:rPr>
              <a:t>Екатеринбурге</a:t>
            </a:r>
            <a:r>
              <a:rPr lang="ru-RU" sz="1200" dirty="0" smtClean="0">
                <a:latin typeface="Arial" charset="0"/>
              </a:rPr>
              <a:t>, </a:t>
            </a:r>
            <a:r>
              <a:rPr lang="ru-RU" sz="1200" baseline="0" dirty="0" smtClean="0">
                <a:latin typeface="Arial" charset="0"/>
              </a:rPr>
              <a:t>но и в </a:t>
            </a:r>
            <a:r>
              <a:rPr lang="ru-RU" sz="1200" dirty="0" smtClean="0">
                <a:latin typeface="Arial" charset="0"/>
              </a:rPr>
              <a:t> Первоуральске, Серове, Каменске-Уральском, Полевском.</a:t>
            </a:r>
            <a:endParaRPr lang="ru-RU" sz="1200" b="1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	В конце</a:t>
            </a:r>
            <a:r>
              <a:rPr lang="ru-RU" sz="1200" baseline="0" dirty="0" smtClean="0"/>
              <a:t> </a:t>
            </a:r>
            <a:r>
              <a:rPr lang="ru-RU" sz="1200" dirty="0" smtClean="0"/>
              <a:t>12 года </a:t>
            </a:r>
            <a:r>
              <a:rPr lang="ru-RU" sz="1200" b="1" dirty="0" smtClean="0">
                <a:latin typeface="Arial" charset="0"/>
              </a:rPr>
              <a:t>т</a:t>
            </a:r>
            <a:r>
              <a:rPr lang="ru-RU" sz="1200" b="1" dirty="0" smtClean="0"/>
              <a:t>ри Первичных сосудистых отделения </a:t>
            </a:r>
            <a:r>
              <a:rPr lang="ru-RU" sz="1200" dirty="0" smtClean="0"/>
              <a:t>в городах</a:t>
            </a:r>
            <a:r>
              <a:rPr lang="ru-RU" sz="1200" baseline="0" dirty="0" smtClean="0"/>
              <a:t> </a:t>
            </a:r>
            <a:r>
              <a:rPr lang="ru-RU" sz="1200" dirty="0" smtClean="0"/>
              <a:t>Каменске-Уральском, Краснотурьинске, Ирбите </a:t>
            </a:r>
            <a:r>
              <a:rPr lang="ru-RU" sz="1200" dirty="0" smtClean="0">
                <a:latin typeface="Arial" charset="0"/>
              </a:rPr>
              <a:t>были</a:t>
            </a:r>
            <a:r>
              <a:rPr lang="ru-RU" sz="1200" dirty="0" smtClean="0"/>
              <a:t> оснащены </a:t>
            </a:r>
            <a:r>
              <a:rPr lang="ru-RU" sz="1200" b="1" dirty="0" err="1" smtClean="0"/>
              <a:t>ангиографами</a:t>
            </a:r>
            <a:r>
              <a:rPr lang="ru-RU" sz="1200" b="0" dirty="0" smtClean="0"/>
              <a:t>.</a:t>
            </a:r>
            <a:r>
              <a:rPr lang="ru-RU" sz="1200" b="0" baseline="0" dirty="0" smtClean="0"/>
              <a:t> В</a:t>
            </a:r>
            <a:r>
              <a:rPr lang="ru-RU" sz="1200" b="0" dirty="0" smtClean="0"/>
              <a:t> Каменске-Уральском уже проведено</a:t>
            </a:r>
            <a:r>
              <a:rPr lang="ru-RU" sz="1200" b="0" baseline="0" dirty="0" smtClean="0"/>
              <a:t> 40 </a:t>
            </a:r>
            <a:r>
              <a:rPr lang="ru-RU" sz="1200" b="0" baseline="0" dirty="0" err="1" smtClean="0"/>
              <a:t>стентирований</a:t>
            </a:r>
            <a:r>
              <a:rPr lang="ru-RU" sz="1200" b="0" baseline="0" dirty="0" smtClean="0"/>
              <a:t>. </a:t>
            </a:r>
            <a:r>
              <a:rPr lang="ru-RU" sz="1200" dirty="0" smtClean="0"/>
              <a:t>Ежегодно в области выполняется около </a:t>
            </a:r>
            <a:r>
              <a:rPr lang="ru-RU" sz="1200" b="1" dirty="0" smtClean="0"/>
              <a:t>6,5 тыс. высокотехнологичных сердечно-сосудистых операций</a:t>
            </a:r>
            <a:r>
              <a:rPr lang="ru-RU" sz="1200" dirty="0" smtClean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baseline="0" dirty="0" smtClean="0"/>
              <a:t> 	</a:t>
            </a:r>
            <a:r>
              <a:rPr lang="ru-RU" sz="1200" b="0" baseline="0" dirty="0" smtClean="0"/>
              <a:t>Для </a:t>
            </a:r>
            <a:r>
              <a:rPr lang="ru-RU" sz="1200" baseline="0" dirty="0" smtClean="0"/>
              <a:t>лечебных учреждений в прошлом году  </a:t>
            </a:r>
            <a:r>
              <a:rPr lang="ru-RU" sz="1200" dirty="0" smtClean="0"/>
              <a:t>было </a:t>
            </a:r>
            <a:r>
              <a:rPr lang="ru-RU" sz="1200" b="1" dirty="0" smtClean="0"/>
              <a:t>приобретено 98 машин скорой помощи</a:t>
            </a:r>
            <a:r>
              <a:rPr lang="ru-RU" sz="1200" dirty="0" smtClean="0"/>
              <a:t>.</a:t>
            </a:r>
          </a:p>
          <a:p>
            <a:pPr>
              <a:spcBef>
                <a:spcPct val="0"/>
              </a:spcBef>
            </a:pPr>
            <a:r>
              <a:rPr lang="ru-RU" sz="1200" dirty="0" smtClean="0"/>
              <a:t>	</a:t>
            </a:r>
            <a:r>
              <a:rPr lang="ru-RU" sz="1200" i="0" dirty="0" smtClean="0"/>
              <a:t>Организована </a:t>
            </a:r>
            <a:r>
              <a:rPr lang="ru-RU" sz="1200" b="1" i="0" dirty="0" err="1" smtClean="0"/>
              <a:t>курация</a:t>
            </a:r>
            <a:r>
              <a:rPr lang="ru-RU" sz="1200" i="0" dirty="0" smtClean="0"/>
              <a:t> медицинских учреждений  и обучение врачей Уральск</a:t>
            </a:r>
            <a:r>
              <a:rPr lang="ru-RU" sz="1200" i="0" dirty="0" smtClean="0">
                <a:latin typeface="Arial" charset="0"/>
              </a:rPr>
              <a:t>им</a:t>
            </a:r>
            <a:r>
              <a:rPr lang="ru-RU" sz="1200" i="0" dirty="0" smtClean="0"/>
              <a:t> институт</a:t>
            </a:r>
            <a:r>
              <a:rPr lang="ru-RU" sz="1200" i="0" dirty="0" smtClean="0">
                <a:latin typeface="Arial" charset="0"/>
              </a:rPr>
              <a:t>ом</a:t>
            </a:r>
            <a:r>
              <a:rPr lang="ru-RU" sz="1200" i="0" dirty="0" smtClean="0"/>
              <a:t> кардиологии.</a:t>
            </a:r>
          </a:p>
          <a:p>
            <a:pPr>
              <a:spcBef>
                <a:spcPct val="0"/>
              </a:spcBef>
            </a:pPr>
            <a:endParaRPr lang="ru-RU" sz="12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/>
              <a:t>Проводимые мероприятия позволили снизить показатель летальности от </a:t>
            </a:r>
            <a:r>
              <a:rPr lang="ru-RU" sz="1200" b="1" dirty="0" smtClean="0"/>
              <a:t>ОИМ</a:t>
            </a:r>
            <a:r>
              <a:rPr lang="ru-RU" sz="1200" dirty="0" smtClean="0"/>
              <a:t> с 14,6 до 14,4</a:t>
            </a:r>
            <a:r>
              <a:rPr lang="ru-RU" sz="1200" baseline="0" dirty="0" smtClean="0"/>
              <a:t>; </a:t>
            </a:r>
            <a:r>
              <a:rPr lang="ru-RU" sz="1200" b="1" baseline="0" dirty="0" smtClean="0"/>
              <a:t>о</a:t>
            </a:r>
            <a:r>
              <a:rPr lang="ru-RU" sz="1200" b="1" dirty="0" smtClean="0"/>
              <a:t>жидаемый показатель смертности </a:t>
            </a:r>
            <a:r>
              <a:rPr lang="ru-RU" sz="1200" dirty="0" smtClean="0"/>
              <a:t>должен составить </a:t>
            </a:r>
            <a:r>
              <a:rPr lang="ru-RU" sz="1200" b="1" dirty="0" smtClean="0"/>
              <a:t>50</a:t>
            </a:r>
            <a:r>
              <a:rPr lang="ru-RU" sz="1200" dirty="0" smtClean="0"/>
              <a:t> на 100 тысяч населения. Показатель, установленный Президентом, -  </a:t>
            </a:r>
            <a:r>
              <a:rPr lang="ru-RU" sz="1200" b="1" dirty="0" smtClean="0"/>
              <a:t>47,7</a:t>
            </a:r>
            <a:r>
              <a:rPr lang="ru-RU" sz="1200" dirty="0" smtClean="0"/>
              <a:t> </a:t>
            </a:r>
            <a:r>
              <a:rPr lang="ru-RU" sz="1200" b="1" dirty="0" smtClean="0"/>
              <a:t>к 2018 году</a:t>
            </a:r>
          </a:p>
          <a:p>
            <a:pPr>
              <a:spcBef>
                <a:spcPct val="0"/>
              </a:spcBef>
            </a:pPr>
            <a:endParaRPr lang="ru-RU" sz="1000" dirty="0" smtClean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00" dirty="0" smtClean="0"/>
              <a:t>	</a:t>
            </a:r>
          </a:p>
          <a:p>
            <a:pPr>
              <a:spcBef>
                <a:spcPct val="0"/>
              </a:spcBef>
            </a:pPr>
            <a:r>
              <a:rPr lang="ru-RU" sz="1000" dirty="0" smtClean="0"/>
              <a:t>	</a:t>
            </a:r>
            <a:endParaRPr lang="ru-RU" sz="1000" b="1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sz="1050" b="0" dirty="0" smtClean="0"/>
              <a:t>На что необходимо обратить внимание в дальнейшей работе?</a:t>
            </a:r>
            <a:r>
              <a:rPr lang="ru-RU" sz="1050" b="1" dirty="0" smtClean="0"/>
              <a:t>	</a:t>
            </a:r>
          </a:p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050" b="1" dirty="0" smtClean="0"/>
              <a:t>Во-первых</a:t>
            </a:r>
            <a:r>
              <a:rPr lang="ru-RU" sz="1050" b="0" dirty="0" smtClean="0"/>
              <a:t>, конечно, </a:t>
            </a:r>
            <a:r>
              <a:rPr lang="ru-RU" sz="1050" b="1" dirty="0" smtClean="0"/>
              <a:t>на профилактику</a:t>
            </a:r>
            <a:r>
              <a:rPr lang="ru-RU" sz="1050" b="0" dirty="0" smtClean="0"/>
              <a:t>,</a:t>
            </a:r>
            <a:r>
              <a:rPr lang="ru-RU" sz="1050" b="0" baseline="0" dirty="0" smtClean="0"/>
              <a:t> проведение осмотров, </a:t>
            </a:r>
            <a:r>
              <a:rPr lang="ru-RU" sz="1050" b="0" baseline="0" dirty="0" err="1" smtClean="0"/>
              <a:t>скринингов</a:t>
            </a:r>
            <a:r>
              <a:rPr lang="ru-RU" sz="1050" b="0" baseline="0" dirty="0" smtClean="0"/>
              <a:t>, школ, диспансеризации, выявлению факторов риска, пропаганду  здорового образа жизни. Так же важно </a:t>
            </a:r>
            <a:r>
              <a:rPr lang="ru-RU" sz="1050" dirty="0" smtClean="0">
                <a:latin typeface="Arial" charset="0"/>
              </a:rPr>
              <a:t>организовать работу с населением, Средствами массовой информации по повышению информированности о первых признаках инсульта и инфаркта для обеспечения раннего обращения за медицинской помощью;</a:t>
            </a:r>
          </a:p>
          <a:p>
            <a:pPr>
              <a:lnSpc>
                <a:spcPct val="90000"/>
              </a:lnSpc>
            </a:pPr>
            <a:r>
              <a:rPr lang="ru-RU" sz="1050" b="1" baseline="0" dirty="0" smtClean="0"/>
              <a:t>Вторая задача</a:t>
            </a:r>
            <a:r>
              <a:rPr lang="ru-RU" sz="1050" b="0" baseline="0" dirty="0" smtClean="0"/>
              <a:t>. Привлечение и обучение </a:t>
            </a:r>
            <a:r>
              <a:rPr lang="ru-RU" sz="1050" b="1" baseline="0" dirty="0" smtClean="0"/>
              <a:t>кадров</a:t>
            </a:r>
            <a:r>
              <a:rPr lang="ru-RU" sz="1050" b="0" baseline="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ru-RU" sz="1050" b="1" baseline="0" dirty="0" smtClean="0"/>
              <a:t>И третья</a:t>
            </a:r>
            <a:r>
              <a:rPr lang="ru-RU" sz="1050" b="0" baseline="0" dirty="0" smtClean="0"/>
              <a:t>– необходимо </a:t>
            </a:r>
            <a:r>
              <a:rPr lang="ru-RU" sz="1050" b="1" baseline="0" dirty="0" smtClean="0"/>
              <a:t>организовать оказание медицинской помощи в соответствии с утвержденными Порядками и стандартами.</a:t>
            </a:r>
          </a:p>
          <a:p>
            <a:pPr>
              <a:lnSpc>
                <a:spcPct val="90000"/>
              </a:lnSpc>
            </a:pPr>
            <a:r>
              <a:rPr lang="ru-RU" sz="1050" b="0" baseline="0" dirty="0" smtClean="0"/>
              <a:t>Здесь остановлюсь на самом главном.</a:t>
            </a:r>
          </a:p>
          <a:p>
            <a:pPr>
              <a:lnSpc>
                <a:spcPct val="90000"/>
              </a:lnSpc>
            </a:pPr>
            <a:endParaRPr lang="ru-RU" sz="1050" b="0" baseline="0" dirty="0" smtClean="0"/>
          </a:p>
          <a:p>
            <a:pPr>
              <a:lnSpc>
                <a:spcPct val="90000"/>
              </a:lnSpc>
            </a:pPr>
            <a:r>
              <a:rPr lang="ru-RU" sz="1050" b="1" baseline="0" dirty="0" smtClean="0"/>
              <a:t>На уровне первичного звена </a:t>
            </a:r>
            <a:r>
              <a:rPr lang="ru-RU" sz="1050" b="0" baseline="0" dirty="0" smtClean="0"/>
              <a:t>важно обеспечить 100% госпитализацию больных с ОНМК</a:t>
            </a:r>
          </a:p>
          <a:p>
            <a:pPr>
              <a:lnSpc>
                <a:spcPct val="90000"/>
              </a:lnSpc>
            </a:pPr>
            <a:r>
              <a:rPr lang="ru-RU" sz="1050" b="0" baseline="0" dirty="0" smtClean="0"/>
              <a:t>Эффективно использовать системы теле ЭКГ для ранней диагностики ОИМ, проводить </a:t>
            </a:r>
            <a:r>
              <a:rPr lang="ru-RU" sz="1050" b="0" baseline="0" dirty="0" err="1" smtClean="0"/>
              <a:t>тромболитическую</a:t>
            </a:r>
            <a:r>
              <a:rPr lang="ru-RU" sz="1050" b="0" baseline="0" dirty="0" smtClean="0"/>
              <a:t> терапию в 100% случаев при наличии показаний, обеспечить транспортировку пациентов в сосудистые центры для </a:t>
            </a:r>
            <a:r>
              <a:rPr lang="ru-RU" sz="1050" b="0" baseline="0" dirty="0" err="1" smtClean="0"/>
              <a:t>эндоваскулярных</a:t>
            </a:r>
            <a:r>
              <a:rPr lang="ru-RU" sz="1050" b="0" baseline="0" dirty="0" smtClean="0"/>
              <a:t> методов лечения.</a:t>
            </a:r>
          </a:p>
          <a:p>
            <a:pPr>
              <a:lnSpc>
                <a:spcPct val="90000"/>
              </a:lnSpc>
            </a:pPr>
            <a:r>
              <a:rPr lang="ru-RU" sz="1050" b="1" baseline="0" dirty="0" smtClean="0"/>
              <a:t>Первичным сосудистым отделениям</a:t>
            </a:r>
            <a:r>
              <a:rPr lang="ru-RU" sz="1050" b="0" baseline="0" dirty="0" smtClean="0"/>
              <a:t> необходимо в 100% случаев и в круглосуточном режиме проводить КТ диагностику больным с острой церебральной недостаточностью и </a:t>
            </a:r>
            <a:r>
              <a:rPr lang="ru-RU" sz="1050" b="0" baseline="0" dirty="0" err="1" smtClean="0"/>
              <a:t>телеконсультирование</a:t>
            </a:r>
            <a:r>
              <a:rPr lang="ru-RU" sz="1050" b="0" baseline="0" dirty="0" smtClean="0"/>
              <a:t> с РСЦ, шире использовать технологию проведения </a:t>
            </a:r>
            <a:r>
              <a:rPr lang="ru-RU" sz="1050" b="0" baseline="0" dirty="0" err="1" smtClean="0"/>
              <a:t>тромболизиса</a:t>
            </a:r>
            <a:r>
              <a:rPr lang="ru-RU" sz="1050" b="0" baseline="0" dirty="0" smtClean="0"/>
              <a:t> при инсульте.  Хочу отметить, что в ежемесячном режиме </a:t>
            </a:r>
            <a:r>
              <a:rPr lang="ru-RU" sz="105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проводится рейтинг оценки работы ПСО по 9 показателям. Оценку «отлично» имеет ПСО Нижний Тагил и Каменск-Уральский,</a:t>
            </a:r>
            <a:r>
              <a:rPr lang="ru-RU" sz="105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а вот Алапаевску и Красноуфимску нужно усиленно работать.</a:t>
            </a:r>
            <a:r>
              <a:rPr lang="ru-RU" sz="105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sz="1050" b="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ru-RU" sz="1050" b="1" dirty="0" smtClean="0"/>
              <a:t>Все лечебно-профилактические учреждения,</a:t>
            </a:r>
            <a:r>
              <a:rPr lang="ru-RU" sz="1050" b="1" baseline="0" dirty="0" smtClean="0"/>
              <a:t> участники программы</a:t>
            </a:r>
            <a:r>
              <a:rPr lang="ru-RU" sz="1050" baseline="0" dirty="0" smtClean="0"/>
              <a:t>,</a:t>
            </a:r>
            <a:r>
              <a:rPr lang="ru-RU" sz="1050" dirty="0" smtClean="0"/>
              <a:t> должны проводить ежемесячный мониторинг заболеваемости, смертности и эффективности лечения больных с ОНМК и ОИМ.</a:t>
            </a:r>
            <a:r>
              <a:rPr lang="ru-RU" sz="1050" baseline="0" dirty="0" smtClean="0"/>
              <a:t> Обращаю ваше внимание, что приказ по мониторингу обновлен. Новая редакция  от 1 февраля этого года</a:t>
            </a:r>
            <a:endParaRPr lang="ru-RU" sz="1050" dirty="0" smtClean="0"/>
          </a:p>
          <a:p>
            <a:pPr>
              <a:spcBef>
                <a:spcPct val="0"/>
              </a:spcBef>
            </a:pPr>
            <a:r>
              <a:rPr lang="ru-RU" sz="1050" baseline="0" dirty="0" smtClean="0">
                <a:latin typeface="Arial" charset="0"/>
              </a:rPr>
              <a:t>Кроме того, необходимо </a:t>
            </a:r>
            <a:r>
              <a:rPr lang="ru-RU" sz="1050" b="1" baseline="0" dirty="0" smtClean="0">
                <a:latin typeface="Arial" charset="0"/>
              </a:rPr>
              <a:t>организовать </a:t>
            </a:r>
            <a:r>
              <a:rPr lang="ru-RU" sz="1050" b="1" dirty="0" smtClean="0">
                <a:latin typeface="Arial" charset="0"/>
              </a:rPr>
              <a:t>мониторинг больных с ОЦН </a:t>
            </a:r>
            <a:r>
              <a:rPr lang="ru-RU" sz="1050" dirty="0" smtClean="0">
                <a:latin typeface="Arial" charset="0"/>
              </a:rPr>
              <a:t>согласно </a:t>
            </a:r>
            <a:r>
              <a:rPr lang="ru-RU" sz="1050" b="0" dirty="0" smtClean="0">
                <a:latin typeface="Arial" charset="0"/>
              </a:rPr>
              <a:t>приказу № 1530 от 29.12.2012</a:t>
            </a:r>
            <a:r>
              <a:rPr lang="ru-RU" sz="1050" b="0" baseline="0" dirty="0" smtClean="0">
                <a:latin typeface="Arial" charset="0"/>
              </a:rPr>
              <a:t> года</a:t>
            </a:r>
            <a:r>
              <a:rPr lang="ru-RU" sz="1050" b="0" dirty="0" smtClean="0">
                <a:latin typeface="Arial" charset="0"/>
              </a:rPr>
              <a:t> </a:t>
            </a:r>
            <a:r>
              <a:rPr lang="ru-RU" sz="1050" b="1" dirty="0" smtClean="0">
                <a:latin typeface="Arial" charset="0"/>
              </a:rPr>
              <a:t>;</a:t>
            </a:r>
          </a:p>
          <a:p>
            <a:pPr>
              <a:spcBef>
                <a:spcPct val="0"/>
              </a:spcBef>
            </a:pPr>
            <a:r>
              <a:rPr lang="ru-RU" sz="1050" dirty="0" smtClean="0">
                <a:latin typeface="Arial" charset="0"/>
              </a:rPr>
              <a:t>Чем</a:t>
            </a:r>
            <a:r>
              <a:rPr lang="ru-RU" sz="1050" baseline="0" dirty="0" smtClean="0">
                <a:latin typeface="Arial" charset="0"/>
              </a:rPr>
              <a:t> еще нам следует всем вместе заниматься, это развитием </a:t>
            </a:r>
            <a:r>
              <a:rPr lang="ru-RU" sz="1050" b="1" baseline="0" dirty="0" smtClean="0">
                <a:latin typeface="Arial" charset="0"/>
              </a:rPr>
              <a:t>р</a:t>
            </a:r>
            <a:r>
              <a:rPr lang="ru-RU" sz="1050" b="1" dirty="0" smtClean="0">
                <a:latin typeface="Arial" charset="0"/>
              </a:rPr>
              <a:t>еабилитации</a:t>
            </a:r>
            <a:r>
              <a:rPr lang="ru-RU" sz="1050" dirty="0" smtClean="0">
                <a:latin typeface="Arial" charset="0"/>
              </a:rPr>
              <a:t>. Реабилитации пациентов в остром,</a:t>
            </a:r>
            <a:r>
              <a:rPr lang="ru-RU" sz="1050" baseline="0" dirty="0" smtClean="0">
                <a:latin typeface="Arial" charset="0"/>
              </a:rPr>
              <a:t> раннем и позднем периоде.</a:t>
            </a:r>
            <a:endParaRPr lang="ru-RU" sz="1050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51A86D1-B021-4CBB-BEA6-7651948836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400" b="1" dirty="0" smtClean="0"/>
              <a:t>Второе место </a:t>
            </a:r>
            <a:r>
              <a:rPr lang="ru-RU" sz="1400" dirty="0" smtClean="0"/>
              <a:t>– 15,9% в структуре всех причин смертности занимает </a:t>
            </a:r>
            <a:r>
              <a:rPr lang="ru-RU" sz="1400" b="1" dirty="0" smtClean="0"/>
              <a:t>смертность от ЗН. </a:t>
            </a:r>
          </a:p>
          <a:p>
            <a:pPr eaLnBrk="1" hangingPunct="1"/>
            <a:r>
              <a:rPr lang="ru-RU" sz="1400" dirty="0" smtClean="0"/>
              <a:t>Данный показатель (на 100 тыс. населения) в Свердловской области в 2012  году составил </a:t>
            </a:r>
            <a:r>
              <a:rPr lang="ru-RU" sz="1400" b="1" dirty="0" smtClean="0"/>
              <a:t>224,7.</a:t>
            </a:r>
            <a:r>
              <a:rPr lang="ru-RU" sz="1400" dirty="0" smtClean="0"/>
              <a:t> Это выше, чем в среднем по России, но на уровне значения показателя в других крупных регионах. </a:t>
            </a:r>
          </a:p>
          <a:p>
            <a:pPr eaLnBrk="1" hangingPunct="1"/>
            <a:endParaRPr lang="ru-RU" sz="1400" dirty="0" smtClean="0"/>
          </a:p>
          <a:p>
            <a:pPr eaLnBrk="1" hangingPunct="1"/>
            <a:r>
              <a:rPr lang="ru-RU" sz="1400" dirty="0" smtClean="0"/>
              <a:t>Президентом</a:t>
            </a:r>
            <a:r>
              <a:rPr lang="ru-RU" sz="1400" baseline="0" dirty="0" smtClean="0"/>
              <a:t> </a:t>
            </a:r>
            <a:r>
              <a:rPr lang="ru-RU" sz="1400" dirty="0" smtClean="0"/>
              <a:t>поставлена задача к 2018 году достичь показателя смертности от онкологических заболеваний в Свердловской области </a:t>
            </a:r>
            <a:r>
              <a:rPr lang="ru-RU" sz="1400" b="1" dirty="0" smtClean="0"/>
              <a:t>192,8</a:t>
            </a:r>
            <a:r>
              <a:rPr lang="ru-RU" sz="1400" dirty="0" smtClean="0"/>
              <a:t> на 100 тыс. населения, это на 14% ниже достигнутого.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sz="1200" dirty="0" smtClean="0"/>
              <a:t>В области активно проводятся </a:t>
            </a:r>
            <a:r>
              <a:rPr lang="ru-RU" sz="1200" b="1" dirty="0" smtClean="0"/>
              <a:t>мероприятия</a:t>
            </a:r>
            <a:r>
              <a:rPr lang="ru-RU" sz="1200" dirty="0" smtClean="0"/>
              <a:t>, направленные на совершенствование оказания помощи пациентам при ЗН</a:t>
            </a:r>
          </a:p>
          <a:p>
            <a:pPr eaLnBrk="1" hangingPunct="1"/>
            <a:r>
              <a:rPr lang="ru-RU" sz="1200" dirty="0" smtClean="0"/>
              <a:t>Утвержден </a:t>
            </a:r>
            <a:r>
              <a:rPr lang="ru-RU" sz="1200" b="1" dirty="0" smtClean="0"/>
              <a:t>Порядок</a:t>
            </a:r>
            <a:r>
              <a:rPr lang="ru-RU" sz="1200" dirty="0" smtClean="0"/>
              <a:t> оказания онкологической помощи, утверждающий схему</a:t>
            </a:r>
            <a:r>
              <a:rPr lang="ru-RU" sz="1200" u="sng" dirty="0" smtClean="0"/>
              <a:t> маршрутизации </a:t>
            </a:r>
            <a:r>
              <a:rPr lang="ru-RU" sz="1200" baseline="0" dirty="0" smtClean="0"/>
              <a:t>и </a:t>
            </a:r>
            <a:r>
              <a:rPr lang="ru-RU" sz="1200" u="sng" dirty="0" smtClean="0"/>
              <a:t>алгоритмы </a:t>
            </a:r>
            <a:r>
              <a:rPr lang="ru-RU" sz="1200" dirty="0" smtClean="0"/>
              <a:t>обследования больных при подозрении на ЗН;</a:t>
            </a:r>
          </a:p>
          <a:p>
            <a:pPr eaLnBrk="1" hangingPunct="1">
              <a:buFontTx/>
              <a:buChar char="-"/>
            </a:pPr>
            <a:r>
              <a:rPr lang="ru-RU" sz="1200" dirty="0" smtClean="0"/>
              <a:t>Для повышения доступности с 2012 года организовано проведение </a:t>
            </a:r>
            <a:r>
              <a:rPr lang="ru-RU" sz="1200" b="1" dirty="0" smtClean="0"/>
              <a:t>химиотерапевтического лечения</a:t>
            </a:r>
            <a:r>
              <a:rPr lang="ru-RU" sz="1200" dirty="0" smtClean="0"/>
              <a:t> не только на базе </a:t>
            </a:r>
            <a:r>
              <a:rPr lang="ru-RU" sz="1200" dirty="0" err="1" smtClean="0"/>
              <a:t>онкодиспансеров</a:t>
            </a:r>
            <a:r>
              <a:rPr lang="ru-RU" sz="1200" dirty="0" smtClean="0"/>
              <a:t>, но и в круглосуточных и дневных стационарах лечебных учреждений области. Здесь я хочу отметить активную</a:t>
            </a:r>
            <a:r>
              <a:rPr lang="ru-RU" sz="1200" baseline="0" dirty="0" smtClean="0"/>
              <a:t> работу Качканара, Краснотурьинска, Асбеста, Алапаевска, Богдановича, Сысерти и Серова. До сих пор не организовали химиотерапевтическое лечение Красноуральск, Невьянск и Березовский. Активной работы мы ждем и от г. Екатеринбурга.</a:t>
            </a:r>
            <a:endParaRPr lang="ru-RU" sz="1200" dirty="0" smtClean="0"/>
          </a:p>
          <a:p>
            <a:pPr eaLnBrk="1" hangingPunct="1">
              <a:buFontTx/>
              <a:buChar char="-"/>
            </a:pPr>
            <a:r>
              <a:rPr lang="ru-RU" sz="1200" dirty="0" smtClean="0"/>
              <a:t>Далее. На базе областного онкологического диспансера проводятся </a:t>
            </a:r>
            <a:r>
              <a:rPr lang="ru-RU" sz="1200" b="1" dirty="0" smtClean="0"/>
              <a:t>учебы и семинары для специалистов, телеконференции и </a:t>
            </a:r>
            <a:r>
              <a:rPr lang="ru-RU" sz="1200" b="1" dirty="0" err="1" smtClean="0"/>
              <a:t>телеконсультации</a:t>
            </a:r>
            <a:r>
              <a:rPr lang="ru-RU" sz="1200" b="1" dirty="0" smtClean="0"/>
              <a:t>; определены кураторы каждого муниципального образования</a:t>
            </a:r>
          </a:p>
          <a:p>
            <a:pPr eaLnBrk="1" hangingPunct="1">
              <a:buFontTx/>
              <a:buChar char="-"/>
            </a:pPr>
            <a:r>
              <a:rPr lang="ru-RU" sz="1200" dirty="0" smtClean="0"/>
              <a:t>- В </a:t>
            </a:r>
            <a:r>
              <a:rPr lang="ru-RU" sz="1200" b="1" dirty="0" smtClean="0"/>
              <a:t>рамках программы модернизации здравоохранения, федеральной и областной целевых программ </a:t>
            </a:r>
            <a:r>
              <a:rPr lang="ru-RU" sz="1200" dirty="0" smtClean="0"/>
              <a:t>проводятся оснащение оборудованием, ремонты и подготовка кадров</a:t>
            </a:r>
          </a:p>
          <a:p>
            <a:pPr marL="171450" indent="-171450" eaLnBrk="1" hangingPunct="1">
              <a:buFontTx/>
              <a:buChar char="-"/>
            </a:pPr>
            <a:r>
              <a:rPr lang="ru-RU" sz="1200" dirty="0" smtClean="0"/>
              <a:t>В 2012 году мы сделали очень хорошее дело - организовали </a:t>
            </a:r>
            <a:r>
              <a:rPr lang="ru-RU" sz="1200" b="1" dirty="0" smtClean="0"/>
              <a:t>выездную службу </a:t>
            </a:r>
            <a:r>
              <a:rPr lang="ru-RU" sz="1200" b="1" dirty="0" err="1" smtClean="0"/>
              <a:t>хосписной</a:t>
            </a:r>
            <a:r>
              <a:rPr lang="ru-RU" sz="1200" b="1" dirty="0" smtClean="0"/>
              <a:t> (паллиативной) помощи </a:t>
            </a:r>
            <a:r>
              <a:rPr lang="ru-RU" sz="1200" dirty="0" smtClean="0"/>
              <a:t>при ООД;</a:t>
            </a:r>
            <a:r>
              <a:rPr lang="ru-RU" sz="1200" baseline="0" dirty="0" smtClean="0"/>
              <a:t> обслужено порядка 1,5 тысяч вызовов; в ноябре начало работу </a:t>
            </a:r>
            <a:r>
              <a:rPr lang="ru-RU" sz="1200" b="1" baseline="0" dirty="0" smtClean="0"/>
              <a:t>стационарное отделение паллиативной помощи </a:t>
            </a:r>
            <a:r>
              <a:rPr lang="ru-RU" sz="1200" b="1" dirty="0" smtClean="0"/>
              <a:t> ООД в г. Верх-</a:t>
            </a:r>
            <a:r>
              <a:rPr lang="ru-RU" sz="1200" b="1" dirty="0" err="1" smtClean="0"/>
              <a:t>Нейвинске</a:t>
            </a:r>
            <a:endParaRPr lang="ru-RU" sz="1200" b="1" dirty="0" smtClean="0"/>
          </a:p>
          <a:p>
            <a:pPr marL="171450" indent="-171450" eaLnBrk="1" hangingPunct="1">
              <a:buFontTx/>
              <a:buChar char="-"/>
            </a:pPr>
            <a:endParaRPr lang="ru-RU" sz="1000" b="1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/>
            <a:r>
              <a:rPr lang="ru-RU" sz="1400" dirty="0" smtClean="0"/>
              <a:t>Проводимые мероприятия дают </a:t>
            </a:r>
            <a:r>
              <a:rPr lang="ru-RU" sz="1400" b="1" dirty="0" smtClean="0"/>
              <a:t>положительные результаты</a:t>
            </a:r>
            <a:r>
              <a:rPr lang="ru-RU" sz="1400" dirty="0" smtClean="0"/>
              <a:t>: при высоком интенсивном показателе заболеваемости злокачественными новообразованиями удельный вес впервые выявленных в </a:t>
            </a:r>
            <a:r>
              <a:rPr lang="en-US" sz="1400" dirty="0" smtClean="0"/>
              <a:t>I</a:t>
            </a:r>
            <a:r>
              <a:rPr lang="ru-RU" sz="1400" dirty="0" smtClean="0"/>
              <a:t> и </a:t>
            </a:r>
            <a:r>
              <a:rPr lang="en-US" sz="1400" dirty="0" smtClean="0"/>
              <a:t>II</a:t>
            </a:r>
            <a:r>
              <a:rPr lang="ru-RU" sz="1400" dirty="0" smtClean="0"/>
              <a:t> стадиях увеличился с 54,4% в 2011 г. до 56,0%  в 2012 г.; </a:t>
            </a:r>
          </a:p>
          <a:p>
            <a:pPr algn="just" eaLnBrk="1" hangingPunct="1"/>
            <a:r>
              <a:rPr lang="ru-RU" sz="1400" dirty="0" smtClean="0"/>
              <a:t>Также увеличился</a:t>
            </a:r>
            <a:r>
              <a:rPr lang="ru-RU" sz="1400" baseline="0" dirty="0" smtClean="0"/>
              <a:t> процент выявленных заболеваний </a:t>
            </a:r>
            <a:r>
              <a:rPr lang="ru-RU" sz="1400" dirty="0" smtClean="0"/>
              <a:t>в </a:t>
            </a:r>
            <a:r>
              <a:rPr lang="en-US" sz="1400" dirty="0" smtClean="0"/>
              <a:t>I</a:t>
            </a:r>
            <a:r>
              <a:rPr lang="ru-RU" sz="1400" dirty="0" smtClean="0"/>
              <a:t> и </a:t>
            </a:r>
            <a:r>
              <a:rPr lang="en-US" sz="1400" dirty="0" smtClean="0"/>
              <a:t>II</a:t>
            </a:r>
            <a:r>
              <a:rPr lang="ru-RU" sz="1400" dirty="0" smtClean="0"/>
              <a:t> стадиях ЗН визуальных локализаций с 70,6% в 2010 г.</a:t>
            </a:r>
            <a:r>
              <a:rPr lang="ru-RU" sz="1400" baseline="0" dirty="0" smtClean="0"/>
              <a:t> до </a:t>
            </a:r>
            <a:r>
              <a:rPr lang="ru-RU" sz="1400" dirty="0" smtClean="0"/>
              <a:t> 75,5 в 2012 году. Также наблюдается снижение одногодичной смертности и рост пятилетней выживаемости.</a:t>
            </a:r>
          </a:p>
          <a:p>
            <a:pPr algn="just" eaLnBrk="1" hangingPunct="1"/>
            <a:endParaRPr lang="ru-RU" dirty="0" smtClean="0"/>
          </a:p>
          <a:p>
            <a:pPr algn="just"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7E213-3067-42D6-808E-56185057B416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32DDB-65E1-4ECA-B6E8-221DCA910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CEB8B-A635-4871-B862-37B0FBFADAD7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91789-B58C-4441-8F8F-87626A6E48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88D71-8A75-409E-93B4-5E577E60BF42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291E9-1CAA-499E-BA5F-A2BD34DC6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BA6F8-CFCE-464F-81FA-8402B1445038}" type="datetime1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BE8F1-F147-4775-BE7D-0F00543AE6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525FD-4E4E-4468-9EF4-1472F3C1130D}" type="datetime1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09163-8086-4EB7-BC63-FF4DBAC809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86838-8F1E-4447-913A-A2B033CC860C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50DB0-993D-4068-9FA0-C4D87F084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5A6DB-6FA8-4B8C-9E24-08B6A072F8D0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3C5C9-9008-42A2-993B-353C5E6A3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428C0-4599-46EC-80B4-71DE79E5CC2E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44A68-5BFC-4F9E-8E34-76FB9D8BAB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01CBC-EA76-4D8A-9AAF-0E2FE643F1E0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9203D-3422-4018-8DD2-E552C78B2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2D4E9-9842-4FA1-8E7A-D0DCA9563EC1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80F08-7CA5-4F1E-B1B7-FA4875F61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7F975-71A5-4D51-BA70-1897A629F90D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49E56-DB1E-457F-813F-AD8E656CD3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42FC3-7185-4F5A-BC8E-CDD3FA2ED449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07C66-7D62-4EEB-9DE9-66C92C971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876EF-49D7-4034-A1DB-584B07A103F6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ED0BC-DE98-4020-82B7-E108239DA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93DEAD-2A40-4801-90BE-07E31604CF86}" type="datetimeFigureOut">
              <a:rPr lang="ru-RU"/>
              <a:pPr>
                <a:defRPr/>
              </a:pPr>
              <a:t>14.02.2013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8F893DB-6D5E-4D91-9ABE-348B3C258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4" r:id="rId3"/>
    <p:sldLayoutId id="2147483693" r:id="rId4"/>
    <p:sldLayoutId id="2147483692" r:id="rId5"/>
    <p:sldLayoutId id="2147483691" r:id="rId6"/>
    <p:sldLayoutId id="2147483690" r:id="rId7"/>
    <p:sldLayoutId id="2147483689" r:id="rId8"/>
    <p:sldLayoutId id="2147483688" r:id="rId9"/>
    <p:sldLayoutId id="2147483687" r:id="rId10"/>
    <p:sldLayoutId id="2147483686" r:id="rId11"/>
    <p:sldLayoutId id="2147483697" r:id="rId12"/>
    <p:sldLayoutId id="2147483698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2846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785794"/>
            <a:ext cx="8572560" cy="3571900"/>
          </a:xfrm>
          <a:effectLst>
            <a:outerShdw blurRad="50800" dist="50800" dir="5400000" algn="ctr" rotWithShape="0">
              <a:schemeClr val="accent6">
                <a:lumMod val="75000"/>
                <a:alpha val="99000"/>
              </a:schemeClr>
            </a:outerShdw>
          </a:effectLst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000" dirty="0" smtClean="0"/>
              <a:t>Основные задачи здравоохранения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 smtClean="0"/>
              <a:t> Свердловской области по снижению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dirty="0" smtClean="0"/>
              <a:t>показателей смертности от болезней системы кровообращения, новообразований, дорожно-транспортных происшествий</a:t>
            </a:r>
            <a:endParaRPr lang="ru-RU" sz="3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4714875"/>
            <a:ext cx="6500813" cy="1785938"/>
          </a:xfrm>
        </p:spPr>
        <p:txBody>
          <a:bodyPr>
            <a:normAutofit/>
          </a:bodyPr>
          <a:lstStyle/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b="1" dirty="0" smtClean="0">
                <a:latin typeface="+mj-lt"/>
              </a:rPr>
              <a:t>Начальник отдела специализированной медицинской помощи, в том числе высокотехнологичной медицинской помощи, Министерства здравоохранения </a:t>
            </a:r>
          </a:p>
          <a:p>
            <a:pPr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000" b="1" dirty="0" smtClean="0">
                <a:latin typeface="+mj-lt"/>
              </a:rPr>
              <a:t>Свердловской области </a:t>
            </a:r>
            <a:r>
              <a:rPr lang="ru-RU" sz="2000" b="1" dirty="0" err="1" smtClean="0">
                <a:latin typeface="+mj-lt"/>
              </a:rPr>
              <a:t>Чадова</a:t>
            </a:r>
            <a:r>
              <a:rPr lang="ru-RU" sz="2000" b="1" dirty="0" smtClean="0">
                <a:latin typeface="+mj-lt"/>
              </a:rPr>
              <a:t> Е.А.</a:t>
            </a:r>
            <a:endParaRPr lang="ru-RU" sz="20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" y="214313"/>
            <a:ext cx="7572375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j-lt"/>
              </a:rPr>
              <a:t>Министерство здравоохранения Свердловской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457200" y="260350"/>
            <a:ext cx="8686800" cy="115728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руководителей ЛПУ по выявлению ЗН в ранних стадиях</a:t>
            </a:r>
          </a:p>
        </p:txBody>
      </p:sp>
      <p:sp>
        <p:nvSpPr>
          <p:cNvPr id="5123" name="Rectangle 3"/>
          <p:cNvSpPr>
            <a:spLocks noGrp="1"/>
          </p:cNvSpPr>
          <p:nvPr>
            <p:ph type="body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Char char="•"/>
              <a:defRPr/>
            </a:pPr>
            <a:r>
              <a:rPr lang="ru-RU" sz="22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Расширение охвата </a:t>
            </a:r>
            <a:r>
              <a:rPr lang="ru-RU" sz="2200" b="1" dirty="0" err="1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скрининговыми</a:t>
            </a:r>
            <a:r>
              <a:rPr lang="ru-RU" sz="22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исследованиями, обеспечение работы смотровых кабинетов</a:t>
            </a:r>
          </a:p>
          <a:p>
            <a:pPr eaLnBrk="1" hangingPunct="1">
              <a:lnSpc>
                <a:spcPct val="80000"/>
              </a:lnSpc>
              <a:buClr>
                <a:srgbClr val="FFE181"/>
              </a:buClr>
              <a:buFont typeface="Arial" pitchFamily="34" charset="0"/>
              <a:buChar char="•"/>
              <a:defRPr/>
            </a:pPr>
            <a:endParaRPr lang="ru-RU" sz="2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FE181"/>
              </a:buClr>
              <a:buFont typeface="Arial" pitchFamily="34" charset="0"/>
              <a:buChar char="•"/>
              <a:defRPr/>
            </a:pPr>
            <a:r>
              <a:rPr lang="ru-RU" sz="2200" b="1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Обеспечение маршрутизации пациентов при подозрении на ЗН, организация работы противораковой комиссии в ЛПУ; </a:t>
            </a:r>
          </a:p>
          <a:p>
            <a:pPr eaLnBrk="1" hangingPunct="1">
              <a:lnSpc>
                <a:spcPct val="80000"/>
              </a:lnSpc>
              <a:buClr>
                <a:srgbClr val="FFE181"/>
              </a:buClr>
              <a:buNone/>
              <a:defRPr/>
            </a:pPr>
            <a:r>
              <a:rPr lang="ru-RU" sz="2200" b="1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	использование электронной записи</a:t>
            </a:r>
          </a:p>
          <a:p>
            <a:pPr eaLnBrk="1" hangingPunct="1">
              <a:lnSpc>
                <a:spcPct val="80000"/>
              </a:lnSpc>
              <a:buClr>
                <a:srgbClr val="FFE181"/>
              </a:buClr>
              <a:buFont typeface="Arial" pitchFamily="34" charset="0"/>
              <a:buChar char="•"/>
              <a:defRPr/>
            </a:pPr>
            <a:endParaRPr lang="ru-RU" sz="2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5DBEB"/>
              </a:buClr>
              <a:buFont typeface="Arial" pitchFamily="34" charset="0"/>
              <a:buChar char="•"/>
              <a:defRPr/>
            </a:pPr>
            <a:r>
              <a:rPr lang="ru-RU" sz="22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Привлечение и повышение квалификации по онкологии медицинского персонала и повышение информированности населения по вопросам профилактики и выявления ЗН</a:t>
            </a:r>
          </a:p>
          <a:p>
            <a:pPr eaLnBrk="1" hangingPunct="1">
              <a:lnSpc>
                <a:spcPct val="80000"/>
              </a:lnSpc>
              <a:buClr>
                <a:srgbClr val="FFE181"/>
              </a:buClr>
              <a:buFont typeface="Arial" pitchFamily="34" charset="0"/>
              <a:buChar char="•"/>
              <a:defRPr/>
            </a:pPr>
            <a:endParaRPr lang="ru-RU" sz="2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FFF00"/>
              </a:buClr>
              <a:buFont typeface="Arial" pitchFamily="34" charset="0"/>
              <a:buChar char="•"/>
              <a:defRPr/>
            </a:pPr>
            <a:r>
              <a:rPr lang="ru-RU" sz="22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Создание условий для проведения химиотерапии,  организация оказания паллиативной помощи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sz="22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  <a:defRPr/>
            </a:pPr>
            <a:endParaRPr lang="ru-RU" sz="2200" b="1" dirty="0" smtClean="0">
              <a:solidFill>
                <a:srgbClr val="FFFF99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1" descr="KOC_72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92" name="Rectangle 12"/>
          <p:cNvSpPr>
            <a:spLocks noGrp="1"/>
          </p:cNvSpPr>
          <p:nvPr>
            <p:ph type="ctrTitle"/>
          </p:nvPr>
        </p:nvSpPr>
        <p:spPr bwMode="auto">
          <a:xfrm>
            <a:off x="685800" y="260648"/>
            <a:ext cx="7772400" cy="1223665"/>
          </a:xfrm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3200" cap="none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Показатели аварийности в Свердловской области за 2012 г. (по данным ГИБДД)</a:t>
            </a:r>
          </a:p>
        </p:txBody>
      </p:sp>
      <p:sp>
        <p:nvSpPr>
          <p:cNvPr id="46093" name="Rectangle 13"/>
          <p:cNvSpPr>
            <a:spLocks noGrp="1"/>
          </p:cNvSpPr>
          <p:nvPr>
            <p:ph type="subTitle" idx="1"/>
          </p:nvPr>
        </p:nvSpPr>
        <p:spPr>
          <a:xfrm>
            <a:off x="539750" y="1628775"/>
            <a:ext cx="8280400" cy="5229225"/>
          </a:xfrm>
        </p:spPr>
        <p:txBody>
          <a:bodyPr/>
          <a:lstStyle/>
          <a:p>
            <a:pPr marL="136525">
              <a:lnSpc>
                <a:spcPct val="80000"/>
              </a:lnSpc>
              <a:defRPr/>
            </a:pPr>
            <a:endParaRPr lang="ru-RU" sz="2000" dirty="0" smtClean="0"/>
          </a:p>
          <a:p>
            <a:pPr marL="136525">
              <a:lnSpc>
                <a:spcPct val="80000"/>
              </a:lnSpc>
              <a:defRPr/>
            </a:pPr>
            <a:endParaRPr lang="ru-RU" sz="2000" dirty="0" smtClean="0">
              <a:latin typeface="Arial" charset="0"/>
            </a:endParaRPr>
          </a:p>
          <a:p>
            <a:pPr marL="136525">
              <a:lnSpc>
                <a:spcPct val="80000"/>
              </a:lnSpc>
              <a:defRPr/>
            </a:pPr>
            <a:endParaRPr lang="ru-RU" sz="2000" dirty="0" smtClean="0"/>
          </a:p>
          <a:p>
            <a:pPr marL="136525" algn="r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Количество ДТП – 5387</a:t>
            </a:r>
          </a:p>
          <a:p>
            <a:pPr marL="136525" algn="r">
              <a:lnSpc>
                <a:spcPct val="80000"/>
              </a:lnSpc>
              <a:defRPr/>
            </a:pPr>
            <a:endParaRPr lang="ru-RU" sz="2400" b="1" dirty="0" smtClean="0">
              <a:latin typeface="Arial" charset="0"/>
            </a:endParaRPr>
          </a:p>
          <a:p>
            <a:pPr marL="136525" algn="r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Число погибших – 836 (+11,8% к 2011 г.)</a:t>
            </a:r>
          </a:p>
          <a:p>
            <a:pPr marL="136525" algn="r">
              <a:lnSpc>
                <a:spcPct val="80000"/>
              </a:lnSpc>
              <a:defRPr/>
            </a:pPr>
            <a:endParaRPr lang="ru-RU" sz="2400" b="1" dirty="0" smtClean="0">
              <a:latin typeface="Arial" charset="0"/>
            </a:endParaRPr>
          </a:p>
          <a:p>
            <a:pPr marL="136525" algn="r">
              <a:lnSpc>
                <a:spcPct val="80000"/>
              </a:lnSpc>
              <a:defRPr/>
            </a:pPr>
            <a:r>
              <a:rPr lang="ru-RU" sz="2400" b="1" dirty="0" smtClean="0">
                <a:latin typeface="Arial" charset="0"/>
              </a:rPr>
              <a:t>Число раненых – 7253 (-1,4% к 2011 </a:t>
            </a:r>
            <a:r>
              <a:rPr lang="ru-RU" sz="2000" b="1" dirty="0" smtClean="0">
                <a:latin typeface="Arial" charset="0"/>
              </a:rPr>
              <a:t>г.)</a:t>
            </a:r>
          </a:p>
          <a:p>
            <a:pPr marL="136525" algn="l">
              <a:lnSpc>
                <a:spcPct val="80000"/>
              </a:lnSpc>
              <a:defRPr/>
            </a:pPr>
            <a:endParaRPr lang="ru-RU" sz="1600" dirty="0" smtClean="0"/>
          </a:p>
          <a:p>
            <a:pPr marL="136525" algn="l">
              <a:lnSpc>
                <a:spcPct val="80000"/>
              </a:lnSpc>
              <a:defRPr/>
            </a:pPr>
            <a:endParaRPr lang="ru-RU" sz="1600" dirty="0" smtClean="0"/>
          </a:p>
          <a:p>
            <a:pPr marL="136525" algn="l">
              <a:lnSpc>
                <a:spcPct val="80000"/>
              </a:lnSpc>
              <a:defRPr/>
            </a:pPr>
            <a:endParaRPr lang="ru-RU" sz="1600" b="1" dirty="0" smtClean="0">
              <a:solidFill>
                <a:srgbClr val="FFFFCC"/>
              </a:solidFill>
            </a:endParaRPr>
          </a:p>
          <a:p>
            <a:pPr marL="136525"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Смертность от ДТП в Свердловской области в 2012 г. – 14,2 на 100 тыс. населения (614 человек)</a:t>
            </a:r>
          </a:p>
          <a:p>
            <a:pPr marL="136525" algn="l">
              <a:lnSpc>
                <a:spcPct val="80000"/>
              </a:lnSpc>
              <a:defRPr/>
            </a:pPr>
            <a:endParaRPr lang="ru-RU" sz="2400" b="1" dirty="0" smtClean="0">
              <a:solidFill>
                <a:srgbClr val="FF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136525" algn="l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Целевой показатель смертности от ДТП в Свердловской области – 10,6 на 100 тыс. населения к 2018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320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Мероприятия, проводимые в Свердловской области по снижению смертности от ДТП</a:t>
            </a:r>
          </a:p>
        </p:txBody>
      </p:sp>
      <p:sp>
        <p:nvSpPr>
          <p:cNvPr id="46082" name="Rectangle 3"/>
          <p:cNvSpPr>
            <a:spLocks noGrp="1"/>
          </p:cNvSpPr>
          <p:nvPr>
            <p:ph type="body" idx="1"/>
          </p:nvPr>
        </p:nvSpPr>
        <p:spPr>
          <a:xfrm>
            <a:off x="500034" y="1785926"/>
            <a:ext cx="8186766" cy="4522799"/>
          </a:xfrm>
        </p:spPr>
        <p:txBody>
          <a:bodyPr/>
          <a:lstStyle/>
          <a:p>
            <a:pPr>
              <a:buClr>
                <a:srgbClr val="F5DBEB"/>
              </a:buClr>
              <a:buFont typeface="Arial" pitchFamily="34" charset="0"/>
              <a:buChar char="•"/>
            </a:pPr>
            <a:r>
              <a:rPr lang="ru-RU" sz="26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Организация трехуровневой системы оказания травматологической помощи</a:t>
            </a:r>
          </a:p>
          <a:p>
            <a:pPr>
              <a:buClr>
                <a:srgbClr val="F5DBEB"/>
              </a:buClr>
              <a:buFont typeface="Arial" pitchFamily="34" charset="0"/>
              <a:buChar char="•"/>
            </a:pPr>
            <a:endParaRPr lang="ru-RU" sz="2600" b="1" dirty="0" smtClean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Clr>
                <a:srgbClr val="FFE181"/>
              </a:buClr>
              <a:buFont typeface="Arial" pitchFamily="34" charset="0"/>
              <a:buChar char="•"/>
            </a:pPr>
            <a:r>
              <a:rPr lang="ru-RU" sz="2600" b="1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Внедрение Порядка оказания травматологической помощи, обеспечение маршрутизации пациентов</a:t>
            </a:r>
          </a:p>
          <a:p>
            <a:pPr>
              <a:buClr>
                <a:srgbClr val="FFE181"/>
              </a:buClr>
              <a:buFont typeface="Arial" pitchFamily="34" charset="0"/>
              <a:buChar char="•"/>
            </a:pPr>
            <a:endParaRPr lang="ru-RU" sz="2600" b="1" dirty="0" smtClean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600" b="1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Оптимизация оказания экстренной медицинской помощи на </a:t>
            </a:r>
            <a:r>
              <a:rPr lang="ru-RU" sz="2600" b="1" dirty="0" err="1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догоспитальном</a:t>
            </a:r>
            <a:r>
              <a:rPr lang="ru-RU" sz="2600" b="1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этапе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 descr="DSC_01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6"/>
          <p:cNvSpPr>
            <a:spLocks noGrp="1"/>
          </p:cNvSpPr>
          <p:nvPr>
            <p:ph type="subTitle" idx="1"/>
          </p:nvPr>
        </p:nvSpPr>
        <p:spPr>
          <a:xfrm>
            <a:off x="323850" y="333375"/>
            <a:ext cx="8569325" cy="5305425"/>
          </a:xfrm>
        </p:spPr>
        <p:txBody>
          <a:bodyPr/>
          <a:lstStyle/>
          <a:p>
            <a:pPr marL="136525"/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ru-RU" sz="3200" dirty="0" smtClean="0">
                <a:ln>
                  <a:noFill/>
                </a:ln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 системы здравоохранения по снижению смертности от ДТП</a:t>
            </a:r>
          </a:p>
        </p:txBody>
      </p:sp>
      <p:sp>
        <p:nvSpPr>
          <p:cNvPr id="50178" name="Rectangle 3"/>
          <p:cNvSpPr>
            <a:spLocks noGrp="1"/>
          </p:cNvSpPr>
          <p:nvPr>
            <p:ph type="body" idx="1"/>
          </p:nvPr>
        </p:nvSpPr>
        <p:spPr>
          <a:xfrm>
            <a:off x="285720" y="1428736"/>
            <a:ext cx="8534430" cy="5429264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000" b="1" dirty="0" smtClean="0"/>
              <a:t>	</a:t>
            </a:r>
            <a:r>
              <a:rPr lang="ru-RU" sz="26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Задачи на </a:t>
            </a:r>
            <a:r>
              <a:rPr lang="ru-RU" sz="2600" b="1" dirty="0" err="1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догоспитальном</a:t>
            </a:r>
            <a:r>
              <a:rPr lang="ru-RU" sz="26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этапе:</a:t>
            </a:r>
          </a:p>
          <a:p>
            <a:pPr>
              <a:lnSpc>
                <a:spcPct val="90000"/>
              </a:lnSpc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Укомплектование подразделений СМП необходимым количеством санитарного автотранспорта  </a:t>
            </a:r>
          </a:p>
          <a:p>
            <a:pPr>
              <a:lnSpc>
                <a:spcPct val="90000"/>
              </a:lnSpc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Завершение внедрения системы ГЛОНАСС</a:t>
            </a:r>
          </a:p>
          <a:p>
            <a:pPr>
              <a:lnSpc>
                <a:spcPct val="90000"/>
              </a:lnSpc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Проведение обучения врачей и фельдшеров </a:t>
            </a:r>
          </a:p>
          <a:p>
            <a:pPr>
              <a:lnSpc>
                <a:spcPct val="90000"/>
              </a:lnSpc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Развитие системы санитарной авиации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ru-RU" sz="2400" dirty="0" smtClean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lnSpc>
                <a:spcPct val="90000"/>
              </a:lnSpc>
              <a:buNone/>
            </a:pPr>
            <a:r>
              <a:rPr lang="ru-RU" sz="24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26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Задачи на госпитальном этапе:</a:t>
            </a:r>
          </a:p>
          <a:p>
            <a:pPr>
              <a:lnSpc>
                <a:spcPct val="90000"/>
              </a:lnSpc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Выполнение Порядка и стандартов оказания травматологической помощи, соблюдение схемы маршрутизации пациентов </a:t>
            </a:r>
          </a:p>
          <a:p>
            <a:pPr>
              <a:lnSpc>
                <a:spcPct val="90000"/>
              </a:lnSpc>
              <a:buClr>
                <a:srgbClr val="F3FDBF"/>
              </a:buClr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Укомплектование ЛПУ специалистами травматологами</a:t>
            </a:r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endParaRPr lang="ru-RU" sz="2400" b="1" dirty="0" smtClean="0"/>
          </a:p>
          <a:p>
            <a:pPr>
              <a:lnSpc>
                <a:spcPct val="90000"/>
              </a:lnSpc>
              <a:buFont typeface="Wingdings 2" pitchFamily="18" charset="2"/>
              <a:buNone/>
            </a:pPr>
            <a:r>
              <a:rPr lang="ru-RU" sz="2400" b="1" dirty="0" smtClean="0"/>
              <a:t>	</a:t>
            </a: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M:\Гузанина ТА\ZDOROV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787844"/>
            <a:ext cx="8143932" cy="46040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128586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Структура причин смертности населения Свердловской области</a:t>
            </a:r>
            <a:endParaRPr lang="ru-RU" sz="3200" dirty="0"/>
          </a:p>
        </p:txBody>
      </p:sp>
      <p:graphicFrame>
        <p:nvGraphicFramePr>
          <p:cNvPr id="17410" name="Содержимое 6"/>
          <p:cNvGraphicFramePr>
            <a:graphicFrameLocks noGrp="1"/>
          </p:cNvGraphicFramePr>
          <p:nvPr>
            <p:ph idx="1"/>
          </p:nvPr>
        </p:nvGraphicFramePr>
        <p:xfrm>
          <a:off x="285750" y="1143000"/>
          <a:ext cx="8858250" cy="5214938"/>
        </p:xfrm>
        <a:graphic>
          <a:graphicData uri="http://schemas.openxmlformats.org/presentationml/2006/ole">
            <p:oleObj spid="_x0000_s17437" r:id="rId4" imgW="8858256" imgH="5218628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/>
          </p:nvPr>
        </p:nvSpPr>
        <p:spPr>
          <a:xfrm>
            <a:off x="0" y="115888"/>
            <a:ext cx="9144000" cy="109853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Целевые индикаторы, обеспечивающие достижение показателей Указа Президента РФ № 598</a:t>
            </a:r>
          </a:p>
        </p:txBody>
      </p:sp>
      <p:graphicFrame>
        <p:nvGraphicFramePr>
          <p:cNvPr id="61443" name="Group 3"/>
          <p:cNvGraphicFramePr>
            <a:graphicFrameLocks noGrp="1"/>
          </p:cNvGraphicFramePr>
          <p:nvPr>
            <p:ph idx="1"/>
          </p:nvPr>
        </p:nvGraphicFramePr>
        <p:xfrm>
          <a:off x="0" y="1357313"/>
          <a:ext cx="9148128" cy="5442315"/>
        </p:xfrm>
        <a:graphic>
          <a:graphicData uri="http://schemas.openxmlformats.org/drawingml/2006/table">
            <a:tbl>
              <a:tblPr/>
              <a:tblGrid>
                <a:gridCol w="3500430"/>
                <a:gridCol w="785818"/>
                <a:gridCol w="785818"/>
                <a:gridCol w="785818"/>
                <a:gridCol w="714380"/>
                <a:gridCol w="857256"/>
                <a:gridCol w="785818"/>
                <a:gridCol w="932790"/>
              </a:tblGrid>
              <a:tr h="66631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Наименование важнейших целевых показателей и индикаторов, обеспечивающих его выполнение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Значения, установленные для Свердловской области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5DBE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6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5DBE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5DBE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5DBE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2018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5DBE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745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снижение смертности от болезней системы кровообращения до 649,4, на 100 тыс. населения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748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740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732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725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702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680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649,4</a:t>
                      </a:r>
                    </a:p>
                  </a:txBody>
                  <a:tcPr marL="90000" marR="90000" marT="46800" marB="46800" anchor="ctr" anchorCtr="1"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547">
                <a:tc gridSpan="8"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FDB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Индикаторы, обеспечивающие  достижение важнейшего целевого показателя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3FDB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 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11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Смертность от инсульта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117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116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114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112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110,5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109,5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108,5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43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Смертность от инфаркта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49,7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49,5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49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48,5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48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47,7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319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Летальность от инсульта (ОНМК),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14,6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14,5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14,3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44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Летальность от инфаркта, %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E18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j-lt"/>
                      </a:endParaRP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14,4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14,3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14,2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14,1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E18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14,0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5DBE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j-lt"/>
                          <a:cs typeface="Times New Roman" pitchFamily="18" charset="0"/>
                        </a:rPr>
                        <a:t>13,9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57158" y="0"/>
            <a:ext cx="8786842" cy="107154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Мероприятия по снижению показателей смертности и летальности от ОНМК</a:t>
            </a:r>
          </a:p>
        </p:txBody>
      </p:sp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F15779-34D2-4FF3-BDC6-45083BCD13CC}" type="slidenum">
              <a:rPr lang="ru-RU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3429000" y="1214438"/>
            <a:ext cx="5715000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Организован круглосуточный консультативно-диспетчерский центр</a:t>
            </a:r>
            <a:r>
              <a:rPr lang="ru-RU" sz="28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;</a:t>
            </a:r>
            <a:endParaRPr lang="ru-RU" sz="2800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Сформированы потоки пациентов для КТ-диагностики;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5750" y="3643313"/>
            <a:ext cx="8858250" cy="3214687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1509" name="Содержимое 24" descr="IMG_314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88"/>
            <a:ext cx="3357563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00063" y="4000500"/>
            <a:ext cx="8215312" cy="252376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Проводится </a:t>
            </a:r>
            <a:r>
              <a:rPr lang="ru-RU" sz="2800" b="1" dirty="0" err="1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тромболитическая</a:t>
            </a:r>
            <a:r>
              <a:rPr lang="ru-RU" sz="2800" b="1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800" b="1" dirty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терапия </a:t>
            </a:r>
            <a:endParaRPr lang="ru-RU" sz="2800" b="1" dirty="0" smtClean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b="1" dirty="0" smtClean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</a:t>
            </a:r>
            <a:r>
              <a:rPr lang="ru-RU" sz="28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три раза увеличился объем эндоваскулярных и открытых вмешательств на сосудах головного мозга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28586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/>
              <a:t>Мероприятия по снижению показателей смертности и летальности от ОИМ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500313" y="1500188"/>
            <a:ext cx="6858000" cy="32316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улучшена диагностика ОИМ на </a:t>
            </a:r>
            <a:r>
              <a:rPr lang="ru-RU" sz="2400" b="1" dirty="0" err="1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догоспитальном</a:t>
            </a:r>
            <a:r>
              <a:rPr lang="ru-RU" sz="24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этапе;</a:t>
            </a:r>
            <a:endParaRPr lang="ru-RU" sz="2400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проводится оснащение </a:t>
            </a:r>
            <a:r>
              <a:rPr lang="ru-RU" sz="2400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санитарным автотранспортом</a:t>
            </a:r>
            <a:r>
              <a:rPr lang="ru-RU" sz="2400" b="1" dirty="0" smtClean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;</a:t>
            </a:r>
            <a:endParaRPr lang="ru-RU" sz="2400" b="1" dirty="0">
              <a:solidFill>
                <a:srgbClr val="FFE1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увеличено количество проведенных </a:t>
            </a:r>
            <a:r>
              <a:rPr lang="ru-RU" sz="2400" b="1" dirty="0" err="1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тромболизисов</a:t>
            </a:r>
            <a:endParaRPr lang="ru-RU" sz="2400" b="1" dirty="0" smtClean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;</a:t>
            </a:r>
            <a:endParaRPr lang="ru-RU" sz="2400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3643313"/>
            <a:ext cx="9144000" cy="300037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организована </a:t>
            </a:r>
            <a:r>
              <a:rPr lang="ru-RU" sz="2400" b="1" dirty="0" err="1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курация</a:t>
            </a:r>
            <a:r>
              <a:rPr lang="ru-RU" sz="24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4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ММЦ </a:t>
            </a:r>
            <a:r>
              <a:rPr lang="ru-RU" sz="2400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специалистами Уральского института кардиологии;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увеличены </a:t>
            </a:r>
            <a:r>
              <a:rPr lang="ru-RU" sz="2400" b="1" dirty="0">
                <a:solidFill>
                  <a:srgbClr val="F3FDB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объемы оказания высокотехнологичной медицинской помощи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b="1" dirty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3556" name="Содержимое 3" descr="_ZOT5205ффффф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11113" y="1219200"/>
            <a:ext cx="2511426" cy="242093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357158" y="0"/>
            <a:ext cx="8215370" cy="1214422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u="sng" dirty="0" smtClean="0"/>
              <a:t/>
            </a:r>
            <a:br>
              <a:rPr lang="ru-RU" sz="3200" u="sng" dirty="0" smtClean="0"/>
            </a:br>
            <a:r>
              <a:rPr lang="ru-RU" sz="3200" dirty="0" smtClean="0"/>
              <a:t>Задачи по снижению смертности от заболеваний системы кровообращения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0" y="2060848"/>
            <a:ext cx="8858280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профилактики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Привлечение и обучение кадров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Порядков и стандартов оказания медицинской помощи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населением  и СМИ</a:t>
            </a:r>
          </a:p>
          <a:p>
            <a:endParaRPr lang="ru-RU" sz="3600" dirty="0" smtClean="0">
              <a:solidFill>
                <a:srgbClr val="F3FDB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b="1" dirty="0">
              <a:solidFill>
                <a:srgbClr val="F5DB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Динамика показателей смертности от новообразований (в т.ч. ЗН)</a:t>
            </a:r>
          </a:p>
        </p:txBody>
      </p:sp>
      <p:sp>
        <p:nvSpPr>
          <p:cNvPr id="34820" name="Rectangle 3"/>
          <p:cNvSpPr>
            <a:spLocks noGrp="1"/>
          </p:cNvSpPr>
          <p:nvPr>
            <p:ph type="body" sz="half" idx="1"/>
          </p:nvPr>
        </p:nvSpPr>
        <p:spPr>
          <a:xfrm>
            <a:off x="539750" y="5157788"/>
            <a:ext cx="7848600" cy="111283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z="2000" b="1" dirty="0" smtClean="0">
                <a:solidFill>
                  <a:srgbClr val="FFFF00"/>
                </a:solidFill>
                <a:latin typeface="Arial" charset="0"/>
              </a:rPr>
              <a:t>	</a:t>
            </a:r>
            <a:r>
              <a:rPr lang="ru-RU" sz="2000" b="1" i="1" dirty="0" smtClean="0">
                <a:solidFill>
                  <a:srgbClr val="FFFF99"/>
                </a:solidFill>
                <a:latin typeface="Arial" charset="0"/>
              </a:rPr>
              <a:t>Согласно Указу Президента РФ В.В. Путина от 07.05.2012 г. № 598 поставлена задача достичь показателя смертности от ЗН в   Свердловской области к 2018 году 192,8 на 100 тысяч населения</a:t>
            </a: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323850" y="836613"/>
          <a:ext cx="8424863" cy="4176712"/>
        </p:xfrm>
        <a:graphic>
          <a:graphicData uri="http://schemas.openxmlformats.org/presentationml/2006/ole">
            <p:oleObj spid="_x0000_s74769" name="Диаграмма" r:id="rId4" imgW="6096000" imgH="4067175" progId="MSGraph.Chart.8">
              <p:embed followColorScheme="full"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94422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8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Мероприятия, проводимые в Свердловской области, направленные на снижение смертности от новообразований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3203575" y="1412875"/>
            <a:ext cx="5940425" cy="5445125"/>
          </a:xfrm>
          <a:effectLst>
            <a:outerShdw dist="28398" dir="1593903" algn="ctr" rotWithShape="0">
              <a:schemeClr val="tx1"/>
            </a:outerShdw>
          </a:effectLst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dirty="0" smtClean="0">
              <a:solidFill>
                <a:srgbClr val="FFE18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FE181"/>
                </a:solidFill>
                <a:latin typeface="Arial" charset="0"/>
              </a:rPr>
              <a:t>Организация работы ЛПУ в соответствии с Порядком оказания медицинской помощи при онкологических заболеваниях, </a:t>
            </a: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dirty="0" smtClean="0">
              <a:solidFill>
                <a:srgbClr val="FFFF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5DBEB"/>
                </a:solidFill>
                <a:latin typeface="Arial" charset="0"/>
              </a:rPr>
              <a:t>Организация работы смотровых кабинетов</a:t>
            </a: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i="1" dirty="0" smtClean="0">
              <a:solidFill>
                <a:srgbClr val="FFFF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FFFCC"/>
                </a:solidFill>
                <a:latin typeface="Arial" charset="0"/>
              </a:rPr>
              <a:t>Привлечение и повышение уровня подготовки медицинских кадров</a:t>
            </a: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dirty="0" smtClean="0">
              <a:solidFill>
                <a:srgbClr val="FFFF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FE181"/>
                </a:solidFill>
                <a:latin typeface="Arial" charset="0"/>
              </a:rPr>
              <a:t>Работа Областной противораковой комиссии</a:t>
            </a: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dirty="0" smtClean="0">
              <a:solidFill>
                <a:srgbClr val="FFFF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5DBEB"/>
                </a:solidFill>
                <a:latin typeface="Arial" charset="0"/>
              </a:rPr>
              <a:t>Организация химиотерапевтического лечения в круглосуточных и дневных стационарах ЛПУ по месту жительства пациента</a:t>
            </a: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dirty="0" smtClean="0">
              <a:solidFill>
                <a:srgbClr val="FFE181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FE181"/>
                </a:solidFill>
                <a:latin typeface="Arial" charset="0"/>
              </a:rPr>
              <a:t>Организация работы стационарной и выездной службы </a:t>
            </a:r>
            <a:r>
              <a:rPr lang="ru-RU" sz="1500" b="1" dirty="0" err="1" smtClean="0">
                <a:solidFill>
                  <a:srgbClr val="FFE181"/>
                </a:solidFill>
                <a:latin typeface="Arial" charset="0"/>
              </a:rPr>
              <a:t>хосписной</a:t>
            </a:r>
            <a:r>
              <a:rPr lang="ru-RU" sz="1500" b="1" dirty="0" smtClean="0">
                <a:solidFill>
                  <a:srgbClr val="FFE181"/>
                </a:solidFill>
                <a:latin typeface="Arial" charset="0"/>
              </a:rPr>
              <a:t> (паллиативной) помощи</a:t>
            </a: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endParaRPr lang="ru-RU" sz="1500" b="1" dirty="0" smtClean="0">
              <a:solidFill>
                <a:srgbClr val="FFFF99"/>
              </a:solidFill>
              <a:latin typeface="Arial" charset="0"/>
            </a:endParaRPr>
          </a:p>
          <a:p>
            <a:pPr eaLnBrk="1" hangingPunct="1">
              <a:lnSpc>
                <a:spcPct val="80000"/>
              </a:lnSpc>
              <a:buClr>
                <a:srgbClr val="F3FDBF"/>
              </a:buClr>
              <a:buFont typeface="Arial" pitchFamily="34" charset="0"/>
              <a:buChar char="•"/>
              <a:defRPr/>
            </a:pPr>
            <a:r>
              <a:rPr lang="ru-RU" sz="1500" b="1" dirty="0" smtClean="0">
                <a:solidFill>
                  <a:srgbClr val="F5DBEB"/>
                </a:solidFill>
                <a:latin typeface="Arial" charset="0"/>
              </a:rPr>
              <a:t>Формирование приверженности населения к здоровому образу жизни, повышение доступности сведений по профилактике и выявлению ЗН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ru-RU" sz="1500" b="1" dirty="0" smtClean="0">
              <a:solidFill>
                <a:srgbClr val="FFFF99"/>
              </a:solidFill>
              <a:latin typeface="Arial" charset="0"/>
            </a:endParaRPr>
          </a:p>
        </p:txBody>
      </p:sp>
      <p:pic>
        <p:nvPicPr>
          <p:cNvPr id="36867" name="Picture 7" descr="IMG_51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875"/>
            <a:ext cx="32035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8" descr="photo_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37063"/>
            <a:ext cx="3203575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332038" y="404813"/>
          <a:ext cx="8143875" cy="6453187"/>
        </p:xfrm>
        <a:graphic>
          <a:graphicData uri="http://schemas.openxmlformats.org/presentationml/2006/ole">
            <p:oleObj spid="_x0000_s75802" name="Диаграмма" r:id="rId4" imgW="6096000" imgH="4067175" progId="MSGraph.Chart.8">
              <p:embed followColorScheme="full"/>
            </p:oleObj>
          </a:graphicData>
        </a:graphic>
      </p:graphicFrame>
      <p:graphicFrame>
        <p:nvGraphicFramePr>
          <p:cNvPr id="35843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233738" y="1585913"/>
          <a:ext cx="5553075" cy="3725862"/>
        </p:xfrm>
        <a:graphic>
          <a:graphicData uri="http://schemas.openxmlformats.org/presentationml/2006/ole">
            <p:oleObj spid="_x0000_s75803" name="Диаграмма" r:id="rId5" imgW="9639300" imgH="6467475" progId="MSGraph.Chart.8">
              <p:embed followColorScheme="full"/>
            </p:oleObj>
          </a:graphicData>
        </a:graphic>
      </p:graphicFrame>
      <p:sp>
        <p:nvSpPr>
          <p:cNvPr id="178184" name="Rectangle 8"/>
          <p:cNvSpPr>
            <a:spLocks noChangeArrowheads="1"/>
          </p:cNvSpPr>
          <p:nvPr/>
        </p:nvSpPr>
        <p:spPr bwMode="auto">
          <a:xfrm>
            <a:off x="250825" y="1773238"/>
            <a:ext cx="2679700" cy="20494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40000"/>
              </a:spcBef>
              <a:defRPr/>
            </a:pPr>
            <a:r>
              <a:rPr lang="ru-RU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5-летняя выживаемость</a:t>
            </a:r>
            <a:r>
              <a:rPr lang="ru-RU" b="1" dirty="0">
                <a:solidFill>
                  <a:srgbClr val="FFFF99"/>
                </a:solidFill>
                <a:latin typeface="Calibri" pitchFamily="34" charset="0"/>
              </a:rPr>
              <a:t>: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2007 – 54,1%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2008 – 55,3%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2009 – 55,3%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2010 – 55,0%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2011 – 55,6%</a:t>
            </a:r>
            <a:endParaRPr lang="ru-RU" b="1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2012</a:t>
            </a: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(</a:t>
            </a:r>
            <a:r>
              <a:rPr lang="ru-RU" b="1" dirty="0" err="1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предв</a:t>
            </a: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.) – 55,8%</a:t>
            </a:r>
          </a:p>
        </p:txBody>
      </p:sp>
      <p:sp>
        <p:nvSpPr>
          <p:cNvPr id="178185" name="Rectangle 9"/>
          <p:cNvSpPr>
            <a:spLocks noChangeArrowheads="1"/>
          </p:cNvSpPr>
          <p:nvPr/>
        </p:nvSpPr>
        <p:spPr bwMode="auto">
          <a:xfrm>
            <a:off x="250825" y="4005263"/>
            <a:ext cx="3203575" cy="23558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35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Доля выявленных ЗН </a:t>
            </a:r>
          </a:p>
          <a:p>
            <a:pPr eaLnBrk="0" hangingPunct="0">
              <a:lnSpc>
                <a:spcPct val="35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визуальных локализаций: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2007 – 62,9%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2008 – 65,0%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2009 – 68,2%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E18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2010 – 70,6%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2011 – 75,4%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2012 (</a:t>
            </a:r>
            <a:r>
              <a:rPr lang="ru-RU" b="1" dirty="0" err="1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предв</a:t>
            </a:r>
            <a:r>
              <a:rPr lang="ru-RU" b="1" dirty="0">
                <a:solidFill>
                  <a:srgbClr val="F5DB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.) – 75,5%</a:t>
            </a:r>
          </a:p>
          <a:p>
            <a:pPr eaLnBrk="0" hangingPunct="0">
              <a:lnSpc>
                <a:spcPct val="60000"/>
              </a:lnSpc>
              <a:spcBef>
                <a:spcPct val="40000"/>
              </a:spcBef>
              <a:defRPr/>
            </a:pPr>
            <a:endParaRPr lang="ru-RU" b="1" dirty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35846" name="Номер слайда 6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ru-RU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6322" name="Rectangle 2"/>
          <p:cNvSpPr>
            <a:spLocks/>
          </p:cNvSpPr>
          <p:nvPr/>
        </p:nvSpPr>
        <p:spPr bwMode="auto">
          <a:xfrm>
            <a:off x="457200" y="188913"/>
            <a:ext cx="8229600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Динамика основных показателей ситуации по онкологическим заболеваниям в Свердловской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9">
      <a:dk1>
        <a:srgbClr val="002948"/>
      </a:dk1>
      <a:lt1>
        <a:srgbClr val="03A3C2"/>
      </a:lt1>
      <a:dk2>
        <a:srgbClr val="013A45"/>
      </a:dk2>
      <a:lt2>
        <a:srgbClr val="6FA3F7"/>
      </a:lt2>
      <a:accent1>
        <a:srgbClr val="EFDABD"/>
      </a:accent1>
      <a:accent2>
        <a:srgbClr val="F0CCE2"/>
      </a:accent2>
      <a:accent3>
        <a:srgbClr val="EFCCBD"/>
      </a:accent3>
      <a:accent4>
        <a:srgbClr val="F5F1E0"/>
      </a:accent4>
      <a:accent5>
        <a:srgbClr val="EAE0BC"/>
      </a:accent5>
      <a:accent6>
        <a:srgbClr val="CBB45C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3259</TotalTime>
  <Words>1604</Words>
  <Application>Microsoft Office PowerPoint</Application>
  <PresentationFormat>Экран (4:3)</PresentationFormat>
  <Paragraphs>238</Paragraphs>
  <Slides>15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Апекс</vt:lpstr>
      <vt:lpstr>Лист Microsoft Office Excel 97-2003</vt:lpstr>
      <vt:lpstr>Диаграмма</vt:lpstr>
      <vt:lpstr>Основные задачи здравоохранения  Свердловской области по снижению показателей смертности от болезней системы кровообращения, новообразований, дорожно-транспортных происшествий</vt:lpstr>
      <vt:lpstr>Структура причин смертности населения Свердловской области</vt:lpstr>
      <vt:lpstr>Целевые индикаторы, обеспечивающие достижение показателей Указа Президента РФ № 598</vt:lpstr>
      <vt:lpstr>Мероприятия по снижению показателей смертности и летальности от ОНМК</vt:lpstr>
      <vt:lpstr>Мероприятия по снижению показателей смертности и летальности от ОИМ</vt:lpstr>
      <vt:lpstr> Задачи по снижению смертности от заболеваний системы кровообращения </vt:lpstr>
      <vt:lpstr>Динамика показателей смертности от новообразований (в т.ч. ЗН)</vt:lpstr>
      <vt:lpstr>Мероприятия, проводимые в Свердловской области, направленные на снижение смертности от новообразований</vt:lpstr>
      <vt:lpstr>Слайд 9</vt:lpstr>
      <vt:lpstr>Задачи руководителей ЛПУ по выявлению ЗН в ранних стадиях</vt:lpstr>
      <vt:lpstr>Показатели аварийности в Свердловской области за 2012 г. (по данным ГИБДД)</vt:lpstr>
      <vt:lpstr>Мероприятия, проводимые в Свердловской области по снижению смертности от ДТП</vt:lpstr>
      <vt:lpstr>Слайд 13</vt:lpstr>
      <vt:lpstr>Задачи системы здравоохранения по снижению смертности от ДТП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Реализация мероприятий по совершенствованию оказания медицинской помощи больным сосудистыми заболеваниями на территории Свердловской области</dc:title>
  <cp:lastModifiedBy>a</cp:lastModifiedBy>
  <cp:revision>326</cp:revision>
  <dcterms:modified xsi:type="dcterms:W3CDTF">2013-02-14T04:17:08Z</dcterms:modified>
</cp:coreProperties>
</file>