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6" r:id="rId3"/>
    <p:sldId id="264" r:id="rId4"/>
    <p:sldId id="271" r:id="rId5"/>
    <p:sldId id="289" r:id="rId6"/>
    <p:sldId id="268" r:id="rId7"/>
    <p:sldId id="263" r:id="rId8"/>
    <p:sldId id="272" r:id="rId9"/>
    <p:sldId id="273" r:id="rId10"/>
    <p:sldId id="274" r:id="rId11"/>
    <p:sldId id="275" r:id="rId12"/>
    <p:sldId id="276" r:id="rId13"/>
    <p:sldId id="280" r:id="rId14"/>
    <p:sldId id="281" r:id="rId15"/>
    <p:sldId id="257" r:id="rId16"/>
    <p:sldId id="277" r:id="rId17"/>
    <p:sldId id="278" r:id="rId18"/>
    <p:sldId id="279" r:id="rId19"/>
    <p:sldId id="290" r:id="rId20"/>
    <p:sldId id="288" r:id="rId21"/>
    <p:sldId id="284" r:id="rId22"/>
    <p:sldId id="285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AE2C3-0769-4205-8757-FFF5C87E334C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3E320-09ED-4511-B71E-92127F1EA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42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2EFEA-0CE8-46CD-97D1-6CBC6B2EC69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57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38E0-3ED1-4A68-90FF-BA5FA2D4B84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58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320-09ED-4511-B71E-92127F1EA41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9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rofstandart.rosmintrud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b.ru/misc/i/gallery/14834/1696179.jpg"/>
          <p:cNvPicPr/>
          <p:nvPr/>
        </p:nvPicPr>
        <p:blipFill>
          <a:blip r:embed="rId2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sibmedport.ru/content/img_cache/large/articles/images/14158739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0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4343400"/>
            <a:ext cx="9144000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Актуальные вопросы повышения квалификации фармацевтических кадров (по состоянию на 2019 г.)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10200" y="5562600"/>
            <a:ext cx="3733800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Муратова Н.П.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ст. преподаватель кафедры УЭФ, фармакогнозии УГМУ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5562600"/>
            <a:ext cx="472440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Допуск к фармацевтической деятельности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Профессиональное развитие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9570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Виды аккредитации специалистов с </a:t>
            </a:r>
            <a:br>
              <a:rPr lang="ru-RU" sz="2800" b="1" dirty="0" smtClean="0"/>
            </a:br>
            <a:r>
              <a:rPr lang="ru-RU" sz="2800" b="1" dirty="0" smtClean="0"/>
              <a:t>фармацевтическим образованием</a:t>
            </a: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599" cy="475456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7200" y="1752600"/>
            <a:ext cx="2160000" cy="32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Первичная (ПА):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Проводится в отношении лиц, завершивших освоение основных образовательных программ среднего, высшего </a:t>
            </a:r>
            <a:r>
              <a:rPr lang="ru-RU" sz="1200" b="1" dirty="0">
                <a:solidFill>
                  <a:srgbClr val="002060"/>
                </a:solidFill>
              </a:rPr>
              <a:t>фармацевтического образования(</a:t>
            </a:r>
            <a:r>
              <a:rPr lang="ru-RU" sz="1200" b="1" i="1" dirty="0" err="1">
                <a:solidFill>
                  <a:srgbClr val="002060"/>
                </a:solidFill>
              </a:rPr>
              <a:t>специалитет</a:t>
            </a:r>
            <a:r>
              <a:rPr lang="ru-RU" sz="1200" b="1" i="1" dirty="0">
                <a:solidFill>
                  <a:srgbClr val="002060"/>
                </a:solidFill>
              </a:rPr>
              <a:t>)</a:t>
            </a:r>
            <a:endParaRPr lang="ru-RU" sz="1200" b="1" dirty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 в соответствии с ФГОС</a:t>
            </a:r>
            <a:endParaRPr lang="ru-RU" sz="1200" b="1" dirty="0">
              <a:solidFill>
                <a:srgbClr val="002060"/>
              </a:solidFill>
            </a:endParaRPr>
          </a:p>
          <a:p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70495" y="1517017"/>
            <a:ext cx="2160000" cy="37262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Первичная специализированная (ПСА):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Проводится в отношении лиц</a:t>
            </a:r>
            <a:r>
              <a:rPr lang="ru-RU" sz="1200" b="1" dirty="0" smtClean="0">
                <a:solidFill>
                  <a:srgbClr val="002060"/>
                </a:solidFill>
              </a:rPr>
              <a:t>, завершивших освоение программ подготовки кадров высшей квалификации </a:t>
            </a:r>
            <a:r>
              <a:rPr lang="ru-RU" sz="1200" b="1" i="1" dirty="0">
                <a:solidFill>
                  <a:srgbClr val="002060"/>
                </a:solidFill>
              </a:rPr>
              <a:t>(ординатура)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и дополнительных профессиональных программ </a:t>
            </a:r>
            <a:r>
              <a:rPr lang="ru-RU" sz="1200" b="1" i="1" dirty="0" smtClean="0">
                <a:solidFill>
                  <a:srgbClr val="002060"/>
                </a:solidFill>
              </a:rPr>
              <a:t>(профессиональная переподготовка), </a:t>
            </a:r>
            <a:r>
              <a:rPr lang="ru-RU" sz="1200" b="1" dirty="0" smtClean="0">
                <a:solidFill>
                  <a:srgbClr val="002060"/>
                </a:solidFill>
              </a:rPr>
              <a:t>а также лиц, получивших образование на территории иностранного государства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39821" y="1760145"/>
            <a:ext cx="2160000" cy="32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Периодическая аккредитация (А, СА):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Проводится в отношении лиц</a:t>
            </a:r>
            <a:r>
              <a:rPr lang="ru-RU" sz="1200" b="1" dirty="0" smtClean="0">
                <a:solidFill>
                  <a:srgbClr val="002060"/>
                </a:solidFill>
              </a:rPr>
              <a:t>, завершивших освоение профессиональных образовательных программ фармацевтического образования, обеспечивающих </a:t>
            </a:r>
            <a:r>
              <a:rPr lang="ru-RU" sz="1400" b="1" i="1" u="sng" dirty="0" smtClean="0">
                <a:solidFill>
                  <a:srgbClr val="002060"/>
                </a:solidFill>
              </a:rPr>
              <a:t>непрерывное </a:t>
            </a:r>
            <a:r>
              <a:rPr lang="ru-RU" sz="1200" b="1" i="1" dirty="0" smtClean="0">
                <a:solidFill>
                  <a:srgbClr val="002060"/>
                </a:solidFill>
              </a:rPr>
              <a:t>совершенствование профессиональных знаний и навыков </a:t>
            </a:r>
            <a:r>
              <a:rPr lang="ru-RU" sz="1200" b="1" dirty="0" smtClean="0">
                <a:solidFill>
                  <a:srgbClr val="002060"/>
                </a:solidFill>
              </a:rPr>
              <a:t>в течение всей жизни, а также постоянное повышение профессионального уровня и расширение квалификации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8900" y="5137842"/>
            <a:ext cx="2456700" cy="1296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3 этапа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1. Тестирование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2. Оценка практических навыков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3. Решение ситуационных задач (только для провизоров)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39821" y="5105400"/>
            <a:ext cx="2160000" cy="1295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2 этапа: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1. Оценка отчета-портфолио за 5 последних лет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2. Тестирование 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00" y="1408943"/>
            <a:ext cx="1404000" cy="112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470495" y="5410200"/>
            <a:ext cx="2160000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Аналогично первичной аккредитации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/>
              <a:t>Что такое порт-фолио? Это: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  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     </a:t>
            </a:r>
            <a:r>
              <a:rPr lang="ru-RU" sz="2400" b="1" dirty="0" smtClean="0"/>
              <a:t>Отчет за последние 5 лет о профессиональной деятельности аккредитуемого, включающий сведения об индивидуальных профессиональных достижениях, сведения об освоении программ повышения квалификации, обеспечивающих непрерывное совершенствование профессиональных навыков и расширения квалификации (для прохождения периодической аккредитации)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2267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Аккредитация специалистов-выпускников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по ФГОС,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5-летние образовательные траектории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595869"/>
              </p:ext>
            </p:extLst>
          </p:nvPr>
        </p:nvGraphicFramePr>
        <p:xfrm>
          <a:off x="304804" y="2362200"/>
          <a:ext cx="8534396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6"/>
                <a:gridCol w="655324"/>
                <a:gridCol w="574040"/>
                <a:gridCol w="574040"/>
                <a:gridCol w="574040"/>
                <a:gridCol w="574040"/>
                <a:gridCol w="574040"/>
                <a:gridCol w="574040"/>
                <a:gridCol w="574040"/>
                <a:gridCol w="574040"/>
                <a:gridCol w="574040"/>
                <a:gridCol w="574040"/>
                <a:gridCol w="1071876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C00000"/>
                          </a:solidFill>
                        </a:rPr>
                        <a:t>год</a:t>
                      </a:r>
                      <a:endParaRPr lang="ru-RU" sz="12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2023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300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Выпускники 2019 года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ПА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июнь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Непрерывное профессиональное образование (с сентября 2019)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А-2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До июня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Непрерывное профессиональное образование (с сентября 2024)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А-3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До июня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628671"/>
              </p:ext>
            </p:extLst>
          </p:nvPr>
        </p:nvGraphicFramePr>
        <p:xfrm>
          <a:off x="304800" y="5029200"/>
          <a:ext cx="8610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655320"/>
                <a:gridCol w="574040"/>
                <a:gridCol w="574040"/>
                <a:gridCol w="574040"/>
                <a:gridCol w="574040"/>
                <a:gridCol w="574040"/>
                <a:gridCol w="574040"/>
                <a:gridCol w="574040"/>
                <a:gridCol w="574040"/>
                <a:gridCol w="574040"/>
                <a:gridCol w="574040"/>
                <a:gridCol w="574040"/>
                <a:gridCol w="574040"/>
              </a:tblGrid>
              <a:tr h="592667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C00000"/>
                          </a:solidFill>
                        </a:rPr>
                        <a:t>Вторая возможность</a:t>
                      </a:r>
                      <a:endParaRPr lang="ru-RU" sz="12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2023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931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Выпускники 2019 года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 1 сентября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ПСА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Повышение квалификации - непрерывное профессиональное образование (с сентября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2021)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СА-2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Повышение квалификации - непрерывное профессиональное образование (с сентября 2026)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219200" y="3962400"/>
            <a:ext cx="1699788" cy="620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Ординатура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600200" y="3505200"/>
            <a:ext cx="216000" cy="43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600200" y="4572000"/>
            <a:ext cx="216000" cy="43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990600" y="1447800"/>
            <a:ext cx="1447800" cy="91440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Соответствие </a:t>
            </a:r>
            <a:r>
              <a:rPr lang="ru-RU" sz="1200" b="1" dirty="0" err="1" smtClean="0">
                <a:solidFill>
                  <a:schemeClr val="tx1"/>
                </a:solidFill>
              </a:rPr>
              <a:t>профстандарту</a:t>
            </a:r>
            <a:r>
              <a:rPr lang="ru-RU" sz="1200" b="1" dirty="0" smtClean="0">
                <a:solidFill>
                  <a:schemeClr val="tx1"/>
                </a:solidFill>
              </a:rPr>
              <a:t> «Провизор»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6600" y="3962400"/>
            <a:ext cx="5562600" cy="601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Соответствие </a:t>
            </a:r>
            <a:r>
              <a:rPr lang="ru-RU" sz="1200" b="1" dirty="0" err="1" smtClean="0">
                <a:solidFill>
                  <a:schemeClr val="tx1"/>
                </a:solidFill>
              </a:rPr>
              <a:t>профстандартам</a:t>
            </a:r>
            <a:r>
              <a:rPr lang="ru-RU" sz="1200" b="1" dirty="0" smtClean="0">
                <a:solidFill>
                  <a:schemeClr val="tx1"/>
                </a:solidFill>
              </a:rPr>
              <a:t>  «Специалист в области управления фармацевтической деятельностью», «Провизор-аналитик», </a:t>
            </a:r>
            <a:r>
              <a:rPr lang="ru-RU" sz="1200" b="1" i="1" dirty="0" smtClean="0">
                <a:solidFill>
                  <a:schemeClr val="tx1"/>
                </a:solidFill>
              </a:rPr>
              <a:t>Провизор-технолог (?)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http://www.sibmedport.ru/content/img_cache/large/articles/images/14158739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1620000" cy="12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791200" cy="124936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Концепция развития непрерывного медицинского и фармацевтического образования в РФ на период до 2021 г.</a:t>
            </a:r>
            <a:br>
              <a:rPr lang="ru-RU" sz="2400" b="1" dirty="0" smtClean="0"/>
            </a:br>
            <a:r>
              <a:rPr lang="ru-RU" sz="1800" b="1" dirty="0" smtClean="0"/>
              <a:t>Приказ МЗ РФ от 21.11.2017 г. № 926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err="1" smtClean="0"/>
              <a:t>НМиФО</a:t>
            </a:r>
            <a:r>
              <a:rPr lang="ru-RU" sz="1800" b="1" dirty="0" smtClean="0"/>
              <a:t> осуществляется через:</a:t>
            </a:r>
          </a:p>
          <a:p>
            <a:r>
              <a:rPr lang="ru-RU" sz="1400" b="1" dirty="0" smtClean="0"/>
              <a:t>Освоение образовательных программ в образовательных организациях («формальное образование»);</a:t>
            </a:r>
          </a:p>
          <a:p>
            <a:r>
              <a:rPr lang="ru-RU" sz="1400" b="1" dirty="0" smtClean="0"/>
              <a:t>Обучение в рамках деятельности профессиональных некоммерческих организаций («неформальное образование»);</a:t>
            </a:r>
          </a:p>
          <a:p>
            <a:r>
              <a:rPr lang="ru-RU" sz="1400" b="1" dirty="0" smtClean="0"/>
              <a:t>Индивидуальную познавательную деятельность («самообразование»).</a:t>
            </a:r>
          </a:p>
          <a:p>
            <a:endParaRPr lang="ru-RU" sz="1400" b="1" dirty="0" smtClean="0"/>
          </a:p>
          <a:p>
            <a:pPr>
              <a:buNone/>
            </a:pPr>
            <a:r>
              <a:rPr lang="ru-RU" sz="1800" b="1" dirty="0" smtClean="0"/>
              <a:t>Непрерывность обучения диктуется увеличением числа высокоэффективных ЛП, новых медицинских технологий, появлением дистанционных и электронных видов образования, что обеспечивает общение специалистов, не выезжая далеко от рабочего места, возможностью персонифицировать образовательную траекторию, возможностью выбора различных образовательных мероприятий.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Цель Концепции – обеспечение к 2021 г. участия в </a:t>
            </a:r>
            <a:r>
              <a:rPr lang="ru-RU" sz="1800" b="1" dirty="0" err="1" smtClean="0"/>
              <a:t>НМиФО</a:t>
            </a:r>
            <a:r>
              <a:rPr lang="ru-RU" sz="1800" b="1" dirty="0" smtClean="0"/>
              <a:t> не менее 90% медицинских и фармацевтических работников системы здравоохранения РФ.</a:t>
            </a:r>
            <a:endParaRPr lang="ru-RU" sz="1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2196000" cy="149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Основные принципы непрерывного профессионального (фармацевтического) образования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40400" y="1894438"/>
            <a:ext cx="1836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Аккредитация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66400" y="2438400"/>
            <a:ext cx="3384000" cy="54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Профессиональная деятельность в течение 5 лет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68400" y="2886356"/>
            <a:ext cx="3780000" cy="5426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Непрерывное фармацевтическое образование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1261200" y="3426641"/>
            <a:ext cx="720000" cy="540000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50</a:t>
            </a:r>
            <a:r>
              <a:rPr lang="ru-RU" sz="1200" b="1" dirty="0" smtClean="0">
                <a:solidFill>
                  <a:srgbClr val="C00000"/>
                </a:solidFill>
              </a:rPr>
              <a:t> ч.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1981200" y="3434281"/>
            <a:ext cx="720000" cy="540000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50 ч.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2798400" y="3426641"/>
            <a:ext cx="720000" cy="540000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50 ч.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3606213" y="3426641"/>
            <a:ext cx="720000" cy="540000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50 ч.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4351788" y="3426641"/>
            <a:ext cx="720000" cy="540000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50 ч.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14012" y="4267200"/>
            <a:ext cx="1476000" cy="72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Программы непрерывного образования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58065" y="4267200"/>
            <a:ext cx="1476000" cy="72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Образовательные мероприятия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052012" y="5257800"/>
            <a:ext cx="2340000" cy="61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Периодическая (повторная) аккредитация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086400" y="2254438"/>
            <a:ext cx="144000" cy="252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619279" y="3478312"/>
            <a:ext cx="180000" cy="900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518400" y="3468504"/>
            <a:ext cx="180000" cy="900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8128" y="1971956"/>
            <a:ext cx="3212471" cy="442884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Всего 250 академических часов, по 50 час. ежегодно, в том числе: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 36 час. - программы непрерывного образования в образов. организациях («формальное образование»);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14 час. – образовательные мероприятия: </a:t>
            </a:r>
            <a:r>
              <a:rPr lang="ru-RU" sz="1400" b="1" dirty="0">
                <a:solidFill>
                  <a:schemeClr val="tx1"/>
                </a:solidFill>
              </a:rPr>
              <a:t>к</a:t>
            </a:r>
            <a:r>
              <a:rPr lang="ru-RU" sz="1400" b="1" dirty="0" smtClean="0">
                <a:solidFill>
                  <a:schemeClr val="tx1"/>
                </a:solidFill>
              </a:rPr>
              <a:t>онференции, семинары, </a:t>
            </a:r>
            <a:r>
              <a:rPr lang="ru-RU" sz="1400" b="1" dirty="0" err="1" smtClean="0">
                <a:solidFill>
                  <a:schemeClr val="tx1"/>
                </a:solidFill>
              </a:rPr>
              <a:t>вебинары</a:t>
            </a:r>
            <a:r>
              <a:rPr lang="ru-RU" sz="1400" b="1" dirty="0" smtClean="0">
                <a:solidFill>
                  <a:schemeClr val="tx1"/>
                </a:solidFill>
              </a:rPr>
              <a:t>, мастер-классы очные /заочные , в т. ч. в профессиональных некоммерческих организациях («неформальное образование».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Формирование индивидуального плана;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Его дискретное освоение в течение 5 лет;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Периодическая (повторная) аккредитация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old.usma.ru/gallery/faculty/fpk%20i%20pp/2016-17/Poryadok_deistvii_specialista__v_ramkah_NMO.png"/>
          <p:cNvPicPr>
            <a:picLocks noGrp="1"/>
          </p:cNvPicPr>
          <p:nvPr>
            <p:ph idx="1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6400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53200" y="0"/>
            <a:ext cx="25908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Возможности:</a:t>
            </a:r>
          </a:p>
          <a:p>
            <a:pPr marL="228600" indent="-2286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5-летние циклы обучения для специалистов, сертификация или аккредитация которых прошла после 01.01.2016 г.;</a:t>
            </a:r>
          </a:p>
          <a:p>
            <a:pPr marL="228600" indent="-2286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Обучение вне 5-летних циклов для специалистов, сертификация которых прошла до 01.01.2016 г. (традиционное повышение квалификации).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cs typeface="Arial" pitchFamily="34" charset="0"/>
              </a:rPr>
              <a:t>Вхождение в аккредитацию специалистов-практиков, </a:t>
            </a:r>
            <a:br>
              <a:rPr lang="ru-RU" sz="2400" b="1" dirty="0" smtClean="0">
                <a:cs typeface="Arial" pitchFamily="34" charset="0"/>
              </a:rPr>
            </a:br>
            <a:r>
              <a:rPr lang="ru-RU" sz="2400" b="1" dirty="0" smtClean="0">
                <a:cs typeface="Arial" pitchFamily="34" charset="0"/>
              </a:rPr>
              <a:t>получивших дипломы до 2016 г.: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ru-RU" sz="1600" b="1" dirty="0" smtClean="0"/>
          </a:p>
          <a:p>
            <a:pPr>
              <a:buFont typeface="+mj-lt"/>
              <a:buAutoNum type="arabicPeriod"/>
            </a:pPr>
            <a:r>
              <a:rPr lang="ru-RU" sz="1600" b="1" dirty="0" smtClean="0"/>
              <a:t>В сроки до 31.12.2020 г.</a:t>
            </a:r>
            <a:r>
              <a:rPr lang="ru-RU" sz="1600" b="1" i="1" dirty="0" smtClean="0"/>
              <a:t> </a:t>
            </a:r>
            <a:r>
              <a:rPr lang="ru-RU" sz="1600" b="1" dirty="0" smtClean="0"/>
              <a:t>повышение квалификации 1 раз в 5 лет и сертификация специалиста возможны  пока согласно приказу МЗ РФ от 03.08.2012 г. № 66н «Об утверждении Порядка и сроков совершенствования медицинскими работниками и фармацевтическими работниками профессиональных знаний и навыков путем обучения по дополнительным профессиональным образовательным программам в образовательных и научных организациях».</a:t>
            </a:r>
            <a:r>
              <a:rPr lang="ru-RU" sz="1600" b="1" i="1" dirty="0" smtClean="0"/>
              <a:t> </a:t>
            </a:r>
            <a:r>
              <a:rPr lang="ru-RU" sz="1200" b="1" i="1" dirty="0" smtClean="0"/>
              <a:t>(Проект </a:t>
            </a:r>
            <a:r>
              <a:rPr lang="ru-RU" sz="1200" b="1" i="1" dirty="0"/>
              <a:t>нового приказа, взамен приказа № 66, в стадии </a:t>
            </a:r>
            <a:r>
              <a:rPr lang="ru-RU" sz="1200" b="1" i="1" dirty="0" smtClean="0"/>
              <a:t>обсуждения).</a:t>
            </a:r>
          </a:p>
          <a:p>
            <a:pPr>
              <a:buFont typeface="+mj-lt"/>
              <a:buAutoNum type="arabicPeriod"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1800" b="1" dirty="0" smtClean="0"/>
              <a:t>2. </a:t>
            </a:r>
            <a:r>
              <a:rPr lang="ru-RU" sz="1600" b="1" dirty="0" smtClean="0"/>
              <a:t>С 01.01.2021 г. начинается прохождение периодической аккредитации (не реже 1 раза в 5 лет) </a:t>
            </a:r>
            <a:r>
              <a:rPr lang="ru-RU" sz="1600" b="1" u="sng" dirty="0" smtClean="0"/>
              <a:t>иными лицами</a:t>
            </a:r>
            <a:r>
              <a:rPr lang="ru-RU" sz="1600" b="1" dirty="0" smtClean="0"/>
              <a:t>, </a:t>
            </a:r>
            <a:r>
              <a:rPr lang="ru-RU" sz="1600" b="1" dirty="0"/>
              <a:t>не </a:t>
            </a:r>
            <a:r>
              <a:rPr lang="ru-RU" sz="1600" b="1" dirty="0" smtClean="0"/>
              <a:t>прошедшими </a:t>
            </a:r>
            <a:r>
              <a:rPr lang="ru-RU" sz="1600" b="1" dirty="0"/>
              <a:t>процедуру аккредитации </a:t>
            </a:r>
            <a:r>
              <a:rPr lang="ru-RU" sz="1600" b="1" dirty="0" smtClean="0"/>
              <a:t>специалистов ранее (приказ № 1043н), т. е. практиками.</a:t>
            </a:r>
          </a:p>
          <a:p>
            <a:pPr algn="just">
              <a:buNone/>
            </a:pPr>
            <a:r>
              <a:rPr lang="ru-RU" sz="1600" b="1" dirty="0" smtClean="0"/>
              <a:t>Согласно Положению об аккредитации специалистов это лица, завершившие освоение профессиональных образовательных программ фармацевтического образования, обеспечивающих </a:t>
            </a:r>
            <a:r>
              <a:rPr lang="ru-RU" sz="1600" b="1" u="sng" dirty="0" smtClean="0"/>
              <a:t>непрерывное </a:t>
            </a:r>
            <a:r>
              <a:rPr lang="ru-RU" sz="1600" b="1" dirty="0" smtClean="0"/>
              <a:t>совершенствование профессиональных знаний и навыков в течение всей жизни,  а также постоянное повышение профессионального уровня и расширение квалификации.</a:t>
            </a:r>
          </a:p>
          <a:p>
            <a:pPr algn="just">
              <a:buNone/>
            </a:pPr>
            <a:endParaRPr lang="ru-RU" sz="1800" b="1" dirty="0"/>
          </a:p>
          <a:p>
            <a:pPr algn="just"/>
            <a:endParaRPr lang="ru-RU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cs typeface="Arial" pitchFamily="34" charset="0"/>
              </a:rPr>
              <a:t>Особенности подготовки к аккредитации специалиста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Для прохождения периодической аккредитации необходимо практикам провизору и фармацевту вступить в непрерывное медицинское и фармацевтическое образование (</a:t>
            </a:r>
            <a:r>
              <a:rPr lang="ru-RU" sz="2000" b="1" dirty="0" err="1" smtClean="0"/>
              <a:t>НМиФО</a:t>
            </a:r>
            <a:r>
              <a:rPr lang="ru-RU" sz="2000" b="1" dirty="0" smtClean="0"/>
              <a:t>) (после получения «последнего» сертификата специалиста до 31.12.2020 г.).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Сразу вступление в </a:t>
            </a:r>
            <a:r>
              <a:rPr lang="ru-RU" sz="2000" b="1" dirty="0" err="1" smtClean="0"/>
              <a:t>НМиФО</a:t>
            </a:r>
            <a:r>
              <a:rPr lang="ru-RU" sz="2000" b="1" dirty="0" smtClean="0"/>
              <a:t> необходимо по специальности Фармация: для провизора-выпускника </a:t>
            </a:r>
            <a:r>
              <a:rPr lang="ru-RU" sz="2000" b="1" dirty="0" err="1" smtClean="0"/>
              <a:t>специалитета</a:t>
            </a:r>
            <a:r>
              <a:rPr lang="ru-RU" sz="2000" b="1" dirty="0" smtClean="0"/>
              <a:t> с 2016 г., для фармацевта-выпускника  – с 2018 г. Они сертификацию специалиста уже не проходят.</a:t>
            </a:r>
          </a:p>
          <a:p>
            <a:endParaRPr lang="ru-RU" sz="2000" b="1" dirty="0" smtClean="0"/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ОДНАКО: раз приказ № 66 формально не отменен, пока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НМиФО</a:t>
            </a:r>
            <a:r>
              <a:rPr lang="ru-RU" sz="2400" b="1" i="1" dirty="0" smtClean="0">
                <a:solidFill>
                  <a:srgbClr val="C00000"/>
                </a:solidFill>
              </a:rPr>
              <a:t> – на добровольной основе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cs typeface="Arial" pitchFamily="34" charset="0"/>
              </a:rPr>
              <a:t>Особенности подготовки к аккредитации специалиста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Аккредитация специалиста проводится только по той специальности, которая </a:t>
            </a:r>
            <a:r>
              <a:rPr lang="ru-RU" sz="2000" b="1" u="sng" dirty="0" smtClean="0"/>
              <a:t>соответствует</a:t>
            </a:r>
            <a:r>
              <a:rPr lang="ru-RU" sz="2000" b="1" dirty="0" smtClean="0"/>
              <a:t> занимаемой должности (приказ МЗ РФ от 02.06.2016 г. № 334н)</a:t>
            </a:r>
          </a:p>
          <a:p>
            <a:pPr marL="0" indent="0">
              <a:buNone/>
            </a:pPr>
            <a:r>
              <a:rPr lang="ru-RU" sz="1600" b="1" dirty="0" smtClean="0"/>
              <a:t>п. 13 Правил надлежащей аптечной практики (приказ МЗ РФ от 31.08.2016 н. № 647н) гласит: «Работник, выполняющий работу, оказывающую влияние на качество продукции, должен иметь </a:t>
            </a:r>
            <a:r>
              <a:rPr lang="ru-RU" sz="1600" b="1" u="sng" dirty="0" smtClean="0"/>
              <a:t>необходимую квалификацию </a:t>
            </a:r>
            <a:r>
              <a:rPr lang="ru-RU" sz="1600" b="1" dirty="0" smtClean="0"/>
              <a:t>и опыт работы для соблюдения требований, установленных настоящими правилами». </a:t>
            </a:r>
          </a:p>
          <a:p>
            <a:pPr marL="0" indent="0">
              <a:buNone/>
            </a:pPr>
            <a:r>
              <a:rPr lang="ru-RU" sz="1600" b="1" dirty="0" smtClean="0"/>
              <a:t>Примеры несоответствия – провизор с СС по УЭФ занимается розничной торговлей на должности провизора (провизора-технолога) –  он м. б. не допущен к аккредитации. Провизор-технолог с СС по </a:t>
            </a:r>
            <a:r>
              <a:rPr lang="ru-RU" sz="1600" b="1" dirty="0" err="1" smtClean="0"/>
              <a:t>фармтехнологии</a:t>
            </a:r>
            <a:r>
              <a:rPr lang="ru-RU" sz="1600" b="1" dirty="0" smtClean="0"/>
              <a:t>  работает в качестве провизора-аналитика - он м. б. не допущен к аккредитации.  </a:t>
            </a:r>
          </a:p>
          <a:p>
            <a:r>
              <a:rPr lang="ru-RU" sz="2000" b="1" dirty="0" smtClean="0"/>
              <a:t>При несоответствии должности и специальности (приказы № 707н и № 1183н) необходима профессиональная переподготовка (приказ № 66).</a:t>
            </a:r>
          </a:p>
          <a:p>
            <a:pPr marL="0" indent="0">
              <a:buNone/>
            </a:pPr>
            <a:r>
              <a:rPr lang="ru-RU" sz="1600" b="1" dirty="0" smtClean="0"/>
              <a:t>После переподготовки согласно пр. 1043н с 1.01.2020 г. обязательна первичная специализированная аккредитация.</a:t>
            </a:r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b="1" u="sng" dirty="0" smtClean="0"/>
              <a:t>На основании изложенного:</a:t>
            </a:r>
            <a:endParaRPr lang="ru-RU" sz="28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2000" b="1" dirty="0" smtClean="0"/>
              <a:t>С 1.01.2016 по 01.01.2021 гг. допуск к фармацевтической деятельности – как через процедуру аккредитации, так и через процедуру сертификации специалиста;</a:t>
            </a:r>
          </a:p>
          <a:p>
            <a:pPr>
              <a:buFont typeface="+mj-lt"/>
              <a:buAutoNum type="arabicPeriod"/>
            </a:pPr>
            <a:endParaRPr lang="ru-RU" sz="2000" b="1" dirty="0" smtClean="0"/>
          </a:p>
          <a:p>
            <a:pPr>
              <a:buFont typeface="+mj-lt"/>
              <a:buAutoNum type="arabicPeriod"/>
            </a:pPr>
            <a:r>
              <a:rPr lang="ru-RU" sz="2000" b="1" dirty="0" smtClean="0"/>
              <a:t>Специалисты, прошедшие «последнюю» сертификацию до 1.01.2016 г. после истечения срока получения сертификата еще однократно будут допускаться к ФД через процедуру сертификации специалиста. Сертификаты специалиста, выданные до 1.01.2021 г., действуют до истечения их срока;</a:t>
            </a:r>
          </a:p>
          <a:p>
            <a:pPr>
              <a:buFont typeface="+mj-lt"/>
              <a:buAutoNum type="arabicPeriod"/>
            </a:pPr>
            <a:endParaRPr lang="ru-RU" sz="2000" b="1" dirty="0" smtClean="0"/>
          </a:p>
          <a:p>
            <a:pPr>
              <a:buFont typeface="+mj-lt"/>
              <a:buAutoNum type="arabicPeriod"/>
            </a:pPr>
            <a:r>
              <a:rPr lang="ru-RU" sz="2000" b="1" dirty="0" smtClean="0"/>
              <a:t>Специалисты, прошедшие «последнюю» сертификацию или аккредитацию специалиста после 1.01.2016 г., будут допускаться к фармацевтической деятельности через процедуру аккредитации;</a:t>
            </a:r>
          </a:p>
          <a:p>
            <a:pPr>
              <a:buFont typeface="+mj-lt"/>
              <a:buAutoNum type="arabicPeriod"/>
            </a:pPr>
            <a:endParaRPr lang="ru-RU" sz="2000" b="1" dirty="0" smtClean="0"/>
          </a:p>
          <a:p>
            <a:pPr>
              <a:buFont typeface="+mj-lt"/>
              <a:buAutoNum type="arabicPeriod"/>
            </a:pPr>
            <a:r>
              <a:rPr lang="ru-RU" sz="2000" b="1" dirty="0" smtClean="0"/>
              <a:t>Процедура аккредитации требует предварительного </a:t>
            </a:r>
            <a:r>
              <a:rPr lang="ru-RU" sz="2000" b="1" dirty="0" err="1" smtClean="0"/>
              <a:t>НМиФО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Актуальные вопросы кадровой политики в сфере фармацевтической деятельности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ru-RU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Изменения порядка повышения квалификации</a:t>
            </a:r>
            <a:r>
              <a:rPr lang="ru-RU" sz="2400" b="1" dirty="0" smtClean="0">
                <a:solidFill>
                  <a:srgbClr val="FF0000"/>
                </a:solidFill>
              </a:rPr>
              <a:t>*</a:t>
            </a:r>
            <a:r>
              <a:rPr lang="ru-RU" sz="2400" b="1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Переход к аккредитации специалистов вместо сертификации</a:t>
            </a:r>
            <a:r>
              <a:rPr lang="ru-RU" sz="2400" b="1" dirty="0" smtClean="0">
                <a:solidFill>
                  <a:srgbClr val="FF0000"/>
                </a:solidFill>
              </a:rPr>
              <a:t>*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Внедрение в </a:t>
            </a:r>
            <a:r>
              <a:rPr lang="ru-RU" sz="2400" b="1" dirty="0" err="1" smtClean="0"/>
              <a:t>фармдеятельность</a:t>
            </a:r>
            <a:r>
              <a:rPr lang="ru-RU" sz="2400" b="1" dirty="0" smtClean="0"/>
              <a:t> профессиональных стандартов, модернизация ФГОС системы ВО и СПО с учетом профессиональных стандартов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Изменение технологии аттестации на квалификационную категорию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Изменения номенклатуры должностей фармацевтических работников (пр. МЗ РФ № 1183н)</a:t>
            </a:r>
          </a:p>
          <a:p>
            <a:pPr marL="457200" indent="-457200">
              <a:buFont typeface="+mj-lt"/>
              <a:buAutoNum type="arabicPeriod"/>
            </a:pPr>
            <a:endParaRPr lang="ru-RU" sz="2400" b="1" dirty="0" smtClean="0"/>
          </a:p>
          <a:p>
            <a:pPr marL="457200" indent="-45720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*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- </a:t>
            </a:r>
            <a:r>
              <a:rPr lang="ru-RU" sz="1600" b="1" i="1" dirty="0" smtClean="0">
                <a:solidFill>
                  <a:srgbClr val="FF0000"/>
                </a:solidFill>
              </a:rPr>
              <a:t>связаны с допуском к профессиональной деятельности - фармацевтической деятельности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400" b="1" dirty="0" smtClean="0"/>
              <a:t>Профессиональное </a:t>
            </a:r>
            <a:br>
              <a:rPr lang="ru-RU" sz="2400" b="1" dirty="0" smtClean="0"/>
            </a:br>
            <a:r>
              <a:rPr lang="ru-RU" sz="2400" b="1" dirty="0" smtClean="0"/>
              <a:t>развитие специалиста 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Приказ МЗ РФ от 23.04.2013 г. № 240 «О порядке и сроках прохождения медицинскими работниками и фармацевтическими работниками аттестации для получения квалификационной категории»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2329393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2819400"/>
            <a:ext cx="9144000" cy="39219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Проводится по специальностям (должностям), предусмотренным действующей номенклатурой должностей (для ВО и СПО), 1 раз в 5 лет, добровольно.</a:t>
            </a:r>
          </a:p>
          <a:p>
            <a:pPr marL="342900" indent="-342900" algn="just">
              <a:buAutoNum type="arabicPeriod"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Проводится аттестационными комиссиями (в Свердловской области: территориальной – МЗ СО – провизоры, </a:t>
            </a:r>
            <a:r>
              <a:rPr lang="ru-RU" sz="1400" b="1" dirty="0" err="1" smtClean="0">
                <a:solidFill>
                  <a:schemeClr val="tx1"/>
                </a:solidFill>
              </a:rPr>
              <a:t>фармколледж</a:t>
            </a:r>
            <a:r>
              <a:rPr lang="ru-RU" sz="1400" b="1" dirty="0" smtClean="0">
                <a:solidFill>
                  <a:schemeClr val="tx1"/>
                </a:solidFill>
              </a:rPr>
              <a:t> – фармацевты; центральной – при МЗ РФ, филиалы ЦАК в федеральных округах – по </a:t>
            </a:r>
            <a:r>
              <a:rPr lang="ru-RU" sz="1400" b="1" dirty="0" err="1" smtClean="0">
                <a:solidFill>
                  <a:schemeClr val="tx1"/>
                </a:solidFill>
              </a:rPr>
              <a:t>УрФО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u="sng" dirty="0" smtClean="0">
                <a:solidFill>
                  <a:schemeClr val="tx1"/>
                </a:solidFill>
              </a:rPr>
              <a:t>в УГМУ, </a:t>
            </a:r>
            <a:r>
              <a:rPr lang="ru-RU" sz="1400" b="1" dirty="0" smtClean="0">
                <a:solidFill>
                  <a:schemeClr val="tx1"/>
                </a:solidFill>
              </a:rPr>
              <a:t>провизоры и фармацевты).</a:t>
            </a:r>
          </a:p>
          <a:p>
            <a:pPr marL="342900" indent="-342900" algn="just">
              <a:buAutoNum type="arabicPeriod"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При аттестации оцениваются теоретические знания и практические навыки на основе квалификационного экзамена: экспертной оценки отчета о </a:t>
            </a:r>
            <a:r>
              <a:rPr lang="ru-RU" sz="1400" b="1" dirty="0" err="1" smtClean="0">
                <a:solidFill>
                  <a:schemeClr val="tx1"/>
                </a:solidFill>
              </a:rPr>
              <a:t>профдеятельности</a:t>
            </a:r>
            <a:r>
              <a:rPr lang="ru-RU" sz="1400" b="1" dirty="0" smtClean="0">
                <a:solidFill>
                  <a:schemeClr val="tx1"/>
                </a:solidFill>
              </a:rPr>
              <a:t> специалиста, </a:t>
            </a:r>
            <a:r>
              <a:rPr lang="ru-RU" sz="1400" b="1" u="sng" dirty="0" smtClean="0">
                <a:solidFill>
                  <a:schemeClr val="tx1"/>
                </a:solidFill>
              </a:rPr>
              <a:t>тестового </a:t>
            </a:r>
            <a:r>
              <a:rPr lang="ru-RU" sz="1400" b="1" dirty="0" smtClean="0">
                <a:solidFill>
                  <a:schemeClr val="tx1"/>
                </a:solidFill>
              </a:rPr>
              <a:t>контроля знаний и собеседования. Отчет представляется за последние 3 года работы + пакет документов, содержащий аттестационный лист установленной формы.</a:t>
            </a:r>
          </a:p>
          <a:p>
            <a:pPr marL="342900" indent="-342900" algn="just">
              <a:buAutoNum type="arabicPeriod"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Квалификационная категория дает право на повышение оплаты труда  (ФЗ-323, ст. 72, </a:t>
            </a:r>
            <a:r>
              <a:rPr lang="ru-RU" sz="1400" b="1" dirty="0" err="1" smtClean="0">
                <a:solidFill>
                  <a:schemeClr val="tx1"/>
                </a:solidFill>
              </a:rPr>
              <a:t>п</a:t>
            </a:r>
            <a:r>
              <a:rPr lang="ru-RU" sz="1400" b="1" dirty="0" smtClean="0">
                <a:solidFill>
                  <a:schemeClr val="tx1"/>
                </a:solidFill>
              </a:rPr>
              <a:t>/пункт 4).</a:t>
            </a:r>
          </a:p>
          <a:p>
            <a:pPr marL="342900" indent="-342900" algn="just">
              <a:buAutoNum type="arabicPeriod"/>
            </a:pP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/>
              <a:t>Особенности аттестации на </a:t>
            </a:r>
            <a:br>
              <a:rPr lang="ru-RU" sz="3200" b="1" dirty="0" smtClean="0"/>
            </a:br>
            <a:r>
              <a:rPr lang="ru-RU" sz="3200" b="1" dirty="0" smtClean="0"/>
              <a:t>квалификационную категорию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  </a:t>
            </a:r>
            <a:r>
              <a:rPr lang="ru-RU" sz="2000" b="1" dirty="0" smtClean="0"/>
              <a:t>Тестовый контроль знаний с 2019 г. проводится по единым тестовым заданиям МЗ РФ в режиме </a:t>
            </a:r>
            <a:r>
              <a:rPr lang="ru-RU" sz="2000" b="1" dirty="0" err="1" smtClean="0"/>
              <a:t>онлайн</a:t>
            </a:r>
            <a:r>
              <a:rPr lang="ru-RU" sz="2000" b="1" dirty="0" smtClean="0"/>
              <a:t> (в будущем это тесты для периодической аккредитации специалистов. В УГМУ эта технология тестирования уже освоена).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Демоверсия </a:t>
            </a:r>
            <a:r>
              <a:rPr lang="ru-RU" sz="2000" b="1" dirty="0" err="1" smtClean="0"/>
              <a:t>онлайн</a:t>
            </a:r>
            <a:r>
              <a:rPr lang="ru-RU" sz="2000" b="1" dirty="0" smtClean="0"/>
              <a:t> аттестации специалистов  на сайте МЗ РФ </a:t>
            </a:r>
            <a:r>
              <a:rPr lang="en-US" sz="2000" b="1" dirty="0" smtClean="0"/>
              <a:t>pt.rosminzdrav.ru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Для тестового контроля знаний используется программно-информационный комплекс «Аттестация специалиста. Профессиональное тестирование» (ПИК «</a:t>
            </a:r>
            <a:r>
              <a:rPr lang="ru-RU" sz="2000" b="1" dirty="0" err="1" smtClean="0"/>
              <a:t>ПрофТест</a:t>
            </a:r>
            <a:r>
              <a:rPr lang="ru-RU" sz="2000" b="1" dirty="0" smtClean="0"/>
              <a:t>»), имеется Руководство пользователя по прохождению теста и решению вопросов при их возникновении.</a:t>
            </a:r>
          </a:p>
          <a:p>
            <a:pPr>
              <a:buFont typeface="+mj-lt"/>
              <a:buAutoNum type="arabicPeriod"/>
            </a:pPr>
            <a:endParaRPr lang="ru-RU" sz="28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/>
              <a:t>Возможности УГМУ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1. Ординатура по специальности УЭФ</a:t>
            </a: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2. Курсы повышения квалификации 144 час., сертификация специалистов </a:t>
            </a:r>
            <a:r>
              <a:rPr lang="ru-RU" sz="1800" b="1" dirty="0" smtClean="0"/>
              <a:t>(провизоры всех специальностей, кроме </a:t>
            </a:r>
            <a:r>
              <a:rPr lang="ru-RU" sz="1800" b="1" dirty="0" err="1" smtClean="0"/>
              <a:t>специалности</a:t>
            </a:r>
            <a:r>
              <a:rPr lang="ru-RU" sz="1800" b="1" dirty="0" smtClean="0"/>
              <a:t> «Фармация» - у них </a:t>
            </a:r>
            <a:r>
              <a:rPr lang="ru-RU" sz="1800" b="1" dirty="0" err="1" smtClean="0"/>
              <a:t>НМиФО</a:t>
            </a:r>
            <a:r>
              <a:rPr lang="ru-RU" sz="1800" b="1" dirty="0" smtClean="0"/>
              <a:t>):</a:t>
            </a:r>
          </a:p>
          <a:p>
            <a:pPr>
              <a:buNone/>
            </a:pPr>
            <a:r>
              <a:rPr lang="ru-RU" sz="1800" b="1" dirty="0" smtClean="0"/>
              <a:t>Деканат фармацевтического факультета (343) 214-86-55, Репина, 3 </a:t>
            </a:r>
            <a:r>
              <a:rPr lang="ru-RU" sz="1800" b="1" dirty="0" err="1" smtClean="0"/>
              <a:t>каб</a:t>
            </a:r>
            <a:r>
              <a:rPr lang="ru-RU" sz="1800" b="1" dirty="0" smtClean="0"/>
              <a:t>. 108, Антонова Ирина Борисовна</a:t>
            </a:r>
          </a:p>
          <a:p>
            <a:pPr>
              <a:buNone/>
            </a:pPr>
            <a:r>
              <a:rPr lang="ru-RU" sz="1800" b="1" dirty="0" smtClean="0"/>
              <a:t>Стоимость: 2019 г. 12 240 руб. Лекционный материал в очном режиме от ведущих преподавателей фармацевтического факультета. 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3. Участие в </a:t>
            </a:r>
            <a:r>
              <a:rPr lang="ru-RU" sz="2000" b="1" dirty="0" err="1" smtClean="0">
                <a:solidFill>
                  <a:srgbClr val="C00000"/>
                </a:solidFill>
              </a:rPr>
              <a:t>НМиФО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smtClean="0"/>
              <a:t>(запись через портал МЗ РФ)</a:t>
            </a:r>
          </a:p>
          <a:p>
            <a:pPr>
              <a:buNone/>
            </a:pPr>
            <a:r>
              <a:rPr lang="ru-RU" sz="1800" b="1" dirty="0" smtClean="0"/>
              <a:t>Общая информация: </a:t>
            </a:r>
          </a:p>
          <a:p>
            <a:pPr>
              <a:buNone/>
            </a:pPr>
            <a:r>
              <a:rPr lang="ru-RU" sz="1800" b="1" dirty="0" smtClean="0"/>
              <a:t>сайт (</a:t>
            </a:r>
            <a:r>
              <a:rPr lang="en-US" sz="1800" b="1" dirty="0" smtClean="0"/>
              <a:t>old.)usma.ru</a:t>
            </a:r>
          </a:p>
          <a:p>
            <a:pPr>
              <a:buNone/>
            </a:pPr>
            <a:r>
              <a:rPr lang="ru-RU" sz="1800" b="1" dirty="0" smtClean="0"/>
              <a:t>Факультет повышения квалификации и </a:t>
            </a:r>
            <a:r>
              <a:rPr lang="ru-RU" sz="1800" b="1" dirty="0" err="1" smtClean="0"/>
              <a:t>профпереподготовки</a:t>
            </a:r>
            <a:r>
              <a:rPr lang="ru-RU" sz="1800" b="1" dirty="0" smtClean="0"/>
              <a:t>    специалистов</a:t>
            </a:r>
          </a:p>
          <a:p>
            <a:pPr>
              <a:buNone/>
            </a:pPr>
            <a:r>
              <a:rPr lang="ru-RU" sz="1800" b="1" dirty="0" smtClean="0"/>
              <a:t>Каталог курсов ПК с применением дистанционных технологий (36-72 час.) на портале дистанционного обучения УГМУ </a:t>
            </a:r>
            <a:r>
              <a:rPr lang="en-US" sz="1800" b="1" dirty="0" smtClean="0"/>
              <a:t>do.teleklinica.ru 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Тематика: Вопросы лекарственного обеспечения, оборот НС и ПВ, система сертификации продукции и др.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4. Аттестация на квалификационную категорию </a:t>
            </a:r>
            <a:r>
              <a:rPr lang="ru-RU" sz="1800" b="1" dirty="0" smtClean="0"/>
              <a:t>(ВО и СПО, независимо от формы собственности и организационно-правовой формы) </a:t>
            </a:r>
          </a:p>
          <a:p>
            <a:pPr>
              <a:buNone/>
            </a:pPr>
            <a:r>
              <a:rPr lang="ru-RU" sz="1800" b="1" dirty="0" smtClean="0"/>
              <a:t>Отдел координации и информации по вопросам здравоохранения </a:t>
            </a:r>
            <a:r>
              <a:rPr lang="ru-RU" sz="1800" b="1" dirty="0" err="1" smtClean="0"/>
              <a:t>УрФО</a:t>
            </a:r>
            <a:r>
              <a:rPr lang="ru-RU" sz="1800" b="1" dirty="0" smtClean="0"/>
              <a:t> (343) 214-87-90, Репина, 3 </a:t>
            </a:r>
            <a:r>
              <a:rPr lang="ru-RU" sz="1800" b="1" dirty="0" err="1" smtClean="0"/>
              <a:t>каб</a:t>
            </a:r>
            <a:r>
              <a:rPr lang="ru-RU" sz="1800" b="1" dirty="0" smtClean="0"/>
              <a:t>. 212, 213, Николаенко Татьяна Максимовна</a:t>
            </a:r>
          </a:p>
          <a:p>
            <a:pPr>
              <a:buNone/>
            </a:pPr>
            <a:r>
              <a:rPr lang="ru-RU" sz="1800" b="1" dirty="0" smtClean="0"/>
              <a:t>Стоимость: на сайте УГМУ (от 1 100 до 3 500 руб.)</a:t>
            </a:r>
          </a:p>
          <a:p>
            <a:pPr>
              <a:buNone/>
            </a:pPr>
            <a:r>
              <a:rPr lang="ru-RU" sz="1800" b="1" dirty="0" smtClean="0"/>
              <a:t>Тестирование проводится по тестам МЗ РФ </a:t>
            </a:r>
            <a:r>
              <a:rPr lang="ru-RU" sz="1800" b="1" dirty="0" err="1" smtClean="0"/>
              <a:t>онлайн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Квалификационные </a:t>
            </a:r>
            <a:r>
              <a:rPr lang="ru-RU" sz="1600" b="1" dirty="0"/>
              <a:t>требования к фармацевтическим работникам с высшим образованием по направлению подготовки «Здравоохранение и медицинские науки»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1" dirty="0"/>
              <a:t>(приказ МЗ РФ от 08.10.2015 г. № 707н в редакции от 15.06.2017 г.)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506228"/>
              </p:ext>
            </p:extLst>
          </p:nvPr>
        </p:nvGraphicFramePr>
        <p:xfrm>
          <a:off x="228600" y="1219200"/>
          <a:ext cx="8686799" cy="545058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79989"/>
                <a:gridCol w="1748992"/>
                <a:gridCol w="3164284"/>
                <a:gridCol w="1499304"/>
                <a:gridCol w="1794230"/>
              </a:tblGrid>
              <a:tr h="583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Специальность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Уровень профессионального образования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Дополнительное профессиональное образование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Должности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67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Управление и экономика фармации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- Высшее образование – </a:t>
                      </a:r>
                      <a:r>
                        <a:rPr lang="ru-RU" sz="1100" b="1" dirty="0" err="1">
                          <a:effectLst/>
                        </a:rPr>
                        <a:t>специалитет</a:t>
                      </a:r>
                      <a:r>
                        <a:rPr lang="ru-RU" sz="1100" b="1" dirty="0">
                          <a:effectLst/>
                        </a:rPr>
                        <a:t> по специальности «Фармация»</a:t>
                      </a:r>
                      <a:endParaRPr lang="ru-RU" sz="1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- Подготовка в интернатуре/ординатуре по специальности УЭФ</a:t>
                      </a:r>
                      <a:endParaRPr lang="ru-RU" sz="1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- Профессиональная переподготовка по специальности УЭФ руководителей АО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Повышение квалификации не реже 1 раза в 5 лет в течение всей трудовой деятельности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- Директор (заведующий, начальник) АО</a:t>
                      </a:r>
                      <a:endParaRPr lang="ru-RU" sz="1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- Зам. директора</a:t>
                      </a:r>
                      <a:endParaRPr lang="ru-RU" sz="1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- Заведующий (начальник ) структурного подразделения (отдела) АО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72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Фармацевтическая технология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- Высшее образование – </a:t>
                      </a:r>
                      <a:r>
                        <a:rPr lang="ru-RU" sz="1100" b="1" dirty="0" err="1">
                          <a:effectLst/>
                        </a:rPr>
                        <a:t>специалитет</a:t>
                      </a:r>
                      <a:r>
                        <a:rPr lang="ru-RU" sz="1100" b="1" dirty="0">
                          <a:effectLst/>
                        </a:rPr>
                        <a:t> по специальности «Фармация»</a:t>
                      </a:r>
                      <a:endParaRPr lang="ru-RU" sz="1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- Подготовка в интернатуре/ординатуре по специальности Фармацевтическая технология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Повышение квалификации не реже 1 раза в 5 лет в течение всей трудовой деятельности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- Провизор-технолог</a:t>
                      </a:r>
                      <a:endParaRPr lang="ru-RU" sz="1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- Заведующий (начальник ) структурного подразделения (отдела) АО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72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Фармацевтическая химия и фармакогнозия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- Высшее образование – специалитет по специальности «Фармация»</a:t>
                      </a:r>
                      <a:endParaRPr lang="ru-RU" sz="1000" b="1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- Подготовка в интернатуре/ординатуре по специальности Фармацевтическая химия и фармакогнозия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Повышение квалификации не реже 1 раза в 5 лет в течение всей трудовой деятельности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- Провизор-аналитик</a:t>
                      </a:r>
                      <a:endParaRPr lang="ru-RU" sz="1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- Заведующий (начальник ) структурного подразделения (отдела) АО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72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Фармация (введена приказом МЗ РФ от 11.10.16 г. № 771н в номенклатуру фарм.</a:t>
                      </a:r>
                      <a:r>
                        <a:rPr lang="ru-RU" sz="1100" b="1" baseline="0" dirty="0" smtClean="0">
                          <a:effectLst/>
                        </a:rPr>
                        <a:t> специальностей)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- Высшее образование – </a:t>
                      </a:r>
                      <a:r>
                        <a:rPr lang="ru-RU" sz="1100" b="1" dirty="0" err="1">
                          <a:effectLst/>
                        </a:rPr>
                        <a:t>специалитет</a:t>
                      </a:r>
                      <a:r>
                        <a:rPr lang="ru-RU" sz="1100" b="1" dirty="0">
                          <a:effectLst/>
                        </a:rPr>
                        <a:t> по специальности «Фармация»</a:t>
                      </a:r>
                      <a:endParaRPr lang="ru-RU" sz="1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- Подготовки в ординатуре нет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Непрерывное повышение квалификации в течение всей трудовой деятельности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- Провизор</a:t>
                      </a:r>
                      <a:endParaRPr lang="ru-RU" sz="1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- Провизор-технолог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50" marR="63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80467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согласно статьи 100 ФЗ-323: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1905000"/>
            <a:ext cx="8610599" cy="4221163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Переход к процедуре аккредитации специалистов осуществляется поэтапно с 1 января 2016 г. по 31 декабря 2025 г. включительно.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Сертификаты специалиста, выданные медицинским и фармацевтическим работникам до 1 января 2021 г., действуют до истечения указанного в них срока.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До 1 января 2026 г. (по 31.12.2025 г.) имеют право на занятие фармацевтической деятельностью в РФ лица, получившие высшее или среднее фармацевтическое образование в РФ в соответствии с ФГОС и имеющие сертификат специалиста, а также лица, обладающие правом на занятие медицинской деятельностью и получившие дополнительное профессиональное образование в части розничной торговли ЛП, при условии их работы в расположенных в сельских населенных пунктах, в которых отсутствуют аптечные организации, обособленных подразделениях МО (амбулаториях, ФП и ФАП, центрах (отделениях) общей врачебной (семейной) практики), имеющих лицензию на осуществление фармацевтической деятельности.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www.sibmedport.ru/content/img_cache/large/articles/images/14158739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620000" cy="12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000" b="1" dirty="0" smtClean="0"/>
              <a:t>Необходимость аккредитации специалистов связана с изменениями в трудовом законодательстве – с внедрением профессиональных стандартов:</a:t>
            </a:r>
          </a:p>
          <a:p>
            <a:pPr marL="0" indent="0">
              <a:buNone/>
            </a:pPr>
            <a:r>
              <a:rPr lang="ru-RU" sz="2900" b="1" dirty="0" smtClean="0">
                <a:cs typeface="Times New Roman" pitchFamily="18" charset="0"/>
              </a:rPr>
              <a:t>       </a:t>
            </a:r>
            <a:r>
              <a:rPr lang="ru-RU" sz="3500" b="1" dirty="0" smtClean="0">
                <a:cs typeface="Times New Roman" pitchFamily="18" charset="0"/>
              </a:rPr>
              <a:t>Ст. 195.1. Трудового Кодекса РФ устанавливает, что:</a:t>
            </a:r>
          </a:p>
          <a:p>
            <a:pPr marL="0" indent="0">
              <a:buNone/>
            </a:pPr>
            <a:endParaRPr lang="ru-RU" sz="2900" b="1" dirty="0" smtClean="0">
              <a:cs typeface="Times New Roman" pitchFamily="18" charset="0"/>
            </a:endParaRPr>
          </a:p>
          <a:p>
            <a:r>
              <a:rPr lang="ru-RU" sz="2900" b="1" dirty="0" smtClean="0">
                <a:cs typeface="Times New Roman" pitchFamily="18" charset="0"/>
              </a:rPr>
              <a:t>Квалификация работника – это определенный уровень знаний, умений, профессиональных навыков и опыта работы работника;</a:t>
            </a:r>
          </a:p>
          <a:p>
            <a:endParaRPr lang="ru-RU" sz="2900" b="1" dirty="0" smtClean="0">
              <a:cs typeface="Times New Roman" pitchFamily="18" charset="0"/>
            </a:endParaRPr>
          </a:p>
          <a:p>
            <a:r>
              <a:rPr lang="ru-RU" sz="2900" b="1" dirty="0" smtClean="0">
                <a:solidFill>
                  <a:srgbClr val="C00000"/>
                </a:solidFill>
                <a:cs typeface="Times New Roman" pitchFamily="18" charset="0"/>
              </a:rPr>
              <a:t>Профессиональный стандарт – характеристика квалификации, необходимой работнику для осуществления определенного вида профессиональной деятельности.</a:t>
            </a:r>
          </a:p>
          <a:p>
            <a:endParaRPr lang="ru-RU" sz="1600" b="1" u="sng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b="1" dirty="0" smtClean="0">
                <a:solidFill>
                  <a:srgbClr val="C00000"/>
                </a:solidFill>
                <a:cs typeface="Times New Roman" pitchFamily="18" charset="0"/>
              </a:rPr>
              <a:t>Таким образом:</a:t>
            </a:r>
          </a:p>
          <a:p>
            <a:pPr algn="ctr">
              <a:buNone/>
            </a:pPr>
            <a:endParaRPr lang="ru-RU" sz="16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 smtClean="0">
                <a:cs typeface="Times New Roman" pitchFamily="18" charset="0"/>
              </a:rPr>
              <a:t>Диплом и квалификация Провизор, Провизор-менеджер, Провизор-аналитик, Провизор-технолог – это подтверждение соответствия специалиста требованиям ФГОС ВО</a:t>
            </a:r>
            <a:r>
              <a:rPr lang="ru-RU" sz="2900" b="1" dirty="0" smtClean="0"/>
              <a:t> </a:t>
            </a:r>
            <a:r>
              <a:rPr lang="ru-RU" sz="2900" b="1" dirty="0" smtClean="0">
                <a:cs typeface="Times New Roman" pitchFamily="18" charset="0"/>
              </a:rPr>
              <a:t>(т. е. определенный уровень знаний, умений, профессиональных навыков и опыта работы работника);</a:t>
            </a:r>
          </a:p>
          <a:p>
            <a:pPr>
              <a:buNone/>
            </a:pPr>
            <a:endParaRPr lang="ru-RU" sz="2900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 smtClean="0">
                <a:cs typeface="Times New Roman" pitchFamily="18" charset="0"/>
              </a:rPr>
              <a:t>Свидетельство об аккредитации специалиста – это подтверждение соответствия специалиста требованиям профессионального стандарта (соответствия характеристике квалификации, необходимой работнику для осуществления определенного вида профессиональной деятельности, в нашем случае – фармацевтической деятельности);</a:t>
            </a:r>
          </a:p>
          <a:p>
            <a:pPr>
              <a:buNone/>
            </a:pPr>
            <a:endParaRPr lang="ru-RU" sz="2900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 smtClean="0">
                <a:cs typeface="Times New Roman" pitchFamily="18" charset="0"/>
              </a:rPr>
              <a:t>Прохождение аккредитации специалиста – новая процедура допуска к профессиональной деятельности (фармацевтической деятельности) </a:t>
            </a:r>
          </a:p>
          <a:p>
            <a:pPr>
              <a:buNone/>
            </a:pPr>
            <a:endParaRPr lang="ru-RU" sz="2900" b="1" i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2900" b="1" i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2900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2900" b="1" u="sng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/>
          </a:p>
        </p:txBody>
      </p:sp>
      <p:pic>
        <p:nvPicPr>
          <p:cNvPr id="4" name="Рисунок 3" descr="http://nou-dpo-ncot.ru/wp-content/uploads/2017/06/profstandar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5" y="116632"/>
            <a:ext cx="5940425" cy="133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sibmedport.ru/content/img_cache/large/articles/images/14158739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52760"/>
            <a:ext cx="1584000" cy="11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2019 г.: Реестр </a:t>
            </a:r>
            <a:r>
              <a:rPr lang="ru-RU" sz="2400" b="1" dirty="0" err="1" smtClean="0"/>
              <a:t>профстандартов</a:t>
            </a:r>
            <a:r>
              <a:rPr lang="ru-RU" sz="2400" b="1" dirty="0" smtClean="0"/>
              <a:t> по профессиональным отраслям</a:t>
            </a:r>
            <a:br>
              <a:rPr lang="ru-RU" sz="2400" b="1" dirty="0" smtClean="0"/>
            </a:br>
            <a:r>
              <a:rPr lang="ru-RU" sz="2400" b="1" dirty="0" smtClean="0"/>
              <a:t> – сайт Минтруда и соцзащиты РФ:</a:t>
            </a:r>
            <a:br>
              <a:rPr lang="ru-RU" sz="2400" b="1" dirty="0" smtClean="0"/>
            </a:br>
            <a:r>
              <a:rPr lang="en-US" sz="1800" b="1" dirty="0" smtClean="0">
                <a:hlinkClick r:id="rId2"/>
              </a:rPr>
              <a:t>http://profstandart.rosmintrud.ru</a:t>
            </a:r>
            <a:r>
              <a:rPr lang="ru-RU" sz="1800" b="1" dirty="0" smtClean="0"/>
              <a:t> или </a:t>
            </a:r>
            <a:r>
              <a:rPr lang="en-US" sz="1800" b="1" dirty="0" smtClean="0"/>
              <a:t>classinform.ru/</a:t>
            </a:r>
            <a:r>
              <a:rPr lang="en-US" sz="1800" b="1" dirty="0" err="1" smtClean="0"/>
              <a:t>profstandarty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743104"/>
              </p:ext>
            </p:extLst>
          </p:nvPr>
        </p:nvGraphicFramePr>
        <p:xfrm>
          <a:off x="457200" y="1125538"/>
          <a:ext cx="8229601" cy="5132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816"/>
                <a:gridCol w="848784"/>
                <a:gridCol w="6096001"/>
              </a:tblGrid>
              <a:tr h="53597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Код ПС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Обучение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Для здравоохранения коды – с 02.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71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</a:rPr>
                        <a:t>02.006</a:t>
                      </a:r>
                      <a:endParaRPr lang="ru-RU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Провизор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7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02.010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Специалист по промышленной фармации в области исследований ЛС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7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02.011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Специалист по </a:t>
                      </a:r>
                      <a:r>
                        <a:rPr lang="ru-RU" sz="1600" b="1" dirty="0" err="1" smtClean="0"/>
                        <a:t>валидации</a:t>
                      </a:r>
                      <a:r>
                        <a:rPr lang="ru-RU" sz="1600" b="1" dirty="0" smtClean="0"/>
                        <a:t> (квалификации) фармацевтического производства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71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</a:rPr>
                        <a:t>02.012</a:t>
                      </a:r>
                      <a:endParaRPr lang="ru-RU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Специалист в области управления фармацевтической деятельностью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7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02.013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Специалист по промышленной фармации в области контроля качества ЛС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51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02.014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Специалист по промышленной фармации в области обеспечения качества ЛС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71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</a:rPr>
                        <a:t>02.015</a:t>
                      </a:r>
                      <a:endParaRPr lang="ru-RU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Провизор-аналитик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7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02.016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Специалист по промышленной фармации в области производства ЛС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Блок-схема: альтернативный процесс 3"/>
          <p:cNvSpPr/>
          <p:nvPr/>
        </p:nvSpPr>
        <p:spPr>
          <a:xfrm>
            <a:off x="0" y="6245352"/>
            <a:ext cx="9144000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За 2016-2018 гг. по здравоохранению принято 40 профессиональных стандартов, в том числе 8 фармацевтических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64287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Допуск к осуществлению фармацевтической деятельности в настоящее время подтверждается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75467"/>
            <a:ext cx="9144000" cy="345069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dirty="0" smtClean="0"/>
              <a:t>наличием:</a:t>
            </a:r>
          </a:p>
          <a:p>
            <a:pPr algn="just"/>
            <a:r>
              <a:rPr lang="ru-RU" sz="1800" b="1" dirty="0" smtClean="0"/>
              <a:t>Диплома специалиста + Свидетельства о первичной аккредитации специалиста;</a:t>
            </a:r>
          </a:p>
          <a:p>
            <a:pPr algn="just"/>
            <a:endParaRPr lang="ru-RU" sz="1800" b="1" dirty="0"/>
          </a:p>
          <a:p>
            <a:r>
              <a:rPr lang="ru-RU" sz="1800" b="1" dirty="0"/>
              <a:t>Диплома специалиста </a:t>
            </a:r>
            <a:r>
              <a:rPr lang="ru-RU" sz="1800" b="1" dirty="0" smtClean="0"/>
              <a:t>+ Диплома об окончании интернатуры </a:t>
            </a:r>
            <a:r>
              <a:rPr lang="ru-RU" sz="1800" b="1" dirty="0"/>
              <a:t>+ Сертификата </a:t>
            </a:r>
            <a:r>
              <a:rPr lang="ru-RU" sz="1800" b="1" dirty="0" smtClean="0"/>
              <a:t>специалиста;</a:t>
            </a:r>
          </a:p>
          <a:p>
            <a:endParaRPr lang="ru-RU" sz="1800" b="1" dirty="0" smtClean="0"/>
          </a:p>
          <a:p>
            <a:r>
              <a:rPr lang="ru-RU" sz="1800" b="1" dirty="0"/>
              <a:t>Диплома специалиста + </a:t>
            </a:r>
            <a:r>
              <a:rPr lang="ru-RU" sz="1800" b="1" dirty="0" smtClean="0"/>
              <a:t>Сертификата специалиста (провизоры-практики с большим стажем работы по специальности без интернатуры, фармацевты);</a:t>
            </a:r>
            <a:endParaRPr lang="ru-RU" sz="1800" b="1" dirty="0"/>
          </a:p>
          <a:p>
            <a:endParaRPr lang="ru-RU" sz="1800" b="1" dirty="0" smtClean="0"/>
          </a:p>
          <a:p>
            <a:r>
              <a:rPr lang="ru-RU" sz="1800" b="1" dirty="0" smtClean="0"/>
              <a:t>Диплома </a:t>
            </a:r>
            <a:r>
              <a:rPr lang="ru-RU" sz="1800" b="1" dirty="0"/>
              <a:t>специалиста </a:t>
            </a:r>
            <a:r>
              <a:rPr lang="ru-RU" sz="1800" b="1" dirty="0" smtClean="0"/>
              <a:t>+ </a:t>
            </a:r>
            <a:r>
              <a:rPr lang="ru-RU" sz="1800" b="1" dirty="0"/>
              <a:t>Свидетельства об </a:t>
            </a:r>
            <a:r>
              <a:rPr lang="ru-RU" sz="1800" b="1" dirty="0" smtClean="0"/>
              <a:t>первичной аккредитации </a:t>
            </a:r>
            <a:r>
              <a:rPr lang="ru-RU" sz="1800" b="1" dirty="0"/>
              <a:t>специалиста </a:t>
            </a:r>
            <a:r>
              <a:rPr lang="ru-RU" sz="1800" b="1" dirty="0" smtClean="0"/>
              <a:t>+ Диплома об окончании ординатуры +  Свидетельства о специализированной аккредитации (2020 г.)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80467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Аккредитация специалиста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599" cy="5105399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       Аккредитация специалиста – процедура определения соответствия готовности лица, получившего медицинское, фармацевтическое или иное  образование, требованиям к осуществлению медицинской деятельности по определенной медицинской специальности либо фармацевтической деятельности. Проводится 1 раз в 5 лет. </a:t>
            </a:r>
          </a:p>
          <a:p>
            <a:pPr algn="just">
              <a:buNone/>
            </a:pPr>
            <a:endParaRPr lang="ru-RU" sz="1800" b="1" i="1" dirty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      </a:t>
            </a:r>
            <a:r>
              <a:rPr lang="ru-RU" sz="1800" b="1" dirty="0" smtClean="0"/>
              <a:t>Осуществляется с 2016 г. по окончании освоения образовательных программ в соответствии с приказом МЗ РФ от 02.06.2016 г. № 334н «Об утверждении Положения об аккредитации специалистов», с учетом приказа МЗ РФ </a:t>
            </a:r>
            <a:r>
              <a:rPr lang="ru-RU" sz="1800" b="1" dirty="0"/>
              <a:t>от 22.12.2017 </a:t>
            </a:r>
            <a:r>
              <a:rPr lang="ru-RU" sz="1800" b="1" dirty="0" smtClean="0"/>
              <a:t>г. № 1043н «Об утверждении сроков и этапов аккредитации специалистов, а также категорий лиц, имеющих медицинское, фармацевтическое или иное образование и подлежащих аккредитации специалистов».</a:t>
            </a:r>
          </a:p>
          <a:p>
            <a:pPr algn="just">
              <a:buNone/>
            </a:pPr>
            <a:endParaRPr lang="ru-RU" sz="1800" b="1" dirty="0" smtClean="0"/>
          </a:p>
          <a:p>
            <a:pPr algn="just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Организует проведение аккредитации специалистов МЗ РФ через утверждаемые им независимые </a:t>
            </a:r>
            <a:r>
              <a:rPr lang="ru-RU" sz="1800" b="1" dirty="0" err="1" smtClean="0"/>
              <a:t>аккредитационные</a:t>
            </a:r>
            <a:r>
              <a:rPr lang="ru-RU" sz="1800" b="1" dirty="0" smtClean="0"/>
              <a:t> комиссии на базе образовательных и (или) научных организаций с участием профессиональных некоммерческих организаций (не образовательными организациями, как сертификация). </a:t>
            </a:r>
          </a:p>
          <a:p>
            <a:pPr algn="just">
              <a:buNone/>
            </a:pPr>
            <a:endParaRPr lang="ru-RU" sz="1700" b="1" dirty="0" smtClean="0"/>
          </a:p>
          <a:p>
            <a:pPr algn="just">
              <a:buNone/>
            </a:pPr>
            <a:r>
              <a:rPr lang="ru-RU" sz="1700" b="1" i="1" dirty="0" smtClean="0"/>
              <a:t>       Свердловская область: АК – в УГМУ, филиал – в </a:t>
            </a:r>
            <a:r>
              <a:rPr lang="ru-RU" sz="1700" b="1" i="1" dirty="0" err="1" smtClean="0"/>
              <a:t>Фармколледже</a:t>
            </a:r>
            <a:r>
              <a:rPr lang="ru-RU" sz="1700" b="1" dirty="0" smtClean="0"/>
              <a:t>, </a:t>
            </a:r>
            <a:r>
              <a:rPr lang="ru-RU" sz="1700" b="1" i="1" dirty="0" smtClean="0"/>
              <a:t>председатель АК – Софронов С.В., зам. – </a:t>
            </a:r>
            <a:r>
              <a:rPr lang="ru-RU" sz="1700" b="1" i="1" dirty="0" err="1" smtClean="0"/>
              <a:t>Мехоношин</a:t>
            </a:r>
            <a:r>
              <a:rPr lang="ru-RU" sz="1700" b="1" i="1" dirty="0" smtClean="0"/>
              <a:t> А.Н.</a:t>
            </a:r>
            <a:endParaRPr lang="ru-RU" sz="17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Порядок выдачи Свидетельства об аккредитации специалиста  </a:t>
            </a:r>
            <a:r>
              <a:rPr lang="ru-RU" sz="2000" b="1" dirty="0" smtClean="0">
                <a:solidFill>
                  <a:schemeClr val="tx1"/>
                </a:solidFill>
              </a:rPr>
              <a:t>– приказ МЗ РФ от 06.06.2016 г. № 352н «Об утверждении Порядка выдачи свидетельства об аккредитации специалиста, формы свидетельства об аккредитации специалиста и технических требований к нему» (действует с 17.07.2016 г.)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://kt-print.ru/image/cache/data/sert_akkred_spec/sert_akkred_spec_01-4-1131x800.jpg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879169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791200" y="1905000"/>
            <a:ext cx="3124200" cy="3276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Оформляется МЗ РФ, подписывается уполномоченным лицом МЗ РФ, действует в течение 5 лет с даты подписания протокола заседания АК, содержащего решение АК о признании лица прошедшим аккредитацию специалиста.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Таким образом, выдается 1 раз, а отметки будут вноситься в него на протяжении всех этапов прохождения обучения.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5066470" y="2993694"/>
            <a:ext cx="731520" cy="1216152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638800"/>
            <a:ext cx="91440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До получения Свидетельства об аккредитации специалиста действует выписка из протокола АК!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2581</Words>
  <Application>Microsoft Office PowerPoint</Application>
  <PresentationFormat>Экран (4:3)</PresentationFormat>
  <Paragraphs>309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Презентация PowerPoint</vt:lpstr>
      <vt:lpstr>Актуальные вопросы кадровой политики в сфере фармацевтической деятельности</vt:lpstr>
      <vt:lpstr> Квалификационные требования к фармацевтическим работникам с высшим образованием по направлению подготовки «Здравоохранение и медицинские науки» (приказ МЗ РФ от 08.10.2015 г. № 707н в редакции от 15.06.2017 г.) </vt:lpstr>
      <vt:lpstr>согласно статьи 100 ФЗ-323:</vt:lpstr>
      <vt:lpstr>Презентация PowerPoint</vt:lpstr>
      <vt:lpstr>2019 г.: Реестр профстандартов по профессиональным отраслям  – сайт Минтруда и соцзащиты РФ: http://profstandart.rosmintrud.ru или classinform.ru/profstandarty</vt:lpstr>
      <vt:lpstr>Допуск к осуществлению фармацевтической деятельности в настоящее время подтверждается</vt:lpstr>
      <vt:lpstr>Аккредитация специалиста</vt:lpstr>
      <vt:lpstr>Порядок выдачи Свидетельства об аккредитации специалиста  – приказ МЗ РФ от 06.06.2016 г. № 352н «Об утверждении Порядка выдачи свидетельства об аккредитации специалиста, формы свидетельства об аккредитации специалиста и технических требований к нему» (действует с 17.07.2016 г.)</vt:lpstr>
      <vt:lpstr>Виды аккредитации специалистов с  фармацевтическим образованием</vt:lpstr>
      <vt:lpstr>Что такое порт-фолио? Это:</vt:lpstr>
      <vt:lpstr>Аккредитация специалистов-выпускников  по ФГОС, 5-летние образовательные траектории</vt:lpstr>
      <vt:lpstr>Концепция развития непрерывного медицинского и фармацевтического образования в РФ на период до 2021 г. Приказ МЗ РФ от 21.11.2017 г. № 926</vt:lpstr>
      <vt:lpstr>Основные принципы непрерывного профессионального (фармацевтического) образования</vt:lpstr>
      <vt:lpstr>Презентация PowerPoint</vt:lpstr>
      <vt:lpstr>Вхождение в аккредитацию специалистов-практиков,  получивших дипломы до 2016 г.:</vt:lpstr>
      <vt:lpstr>Особенности подготовки к аккредитации специалиста</vt:lpstr>
      <vt:lpstr>Особенности подготовки к аккредитации специалиста</vt:lpstr>
      <vt:lpstr>На основании изложенного:</vt:lpstr>
      <vt:lpstr>Профессиональное  развитие специалиста </vt:lpstr>
      <vt:lpstr>Особенности аттестации на  квалификационную категорию</vt:lpstr>
      <vt:lpstr>Возможности УГМУ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Шишкина Юлия Борисовна</cp:lastModifiedBy>
  <cp:revision>48</cp:revision>
  <dcterms:created xsi:type="dcterms:W3CDTF">2019-04-11T04:48:33Z</dcterms:created>
  <dcterms:modified xsi:type="dcterms:W3CDTF">2019-04-24T04:42:31Z</dcterms:modified>
</cp:coreProperties>
</file>