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5" r:id="rId7"/>
    <p:sldId id="261" r:id="rId8"/>
    <p:sldId id="262" r:id="rId9"/>
    <p:sldId id="263" r:id="rId10"/>
    <p:sldId id="264" r:id="rId11"/>
    <p:sldId id="265" r:id="rId12"/>
    <p:sldId id="266" r:id="rId13"/>
    <p:sldId id="267" r:id="rId14"/>
    <p:sldId id="268" r:id="rId15"/>
    <p:sldId id="269" r:id="rId16"/>
    <p:sldId id="271" r:id="rId17"/>
    <p:sldId id="272" r:id="rId18"/>
    <p:sldId id="273" r:id="rId19"/>
    <p:sldId id="274" r:id="rId20"/>
    <p:sldId id="276" r:id="rId21"/>
    <p:sldId id="277" r:id="rId22"/>
    <p:sldId id="270"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8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23.04.2019</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23.04.2019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23.04.2019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23.04.2019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23.04.2019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23.04.2019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23.04.2019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23.04.2019</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23.04.2019</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23.04.2019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23.04.2019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23.04.2019</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consultantplus://offline/ref=182BA47CA23C3DCDB19F8E7B34312A5A144D75F86B6E7C759AFE058333A17359B216A787C0EDE2D694217D07C8E011FB04C96AEADB656763W6eDG" TargetMode="External"/><Relationship Id="rId2" Type="http://schemas.openxmlformats.org/officeDocument/2006/relationships/hyperlink" Target="consultantplus://offline/ref=182BA47CA23C3DCDB19F8E7B34312A5A144D75F86B6E7C759AFE058333A17359B216A787C0EDE2D59C217D07C8E011FB04C96AEADB656763W6eDG" TargetMode="External"/><Relationship Id="rId1" Type="http://schemas.openxmlformats.org/officeDocument/2006/relationships/slideLayout" Target="../slideLayouts/slideLayout2.xml"/><Relationship Id="rId5" Type="http://schemas.openxmlformats.org/officeDocument/2006/relationships/hyperlink" Target="consultantplus://offline/ref=182BA47CA23C3DCDB19F8E7B34312A5A144D75F86B6E7C759AFE058333A17359B216A787C0EDE2D690217D07C8E011FB04C96AEADB656763W6eDG" TargetMode="External"/><Relationship Id="rId4" Type="http://schemas.openxmlformats.org/officeDocument/2006/relationships/hyperlink" Target="consultantplus://offline/ref=182BA47CA23C3DCDB19F8E7B34312A5A144D75F86B6E7C759AFE058333A17359B216A787C0EDE2D697217D07C8E011FB04C96AEADB656763W6eD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consultantplus://offline/ref=64AE6475B955B6111E7FDA9274DCD1756BF04DD578B68425709FC07EE18DAB3AF247BDEAB4F0E2F05F9A0A5CD40BFFACEB7AD9E70545yAG" TargetMode="External"/><Relationship Id="rId2" Type="http://schemas.openxmlformats.org/officeDocument/2006/relationships/hyperlink" Target="consultantplus://offline/ref=64AE6475B955B6111E7FDA9274DCD1756AF24BD27DB38425709FC07EE18DAB3AF247BDE9B7FBE2F05F9A0A5CD40BFFACEB7AD9E70545yAG" TargetMode="External"/><Relationship Id="rId1" Type="http://schemas.openxmlformats.org/officeDocument/2006/relationships/slideLayout" Target="../slideLayouts/slideLayout2.xml"/><Relationship Id="rId5" Type="http://schemas.openxmlformats.org/officeDocument/2006/relationships/hyperlink" Target="consultantplus://offline/ref=64AE6475B955B6111E7FC49273B48F786CF913DC79B2897429C09B23B684A16DB508E4B9F3ACE4A507C05F55CB00E1AD4Ey6G" TargetMode="External"/><Relationship Id="rId4" Type="http://schemas.openxmlformats.org/officeDocument/2006/relationships/hyperlink" Target="consultantplus://offline/ref=64AE6475B955B6111E7FDA9274DCD1756BF04DD578B68425709FC07EE18DAB3AF247BDE9B7F9E8A306D50B009157ECADE67ADBE31A516D224ByBG"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roszdravnadzor.ru/contr_nadzor_measures/3204" TargetMode="External"/><Relationship Id="rId2" Type="http://schemas.openxmlformats.org/officeDocument/2006/relationships/hyperlink" Target="http://genproc.gov.ru/" TargetMode="External"/><Relationship Id="rId1" Type="http://schemas.openxmlformats.org/officeDocument/2006/relationships/slideLayout" Target="../slideLayouts/slideLayout2.xml"/><Relationship Id="rId4" Type="http://schemas.openxmlformats.org/officeDocument/2006/relationships/hyperlink" Target="http://rospotrebnadzor.ru/news"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onsultant.ru/document/cons_doc_LAW_206323/375e2a9c61bd076f36862cdbeb2a875dc4102a17/"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consultantplus://offline/ref=D15F8938B88FE20B6040780494DD75D05974B8193659AB6C7C1864E16B0AE260023C7D1BD961E8601565AEE06FB54F72A2FF4E120D6D1C0DG6B9G" TargetMode="External"/><Relationship Id="rId2" Type="http://schemas.openxmlformats.org/officeDocument/2006/relationships/hyperlink" Target="consultantplus://offline/ref=D15F8938B88FE20B6040780494DD75D05B76B11B3759AB6C7C1864E16B0AE260023C7D1BD961EB651865AEE06FB54F72A2FF4E120D6D1C0DG6B9G" TargetMode="External"/><Relationship Id="rId1" Type="http://schemas.openxmlformats.org/officeDocument/2006/relationships/slideLayout" Target="../slideLayouts/slideLayout2.xml"/><Relationship Id="rId5" Type="http://schemas.openxmlformats.org/officeDocument/2006/relationships/hyperlink" Target="consultantplus://offline/ref=D15F8938B88FE20B6040780494DD75D05B76B01B3159AB6C7C1864E16B0AE260103C2517D868F6601970F8B12AGEB9G" TargetMode="External"/><Relationship Id="rId4" Type="http://schemas.openxmlformats.org/officeDocument/2006/relationships/hyperlink" Target="consultantplus://offline/ref=D15F8938B88FE20B6040780494DD75D05B76B11B3759AB6C7C1864E16B0AE260023C7D18D869E3344C2AAFBC2AE95C73AFFF4C1612G6B6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consultantplus://offline/ref=619B7007CF332B2704A1B50478F4095C274E1575F8460355B45EEAB5E0A37694285ECBD724FE5827BDE83007A76C9E4221DC3A7CA8E80662TDJ8G" TargetMode="External"/><Relationship Id="rId2" Type="http://schemas.openxmlformats.org/officeDocument/2006/relationships/hyperlink" Target="consultantplus://offline/ref=619B7007CF332B2704A1B50478F4095C264C1372FD430355B45EEAB5E0A37694285ECBD726F7527BEFA7315BE2308D432CDC3878B7TEJ3G" TargetMode="External"/><Relationship Id="rId1" Type="http://schemas.openxmlformats.org/officeDocument/2006/relationships/slideLayout" Target="../slideLayouts/slideLayout2.xml"/><Relationship Id="rId6" Type="http://schemas.openxmlformats.org/officeDocument/2006/relationships/hyperlink" Target="consultantplus://offline/ref=619B7007CF332B2704A1B50478F4095C274E1575F8460355B45EEAB5E0A37694285ECBD724FE5829B7E83007A76C9E4221DC3A7CA8E80662TDJ8G" TargetMode="External"/><Relationship Id="rId5" Type="http://schemas.openxmlformats.org/officeDocument/2006/relationships/hyperlink" Target="consultantplus://offline/ref=619B7007CF332B2704A1B50478F4095C274E1575F8460355B45EEAB5E0A37694285ECBD724FE5A2BBDE83007A76C9E4221DC3A7CA8E80662TDJ8G" TargetMode="External"/><Relationship Id="rId4" Type="http://schemas.openxmlformats.org/officeDocument/2006/relationships/hyperlink" Target="consultantplus://offline/ref=619B7007CF332B2704A1B50478F4095C274E1575F8460355B45EEAB5E0A37694285ECBD525F8527BEFA7315BE2308D432CDC3878B7TEJ3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7624" y="980728"/>
            <a:ext cx="7270576" cy="3672408"/>
          </a:xfrm>
        </p:spPr>
        <p:txBody>
          <a:bodyPr>
            <a:normAutofit fontScale="90000"/>
          </a:bodyPr>
          <a:lstStyle/>
          <a:p>
            <a:pPr algn="ctr"/>
            <a:r>
              <a:rPr lang="ru-RU" b="1" dirty="0" smtClean="0"/>
              <a:t/>
            </a:r>
            <a:br>
              <a:rPr lang="ru-RU" b="1" dirty="0" smtClean="0"/>
            </a:br>
            <a:r>
              <a:rPr lang="ru-RU" b="1" dirty="0" smtClean="0"/>
              <a:t/>
            </a:r>
            <a:br>
              <a:rPr lang="ru-RU" b="1" dirty="0" smtClean="0"/>
            </a:br>
            <a:r>
              <a:rPr lang="ru-RU" b="1" dirty="0" smtClean="0"/>
              <a:t/>
            </a:r>
            <a:br>
              <a:rPr lang="ru-RU" b="1" dirty="0" smtClean="0"/>
            </a:br>
            <a:r>
              <a:rPr lang="ru-RU" b="1" dirty="0" smtClean="0"/>
              <a:t/>
            </a:r>
            <a:br>
              <a:rPr lang="ru-RU" b="1" dirty="0" smtClean="0"/>
            </a:br>
            <a:r>
              <a:rPr lang="ru-RU" b="1" dirty="0" smtClean="0"/>
              <a:t/>
            </a:r>
            <a:br>
              <a:rPr lang="ru-RU" b="1" dirty="0" smtClean="0"/>
            </a:br>
            <a:r>
              <a:rPr lang="ru-RU" b="1" dirty="0" smtClean="0"/>
              <a:t/>
            </a:r>
            <a:br>
              <a:rPr lang="ru-RU" b="1" dirty="0" smtClean="0"/>
            </a:br>
            <a:r>
              <a:rPr lang="ru-RU" b="1" dirty="0" smtClean="0"/>
              <a:t/>
            </a:r>
            <a:br>
              <a:rPr lang="ru-RU" b="1" dirty="0" smtClean="0"/>
            </a:br>
            <a:r>
              <a:rPr lang="ru-RU" b="1" dirty="0" smtClean="0"/>
              <a:t/>
            </a:r>
            <a:br>
              <a:rPr lang="ru-RU" b="1" dirty="0" smtClean="0"/>
            </a:br>
            <a:r>
              <a:rPr lang="ru-RU" b="1" dirty="0" smtClean="0"/>
              <a:t/>
            </a:r>
            <a:br>
              <a:rPr lang="ru-RU" b="1" dirty="0" smtClean="0"/>
            </a:br>
            <a:r>
              <a:rPr lang="ru-RU" b="1" dirty="0" smtClean="0"/>
              <a:t/>
            </a:r>
            <a:br>
              <a:rPr lang="ru-RU" b="1" dirty="0" smtClean="0"/>
            </a:br>
            <a:r>
              <a:rPr lang="ru-RU" b="1" dirty="0" smtClean="0"/>
              <a:t/>
            </a:r>
            <a:br>
              <a:rPr lang="ru-RU" b="1" dirty="0" smtClean="0"/>
            </a:br>
            <a:r>
              <a:rPr lang="ru-RU" b="1" dirty="0" smtClean="0"/>
              <a:t/>
            </a:r>
            <a:br>
              <a:rPr lang="ru-RU" b="1" dirty="0" smtClean="0"/>
            </a:br>
            <a:r>
              <a:rPr lang="ru-RU" b="1" dirty="0" smtClean="0"/>
              <a:t>   Юридическое сопровождение деятельности аптечной организации. </a:t>
            </a:r>
            <a:br>
              <a:rPr lang="ru-RU" b="1" dirty="0" smtClean="0"/>
            </a:br>
            <a:r>
              <a:rPr lang="ru-RU" b="1" dirty="0" smtClean="0"/>
              <a:t>    Проверки контрольных органов.</a:t>
            </a:r>
            <a:br>
              <a:rPr lang="ru-RU" b="1" dirty="0" smtClean="0"/>
            </a:br>
            <a:endParaRPr lang="ru-RU" b="1" dirty="0"/>
          </a:p>
        </p:txBody>
      </p:sp>
      <p:sp>
        <p:nvSpPr>
          <p:cNvPr id="3" name="Подзаголовок 2"/>
          <p:cNvSpPr>
            <a:spLocks noGrp="1"/>
          </p:cNvSpPr>
          <p:nvPr>
            <p:ph type="subTitle" idx="1"/>
          </p:nvPr>
        </p:nvSpPr>
        <p:spPr>
          <a:xfrm>
            <a:off x="1371600" y="3886200"/>
            <a:ext cx="7232848" cy="1752600"/>
          </a:xfrm>
        </p:spPr>
        <p:txBody>
          <a:bodyPr>
            <a:normAutofit/>
          </a:bodyPr>
          <a:lstStyle/>
          <a:p>
            <a:pPr algn="r"/>
            <a:endParaRPr lang="ru-RU" sz="2000" dirty="0" smtClean="0">
              <a:solidFill>
                <a:schemeClr val="tx1"/>
              </a:solidFill>
            </a:endParaRPr>
          </a:p>
          <a:p>
            <a:pPr algn="r"/>
            <a:r>
              <a:rPr lang="ru-RU" sz="2000" b="1" dirty="0" smtClean="0">
                <a:solidFill>
                  <a:schemeClr val="tx1"/>
                </a:solidFill>
                <a:effectLst>
                  <a:outerShdw blurRad="38100" dist="38100" dir="2700000" algn="tl">
                    <a:srgbClr val="000000">
                      <a:alpha val="43137"/>
                    </a:srgbClr>
                  </a:outerShdw>
                </a:effectLst>
              </a:rPr>
              <a:t>Докладчик: начальник юридического управления </a:t>
            </a:r>
          </a:p>
          <a:p>
            <a:pPr algn="r"/>
            <a:r>
              <a:rPr lang="ru-RU" sz="2000" b="1" dirty="0" smtClean="0">
                <a:solidFill>
                  <a:schemeClr val="tx1"/>
                </a:solidFill>
                <a:effectLst>
                  <a:outerShdw blurRad="38100" dist="38100" dir="2700000" algn="tl">
                    <a:srgbClr val="000000">
                      <a:alpha val="43137"/>
                    </a:srgbClr>
                  </a:outerShdw>
                </a:effectLst>
              </a:rPr>
              <a:t>ГУП СО «Фармация» В.А. </a:t>
            </a:r>
            <a:r>
              <a:rPr lang="ru-RU" sz="2000" b="1" dirty="0" err="1" smtClean="0">
                <a:solidFill>
                  <a:schemeClr val="tx1"/>
                </a:solidFill>
                <a:effectLst>
                  <a:outerShdw blurRad="38100" dist="38100" dir="2700000" algn="tl">
                    <a:srgbClr val="000000">
                      <a:alpha val="43137"/>
                    </a:srgbClr>
                  </a:outerShdw>
                </a:effectLst>
              </a:rPr>
              <a:t>Лунегова</a:t>
            </a:r>
            <a:endParaRPr lang="ru-RU" sz="2000" b="1" dirty="0">
              <a:solidFill>
                <a:schemeClr val="tx1"/>
              </a:solidFill>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Документы, предъявляемые проверяющими лицами:</a:t>
            </a:r>
            <a:endParaRPr lang="ru-RU" dirty="0"/>
          </a:p>
        </p:txBody>
      </p:sp>
      <p:sp>
        <p:nvSpPr>
          <p:cNvPr id="3" name="Содержимое 2"/>
          <p:cNvSpPr>
            <a:spLocks noGrp="1"/>
          </p:cNvSpPr>
          <p:nvPr>
            <p:ph idx="1"/>
          </p:nvPr>
        </p:nvSpPr>
        <p:spPr/>
        <p:txBody>
          <a:bodyPr>
            <a:normAutofit fontScale="70000" lnSpcReduction="20000"/>
          </a:bodyPr>
          <a:lstStyle/>
          <a:p>
            <a:pPr algn="just">
              <a:buNone/>
            </a:pPr>
            <a:r>
              <a:rPr lang="ru-RU" dirty="0" smtClean="0">
                <a:solidFill>
                  <a:schemeClr val="accent1"/>
                </a:solidFill>
              </a:rPr>
              <a:t>1.</a:t>
            </a:r>
            <a:r>
              <a:rPr lang="ru-RU" dirty="0" smtClean="0"/>
              <a:t>Распорядительный акт (приказ/распоряжение);</a:t>
            </a:r>
          </a:p>
          <a:p>
            <a:pPr algn="just">
              <a:buNone/>
            </a:pPr>
            <a:r>
              <a:rPr lang="ru-RU" dirty="0" smtClean="0">
                <a:solidFill>
                  <a:schemeClr val="accent1"/>
                </a:solidFill>
              </a:rPr>
              <a:t>2.</a:t>
            </a:r>
            <a:r>
              <a:rPr lang="ru-RU" dirty="0" smtClean="0"/>
              <a:t> Удостоверение должностного лица (лиц), проводящего проверку;</a:t>
            </a:r>
          </a:p>
          <a:p>
            <a:pPr algn="just">
              <a:buNone/>
            </a:pPr>
            <a:r>
              <a:rPr lang="ru-RU" dirty="0" smtClean="0"/>
              <a:t>Заверенные печатью копии распорядительного акта вручаются под роспись проверяющими должностными лицами руководителю, иному должностному лицу или уполномоченному представителю юридического лица, индивидуальному предпринимателю, его уполномоченному представителю одновременно с предъявлением служебных удостоверений. </a:t>
            </a:r>
          </a:p>
          <a:p>
            <a:pPr algn="just">
              <a:buNone/>
            </a:pPr>
            <a:r>
              <a:rPr lang="ru-RU" dirty="0" smtClean="0"/>
              <a:t>По требованию подлежащих проверке лиц должностные лица органа государственного контроля (надзора), органа муниципального контроля обязаны представить информацию об этих органах, а также об экспертах, экспертных организациях в целях подтверждения своих полномочий.</a:t>
            </a:r>
            <a:endParaRPr lang="ru-RU" dirty="0"/>
          </a:p>
        </p:txBody>
      </p:sp>
    </p:spTree>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850106"/>
          </a:xfrm>
        </p:spPr>
        <p:txBody>
          <a:bodyPr>
            <a:normAutofit fontScale="90000"/>
          </a:bodyPr>
          <a:lstStyle/>
          <a:p>
            <a:pPr algn="ctr"/>
            <a:r>
              <a:rPr lang="ru-RU" dirty="0" smtClean="0"/>
              <a:t>Содержание распорядительного акта:</a:t>
            </a:r>
            <a:endParaRPr lang="ru-RU" dirty="0"/>
          </a:p>
        </p:txBody>
      </p:sp>
      <p:sp>
        <p:nvSpPr>
          <p:cNvPr id="3" name="Содержимое 2"/>
          <p:cNvSpPr>
            <a:spLocks noGrp="1"/>
          </p:cNvSpPr>
          <p:nvPr>
            <p:ph idx="1"/>
          </p:nvPr>
        </p:nvSpPr>
        <p:spPr>
          <a:xfrm>
            <a:off x="1435608" y="1268760"/>
            <a:ext cx="7498080" cy="5400600"/>
          </a:xfrm>
        </p:spPr>
        <p:txBody>
          <a:bodyPr>
            <a:noAutofit/>
          </a:bodyPr>
          <a:lstStyle/>
          <a:p>
            <a:pPr algn="just">
              <a:buNone/>
            </a:pPr>
            <a:r>
              <a:rPr lang="ru-RU" sz="2000" b="1" dirty="0" smtClean="0"/>
              <a:t>В распорядительном акте указываются</a:t>
            </a:r>
            <a:r>
              <a:rPr lang="ru-RU" sz="2000" dirty="0" smtClean="0"/>
              <a:t>:</a:t>
            </a:r>
          </a:p>
          <a:p>
            <a:pPr marL="596646" indent="-514350" algn="just">
              <a:buNone/>
            </a:pPr>
            <a:r>
              <a:rPr lang="ru-RU" sz="2000" dirty="0" smtClean="0">
                <a:solidFill>
                  <a:schemeClr val="accent1"/>
                </a:solidFill>
              </a:rPr>
              <a:t>1)</a:t>
            </a:r>
            <a:r>
              <a:rPr lang="ru-RU" sz="2000" dirty="0" smtClean="0"/>
              <a:t> наименование государственного органа;</a:t>
            </a:r>
          </a:p>
          <a:p>
            <a:pPr marL="596646" indent="-514350" algn="just">
              <a:buNone/>
            </a:pPr>
            <a:r>
              <a:rPr lang="ru-RU" sz="2000" dirty="0" smtClean="0">
                <a:solidFill>
                  <a:schemeClr val="accent1"/>
                </a:solidFill>
              </a:rPr>
              <a:t>2)</a:t>
            </a:r>
            <a:r>
              <a:rPr lang="ru-RU" sz="2000" dirty="0" smtClean="0"/>
              <a:t> фамилии, имена, отчества, должности должностного лица или должностных лиц, уполномоченных на проведение проверки, а также привлекаемых к проведению проверки экспертов, представителей экспертных организаций;</a:t>
            </a:r>
          </a:p>
          <a:p>
            <a:pPr algn="just">
              <a:buNone/>
            </a:pPr>
            <a:r>
              <a:rPr lang="ru-RU" sz="2000" dirty="0" smtClean="0">
                <a:solidFill>
                  <a:schemeClr val="accent1"/>
                </a:solidFill>
              </a:rPr>
              <a:t>3) </a:t>
            </a:r>
            <a:r>
              <a:rPr lang="ru-RU" sz="2000" dirty="0" smtClean="0"/>
              <a:t>наименование юридического лица или фамилия, имя, отчество индивидуального предпринимателя, проверка которых проводится, места нахождения юридических лиц (их филиалов, представительств, обособленных структурных подразделений) или места фактического осуществления деятельности индивидуальными предпринимателями;</a:t>
            </a:r>
          </a:p>
          <a:p>
            <a:pPr algn="just">
              <a:buNone/>
            </a:pPr>
            <a:r>
              <a:rPr lang="ru-RU" sz="2000" dirty="0" smtClean="0">
                <a:solidFill>
                  <a:schemeClr val="accent1"/>
                </a:solidFill>
              </a:rPr>
              <a:t>4)</a:t>
            </a:r>
            <a:r>
              <a:rPr lang="ru-RU" sz="2000" dirty="0" smtClean="0"/>
              <a:t> цели, задачи, предмет проверки и срок ее проведения;</a:t>
            </a:r>
          </a:p>
          <a:p>
            <a:pPr>
              <a:buNone/>
            </a:pPr>
            <a:endParaRPr lang="ru-RU"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Содержание распорядительного акта:</a:t>
            </a:r>
            <a:endParaRPr lang="ru-RU" dirty="0"/>
          </a:p>
        </p:txBody>
      </p:sp>
      <p:sp>
        <p:nvSpPr>
          <p:cNvPr id="3" name="Содержимое 2"/>
          <p:cNvSpPr>
            <a:spLocks noGrp="1"/>
          </p:cNvSpPr>
          <p:nvPr>
            <p:ph idx="1"/>
          </p:nvPr>
        </p:nvSpPr>
        <p:spPr>
          <a:xfrm>
            <a:off x="1435608" y="1447800"/>
            <a:ext cx="7498080" cy="5221560"/>
          </a:xfrm>
        </p:spPr>
        <p:txBody>
          <a:bodyPr>
            <a:normAutofit fontScale="32500" lnSpcReduction="20000"/>
          </a:bodyPr>
          <a:lstStyle/>
          <a:p>
            <a:pPr algn="just">
              <a:buNone/>
            </a:pPr>
            <a:r>
              <a:rPr lang="ru-RU" sz="6200" dirty="0" smtClean="0">
                <a:solidFill>
                  <a:schemeClr val="accent1"/>
                </a:solidFill>
              </a:rPr>
              <a:t>5)</a:t>
            </a:r>
            <a:r>
              <a:rPr lang="ru-RU" sz="6200" dirty="0" smtClean="0"/>
              <a:t> правовые основания проведения проверки;</a:t>
            </a:r>
          </a:p>
          <a:p>
            <a:pPr algn="just">
              <a:buNone/>
            </a:pPr>
            <a:r>
              <a:rPr lang="ru-RU" sz="6200" dirty="0" smtClean="0">
                <a:solidFill>
                  <a:schemeClr val="accent1"/>
                </a:solidFill>
              </a:rPr>
              <a:t>5.1) </a:t>
            </a:r>
            <a:r>
              <a:rPr lang="ru-RU" sz="6200" dirty="0" smtClean="0"/>
              <a:t>подлежащие проверке обязательные требования, в том числе реквизиты проверочного листа (списка контрольных вопросов), если при проведении плановой проверки должен быть использован проверочный лист (список контрольных вопросов);</a:t>
            </a:r>
          </a:p>
          <a:p>
            <a:pPr algn="just">
              <a:buNone/>
            </a:pPr>
            <a:r>
              <a:rPr lang="ru-RU" sz="6200" dirty="0" smtClean="0">
                <a:solidFill>
                  <a:schemeClr val="accent1"/>
                </a:solidFill>
              </a:rPr>
              <a:t>6)</a:t>
            </a:r>
            <a:r>
              <a:rPr lang="ru-RU" sz="6200" dirty="0" smtClean="0"/>
              <a:t> сроки проведения и перечень мероприятий по контролю;</a:t>
            </a:r>
          </a:p>
          <a:p>
            <a:pPr algn="just">
              <a:buNone/>
            </a:pPr>
            <a:r>
              <a:rPr lang="ru-RU" sz="6200" dirty="0" smtClean="0">
                <a:solidFill>
                  <a:schemeClr val="accent1"/>
                </a:solidFill>
              </a:rPr>
              <a:t>7) </a:t>
            </a:r>
            <a:r>
              <a:rPr lang="ru-RU" sz="6200" dirty="0" smtClean="0"/>
              <a:t>перечень административных регламентов по осуществлению государственного контроля (надзора), осуществлению муниципального контроля;</a:t>
            </a:r>
          </a:p>
          <a:p>
            <a:pPr algn="just">
              <a:buNone/>
            </a:pPr>
            <a:r>
              <a:rPr lang="ru-RU" sz="6200" dirty="0" smtClean="0">
                <a:solidFill>
                  <a:schemeClr val="accent1"/>
                </a:solidFill>
              </a:rPr>
              <a:t>8)</a:t>
            </a:r>
            <a:r>
              <a:rPr lang="ru-RU" sz="6200" dirty="0" smtClean="0"/>
              <a:t> перечень документов, представление которых юридическим лицом, индивидуальным предпринимателем необходимо для достижения целей и задач проведения проверки;</a:t>
            </a:r>
          </a:p>
          <a:p>
            <a:pPr algn="just">
              <a:buNone/>
            </a:pPr>
            <a:r>
              <a:rPr lang="ru-RU" sz="6200" dirty="0" smtClean="0">
                <a:solidFill>
                  <a:schemeClr val="accent1"/>
                </a:solidFill>
              </a:rPr>
              <a:t>9) </a:t>
            </a:r>
            <a:r>
              <a:rPr lang="ru-RU" sz="6200" dirty="0" smtClean="0"/>
              <a:t>даты начала и окончания проведения проверки;</a:t>
            </a:r>
          </a:p>
          <a:p>
            <a:pPr algn="just">
              <a:buNone/>
            </a:pPr>
            <a:r>
              <a:rPr lang="ru-RU" sz="6200" dirty="0" smtClean="0">
                <a:solidFill>
                  <a:schemeClr val="accent1"/>
                </a:solidFill>
              </a:rPr>
              <a:t>10)</a:t>
            </a:r>
            <a:r>
              <a:rPr lang="ru-RU" sz="6200" dirty="0" smtClean="0"/>
              <a:t> иные сведения, если это предусмотрено типовой формой распоряжения или приказа руководителя, заместителя руководителя органа государственного контроля (надзора), органа муниципального контроля.</a:t>
            </a:r>
          </a:p>
          <a:p>
            <a:pPr>
              <a:buNone/>
            </a:pPr>
            <a:endParaRPr lang="ru-RU" dirty="0"/>
          </a:p>
        </p:txBody>
      </p:sp>
    </p:spTree>
  </p:cSld>
  <p:clrMapOvr>
    <a:masterClrMapping/>
  </p:clrMapOvr>
  <p:transition>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Документарная проверка:</a:t>
            </a:r>
            <a:endParaRPr lang="ru-RU" dirty="0"/>
          </a:p>
        </p:txBody>
      </p:sp>
      <p:sp>
        <p:nvSpPr>
          <p:cNvPr id="3" name="Содержимое 2"/>
          <p:cNvSpPr>
            <a:spLocks noGrp="1"/>
          </p:cNvSpPr>
          <p:nvPr>
            <p:ph idx="1"/>
          </p:nvPr>
        </p:nvSpPr>
        <p:spPr/>
        <p:txBody>
          <a:bodyPr>
            <a:normAutofit fontScale="55000" lnSpcReduction="20000"/>
          </a:bodyPr>
          <a:lstStyle/>
          <a:p>
            <a:pPr algn="just">
              <a:buNone/>
            </a:pPr>
            <a:r>
              <a:rPr lang="ru-RU" dirty="0" smtClean="0"/>
              <a:t>Документарная проверка </a:t>
            </a:r>
            <a:r>
              <a:rPr lang="ru-RU" b="1" u="sng" dirty="0" smtClean="0"/>
              <a:t>проводится по месту нахождения контролирующего органа.</a:t>
            </a:r>
            <a:endParaRPr lang="ru-RU" b="1" u="sng" dirty="0" smtClean="0">
              <a:hlinkClick r:id="rId2"/>
            </a:endParaRPr>
          </a:p>
          <a:p>
            <a:pPr algn="just">
              <a:buNone/>
            </a:pPr>
            <a:r>
              <a:rPr lang="ru-RU" dirty="0" smtClean="0"/>
              <a:t>В рамках проведения документарной проверки контролирующий орган вправе направлять в адрес проверяемого лица мотивированный запрос с требованием о предоставлении документов. </a:t>
            </a:r>
            <a:r>
              <a:rPr lang="ru-RU" dirty="0" smtClean="0">
                <a:hlinkClick r:id="rId3"/>
              </a:rPr>
              <a:t>Срок для выполнения этого требования составляет 10 рабочих дней</a:t>
            </a:r>
            <a:r>
              <a:rPr lang="ru-RU" dirty="0" smtClean="0"/>
              <a:t>.</a:t>
            </a:r>
            <a:endParaRPr lang="ru-RU" dirty="0" smtClean="0">
              <a:hlinkClick r:id="rId4"/>
            </a:endParaRPr>
          </a:p>
          <a:p>
            <a:pPr algn="just">
              <a:buNone/>
            </a:pPr>
            <a:r>
              <a:rPr lang="ru-RU" dirty="0" smtClean="0"/>
              <a:t>Если в ходе документарной проверки выявлены ошибки и (или) противоречия в представленных документах либо несоответствие сведений в этих документах сведениям, содержащимся в имеющихся у проверяющего органа, информация об этом направляется проверяемому лицу с требованием представить в течение 10 рабочих дней необходимые пояснения в письменной форме.</a:t>
            </a:r>
            <a:endParaRPr lang="ru-RU" dirty="0" smtClean="0">
              <a:hlinkClick r:id="rId5"/>
            </a:endParaRPr>
          </a:p>
          <a:p>
            <a:pPr algn="just">
              <a:buNone/>
            </a:pPr>
            <a:r>
              <a:rPr lang="ru-RU" dirty="0" smtClean="0"/>
              <a:t>Если после рассмотрения представленных пояснений и документов либо при отсутствии пояснений контролирующий орган установит признаки нарушения требований законодательства, должностные лица контролирующего органа вправе провести выездную проверку.</a:t>
            </a:r>
            <a:endParaRPr lang="ru-RU" dirty="0"/>
          </a:p>
        </p:txBody>
      </p:sp>
    </p:spTree>
  </p:cSld>
  <p:clrMapOvr>
    <a:masterClrMapping/>
  </p:clrMapOvr>
  <p:transition>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Выездная проверка:</a:t>
            </a:r>
            <a:endParaRPr lang="ru-RU" dirty="0"/>
          </a:p>
        </p:txBody>
      </p:sp>
      <p:sp>
        <p:nvSpPr>
          <p:cNvPr id="3" name="Содержимое 2"/>
          <p:cNvSpPr>
            <a:spLocks noGrp="1"/>
          </p:cNvSpPr>
          <p:nvPr>
            <p:ph idx="1"/>
          </p:nvPr>
        </p:nvSpPr>
        <p:spPr>
          <a:xfrm>
            <a:off x="1435608" y="1196752"/>
            <a:ext cx="7498080" cy="5544616"/>
          </a:xfrm>
        </p:spPr>
        <p:txBody>
          <a:bodyPr>
            <a:normAutofit fontScale="70000" lnSpcReduction="20000"/>
          </a:bodyPr>
          <a:lstStyle/>
          <a:p>
            <a:pPr>
              <a:lnSpc>
                <a:spcPct val="120000"/>
              </a:lnSpc>
              <a:spcBef>
                <a:spcPts val="0"/>
              </a:spcBef>
              <a:buNone/>
            </a:pPr>
            <a:r>
              <a:rPr lang="ru-RU" dirty="0" smtClean="0"/>
              <a:t>Проводится по месту нахождения юридического лица и (или) по месту фактического осуществления его деятельности . </a:t>
            </a:r>
          </a:p>
          <a:p>
            <a:pPr>
              <a:lnSpc>
                <a:spcPct val="120000"/>
              </a:lnSpc>
              <a:spcBef>
                <a:spcPts val="0"/>
              </a:spcBef>
              <a:buNone/>
            </a:pPr>
            <a:r>
              <a:rPr lang="ru-RU" dirty="0" smtClean="0"/>
              <a:t>Выездная проверка проводится в случае, если при документарной проверке не представляется возможным:</a:t>
            </a:r>
          </a:p>
          <a:p>
            <a:pPr>
              <a:lnSpc>
                <a:spcPct val="120000"/>
              </a:lnSpc>
              <a:spcBef>
                <a:spcPts val="0"/>
              </a:spcBef>
              <a:buNone/>
            </a:pPr>
            <a:r>
              <a:rPr lang="ru-RU" dirty="0" smtClean="0">
                <a:solidFill>
                  <a:schemeClr val="accent1"/>
                </a:solidFill>
              </a:rPr>
              <a:t>1)</a:t>
            </a:r>
            <a:r>
              <a:rPr lang="ru-RU" dirty="0" smtClean="0"/>
              <a:t> удостовериться в полноте и достоверности сведений, содержащихся в уведомлении о начале осуществления отдельных видов предпринимательской деятельности и иных имеющихся в распоряжении проверяющего органа документах;</a:t>
            </a:r>
          </a:p>
          <a:p>
            <a:pPr>
              <a:lnSpc>
                <a:spcPct val="120000"/>
              </a:lnSpc>
              <a:spcBef>
                <a:spcPts val="0"/>
              </a:spcBef>
              <a:buNone/>
            </a:pPr>
            <a:r>
              <a:rPr lang="ru-RU" dirty="0" smtClean="0">
                <a:solidFill>
                  <a:schemeClr val="accent1"/>
                </a:solidFill>
              </a:rPr>
              <a:t>2)</a:t>
            </a:r>
            <a:r>
              <a:rPr lang="ru-RU" dirty="0" smtClean="0"/>
              <a:t> оценить соответствие деятельности проверяемого лица обязательным требованиям или требованиям, установленным муниципальными правовыми актами, без проведения соответствующего мероприятия по контролю.</a:t>
            </a:r>
          </a:p>
        </p:txBody>
      </p:sp>
    </p:spTree>
  </p:cSld>
  <p:clrMapOvr>
    <a:masterClrMapping/>
  </p:clrMapOvr>
  <p:transition>
    <p:pull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Выездная проверка:</a:t>
            </a:r>
            <a:endParaRPr lang="ru-RU" dirty="0"/>
          </a:p>
        </p:txBody>
      </p:sp>
      <p:sp>
        <p:nvSpPr>
          <p:cNvPr id="3" name="Содержимое 2"/>
          <p:cNvSpPr>
            <a:spLocks noGrp="1"/>
          </p:cNvSpPr>
          <p:nvPr>
            <p:ph idx="1"/>
          </p:nvPr>
        </p:nvSpPr>
        <p:spPr>
          <a:xfrm>
            <a:off x="1435608" y="1196752"/>
            <a:ext cx="7498080" cy="5400600"/>
          </a:xfrm>
        </p:spPr>
        <p:txBody>
          <a:bodyPr>
            <a:normAutofit fontScale="47500" lnSpcReduction="20000"/>
          </a:bodyPr>
          <a:lstStyle/>
          <a:p>
            <a:pPr>
              <a:lnSpc>
                <a:spcPct val="120000"/>
              </a:lnSpc>
              <a:spcBef>
                <a:spcPts val="0"/>
              </a:spcBef>
              <a:buNone/>
            </a:pPr>
            <a:r>
              <a:rPr lang="ru-RU" sz="4400" dirty="0" smtClean="0"/>
              <a:t>В ходе выездной проверки представитель проверяемого лица обязан предоставить должностным лицам проверяющего органа возможность ознакомиться с документами, если выездной проверке не предшествовало проведение документарной проверки, а также обеспечить доступ проводящих выездную проверку лиц на территорию, в используемые здания, строения, сооружения, помещения, к оборудованию, подобным объектам, транспортным средствам и перевозимым ими грузам . </a:t>
            </a:r>
          </a:p>
          <a:p>
            <a:pPr>
              <a:lnSpc>
                <a:spcPct val="120000"/>
              </a:lnSpc>
              <a:spcBef>
                <a:spcPts val="0"/>
              </a:spcBef>
              <a:buNone/>
            </a:pPr>
            <a:r>
              <a:rPr lang="ru-RU" sz="4400" dirty="0" smtClean="0"/>
              <a:t>При этом не является нарушением со стороны проверяющего органа представление запросов в адрес юридического лица с требованием о направлении документов по месту нахождения контролирующего органа. В таком случае вид проверки на документарную не изменяется.</a:t>
            </a:r>
          </a:p>
          <a:p>
            <a:pPr>
              <a:buNone/>
            </a:pPr>
            <a:endParaRPr lang="ru-RU" dirty="0"/>
          </a:p>
        </p:txBody>
      </p:sp>
    </p:spTree>
  </p:cSld>
  <p:clrMapOvr>
    <a:masterClrMapping/>
  </p:clrMapOvr>
  <p:transition>
    <p:pull dir="l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Итоги проверки:</a:t>
            </a:r>
            <a:endParaRPr lang="ru-RU" dirty="0"/>
          </a:p>
        </p:txBody>
      </p:sp>
      <p:sp>
        <p:nvSpPr>
          <p:cNvPr id="3" name="Содержимое 2"/>
          <p:cNvSpPr>
            <a:spLocks noGrp="1"/>
          </p:cNvSpPr>
          <p:nvPr>
            <p:ph idx="1"/>
          </p:nvPr>
        </p:nvSpPr>
        <p:spPr>
          <a:xfrm>
            <a:off x="1435608" y="1196752"/>
            <a:ext cx="7498080" cy="5544616"/>
          </a:xfrm>
        </p:spPr>
        <p:txBody>
          <a:bodyPr>
            <a:normAutofit fontScale="40000" lnSpcReduction="20000"/>
          </a:bodyPr>
          <a:lstStyle/>
          <a:p>
            <a:pPr algn="just">
              <a:buNone/>
            </a:pPr>
            <a:r>
              <a:rPr lang="ru-RU" sz="4500" dirty="0" smtClean="0"/>
              <a:t>По результатам проверки должностными лицами контролирующего органа составляется акт проверки. Типовая </a:t>
            </a:r>
            <a:r>
              <a:rPr lang="ru-RU" sz="4500" dirty="0" smtClean="0">
                <a:hlinkClick r:id="rId2"/>
              </a:rPr>
              <a:t>форма акта проверки утверждена Приказом Минэкономразвития России от 30.04.2009 N 141 (приложение 3).</a:t>
            </a:r>
          </a:p>
          <a:p>
            <a:pPr algn="just">
              <a:buNone/>
            </a:pPr>
            <a:r>
              <a:rPr lang="ru-RU" sz="4500" dirty="0" smtClean="0"/>
              <a:t>Акт проверки оформляется непосредственно после ее завершения в двух экземплярах. Если для составления акта проверки необходимо получить заключения по результатам проведенных исследований, испытаний, экспертиз, акт проверки составляется в срок, не превышающий 3 рабочих дней после завершения мероприятий по контролю. </a:t>
            </a:r>
            <a:endParaRPr lang="ru-RU" sz="4500" dirty="0" smtClean="0">
              <a:hlinkClick r:id="rId3"/>
            </a:endParaRPr>
          </a:p>
          <a:p>
            <a:pPr algn="just">
              <a:buNone/>
            </a:pPr>
            <a:r>
              <a:rPr lang="ru-RU" sz="4500" dirty="0" smtClean="0"/>
              <a:t>Один экземпляр акта проверки с копиями приложений вручается представителю проверяемого лица под расписку об ознакомлении либо об отказе в ознакомлении с актом проверки.</a:t>
            </a:r>
          </a:p>
          <a:p>
            <a:pPr algn="just">
              <a:buNone/>
            </a:pPr>
            <a:r>
              <a:rPr lang="ru-RU" sz="4500" dirty="0" smtClean="0"/>
              <a:t>По общему правилу срок проведения каждой из проверок (документарной, выездной) не может превышать 20 рабочих дней.</a:t>
            </a:r>
            <a:endParaRPr lang="ru-RU" sz="4500" dirty="0" smtClean="0">
              <a:hlinkClick r:id="rId4"/>
            </a:endParaRPr>
          </a:p>
          <a:p>
            <a:pPr algn="just">
              <a:buNone/>
            </a:pPr>
            <a:r>
              <a:rPr lang="ru-RU" sz="4500" dirty="0" smtClean="0"/>
              <a:t>В отношении одного субъекта малого предпринимательства общий срок проведения плановых выездных проверок не может превышать 50 часов для малого предприятия и 15 часов для </a:t>
            </a:r>
            <a:r>
              <a:rPr lang="ru-RU" sz="4500" dirty="0" err="1" smtClean="0"/>
              <a:t>микропредприятия</a:t>
            </a:r>
            <a:r>
              <a:rPr lang="ru-RU" sz="4500" dirty="0" smtClean="0"/>
              <a:t> в год.</a:t>
            </a:r>
          </a:p>
          <a:p>
            <a:pPr algn="just">
              <a:buNone/>
            </a:pPr>
            <a:r>
              <a:rPr lang="ru-RU" sz="4500" dirty="0" smtClean="0"/>
              <a:t>Нарушение требований к порядку проведения проверки может явиться основанием для признания ее недействительной. Законодательством установлен исчерпывающий перечень таких оснований.</a:t>
            </a:r>
            <a:endParaRPr lang="ru-RU" sz="4500" dirty="0" smtClean="0">
              <a:hlinkClick r:id="rId5"/>
            </a:endParaRPr>
          </a:p>
          <a:p>
            <a:pPr>
              <a:buNone/>
            </a:pPr>
            <a:endParaRPr lang="ru-RU" dirty="0"/>
          </a:p>
        </p:txBody>
      </p:sp>
    </p:spTree>
  </p:cSld>
  <p:clrMapOvr>
    <a:masterClrMapping/>
  </p:clrMapOvr>
  <p:transition>
    <p:zoom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Сведения, указываемые в акте проверки:</a:t>
            </a:r>
            <a:endParaRPr lang="ru-RU" dirty="0"/>
          </a:p>
        </p:txBody>
      </p:sp>
      <p:sp>
        <p:nvSpPr>
          <p:cNvPr id="3" name="Содержимое 2"/>
          <p:cNvSpPr>
            <a:spLocks noGrp="1"/>
          </p:cNvSpPr>
          <p:nvPr>
            <p:ph idx="1"/>
          </p:nvPr>
        </p:nvSpPr>
        <p:spPr/>
        <p:txBody>
          <a:bodyPr>
            <a:normAutofit fontScale="70000" lnSpcReduction="20000"/>
          </a:bodyPr>
          <a:lstStyle/>
          <a:p>
            <a:pPr algn="just">
              <a:buNone/>
            </a:pPr>
            <a:r>
              <a:rPr lang="ru-RU" dirty="0" smtClean="0">
                <a:solidFill>
                  <a:schemeClr val="accent1"/>
                </a:solidFill>
              </a:rPr>
              <a:t>1)</a:t>
            </a:r>
            <a:r>
              <a:rPr lang="ru-RU" dirty="0" smtClean="0"/>
              <a:t> дата, время и место составления акта проверки;</a:t>
            </a:r>
          </a:p>
          <a:p>
            <a:pPr algn="just">
              <a:buNone/>
            </a:pPr>
            <a:r>
              <a:rPr lang="ru-RU" dirty="0" smtClean="0">
                <a:solidFill>
                  <a:schemeClr val="accent1"/>
                </a:solidFill>
              </a:rPr>
              <a:t>2)</a:t>
            </a:r>
            <a:r>
              <a:rPr lang="ru-RU" dirty="0" smtClean="0"/>
              <a:t> наименование органа государственного контроля (надзора) или органа муниципального контроля;</a:t>
            </a:r>
          </a:p>
          <a:p>
            <a:pPr algn="just">
              <a:buNone/>
            </a:pPr>
            <a:r>
              <a:rPr lang="ru-RU" dirty="0" smtClean="0">
                <a:solidFill>
                  <a:schemeClr val="accent1"/>
                </a:solidFill>
              </a:rPr>
              <a:t>3)</a:t>
            </a:r>
            <a:r>
              <a:rPr lang="ru-RU" dirty="0" smtClean="0"/>
              <a:t> дата и номер распоряжения или приказа руководителя, заместителя руководителя органа государственного контроля (надзора), органа муниципального контроля;</a:t>
            </a:r>
          </a:p>
          <a:p>
            <a:pPr algn="just">
              <a:buNone/>
            </a:pPr>
            <a:r>
              <a:rPr lang="ru-RU" dirty="0" smtClean="0">
                <a:solidFill>
                  <a:schemeClr val="accent1"/>
                </a:solidFill>
              </a:rPr>
              <a:t>4)</a:t>
            </a:r>
            <a:r>
              <a:rPr lang="ru-RU" dirty="0" smtClean="0"/>
              <a:t> фамилии, имена, отчества и должности должностного лица или должностных лиц, проводивших проверку;</a:t>
            </a:r>
          </a:p>
          <a:p>
            <a:pPr algn="just">
              <a:buNone/>
            </a:pPr>
            <a:r>
              <a:rPr lang="ru-RU" dirty="0" smtClean="0">
                <a:solidFill>
                  <a:schemeClr val="accent1"/>
                </a:solidFill>
              </a:rPr>
              <a:t>5)</a:t>
            </a:r>
            <a:r>
              <a:rPr lang="ru-RU" dirty="0" smtClean="0"/>
              <a:t> наименование проверяемого юридического лица или фамилия, имя и отчество индивидуального предпринимателя, а также фамилия, имя, отчество и должность руководителя, иного должностного лица или уполномоченного представителя юридического лица, уполномоченного представителя индивидуального предпринимателя, присутствовавших при проведении проверки;</a:t>
            </a:r>
          </a:p>
          <a:p>
            <a:pPr>
              <a:buNone/>
            </a:pPr>
            <a:endParaRPr lang="ru-RU" dirty="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Сведения, указываемые в акте проверки:</a:t>
            </a:r>
            <a:endParaRPr lang="ru-RU" dirty="0"/>
          </a:p>
        </p:txBody>
      </p:sp>
      <p:sp>
        <p:nvSpPr>
          <p:cNvPr id="3" name="Содержимое 2"/>
          <p:cNvSpPr>
            <a:spLocks noGrp="1"/>
          </p:cNvSpPr>
          <p:nvPr>
            <p:ph idx="1"/>
          </p:nvPr>
        </p:nvSpPr>
        <p:spPr/>
        <p:txBody>
          <a:bodyPr>
            <a:normAutofit fontScale="62500" lnSpcReduction="20000"/>
          </a:bodyPr>
          <a:lstStyle/>
          <a:p>
            <a:pPr algn="just">
              <a:buNone/>
            </a:pPr>
            <a:r>
              <a:rPr lang="ru-RU" dirty="0" smtClean="0">
                <a:solidFill>
                  <a:schemeClr val="accent1"/>
                </a:solidFill>
              </a:rPr>
              <a:t>6)</a:t>
            </a:r>
            <a:r>
              <a:rPr lang="ru-RU" dirty="0" smtClean="0"/>
              <a:t> дата, время, продолжительность и место проведения проверки;</a:t>
            </a:r>
          </a:p>
          <a:p>
            <a:pPr algn="just">
              <a:buNone/>
            </a:pPr>
            <a:r>
              <a:rPr lang="ru-RU" dirty="0" smtClean="0">
                <a:solidFill>
                  <a:schemeClr val="accent1"/>
                </a:solidFill>
              </a:rPr>
              <a:t>7) </a:t>
            </a:r>
            <a:r>
              <a:rPr lang="ru-RU" dirty="0" smtClean="0"/>
              <a:t>сведения о результатах проверки, в том числе о выявленных нарушениях обязательных требований и требований, установленных муниципальными правовыми актами, об их характере и о лицах, допустивших указанные нарушения;</a:t>
            </a:r>
          </a:p>
          <a:p>
            <a:pPr algn="just">
              <a:buNone/>
            </a:pPr>
            <a:r>
              <a:rPr lang="ru-RU" dirty="0" smtClean="0">
                <a:solidFill>
                  <a:schemeClr val="accent1"/>
                </a:solidFill>
              </a:rPr>
              <a:t>8)</a:t>
            </a:r>
            <a:r>
              <a:rPr lang="ru-RU" dirty="0" smtClean="0"/>
              <a:t> сведения об ознакомлении или отказе в ознакомлении с актом проверки руководителя, иного должностного лица или уполномоченного представителя юридического лица, индивидуального предпринимателя, его уполномоченного представителя, присутствовавших при проведении проверки, о наличии их подписей или об отказе от совершения подписи, а также сведения о внесении в журнал учета проверок записи о проведенной проверке либо о невозможности внесения такой записи в связи с отсутствием у юридического лица, индивидуального предпринимателя указанного журнала;</a:t>
            </a:r>
          </a:p>
          <a:p>
            <a:pPr algn="just">
              <a:buNone/>
            </a:pPr>
            <a:r>
              <a:rPr lang="ru-RU" dirty="0" smtClean="0">
                <a:solidFill>
                  <a:schemeClr val="accent1"/>
                </a:solidFill>
              </a:rPr>
              <a:t>9) </a:t>
            </a:r>
            <a:r>
              <a:rPr lang="ru-RU" dirty="0" smtClean="0"/>
              <a:t>подписи должностного лица или должностных лиц, проводивших проверку.</a:t>
            </a:r>
          </a:p>
          <a:p>
            <a:pPr>
              <a:buNone/>
            </a:pPr>
            <a:endParaRPr lang="ru-RU" dirty="0"/>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Приложения к акту проверки:</a:t>
            </a:r>
            <a:endParaRPr lang="ru-RU" dirty="0"/>
          </a:p>
        </p:txBody>
      </p:sp>
      <p:sp>
        <p:nvSpPr>
          <p:cNvPr id="3" name="Содержимое 2"/>
          <p:cNvSpPr>
            <a:spLocks noGrp="1"/>
          </p:cNvSpPr>
          <p:nvPr>
            <p:ph idx="1"/>
          </p:nvPr>
        </p:nvSpPr>
        <p:spPr/>
        <p:txBody>
          <a:bodyPr>
            <a:normAutofit fontScale="77500" lnSpcReduction="20000"/>
          </a:bodyPr>
          <a:lstStyle/>
          <a:p>
            <a:pPr>
              <a:buNone/>
            </a:pPr>
            <a:r>
              <a:rPr lang="ru-RU" dirty="0" smtClean="0"/>
              <a:t> К акту проверки прилагаются протоколы отбора образцов продукции, проб обследования объектов окружающей среды и объектов производственной среды, протоколы или заключения проведенных исследований, испытаний и экспертиз, объяснения работников юридического лица, работников индивидуального предпринимателя, на которых возлагается ответственность за нарушение обязательных требований или требований, установленных муниципальными правовыми актами, предписания об устранении выявленных нарушений и иные связанные с результатами проверки документы или их копии.</a:t>
            </a:r>
            <a:endParaRPr lang="ru-RU"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dirty="0" smtClean="0"/>
              <a:t>Нормативные акты:</a:t>
            </a:r>
            <a:endParaRPr lang="ru-RU" dirty="0"/>
          </a:p>
        </p:txBody>
      </p:sp>
      <p:sp>
        <p:nvSpPr>
          <p:cNvPr id="3" name="Содержимое 2"/>
          <p:cNvSpPr>
            <a:spLocks noGrp="1"/>
          </p:cNvSpPr>
          <p:nvPr>
            <p:ph idx="1"/>
          </p:nvPr>
        </p:nvSpPr>
        <p:spPr/>
        <p:txBody>
          <a:bodyPr>
            <a:normAutofit fontScale="92500" lnSpcReduction="20000"/>
          </a:bodyPr>
          <a:lstStyle/>
          <a:p>
            <a:pPr marL="539496" indent="-457200" algn="just">
              <a:buAutoNum type="arabicPeriod"/>
            </a:pPr>
            <a:r>
              <a:rPr lang="ru-RU" sz="2000" dirty="0" smtClean="0"/>
              <a:t>Федеральный закон от 26.12.2008 г. № 294-ФЗ « О защите прав юридических лиц и индивидуальных предпринимателей при осуществлении государственного контроля (надзора) и муниципального контроля»;</a:t>
            </a:r>
          </a:p>
          <a:p>
            <a:pPr marL="539496" indent="-457200" algn="just">
              <a:buAutoNum type="arabicPeriod"/>
            </a:pPr>
            <a:r>
              <a:rPr lang="ru-RU" sz="2000" dirty="0" smtClean="0"/>
              <a:t>Федеральный закон от 04.05.2011г. № 99-ФЗ « О лицензировании отдельных видов деятельности»;</a:t>
            </a:r>
          </a:p>
          <a:p>
            <a:pPr marL="539496" indent="-457200" algn="just">
              <a:buAutoNum type="arabicPeriod"/>
            </a:pPr>
            <a:r>
              <a:rPr lang="ru-RU" sz="2000" dirty="0" smtClean="0"/>
              <a:t>Федеральный закон от 30.03.1999г. № 52-ФЗ «О санитарно-эпидемиологическом благополучии населения»;</a:t>
            </a:r>
          </a:p>
          <a:p>
            <a:pPr marL="539496" indent="-457200" algn="just">
              <a:buAutoNum type="arabicPeriod"/>
            </a:pPr>
            <a:r>
              <a:rPr lang="ru-RU" sz="2000" dirty="0" smtClean="0"/>
              <a:t>Федеральный закон от 12.04.2010г. № 61-ФЗ «Об обращении лекарственных средств»;</a:t>
            </a:r>
          </a:p>
          <a:p>
            <a:pPr marL="539496" indent="-457200" algn="just">
              <a:buAutoNum type="arabicPeriod"/>
            </a:pPr>
            <a:r>
              <a:rPr lang="ru-RU" sz="2000" dirty="0" smtClean="0"/>
              <a:t>Постановление Правительства РФ от 21.11.2018г. № 1398 «Об утверждении Правил организации и проведения контрольной закупки при осуществлении отдельных видов государственного контроля (надзора);</a:t>
            </a:r>
          </a:p>
          <a:p>
            <a:pPr marL="539496" indent="-457200" algn="just">
              <a:buAutoNum type="arabicPeriod"/>
            </a:pPr>
            <a:r>
              <a:rPr lang="ru-RU" sz="2000" dirty="0" smtClean="0"/>
              <a:t>Постановление Правительства РФ от 22.12.2011г. №1081 «О лицензировании фармацевтической деятельности»;</a:t>
            </a:r>
          </a:p>
          <a:p>
            <a:pPr marL="539496" indent="-457200" algn="just">
              <a:buAutoNum type="arabicPeriod"/>
            </a:pPr>
            <a:r>
              <a:rPr lang="ru-RU" sz="2000" dirty="0" smtClean="0"/>
              <a:t>Нормативные правовые акты отраслевых органов государственной власти РФ.</a:t>
            </a:r>
          </a:p>
          <a:p>
            <a:pPr marL="539496" indent="-457200" algn="just">
              <a:buAutoNum type="arabicPeriod"/>
            </a:pPr>
            <a:endParaRPr lang="ru-RU" sz="2000" dirty="0" smtClean="0"/>
          </a:p>
          <a:p>
            <a:pPr marL="539496" indent="-457200" algn="just">
              <a:buNone/>
            </a:pPr>
            <a:endParaRPr lang="ru-RU" sz="2000" dirty="0" smtClean="0"/>
          </a:p>
          <a:p>
            <a:pPr marL="539496" indent="-457200" algn="just">
              <a:buAutoNum type="arabicPeriod"/>
            </a:pPr>
            <a:endParaRPr lang="ru-RU" sz="2000" dirty="0"/>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Внеплановая проверка:</a:t>
            </a:r>
            <a:endParaRPr lang="ru-RU" dirty="0"/>
          </a:p>
        </p:txBody>
      </p:sp>
      <p:sp>
        <p:nvSpPr>
          <p:cNvPr id="3" name="Содержимое 2"/>
          <p:cNvSpPr>
            <a:spLocks noGrp="1"/>
          </p:cNvSpPr>
          <p:nvPr>
            <p:ph idx="1"/>
          </p:nvPr>
        </p:nvSpPr>
        <p:spPr/>
        <p:txBody>
          <a:bodyPr>
            <a:normAutofit fontScale="62500" lnSpcReduction="20000"/>
          </a:bodyPr>
          <a:lstStyle/>
          <a:p>
            <a:pPr algn="just">
              <a:buNone/>
            </a:pPr>
            <a:r>
              <a:rPr lang="ru-RU" b="1" u="sng" dirty="0" smtClean="0"/>
              <a:t>Основанием для проведения внеплановой проверки является</a:t>
            </a:r>
            <a:r>
              <a:rPr lang="ru-RU" dirty="0" smtClean="0"/>
              <a:t>:</a:t>
            </a:r>
          </a:p>
          <a:p>
            <a:pPr algn="just">
              <a:buNone/>
            </a:pPr>
            <a:r>
              <a:rPr lang="ru-RU" dirty="0" smtClean="0">
                <a:solidFill>
                  <a:schemeClr val="accent1"/>
                </a:solidFill>
              </a:rPr>
              <a:t>1)</a:t>
            </a:r>
            <a:r>
              <a:rPr lang="ru-RU" dirty="0" smtClean="0"/>
              <a:t> истечение срока исполнения ранее выданного предписания об устранении выявленного нарушения обязательных требований и (или) требований, установленных муниципальными правовыми актами;</a:t>
            </a:r>
          </a:p>
          <a:p>
            <a:pPr algn="just">
              <a:buNone/>
            </a:pPr>
            <a:r>
              <a:rPr lang="ru-RU" dirty="0" smtClean="0">
                <a:solidFill>
                  <a:schemeClr val="accent1"/>
                </a:solidFill>
              </a:rPr>
              <a:t>2)</a:t>
            </a:r>
            <a:r>
              <a:rPr lang="ru-RU" dirty="0" smtClean="0"/>
              <a:t> поступление в орган государственного контроля (надзора), заявления от юридического лица или индивидуального предпринимателя о предоставлении правового статуса, специального разрешения (лицензии) на право осуществления отдельных видов деятельности или разрешения (согласования) на осуществление иных юридически значимых действий, если проведение соответствующей внеплановой проверки юридического лица, индивидуального предпринимателя предусмотрено правилами предоставления правового статуса, специального разрешения (лицензии), выдачи разрешения (согласования);</a:t>
            </a:r>
          </a:p>
        </p:txBody>
      </p:sp>
    </p:spTree>
  </p:cSld>
  <p:clrMapOvr>
    <a:masterClrMapping/>
  </p:clrMapOvr>
  <p:transition>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Внеплановая проверка:</a:t>
            </a:r>
            <a:endParaRPr lang="ru-RU" dirty="0"/>
          </a:p>
        </p:txBody>
      </p:sp>
      <p:sp>
        <p:nvSpPr>
          <p:cNvPr id="3" name="Содержимое 2"/>
          <p:cNvSpPr>
            <a:spLocks noGrp="1"/>
          </p:cNvSpPr>
          <p:nvPr>
            <p:ph idx="1"/>
          </p:nvPr>
        </p:nvSpPr>
        <p:spPr>
          <a:xfrm>
            <a:off x="1435608" y="1196752"/>
            <a:ext cx="7498080" cy="5400600"/>
          </a:xfrm>
        </p:spPr>
        <p:txBody>
          <a:bodyPr>
            <a:normAutofit fontScale="92500"/>
          </a:bodyPr>
          <a:lstStyle/>
          <a:p>
            <a:pPr algn="just">
              <a:buNone/>
            </a:pPr>
            <a:r>
              <a:rPr lang="ru-RU" sz="2200" dirty="0" smtClean="0">
                <a:solidFill>
                  <a:schemeClr val="accent1"/>
                </a:solidFill>
              </a:rPr>
              <a:t>3)</a:t>
            </a:r>
            <a:r>
              <a:rPr lang="ru-RU" sz="2200" dirty="0" smtClean="0"/>
              <a:t> поступившие в органы государственного контроля (надзора), органы муниципального контроля обращений и заявлений граждан, в том числе индивидуальных предпринимателей, юридических лиц, или поступление  информация от органов государственной власти, органов местного самоуправления, из средств массовой информации; </a:t>
            </a:r>
          </a:p>
          <a:p>
            <a:pPr algn="just">
              <a:buNone/>
            </a:pPr>
            <a:r>
              <a:rPr lang="ru-RU" sz="2200" dirty="0" smtClean="0">
                <a:solidFill>
                  <a:schemeClr val="accent1"/>
                </a:solidFill>
              </a:rPr>
              <a:t>4) </a:t>
            </a:r>
            <a:r>
              <a:rPr lang="ru-RU" sz="2200" dirty="0" smtClean="0"/>
              <a:t>иные, указанные в ч. 2 ст. 10  Закона о защите прав юридических лиц.</a:t>
            </a:r>
          </a:p>
          <a:p>
            <a:pPr algn="just">
              <a:buNone/>
            </a:pPr>
            <a:r>
              <a:rPr lang="ru-RU" sz="2200" dirty="0" smtClean="0"/>
              <a:t>Внеплановая проверка может проводится в виде документарной или выездной проверки.</a:t>
            </a:r>
          </a:p>
          <a:p>
            <a:pPr algn="just">
              <a:buNone/>
            </a:pPr>
            <a:r>
              <a:rPr lang="ru-RU" sz="2200" dirty="0" smtClean="0"/>
              <a:t>Документы, предъявляемые при проведении данного вида проверки, аналогичны документам, предъявляемым при проведении плановой проверки.</a:t>
            </a:r>
          </a:p>
          <a:p>
            <a:pPr algn="just">
              <a:buNone/>
            </a:pPr>
            <a:r>
              <a:rPr lang="ru-RU" sz="2200" dirty="0" smtClean="0"/>
              <a:t>Акт, составляемый по итогам внеплановой проверки, аналогичен акту, составляемому по итогам плановой проверки.</a:t>
            </a:r>
          </a:p>
          <a:p>
            <a:endParaRPr lang="ru-RU" dirty="0"/>
          </a:p>
        </p:txBody>
      </p:sp>
    </p:spTree>
  </p:cSld>
  <p:clrMapOvr>
    <a:masterClrMapping/>
  </p:clrMapOvr>
  <p:transition>
    <p:strips/>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Отсутствие представителя проверяемой организации:</a:t>
            </a:r>
            <a:endParaRPr lang="ru-RU" dirty="0"/>
          </a:p>
        </p:txBody>
      </p:sp>
      <p:sp>
        <p:nvSpPr>
          <p:cNvPr id="3" name="Содержимое 2"/>
          <p:cNvSpPr>
            <a:spLocks noGrp="1"/>
          </p:cNvSpPr>
          <p:nvPr>
            <p:ph idx="1"/>
          </p:nvPr>
        </p:nvSpPr>
        <p:spPr/>
        <p:txBody>
          <a:bodyPr>
            <a:normAutofit fontScale="92500" lnSpcReduction="10000"/>
          </a:bodyPr>
          <a:lstStyle/>
          <a:p>
            <a:pPr algn="just">
              <a:buNone/>
            </a:pPr>
            <a:r>
              <a:rPr lang="ru-RU" sz="2600" dirty="0" smtClean="0"/>
              <a:t>Если проведение плановой или внеплановой выездной проверки оказалось невозможным в связи с отсутствием проверяемого лица или по иным причинам составляется акт о невозможности проведения соответствующей проверки с указанием причин. В этом случае контролирующий орган в течение 3 месяцев со дня составления указанного акта вправе принять решение о проведении плановой или внеплановой выездной проверки без внесения плановой проверки в ежегодный план плановых проверок и без предварительного уведомления проверяемого лица .</a:t>
            </a:r>
          </a:p>
          <a:p>
            <a:endParaRPr lang="ru-RU" dirty="0"/>
          </a:p>
        </p:txBody>
      </p:sp>
    </p:spTree>
  </p:cSld>
  <p:clrMapOvr>
    <a:masterClrMapping/>
  </p:clrMapOvr>
  <p:transition>
    <p:push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Проверки по </a:t>
            </a:r>
            <a:r>
              <a:rPr lang="ru-RU" dirty="0" err="1" smtClean="0"/>
              <a:t>чек-листам</a:t>
            </a:r>
            <a:r>
              <a:rPr lang="ru-RU" dirty="0" smtClean="0"/>
              <a:t>:</a:t>
            </a:r>
            <a:endParaRPr lang="ru-RU" dirty="0"/>
          </a:p>
        </p:txBody>
      </p:sp>
      <p:sp>
        <p:nvSpPr>
          <p:cNvPr id="3" name="Содержимое 2"/>
          <p:cNvSpPr>
            <a:spLocks noGrp="1"/>
          </p:cNvSpPr>
          <p:nvPr>
            <p:ph idx="1"/>
          </p:nvPr>
        </p:nvSpPr>
        <p:spPr/>
        <p:txBody>
          <a:bodyPr>
            <a:normAutofit lnSpcReduction="10000"/>
          </a:bodyPr>
          <a:lstStyle/>
          <a:p>
            <a:pPr marL="144000" indent="-457200" algn="just">
              <a:spcBef>
                <a:spcPts val="0"/>
              </a:spcBef>
              <a:buSzPct val="120000"/>
              <a:buAutoNum type="arabicParenR"/>
            </a:pPr>
            <a:r>
              <a:rPr lang="ru-RU" sz="1800" dirty="0" smtClean="0"/>
              <a:t>Приказ </a:t>
            </a:r>
            <a:r>
              <a:rPr lang="ru-RU" sz="1800" dirty="0" err="1" smtClean="0"/>
              <a:t>Росздравнадзора</a:t>
            </a:r>
            <a:r>
              <a:rPr lang="ru-RU" sz="1800" dirty="0" smtClean="0"/>
              <a:t> от 09.11.2017 № 9438 «Об утверждении форм проверочных листов (списков контрольных вопросов), используемых Федеральной службой по надзору в сфере здравоохранения и ее территориальными органами при проведении плановых проверок при осуществлении федерального государственного надзора в сфере обращения лекарственных средств»;</a:t>
            </a:r>
          </a:p>
          <a:p>
            <a:pPr marL="425196" indent="-342900" algn="just">
              <a:buSzPct val="120000"/>
              <a:buAutoNum type="arabicParenR" startAt="2"/>
            </a:pPr>
            <a:r>
              <a:rPr lang="ru-RU" sz="1800" dirty="0" smtClean="0"/>
              <a:t>Приказ </a:t>
            </a:r>
            <a:r>
              <a:rPr lang="ru-RU" sz="1800" dirty="0" err="1" smtClean="0"/>
              <a:t>Росздравнадзора</a:t>
            </a:r>
            <a:r>
              <a:rPr lang="ru-RU" sz="1800" dirty="0" smtClean="0"/>
              <a:t> от 20.12.2017 № 10449 «Об утверждении форм проверочных листов (списков контрольных вопросов), используемых Федеральной службой по надзору в сфере здравоохранения и ее территориальными органами при проведении плановых проверок при осуществлении государственного контроля за обращением медицинских изделий»;</a:t>
            </a:r>
          </a:p>
          <a:p>
            <a:pPr algn="just">
              <a:buSzPct val="120000"/>
              <a:buNone/>
            </a:pPr>
            <a:r>
              <a:rPr lang="ru-RU" sz="1800" dirty="0" smtClean="0">
                <a:solidFill>
                  <a:schemeClr val="accent1"/>
                </a:solidFill>
              </a:rPr>
              <a:t>3 )</a:t>
            </a:r>
            <a:r>
              <a:rPr lang="ru-RU" sz="1800" dirty="0" smtClean="0"/>
              <a:t>Приказ МЧС России от 28.06.2018 № 261 «Об утверждении форм проверочных листов, используемых должностными лицами федерального государственного пожарного надзора МЧС России при проведении плановых проверок по контролю за соблюдением требований пожарной безопасности»;</a:t>
            </a:r>
          </a:p>
          <a:p>
            <a:pPr marL="425196" indent="-342900">
              <a:buAutoNum type="arabicParenR" startAt="2"/>
            </a:pPr>
            <a:endParaRPr lang="ru-RU" sz="1800" dirty="0" smtClean="0"/>
          </a:p>
          <a:p>
            <a:pPr>
              <a:buNone/>
            </a:pPr>
            <a:endParaRPr lang="ru-RU" sz="1800" dirty="0" smtClean="0"/>
          </a:p>
          <a:p>
            <a:pPr marL="539496" indent="-457200">
              <a:buAutoNum type="arabicParenR"/>
            </a:pPr>
            <a:endParaRPr lang="ru-RU" sz="1900" dirty="0" smtClean="0"/>
          </a:p>
          <a:p>
            <a:pPr marL="596646" indent="-514350">
              <a:buFont typeface="+mj-lt"/>
              <a:buAutoNum type="arabicPeriod"/>
            </a:pPr>
            <a:endParaRPr lang="ru-RU" dirty="0"/>
          </a:p>
        </p:txBody>
      </p:sp>
    </p:spTree>
  </p:cSld>
  <p:clrMapOvr>
    <a:masterClrMapping/>
  </p:clrMapOvr>
  <p:transition>
    <p:blinds/>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Проверка по </a:t>
            </a:r>
            <a:r>
              <a:rPr lang="ru-RU" dirty="0" err="1" smtClean="0"/>
              <a:t>чек-листам</a:t>
            </a:r>
            <a:r>
              <a:rPr lang="ru-RU" dirty="0" smtClean="0"/>
              <a:t>:</a:t>
            </a:r>
            <a:endParaRPr lang="ru-RU" dirty="0"/>
          </a:p>
        </p:txBody>
      </p:sp>
      <p:sp>
        <p:nvSpPr>
          <p:cNvPr id="3" name="Содержимое 2"/>
          <p:cNvSpPr>
            <a:spLocks noGrp="1"/>
          </p:cNvSpPr>
          <p:nvPr>
            <p:ph idx="1"/>
          </p:nvPr>
        </p:nvSpPr>
        <p:spPr/>
        <p:txBody>
          <a:bodyPr>
            <a:normAutofit/>
          </a:bodyPr>
          <a:lstStyle/>
          <a:p>
            <a:pPr marL="425196" indent="-342900" algn="just">
              <a:buSzPct val="120000"/>
              <a:buNone/>
            </a:pPr>
            <a:r>
              <a:rPr lang="ru-RU" sz="1800" dirty="0" smtClean="0">
                <a:solidFill>
                  <a:schemeClr val="accent1"/>
                </a:solidFill>
              </a:rPr>
              <a:t>4) </a:t>
            </a:r>
            <a:r>
              <a:rPr lang="ru-RU" sz="1800" dirty="0" smtClean="0"/>
              <a:t>Приказ </a:t>
            </a:r>
            <a:r>
              <a:rPr lang="ru-RU" sz="1800" dirty="0" err="1" smtClean="0"/>
              <a:t>Роструда</a:t>
            </a:r>
            <a:r>
              <a:rPr lang="ru-RU" sz="1800" dirty="0" smtClean="0"/>
              <a:t> от 10.11.2017 № 655 «Об утверждении форм проверочных листов (списков контрольных вопросов) для осуществления федерального государственного надзора за соблюдением трудового законодательства и иных нормативных правовых актов, содержащих нормы трудового права»;</a:t>
            </a:r>
          </a:p>
          <a:p>
            <a:pPr marL="425196" indent="-342900" algn="just">
              <a:buSzPct val="120000"/>
              <a:buNone/>
            </a:pPr>
            <a:r>
              <a:rPr lang="ru-RU" sz="1800" dirty="0" smtClean="0">
                <a:solidFill>
                  <a:schemeClr val="accent1"/>
                </a:solidFill>
              </a:rPr>
              <a:t>5) </a:t>
            </a:r>
            <a:r>
              <a:rPr lang="ru-RU" sz="1800" dirty="0" smtClean="0"/>
              <a:t>Приказ </a:t>
            </a:r>
            <a:r>
              <a:rPr lang="ru-RU" sz="1800" dirty="0" err="1" smtClean="0"/>
              <a:t>Роспотребнадзора</a:t>
            </a:r>
            <a:r>
              <a:rPr lang="ru-RU" sz="1800" dirty="0" smtClean="0"/>
              <a:t> от 18.09.2017 N 860 «Об утверждении форм проверочных листов (списков контрольных вопросов), используемых должностными лицами территориальных органов Федеральной службы по надзору в сфере защиты прав потребителей и благополучия человека при проведении плановых проверок в рамках осуществления федерального государственного санитарно-эпидемиологического надзора».</a:t>
            </a:r>
          </a:p>
          <a:p>
            <a:pPr>
              <a:buNone/>
            </a:pPr>
            <a:endParaRPr lang="ru-RU" sz="1800" dirty="0" smtClean="0"/>
          </a:p>
          <a:p>
            <a:pPr>
              <a:buNone/>
            </a:pPr>
            <a:endParaRPr lang="ru-RU" sz="1800" dirty="0" smtClean="0"/>
          </a:p>
          <a:p>
            <a:pPr>
              <a:buNone/>
            </a:pPr>
            <a:endParaRPr lang="ru-RU" dirty="0"/>
          </a:p>
        </p:txBody>
      </p:sp>
    </p:spTree>
  </p:cSld>
  <p:clrMapOvr>
    <a:masterClrMapping/>
  </p:clrMapOvr>
  <p:transition>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Контрольная закупка:</a:t>
            </a:r>
            <a:endParaRPr lang="ru-RU" dirty="0"/>
          </a:p>
        </p:txBody>
      </p:sp>
      <p:sp>
        <p:nvSpPr>
          <p:cNvPr id="3" name="Содержимое 2"/>
          <p:cNvSpPr>
            <a:spLocks noGrp="1"/>
          </p:cNvSpPr>
          <p:nvPr>
            <p:ph idx="1"/>
          </p:nvPr>
        </p:nvSpPr>
        <p:spPr/>
        <p:txBody>
          <a:bodyPr/>
          <a:lstStyle/>
          <a:p>
            <a:pPr algn="just">
              <a:buNone/>
            </a:pPr>
            <a:r>
              <a:rPr lang="ru-RU" sz="2000" dirty="0" smtClean="0"/>
              <a:t>Уведомление представителя юридического лица о проведении контрольной закупки осуществляется после ее  проведения, т.е. после отпуска лекарственного средства, изделия медицинского назначения и т.п.</a:t>
            </a:r>
          </a:p>
          <a:p>
            <a:pPr algn="just">
              <a:buNone/>
            </a:pPr>
            <a:r>
              <a:rPr lang="ru-RU" sz="2000" dirty="0" smtClean="0"/>
              <a:t>Документы, предъявляемые при проведении данного вида проверки, аналогичны документам, предъявляемым при проведении плановой проверки.</a:t>
            </a:r>
          </a:p>
          <a:p>
            <a:pPr algn="just">
              <a:buNone/>
            </a:pPr>
            <a:r>
              <a:rPr lang="ru-RU" sz="2000" dirty="0" smtClean="0"/>
              <a:t>После проведения контрольной закупки в аптечной организации остается копия распорядительного акта о проведении контрольной закупки и экземпляр акта о проведении контрольной закупки, который составляется не позднее 3 часов  после завершения контрольной закупки.</a:t>
            </a:r>
          </a:p>
          <a:p>
            <a:pPr>
              <a:buNone/>
            </a:pPr>
            <a:endParaRPr lang="ru-RU" sz="2000" dirty="0"/>
          </a:p>
        </p:txBody>
      </p:sp>
    </p:spTree>
  </p:cSld>
  <p:clrMapOvr>
    <a:masterClrMapping/>
  </p:clrMapOvr>
  <p:transition>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1570186"/>
          </a:xfrm>
        </p:spPr>
        <p:txBody>
          <a:bodyPr>
            <a:normAutofit fontScale="90000"/>
          </a:bodyPr>
          <a:lstStyle/>
          <a:p>
            <a:pPr algn="ctr"/>
            <a:r>
              <a:rPr lang="ru-RU" dirty="0" smtClean="0"/>
              <a:t>Сведения, указываемые в акте о проведении контрольной закупки:</a:t>
            </a:r>
            <a:endParaRPr lang="ru-RU" dirty="0"/>
          </a:p>
        </p:txBody>
      </p:sp>
      <p:sp>
        <p:nvSpPr>
          <p:cNvPr id="3" name="Содержимое 2"/>
          <p:cNvSpPr>
            <a:spLocks noGrp="1"/>
          </p:cNvSpPr>
          <p:nvPr>
            <p:ph idx="1"/>
          </p:nvPr>
        </p:nvSpPr>
        <p:spPr>
          <a:xfrm>
            <a:off x="1435608" y="2060848"/>
            <a:ext cx="7498080" cy="4187552"/>
          </a:xfrm>
        </p:spPr>
        <p:txBody>
          <a:bodyPr>
            <a:normAutofit fontScale="70000" lnSpcReduction="20000"/>
          </a:bodyPr>
          <a:lstStyle/>
          <a:p>
            <a:pPr marL="596646" lvl="0" indent="-514350" algn="just">
              <a:buSzPct val="120000"/>
              <a:buFont typeface="+mj-lt"/>
              <a:buAutoNum type="arabicPeriod"/>
            </a:pPr>
            <a:r>
              <a:rPr lang="ru-RU" dirty="0" smtClean="0"/>
              <a:t>Дата, время, место  проведения  контрольной закупки;</a:t>
            </a:r>
          </a:p>
          <a:p>
            <a:pPr marL="596646" lvl="0" indent="-514350" algn="just">
              <a:buSzPct val="120000"/>
              <a:buFont typeface="+mj-lt"/>
              <a:buAutoNum type="arabicPeriod"/>
            </a:pPr>
            <a:r>
              <a:rPr lang="ru-RU" dirty="0" smtClean="0"/>
              <a:t>Наименование проверяющего государственного органа;</a:t>
            </a:r>
          </a:p>
          <a:p>
            <a:pPr marL="596646" lvl="0" indent="-514350" algn="just">
              <a:buSzPct val="120000"/>
              <a:buFont typeface="+mj-lt"/>
              <a:buAutoNum type="arabicPeriod"/>
            </a:pPr>
            <a:r>
              <a:rPr lang="ru-RU" dirty="0" smtClean="0"/>
              <a:t>Дата, номер распорядительного акте  о проведении  контрольной закупки;</a:t>
            </a:r>
          </a:p>
          <a:p>
            <a:pPr marL="596646" lvl="0" indent="-514350" algn="just">
              <a:buSzPct val="120000"/>
              <a:buFont typeface="+mj-lt"/>
              <a:buAutoNum type="arabicPeriod"/>
            </a:pPr>
            <a:r>
              <a:rPr lang="ru-RU" dirty="0" smtClean="0"/>
              <a:t>Ф.И.О. и должность лица (лиц), осуществляющего контрольную закупку;</a:t>
            </a:r>
          </a:p>
          <a:p>
            <a:pPr marL="596646" lvl="0" indent="-514350" algn="just">
              <a:buSzPct val="120000"/>
              <a:buFont typeface="+mj-lt"/>
              <a:buAutoNum type="arabicPeriod"/>
            </a:pPr>
            <a:r>
              <a:rPr lang="ru-RU" dirty="0" smtClean="0"/>
              <a:t>Наименование, место нахождения, место фактического осуществления деятельности, где была осуществлена контрольная закупка;</a:t>
            </a:r>
          </a:p>
          <a:p>
            <a:pPr marL="596646" lvl="0" indent="-514350" algn="just">
              <a:buSzPct val="120000"/>
              <a:buFont typeface="+mj-lt"/>
              <a:buAutoNum type="arabicPeriod"/>
            </a:pPr>
            <a:r>
              <a:rPr lang="ru-RU" dirty="0" smtClean="0"/>
              <a:t>Приобретенные лекарственные средства, медицинские изделия и т.п., способ приобретения и способ оплаты (наличный/безналичный);</a:t>
            </a:r>
          </a:p>
        </p:txBody>
      </p:sp>
    </p:spTree>
  </p:cSld>
  <p:clrMapOvr>
    <a:masterClrMapping/>
  </p:clrMapOvr>
  <p:transition>
    <p:plus/>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Сведения, указываемые в акте о проведении контрольной закупки:</a:t>
            </a:r>
            <a:endParaRPr lang="ru-RU" dirty="0"/>
          </a:p>
        </p:txBody>
      </p:sp>
      <p:sp>
        <p:nvSpPr>
          <p:cNvPr id="3" name="Содержимое 2"/>
          <p:cNvSpPr>
            <a:spLocks noGrp="1"/>
          </p:cNvSpPr>
          <p:nvPr>
            <p:ph idx="1"/>
          </p:nvPr>
        </p:nvSpPr>
        <p:spPr>
          <a:xfrm>
            <a:off x="1435608" y="1772816"/>
            <a:ext cx="7498080" cy="4896544"/>
          </a:xfrm>
        </p:spPr>
        <p:txBody>
          <a:bodyPr>
            <a:normAutofit fontScale="55000" lnSpcReduction="20000"/>
          </a:bodyPr>
          <a:lstStyle/>
          <a:p>
            <a:pPr marL="596646" lvl="0" indent="-514350" algn="just">
              <a:buNone/>
            </a:pPr>
            <a:r>
              <a:rPr lang="ru-RU" sz="3600" dirty="0" smtClean="0">
                <a:solidFill>
                  <a:schemeClr val="accent1"/>
                </a:solidFill>
              </a:rPr>
              <a:t>7.</a:t>
            </a:r>
            <a:r>
              <a:rPr lang="ru-RU" sz="3600" dirty="0" smtClean="0"/>
              <a:t> Выявленные нарушения или их отсутствие;</a:t>
            </a:r>
          </a:p>
          <a:p>
            <a:pPr marL="596646" lvl="0" indent="-514350" algn="just">
              <a:buNone/>
            </a:pPr>
            <a:r>
              <a:rPr lang="ru-RU" sz="3600" dirty="0" smtClean="0">
                <a:solidFill>
                  <a:schemeClr val="accent1"/>
                </a:solidFill>
              </a:rPr>
              <a:t>8. </a:t>
            </a:r>
            <a:r>
              <a:rPr lang="ru-RU" sz="3600" dirty="0" smtClean="0"/>
              <a:t>Подпись об ознакомлении с приказом о проведении  контрольной закупки работником аптеки и подпись о получении копии этого приказа работником аптеки;</a:t>
            </a:r>
          </a:p>
          <a:p>
            <a:pPr marL="596646" lvl="0" indent="-514350" algn="just">
              <a:buNone/>
            </a:pPr>
            <a:r>
              <a:rPr lang="ru-RU" sz="3600" dirty="0" smtClean="0">
                <a:solidFill>
                  <a:schemeClr val="accent1"/>
                </a:solidFill>
              </a:rPr>
              <a:t>9.</a:t>
            </a:r>
            <a:r>
              <a:rPr lang="ru-RU" sz="3600" dirty="0" smtClean="0"/>
              <a:t> Ф.И.О., контактный телефон, полный адрес проживания  двух свидетелей, присутствующих при проведении  контрольной закупки (</a:t>
            </a:r>
            <a:r>
              <a:rPr lang="ru-RU" sz="3600" u="sng" dirty="0" smtClean="0"/>
              <a:t>в  случае их действительного присутствия</a:t>
            </a:r>
            <a:r>
              <a:rPr lang="ru-RU" sz="3600" dirty="0" smtClean="0"/>
              <a:t>) или о видеозаписи ,а также о применении фото- и киносъемки;</a:t>
            </a:r>
          </a:p>
          <a:p>
            <a:pPr marL="596646" lvl="0" indent="-514350" algn="just">
              <a:buNone/>
            </a:pPr>
            <a:r>
              <a:rPr lang="ru-RU" sz="3600" dirty="0" smtClean="0">
                <a:solidFill>
                  <a:schemeClr val="accent1"/>
                </a:solidFill>
              </a:rPr>
              <a:t>10.</a:t>
            </a:r>
            <a:r>
              <a:rPr lang="ru-RU" sz="3600" dirty="0" smtClean="0"/>
              <a:t> Подписи </a:t>
            </a:r>
            <a:r>
              <a:rPr lang="ru-RU" sz="3600" u="sng" dirty="0" smtClean="0"/>
              <a:t>всех лиц</a:t>
            </a:r>
            <a:r>
              <a:rPr lang="ru-RU" sz="3600" dirty="0" smtClean="0"/>
              <a:t>, присутствующих при проведении  контрольной закупки.</a:t>
            </a:r>
          </a:p>
          <a:p>
            <a:pPr marL="596646" lvl="0" indent="-514350" algn="just">
              <a:buNone/>
            </a:pPr>
            <a:r>
              <a:rPr lang="ru-RU" sz="3600" dirty="0" smtClean="0"/>
              <a:t>В случае если товар приобретается для проведения исследований, то в акте о проведении  контрольной закупки делается соответствующая запись с описью этих товаров (результаты исследований направляются юридическому лицу).</a:t>
            </a:r>
          </a:p>
          <a:p>
            <a:pPr marL="596646" indent="-514350">
              <a:buNone/>
            </a:pPr>
            <a:r>
              <a:rPr lang="ru-RU" dirty="0" smtClean="0"/>
              <a:t> </a:t>
            </a:r>
            <a:endParaRPr lang="ru-RU" dirty="0"/>
          </a:p>
        </p:txBody>
      </p:sp>
    </p:spTree>
  </p:cSld>
  <p:clrMapOvr>
    <a:masterClrMapping/>
  </p:clrMapOvr>
  <p:transition>
    <p:push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Приложения к акту:</a:t>
            </a:r>
            <a:endParaRPr lang="ru-RU" dirty="0"/>
          </a:p>
        </p:txBody>
      </p:sp>
      <p:sp>
        <p:nvSpPr>
          <p:cNvPr id="3" name="Содержимое 2"/>
          <p:cNvSpPr>
            <a:spLocks noGrp="1"/>
          </p:cNvSpPr>
          <p:nvPr>
            <p:ph idx="1"/>
          </p:nvPr>
        </p:nvSpPr>
        <p:spPr/>
        <p:txBody>
          <a:bodyPr>
            <a:normAutofit/>
          </a:bodyPr>
          <a:lstStyle/>
          <a:p>
            <a:pPr marL="596646" indent="-514350" algn="just">
              <a:buNone/>
            </a:pPr>
            <a:r>
              <a:rPr lang="ru-RU" sz="2200" dirty="0" smtClean="0"/>
              <a:t> В акте могут содержаться или не содержаться иные сведения, </a:t>
            </a:r>
            <a:r>
              <a:rPr lang="ru-RU" sz="2200" u="sng" dirty="0" smtClean="0"/>
              <a:t>однако важно помнить</a:t>
            </a:r>
            <a:r>
              <a:rPr lang="ru-RU" sz="2200" dirty="0" smtClean="0"/>
              <a:t>, что вышеперечисленные сведения </a:t>
            </a:r>
            <a:r>
              <a:rPr lang="ru-RU" sz="2200" b="1" u="sng" dirty="0" smtClean="0"/>
              <a:t>обязательно</a:t>
            </a:r>
            <a:r>
              <a:rPr lang="ru-RU" sz="2200" dirty="0" smtClean="0"/>
              <a:t> должны быть указаны в акте. </a:t>
            </a:r>
          </a:p>
          <a:p>
            <a:pPr marL="596646" indent="-514350" algn="just">
              <a:buNone/>
            </a:pPr>
            <a:r>
              <a:rPr lang="ru-RU" sz="2200" dirty="0" smtClean="0"/>
              <a:t>ВАЖНО: к акту о проведении контрольной закупки обязательно должны прилагаться документы, подтверждающие факт приобретения лекарственных средств, медицинских изделий  и т.п. (кассовые чеки и (или) иные бланки строгой отчетности).</a:t>
            </a:r>
          </a:p>
          <a:p>
            <a:pPr>
              <a:buNone/>
            </a:pPr>
            <a:endParaRPr lang="ru-RU" dirty="0"/>
          </a:p>
        </p:txBody>
      </p:sp>
    </p:spTree>
  </p:cSld>
  <p:clrMapOvr>
    <a:masterClrMapping/>
  </p:clrMapOvr>
  <p:transition>
    <p:strips dir="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
            </a:r>
            <a:br>
              <a:rPr lang="ru-RU" dirty="0" smtClean="0"/>
            </a:br>
            <a:r>
              <a:rPr lang="ru-RU" dirty="0" smtClean="0"/>
              <a:t/>
            </a:r>
            <a:br>
              <a:rPr lang="ru-RU" dirty="0" smtClean="0"/>
            </a:br>
            <a:r>
              <a:rPr lang="ru-RU" dirty="0" smtClean="0"/>
              <a:t>Возврат денежных средств и товара, закупленного в ходе проведения контрольной закупки:</a:t>
            </a:r>
            <a:endParaRPr lang="ru-RU" dirty="0"/>
          </a:p>
        </p:txBody>
      </p:sp>
      <p:sp>
        <p:nvSpPr>
          <p:cNvPr id="3" name="Содержимое 2"/>
          <p:cNvSpPr>
            <a:spLocks noGrp="1"/>
          </p:cNvSpPr>
          <p:nvPr>
            <p:ph idx="1"/>
          </p:nvPr>
        </p:nvSpPr>
        <p:spPr>
          <a:xfrm>
            <a:off x="1435608" y="2636912"/>
            <a:ext cx="7498080" cy="3816424"/>
          </a:xfrm>
        </p:spPr>
        <p:txBody>
          <a:bodyPr>
            <a:normAutofit/>
          </a:bodyPr>
          <a:lstStyle/>
          <a:p>
            <a:pPr>
              <a:buNone/>
            </a:pPr>
            <a:r>
              <a:rPr lang="ru-RU" sz="2200" dirty="0" smtClean="0"/>
              <a:t>Товар, приобретенный в ходе контрольной закупки, возвращается работнику аптеки.</a:t>
            </a:r>
          </a:p>
          <a:p>
            <a:pPr>
              <a:buNone/>
            </a:pPr>
            <a:r>
              <a:rPr lang="ru-RU" sz="2200" dirty="0" smtClean="0"/>
              <a:t>Денежные средства возвращаются:</a:t>
            </a:r>
          </a:p>
          <a:p>
            <a:pPr lvl="0">
              <a:buNone/>
            </a:pPr>
            <a:r>
              <a:rPr lang="ru-RU" sz="2200" dirty="0" smtClean="0"/>
              <a:t>Наличные (теми же купюрами, т.к. данные банкноты подлежат описи с  указанием номеров)  – лицу, осуществляющему контрольную закупку;</a:t>
            </a:r>
          </a:p>
          <a:p>
            <a:pPr lvl="0">
              <a:buNone/>
            </a:pPr>
            <a:r>
              <a:rPr lang="ru-RU" sz="2200" dirty="0" smtClean="0"/>
              <a:t>Безналичные – возврат осуществляется на счет, с которого производилась оплата при контрольной закупке. </a:t>
            </a:r>
          </a:p>
          <a:p>
            <a:pPr>
              <a:buNone/>
            </a:pPr>
            <a:r>
              <a:rPr lang="ru-RU" sz="2200" dirty="0" smtClean="0"/>
              <a:t>Исключение: приобретение товара для исследований.</a:t>
            </a:r>
            <a:endParaRPr lang="ru-RU" sz="2200" dirty="0"/>
          </a:p>
        </p:txBody>
      </p:sp>
    </p:spTree>
  </p:cSld>
  <p:clrMapOvr>
    <a:masterClrMapping/>
  </p:clrMapOvr>
  <p:transition>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Получение информации о предстоящих проверках:</a:t>
            </a:r>
            <a:endParaRPr lang="ru-RU" dirty="0"/>
          </a:p>
        </p:txBody>
      </p:sp>
      <p:sp>
        <p:nvSpPr>
          <p:cNvPr id="3" name="Содержимое 2"/>
          <p:cNvSpPr>
            <a:spLocks noGrp="1"/>
          </p:cNvSpPr>
          <p:nvPr>
            <p:ph idx="1"/>
          </p:nvPr>
        </p:nvSpPr>
        <p:spPr/>
        <p:txBody>
          <a:bodyPr>
            <a:normAutofit fontScale="62500" lnSpcReduction="20000"/>
          </a:bodyPr>
          <a:lstStyle/>
          <a:p>
            <a:pPr algn="just"/>
            <a:r>
              <a:rPr lang="ru-RU" sz="3000" dirty="0" smtClean="0"/>
              <a:t>Прежде всего, на </a:t>
            </a:r>
            <a:r>
              <a:rPr lang="ru-RU" sz="3000" b="1" u="sng" dirty="0" smtClean="0">
                <a:hlinkClick r:id="rId2"/>
              </a:rPr>
              <a:t>сайте Генеральной прокуратуры</a:t>
            </a:r>
            <a:r>
              <a:rPr lang="ru-RU" sz="3000" dirty="0" smtClean="0"/>
              <a:t> РФ, где не позже 1 января начавшегося года публикуется сводный план проверок на текущий год. При введении данных (название организации, ИНН, наименование контролирующего органа и др.) в специальную форму можно узнать, в какие даты назначены проверки в вашей аптеке. </a:t>
            </a:r>
          </a:p>
          <a:p>
            <a:pPr algn="just"/>
            <a:r>
              <a:rPr lang="ru-RU" sz="3000" dirty="0" smtClean="0"/>
              <a:t>Еще один способ — поиск информации на официальных </a:t>
            </a:r>
            <a:r>
              <a:rPr lang="ru-RU" sz="3000" b="1" u="sng" dirty="0" smtClean="0">
                <a:hlinkClick r:id="rId3"/>
              </a:rPr>
              <a:t>сайтах </a:t>
            </a:r>
            <a:r>
              <a:rPr lang="ru-RU" sz="3000" b="1" u="sng" dirty="0" err="1" smtClean="0">
                <a:hlinkClick r:id="rId3"/>
              </a:rPr>
              <a:t>Росздравнадзора</a:t>
            </a:r>
            <a:r>
              <a:rPr lang="ru-RU" sz="3000" b="1" u="sng" dirty="0" smtClean="0">
                <a:solidFill>
                  <a:srgbClr val="92D050"/>
                </a:solidFill>
              </a:rPr>
              <a:t>, </a:t>
            </a:r>
            <a:r>
              <a:rPr lang="ru-RU" sz="3000" b="1" u="sng" dirty="0" err="1" smtClean="0">
                <a:solidFill>
                  <a:srgbClr val="92D050"/>
                </a:solidFill>
                <a:hlinkClick r:id="rId4"/>
              </a:rPr>
              <a:t>Роспотребнадзора</a:t>
            </a:r>
            <a:r>
              <a:rPr lang="ru-RU" sz="3000" b="1" u="sng" dirty="0" smtClean="0">
                <a:solidFill>
                  <a:srgbClr val="92D050"/>
                </a:solidFill>
              </a:rPr>
              <a:t>, Государственной инспекции труда и т.д.</a:t>
            </a:r>
            <a:r>
              <a:rPr lang="ru-RU" sz="3000" dirty="0" smtClean="0">
                <a:solidFill>
                  <a:srgbClr val="92D050"/>
                </a:solidFill>
              </a:rPr>
              <a:t> </a:t>
            </a:r>
            <a:r>
              <a:rPr lang="ru-RU" sz="3000" dirty="0" smtClean="0"/>
              <a:t>Обычно эти организации предоставляют подробный план, в котором содержатся все необходимые сведения о проверках.</a:t>
            </a:r>
          </a:p>
          <a:p>
            <a:pPr algn="just">
              <a:buNone/>
            </a:pPr>
            <a:r>
              <a:rPr lang="ru-RU" sz="3000" dirty="0" smtClean="0"/>
              <a:t> </a:t>
            </a:r>
          </a:p>
          <a:p>
            <a:pPr algn="just">
              <a:buNone/>
            </a:pPr>
            <a:r>
              <a:rPr lang="ru-RU" sz="3000" dirty="0" smtClean="0"/>
              <a:t>Нередко несколько проверяющих организаций объединяются и организуют совместную проверку. Например, сотрудники прокуратуры, </a:t>
            </a:r>
            <a:r>
              <a:rPr lang="ru-RU" sz="3000" dirty="0" err="1" smtClean="0"/>
              <a:t>Росздравнадзора</a:t>
            </a:r>
            <a:r>
              <a:rPr lang="ru-RU" sz="3000" dirty="0" smtClean="0"/>
              <a:t>, </a:t>
            </a:r>
            <a:r>
              <a:rPr lang="ru-RU" sz="3000" dirty="0" err="1" smtClean="0"/>
              <a:t>Роспотребнадзора</a:t>
            </a:r>
            <a:r>
              <a:rPr lang="ru-RU" sz="3000" dirty="0" smtClean="0"/>
              <a:t>, МЧС, ФСКН, налоговая инспекция приходят все вместе, и каждый из проверяющих рассматривает вопросы, входящие в его компетенцию.</a:t>
            </a:r>
          </a:p>
          <a:p>
            <a:pPr>
              <a:buNone/>
            </a:pPr>
            <a:endParaRPr lang="ru-RU" dirty="0"/>
          </a:p>
        </p:txBody>
      </p:sp>
    </p:spTree>
  </p:cSld>
  <p:clrMapOvr>
    <a:masterClrMapping/>
  </p:clrMapOvr>
  <p:transition>
    <p:cut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35608" y="1700808"/>
            <a:ext cx="7498080" cy="3024336"/>
          </a:xfrm>
        </p:spPr>
        <p:txBody>
          <a:bodyPr/>
          <a:lstStyle/>
          <a:p>
            <a:r>
              <a:rPr lang="ru-RU" dirty="0" smtClean="0"/>
              <a:t>СПАСИБО ЗА ВНИМАНИЕ!!!!</a:t>
            </a:r>
            <a:endParaRPr lang="ru-RU" dirty="0"/>
          </a:p>
        </p:txBody>
      </p:sp>
    </p:spTree>
  </p:cSld>
  <p:clrMapOvr>
    <a:masterClrMapping/>
  </p:clrMapOvr>
  <p:transition>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Проверяющие/контролирующие органы:</a:t>
            </a:r>
            <a:endParaRPr lang="ru-RU" dirty="0"/>
          </a:p>
        </p:txBody>
      </p:sp>
      <p:sp>
        <p:nvSpPr>
          <p:cNvPr id="3" name="Содержимое 2"/>
          <p:cNvSpPr>
            <a:spLocks noGrp="1"/>
          </p:cNvSpPr>
          <p:nvPr>
            <p:ph idx="1"/>
          </p:nvPr>
        </p:nvSpPr>
        <p:spPr/>
        <p:txBody>
          <a:bodyPr>
            <a:normAutofit/>
          </a:bodyPr>
          <a:lstStyle/>
          <a:p>
            <a:pPr marL="596646" indent="-514350">
              <a:buFont typeface="+mj-lt"/>
              <a:buAutoNum type="arabicPeriod"/>
            </a:pPr>
            <a:r>
              <a:rPr lang="ru-RU" sz="2000" dirty="0" err="1" smtClean="0"/>
              <a:t>Росздравнадзор</a:t>
            </a:r>
            <a:r>
              <a:rPr lang="ru-RU" sz="2000" dirty="0" smtClean="0"/>
              <a:t>;</a:t>
            </a:r>
          </a:p>
          <a:p>
            <a:pPr marL="596646" indent="-514350">
              <a:buFont typeface="+mj-lt"/>
              <a:buAutoNum type="arabicPeriod"/>
            </a:pPr>
            <a:r>
              <a:rPr lang="ru-RU" sz="2000" dirty="0" err="1" smtClean="0"/>
              <a:t>Роспотребнадзор</a:t>
            </a:r>
            <a:r>
              <a:rPr lang="ru-RU" sz="2000" dirty="0" smtClean="0"/>
              <a:t>;</a:t>
            </a:r>
          </a:p>
          <a:p>
            <a:pPr marL="596646" indent="-514350">
              <a:buFont typeface="+mj-lt"/>
              <a:buAutoNum type="arabicPeriod"/>
            </a:pPr>
            <a:r>
              <a:rPr lang="ru-RU" sz="2000" dirty="0" smtClean="0"/>
              <a:t>МЧС;</a:t>
            </a:r>
          </a:p>
          <a:p>
            <a:pPr marL="596646" indent="-514350">
              <a:buFont typeface="+mj-lt"/>
              <a:buAutoNum type="arabicPeriod"/>
            </a:pPr>
            <a:r>
              <a:rPr lang="ru-RU" sz="2000" dirty="0" smtClean="0"/>
              <a:t>Прокуратура;</a:t>
            </a:r>
          </a:p>
          <a:p>
            <a:pPr marL="596646" indent="-514350">
              <a:buFont typeface="+mj-lt"/>
              <a:buAutoNum type="arabicPeriod"/>
            </a:pPr>
            <a:r>
              <a:rPr lang="ru-RU" sz="2000" dirty="0" smtClean="0"/>
              <a:t>Федеральная налоговая служба;</a:t>
            </a:r>
          </a:p>
          <a:p>
            <a:pPr marL="596646" indent="-514350">
              <a:buFont typeface="+mj-lt"/>
              <a:buAutoNum type="arabicPeriod"/>
            </a:pPr>
            <a:r>
              <a:rPr lang="ru-RU" sz="2000" dirty="0" smtClean="0"/>
              <a:t>Федеральная инспекция труда;</a:t>
            </a:r>
          </a:p>
          <a:p>
            <a:pPr marL="596646" indent="-514350">
              <a:buFont typeface="+mj-lt"/>
              <a:buAutoNum type="arabicPeriod"/>
            </a:pPr>
            <a:r>
              <a:rPr lang="ru-RU" sz="2000" dirty="0" smtClean="0"/>
              <a:t>Федеральная служба по контролю за оборотом наркотиков;</a:t>
            </a:r>
          </a:p>
          <a:p>
            <a:pPr marL="596646" indent="-514350">
              <a:buFont typeface="+mj-lt"/>
              <a:buAutoNum type="arabicPeriod"/>
            </a:pPr>
            <a:r>
              <a:rPr lang="ru-RU" sz="2000" dirty="0" smtClean="0"/>
              <a:t>Федеральная антимонопольная служба.</a:t>
            </a:r>
          </a:p>
          <a:p>
            <a:pPr marL="596646" indent="-514350">
              <a:buFont typeface="+mj-lt"/>
              <a:buAutoNum type="arabicPeriod"/>
            </a:pPr>
            <a:endParaRPr lang="ru-RU" sz="2000" dirty="0" smtClean="0"/>
          </a:p>
          <a:p>
            <a:pPr marL="596646" indent="-514350">
              <a:buFont typeface="+mj-lt"/>
              <a:buAutoNum type="arabicPeriod"/>
            </a:pPr>
            <a:endParaRPr lang="ru-RU" sz="2000" dirty="0" smtClean="0"/>
          </a:p>
          <a:p>
            <a:pPr marL="596646" indent="-514350">
              <a:buFont typeface="+mj-lt"/>
              <a:buAutoNum type="arabicPeriod"/>
            </a:pPr>
            <a:endParaRPr lang="ru-RU" sz="2000"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Виды проверок:</a:t>
            </a:r>
            <a:endParaRPr lang="ru-RU" dirty="0"/>
          </a:p>
        </p:txBody>
      </p:sp>
      <p:sp>
        <p:nvSpPr>
          <p:cNvPr id="3" name="Содержимое 2"/>
          <p:cNvSpPr>
            <a:spLocks noGrp="1"/>
          </p:cNvSpPr>
          <p:nvPr>
            <p:ph idx="1"/>
          </p:nvPr>
        </p:nvSpPr>
        <p:spPr/>
        <p:txBody>
          <a:bodyPr/>
          <a:lstStyle/>
          <a:p>
            <a:pPr marL="596646" indent="-514350">
              <a:buNone/>
            </a:pPr>
            <a:r>
              <a:rPr lang="ru-RU" dirty="0" smtClean="0">
                <a:solidFill>
                  <a:schemeClr val="accent1"/>
                </a:solidFill>
              </a:rPr>
              <a:t>1.</a:t>
            </a:r>
            <a:r>
              <a:rPr lang="ru-RU" dirty="0" smtClean="0"/>
              <a:t> Плановая:</a:t>
            </a:r>
          </a:p>
          <a:p>
            <a:pPr marL="596646" indent="-514350">
              <a:buNone/>
            </a:pPr>
            <a:r>
              <a:rPr lang="ru-RU" dirty="0" smtClean="0">
                <a:solidFill>
                  <a:schemeClr val="accent1"/>
                </a:solidFill>
              </a:rPr>
              <a:t>1.1.</a:t>
            </a:r>
            <a:r>
              <a:rPr lang="ru-RU" dirty="0" smtClean="0"/>
              <a:t> Документарная;</a:t>
            </a:r>
          </a:p>
          <a:p>
            <a:pPr marL="596646" indent="-514350">
              <a:buNone/>
            </a:pPr>
            <a:r>
              <a:rPr lang="ru-RU" dirty="0" smtClean="0">
                <a:solidFill>
                  <a:schemeClr val="accent1"/>
                </a:solidFill>
              </a:rPr>
              <a:t>1.2. </a:t>
            </a:r>
            <a:r>
              <a:rPr lang="ru-RU" dirty="0" smtClean="0"/>
              <a:t>Выездная;</a:t>
            </a:r>
          </a:p>
          <a:p>
            <a:pPr marL="596646" indent="-514350">
              <a:buNone/>
            </a:pPr>
            <a:r>
              <a:rPr lang="ru-RU" dirty="0" smtClean="0">
                <a:solidFill>
                  <a:schemeClr val="accent1"/>
                </a:solidFill>
              </a:rPr>
              <a:t>2.</a:t>
            </a:r>
            <a:r>
              <a:rPr lang="ru-RU" dirty="0" smtClean="0"/>
              <a:t> Внеплановая;</a:t>
            </a:r>
          </a:p>
          <a:p>
            <a:pPr marL="596646" indent="-514350">
              <a:buNone/>
            </a:pPr>
            <a:r>
              <a:rPr lang="ru-RU" dirty="0" smtClean="0">
                <a:solidFill>
                  <a:schemeClr val="accent1"/>
                </a:solidFill>
              </a:rPr>
              <a:t>3.</a:t>
            </a:r>
            <a:r>
              <a:rPr lang="ru-RU" dirty="0" smtClean="0"/>
              <a:t> Контрольная закупка.</a:t>
            </a:r>
            <a:endParaRPr lang="ru-RU"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Журнал проверок:</a:t>
            </a:r>
            <a:endParaRPr lang="ru-RU" dirty="0"/>
          </a:p>
        </p:txBody>
      </p:sp>
      <p:sp>
        <p:nvSpPr>
          <p:cNvPr id="3" name="Содержимое 2"/>
          <p:cNvSpPr>
            <a:spLocks noGrp="1"/>
          </p:cNvSpPr>
          <p:nvPr>
            <p:ph idx="1"/>
          </p:nvPr>
        </p:nvSpPr>
        <p:spPr>
          <a:xfrm>
            <a:off x="1435608" y="1124744"/>
            <a:ext cx="7498080" cy="5616624"/>
          </a:xfrm>
        </p:spPr>
        <p:txBody>
          <a:bodyPr>
            <a:normAutofit fontScale="40000" lnSpcReduction="20000"/>
          </a:bodyPr>
          <a:lstStyle/>
          <a:p>
            <a:pPr algn="just">
              <a:buNone/>
            </a:pPr>
            <a:r>
              <a:rPr lang="ru-RU" sz="4800" dirty="0" smtClean="0"/>
              <a:t>Юридические лица, индивидуальные предприниматели вправе вести журнал учета проверок по </a:t>
            </a:r>
            <a:r>
              <a:rPr lang="ru-RU" sz="4800" dirty="0" smtClean="0">
                <a:hlinkClick r:id="rId2"/>
              </a:rPr>
              <a:t>типовой форме</a:t>
            </a:r>
            <a:r>
              <a:rPr lang="ru-RU" sz="4800" dirty="0" smtClean="0"/>
              <a:t>, установленной федеральным органом исполнительной власти, уполномоченным Правительством Российской Федерации.</a:t>
            </a:r>
          </a:p>
          <a:p>
            <a:pPr algn="just">
              <a:buNone/>
            </a:pPr>
            <a:r>
              <a:rPr lang="ru-RU" sz="4800" dirty="0" smtClean="0"/>
              <a:t> В журнале учета проверок должностными лицами органа государственного контроля (надзора), органа муниципального контроля осуществляется запись о проведенной проверке, содержащая сведения о наименовании органа государственного контроля (надзора), наименовании органа муниципального контроля, датах начала и окончания проведения проверки, времени ее проведения, правовых основаниях, целях, задачах и предмете проверки, выявленных нарушениях и выданных предписаниях, а также указываются фамилии, имена, отчества и должности должностного лица или должностных лиц, проводящих проверку, его или их подписи.</a:t>
            </a:r>
          </a:p>
          <a:p>
            <a:pPr algn="just">
              <a:buNone/>
            </a:pPr>
            <a:r>
              <a:rPr lang="ru-RU" sz="4800" dirty="0" smtClean="0"/>
              <a:t>Журнал учета проверок должен быть прошит, пронумерован и удостоверен печатью юридического лица, индивидуального предпринимателя (при наличии печати).</a:t>
            </a:r>
          </a:p>
          <a:p>
            <a:pPr algn="just">
              <a:buNone/>
            </a:pPr>
            <a:r>
              <a:rPr lang="ru-RU" sz="4800" dirty="0" smtClean="0"/>
              <a:t>При отсутствии журнала учета проверок в акте проверки делается соответствующая запись.</a:t>
            </a:r>
          </a:p>
          <a:p>
            <a:pPr>
              <a:buNone/>
            </a:pPr>
            <a:endParaRPr lang="ru-RU" dirty="0"/>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Сроки проведения плановых проверок:</a:t>
            </a:r>
            <a:endParaRPr lang="ru-RU" dirty="0"/>
          </a:p>
        </p:txBody>
      </p:sp>
      <p:sp>
        <p:nvSpPr>
          <p:cNvPr id="3" name="Содержимое 2"/>
          <p:cNvSpPr>
            <a:spLocks noGrp="1"/>
          </p:cNvSpPr>
          <p:nvPr>
            <p:ph idx="1"/>
          </p:nvPr>
        </p:nvSpPr>
        <p:spPr/>
        <p:txBody>
          <a:bodyPr>
            <a:normAutofit fontScale="70000" lnSpcReduction="20000"/>
          </a:bodyPr>
          <a:lstStyle/>
          <a:p>
            <a:pPr algn="just">
              <a:buNone/>
            </a:pPr>
            <a:r>
              <a:rPr lang="ru-RU" dirty="0" smtClean="0"/>
              <a:t>Проводятся не чаще </a:t>
            </a:r>
            <a:r>
              <a:rPr lang="ru-RU" b="1" dirty="0" smtClean="0">
                <a:solidFill>
                  <a:srgbClr val="00B050"/>
                </a:solidFill>
                <a:effectLst>
                  <a:outerShdw blurRad="38100" dist="38100" dir="2700000" algn="tl">
                    <a:srgbClr val="000000">
                      <a:alpha val="43137"/>
                    </a:srgbClr>
                  </a:outerShdw>
                </a:effectLst>
              </a:rPr>
              <a:t>чем 1 раз в 3 года.</a:t>
            </a:r>
          </a:p>
          <a:p>
            <a:pPr algn="just">
              <a:buNone/>
            </a:pPr>
            <a:r>
              <a:rPr lang="ru-RU" b="1" dirty="0" smtClean="0"/>
              <a:t>Исключения</a:t>
            </a:r>
            <a:r>
              <a:rPr lang="ru-RU" dirty="0" smtClean="0"/>
              <a:t>:</a:t>
            </a:r>
          </a:p>
          <a:p>
            <a:pPr algn="just">
              <a:buNone/>
            </a:pPr>
            <a:r>
              <a:rPr lang="ru-RU" dirty="0" smtClean="0">
                <a:solidFill>
                  <a:schemeClr val="accent1"/>
                </a:solidFill>
              </a:rPr>
              <a:t>1)</a:t>
            </a:r>
            <a:r>
              <a:rPr lang="ru-RU" b="1" dirty="0" smtClean="0">
                <a:solidFill>
                  <a:schemeClr val="accent1"/>
                </a:solidFill>
              </a:rPr>
              <a:t> </a:t>
            </a:r>
            <a:r>
              <a:rPr lang="ru-RU" dirty="0" smtClean="0"/>
              <a:t>в отношении юридических лиц, осуществляющих виды деятельности в сфере здравоохранения, сфере образования, в социальной сфере и т.п., плановые проверки могут проводиться 2 и более раза в 3 года.</a:t>
            </a:r>
            <a:r>
              <a:rPr lang="ru-RU" dirty="0" smtClean="0">
                <a:hlinkClick r:id="rId2"/>
              </a:rPr>
              <a:t> </a:t>
            </a:r>
            <a:r>
              <a:rPr lang="ru-RU" dirty="0" smtClean="0">
                <a:hlinkClick r:id="rId3"/>
              </a:rPr>
              <a:t>Перечень таких видов деятельности и периодичность таких плановых проверок установлены Постановлением Правительства РФ от 23.11.2009 N 944;</a:t>
            </a:r>
          </a:p>
          <a:p>
            <a:pPr algn="just">
              <a:buNone/>
            </a:pPr>
            <a:r>
              <a:rPr lang="ru-RU" dirty="0" smtClean="0">
                <a:solidFill>
                  <a:schemeClr val="accent1"/>
                </a:solidFill>
              </a:rPr>
              <a:t>2)</a:t>
            </a:r>
            <a:r>
              <a:rPr lang="ru-RU" dirty="0" smtClean="0"/>
              <a:t> в отношении некоторых видов деятельности, которые осуществляются с применением </a:t>
            </a:r>
            <a:r>
              <a:rPr lang="ru-RU" dirty="0" err="1" smtClean="0"/>
              <a:t>риск-ориентированного</a:t>
            </a:r>
            <a:r>
              <a:rPr lang="ru-RU" dirty="0" smtClean="0"/>
              <a:t> подхода Правительством РФ устанавливается иная периодичность проведения плановых проверок (</a:t>
            </a:r>
            <a:r>
              <a:rPr lang="ru-RU" dirty="0" smtClean="0">
                <a:hlinkClick r:id="rId4"/>
              </a:rPr>
              <a:t>ч. 9.3 ст. 9 Закона о защите прав юридических лиц, </a:t>
            </a:r>
            <a:r>
              <a:rPr lang="ru-RU" dirty="0" smtClean="0">
                <a:hlinkClick r:id="rId5"/>
              </a:rPr>
              <a:t>Постановление Правительства РФ от 17.08.2016 N 806).</a:t>
            </a:r>
          </a:p>
          <a:p>
            <a:pPr>
              <a:buNone/>
            </a:pPr>
            <a:endParaRPr lang="ru-RU"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Основания проведения плановых проверок:</a:t>
            </a:r>
            <a:endParaRPr lang="ru-RU" dirty="0"/>
          </a:p>
        </p:txBody>
      </p:sp>
      <p:sp>
        <p:nvSpPr>
          <p:cNvPr id="3" name="Содержимое 2"/>
          <p:cNvSpPr>
            <a:spLocks noGrp="1"/>
          </p:cNvSpPr>
          <p:nvPr>
            <p:ph idx="1"/>
          </p:nvPr>
        </p:nvSpPr>
        <p:spPr/>
        <p:txBody>
          <a:bodyPr>
            <a:normAutofit fontScale="70000" lnSpcReduction="20000"/>
          </a:bodyPr>
          <a:lstStyle/>
          <a:p>
            <a:pPr algn="just">
              <a:buNone/>
            </a:pPr>
            <a:r>
              <a:rPr lang="ru-RU" dirty="0" smtClean="0"/>
              <a:t>Основанием для включения проверки в ежегодный план проверок является истечение 3 лет со дня:</a:t>
            </a:r>
          </a:p>
          <a:p>
            <a:pPr algn="just">
              <a:buNone/>
            </a:pPr>
            <a:r>
              <a:rPr lang="ru-RU" dirty="0" smtClean="0">
                <a:solidFill>
                  <a:schemeClr val="accent1"/>
                </a:solidFill>
              </a:rPr>
              <a:t>1)</a:t>
            </a:r>
            <a:r>
              <a:rPr lang="ru-RU" dirty="0" smtClean="0"/>
              <a:t> государственной регистрации юридического лица;</a:t>
            </a:r>
          </a:p>
          <a:p>
            <a:pPr algn="just">
              <a:buNone/>
            </a:pPr>
            <a:r>
              <a:rPr lang="ru-RU" dirty="0" smtClean="0">
                <a:solidFill>
                  <a:schemeClr val="accent1"/>
                </a:solidFill>
              </a:rPr>
              <a:t>2)</a:t>
            </a:r>
            <a:r>
              <a:rPr lang="ru-RU" dirty="0" smtClean="0"/>
              <a:t> окончания проведения последней плановой проверки юридического лица;</a:t>
            </a:r>
          </a:p>
          <a:p>
            <a:pPr algn="just">
              <a:buNone/>
            </a:pPr>
            <a:r>
              <a:rPr lang="ru-RU" dirty="0" smtClean="0">
                <a:solidFill>
                  <a:schemeClr val="accent1"/>
                </a:solidFill>
              </a:rPr>
              <a:t>3)</a:t>
            </a:r>
            <a:r>
              <a:rPr lang="ru-RU" dirty="0" smtClean="0"/>
              <a:t> начала осуществления юридическим лицом предпринимательской деятельности в соответствии с представленным в уполномоченный в соответствующей сфере деятельности орган государственного контроля (надзора) уведомлением о начале осуществления отдельных видов предпринимательской деятельности в случае выполнения работ или предоставления услуг, требующих представления указанного уведомления.</a:t>
            </a:r>
            <a:endParaRPr lang="ru-RU" dirty="0"/>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Порядок проведения плановых проверок:</a:t>
            </a:r>
            <a:endParaRPr lang="ru-RU" dirty="0"/>
          </a:p>
        </p:txBody>
      </p:sp>
      <p:sp>
        <p:nvSpPr>
          <p:cNvPr id="3" name="Содержимое 2"/>
          <p:cNvSpPr>
            <a:spLocks noGrp="1"/>
          </p:cNvSpPr>
          <p:nvPr>
            <p:ph idx="1"/>
          </p:nvPr>
        </p:nvSpPr>
        <p:spPr/>
        <p:txBody>
          <a:bodyPr>
            <a:normAutofit fontScale="62500" lnSpcReduction="20000"/>
          </a:bodyPr>
          <a:lstStyle/>
          <a:p>
            <a:pPr algn="just">
              <a:buNone/>
            </a:pPr>
            <a:r>
              <a:rPr lang="ru-RU" dirty="0" smtClean="0">
                <a:solidFill>
                  <a:schemeClr val="accent1"/>
                </a:solidFill>
              </a:rPr>
              <a:t>1.</a:t>
            </a:r>
            <a:r>
              <a:rPr lang="ru-RU" b="1" dirty="0" smtClean="0"/>
              <a:t> </a:t>
            </a:r>
            <a:r>
              <a:rPr lang="ru-RU" dirty="0" smtClean="0"/>
              <a:t>Принятие распорядительного акта. Руководителем, заместителем руководителя контролирующего органа издается распоряжение или приказ. Типовая </a:t>
            </a:r>
            <a:r>
              <a:rPr lang="ru-RU" dirty="0" smtClean="0">
                <a:hlinkClick r:id="rId2"/>
              </a:rPr>
              <a:t>форма распоряжения (приказа) утверждена приложением 1 к Приказу Минэкономразвития России от 30.04.2009 N 141. Проверка может проводиться только должностным лицом или должностными лицами, которые указаны в распоряжении или приказе (</a:t>
            </a:r>
            <a:r>
              <a:rPr lang="ru-RU" dirty="0" smtClean="0">
                <a:hlinkClick r:id="rId3"/>
              </a:rPr>
              <a:t>ч. 1 ст. 14 Закона о защите прав юридических лиц).</a:t>
            </a:r>
          </a:p>
          <a:p>
            <a:pPr algn="just">
              <a:buNone/>
            </a:pPr>
            <a:r>
              <a:rPr lang="ru-RU" dirty="0" smtClean="0">
                <a:solidFill>
                  <a:schemeClr val="accent1"/>
                </a:solidFill>
              </a:rPr>
              <a:t>2. </a:t>
            </a:r>
            <a:r>
              <a:rPr lang="ru-RU" dirty="0" smtClean="0"/>
              <a:t>Уведомление проверяемого лица. Проверяемому лицу направляется уведомление о проведении проверки не позднее чем за 3 рабочих дня до начала ее проведения.</a:t>
            </a:r>
            <a:endParaRPr lang="ru-RU" dirty="0" smtClean="0">
              <a:hlinkClick r:id="rId4"/>
            </a:endParaRPr>
          </a:p>
          <a:p>
            <a:pPr algn="just">
              <a:buNone/>
            </a:pPr>
            <a:r>
              <a:rPr lang="ru-RU" dirty="0" smtClean="0">
                <a:solidFill>
                  <a:schemeClr val="accent1"/>
                </a:solidFill>
              </a:rPr>
              <a:t>3.</a:t>
            </a:r>
            <a:r>
              <a:rPr lang="ru-RU" dirty="0" smtClean="0"/>
              <a:t> Начало проверки. В начале проверки должностные лица должны вручить проверяемому лицу заверенные печатью копии распоряжения или приказа под роспись, а также предъявить служебные удостоверения (при проведении выездной проверки.</a:t>
            </a:r>
            <a:endParaRPr lang="ru-RU" dirty="0" smtClean="0">
              <a:hlinkClick r:id="rId5"/>
            </a:endParaRPr>
          </a:p>
          <a:p>
            <a:pPr algn="just">
              <a:buNone/>
            </a:pPr>
            <a:r>
              <a:rPr lang="ru-RU" dirty="0" smtClean="0">
                <a:solidFill>
                  <a:schemeClr val="accent1"/>
                </a:solidFill>
              </a:rPr>
              <a:t>4. </a:t>
            </a:r>
            <a:r>
              <a:rPr lang="ru-RU" dirty="0" smtClean="0"/>
              <a:t>Формы плановых проверок. Плановая проверка проводится в форме документарной проверки и (или) выездной проверки.</a:t>
            </a:r>
            <a:endParaRPr lang="ru-RU" dirty="0" smtClean="0">
              <a:hlinkClick r:id="rId6"/>
            </a:endParaRPr>
          </a:p>
          <a:p>
            <a:pPr>
              <a:buNone/>
            </a:pPr>
            <a:endParaRPr lang="ru-RU"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287</TotalTime>
  <Words>2417</Words>
  <Application>Microsoft Office PowerPoint</Application>
  <PresentationFormat>Экран (4:3)</PresentationFormat>
  <Paragraphs>156</Paragraphs>
  <Slides>30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30</vt:i4>
      </vt:variant>
    </vt:vector>
  </HeadingPairs>
  <TitlesOfParts>
    <vt:vector size="35" baseType="lpstr">
      <vt:lpstr>Corbel</vt:lpstr>
      <vt:lpstr>Gill Sans MT</vt:lpstr>
      <vt:lpstr>Verdana</vt:lpstr>
      <vt:lpstr>Wingdings 2</vt:lpstr>
      <vt:lpstr>Солнцестояние</vt:lpstr>
      <vt:lpstr>               Юридическое сопровождение деятельности аптечной организации.      Проверки контрольных органов. </vt:lpstr>
      <vt:lpstr>Нормативные акты:</vt:lpstr>
      <vt:lpstr>Получение информации о предстоящих проверках:</vt:lpstr>
      <vt:lpstr>Проверяющие/контролирующие органы:</vt:lpstr>
      <vt:lpstr>Виды проверок:</vt:lpstr>
      <vt:lpstr>Журнал проверок:</vt:lpstr>
      <vt:lpstr>Сроки проведения плановых проверок:</vt:lpstr>
      <vt:lpstr>Основания проведения плановых проверок:</vt:lpstr>
      <vt:lpstr>Порядок проведения плановых проверок:</vt:lpstr>
      <vt:lpstr>Документы, предъявляемые проверяющими лицами:</vt:lpstr>
      <vt:lpstr>Содержание распорядительного акта:</vt:lpstr>
      <vt:lpstr>Содержание распорядительного акта:</vt:lpstr>
      <vt:lpstr>Документарная проверка:</vt:lpstr>
      <vt:lpstr>Выездная проверка:</vt:lpstr>
      <vt:lpstr>Выездная проверка:</vt:lpstr>
      <vt:lpstr>Итоги проверки:</vt:lpstr>
      <vt:lpstr>Сведения, указываемые в акте проверки:</vt:lpstr>
      <vt:lpstr>Сведения, указываемые в акте проверки:</vt:lpstr>
      <vt:lpstr>Приложения к акту проверки:</vt:lpstr>
      <vt:lpstr>Внеплановая проверка:</vt:lpstr>
      <vt:lpstr>Внеплановая проверка:</vt:lpstr>
      <vt:lpstr>Отсутствие представителя проверяемой организации:</vt:lpstr>
      <vt:lpstr>Проверки по чек-листам:</vt:lpstr>
      <vt:lpstr>Проверка по чек-листам:</vt:lpstr>
      <vt:lpstr>Контрольная закупка:</vt:lpstr>
      <vt:lpstr>Сведения, указываемые в акте о проведении контрольной закупки:</vt:lpstr>
      <vt:lpstr>Сведения, указываемые в акте о проведении контрольной закупки:</vt:lpstr>
      <vt:lpstr>Приложения к акту:</vt:lpstr>
      <vt:lpstr>  Возврат денежных средств и товара, закупленного в ходе проведения контрольной закупки:</vt:lpstr>
      <vt:lpstr>СПАСИБО ЗА ВНИМАНИЕ!!!!</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Юридическое сопровождение деятельности аптечной организации.      Проверки контрольных органов.</dc:title>
  <dc:creator>Медведева Ольга Олеговна</dc:creator>
  <cp:lastModifiedBy>Шишкина Юлия Борисовна</cp:lastModifiedBy>
  <cp:revision>120</cp:revision>
  <dcterms:created xsi:type="dcterms:W3CDTF">2019-04-19T04:05:32Z</dcterms:created>
  <dcterms:modified xsi:type="dcterms:W3CDTF">2019-04-23T09:13:39Z</dcterms:modified>
</cp:coreProperties>
</file>