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71" r:id="rId5"/>
    <p:sldId id="259" r:id="rId6"/>
    <p:sldId id="264" r:id="rId7"/>
    <p:sldId id="261" r:id="rId8"/>
    <p:sldId id="265" r:id="rId9"/>
    <p:sldId id="282" r:id="rId10"/>
    <p:sldId id="278" r:id="rId11"/>
    <p:sldId id="277" r:id="rId12"/>
    <p:sldId id="272" r:id="rId13"/>
    <p:sldId id="275" r:id="rId14"/>
    <p:sldId id="280" r:id="rId15"/>
    <p:sldId id="266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87" autoAdjust="0"/>
  </p:normalViewPr>
  <p:slideViewPr>
    <p:cSldViewPr>
      <p:cViewPr varScale="1">
        <p:scale>
          <a:sx n="90" d="100"/>
          <a:sy n="90" d="100"/>
        </p:scale>
        <p:origin x="22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CACF-94C7-4B29-837D-C55D0A4968B8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E6626-20A6-40A1-AB04-D5187267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4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1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5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51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44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2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1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6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9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8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6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6626-20A6-40A1-AB04-D51872671B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4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BA91-7EED-4AA6-9846-E5C54DAF5A9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3BC7-1C25-42A4-9E04-8D2FFC1CA3FA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FE34-B0AF-4B65-984A-306C05F8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vdgp.ru/upload/nmd/74766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928670"/>
            <a:ext cx="10153128" cy="5400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64704"/>
            <a:ext cx="8643998" cy="3592989"/>
          </a:xfrm>
          <a:solidFill>
            <a:schemeClr val="bg1">
              <a:alpha val="63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 реализации регионального проекта по организации медицинского электронного документооборота в муниципальных образовательных организациях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357694"/>
            <a:ext cx="8501122" cy="2226720"/>
          </a:xfrm>
          <a:solidFill>
            <a:schemeClr val="bg1">
              <a:alpha val="64000"/>
            </a:schemeClr>
          </a:solidFill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Чадова Елена Анатольевна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Заместитель Министра здравоохранения 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Свердловской области, к.м.н.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Малямова Любовь Николаевна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Заместитель начальника отдела организации 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медицинской помощи матерям  и детям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Министерства здравоохранения </a:t>
            </a:r>
          </a:p>
          <a:p>
            <a:pPr lvl="0" algn="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Свердловской области, д.м.н.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6215082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Екатеринбург 2018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boombob.ru/img/picture/Jun/17/71d63d12459b24fd16d0aa83dfec183a/5.jpg"/>
          <p:cNvPicPr>
            <a:picLocks noChangeAspect="1" noChangeArrowheads="1"/>
          </p:cNvPicPr>
          <p:nvPr/>
        </p:nvPicPr>
        <p:blipFill>
          <a:blip r:embed="rId3" cstate="print">
            <a:lum contrast="-21000"/>
          </a:blip>
          <a:srcRect/>
          <a:stretch>
            <a:fillRect/>
          </a:stretch>
        </p:blipFill>
        <p:spPr bwMode="auto">
          <a:xfrm>
            <a:off x="-285784" y="142852"/>
            <a:ext cx="9721080" cy="6353175"/>
          </a:xfrm>
          <a:prstGeom prst="rect">
            <a:avLst/>
          </a:prstGeom>
          <a:solidFill>
            <a:schemeClr val="bg1">
              <a:alpha val="29000"/>
            </a:schemeClr>
          </a:solidFill>
          <a:effectLst>
            <a:softEdge rad="635000"/>
          </a:effectLst>
        </p:spPr>
      </p:pic>
      <p:sp>
        <p:nvSpPr>
          <p:cNvPr id="83970" name="Содержимое 2"/>
          <p:cNvSpPr>
            <a:spLocks noGrp="1"/>
          </p:cNvSpPr>
          <p:nvPr>
            <p:ph idx="1"/>
          </p:nvPr>
        </p:nvSpPr>
        <p:spPr>
          <a:xfrm>
            <a:off x="15472" y="1211129"/>
            <a:ext cx="9144000" cy="464347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400"/>
              </a:spcBef>
              <a:buFontTx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Программа гигиенического воспитания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«Здоровье школьника»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1. Занятия и лекции для детей.</a:t>
            </a:r>
            <a:endParaRPr lang="ru-RU" alt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Лекции для родителей.</a:t>
            </a:r>
            <a:endParaRPr lang="ru-RU" alt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Беседы с педагогами.</a:t>
            </a:r>
          </a:p>
          <a:p>
            <a:pPr>
              <a:spcBef>
                <a:spcPts val="400"/>
              </a:spcBef>
              <a:buFontTx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2017-2018 гг. приняли участие 15 муниципальных образований области: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350 лекций и интерактивных занятий для школьников;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лекций для родителей и педагогов.</a:t>
            </a:r>
          </a:p>
          <a:p>
            <a:pPr>
              <a:spcBef>
                <a:spcPts val="300"/>
              </a:spcBef>
              <a:buFontTx/>
              <a:buNone/>
            </a:pPr>
            <a:endParaRPr lang="ru-RU" alt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программе приняли участие более 10 тыс.школьников,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 5 тыс. родителей и педагогов.</a:t>
            </a: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971" name="Picture 2" descr="https://screenshots.firefoxusercontent.com/images/b2762098-862e-4e84-aa02-3904b63f6a5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46" y="142852"/>
            <a:ext cx="13573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2" descr="http://www.sibmedport.ru/content/img_cache/large/articles/images/14158739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17" y="23790"/>
            <a:ext cx="11795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Прямоугольник 7"/>
          <p:cNvSpPr>
            <a:spLocks noChangeArrowheads="1"/>
          </p:cNvSpPr>
          <p:nvPr/>
        </p:nvSpPr>
        <p:spPr bwMode="auto">
          <a:xfrm>
            <a:off x="2378120" y="823897"/>
            <a:ext cx="1617816" cy="46196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800" b="1" dirty="0">
                <a:latin typeface="Tahoma" pitchFamily="34" charset="0"/>
                <a:cs typeface="Times New Roman" pitchFamily="18" charset="0"/>
              </a:rPr>
              <a:t>Министерство здравоохранения</a:t>
            </a:r>
          </a:p>
          <a:p>
            <a:pPr algn="ctr" eaLnBrk="1" hangingPunct="1"/>
            <a:r>
              <a:rPr lang="ru-RU" altLang="ru-RU" sz="800" b="1" dirty="0">
                <a:latin typeface="Tahoma" pitchFamily="34" charset="0"/>
                <a:cs typeface="Times New Roman" pitchFamily="18" charset="0"/>
              </a:rPr>
              <a:t> Свердловской области  </a:t>
            </a:r>
            <a:endParaRPr lang="ru-RU" altLang="ru-RU" sz="800" dirty="0">
              <a:latin typeface="Tahoma" pitchFamily="34" charset="0"/>
            </a:endParaRPr>
          </a:p>
        </p:txBody>
      </p:sp>
      <p:pic>
        <p:nvPicPr>
          <p:cNvPr id="83975" name="Picture 6" descr="http://roshumz.com/wp-content/gallery/1-4class/GE2A765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0067" y="1781189"/>
            <a:ext cx="24439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Прямоугольник 13"/>
          <p:cNvSpPr>
            <a:spLocks noChangeArrowheads="1"/>
          </p:cNvSpPr>
          <p:nvPr/>
        </p:nvSpPr>
        <p:spPr bwMode="auto">
          <a:xfrm>
            <a:off x="4962288" y="733901"/>
            <a:ext cx="1437014" cy="600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800" b="1" dirty="0">
                <a:latin typeface="Tahoma" pitchFamily="34" charset="0"/>
                <a:cs typeface="Times New Roman" pitchFamily="18" charset="0"/>
              </a:rPr>
              <a:t>Министерство общего и профессионального образования</a:t>
            </a:r>
          </a:p>
          <a:p>
            <a:pPr algn="ctr" eaLnBrk="1" hangingPunct="1"/>
            <a:r>
              <a:rPr lang="ru-RU" altLang="ru-RU" sz="800" b="1" dirty="0">
                <a:latin typeface="Tahoma" pitchFamily="34" charset="0"/>
                <a:cs typeface="Times New Roman" pitchFamily="18" charset="0"/>
              </a:rPr>
              <a:t> Свердловской области </a:t>
            </a:r>
            <a:r>
              <a:rPr lang="ru-RU" altLang="ru-RU" sz="900" b="1" dirty="0">
                <a:latin typeface="Tahoma" pitchFamily="34" charset="0"/>
                <a:cs typeface="Times New Roman" pitchFamily="18" charset="0"/>
              </a:rPr>
              <a:t> </a:t>
            </a:r>
            <a:endParaRPr lang="ru-RU" altLang="ru-RU" sz="900" dirty="0">
              <a:latin typeface="Tahoma" pitchFamily="34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9991" y="5321809"/>
            <a:ext cx="9144000" cy="1298817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</a:pPr>
            <a:r>
              <a:rPr lang="ru-RU" alt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ФГБОУ ВО УГМУ Минздрава России организовано 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обучение педагогов по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программе: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</a:pP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технологии в образовательных учреждениях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(заявку на обучение можно подать по телефону (343 ) 214-86-93).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</a:pPr>
            <a:r>
              <a:rPr lang="ru-RU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2) Свердловский областной центр профилактики и борьбы со СПИД по программам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превентивного </a:t>
            </a: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школьников.</a:t>
            </a:r>
            <a:endParaRPr lang="ru-RU" alt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6" name="Picture 10" descr="https://screenshots.firefoxusercontent.com/images/164e0f81-7631-472e-8e8c-dc4c7a4e446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0072" y="220105"/>
            <a:ext cx="9191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Рисунок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3842" y="19214"/>
            <a:ext cx="485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adyelena.ru/wp-content/uploads/2016/05/k-chemu-snitsya-vrac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020" y="571480"/>
            <a:ext cx="9181020" cy="62865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88" cy="1011222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 аудита качества оказания</a:t>
            </a:r>
            <a:r>
              <a:rPr lang="ru-RU" alt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медицинской помощи обучающимся в образовательных организациях</a:t>
            </a: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08720"/>
            <a:ext cx="8715436" cy="5400600"/>
          </a:xfrm>
          <a:solidFill>
            <a:schemeClr val="bg1">
              <a:alpha val="74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Установлено: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Низкая информатизация школьных служб здравоохранения;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Неэффективное взаимодействие между медицинскими работниками ОМПО и  участковыми врачами педиатрами (отсутствие преемственности в работе, обмена информацией о здоровье несовершеннолетних;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Недостаточное взаимодействие образовательных организаций с центрами здоровья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Недостаточная работа по обмену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данными по результатам профилактических осмотров несовершеннолетних в части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выявления значимых проблем, имеющих место в образовательных организациях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None/>
            </a:pPr>
            <a:r>
              <a:rPr lang="ru-RU" sz="17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решения проблемы необходимо: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Организация системы безопасного хранения  управления и использования индивидуальными медицинскими данными, мониторинг тенденций состояния здоровья.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21000"/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Обеспечение защищенного доступа к электронным медицинским картам медицинским работникам ОМПО с рабочих мест в образовательных организациях.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reenshots.firefoxusercontent.com/images/d8aee364-5f71-4b6f-82ae-5201df2fb1a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686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697713"/>
            <a:ext cx="8929750" cy="14398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по организации медицинского электронного документооборота между медицинскими организациями и медицинскими кабинетами на базе общеобразовательных учреждений на основе ведения электронной медицинской карты (далее – ЭМК)*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308172"/>
            <a:ext cx="8929750" cy="4335538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350"/>
              </a:spcBef>
              <a:spcAft>
                <a:spcPts val="35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пилотного проекта в 2017 году: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Полевской, г.Ревда, г.Верхняя Пышма.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доступ к медицинским информационным системам медицинских учреждений, 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возможность ведения ЭМК и получения информации о состоянии здоровья ребенка, 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электронного направления в детскую поликлинику, непосредственно в медкабинете ОО 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ru-RU" sz="2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методические рекомендации по ведению ЭМК медицинским работником медицинского кабинета в ОО.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Свердловской области «О проведении пилотного проекта по организации медицинского электронного документооборота между медицинскими организациями и медицинскими кабинетами на базе общеобразовательных учреждений Свердловской области», 2017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36712"/>
            <a:ext cx="900115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со стандартом оснащения медицинского блока отделения организации медицинской помощи несовершеннолетним в образовательных организациях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медицинском кабинете, имеющем лицензию должен быть: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компьютер - 1 комплект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-1 комплект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5 ноября 2013 г. №822-н «Об утверждении порядка оказания медицинской помощи несовершеннолетним, в том числе в период обучения и воспитания в образовательных организациях»</a:t>
            </a:r>
          </a:p>
          <a:p>
            <a:pPr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27511"/>
              </p:ext>
            </p:extLst>
          </p:nvPr>
        </p:nvGraphicFramePr>
        <p:xfrm>
          <a:off x="539552" y="3501007"/>
          <a:ext cx="3744416" cy="1642271"/>
        </p:xfrm>
        <a:graphic>
          <a:graphicData uri="http://schemas.openxmlformats.org/drawingml/2006/table">
            <a:tbl>
              <a:tblPr firstRow="1" firstCol="1" bandRow="1"/>
              <a:tblGrid>
                <a:gridCol w="2484588"/>
                <a:gridCol w="1259828"/>
              </a:tblGrid>
              <a:tr h="703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медицинских кабинетов в школах, оснащенных компьютерами: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 полностью удовлетворяют требованиям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 есть компьютер и доступ в интернет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30352"/>
              </p:ext>
            </p:extLst>
          </p:nvPr>
        </p:nvGraphicFramePr>
        <p:xfrm>
          <a:off x="4860032" y="3501007"/>
          <a:ext cx="3960440" cy="1642272"/>
        </p:xfrm>
        <a:graphic>
          <a:graphicData uri="http://schemas.openxmlformats.org/drawingml/2006/table">
            <a:tbl>
              <a:tblPr firstRow="1" firstCol="1" bandRow="1"/>
              <a:tblGrid>
                <a:gridCol w="2329026"/>
                <a:gridCol w="1631414"/>
              </a:tblGrid>
              <a:tr h="667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медицинских кабинетов в детских садах, оснащенных компьютерами: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 полностью удовлетворяют требованиям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 есть компьютер и доступ в интернет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Персональный компьютер, </a:t>
            </a:r>
            <a:r>
              <a:rPr lang="ru-RU" sz="4000" b="1" dirty="0">
                <a:solidFill>
                  <a:schemeClr val="accent1"/>
                </a:solidFill>
              </a:rPr>
              <a:t>с параметрами не ниже перечисленных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1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- процессор </a:t>
            </a:r>
            <a:r>
              <a:rPr lang="ru-RU" sz="2800" dirty="0"/>
              <a:t>2 ядра с частотой не менее 1 ГГц </a:t>
            </a:r>
            <a:r>
              <a:rPr lang="ru-RU" sz="2800" dirty="0" smtClean="0"/>
              <a:t>5</a:t>
            </a:r>
            <a:r>
              <a:rPr lang="ru-RU" sz="2800" dirty="0"/>
              <a:t>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- монитор </a:t>
            </a:r>
            <a:r>
              <a:rPr lang="ru-RU" sz="2800" dirty="0"/>
              <a:t>не менее </a:t>
            </a:r>
            <a:r>
              <a:rPr lang="ru-RU" sz="2800" dirty="0" smtClean="0"/>
              <a:t>19«; </a:t>
            </a:r>
          </a:p>
          <a:p>
            <a:pPr marL="0" indent="0">
              <a:buNone/>
            </a:pPr>
            <a:r>
              <a:rPr lang="ru-RU" sz="2800" dirty="0" smtClean="0"/>
              <a:t> - клавиатура;</a:t>
            </a:r>
          </a:p>
          <a:p>
            <a:pPr marL="0" indent="0">
              <a:buNone/>
            </a:pPr>
            <a:r>
              <a:rPr lang="ru-RU" sz="2800" dirty="0" smtClean="0"/>
              <a:t>- мышь; </a:t>
            </a:r>
          </a:p>
          <a:p>
            <a:pPr marL="0" indent="0">
              <a:buNone/>
            </a:pPr>
            <a:r>
              <a:rPr lang="ru-RU" sz="2800" dirty="0" smtClean="0"/>
              <a:t>- браузер </a:t>
            </a:r>
            <a:r>
              <a:rPr lang="ru-RU" sz="2800" dirty="0" err="1"/>
              <a:t>Mozilla</a:t>
            </a:r>
            <a:r>
              <a:rPr lang="ru-RU" sz="2800" dirty="0"/>
              <a:t> </a:t>
            </a:r>
            <a:r>
              <a:rPr lang="ru-RU" sz="2800" dirty="0" err="1" smtClean="0"/>
              <a:t>Firefox</a:t>
            </a:r>
            <a:r>
              <a:rPr lang="ru-RU" sz="2800" dirty="0" smtClean="0"/>
              <a:t>; </a:t>
            </a:r>
          </a:p>
          <a:p>
            <a:pPr marL="0" indent="0">
              <a:buNone/>
            </a:pPr>
            <a:r>
              <a:rPr lang="ru-RU" sz="2800" dirty="0" smtClean="0"/>
              <a:t>- операционная </a:t>
            </a:r>
            <a:r>
              <a:rPr lang="ru-RU" sz="2800" dirty="0"/>
              <a:t>система </a:t>
            </a:r>
            <a:r>
              <a:rPr lang="ru-RU" sz="2800" dirty="0" smtClean="0"/>
              <a:t>(программное </a:t>
            </a:r>
            <a:r>
              <a:rPr lang="ru-RU" sz="2800" dirty="0"/>
              <a:t>обеспечение </a:t>
            </a:r>
            <a:r>
              <a:rPr lang="ru-RU" sz="2800" dirty="0" err="1"/>
              <a:t>ViPnet-client</a:t>
            </a:r>
            <a:r>
              <a:rPr lang="ru-RU" sz="2800" dirty="0"/>
              <a:t> для сети 1691, </a:t>
            </a:r>
            <a:r>
              <a:rPr lang="ru-RU" sz="2800" dirty="0" smtClean="0"/>
              <a:t>антивирусное программное обеспечение </a:t>
            </a:r>
            <a:r>
              <a:rPr lang="ru-RU" sz="2800" dirty="0"/>
              <a:t>с действующим сертификатом ФСТЭК).</a:t>
            </a:r>
          </a:p>
        </p:txBody>
      </p:sp>
    </p:spTree>
    <p:extLst>
      <p:ext uri="{BB962C8B-B14F-4D97-AF65-F5344CB8AC3E}">
        <p14:creationId xmlns:p14="http://schemas.microsoft.com/office/powerpoint/2010/main" val="31997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octormebel.ru/upload/iblock/003/00363bcb1a4148335311536835ccaa2a.jpg"/>
          <p:cNvPicPr>
            <a:picLocks noChangeAspect="1" noChangeArrowheads="1"/>
          </p:cNvPicPr>
          <p:nvPr/>
        </p:nvPicPr>
        <p:blipFill>
          <a:blip r:embed="rId3" cstate="print"/>
          <a:srcRect l="7476" t="8219" b="9589"/>
          <a:stretch>
            <a:fillRect/>
          </a:stretch>
        </p:blipFill>
        <p:spPr bwMode="auto">
          <a:xfrm>
            <a:off x="-428660" y="928670"/>
            <a:ext cx="10293526" cy="57606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9144000" cy="4900634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Обеспечить своевременный обмен электронными данными по защищенному каналу с электронной медицинской картой в медицинской организации;</a:t>
            </a:r>
          </a:p>
          <a:p>
            <a:pPr>
              <a:spcBef>
                <a:spcPct val="3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автоматизированные рабочие места в медицинских кабинетах образовательных организаций;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Организовать мониторинг здоровья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обучающихся, получать информацию по каждому ребенку, что позволит проводить дифференцированное медицинское наблюдение, определять приоритеты при разработке индивидуальных профилактических и реабилитационных программ;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анализа состояния здоровья всех обучающихся медицинский работник сможет вносить предложения в план профилактической работы образовательной организации.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buNone/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Организация медицинского электронного документооборота между медицинскими кабинетами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медицинскими организациями </a:t>
            </a:r>
            <a:r>
              <a:rPr lang="ru-RU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позволит: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charset="0"/>
              </a:rPr>
              <a:t>Комитет Государственной Думы РФ по охране здоровья разрабатывает </a:t>
            </a:r>
            <a:r>
              <a:rPr lang="ru-RU" b="1" dirty="0" smtClean="0">
                <a:solidFill>
                  <a:srgbClr val="800000"/>
                </a:solidFill>
                <a:latin typeface="Arial" charset="0"/>
              </a:rPr>
              <a:t>законопроект о «Школьной медицине»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 2016 году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Минздравом России инициирован и принят к исполнению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проект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«Школьная</a:t>
            </a:r>
            <a:r>
              <a:rPr lang="en-US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медицина»</a:t>
            </a:r>
            <a:r>
              <a:rPr lang="ru-RU" sz="3600" b="1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3"/>
            <a:ext cx="8496944" cy="554461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исполнение протокола совещания в режиме видеоконференцсвязи по вопросам реализации пилотного проекта по школьной медицине с органами исполнительной власти субъектов Российской Федерации в сфере образования и в сфере охраны здоровья под председательством заместителя Министра образования и науки Российской Федерации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Т.Ю.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Синюгиной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заместителя Министра здравоохранения Российской Федерации Т.В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Яковлевой 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18.12.2017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05/15/141 </a:t>
            </a:r>
            <a:r>
              <a:rPr lang="ru-RU" sz="18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поручено:</a:t>
            </a:r>
            <a:r>
              <a:rPr lang="ru-RU" sz="20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проработать вопрос формирования дистанционных центров для проведения интерактивных мероприятий по формированию принципов здорового образа жизни, профилактике заболеваний, важности вакцинации, трансляции знаний в общеобразовательные организации региона;</a:t>
            </a:r>
            <a:br>
              <a:rPr lang="ru-RU" sz="18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рассмотреть возможность подключения медицинских блоков общеобразовательных организаций к медицинским информационным системам субъекта Российской Федерации для возможности просмотра и ведения электронной медицинской карты обучающегося с учетом организации защищенного способа передачи данных;</a:t>
            </a:r>
            <a:r>
              <a:rPr lang="ru-RU" sz="18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принять совместные региональные акты по взаимодействию в сфере охраны здоровья обучающихся в общеобразовательных организациях, а также меры по лицензированию медицинской деятельности общеобразовательных организаций;</a:t>
            </a:r>
            <a:br>
              <a:rPr lang="ru-RU" sz="18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разработать региональные планы мероприятий по охране здоровья обучающихся в общеобразовательных организациях с учетом целей пилотных проектов по школьной медицине и по совершенствованию работы поликлиник с применением технологий бережливого производства.</a:t>
            </a:r>
            <a:r>
              <a:rPr lang="ru-RU" sz="18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8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Нормативно-правовая база совершенствования школьного здравоохранения Свердловской области</a:t>
            </a:r>
            <a:endParaRPr lang="ru-RU" altLang="ru-RU" sz="24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9144000" cy="609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Постановлением Правительства Свердловской области от 26.06.2009 г. №737‑ПП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 Концепции "Совершенствование организации медицинской помощи учащимся общеобразовательных учреждений в Свердловской области на период до 2025 года», 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Приказ Министерства здравоохранения и Министерства общего и профессионального образования Свердловской области от 16.09.2014 №1178-п/210-д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совершенствовании медицинского обеспечения в образовательных организациях Свердловской области», 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Совместный приказ Министерства здравоохранения и Министерства общего и профессионального образования Свердловской области от 3.08.2017/ 5.09.2017 №1325-п/292-и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минимизации рисков инфекционных заболеваний в образовательных (оздоровительных) организациях Свердловской области», в целях совершенствования оказания медицинской помощи несовершеннолетним в образовательных организациях 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Совместный приказ 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Министерства здравоохранения Свердловской области от 23.03.2018 №438-п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 внедрении организационного стандарта работы отделений организации медицинской помощи несовершеннолетним в образовательных организациях в учреждениях здравоохранения Свердловской области, оказывающих медицинскую помощь детям»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herpes.ru/wp-content/uploads/2013/11/privivki-pri-atopicheskom-dermatite.jpg"/>
          <p:cNvPicPr>
            <a:picLocks noChangeAspect="1" noChangeArrowheads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0" y="357166"/>
            <a:ext cx="8891308" cy="58579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33536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Организация оказания первичной медико-санитарной помощи обучающимся осуществляется органами исполнительной власти в сфере здравоохранения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в то же время образовательная организация обязана предоставить помещение с соответствующими условиями для работы медицинских работников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12"/>
            <a:ext cx="9144000" cy="5286388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2018 году в Свердловской области </a:t>
            </a:r>
            <a:r>
              <a:rPr lang="ru-RU" sz="1800" u="sng" dirty="0" smtClean="0">
                <a:latin typeface="Arial" charset="0"/>
              </a:rPr>
              <a:t>(по данным Минобразования)</a:t>
            </a:r>
            <a:r>
              <a:rPr lang="ru-RU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1046 общеобразовательных организаций – в 984 имеются медицинские кабинеты, 99,7%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мед.кабинетов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пролицензированы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/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1254 дошкольные образовательные организации – в 1154 имеются медицинские кабинеты, 98,8%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мед.кабинетов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пролицензированы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Arial" charset="0"/>
              </a:rPr>
              <a:t>Укомплектованность кадрами ОМПО в 2018 г.:</a:t>
            </a:r>
          </a:p>
          <a:p>
            <a:pPr eaLnBrk="1" hangingPunct="1">
              <a:buNone/>
            </a:pPr>
            <a:endParaRPr lang="ru-RU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altLang="ru-RU" sz="2400" dirty="0" smtClean="0">
              <a:latin typeface="Arial" charset="0"/>
            </a:endParaRPr>
          </a:p>
          <a:p>
            <a:endParaRPr lang="ru-RU" altLang="ru-RU" sz="2400" dirty="0">
              <a:latin typeface="Arial" charset="0"/>
            </a:endParaRPr>
          </a:p>
          <a:p>
            <a:r>
              <a:rPr lang="ru-RU" altLang="ru-RU" sz="2200" dirty="0" smtClean="0">
                <a:latin typeface="Arial" charset="0"/>
              </a:rPr>
              <a:t>В 5 муниципальных образованиях в образовательных организациях работают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charset="0"/>
              </a:rPr>
              <a:t>школьные стоматологические кабинеты</a:t>
            </a:r>
            <a:r>
              <a:rPr lang="ru-RU" altLang="ru-RU" sz="2200" dirty="0" smtClean="0">
                <a:latin typeface="Arial" charset="0"/>
              </a:rPr>
              <a:t> (основной приоритет в работе – профилактика)</a:t>
            </a:r>
            <a:endParaRPr lang="ru-RU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55270"/>
              </p:ext>
            </p:extLst>
          </p:nvPr>
        </p:nvGraphicFramePr>
        <p:xfrm>
          <a:off x="457200" y="4214806"/>
          <a:ext cx="8229599" cy="1015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579"/>
                <a:gridCol w="888159"/>
                <a:gridCol w="888724"/>
                <a:gridCol w="897764"/>
                <a:gridCol w="897764"/>
                <a:gridCol w="889289"/>
                <a:gridCol w="880250"/>
                <a:gridCol w="875730"/>
                <a:gridCol w="872340"/>
              </a:tblGrid>
              <a:tr h="2031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учащихся, воспитанников в субъекте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ДОУ (юр. лиц)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ОУ (юр. лиц)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Врачебный персонал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медицинский персонал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Штатн. долж-й (уд.)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занятых (ед.)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физ. лиц (ед.)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Штатн. долж-й (уд.)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занятых (ед.)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физ. лиц (ед.)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</a:tr>
              <a:tr h="20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630443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678,25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475,14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2328,5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1938,87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19" marR="6101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52400" y="838200"/>
            <a:ext cx="5334000" cy="44958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defRPr/>
            </a:pPr>
            <a:r>
              <a:rPr lang="ru-RU" altLang="ru-RU" sz="2000" b="1" u="sng" dirty="0">
                <a:solidFill>
                  <a:srgbClr val="002060"/>
                </a:solidFill>
              </a:rPr>
              <a:t>ДЕТСКАЯ ПОЛИКЛИНИКА</a:t>
            </a:r>
          </a:p>
          <a:p>
            <a:pPr algn="ctr" eaLnBrk="1" hangingPunct="1">
              <a:defRPr/>
            </a:pPr>
            <a:r>
              <a:rPr lang="ru-RU" altLang="ru-RU" sz="2000" b="1" dirty="0"/>
              <a:t>Отделение организации </a:t>
            </a:r>
          </a:p>
          <a:p>
            <a:pPr algn="ctr" eaLnBrk="1" hangingPunct="1">
              <a:defRPr/>
            </a:pPr>
            <a:r>
              <a:rPr lang="ru-RU" altLang="ru-RU" sz="2000" b="1" dirty="0"/>
              <a:t>медицинской помощи детям </a:t>
            </a:r>
          </a:p>
          <a:p>
            <a:pPr algn="ctr" eaLnBrk="1" hangingPunct="1">
              <a:defRPr/>
            </a:pPr>
            <a:r>
              <a:rPr lang="ru-RU" altLang="ru-RU" sz="2000" b="1" dirty="0"/>
              <a:t>в образовательных организациях – 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altLang="ru-RU" sz="2000" b="1" i="1" dirty="0"/>
              <a:t>врачи педиатры, </a:t>
            </a:r>
            <a:r>
              <a:rPr lang="ru-RU" altLang="ru-RU" sz="2000" b="1" i="1" dirty="0" smtClean="0"/>
              <a:t>фельдшеры</a:t>
            </a:r>
            <a:endParaRPr lang="ru-RU" altLang="ru-RU" sz="2000" b="1" i="1" dirty="0"/>
          </a:p>
          <a:p>
            <a:pPr algn="ctr" eaLnBrk="1" hangingPunct="1">
              <a:defRPr/>
            </a:pPr>
            <a:endParaRPr lang="ru-RU" altLang="ru-RU" sz="2000" b="1" dirty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029200" y="3657600"/>
            <a:ext cx="2438400" cy="609600"/>
          </a:xfrm>
          <a:prstGeom prst="flowChartAlternateProcess">
            <a:avLst/>
          </a:prstGeom>
          <a:solidFill>
            <a:srgbClr val="CCFF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b="1" dirty="0"/>
              <a:t>Центры </a:t>
            </a:r>
            <a:r>
              <a:rPr lang="ru-RU" altLang="ru-RU" sz="2000" b="1" dirty="0" smtClean="0"/>
              <a:t>здоровья (6)</a:t>
            </a:r>
            <a:endParaRPr lang="ru-RU" altLang="ru-RU" sz="2000" b="1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638800" y="981075"/>
            <a:ext cx="3195638" cy="1304925"/>
          </a:xfrm>
          <a:prstGeom prst="flowChartAlternateProcess">
            <a:avLst/>
          </a:prstGeom>
          <a:solidFill>
            <a:srgbClr val="FFC0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b="1" u="sng" dirty="0"/>
              <a:t>Образовательные</a:t>
            </a:r>
          </a:p>
          <a:p>
            <a:pPr algn="ctr" eaLnBrk="1" hangingPunct="1"/>
            <a:r>
              <a:rPr lang="ru-RU" altLang="ru-RU" sz="2000" b="1" u="sng" dirty="0"/>
              <a:t> организации (школы)-</a:t>
            </a:r>
          </a:p>
          <a:p>
            <a:pPr algn="ctr" eaLnBrk="1" hangingPunct="1"/>
            <a:r>
              <a:rPr lang="ru-RU" altLang="ru-RU" sz="2000" b="1" dirty="0"/>
              <a:t>Кабинеты </a:t>
            </a:r>
            <a:r>
              <a:rPr lang="ru-RU" altLang="ru-RU" sz="2000" b="1" dirty="0" smtClean="0"/>
              <a:t>здоровья (42)</a:t>
            </a:r>
            <a:endParaRPr lang="ru-RU" altLang="ru-RU" sz="2000" b="1" dirty="0"/>
          </a:p>
        </p:txBody>
      </p:sp>
      <p:sp>
        <p:nvSpPr>
          <p:cNvPr id="17413" name="Rectang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Arial" charset="0"/>
              </a:rPr>
              <a:t>Современная система организации медицинского обеспечения в образовательных организациях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200400" y="4572000"/>
            <a:ext cx="5229252" cy="762000"/>
          </a:xfrm>
          <a:prstGeom prst="flowChartAlternateProcess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Клиники дружественные к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молодежи (9)</a:t>
            </a:r>
          </a:p>
          <a:p>
            <a:pPr algn="ctr"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Кабинеты медико-социальной помощи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2" descr="C:\Documents and Settings\student\Рабочий стол\Номус 2011 Лещева\картинки\a7011cc680d8[1].jpg"/>
          <p:cNvPicPr>
            <a:picLocks noChangeAspect="1" noChangeArrowheads="1"/>
          </p:cNvPicPr>
          <p:nvPr/>
        </p:nvPicPr>
        <p:blipFill>
          <a:blip r:embed="rId3">
            <a:lum bright="-4000" contrast="50000"/>
          </a:blip>
          <a:srcRect/>
          <a:stretch>
            <a:fillRect/>
          </a:stretch>
        </p:blipFill>
        <p:spPr bwMode="auto">
          <a:xfrm>
            <a:off x="7696200" y="5386388"/>
            <a:ext cx="14478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2"/>
          <p:cNvSpPr>
            <a:spLocks noChangeArrowheads="1"/>
          </p:cNvSpPr>
          <p:nvPr/>
        </p:nvSpPr>
        <p:spPr bwMode="auto">
          <a:xfrm>
            <a:off x="457200" y="2780928"/>
            <a:ext cx="4343400" cy="1410072"/>
          </a:xfrm>
          <a:prstGeom prst="flowChartAlternateProcess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b="1" u="sng" dirty="0"/>
              <a:t>медицинские кабинеты в </a:t>
            </a:r>
            <a:r>
              <a:rPr lang="ru-RU" altLang="ru-RU" sz="2000" b="1" u="sng" dirty="0" smtClean="0"/>
              <a:t>школах </a:t>
            </a:r>
          </a:p>
          <a:p>
            <a:pPr algn="ctr" eaLnBrk="1" hangingPunct="1"/>
            <a:r>
              <a:rPr lang="ru-RU" altLang="ru-RU" sz="2000" b="1" u="sng" dirty="0" smtClean="0"/>
              <a:t>и детских садах</a:t>
            </a:r>
            <a:r>
              <a:rPr lang="ru-RU" altLang="ru-RU" sz="2000" b="1" dirty="0" smtClean="0"/>
              <a:t>:</a:t>
            </a:r>
            <a:endParaRPr lang="ru-RU" altLang="ru-RU" sz="2000" b="1" dirty="0"/>
          </a:p>
          <a:p>
            <a:pPr algn="ctr" eaLnBrk="1" hangingPunct="1">
              <a:buFontTx/>
              <a:buChar char="-"/>
            </a:pPr>
            <a:r>
              <a:rPr lang="ru-RU" altLang="ru-RU" sz="2000" b="1" dirty="0"/>
              <a:t>врач-педиатр/фельдшер, </a:t>
            </a:r>
          </a:p>
          <a:p>
            <a:pPr algn="ctr" eaLnBrk="1" hangingPunct="1">
              <a:buFontTx/>
              <a:buChar char="-"/>
            </a:pPr>
            <a:r>
              <a:rPr lang="ru-RU" altLang="ru-RU" sz="2000" b="1" dirty="0"/>
              <a:t>медицинская сестра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516688" y="3467100"/>
            <a:ext cx="2208212" cy="1588"/>
          </a:xfrm>
          <a:prstGeom prst="straightConnector1">
            <a:avLst/>
          </a:prstGeom>
          <a:ln w="31750">
            <a:solidFill>
              <a:srgbClr val="CC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4800600" y="2286000"/>
            <a:ext cx="1373188" cy="1066800"/>
          </a:xfrm>
          <a:prstGeom prst="straightConnector1">
            <a:avLst/>
          </a:prstGeom>
          <a:ln w="31750">
            <a:solidFill>
              <a:srgbClr val="CC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134894" y="2932906"/>
            <a:ext cx="1295400" cy="1588"/>
          </a:xfrm>
          <a:prstGeom prst="straightConnector1">
            <a:avLst/>
          </a:prstGeom>
          <a:ln w="31750">
            <a:solidFill>
              <a:srgbClr val="CC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61209" y="4115594"/>
            <a:ext cx="397" cy="456406"/>
          </a:xfrm>
          <a:prstGeom prst="straightConnector1">
            <a:avLst/>
          </a:prstGeom>
          <a:ln w="31750">
            <a:solidFill>
              <a:srgbClr val="CC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572000" y="3847729"/>
            <a:ext cx="457200" cy="1"/>
          </a:xfrm>
          <a:prstGeom prst="straightConnector1">
            <a:avLst/>
          </a:prstGeom>
          <a:ln w="31750">
            <a:solidFill>
              <a:srgbClr val="CC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6000768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85720" y="4071942"/>
            <a:ext cx="2500330" cy="714380"/>
          </a:xfrm>
          <a:prstGeom prst="flowChartAlternateProcess">
            <a:avLst/>
          </a:prstGeom>
          <a:solidFill>
            <a:srgbClr val="CCFFFF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стоматологические </a:t>
            </a:r>
          </a:p>
          <a:p>
            <a:pPr algn="ctr" eaLnBrk="1" hangingPunct="1"/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кабинеты в школах (20)</a:t>
            </a:r>
          </a:p>
          <a:p>
            <a:pPr algn="ctr" eaLnBrk="1" hangingPunct="1"/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- врач стоматолог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350" y="5572140"/>
            <a:ext cx="8002255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Совместный приказ Министерства здравоохранения СО 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и Министерства общего и профессионального образования СО от 16.09. 2014 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№1178-п/210-д </a:t>
            </a:r>
            <a:r>
              <a:rPr lang="ru-RU" altLang="ru-RU" b="1" dirty="0">
                <a:solidFill>
                  <a:srgbClr val="0070C0"/>
                </a:solidFill>
              </a:rPr>
              <a:t>«О совершенствовании медицинского обеспечения 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>
                <a:solidFill>
                  <a:srgbClr val="0070C0"/>
                </a:solidFill>
              </a:rPr>
              <a:t>в образовательных организациях Свердловской области»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>Системная работа по сохранению и укреплению здоровья школьников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4284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Система образования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Кабинеты здоровья в школах</a:t>
            </a:r>
            <a:r>
              <a:rPr lang="ru-RU" sz="2000" b="1" dirty="0"/>
              <a:t>)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500562" y="1500174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Система здравоохранения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37449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dirty="0" smtClean="0"/>
              <a:t> формирование </a:t>
            </a:r>
            <a:r>
              <a:rPr lang="ru-RU" b="1" dirty="0"/>
              <a:t>культуры здоровья и здорового образа </a:t>
            </a:r>
            <a:r>
              <a:rPr lang="ru-RU" b="1" dirty="0" smtClean="0"/>
              <a:t>жизни;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dirty="0"/>
              <a:t> создание </a:t>
            </a:r>
            <a:r>
              <a:rPr lang="ru-RU" b="1" dirty="0" err="1"/>
              <a:t>здоровьесберегающей</a:t>
            </a:r>
            <a:r>
              <a:rPr lang="ru-RU" b="1" dirty="0"/>
              <a:t> среды, режима, нагрузки;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ru-RU" b="1" dirty="0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787900" y="2276475"/>
            <a:ext cx="43561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b="1" dirty="0"/>
              <a:t>организация и проведение</a:t>
            </a:r>
            <a:r>
              <a:rPr lang="ru-RU" dirty="0"/>
              <a:t> </a:t>
            </a:r>
            <a:r>
              <a:rPr lang="ru-RU" b="1" dirty="0"/>
              <a:t>профилактических мероприятий;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dirty="0"/>
              <a:t>санитарно-гигиенический мониторинг;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dirty="0"/>
              <a:t>мониторинг состояния здоровья, диспансерное наблюдение за обучающимися;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dirty="0"/>
              <a:t>организация и проведение оздоровительных </a:t>
            </a:r>
            <a:r>
              <a:rPr lang="ru-RU" b="1" dirty="0" smtClean="0"/>
              <a:t>мероприятий</a:t>
            </a:r>
            <a:endParaRPr lang="ru-RU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8085" y="5453508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b="1" dirty="0">
                <a:solidFill>
                  <a:srgbClr val="0070C0"/>
                </a:solidFill>
              </a:rPr>
              <a:t>организация просветительской работы среди школьников, педагогов, 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Системная работа по сохранению и укреплению здоровья школьников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7609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Внедрена система организации профилактических осмотров с участием специалистов МО 1-го, 2-го и 3-го уровней (794 384 несовершеннолетних);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 алгоритм оценки результатов профилактических осмотров;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  <a:defRPr/>
            </a:pPr>
            <a:r>
              <a:rPr lang="ru-RU" altLang="ru-RU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Проведен аудит качества оказания медицинской помощи обучающимся в образовательных организациях;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  <a:defRPr/>
            </a:pPr>
            <a:r>
              <a:rPr lang="ru-RU" altLang="ru-RU" sz="8000" b="1" dirty="0" smtClean="0">
                <a:latin typeface="Arial" pitchFamily="34" charset="0"/>
                <a:cs typeface="Arial" pitchFamily="34" charset="0"/>
              </a:rPr>
              <a:t>Выполнены хронометражные исследования, определен перечень оказываемой медицинской помощи и оценка нагрузки медицинских работников ОМПО;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  <a:defRPr/>
            </a:pPr>
            <a:r>
              <a:rPr lang="ru-RU" altLang="ru-RU" sz="8000" b="1" dirty="0" smtClean="0">
                <a:latin typeface="Arial" pitchFamily="34" charset="0"/>
                <a:cs typeface="Arial" pitchFamily="34" charset="0"/>
              </a:rPr>
              <a:t>Разработан и внедрен организационный стандарт работы отделений организации медицинской помощи несовершеннолетним в образовательных организациях детских поликлиник Свердловской области;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В детские поликлиники закуплены автоматизированные комплексы диспансерного обследования;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</a:pPr>
            <a:r>
              <a:rPr lang="ru-RU" sz="8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Проведено он-</a:t>
            </a:r>
            <a:r>
              <a:rPr lang="ru-RU" sz="8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лайн</a:t>
            </a:r>
            <a:r>
              <a:rPr lang="ru-RU" sz="8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анкетирование для выявления факторов  риска у школьников (около 3 500 школьников</a:t>
            </a:r>
            <a:r>
              <a:rPr lang="ru-RU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ktpro.ru/wp-content/uploads/2017/11/1-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4506754"/>
            <a:ext cx="4499992" cy="23512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 жизни детей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(данные он-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лайн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анкетирования 2018 г., опрошено - 3313 школьников 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11-17 лет)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  <a:solidFill>
            <a:schemeClr val="bg1">
              <a:alpha val="46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Только 17,2%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соблюдают режим питания,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не завтракают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41,1%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Низкий уровень физической активности –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47,2%;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Малоподвижное поведение -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39%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Недостаток сна, ежедневно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-18,7%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Депрессивные симптомы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19,0%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Несколько раз в неделю  чувствуют: - раздражительность 39,2%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Нервное напряжение 32,7%,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Подавленность 13,6%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7,1% указали, что курят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21,7% употребляют пиво и другие алкогольные напитки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4,7% пробовали наркотические вещества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53,7%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проводят 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гаджетами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компьютерами более 3 часов в день.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Девочки проводят за компьютером больше времени чем мальчики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50%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отметили наличие низкой физической активности (путь от дома до школы, не более 15 мин.)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Недостаток сна у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35%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наиболее выраженный (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52%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у подростков 15 лет.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60%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ложится спать и берет с собой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гаджет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(для просмотра видео, игр)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1295</Words>
  <Application>Microsoft Office PowerPoint</Application>
  <PresentationFormat>Экран (4:3)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Тема Office</vt:lpstr>
      <vt:lpstr>О реализации регионального проекта по организации медицинского электронного документооборота в муниципальных образовательных организациях</vt:lpstr>
      <vt:lpstr>Презентация PowerPoint</vt:lpstr>
      <vt:lpstr>Во исполнение протокола совещания в режиме видеоконференцсвязи по вопросам реализации пилотного проекта по школьной медицине с органами исполнительной власти субъектов Российской Федерации в сфере образования и в сфере охраны здоровья под председательством заместителя Министра образования и науки Российской Федерации Т.Ю. Синюгиной и заместителя Министра здравоохранения Российской Федерации Т.В. Яковлевой  от 18.12.2017 № 05/15/141 поручено:  - проработать вопрос формирования дистанционных центров для проведения интерактивных мероприятий по формированию принципов здорового образа жизни, профилактике заболеваний, важности вакцинации, трансляции знаний в общеобразовательные организации региона; - рассмотреть возможность подключения медицинских блоков общеобразовательных организаций к медицинским информационным системам субъекта Российской Федерации для возможности просмотра и ведения электронной медицинской карты обучающегося с учетом организации защищенного способа передачи данных; - принять совместные региональные акты по взаимодействию в сфере охраны здоровья обучающихся в общеобразовательных организациях, а также меры по лицензированию медицинской деятельности общеобразовательных организаций; - разработать региональные планы мероприятий по охране здоровья обучающихся в общеобразовательных организациях с учетом целей пилотных проектов по школьной медицине и по совершенствованию работы поликлиник с применением технологий бережливого производства.   </vt:lpstr>
      <vt:lpstr>Презентация PowerPoint</vt:lpstr>
      <vt:lpstr>Организация оказания первичной медико-санитарной помощи обучающимся осуществляется органами исполнительной власти в сфере здравоохранения, в то же время образовательная организация обязана предоставить помещение с соответствующими условиями для работы медицинских работников</vt:lpstr>
      <vt:lpstr>Современная система организации медицинского обеспечения в образовательных организациях</vt:lpstr>
      <vt:lpstr>Системная работа по сохранению и укреплению здоровья школьников</vt:lpstr>
      <vt:lpstr>Системная работа по сохранению и укреплению здоровья школьников</vt:lpstr>
      <vt:lpstr>Образ жизни детей (данные он-лайн анкетирования 2018 г., опрошено - 3313 школьников  11-17 лет)</vt:lpstr>
      <vt:lpstr>Презентация PowerPoint</vt:lpstr>
      <vt:lpstr>Результаты аудита качества оказания медицинской помощи обучающимся в образовательных организациях </vt:lpstr>
      <vt:lpstr>Пилотный проект по организации медицинского электронного документооборота между медицинскими организациями и медицинскими кабинетами на базе общеобразовательных учреждений на основе ведения электронной медицинской карты (далее – ЭМК)*</vt:lpstr>
      <vt:lpstr>Презентация PowerPoint</vt:lpstr>
      <vt:lpstr>Персональный компьютер, с параметрами не ниже перечисленных : </vt:lpstr>
      <vt:lpstr>Организация медицинского электронного документооборота между медицинскими кабинетами и медицинскими организациями позволит: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Петина Ксения Павловна</cp:lastModifiedBy>
  <cp:revision>33</cp:revision>
  <cp:lastPrinted>2018-09-25T07:22:12Z</cp:lastPrinted>
  <dcterms:created xsi:type="dcterms:W3CDTF">2018-09-20T16:16:41Z</dcterms:created>
  <dcterms:modified xsi:type="dcterms:W3CDTF">2018-09-26T11:21:41Z</dcterms:modified>
</cp:coreProperties>
</file>