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784"/>
    <a:srgbClr val="FFCCFF"/>
    <a:srgbClr val="FFCCCC"/>
    <a:srgbClr val="CC00CC"/>
    <a:srgbClr val="BE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5" autoAdjust="0"/>
  </p:normalViewPr>
  <p:slideViewPr>
    <p:cSldViewPr>
      <p:cViewPr varScale="1">
        <p:scale>
          <a:sx n="61" d="100"/>
          <a:sy n="61" d="100"/>
        </p:scale>
        <p:origin x="-207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127C7E50-C38D-4FD7-88C5-AC056829E78E}" type="datetimeFigureOut">
              <a:rPr lang="ru-RU" smtClean="0"/>
              <a:t>29.12.2017</a:t>
            </a:fld>
            <a:endParaRPr lang="ru-RU"/>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0882" tIns="45441" rIns="90882" bIns="45441"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0882" tIns="45441" rIns="90882" bIns="4544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6A018990-090D-4132-9DA8-1B774383EF51}" type="slidenum">
              <a:rPr lang="ru-RU" smtClean="0"/>
              <a:t>‹#›</a:t>
            </a:fld>
            <a:endParaRPr lang="ru-RU"/>
          </a:p>
        </p:txBody>
      </p:sp>
    </p:spTree>
    <p:extLst>
      <p:ext uri="{BB962C8B-B14F-4D97-AF65-F5344CB8AC3E}">
        <p14:creationId xmlns:p14="http://schemas.microsoft.com/office/powerpoint/2010/main" val="383818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A018990-090D-4132-9DA8-1B774383EF51}" type="slidenum">
              <a:rPr lang="ru-RU" smtClean="0"/>
              <a:t>1</a:t>
            </a:fld>
            <a:endParaRPr lang="ru-RU"/>
          </a:p>
        </p:txBody>
      </p:sp>
    </p:spTree>
    <p:extLst>
      <p:ext uri="{BB962C8B-B14F-4D97-AF65-F5344CB8AC3E}">
        <p14:creationId xmlns:p14="http://schemas.microsoft.com/office/powerpoint/2010/main" val="8554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усилении болевого синдрома у больных, получающих в плановом порядке симптоматическое лечение, обезболивание осуществляется:</a:t>
            </a:r>
          </a:p>
          <a:p>
            <a:r>
              <a:rPr lang="ru-RU" dirty="0" smtClean="0"/>
              <a:t>1) при невозможности провести обезболивание самостоятельно, выездной бригадой неотложной медицинской помощи, в случае ее отсутствия, бригадой скорой медицинской помощи наркотическим средством пациента, полученного им по рецепту, выписанному лечащим врачом (фельдшером, акушеркой) медицинской организации;</a:t>
            </a:r>
          </a:p>
          <a:p>
            <a:r>
              <a:rPr lang="ru-RU" dirty="0" smtClean="0"/>
              <a:t>2) при выраженном болевом синдроме, который не купируется ненаркотическими обезболивающими средствами, наркотическим средством выездной бригадой скорой медицинской помощи.</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10</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8822">
              <a:defRPr/>
            </a:pPr>
            <a:r>
              <a:rPr lang="ru-RU" dirty="0"/>
              <a:t>Одним из поводов для вызова скорой медицинской помощи в экстренной форме является внезапный болевой синдром согласно пункта 11 Порядка оказания скорой, в том числе скорой специализированной, медицинской помощи, утвержденного приказом Минздрава России от 20.06.2013 № 388н «Об утверждении Порядка оказания скорой, в том числе скорой специализированной, медицинской помощи».</a:t>
            </a:r>
          </a:p>
          <a:p>
            <a:pPr defTabSz="908822">
              <a:defRPr/>
            </a:pPr>
            <a:endParaRPr lang="ru-RU" dirty="0"/>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11</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8822">
              <a:defRPr/>
            </a:pPr>
            <a:r>
              <a:rPr lang="ru-RU" dirty="0"/>
              <a:t>О проведении обезболивания делается запись в карте вызова, с последующим информированием заведующего подстанцией и руководства территориальной поликлиники для принятия решения об обеспечении пациента наркотическим средством и проведении дальнейшего планового обезболивания в установленном порядке.</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12</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Отпуск по рецептам наркотических лекарственных препаратов осуществляется в обычном режиме в аптечных организациях (обособленных подразделениях медицинских организаций, включенных в перечень, утвержденный постановлением Правительства Свердловской области от 5.08.2015 № 704-ПП). </a:t>
            </a:r>
          </a:p>
          <a:p>
            <a:r>
              <a:rPr lang="ru-RU" dirty="0" smtClean="0"/>
              <a:t>В соответствии с приказом Минздрава России от 11.07.2017 № 403н «Об утверждении правил отпуска лекарственных препаратов для медицинского применения, в том числе иммунобиологических лекарственных препаратов, аптечными организациями, индивидуальными предпринимателями, имеющими лицензию на фармацевтическую деятельность» при отпуске наркотического лекарственного препарата прикрепление к аптечной организации не требуется.</a:t>
            </a:r>
          </a:p>
          <a:p>
            <a:r>
              <a:rPr lang="ru-RU" dirty="0" smtClean="0"/>
              <a:t>Отпуск из аптеки осуществляется по надлежаще оформленному рецепту, при предъявлении документа, удостоверяющего личность. В случае если с рецептом в аптеку обращается не сам пациент или его законный представитель (опекун, родитель несовершеннолетнего ребенка) должна быть предъявлена доверенность на получение наркотического лекарственного препарата от лица, на чье имя выписан рецепт. Доверенность оформляется в произвольной форме.</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13</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Остатки наркотических лекарственных препаратов по федеральной и областной программам на 26.12.2017 представлены на слайде</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14</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8822">
              <a:defRPr/>
            </a:pPr>
            <a:r>
              <a:rPr lang="ru-RU" dirty="0"/>
              <a:t> </a:t>
            </a:r>
          </a:p>
          <a:p>
            <a:r>
              <a:rPr lang="ru-RU" dirty="0" smtClean="0"/>
              <a:t>Впереди длинные выходные, к сожалению, именно в эти дни люди часто сталкиваются с трудностями в получении обезболивающих препаратов и другими проблемами. Важно проинформировать больных и их родственников о необходимости заранее позаботиться и получить обезболивающие препараты. </a:t>
            </a:r>
          </a:p>
          <a:p>
            <a:r>
              <a:rPr lang="ru-RU" dirty="0" smtClean="0"/>
              <a:t>Пациент с выраженным болевым синдромом может быть на приеме у дежурного врача поликлиники, вызвать СМП, получить медицинскую помощь бригадой неотложной помощи. Поэтому данные службы должны быть готовы к оказанию обезболивающей терапии.</a:t>
            </a:r>
          </a:p>
          <a:p>
            <a:r>
              <a:rPr lang="ru-RU" dirty="0" smtClean="0"/>
              <a:t>Приказом Минздрава Свердловской области от 13.12.2017 № 2269-п </a:t>
            </a:r>
          </a:p>
          <a:p>
            <a:r>
              <a:rPr lang="ru-RU" dirty="0" smtClean="0"/>
              <a:t>«Об организации работы лечебно-профилактических учреждений Свердловской области и обеспечении непрерывного оперативного управления ими в выходные и праздничные дни в период с 30 декабря 2017 года по 08 января 2018 года» регламентированы действия организаторов здравоохранения, но обращаю Ваше внимание на:</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15</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8822">
              <a:defRPr/>
            </a:pPr>
            <a:r>
              <a:rPr lang="ru-RU" dirty="0"/>
              <a:t> </a:t>
            </a:r>
          </a:p>
          <a:p>
            <a:r>
              <a:rPr lang="ru-RU" dirty="0" smtClean="0"/>
              <a:t>п. 4.6</a:t>
            </a:r>
          </a:p>
          <a:p>
            <a:r>
              <a:rPr lang="ru-RU" dirty="0" smtClean="0"/>
              <a:t>проверить реальную готовность учреждения к оказанию медицинской помощи населению, уточнить наличие запасов кислорода, крови, </a:t>
            </a:r>
            <a:r>
              <a:rPr lang="ru-RU" dirty="0" err="1" smtClean="0"/>
              <a:t>кровезаменяющих</a:t>
            </a:r>
            <a:r>
              <a:rPr lang="ru-RU" dirty="0" smtClean="0"/>
              <a:t> препаратов, перевязочного материала, лекарственных средств, продовольствия и других расходных материалов, а также исправность средств пожаротушения, знание медицинским персоналом правил противопожарной безопасности, готовность нештатных пожарных команд к работе;</a:t>
            </a:r>
          </a:p>
          <a:p>
            <a:r>
              <a:rPr lang="ru-RU" dirty="0" smtClean="0"/>
              <a:t>п. 4.13</a:t>
            </a:r>
          </a:p>
          <a:p>
            <a:r>
              <a:rPr lang="ru-RU" dirty="0" smtClean="0"/>
              <a:t>обеспечить готовность сил экстренной медицинской помощи к оказанию неотложной помощи населению при проведении мероприятий в местах с массовым пребыванием населения, организовать медицинское обеспечение мероприятий проводимых органами местного самоуправления в праздничные дни;</a:t>
            </a:r>
          </a:p>
          <a:p>
            <a:r>
              <a:rPr lang="ru-RU" dirty="0" smtClean="0"/>
              <a:t>п. 4.15</a:t>
            </a:r>
          </a:p>
          <a:p>
            <a:r>
              <a:rPr lang="ru-RU" dirty="0" smtClean="0"/>
              <a:t>провести инвентаризацию лекарственных средств в укладках выездных бригад скорой медицинской помощи, обратив особое внимание на </a:t>
            </a:r>
            <a:r>
              <a:rPr lang="ru-RU" dirty="0" err="1" smtClean="0"/>
              <a:t>детоксицирующие</a:t>
            </a:r>
            <a:r>
              <a:rPr lang="ru-RU" dirty="0" smtClean="0"/>
              <a:t> средства, включая антидоты;</a:t>
            </a:r>
          </a:p>
          <a:p>
            <a:r>
              <a:rPr lang="ru-RU" dirty="0" smtClean="0"/>
              <a:t>п. 4.16</a:t>
            </a:r>
          </a:p>
          <a:p>
            <a:r>
              <a:rPr lang="ru-RU" dirty="0" smtClean="0"/>
              <a:t>усилить контроль за работой службы скорой медицинской помощи, </a:t>
            </a:r>
            <a:r>
              <a:rPr lang="ru-RU" dirty="0" err="1" smtClean="0"/>
              <a:t>травмопунктов</a:t>
            </a:r>
            <a:r>
              <a:rPr lang="ru-RU" dirty="0" smtClean="0"/>
              <a:t> и дежурных служб медицинских организаций;</a:t>
            </a:r>
          </a:p>
          <a:p>
            <a:r>
              <a:rPr lang="ru-RU" dirty="0" smtClean="0"/>
              <a:t>п. 4.18</a:t>
            </a:r>
          </a:p>
          <a:p>
            <a:r>
              <a:rPr lang="ru-RU" dirty="0" smtClean="0"/>
              <a:t>о готовности к проведению мероприятий по организации медицинской помощи населению, всех видов жизнеобеспечения учреждения доложить письменно в Министерство с указанием ответственных дежурных (электронная почта - mob.minzdrav@egov66.ru, факс - 376-67-64).</a:t>
            </a:r>
          </a:p>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16</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Во всех подведомственных медицинских организациях должны быть размещены информационные стенды с телефонами «горячей линии» по вопросам обезболивания и выписки обезболивающих препаратов:</a:t>
            </a:r>
          </a:p>
          <a:p>
            <a:r>
              <a:rPr lang="ru-RU" dirty="0"/>
              <a:t>ГБУЗ СО «Свердловский областной онкологический диспансер» (343) 356-17-49;</a:t>
            </a:r>
          </a:p>
          <a:p>
            <a:r>
              <a:rPr lang="ru-RU" dirty="0"/>
              <a:t>Росздравнадзор 8-800-500-18-35.</a:t>
            </a:r>
          </a:p>
          <a:p>
            <a:r>
              <a:rPr lang="ru-RU" dirty="0"/>
              <a:t>Для обеспечения доступности получения информации в Свердловской области работает контакт-центр «Здоровье жителей Среднего Урала»: (343) 385-06-00 и 8-800-1000-153 (бесплатный федеральный номер). </a:t>
            </a:r>
          </a:p>
          <a:p>
            <a:r>
              <a:rPr lang="ru-RU" dirty="0"/>
              <a:t> </a:t>
            </a:r>
          </a:p>
          <a:p>
            <a:pPr defTabSz="908822">
              <a:defRPr/>
            </a:pPr>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17</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08822">
              <a:defRPr/>
            </a:pPr>
            <a:r>
              <a:rPr lang="ru-RU" dirty="0"/>
              <a:t> </a:t>
            </a:r>
          </a:p>
        </p:txBody>
      </p:sp>
      <p:sp>
        <p:nvSpPr>
          <p:cNvPr id="4" name="Номер слайда 3"/>
          <p:cNvSpPr>
            <a:spLocks noGrp="1"/>
          </p:cNvSpPr>
          <p:nvPr>
            <p:ph type="sldNum" sz="quarter" idx="10"/>
          </p:nvPr>
        </p:nvSpPr>
        <p:spPr/>
        <p:txBody>
          <a:bodyPr/>
          <a:lstStyle/>
          <a:p>
            <a:fld id="{6A018990-090D-4132-9DA8-1B774383EF51}" type="slidenum">
              <a:rPr lang="ru-RU" smtClean="0"/>
              <a:t>18</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2</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3</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4</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5</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6</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7</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8</a:t>
            </a:fld>
            <a:endParaRPr lang="ru-RU"/>
          </a:p>
        </p:txBody>
      </p:sp>
    </p:spTree>
    <p:extLst>
      <p:ext uri="{BB962C8B-B14F-4D97-AF65-F5344CB8AC3E}">
        <p14:creationId xmlns:p14="http://schemas.microsoft.com/office/powerpoint/2010/main" val="396720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18990-090D-4132-9DA8-1B774383EF51}" type="slidenum">
              <a:rPr lang="ru-RU" smtClean="0"/>
              <a:t>9</a:t>
            </a:fld>
            <a:endParaRPr lang="ru-RU"/>
          </a:p>
        </p:txBody>
      </p:sp>
    </p:spTree>
    <p:extLst>
      <p:ext uri="{BB962C8B-B14F-4D97-AF65-F5344CB8AC3E}">
        <p14:creationId xmlns:p14="http://schemas.microsoft.com/office/powerpoint/2010/main" val="396720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BDFB50-8637-416C-982A-BE645CF0461C}" type="datetime1">
              <a:rPr lang="ru-RU" smtClean="0"/>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422430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A28789-0B93-4C8A-BAD9-99602C3542C6}" type="datetime1">
              <a:rPr lang="ru-RU" smtClean="0"/>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408695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1E9CB3-BA48-48AE-B898-636F78E0E0FD}" type="datetime1">
              <a:rPr lang="ru-RU" smtClean="0"/>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86293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0A51C0-D043-4A6C-B96C-A63309A9C73E}" type="datetime1">
              <a:rPr lang="ru-RU" smtClean="0"/>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56360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509F6A-9AC9-4E18-A2F0-384E7122DC6F}" type="datetime1">
              <a:rPr lang="ru-RU" smtClean="0"/>
              <a:t>29.12.2017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08551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89CC91-A185-410E-9506-3D3F7E113D97}" type="datetime1">
              <a:rPr lang="ru-RU" smtClean="0"/>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61466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EF72DB-7E02-4B0E-A786-A633E4DBE89C}" type="datetime1">
              <a:rPr lang="ru-RU" smtClean="0"/>
              <a:t>29.12.2017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197702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F3A08A-6937-453F-9DA5-4D8CF336A08B}" type="datetime1">
              <a:rPr lang="ru-RU" smtClean="0"/>
              <a:t>29.12.2017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99051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014BF8-E789-4F30-9D25-27A50E1A61A8}" type="datetime1">
              <a:rPr lang="ru-RU" smtClean="0"/>
              <a:t>29.12.2017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129182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B1DBBE-8C4B-4E04-AA9C-593A62B1D133}" type="datetime1">
              <a:rPr lang="ru-RU" smtClean="0"/>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73939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071A92-3F82-4074-B710-74D4AC3F9EE2}" type="datetime1">
              <a:rPr lang="ru-RU" smtClean="0"/>
              <a:t>29.12.2017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6C4027-09DB-4339-8598-4BA86E92DB9F}" type="slidenum">
              <a:rPr lang="ru-RU" smtClean="0"/>
              <a:t>‹#›</a:t>
            </a:fld>
            <a:endParaRPr lang="ru-RU"/>
          </a:p>
        </p:txBody>
      </p:sp>
    </p:spTree>
    <p:extLst>
      <p:ext uri="{BB962C8B-B14F-4D97-AF65-F5344CB8AC3E}">
        <p14:creationId xmlns:p14="http://schemas.microsoft.com/office/powerpoint/2010/main" val="238741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B40B-38EF-47C8-A85D-0275B1A1C8F0}" type="datetime1">
              <a:rPr lang="ru-RU" smtClean="0"/>
              <a:t>29.12.2017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C4027-09DB-4339-8598-4BA86E92DB9F}" type="slidenum">
              <a:rPr lang="ru-RU" smtClean="0"/>
              <a:t>‹#›</a:t>
            </a:fld>
            <a:endParaRPr lang="ru-RU"/>
          </a:p>
        </p:txBody>
      </p:sp>
    </p:spTree>
    <p:extLst>
      <p:ext uri="{BB962C8B-B14F-4D97-AF65-F5344CB8AC3E}">
        <p14:creationId xmlns:p14="http://schemas.microsoft.com/office/powerpoint/2010/main" val="3589053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mob.minzdrav@egov66.ru"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consultantplus://offline/ref=F07A06F3242D4F028AA1F7C7AB35B0E42210231E83CCEFDD6E871A1B25K1Q7D" TargetMode="External"/><Relationship Id="rId5" Type="http://schemas.openxmlformats.org/officeDocument/2006/relationships/hyperlink" Target="consultantplus://offline/ref=F07A06F3242D4F028AA1F7C7AB35B0E4221F22168EC8EFDD6E871A1B25174B58B36175D9C65AC61CK0Q4D"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99392"/>
            <a:ext cx="582226" cy="982410"/>
          </a:xfrm>
          <a:prstGeom prst="rect">
            <a:avLst/>
          </a:prstGeom>
        </p:spPr>
      </p:pic>
      <p:sp>
        <p:nvSpPr>
          <p:cNvPr id="7" name="TextBox 6"/>
          <p:cNvSpPr txBox="1"/>
          <p:nvPr/>
        </p:nvSpPr>
        <p:spPr>
          <a:xfrm>
            <a:off x="1115616" y="1268760"/>
            <a:ext cx="7416824" cy="3170099"/>
          </a:xfrm>
          <a:prstGeom prst="rect">
            <a:avLst/>
          </a:prstGeom>
          <a:noFill/>
        </p:spPr>
        <p:txBody>
          <a:bodyPr wrap="square" rtlCol="0">
            <a:spAutoFit/>
          </a:bodyPr>
          <a:lstStyle/>
          <a:p>
            <a:pPr algn="ctr"/>
            <a:r>
              <a:rPr lang="ru-RU" sz="4000" b="1" dirty="0">
                <a:solidFill>
                  <a:schemeClr val="accent6">
                    <a:lumMod val="40000"/>
                    <a:lumOff val="60000"/>
                  </a:schemeClr>
                </a:solidFill>
                <a:latin typeface="Arial" panose="020B0604020202020204" pitchFamily="34" charset="0"/>
                <a:cs typeface="Arial" panose="020B0604020202020204" pitchFamily="34" charset="0"/>
              </a:rPr>
              <a:t>Об обеспечении обезболивающей терапией, в том числе в праздничные дни бригадой скорой медицинской помощи</a:t>
            </a:r>
          </a:p>
        </p:txBody>
      </p:sp>
      <p:sp>
        <p:nvSpPr>
          <p:cNvPr id="8" name="TextBox 7"/>
          <p:cNvSpPr txBox="1"/>
          <p:nvPr/>
        </p:nvSpPr>
        <p:spPr>
          <a:xfrm>
            <a:off x="1646659" y="77172"/>
            <a:ext cx="653596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Министерство здравоохранения</a:t>
            </a:r>
          </a:p>
          <a:p>
            <a:pPr algn="ctr"/>
            <a:r>
              <a:rPr lang="ru-RU" sz="2800" b="1" dirty="0" smtClean="0">
                <a:latin typeface="Times New Roman" panose="02020603050405020304" pitchFamily="18" charset="0"/>
                <a:cs typeface="Times New Roman" panose="02020603050405020304" pitchFamily="18" charset="0"/>
              </a:rPr>
              <a:t> Свердловской области </a:t>
            </a:r>
            <a:endParaRPr lang="ru-RU"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014840" y="5661248"/>
            <a:ext cx="6167779" cy="646331"/>
          </a:xfrm>
          <a:prstGeom prst="rect">
            <a:avLst/>
          </a:prstGeom>
          <a:noFill/>
        </p:spPr>
        <p:txBody>
          <a:bodyPr wrap="none" rtlCol="0">
            <a:spAutoFit/>
          </a:bodyPr>
          <a:lstStyle/>
          <a:p>
            <a:r>
              <a:rPr lang="ru-RU" dirty="0" smtClean="0">
                <a:solidFill>
                  <a:schemeClr val="bg1"/>
                </a:solidFill>
                <a:latin typeface="Arial" panose="020B0604020202020204" pitchFamily="34" charset="0"/>
                <a:cs typeface="Arial" panose="020B0604020202020204" pitchFamily="34" charset="0"/>
              </a:rPr>
              <a:t>Начальник отдела первичной, </a:t>
            </a:r>
          </a:p>
          <a:p>
            <a:r>
              <a:rPr lang="ru-RU" dirty="0" smtClean="0">
                <a:solidFill>
                  <a:schemeClr val="bg1"/>
                </a:solidFill>
                <a:latin typeface="Arial" panose="020B0604020202020204" pitchFamily="34" charset="0"/>
                <a:cs typeface="Arial" panose="020B0604020202020204" pitchFamily="34" charset="0"/>
              </a:rPr>
              <a:t>скорой медицинской помощи  Ирена Йонасовна Базите</a:t>
            </a:r>
            <a:endParaRPr lang="ru-RU" b="1" dirty="0">
              <a:solidFill>
                <a:schemeClr val="bg1"/>
              </a:solidFill>
              <a:latin typeface="Arial" panose="020B0604020202020204" pitchFamily="34" charset="0"/>
              <a:cs typeface="Arial" panose="020B0604020202020204" pitchFamily="34"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a:t>
            </a:fld>
            <a:endParaRPr lang="ru-RU"/>
          </a:p>
        </p:txBody>
      </p:sp>
    </p:spTree>
    <p:extLst>
      <p:ext uri="{BB962C8B-B14F-4D97-AF65-F5344CB8AC3E}">
        <p14:creationId xmlns:p14="http://schemas.microsoft.com/office/powerpoint/2010/main" val="3665226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1111464" y="-57729"/>
            <a:ext cx="7128792" cy="1015663"/>
          </a:xfrm>
          <a:prstGeom prst="rect">
            <a:avLst/>
          </a:prstGeom>
          <a:noFill/>
        </p:spPr>
        <p:txBody>
          <a:bodyPr wrap="square" rtlCol="0">
            <a:spAutoFit/>
          </a:bodyPr>
          <a:lstStyle/>
          <a:p>
            <a:pPr lvl="0" algn="ctr">
              <a:spcBef>
                <a:spcPct val="20000"/>
              </a:spcBef>
            </a:pPr>
            <a:r>
              <a:rPr lang="ru-RU" sz="2000" b="1" dirty="0">
                <a:latin typeface="Times New Roman" panose="02020603050405020304" pitchFamily="18" charset="0"/>
                <a:cs typeface="Times New Roman" panose="02020603050405020304" pitchFamily="18" charset="0"/>
              </a:rPr>
              <a:t>При усилении болевого синдрома у больных, получающих в плановом порядке симптоматическое лечение, обезболивание осуществляется:</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10</a:t>
            </a:fld>
            <a:endParaRPr lang="ru-RU"/>
          </a:p>
        </p:txBody>
      </p:sp>
      <p:sp>
        <p:nvSpPr>
          <p:cNvPr id="3" name="TextBox 2"/>
          <p:cNvSpPr txBox="1"/>
          <p:nvPr/>
        </p:nvSpPr>
        <p:spPr>
          <a:xfrm>
            <a:off x="791579" y="1340768"/>
            <a:ext cx="7560840" cy="5601533"/>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1</a:t>
            </a:r>
            <a:r>
              <a:rPr lang="ru-RU" sz="2000" dirty="0">
                <a:latin typeface="Times New Roman" panose="02020603050405020304" pitchFamily="18" charset="0"/>
                <a:cs typeface="Times New Roman" panose="02020603050405020304" pitchFamily="18" charset="0"/>
              </a:rPr>
              <a:t>) при невозможности провести обезболивание самостоятельно, выездной бригадой неотложной медицинской помощи, в случае ее отсутствия, бригадой скорой медицинской помощи наркотическим средством пациента, полученного им по рецепту, выписанному лечащим врачом (фельдшером, акушеркой) медицинской организации;</a:t>
            </a:r>
          </a:p>
          <a:p>
            <a:pPr algn="just"/>
            <a:r>
              <a:rPr lang="ru-RU" sz="2000" dirty="0" smtClean="0">
                <a:latin typeface="Times New Roman" panose="02020603050405020304" pitchFamily="18" charset="0"/>
                <a:cs typeface="Times New Roman" panose="02020603050405020304" pitchFamily="18" charset="0"/>
              </a:rPr>
              <a:t>	2</a:t>
            </a:r>
            <a:r>
              <a:rPr lang="ru-RU" sz="2000" dirty="0">
                <a:latin typeface="Times New Roman" panose="02020603050405020304" pitchFamily="18" charset="0"/>
                <a:cs typeface="Times New Roman" panose="02020603050405020304" pitchFamily="18" charset="0"/>
              </a:rPr>
              <a:t>) при выраженном болевом синдроме, который не купируется ненаркотическими обезболивающими средствами, наркотическим средством выездной бригадой скорой медицинской помощи</a:t>
            </a:r>
            <a:r>
              <a:rPr lang="ru-RU" sz="2000" dirty="0" smtClean="0">
                <a:latin typeface="Times New Roman" panose="02020603050405020304" pitchFamily="18" charset="0"/>
                <a:cs typeface="Times New Roman" panose="02020603050405020304" pitchFamily="18" charset="0"/>
              </a:rPr>
              <a:t>.</a:t>
            </a:r>
          </a:p>
          <a:p>
            <a:pPr algn="ctr"/>
            <a:endParaRPr lang="ru-RU" sz="2000" dirty="0">
              <a:solidFill>
                <a:schemeClr val="accent1">
                  <a:lumMod val="20000"/>
                  <a:lumOff val="80000"/>
                </a:schemeClr>
              </a:solidFill>
              <a:latin typeface="Times New Roman" panose="02020603050405020304" pitchFamily="18" charset="0"/>
              <a:cs typeface="Times New Roman" panose="02020603050405020304" pitchFamily="18" charset="0"/>
            </a:endParaRPr>
          </a:p>
          <a:p>
            <a:pPr algn="ctr"/>
            <a:r>
              <a:rPr lang="ru-RU" sz="2000" dirty="0" smtClean="0">
                <a:solidFill>
                  <a:schemeClr val="accent1">
                    <a:lumMod val="20000"/>
                    <a:lumOff val="80000"/>
                  </a:schemeClr>
                </a:solidFill>
                <a:latin typeface="Times New Roman" panose="02020603050405020304" pitchFamily="18" charset="0"/>
                <a:cs typeface="Times New Roman" panose="02020603050405020304" pitchFamily="18" charset="0"/>
              </a:rPr>
              <a:t>Письмо </a:t>
            </a:r>
            <a:r>
              <a:rPr lang="ru-RU" sz="2000" dirty="0">
                <a:solidFill>
                  <a:schemeClr val="accent1">
                    <a:lumMod val="20000"/>
                    <a:lumOff val="80000"/>
                  </a:schemeClr>
                </a:solidFill>
                <a:latin typeface="Times New Roman" panose="02020603050405020304" pitchFamily="18" charset="0"/>
                <a:cs typeface="Times New Roman" panose="02020603050405020304" pitchFamily="18" charset="0"/>
              </a:rPr>
              <a:t>МЗ РФ от 28 мая 2015 № 17-9/10/2-2519 «По вопросу организации медицинской помощи пациентам паллиативного профиля</a:t>
            </a:r>
            <a:r>
              <a:rPr lang="ru-RU" sz="2000" dirty="0" smtClean="0">
                <a:solidFill>
                  <a:schemeClr val="accent1">
                    <a:lumMod val="20000"/>
                    <a:lumOff val="80000"/>
                  </a:schemeClr>
                </a:solidFill>
                <a:latin typeface="Times New Roman" panose="02020603050405020304" pitchFamily="18" charset="0"/>
                <a:cs typeface="Times New Roman" panose="02020603050405020304" pitchFamily="18" charset="0"/>
              </a:rPr>
              <a:t>»</a:t>
            </a:r>
          </a:p>
          <a:p>
            <a:pPr algn="ctr"/>
            <a:r>
              <a:rPr lang="ru-RU" sz="2000" dirty="0" smtClean="0">
                <a:solidFill>
                  <a:schemeClr val="accent1">
                    <a:lumMod val="20000"/>
                    <a:lumOff val="80000"/>
                  </a:schemeClr>
                </a:solidFill>
                <a:latin typeface="Times New Roman" panose="02020603050405020304" pitchFamily="18" charset="0"/>
                <a:cs typeface="Times New Roman" panose="02020603050405020304" pitchFamily="18" charset="0"/>
              </a:rPr>
              <a:t>Письмо </a:t>
            </a:r>
            <a:r>
              <a:rPr lang="ru-RU" sz="2000" dirty="0">
                <a:solidFill>
                  <a:schemeClr val="accent1">
                    <a:lumMod val="20000"/>
                    <a:lumOff val="80000"/>
                  </a:schemeClr>
                </a:solidFill>
                <a:latin typeface="Times New Roman" panose="02020603050405020304" pitchFamily="18" charset="0"/>
                <a:cs typeface="Times New Roman" panose="02020603050405020304" pitchFamily="18" charset="0"/>
              </a:rPr>
              <a:t>Минздрава Свердловской области от 11.06.2015 № 03-01-82/6071 «Об организации медицинской помощи пациентам паллиативного профиля</a:t>
            </a:r>
            <a:r>
              <a:rPr lang="ru-RU" sz="2000" dirty="0" smtClean="0">
                <a:solidFill>
                  <a:schemeClr val="accent1">
                    <a:lumMod val="20000"/>
                    <a:lumOff val="80000"/>
                  </a:schemeClr>
                </a:solidFill>
                <a:latin typeface="Times New Roman" panose="02020603050405020304" pitchFamily="18" charset="0"/>
                <a:cs typeface="Times New Roman" panose="02020603050405020304" pitchFamily="18" charset="0"/>
              </a:rPr>
              <a:t>»</a:t>
            </a:r>
            <a:endParaRPr lang="ru-RU" sz="2000" dirty="0">
              <a:solidFill>
                <a:schemeClr val="accent1">
                  <a:lumMod val="20000"/>
                  <a:lumOff val="80000"/>
                </a:schemeClr>
              </a:solidFill>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2403962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0" y="-5874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1111464" y="-57729"/>
            <a:ext cx="7128792" cy="830997"/>
          </a:xfrm>
          <a:prstGeom prst="rect">
            <a:avLst/>
          </a:prstGeom>
          <a:noFill/>
        </p:spPr>
        <p:txBody>
          <a:bodyPr wrap="square" rtlCol="0">
            <a:spAutoFit/>
          </a:bodyPr>
          <a:lstStyle/>
          <a:p>
            <a:pPr lvl="0" algn="ctr">
              <a:spcBef>
                <a:spcPct val="20000"/>
              </a:spcBef>
            </a:pPr>
            <a:r>
              <a:rPr lang="ru-RU" sz="2400" b="1" dirty="0" smtClean="0">
                <a:latin typeface="Times New Roman" panose="02020603050405020304" pitchFamily="18" charset="0"/>
                <a:cs typeface="Times New Roman" panose="02020603050405020304" pitchFamily="18" charset="0"/>
              </a:rPr>
              <a:t>Поводы для вызова скорой медицинской помощи в экстренной форме</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11</a:t>
            </a:fld>
            <a:endParaRPr lang="ru-RU"/>
          </a:p>
        </p:txBody>
      </p:sp>
      <p:sp>
        <p:nvSpPr>
          <p:cNvPr id="3" name="TextBox 2"/>
          <p:cNvSpPr txBox="1"/>
          <p:nvPr/>
        </p:nvSpPr>
        <p:spPr>
          <a:xfrm>
            <a:off x="764732" y="2420888"/>
            <a:ext cx="7560840" cy="4370427"/>
          </a:xfrm>
          <a:prstGeom prst="rect">
            <a:avLst/>
          </a:prstGeom>
          <a:noFill/>
        </p:spPr>
        <p:txBody>
          <a:bodyPr wrap="square" rtlCol="0">
            <a:spAutoFit/>
          </a:bodyPr>
          <a:lstStyle/>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а) нарушения сознания;</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б) нарушения дыхания;</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в) нарушения системы кровообращения;</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г) психические расстройства, сопровождающиеся действиями пациента, представляющими непосредственную опасность для него или других лиц;</a:t>
            </a:r>
          </a:p>
          <a:p>
            <a:r>
              <a:rPr lang="ru-RU" sz="2000" dirty="0">
                <a:solidFill>
                  <a:srgbClr val="FF0000"/>
                </a:solidFill>
                <a:latin typeface="Times New Roman" panose="02020603050405020304" pitchFamily="18" charset="0"/>
                <a:cs typeface="Times New Roman" panose="02020603050405020304" pitchFamily="18" charset="0"/>
              </a:rPr>
              <a:t>д) </a:t>
            </a:r>
            <a:r>
              <a:rPr lang="ru-RU" sz="2000" b="1" dirty="0">
                <a:solidFill>
                  <a:srgbClr val="FF0000"/>
                </a:solidFill>
                <a:latin typeface="Times New Roman" panose="02020603050405020304" pitchFamily="18" charset="0"/>
                <a:cs typeface="Times New Roman" panose="02020603050405020304" pitchFamily="18" charset="0"/>
              </a:rPr>
              <a:t>болевой синдром</a:t>
            </a:r>
            <a:r>
              <a:rPr lang="ru-RU" sz="2000" dirty="0">
                <a:solidFill>
                  <a:srgbClr val="FF0000"/>
                </a:solidFill>
                <a:latin typeface="Times New Roman" panose="02020603050405020304" pitchFamily="18" charset="0"/>
                <a:cs typeface="Times New Roman" panose="02020603050405020304" pitchFamily="18" charset="0"/>
              </a:rPr>
              <a:t>;</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е) травмы любой этиологии, отравления, ранения (сопровождающиеся кровотечением, представляющим угрозу жизни, или повреждением внутренних органов);</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ж) термические и химические ожоги;</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з) кровотечения любой этиологии;</a:t>
            </a:r>
          </a:p>
          <a:p>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и) роды, угроза прерывания беременности.</a:t>
            </a:r>
          </a:p>
          <a:p>
            <a:endParaRPr lang="ru-RU" dirty="0"/>
          </a:p>
        </p:txBody>
      </p:sp>
      <p:sp>
        <p:nvSpPr>
          <p:cNvPr id="2" name="TextBox 1"/>
          <p:cNvSpPr txBox="1"/>
          <p:nvPr/>
        </p:nvSpPr>
        <p:spPr>
          <a:xfrm>
            <a:off x="861800" y="893618"/>
            <a:ext cx="7344816" cy="1477328"/>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Пункт 11 </a:t>
            </a:r>
            <a:r>
              <a:rPr lang="ru-RU" dirty="0">
                <a:latin typeface="Times New Roman" panose="02020603050405020304" pitchFamily="18" charset="0"/>
                <a:cs typeface="Times New Roman" panose="02020603050405020304" pitchFamily="18" charset="0"/>
              </a:rPr>
              <a:t>Порядка оказания скорой, в том числе скорой специализированной, медицинской помощи, утвержденного приказом Минздрава России от 20.06.2013 № 388н «Об утверждении Порядка оказания скорой, в том числе скорой специализированной, медицинской помощи»</a:t>
            </a:r>
          </a:p>
        </p:txBody>
      </p:sp>
    </p:spTree>
    <p:extLst>
      <p:ext uri="{BB962C8B-B14F-4D97-AF65-F5344CB8AC3E}">
        <p14:creationId xmlns:p14="http://schemas.microsoft.com/office/powerpoint/2010/main" val="166534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973143" y="890602"/>
            <a:ext cx="7128792" cy="5016758"/>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О проведении обезболивания делается запись в карте вызова, с последующим информированием заведующего подстанцией и руководства территориальной поликлиники для принятия решения об обеспечении пациента наркотическим средством и проведении дальнейшего планового обезболивания в установленном </a:t>
            </a:r>
            <a:r>
              <a:rPr lang="ru-RU" sz="3200" dirty="0" smtClean="0">
                <a:latin typeface="Times New Roman" panose="02020603050405020304" pitchFamily="18" charset="0"/>
                <a:cs typeface="Times New Roman" panose="02020603050405020304" pitchFamily="18" charset="0"/>
              </a:rPr>
              <a:t>порядке</a:t>
            </a:r>
            <a:endParaRPr lang="ru-RU" sz="3200" dirty="0">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12</a:t>
            </a:fld>
            <a:endParaRPr lang="ru-RU"/>
          </a:p>
        </p:txBody>
      </p:sp>
    </p:spTree>
    <p:extLst>
      <p:ext uri="{BB962C8B-B14F-4D97-AF65-F5344CB8AC3E}">
        <p14:creationId xmlns:p14="http://schemas.microsoft.com/office/powerpoint/2010/main" val="2284758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11" name="Номер слайда 10"/>
          <p:cNvSpPr>
            <a:spLocks noGrp="1"/>
          </p:cNvSpPr>
          <p:nvPr>
            <p:ph type="sldNum" sz="quarter" idx="12"/>
          </p:nvPr>
        </p:nvSpPr>
        <p:spPr/>
        <p:txBody>
          <a:bodyPr/>
          <a:lstStyle/>
          <a:p>
            <a:fld id="{746C4027-09DB-4339-8598-4BA86E92DB9F}" type="slidenum">
              <a:rPr lang="ru-RU" smtClean="0"/>
              <a:t>13</a:t>
            </a:fld>
            <a:endParaRPr lang="ru-RU"/>
          </a:p>
        </p:txBody>
      </p:sp>
      <p:sp>
        <p:nvSpPr>
          <p:cNvPr id="2" name="TextBox 1"/>
          <p:cNvSpPr txBox="1"/>
          <p:nvPr/>
        </p:nvSpPr>
        <p:spPr>
          <a:xfrm>
            <a:off x="1609120" y="-321155"/>
            <a:ext cx="6264696" cy="1231106"/>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Отпуск </a:t>
            </a:r>
            <a:r>
              <a:rPr lang="ru-RU" sz="2800" b="1" dirty="0" smtClean="0">
                <a:latin typeface="Times New Roman" panose="02020603050405020304" pitchFamily="18" charset="0"/>
                <a:cs typeface="Times New Roman" panose="02020603050405020304" pitchFamily="18" charset="0"/>
              </a:rPr>
              <a:t>наркотических </a:t>
            </a:r>
            <a:r>
              <a:rPr lang="ru-RU" sz="2800" b="1" dirty="0">
                <a:latin typeface="Times New Roman" panose="02020603050405020304" pitchFamily="18" charset="0"/>
                <a:cs typeface="Times New Roman" panose="02020603050405020304" pitchFamily="18" charset="0"/>
              </a:rPr>
              <a:t>лекарственных препаратов </a:t>
            </a:r>
            <a:endParaRPr lang="ru-RU" sz="2800" b="1"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3036" y="1052736"/>
            <a:ext cx="7776864" cy="5632311"/>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Осуществляется </a:t>
            </a:r>
            <a:r>
              <a:rPr lang="ru-RU" dirty="0">
                <a:latin typeface="Times New Roman" panose="02020603050405020304" pitchFamily="18" charset="0"/>
                <a:cs typeface="Times New Roman" panose="02020603050405020304" pitchFamily="18" charset="0"/>
              </a:rPr>
              <a:t>в обычном режиме в аптечных организациях (обособленных подразделениях медицинских организаций, включенных в перечень, утвержденный постановлением Правительства Свердловской области от 5.08.2015 № 704-ПП). </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соответствии с приказом Минздрава России от 11.07.2017 № 403н «Об утверждении правил отпуска лекарственных препаратов для медицинского применения, в том числе иммунобиологических лекарственных препаратов, аптечными организациями, индивидуальными предпринимателями, имеющими лицензию на фармацевтическую деятельность» при отпуске наркотического лекарственного препарата </a:t>
            </a:r>
            <a:r>
              <a:rPr lang="ru-RU" b="1" dirty="0">
                <a:latin typeface="Times New Roman" panose="02020603050405020304" pitchFamily="18" charset="0"/>
                <a:cs typeface="Times New Roman" panose="02020603050405020304" pitchFamily="18" charset="0"/>
              </a:rPr>
              <a:t>прикрепление к аптечной организации не требуется</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Отпуск </a:t>
            </a:r>
            <a:r>
              <a:rPr lang="ru-RU" dirty="0">
                <a:latin typeface="Times New Roman" panose="02020603050405020304" pitchFamily="18" charset="0"/>
                <a:cs typeface="Times New Roman" panose="02020603050405020304" pitchFamily="18" charset="0"/>
              </a:rPr>
              <a:t>из аптеки осуществляется по надлежаще оформленному рецепту, при предъявлении документа, удостоверяющего личность. В случае если с рецептом в аптеку обращается не сам пациент или его законный представитель (опекун, родитель несовершеннолетнего ребенка) должна быть предъявлена доверенность на получение наркотического лекарственного препарата от лица, на чье имя выписан рецепт. Доверенность оформляется в произвольной форме.</a:t>
            </a:r>
          </a:p>
          <a:p>
            <a:pPr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05489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1120944" y="-306711"/>
            <a:ext cx="7128792" cy="1200329"/>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Остатки наркотических лекарственных препаратов по федеральной и областной программам на </a:t>
            </a:r>
            <a:r>
              <a:rPr lang="ru-RU" sz="2400" b="1" dirty="0" smtClean="0">
                <a:latin typeface="Times New Roman" panose="02020603050405020304" pitchFamily="18" charset="0"/>
                <a:cs typeface="Times New Roman" panose="02020603050405020304" pitchFamily="18" charset="0"/>
              </a:rPr>
              <a:t>26.12.2017</a:t>
            </a:r>
            <a:endParaRPr lang="ru-RU" sz="2400" b="1" dirty="0">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14</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910131087"/>
              </p:ext>
            </p:extLst>
          </p:nvPr>
        </p:nvGraphicFramePr>
        <p:xfrm>
          <a:off x="395536" y="1118217"/>
          <a:ext cx="8136905" cy="5335118"/>
        </p:xfrm>
        <a:graphic>
          <a:graphicData uri="http://schemas.openxmlformats.org/drawingml/2006/table">
            <a:tbl>
              <a:tblPr firstRow="1" firstCol="1" bandRow="1">
                <a:tableStyleId>{5C22544A-7EE6-4342-B048-85BDC9FD1C3A}</a:tableStyleId>
              </a:tblPr>
              <a:tblGrid>
                <a:gridCol w="2160240"/>
                <a:gridCol w="1295639"/>
                <a:gridCol w="1560342"/>
                <a:gridCol w="1560342"/>
                <a:gridCol w="1560342"/>
              </a:tblGrid>
              <a:tr h="197596">
                <a:tc rowSpan="2">
                  <a:txBody>
                    <a:bodyPr/>
                    <a:lstStyle/>
                    <a:p>
                      <a:pPr algn="just">
                        <a:lnSpc>
                          <a:spcPct val="107000"/>
                        </a:lnSpc>
                        <a:spcAft>
                          <a:spcPts val="0"/>
                        </a:spcAft>
                      </a:pPr>
                      <a:r>
                        <a:rPr lang="ru-RU" sz="1200" dirty="0">
                          <a:effectLst/>
                        </a:rPr>
                        <a:t>Наименование лекарственного препарата</a:t>
                      </a:r>
                      <a:endParaRPr lang="ru-RU" sz="1200" dirty="0">
                        <a:effectLst/>
                        <a:latin typeface="Times New Roman"/>
                        <a:ea typeface="Calibri"/>
                        <a:cs typeface="Times New Roman"/>
                      </a:endParaRPr>
                    </a:p>
                  </a:txBody>
                  <a:tcPr marL="58741" marR="58741" marT="0" marB="0"/>
                </a:tc>
                <a:tc gridSpan="2">
                  <a:txBody>
                    <a:bodyPr/>
                    <a:lstStyle/>
                    <a:p>
                      <a:pPr algn="ctr">
                        <a:lnSpc>
                          <a:spcPct val="107000"/>
                        </a:lnSpc>
                        <a:spcAft>
                          <a:spcPts val="0"/>
                        </a:spcAft>
                      </a:pPr>
                      <a:r>
                        <a:rPr lang="ru-RU" sz="1200" dirty="0">
                          <a:effectLst/>
                        </a:rPr>
                        <a:t>ГУП СО «Фармация»</a:t>
                      </a:r>
                      <a:endParaRPr lang="ru-RU" sz="1200" dirty="0">
                        <a:effectLst/>
                        <a:latin typeface="Times New Roman"/>
                        <a:ea typeface="Calibri"/>
                        <a:cs typeface="Times New Roman"/>
                      </a:endParaRPr>
                    </a:p>
                  </a:txBody>
                  <a:tcPr marL="58741" marR="58741" marT="0" marB="0"/>
                </a:tc>
                <a:tc hMerge="1">
                  <a:txBody>
                    <a:bodyPr/>
                    <a:lstStyle/>
                    <a:p>
                      <a:endParaRPr lang="ru-RU"/>
                    </a:p>
                  </a:txBody>
                  <a:tcPr/>
                </a:tc>
                <a:tc gridSpan="2">
                  <a:txBody>
                    <a:bodyPr/>
                    <a:lstStyle/>
                    <a:p>
                      <a:pPr algn="ctr">
                        <a:lnSpc>
                          <a:spcPct val="107000"/>
                        </a:lnSpc>
                        <a:spcAft>
                          <a:spcPts val="0"/>
                        </a:spcAft>
                      </a:pPr>
                      <a:r>
                        <a:rPr lang="ru-RU" sz="1200" dirty="0" smtClean="0">
                          <a:effectLst/>
                        </a:rPr>
                        <a:t>Аптеки</a:t>
                      </a:r>
                      <a:endParaRPr lang="ru-RU" sz="1200" dirty="0">
                        <a:effectLst/>
                        <a:latin typeface="Times New Roman"/>
                        <a:ea typeface="Calibri"/>
                        <a:cs typeface="Times New Roman"/>
                      </a:endParaRPr>
                    </a:p>
                  </a:txBody>
                  <a:tcPr marL="58741" marR="58741" marT="0" marB="0"/>
                </a:tc>
                <a:tc hMerge="1">
                  <a:txBody>
                    <a:bodyPr/>
                    <a:lstStyle/>
                    <a:p>
                      <a:endParaRPr lang="ru-RU"/>
                    </a:p>
                  </a:txBody>
                  <a:tcPr/>
                </a:tc>
              </a:tr>
              <a:tr h="395194">
                <a:tc vMerge="1">
                  <a:txBody>
                    <a:bodyPr/>
                    <a:lstStyle/>
                    <a:p>
                      <a:endParaRPr lang="ru-RU"/>
                    </a:p>
                  </a:txBody>
                  <a:tcPr/>
                </a:tc>
                <a:tc>
                  <a:txBody>
                    <a:bodyPr/>
                    <a:lstStyle/>
                    <a:p>
                      <a:pPr algn="ctr">
                        <a:lnSpc>
                          <a:spcPct val="107000"/>
                        </a:lnSpc>
                        <a:spcAft>
                          <a:spcPts val="0"/>
                        </a:spcAft>
                      </a:pPr>
                      <a:r>
                        <a:rPr lang="ru-RU" sz="1200">
                          <a:effectLst/>
                        </a:rPr>
                        <a:t>ДЛ</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ОНЛП</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ДЛ</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ОНЛП</a:t>
                      </a:r>
                      <a:endParaRPr lang="ru-RU" sz="1200">
                        <a:effectLst/>
                        <a:latin typeface="Times New Roman"/>
                        <a:ea typeface="Calibri"/>
                        <a:cs typeface="Times New Roman"/>
                      </a:endParaRPr>
                    </a:p>
                  </a:txBody>
                  <a:tcPr marL="58741" marR="58741" marT="0" marB="0"/>
                </a:tc>
              </a:tr>
              <a:tr h="592791">
                <a:tc>
                  <a:txBody>
                    <a:bodyPr/>
                    <a:lstStyle/>
                    <a:p>
                      <a:pPr algn="just">
                        <a:lnSpc>
                          <a:spcPct val="107000"/>
                        </a:lnSpc>
                        <a:spcAft>
                          <a:spcPts val="0"/>
                        </a:spcAft>
                      </a:pPr>
                      <a:r>
                        <a:rPr lang="ru-RU" sz="1200" dirty="0">
                          <a:effectLst/>
                        </a:rPr>
                        <a:t>Морфин р-р д/ин 10 мг/мл - 1 мл в ампулах №10</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178</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3224</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169</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520</a:t>
                      </a:r>
                      <a:endParaRPr lang="ru-RU" sz="1200">
                        <a:effectLst/>
                        <a:latin typeface="Times New Roman"/>
                        <a:ea typeface="Calibri"/>
                        <a:cs typeface="Times New Roman"/>
                      </a:endParaRPr>
                    </a:p>
                  </a:txBody>
                  <a:tcPr marL="58741" marR="58741" marT="0" marB="0"/>
                </a:tc>
              </a:tr>
              <a:tr h="592791">
                <a:tc>
                  <a:txBody>
                    <a:bodyPr/>
                    <a:lstStyle/>
                    <a:p>
                      <a:pPr algn="just">
                        <a:lnSpc>
                          <a:spcPct val="107000"/>
                        </a:lnSpc>
                        <a:spcAft>
                          <a:spcPts val="0"/>
                        </a:spcAft>
                      </a:pPr>
                      <a:r>
                        <a:rPr lang="ru-RU" sz="1200" dirty="0" err="1">
                          <a:effectLst/>
                        </a:rPr>
                        <a:t>Промедол</a:t>
                      </a:r>
                      <a:r>
                        <a:rPr lang="ru-RU" sz="1200" dirty="0">
                          <a:effectLst/>
                        </a:rPr>
                        <a:t> р-р д/ин 20 мг/мл - 1 мл в ампулах № 5</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233</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365</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111</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316</a:t>
                      </a:r>
                      <a:endParaRPr lang="ru-RU" sz="1200">
                        <a:effectLst/>
                        <a:latin typeface="Times New Roman"/>
                        <a:ea typeface="Calibri"/>
                        <a:cs typeface="Times New Roman"/>
                      </a:endParaRPr>
                    </a:p>
                  </a:txBody>
                  <a:tcPr marL="58741" marR="58741" marT="0" marB="0"/>
                </a:tc>
              </a:tr>
              <a:tr h="395194">
                <a:tc>
                  <a:txBody>
                    <a:bodyPr/>
                    <a:lstStyle/>
                    <a:p>
                      <a:pPr algn="just">
                        <a:lnSpc>
                          <a:spcPct val="107000"/>
                        </a:lnSpc>
                        <a:spcAft>
                          <a:spcPts val="0"/>
                        </a:spcAft>
                      </a:pPr>
                      <a:r>
                        <a:rPr lang="ru-RU" sz="1200" dirty="0" err="1">
                          <a:effectLst/>
                        </a:rPr>
                        <a:t>Фентанил</a:t>
                      </a:r>
                      <a:r>
                        <a:rPr lang="ru-RU" sz="1200" dirty="0">
                          <a:effectLst/>
                        </a:rPr>
                        <a:t> ТТС 25 мкг/ч № 5</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301</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303</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85</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219</a:t>
                      </a:r>
                      <a:endParaRPr lang="ru-RU" sz="1200" dirty="0">
                        <a:effectLst/>
                        <a:latin typeface="Times New Roman"/>
                        <a:ea typeface="Calibri"/>
                        <a:cs typeface="Times New Roman"/>
                      </a:endParaRPr>
                    </a:p>
                  </a:txBody>
                  <a:tcPr marL="58741" marR="58741" marT="0" marB="0"/>
                </a:tc>
              </a:tr>
              <a:tr h="395194">
                <a:tc>
                  <a:txBody>
                    <a:bodyPr/>
                    <a:lstStyle/>
                    <a:p>
                      <a:pPr algn="just">
                        <a:lnSpc>
                          <a:spcPct val="107000"/>
                        </a:lnSpc>
                        <a:spcAft>
                          <a:spcPts val="0"/>
                        </a:spcAft>
                      </a:pPr>
                      <a:r>
                        <a:rPr lang="ru-RU" sz="1200" dirty="0" err="1">
                          <a:effectLst/>
                        </a:rPr>
                        <a:t>Фентанил</a:t>
                      </a:r>
                      <a:r>
                        <a:rPr lang="ru-RU" sz="1200" dirty="0">
                          <a:effectLst/>
                        </a:rPr>
                        <a:t> ТТС 50 мкг/ч № 5</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281</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252</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112</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432</a:t>
                      </a:r>
                      <a:endParaRPr lang="ru-RU" sz="1200" dirty="0">
                        <a:effectLst/>
                        <a:latin typeface="Times New Roman"/>
                        <a:ea typeface="Calibri"/>
                        <a:cs typeface="Times New Roman"/>
                      </a:endParaRPr>
                    </a:p>
                  </a:txBody>
                  <a:tcPr marL="58741" marR="58741" marT="0" marB="0"/>
                </a:tc>
              </a:tr>
              <a:tr h="395194">
                <a:tc>
                  <a:txBody>
                    <a:bodyPr/>
                    <a:lstStyle/>
                    <a:p>
                      <a:pPr algn="just">
                        <a:lnSpc>
                          <a:spcPct val="107000"/>
                        </a:lnSpc>
                        <a:spcAft>
                          <a:spcPts val="0"/>
                        </a:spcAft>
                      </a:pPr>
                      <a:r>
                        <a:rPr lang="ru-RU" sz="1200" dirty="0" err="1">
                          <a:effectLst/>
                        </a:rPr>
                        <a:t>Фентанил</a:t>
                      </a:r>
                      <a:r>
                        <a:rPr lang="ru-RU" sz="1200" dirty="0">
                          <a:effectLst/>
                        </a:rPr>
                        <a:t> ТТС 75 мкг/ч № 5</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40</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415</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64</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368</a:t>
                      </a:r>
                      <a:endParaRPr lang="ru-RU" sz="1200" dirty="0">
                        <a:effectLst/>
                        <a:latin typeface="Times New Roman"/>
                        <a:ea typeface="Calibri"/>
                        <a:cs typeface="Times New Roman"/>
                      </a:endParaRPr>
                    </a:p>
                  </a:txBody>
                  <a:tcPr marL="58741" marR="58741" marT="0" marB="0"/>
                </a:tc>
              </a:tr>
              <a:tr h="592791">
                <a:tc>
                  <a:txBody>
                    <a:bodyPr/>
                    <a:lstStyle/>
                    <a:p>
                      <a:pPr>
                        <a:lnSpc>
                          <a:spcPct val="107000"/>
                        </a:lnSpc>
                        <a:spcAft>
                          <a:spcPts val="0"/>
                        </a:spcAft>
                      </a:pPr>
                      <a:r>
                        <a:rPr lang="ru-RU" sz="1200" dirty="0">
                          <a:effectLst/>
                        </a:rPr>
                        <a:t>Морфина сульфат 10 мг (капсулы, таблетки) № 20 </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102</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43</a:t>
                      </a:r>
                      <a:endParaRPr lang="ru-RU" sz="1200" dirty="0">
                        <a:effectLst/>
                        <a:latin typeface="Times New Roman"/>
                        <a:ea typeface="Calibri"/>
                        <a:cs typeface="Times New Roman"/>
                      </a:endParaRPr>
                    </a:p>
                  </a:txBody>
                  <a:tcPr marL="58741" marR="58741" marT="0" marB="0"/>
                </a:tc>
              </a:tr>
              <a:tr h="592791">
                <a:tc>
                  <a:txBody>
                    <a:bodyPr/>
                    <a:lstStyle/>
                    <a:p>
                      <a:pPr>
                        <a:lnSpc>
                          <a:spcPct val="107000"/>
                        </a:lnSpc>
                        <a:spcAft>
                          <a:spcPts val="0"/>
                        </a:spcAft>
                      </a:pPr>
                      <a:r>
                        <a:rPr lang="ru-RU" sz="1200" dirty="0">
                          <a:effectLst/>
                        </a:rPr>
                        <a:t>Морфина сульфат 30 мг (капсулы, таблетки) № 20 </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145</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88</a:t>
                      </a:r>
                      <a:endParaRPr lang="ru-RU" sz="1200" dirty="0">
                        <a:effectLst/>
                        <a:latin typeface="Times New Roman"/>
                        <a:ea typeface="Calibri"/>
                        <a:cs typeface="Times New Roman"/>
                      </a:endParaRPr>
                    </a:p>
                  </a:txBody>
                  <a:tcPr marL="58741" marR="58741" marT="0" marB="0"/>
                </a:tc>
              </a:tr>
              <a:tr h="592791">
                <a:tc>
                  <a:txBody>
                    <a:bodyPr/>
                    <a:lstStyle/>
                    <a:p>
                      <a:pPr>
                        <a:lnSpc>
                          <a:spcPct val="107000"/>
                        </a:lnSpc>
                        <a:spcAft>
                          <a:spcPts val="0"/>
                        </a:spcAft>
                      </a:pPr>
                      <a:r>
                        <a:rPr lang="ru-RU" sz="1200" dirty="0">
                          <a:effectLst/>
                        </a:rPr>
                        <a:t>Морфина сульфат 60 мг (капсулы, таблетки) № 20 </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49</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73</a:t>
                      </a:r>
                      <a:endParaRPr lang="ru-RU" sz="1200" dirty="0">
                        <a:effectLst/>
                        <a:latin typeface="Times New Roman"/>
                        <a:ea typeface="Calibri"/>
                        <a:cs typeface="Times New Roman"/>
                      </a:endParaRPr>
                    </a:p>
                  </a:txBody>
                  <a:tcPr marL="58741" marR="58741" marT="0" marB="0"/>
                </a:tc>
              </a:tr>
              <a:tr h="592791">
                <a:tc>
                  <a:txBody>
                    <a:bodyPr/>
                    <a:lstStyle/>
                    <a:p>
                      <a:pPr>
                        <a:lnSpc>
                          <a:spcPct val="107000"/>
                        </a:lnSpc>
                        <a:spcAft>
                          <a:spcPts val="0"/>
                        </a:spcAft>
                      </a:pPr>
                      <a:r>
                        <a:rPr lang="ru-RU" sz="1200" dirty="0">
                          <a:effectLst/>
                        </a:rPr>
                        <a:t>Морфина сульфат 100 мг (капсулы, таблетки) № 20 </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6</a:t>
                      </a:r>
                      <a:endParaRPr lang="ru-RU" sz="1200" dirty="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a:effectLst/>
                        </a:rPr>
                        <a:t>-</a:t>
                      </a:r>
                      <a:endParaRPr lang="ru-RU" sz="1200">
                        <a:effectLst/>
                        <a:latin typeface="Times New Roman"/>
                        <a:ea typeface="Calibri"/>
                        <a:cs typeface="Times New Roman"/>
                      </a:endParaRPr>
                    </a:p>
                  </a:txBody>
                  <a:tcPr marL="58741" marR="58741" marT="0" marB="0"/>
                </a:tc>
                <a:tc>
                  <a:txBody>
                    <a:bodyPr/>
                    <a:lstStyle/>
                    <a:p>
                      <a:pPr algn="ctr">
                        <a:lnSpc>
                          <a:spcPct val="107000"/>
                        </a:lnSpc>
                        <a:spcAft>
                          <a:spcPts val="0"/>
                        </a:spcAft>
                      </a:pPr>
                      <a:r>
                        <a:rPr lang="ru-RU" sz="1200" dirty="0">
                          <a:effectLst/>
                        </a:rPr>
                        <a:t>5</a:t>
                      </a:r>
                      <a:endParaRPr lang="ru-RU" sz="1200" dirty="0">
                        <a:effectLst/>
                        <a:latin typeface="Times New Roman"/>
                        <a:ea typeface="Calibri"/>
                        <a:cs typeface="Times New Roman"/>
                      </a:endParaRPr>
                    </a:p>
                  </a:txBody>
                  <a:tcPr marL="58741" marR="58741" marT="0" marB="0"/>
                </a:tc>
              </a:tr>
            </a:tbl>
          </a:graphicData>
        </a:graphic>
      </p:graphicFrame>
    </p:spTree>
    <p:extLst>
      <p:ext uri="{BB962C8B-B14F-4D97-AF65-F5344CB8AC3E}">
        <p14:creationId xmlns:p14="http://schemas.microsoft.com/office/powerpoint/2010/main" val="453572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85480"/>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884235" y="940296"/>
            <a:ext cx="7591553" cy="452431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Приказ </a:t>
            </a:r>
            <a:r>
              <a:rPr lang="ru-RU" sz="3200" b="1" dirty="0">
                <a:latin typeface="Times New Roman" panose="02020603050405020304" pitchFamily="18" charset="0"/>
                <a:cs typeface="Times New Roman" panose="02020603050405020304" pitchFamily="18" charset="0"/>
              </a:rPr>
              <a:t>Минздрава Свердловской области от 13.12.2017 № 2269-п </a:t>
            </a:r>
            <a:r>
              <a:rPr lang="ru-RU" sz="3200" b="1" dirty="0" smtClean="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Об организации работы лечебно-профилактических учреждений Свердловской области и обеспечении непрерывного оперативного управления ими в выходные и праздничные дни в период с 30 декабря 2017 года по 08 января 2018 года» </a:t>
            </a:r>
          </a:p>
        </p:txBody>
      </p:sp>
      <p:sp>
        <p:nvSpPr>
          <p:cNvPr id="11" name="Номер слайда 10"/>
          <p:cNvSpPr>
            <a:spLocks noGrp="1"/>
          </p:cNvSpPr>
          <p:nvPr>
            <p:ph type="sldNum" sz="quarter" idx="12"/>
          </p:nvPr>
        </p:nvSpPr>
        <p:spPr/>
        <p:txBody>
          <a:bodyPr/>
          <a:lstStyle/>
          <a:p>
            <a:fld id="{746C4027-09DB-4339-8598-4BA86E92DB9F}" type="slidenum">
              <a:rPr lang="ru-RU" smtClean="0"/>
              <a:t>15</a:t>
            </a:fld>
            <a:endParaRPr lang="ru-RU"/>
          </a:p>
        </p:txBody>
      </p:sp>
      <p:sp>
        <p:nvSpPr>
          <p:cNvPr id="2" name="TextBox 1"/>
          <p:cNvSpPr txBox="1"/>
          <p:nvPr/>
        </p:nvSpPr>
        <p:spPr>
          <a:xfrm>
            <a:off x="643166" y="2833122"/>
            <a:ext cx="8280920"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3584951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85480"/>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39" y="-454425"/>
            <a:ext cx="582226" cy="982410"/>
          </a:xfrm>
          <a:prstGeom prst="rect">
            <a:avLst/>
          </a:prstGeom>
        </p:spPr>
      </p:pic>
      <p:sp>
        <p:nvSpPr>
          <p:cNvPr id="7" name="TextBox 6"/>
          <p:cNvSpPr txBox="1"/>
          <p:nvPr/>
        </p:nvSpPr>
        <p:spPr>
          <a:xfrm>
            <a:off x="940887" y="36780"/>
            <a:ext cx="7591553" cy="6463308"/>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	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4.6. </a:t>
            </a:r>
            <a:r>
              <a:rPr lang="ru-RU" dirty="0" smtClean="0">
                <a:latin typeface="Times New Roman" panose="02020603050405020304" pitchFamily="18" charset="0"/>
                <a:cs typeface="Times New Roman" panose="02020603050405020304" pitchFamily="18" charset="0"/>
              </a:rPr>
              <a:t>Проверить </a:t>
            </a:r>
            <a:r>
              <a:rPr lang="ru-RU" dirty="0">
                <a:latin typeface="Times New Roman" panose="02020603050405020304" pitchFamily="18" charset="0"/>
                <a:cs typeface="Times New Roman" panose="02020603050405020304" pitchFamily="18" charset="0"/>
              </a:rPr>
              <a:t>реальную готовность учреждения к оказанию медицинской помощи населению, уточнить наличие запасов кислорода, крови, </a:t>
            </a:r>
            <a:r>
              <a:rPr lang="ru-RU" dirty="0" err="1">
                <a:latin typeface="Times New Roman" panose="02020603050405020304" pitchFamily="18" charset="0"/>
                <a:cs typeface="Times New Roman" panose="02020603050405020304" pitchFamily="18" charset="0"/>
              </a:rPr>
              <a:t>кровезаменяющих</a:t>
            </a:r>
            <a:r>
              <a:rPr lang="ru-RU" dirty="0">
                <a:latin typeface="Times New Roman" panose="02020603050405020304" pitchFamily="18" charset="0"/>
                <a:cs typeface="Times New Roman" panose="02020603050405020304" pitchFamily="18" charset="0"/>
              </a:rPr>
              <a:t> препаратов, перевязочного материала, </a:t>
            </a:r>
            <a:r>
              <a:rPr lang="ru-RU" b="1" dirty="0">
                <a:latin typeface="Times New Roman" panose="02020603050405020304" pitchFamily="18" charset="0"/>
                <a:cs typeface="Times New Roman" panose="02020603050405020304" pitchFamily="18" charset="0"/>
              </a:rPr>
              <a:t>лекарственных средств, </a:t>
            </a:r>
            <a:r>
              <a:rPr lang="ru-RU" dirty="0">
                <a:latin typeface="Times New Roman" panose="02020603050405020304" pitchFamily="18" charset="0"/>
                <a:cs typeface="Times New Roman" panose="02020603050405020304" pitchFamily="18" charset="0"/>
              </a:rPr>
              <a:t>продовольствия и других расходных материалов, а также исправность средств пожаротушения, знание медицинским персоналом правил противопожарной безопасности, готовность нештатных пожарных команд к работе;</a:t>
            </a:r>
          </a:p>
          <a:p>
            <a:pPr algn="just"/>
            <a:r>
              <a:rPr lang="ru-RU" b="1" dirty="0" smtClean="0">
                <a:latin typeface="Times New Roman" panose="02020603050405020304" pitchFamily="18" charset="0"/>
                <a:cs typeface="Times New Roman" panose="02020603050405020304" pitchFamily="18" charset="0"/>
              </a:rPr>
              <a:t>	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4.13. </a:t>
            </a:r>
            <a:r>
              <a:rPr lang="ru-RU" dirty="0" smtClean="0">
                <a:latin typeface="Times New Roman" panose="02020603050405020304" pitchFamily="18" charset="0"/>
                <a:cs typeface="Times New Roman" panose="02020603050405020304" pitchFamily="18" charset="0"/>
              </a:rPr>
              <a:t>Обеспечить </a:t>
            </a:r>
            <a:r>
              <a:rPr lang="ru-RU" dirty="0">
                <a:latin typeface="Times New Roman" panose="02020603050405020304" pitchFamily="18" charset="0"/>
                <a:cs typeface="Times New Roman" panose="02020603050405020304" pitchFamily="18" charset="0"/>
              </a:rPr>
              <a:t>готовность сил экстренной медицинской помощи к оказанию </a:t>
            </a:r>
            <a:r>
              <a:rPr lang="ru-RU" dirty="0" smtClean="0">
                <a:latin typeface="Times New Roman" panose="02020603050405020304" pitchFamily="18" charset="0"/>
                <a:cs typeface="Times New Roman" panose="02020603050405020304" pitchFamily="18" charset="0"/>
              </a:rPr>
              <a:t>медицинской помощи</a:t>
            </a:r>
            <a:r>
              <a:rPr lang="ru-RU" b="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населению при проведении мероприятий в местах с массовым пребыванием населения, организовать медицинское обеспечение мероприятий проводимых органами местного самоуправления в праздничные дни;</a:t>
            </a:r>
          </a:p>
          <a:p>
            <a:pPr algn="just"/>
            <a:r>
              <a:rPr lang="ru-RU" b="1" dirty="0" smtClean="0">
                <a:latin typeface="Times New Roman" panose="02020603050405020304" pitchFamily="18" charset="0"/>
                <a:cs typeface="Times New Roman" panose="02020603050405020304" pitchFamily="18" charset="0"/>
              </a:rPr>
              <a:t>	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4.15. </a:t>
            </a:r>
            <a:r>
              <a:rPr lang="ru-RU" dirty="0" smtClean="0">
                <a:latin typeface="Times New Roman" panose="02020603050405020304" pitchFamily="18" charset="0"/>
                <a:cs typeface="Times New Roman" panose="02020603050405020304" pitchFamily="18" charset="0"/>
              </a:rPr>
              <a:t>Провести </a:t>
            </a:r>
            <a:r>
              <a:rPr lang="ru-RU" dirty="0">
                <a:latin typeface="Times New Roman" panose="02020603050405020304" pitchFamily="18" charset="0"/>
                <a:cs typeface="Times New Roman" panose="02020603050405020304" pitchFamily="18" charset="0"/>
              </a:rPr>
              <a:t>инвентаризацию </a:t>
            </a:r>
            <a:r>
              <a:rPr lang="ru-RU" b="1" dirty="0">
                <a:latin typeface="Times New Roman" panose="02020603050405020304" pitchFamily="18" charset="0"/>
                <a:cs typeface="Times New Roman" panose="02020603050405020304" pitchFamily="18" charset="0"/>
              </a:rPr>
              <a:t>лекарственных средств в укладках выездных бригад скорой медицинской помощи</a:t>
            </a:r>
            <a:r>
              <a:rPr lang="ru-RU" dirty="0">
                <a:latin typeface="Times New Roman" panose="02020603050405020304" pitchFamily="18" charset="0"/>
                <a:cs typeface="Times New Roman" panose="02020603050405020304" pitchFamily="18" charset="0"/>
              </a:rPr>
              <a:t>, обратив особое внимание на </a:t>
            </a:r>
            <a:r>
              <a:rPr lang="ru-RU" dirty="0" err="1">
                <a:latin typeface="Times New Roman" panose="02020603050405020304" pitchFamily="18" charset="0"/>
                <a:cs typeface="Times New Roman" panose="02020603050405020304" pitchFamily="18" charset="0"/>
              </a:rPr>
              <a:t>детоксицирующие</a:t>
            </a:r>
            <a:r>
              <a:rPr lang="ru-RU" dirty="0">
                <a:latin typeface="Times New Roman" panose="02020603050405020304" pitchFamily="18" charset="0"/>
                <a:cs typeface="Times New Roman" panose="02020603050405020304" pitchFamily="18" charset="0"/>
              </a:rPr>
              <a:t> средства, включая антидоты;</a:t>
            </a:r>
          </a:p>
          <a:p>
            <a:pPr algn="just"/>
            <a:r>
              <a:rPr lang="ru-RU" b="1" dirty="0" smtClean="0">
                <a:latin typeface="Times New Roman" panose="02020603050405020304" pitchFamily="18" charset="0"/>
                <a:cs typeface="Times New Roman" panose="02020603050405020304" pitchFamily="18" charset="0"/>
              </a:rPr>
              <a:t>	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4.16. </a:t>
            </a:r>
            <a:r>
              <a:rPr lang="ru-RU" dirty="0" smtClean="0">
                <a:latin typeface="Times New Roman" panose="02020603050405020304" pitchFamily="18" charset="0"/>
                <a:cs typeface="Times New Roman" panose="02020603050405020304" pitchFamily="18" charset="0"/>
              </a:rPr>
              <a:t>Усилить </a:t>
            </a:r>
            <a:r>
              <a:rPr lang="ru-RU" b="1" dirty="0">
                <a:latin typeface="Times New Roman" panose="02020603050405020304" pitchFamily="18" charset="0"/>
                <a:cs typeface="Times New Roman" panose="02020603050405020304" pitchFamily="18" charset="0"/>
              </a:rPr>
              <a:t>контроль</a:t>
            </a:r>
            <a:r>
              <a:rPr lang="ru-RU" dirty="0">
                <a:latin typeface="Times New Roman" panose="02020603050405020304" pitchFamily="18" charset="0"/>
                <a:cs typeface="Times New Roman" panose="02020603050405020304" pitchFamily="18" charset="0"/>
              </a:rPr>
              <a:t> за работой службы скорой медицинской помощи, </a:t>
            </a:r>
            <a:r>
              <a:rPr lang="ru-RU" dirty="0" err="1">
                <a:latin typeface="Times New Roman" panose="02020603050405020304" pitchFamily="18" charset="0"/>
                <a:cs typeface="Times New Roman" panose="02020603050405020304" pitchFamily="18" charset="0"/>
              </a:rPr>
              <a:t>травмопунктов</a:t>
            </a:r>
            <a:r>
              <a:rPr lang="ru-RU" dirty="0">
                <a:latin typeface="Times New Roman" panose="02020603050405020304" pitchFamily="18" charset="0"/>
                <a:cs typeface="Times New Roman" panose="02020603050405020304" pitchFamily="18" charset="0"/>
              </a:rPr>
              <a:t> и дежурных служб медицинских организаций;</a:t>
            </a:r>
          </a:p>
          <a:p>
            <a:pPr algn="just"/>
            <a:r>
              <a:rPr lang="ru-RU" b="1" dirty="0" smtClean="0">
                <a:latin typeface="Times New Roman" panose="02020603050405020304" pitchFamily="18" charset="0"/>
                <a:cs typeface="Times New Roman" panose="02020603050405020304" pitchFamily="18" charset="0"/>
              </a:rPr>
              <a:t>	п</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4.18. </a:t>
            </a:r>
            <a:r>
              <a:rPr lang="ru-RU" dirty="0" smtClean="0">
                <a:latin typeface="Times New Roman" panose="02020603050405020304" pitchFamily="18" charset="0"/>
                <a:cs typeface="Times New Roman" panose="02020603050405020304" pitchFamily="18" charset="0"/>
              </a:rPr>
              <a:t>О </a:t>
            </a:r>
            <a:r>
              <a:rPr lang="ru-RU" dirty="0">
                <a:latin typeface="Times New Roman" panose="02020603050405020304" pitchFamily="18" charset="0"/>
                <a:cs typeface="Times New Roman" panose="02020603050405020304" pitchFamily="18" charset="0"/>
              </a:rPr>
              <a:t>готовности к проведению мероприятий по организации медицинской помощи населению, всех видов жизнеобеспечения учреждения </a:t>
            </a:r>
            <a:r>
              <a:rPr lang="ru-RU" b="1" dirty="0">
                <a:latin typeface="Times New Roman" panose="02020603050405020304" pitchFamily="18" charset="0"/>
                <a:cs typeface="Times New Roman" panose="02020603050405020304" pitchFamily="18" charset="0"/>
              </a:rPr>
              <a:t>доложить письменно </a:t>
            </a:r>
            <a:r>
              <a:rPr lang="ru-RU" dirty="0">
                <a:latin typeface="Times New Roman" panose="02020603050405020304" pitchFamily="18" charset="0"/>
                <a:cs typeface="Times New Roman" panose="02020603050405020304" pitchFamily="18" charset="0"/>
              </a:rPr>
              <a:t>в Министерство с указанием ответственных дежурных (электронная почта - </a:t>
            </a:r>
            <a:r>
              <a:rPr lang="en-US" u="sng" dirty="0">
                <a:latin typeface="Times New Roman" panose="02020603050405020304" pitchFamily="18" charset="0"/>
                <a:cs typeface="Times New Roman" panose="02020603050405020304" pitchFamily="18" charset="0"/>
                <a:hlinkClick r:id="rId5"/>
              </a:rPr>
              <a:t>mob</a:t>
            </a:r>
            <a:r>
              <a:rPr lang="ru-RU" u="sng" dirty="0">
                <a:latin typeface="Times New Roman" panose="02020603050405020304" pitchFamily="18" charset="0"/>
                <a:cs typeface="Times New Roman" panose="02020603050405020304" pitchFamily="18" charset="0"/>
                <a:hlinkClick r:id="rId5"/>
              </a:rPr>
              <a:t>.</a:t>
            </a:r>
            <a:r>
              <a:rPr lang="en-US" u="sng" dirty="0" err="1">
                <a:latin typeface="Times New Roman" panose="02020603050405020304" pitchFamily="18" charset="0"/>
                <a:cs typeface="Times New Roman" panose="02020603050405020304" pitchFamily="18" charset="0"/>
                <a:hlinkClick r:id="rId5"/>
              </a:rPr>
              <a:t>minzdrav</a:t>
            </a:r>
            <a:r>
              <a:rPr lang="ru-RU" u="sng" dirty="0">
                <a:latin typeface="Times New Roman" panose="02020603050405020304" pitchFamily="18" charset="0"/>
                <a:cs typeface="Times New Roman" panose="02020603050405020304" pitchFamily="18" charset="0"/>
                <a:hlinkClick r:id="rId5"/>
              </a:rPr>
              <a:t>@</a:t>
            </a:r>
            <a:r>
              <a:rPr lang="en-US" u="sng" dirty="0" err="1">
                <a:latin typeface="Times New Roman" panose="02020603050405020304" pitchFamily="18" charset="0"/>
                <a:cs typeface="Times New Roman" panose="02020603050405020304" pitchFamily="18" charset="0"/>
                <a:hlinkClick r:id="rId5"/>
              </a:rPr>
              <a:t>egov</a:t>
            </a:r>
            <a:r>
              <a:rPr lang="ru-RU" u="sng" dirty="0">
                <a:latin typeface="Times New Roman" panose="02020603050405020304" pitchFamily="18" charset="0"/>
                <a:cs typeface="Times New Roman" panose="02020603050405020304" pitchFamily="18" charset="0"/>
                <a:hlinkClick r:id="rId5"/>
              </a:rPr>
              <a:t>66.</a:t>
            </a:r>
            <a:r>
              <a:rPr lang="en-US" u="sng" dirty="0" err="1">
                <a:latin typeface="Times New Roman" panose="02020603050405020304" pitchFamily="18" charset="0"/>
                <a:cs typeface="Times New Roman" panose="02020603050405020304" pitchFamily="18" charset="0"/>
                <a:hlinkClick r:id="rId5"/>
              </a:rPr>
              <a:t>ru</a:t>
            </a:r>
            <a:r>
              <a:rPr lang="ru-RU" dirty="0">
                <a:latin typeface="Times New Roman" panose="02020603050405020304" pitchFamily="18" charset="0"/>
                <a:cs typeface="Times New Roman" panose="02020603050405020304" pitchFamily="18" charset="0"/>
              </a:rPr>
              <a:t>, факс - 376-67-64).</a:t>
            </a:r>
          </a:p>
        </p:txBody>
      </p:sp>
      <p:sp>
        <p:nvSpPr>
          <p:cNvPr id="11" name="Номер слайда 10"/>
          <p:cNvSpPr>
            <a:spLocks noGrp="1"/>
          </p:cNvSpPr>
          <p:nvPr>
            <p:ph type="sldNum" sz="quarter" idx="12"/>
          </p:nvPr>
        </p:nvSpPr>
        <p:spPr/>
        <p:txBody>
          <a:bodyPr/>
          <a:lstStyle/>
          <a:p>
            <a:fld id="{746C4027-09DB-4339-8598-4BA86E92DB9F}" type="slidenum">
              <a:rPr lang="ru-RU" smtClean="0"/>
              <a:t>16</a:t>
            </a:fld>
            <a:endParaRPr lang="ru-RU"/>
          </a:p>
        </p:txBody>
      </p:sp>
      <p:sp>
        <p:nvSpPr>
          <p:cNvPr id="2" name="TextBox 1"/>
          <p:cNvSpPr txBox="1"/>
          <p:nvPr/>
        </p:nvSpPr>
        <p:spPr>
          <a:xfrm>
            <a:off x="539552" y="2852936"/>
            <a:ext cx="8280920"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05539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85480"/>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39" y="-491205"/>
            <a:ext cx="582226" cy="982410"/>
          </a:xfrm>
          <a:prstGeom prst="rect">
            <a:avLst/>
          </a:prstGeom>
        </p:spPr>
      </p:pic>
      <p:sp>
        <p:nvSpPr>
          <p:cNvPr id="7" name="TextBox 6"/>
          <p:cNvSpPr txBox="1"/>
          <p:nvPr/>
        </p:nvSpPr>
        <p:spPr>
          <a:xfrm>
            <a:off x="944335" y="-171400"/>
            <a:ext cx="7591553" cy="4647426"/>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Телефон </a:t>
            </a:r>
            <a:r>
              <a:rPr lang="ru-RU" sz="2800" b="1" dirty="0">
                <a:latin typeface="Times New Roman" panose="02020603050405020304" pitchFamily="18" charset="0"/>
                <a:cs typeface="Times New Roman" panose="02020603050405020304" pitchFamily="18" charset="0"/>
              </a:rPr>
              <a:t>«горячей линии» по вопросам обезболивания и выписки обезболивающих препаратов</a:t>
            </a:r>
            <a:r>
              <a:rPr lang="ru-RU" sz="2800" b="1" dirty="0" smtClean="0">
                <a:latin typeface="Times New Roman" panose="02020603050405020304" pitchFamily="18" charset="0"/>
                <a:cs typeface="Times New Roman" panose="02020603050405020304" pitchFamily="18" charset="0"/>
              </a:rPr>
              <a:t>:</a:t>
            </a:r>
          </a:p>
          <a:p>
            <a:pPr algn="ctr"/>
            <a:endParaRPr lang="ru-RU" sz="2800" b="1" dirty="0">
              <a:latin typeface="Times New Roman" panose="02020603050405020304" pitchFamily="18" charset="0"/>
              <a:cs typeface="Times New Roman" panose="02020603050405020304" pitchFamily="18" charset="0"/>
            </a:endParaRPr>
          </a:p>
          <a:p>
            <a:pPr algn="ctr"/>
            <a:endParaRPr lang="ru-RU" sz="2800" b="1" dirty="0" smtClean="0">
              <a:latin typeface="Times New Roman" panose="02020603050405020304" pitchFamily="18" charset="0"/>
              <a:cs typeface="Times New Roman" panose="02020603050405020304" pitchFamily="18" charset="0"/>
            </a:endParaRPr>
          </a:p>
          <a:p>
            <a:pPr algn="ctr"/>
            <a:endParaRPr lang="ru-RU" sz="2800" b="1" dirty="0">
              <a:latin typeface="Times New Roman" panose="02020603050405020304" pitchFamily="18" charset="0"/>
              <a:cs typeface="Times New Roman" panose="02020603050405020304" pitchFamily="18" charset="0"/>
            </a:endParaRPr>
          </a:p>
          <a:p>
            <a:pPr algn="ctr"/>
            <a:r>
              <a:rPr lang="ru-RU" sz="3200" dirty="0" smtClean="0">
                <a:latin typeface="Times New Roman" panose="02020603050405020304" pitchFamily="18" charset="0"/>
                <a:cs typeface="Times New Roman" panose="02020603050405020304" pitchFamily="18" charset="0"/>
              </a:rPr>
              <a:t> ГБУЗ </a:t>
            </a:r>
            <a:r>
              <a:rPr lang="ru-RU" sz="3200" dirty="0">
                <a:latin typeface="Times New Roman" panose="02020603050405020304" pitchFamily="18" charset="0"/>
                <a:cs typeface="Times New Roman" panose="02020603050405020304" pitchFamily="18" charset="0"/>
              </a:rPr>
              <a:t>СО «Свердловский областной онкологический диспансер</a:t>
            </a:r>
            <a:r>
              <a:rPr lang="ru-RU" sz="3200" dirty="0" smtClean="0">
                <a:latin typeface="Times New Roman" panose="02020603050405020304" pitchFamily="18" charset="0"/>
                <a:cs typeface="Times New Roman" panose="02020603050405020304" pitchFamily="18" charset="0"/>
              </a:rPr>
              <a:t>»</a:t>
            </a:r>
          </a:p>
          <a:p>
            <a:pPr algn="ctr"/>
            <a:endParaRPr lang="ru-RU" sz="3200" dirty="0" smtClean="0">
              <a:latin typeface="Times New Roman" panose="02020603050405020304" pitchFamily="18" charset="0"/>
              <a:cs typeface="Times New Roman" panose="02020603050405020304" pitchFamily="18" charset="0"/>
            </a:endParaRPr>
          </a:p>
          <a:p>
            <a:pPr algn="ctr"/>
            <a:r>
              <a:rPr lang="ru-RU" sz="3200" dirty="0" smtClean="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(343) </a:t>
            </a:r>
            <a:r>
              <a:rPr lang="ru-RU" sz="3200" b="1" dirty="0" smtClean="0">
                <a:latin typeface="Times New Roman" panose="02020603050405020304" pitchFamily="18" charset="0"/>
                <a:cs typeface="Times New Roman" panose="02020603050405020304" pitchFamily="18" charset="0"/>
              </a:rPr>
              <a:t>356-17-49 (круглосуточно)</a:t>
            </a:r>
            <a:endParaRPr lang="ru-RU" sz="3200" b="1" dirty="0">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17</a:t>
            </a:fld>
            <a:endParaRPr lang="ru-RU"/>
          </a:p>
        </p:txBody>
      </p:sp>
      <p:sp>
        <p:nvSpPr>
          <p:cNvPr id="2" name="TextBox 1"/>
          <p:cNvSpPr txBox="1"/>
          <p:nvPr/>
        </p:nvSpPr>
        <p:spPr>
          <a:xfrm>
            <a:off x="6300192" y="3212976"/>
            <a:ext cx="8280920"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1588494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32"/>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99800"/>
            <a:ext cx="582226" cy="982410"/>
          </a:xfrm>
          <a:prstGeom prst="rect">
            <a:avLst/>
          </a:prstGeom>
        </p:spPr>
      </p:pic>
      <p:sp>
        <p:nvSpPr>
          <p:cNvPr id="7" name="TextBox 6"/>
          <p:cNvSpPr txBox="1"/>
          <p:nvPr/>
        </p:nvSpPr>
        <p:spPr>
          <a:xfrm>
            <a:off x="884235" y="1196752"/>
            <a:ext cx="7591553" cy="923330"/>
          </a:xfrm>
          <a:prstGeom prst="rect">
            <a:avLst/>
          </a:prstGeom>
          <a:noFill/>
        </p:spPr>
        <p:txBody>
          <a:bodyPr wrap="square" rtlCol="0">
            <a:spAutoFit/>
          </a:bodyPr>
          <a:lstStyle/>
          <a:p>
            <a:pPr algn="ctr"/>
            <a:r>
              <a:rPr lang="ru-RU" sz="5400" dirty="0" smtClean="0">
                <a:latin typeface="Times New Roman" panose="02020603050405020304" pitchFamily="18" charset="0"/>
                <a:cs typeface="Times New Roman" panose="02020603050405020304" pitchFamily="18" charset="0"/>
              </a:rPr>
              <a:t>Спасибо за внимание!</a:t>
            </a:r>
            <a:endParaRPr lang="ru-RU" sz="2400" dirty="0">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18</a:t>
            </a:fld>
            <a:endParaRPr lang="ru-RU"/>
          </a:p>
        </p:txBody>
      </p:sp>
      <p:sp>
        <p:nvSpPr>
          <p:cNvPr id="2" name="TextBox 1"/>
          <p:cNvSpPr txBox="1"/>
          <p:nvPr/>
        </p:nvSpPr>
        <p:spPr>
          <a:xfrm>
            <a:off x="539552" y="2852936"/>
            <a:ext cx="8280920"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381943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89" y="-171400"/>
            <a:ext cx="582226" cy="982410"/>
          </a:xfrm>
          <a:prstGeom prst="rect">
            <a:avLst/>
          </a:prstGeom>
        </p:spPr>
      </p:pic>
      <p:sp>
        <p:nvSpPr>
          <p:cNvPr id="7" name="TextBox 6"/>
          <p:cNvSpPr txBox="1"/>
          <p:nvPr/>
        </p:nvSpPr>
        <p:spPr>
          <a:xfrm>
            <a:off x="1115616" y="1268760"/>
            <a:ext cx="7128792" cy="3970318"/>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lvl="0" indent="-342900" algn="ctr">
              <a:spcBef>
                <a:spcPct val="20000"/>
              </a:spcBef>
              <a:buFont typeface="Arial" panose="020B0604020202020204" pitchFamily="34" charset="0"/>
              <a:buChar char="•"/>
            </a:pPr>
            <a:r>
              <a:rPr lang="ru-RU" sz="2800" dirty="0">
                <a:solidFill>
                  <a:prstClr val="black"/>
                </a:solidFill>
                <a:latin typeface="Times New Roman" panose="02020603050405020304" pitchFamily="18" charset="0"/>
                <a:cs typeface="Times New Roman" panose="02020603050405020304" pitchFamily="18" charset="0"/>
              </a:rPr>
              <a:t>Письмо Минздрава России от 26.02.2015 № 17-7/10/1-797 «О направлении для использования в практической деятельности Методических рекомендаций «Фармакотерапия хронического болевого синдрома у взрослых пациентов при оказании паллиативной медицинской помощи в стационарных и амбулаторно-поликлинических условиях»</a:t>
            </a:r>
          </a:p>
        </p:txBody>
      </p:sp>
      <p:sp>
        <p:nvSpPr>
          <p:cNvPr id="11" name="Номер слайда 10"/>
          <p:cNvSpPr>
            <a:spLocks noGrp="1"/>
          </p:cNvSpPr>
          <p:nvPr>
            <p:ph type="sldNum" sz="quarter" idx="12"/>
          </p:nvPr>
        </p:nvSpPr>
        <p:spPr/>
        <p:txBody>
          <a:bodyPr/>
          <a:lstStyle/>
          <a:p>
            <a:fld id="{746C4027-09DB-4339-8598-4BA86E92DB9F}" type="slidenum">
              <a:rPr lang="ru-RU" smtClean="0"/>
              <a:t>2</a:t>
            </a:fld>
            <a:endParaRPr lang="ru-RU"/>
          </a:p>
        </p:txBody>
      </p:sp>
    </p:spTree>
    <p:extLst>
      <p:ext uri="{BB962C8B-B14F-4D97-AF65-F5344CB8AC3E}">
        <p14:creationId xmlns:p14="http://schemas.microsoft.com/office/powerpoint/2010/main" val="329032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71400"/>
            <a:ext cx="582226" cy="982410"/>
          </a:xfrm>
          <a:prstGeom prst="rect">
            <a:avLst/>
          </a:prstGeom>
        </p:spPr>
      </p:pic>
      <p:sp>
        <p:nvSpPr>
          <p:cNvPr id="7" name="TextBox 6"/>
          <p:cNvSpPr txBox="1"/>
          <p:nvPr/>
        </p:nvSpPr>
        <p:spPr>
          <a:xfrm>
            <a:off x="1094984" y="568377"/>
            <a:ext cx="7128792" cy="5521512"/>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spcBef>
                <a:spcPct val="20000"/>
              </a:spcBef>
            </a:pPr>
            <a:r>
              <a:rPr lang="ru-RU" sz="2400" dirty="0" smtClean="0">
                <a:solidFill>
                  <a:prstClr val="black"/>
                </a:solidFill>
                <a:latin typeface="Times New Roman" panose="02020603050405020304" pitchFamily="18" charset="0"/>
                <a:cs typeface="Times New Roman" panose="02020603050405020304" pitchFamily="18" charset="0"/>
              </a:rPr>
              <a:t>	Приказ </a:t>
            </a:r>
            <a:r>
              <a:rPr lang="ru-RU" sz="2400" dirty="0">
                <a:solidFill>
                  <a:prstClr val="black"/>
                </a:solidFill>
                <a:latin typeface="Times New Roman" panose="02020603050405020304" pitchFamily="18" charset="0"/>
                <a:cs typeface="Times New Roman" panose="02020603050405020304" pitchFamily="18" charset="0"/>
              </a:rPr>
              <a:t>Минздрава России от 14.04.2015 </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rPr>
              <a:t>№ 187н «Об утверждении Порядка оказания паллиативной медицинской помощи взрослому </a:t>
            </a:r>
            <a:r>
              <a:rPr lang="ru-RU" sz="2400" dirty="0" smtClean="0">
                <a:solidFill>
                  <a:prstClr val="black"/>
                </a:solidFill>
                <a:latin typeface="Times New Roman" panose="02020603050405020304" pitchFamily="18" charset="0"/>
                <a:cs typeface="Times New Roman" panose="02020603050405020304" pitchFamily="18" charset="0"/>
              </a:rPr>
              <a:t>населению»</a:t>
            </a:r>
          </a:p>
          <a:p>
            <a:pPr lvl="0" algn="just">
              <a:spcBef>
                <a:spcPct val="20000"/>
              </a:spcBef>
            </a:pPr>
            <a:endParaRPr lang="ru-RU" sz="11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400" dirty="0" smtClean="0">
                <a:solidFill>
                  <a:prstClr val="black"/>
                </a:solidFill>
                <a:latin typeface="Times New Roman" panose="02020603050405020304" pitchFamily="18" charset="0"/>
                <a:cs typeface="Times New Roman" panose="02020603050405020304" pitchFamily="18" charset="0"/>
              </a:rPr>
              <a:t>	Приказ </a:t>
            </a:r>
            <a:r>
              <a:rPr lang="ru-RU" sz="2400" dirty="0">
                <a:solidFill>
                  <a:prstClr val="black"/>
                </a:solidFill>
                <a:latin typeface="Times New Roman" panose="02020603050405020304" pitchFamily="18" charset="0"/>
                <a:cs typeface="Times New Roman" panose="02020603050405020304" pitchFamily="18" charset="0"/>
              </a:rPr>
              <a:t>Минздрава России от 14.04.2015 № 193н «Об утверждении Порядка оказания </a:t>
            </a:r>
            <a:r>
              <a:rPr lang="ru-RU" sz="2400" dirty="0" smtClean="0">
                <a:solidFill>
                  <a:prstClr val="black"/>
                </a:solidFill>
                <a:latin typeface="Times New Roman" panose="02020603050405020304" pitchFamily="18" charset="0"/>
                <a:cs typeface="Times New Roman" panose="02020603050405020304" pitchFamily="18" charset="0"/>
              </a:rPr>
              <a:t>паллиативной </a:t>
            </a:r>
            <a:r>
              <a:rPr lang="ru-RU" sz="2400" dirty="0">
                <a:solidFill>
                  <a:prstClr val="black"/>
                </a:solidFill>
                <a:latin typeface="Times New Roman" panose="02020603050405020304" pitchFamily="18" charset="0"/>
                <a:cs typeface="Times New Roman" panose="02020603050405020304" pitchFamily="18" charset="0"/>
              </a:rPr>
              <a:t>медицинской помощи </a:t>
            </a:r>
            <a:r>
              <a:rPr lang="ru-RU" sz="2400" dirty="0" smtClean="0">
                <a:solidFill>
                  <a:prstClr val="black"/>
                </a:solidFill>
                <a:latin typeface="Times New Roman" panose="02020603050405020304" pitchFamily="18" charset="0"/>
                <a:cs typeface="Times New Roman" panose="02020603050405020304" pitchFamily="18" charset="0"/>
              </a:rPr>
              <a:t>детям»</a:t>
            </a:r>
          </a:p>
          <a:p>
            <a:pPr lvl="0" algn="just">
              <a:spcBef>
                <a:spcPct val="20000"/>
              </a:spcBef>
            </a:pPr>
            <a:endParaRPr lang="ru-RU" sz="1100" dirty="0" smtClean="0">
              <a:solidFill>
                <a:prstClr val="black"/>
              </a:solidFill>
              <a:latin typeface="Times New Roman" panose="02020603050405020304" pitchFamily="18" charset="0"/>
              <a:cs typeface="Times New Roman" panose="02020603050405020304" pitchFamily="18" charset="0"/>
            </a:endParaRPr>
          </a:p>
          <a:p>
            <a:pPr lvl="0" algn="just">
              <a:spcBef>
                <a:spcPct val="20000"/>
              </a:spcBef>
            </a:pPr>
            <a:r>
              <a:rPr lang="ru-RU" sz="2400" dirty="0" smtClean="0">
                <a:solidFill>
                  <a:prstClr val="black"/>
                </a:solidFill>
                <a:latin typeface="Times New Roman" panose="02020603050405020304" pitchFamily="18" charset="0"/>
                <a:cs typeface="Times New Roman" panose="02020603050405020304" pitchFamily="18" charset="0"/>
              </a:rPr>
              <a:t>	Приказ </a:t>
            </a:r>
            <a:r>
              <a:rPr lang="ru-RU" sz="2400" dirty="0">
                <a:solidFill>
                  <a:prstClr val="black"/>
                </a:solidFill>
                <a:latin typeface="Times New Roman" panose="02020603050405020304" pitchFamily="18" charset="0"/>
                <a:cs typeface="Times New Roman" panose="02020603050405020304" pitchFamily="18" charset="0"/>
              </a:rPr>
              <a:t>Минздрава России  от 20 декабря 2012 № 1175н «Об утверждении порядка назначения и выписывания лекарственных препаратов, а также форм рецептурных бланков на лекарственные препараты, порядка оформления указанных бланков, их учета и хранения»</a:t>
            </a:r>
          </a:p>
        </p:txBody>
      </p:sp>
      <p:sp>
        <p:nvSpPr>
          <p:cNvPr id="11" name="Номер слайда 10"/>
          <p:cNvSpPr>
            <a:spLocks noGrp="1"/>
          </p:cNvSpPr>
          <p:nvPr>
            <p:ph type="sldNum" sz="quarter" idx="12"/>
          </p:nvPr>
        </p:nvSpPr>
        <p:spPr/>
        <p:txBody>
          <a:bodyPr/>
          <a:lstStyle/>
          <a:p>
            <a:fld id="{746C4027-09DB-4339-8598-4BA86E92DB9F}" type="slidenum">
              <a:rPr lang="ru-RU" smtClean="0"/>
              <a:t>3</a:t>
            </a:fld>
            <a:endParaRPr lang="ru-RU"/>
          </a:p>
        </p:txBody>
      </p:sp>
    </p:spTree>
    <p:extLst>
      <p:ext uri="{BB962C8B-B14F-4D97-AF65-F5344CB8AC3E}">
        <p14:creationId xmlns:p14="http://schemas.microsoft.com/office/powerpoint/2010/main" val="149773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74" y="77172"/>
            <a:ext cx="582226" cy="982410"/>
          </a:xfrm>
          <a:prstGeom prst="rect">
            <a:avLst/>
          </a:prstGeom>
        </p:spPr>
      </p:pic>
      <p:sp>
        <p:nvSpPr>
          <p:cNvPr id="7" name="TextBox 6"/>
          <p:cNvSpPr txBox="1"/>
          <p:nvPr/>
        </p:nvSpPr>
        <p:spPr>
          <a:xfrm>
            <a:off x="1111464" y="-57729"/>
            <a:ext cx="7128792" cy="1569660"/>
          </a:xfrm>
          <a:prstGeom prst="rect">
            <a:avLst/>
          </a:prstGeom>
          <a:noFill/>
        </p:spPr>
        <p:txBody>
          <a:bodyPr wrap="square" rtlCol="0">
            <a:spAutoFit/>
          </a:bodyPr>
          <a:lstStyle/>
          <a:p>
            <a:pPr lvl="0" algn="ctr">
              <a:spcBef>
                <a:spcPct val="20000"/>
              </a:spcBef>
            </a:pPr>
            <a:r>
              <a:rPr lang="ru-RU" sz="2400" b="1" dirty="0" smtClean="0">
                <a:latin typeface="Times New Roman" panose="02020603050405020304" pitchFamily="18" charset="0"/>
                <a:cs typeface="Times New Roman" panose="02020603050405020304" pitchFamily="18" charset="0"/>
              </a:rPr>
              <a:t>Назначение </a:t>
            </a:r>
            <a:r>
              <a:rPr lang="ru-RU" sz="2400" b="1" dirty="0">
                <a:latin typeface="Times New Roman" panose="02020603050405020304" pitchFamily="18" charset="0"/>
                <a:cs typeface="Times New Roman" panose="02020603050405020304" pitchFamily="18" charset="0"/>
              </a:rPr>
              <a:t>и выписывание наркотических и психотропных лекарственных препаратов списков II и III Перечня производится </a:t>
            </a:r>
            <a:r>
              <a:rPr lang="ru-RU" sz="2400" b="1" dirty="0" smtClean="0">
                <a:latin typeface="Times New Roman" panose="02020603050405020304" pitchFamily="18" charset="0"/>
                <a:cs typeface="Times New Roman" panose="02020603050405020304" pitchFamily="18" charset="0"/>
              </a:rPr>
              <a:t>пациентам:</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4</a:t>
            </a:fld>
            <a:endParaRPr lang="ru-RU"/>
          </a:p>
        </p:txBody>
      </p:sp>
      <p:sp>
        <p:nvSpPr>
          <p:cNvPr id="3" name="TextBox 2"/>
          <p:cNvSpPr txBox="1"/>
          <p:nvPr/>
        </p:nvSpPr>
        <p:spPr>
          <a:xfrm>
            <a:off x="957496" y="1473623"/>
            <a:ext cx="7416824" cy="2215991"/>
          </a:xfrm>
          <a:prstGeom prst="rect">
            <a:avLst/>
          </a:prstGeom>
          <a:noFill/>
        </p:spPr>
        <p:txBody>
          <a:bodyPr wrap="square" rtlCol="0">
            <a:spAutoFit/>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выраженным болевым синдромом любого </a:t>
            </a:r>
            <a:r>
              <a:rPr lang="ru-RU" sz="2000" dirty="0" smtClean="0">
                <a:latin typeface="Times New Roman" panose="02020603050405020304" pitchFamily="18" charset="0"/>
                <a:cs typeface="Times New Roman" panose="02020603050405020304" pitchFamily="18" charset="0"/>
              </a:rPr>
              <a:t>генеза;</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нарушением сна;</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судорожными </a:t>
            </a:r>
            <a:r>
              <a:rPr lang="ru-RU" sz="2000" dirty="0" smtClean="0">
                <a:latin typeface="Times New Roman" panose="02020603050405020304" pitchFamily="18" charset="0"/>
                <a:cs typeface="Times New Roman" panose="02020603050405020304" pitchFamily="18" charset="0"/>
              </a:rPr>
              <a:t>состояниями;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тревожными </a:t>
            </a:r>
            <a:r>
              <a:rPr lang="ru-RU" sz="2000" dirty="0" smtClean="0">
                <a:latin typeface="Times New Roman" panose="02020603050405020304" pitchFamily="18" charset="0"/>
                <a:cs typeface="Times New Roman" panose="02020603050405020304" pitchFamily="18" charset="0"/>
              </a:rPr>
              <a:t>расстройствами;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фобиями;</a:t>
            </a: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психомоторным возбуждением.</a:t>
            </a:r>
          </a:p>
          <a:p>
            <a:endParaRPr lang="ru-RU" dirty="0"/>
          </a:p>
        </p:txBody>
      </p:sp>
      <p:sp>
        <p:nvSpPr>
          <p:cNvPr id="4" name="TextBox 3"/>
          <p:cNvSpPr txBox="1"/>
          <p:nvPr/>
        </p:nvSpPr>
        <p:spPr>
          <a:xfrm>
            <a:off x="1034702" y="3429000"/>
            <a:ext cx="7128792" cy="707886"/>
          </a:xfrm>
          <a:prstGeom prst="rect">
            <a:avLst/>
          </a:prstGeom>
          <a:noFill/>
        </p:spPr>
        <p:txBody>
          <a:bodyPr wrap="square" rtlCol="0">
            <a:spAutoFit/>
          </a:bodyPr>
          <a:lstStyle/>
          <a:p>
            <a:r>
              <a:rPr lang="ru-RU" sz="2000" b="1" i="1" dirty="0">
                <a:solidFill>
                  <a:srgbClr val="FF0000"/>
                </a:solidFill>
                <a:latin typeface="Times New Roman" panose="02020603050405020304" pitchFamily="18" charset="0"/>
                <a:cs typeface="Times New Roman" panose="02020603050405020304" pitchFamily="18" charset="0"/>
              </a:rPr>
              <a:t>самостоятельно медицинским работником либо медицинским работником по решению врачебной комиссии </a:t>
            </a:r>
            <a:r>
              <a:rPr lang="ru-RU" sz="2000" b="1" i="1" dirty="0" smtClean="0">
                <a:solidFill>
                  <a:schemeClr val="accent6">
                    <a:lumMod val="40000"/>
                    <a:lumOff val="60000"/>
                  </a:schemeClr>
                </a:solidFill>
                <a:latin typeface="Times New Roman" panose="02020603050405020304" pitchFamily="18" charset="0"/>
                <a:cs typeface="Times New Roman" panose="02020603050405020304" pitchFamily="18" charset="0"/>
              </a:rPr>
              <a:t>.</a:t>
            </a:r>
            <a:endParaRPr lang="ru-RU" sz="2000" b="1" i="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5576" y="4221088"/>
            <a:ext cx="7920880" cy="1938992"/>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Приказ </a:t>
            </a:r>
            <a:r>
              <a:rPr lang="ru-RU" sz="2000" i="1" dirty="0">
                <a:latin typeface="Times New Roman" panose="02020603050405020304" pitchFamily="18" charset="0"/>
                <a:cs typeface="Times New Roman" panose="02020603050405020304" pitchFamily="18" charset="0"/>
              </a:rPr>
              <a:t>Минздрава России от 30.06.2015 № 386н «О внесении изменений в приложения к приказу Министерства здравоохранения Российской Федерации от 20 декабря 2012 № 1175н «Об утверждении порядка назначения и выписывания лекарственных препаратов, а также форм рецептурных бланков на лекарственные препараты, порядка оформления указанных бланков, их учета и хранения»</a:t>
            </a:r>
          </a:p>
        </p:txBody>
      </p:sp>
    </p:spTree>
    <p:extLst>
      <p:ext uri="{BB962C8B-B14F-4D97-AF65-F5344CB8AC3E}">
        <p14:creationId xmlns:p14="http://schemas.microsoft.com/office/powerpoint/2010/main" val="329074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74" y="77172"/>
            <a:ext cx="582226" cy="982410"/>
          </a:xfrm>
          <a:prstGeom prst="rect">
            <a:avLst/>
          </a:prstGeom>
        </p:spPr>
      </p:pic>
      <p:sp>
        <p:nvSpPr>
          <p:cNvPr id="7" name="TextBox 6"/>
          <p:cNvSpPr txBox="1"/>
          <p:nvPr/>
        </p:nvSpPr>
        <p:spPr>
          <a:xfrm>
            <a:off x="1111464" y="-57729"/>
            <a:ext cx="7128792" cy="1200329"/>
          </a:xfrm>
          <a:prstGeom prst="rect">
            <a:avLst/>
          </a:prstGeom>
          <a:noFill/>
        </p:spPr>
        <p:txBody>
          <a:bodyPr wrap="square" rtlCol="0">
            <a:spAutoFit/>
          </a:bodyPr>
          <a:lstStyle/>
          <a:p>
            <a:pPr lvl="0" algn="ctr">
              <a:spcBef>
                <a:spcPct val="20000"/>
              </a:spcBef>
            </a:pPr>
            <a:r>
              <a:rPr lang="ru-RU" sz="2400" b="1" dirty="0" smtClean="0">
                <a:latin typeface="Times New Roman" panose="02020603050405020304" pitchFamily="18" charset="0"/>
                <a:cs typeface="Times New Roman" panose="02020603050405020304" pitchFamily="18" charset="0"/>
              </a:rPr>
              <a:t>Предельно </a:t>
            </a:r>
            <a:r>
              <a:rPr lang="ru-RU" sz="2400" b="1" dirty="0">
                <a:latin typeface="Times New Roman" panose="02020603050405020304" pitchFamily="18" charset="0"/>
                <a:cs typeface="Times New Roman" panose="02020603050405020304" pitchFamily="18" charset="0"/>
              </a:rPr>
              <a:t>допустимое количество отдельных наркотических и психотропных лекарственных </a:t>
            </a:r>
            <a:r>
              <a:rPr lang="ru-RU" sz="2400" b="1" dirty="0" smtClean="0">
                <a:latin typeface="Times New Roman" panose="02020603050405020304" pitchFamily="18" charset="0"/>
                <a:cs typeface="Times New Roman" panose="02020603050405020304" pitchFamily="18" charset="0"/>
              </a:rPr>
              <a:t>препаратов</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endParaRPr lang="ru-RU" dirty="0"/>
          </a:p>
        </p:txBody>
      </p:sp>
      <p:sp>
        <p:nvSpPr>
          <p:cNvPr id="2" name="TextBox 1"/>
          <p:cNvSpPr txBox="1"/>
          <p:nvPr/>
        </p:nvSpPr>
        <p:spPr>
          <a:xfrm>
            <a:off x="530360" y="1700808"/>
            <a:ext cx="8280920" cy="2677656"/>
          </a:xfrm>
          <a:prstGeom prst="rect">
            <a:avLst/>
          </a:prstGeom>
          <a:noFill/>
        </p:spPr>
        <p:txBody>
          <a:bodyPr wrap="square" rtlCol="0">
            <a:spAutoFit/>
          </a:bodyPr>
          <a:lstStyle/>
          <a:p>
            <a:pPr lvl="0"/>
            <a:r>
              <a:rPr lang="ru-RU" sz="2000" b="1" dirty="0" smtClean="0">
                <a:solidFill>
                  <a:schemeClr val="accent5">
                    <a:lumMod val="20000"/>
                    <a:lumOff val="80000"/>
                  </a:schemeClr>
                </a:solidFill>
                <a:latin typeface="Times New Roman" panose="02020603050405020304" pitchFamily="18" charset="0"/>
                <a:cs typeface="Times New Roman" panose="02020603050405020304" pitchFamily="18" charset="0"/>
              </a:rPr>
              <a:t>	</a:t>
            </a:r>
            <a:r>
              <a:rPr lang="ru-RU" sz="2800" b="1" dirty="0" smtClean="0">
                <a:solidFill>
                  <a:schemeClr val="tx2">
                    <a:lumMod val="20000"/>
                    <a:lumOff val="80000"/>
                  </a:schemeClr>
                </a:solidFill>
                <a:latin typeface="Times New Roman" panose="02020603050405020304" pitchFamily="18" charset="0"/>
                <a:cs typeface="Times New Roman" panose="02020603050405020304" pitchFamily="18" charset="0"/>
              </a:rPr>
              <a:t>Приложение № 1 к Порядку назначения и выписывания лекарственных препаратов, утвержденному приказом Минздрава России от 20 декабря 2012 № 1175н (в ред. Приказов Минздрава России от 30.06.2015 № 386н, от 21.04.2016 № 254н).</a:t>
            </a:r>
            <a:endParaRPr lang="ru-RU" sz="2800" b="1"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99460" y="3861048"/>
            <a:ext cx="3687948" cy="244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027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74" y="77172"/>
            <a:ext cx="582226" cy="982410"/>
          </a:xfrm>
          <a:prstGeom prst="rect">
            <a:avLst/>
          </a:prstGeom>
        </p:spPr>
      </p:pic>
      <p:sp>
        <p:nvSpPr>
          <p:cNvPr id="7" name="TextBox 6"/>
          <p:cNvSpPr txBox="1"/>
          <p:nvPr/>
        </p:nvSpPr>
        <p:spPr>
          <a:xfrm>
            <a:off x="1111464" y="106712"/>
            <a:ext cx="7128792" cy="523220"/>
          </a:xfrm>
          <a:prstGeom prst="rect">
            <a:avLst/>
          </a:prstGeom>
          <a:noFill/>
        </p:spPr>
        <p:txBody>
          <a:bodyPr wrap="square" rtlCol="0">
            <a:spAutoFit/>
          </a:bodyPr>
          <a:lstStyle/>
          <a:p>
            <a:pPr lvl="0" algn="ctr">
              <a:spcBef>
                <a:spcPct val="20000"/>
              </a:spcBef>
            </a:pPr>
            <a:r>
              <a:rPr lang="ru-RU" sz="2800" b="1" dirty="0" smtClean="0">
                <a:latin typeface="Times New Roman" panose="02020603050405020304" pitchFamily="18" charset="0"/>
                <a:cs typeface="Times New Roman" panose="02020603050405020304" pitchFamily="18" charset="0"/>
              </a:rPr>
              <a:t>Формы рецептурных бланков </a:t>
            </a:r>
            <a:endParaRPr lang="ru-RU" sz="28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6</a:t>
            </a:fld>
            <a:endParaRPr lang="ru-RU"/>
          </a:p>
        </p:txBody>
      </p:sp>
      <p:sp>
        <p:nvSpPr>
          <p:cNvPr id="10" name="TextBox 9"/>
          <p:cNvSpPr txBox="1"/>
          <p:nvPr/>
        </p:nvSpPr>
        <p:spPr>
          <a:xfrm>
            <a:off x="539552" y="1340768"/>
            <a:ext cx="4323561" cy="5293757"/>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Форма </a:t>
            </a:r>
            <a:r>
              <a:rPr lang="ru-RU" sz="2000" dirty="0">
                <a:latin typeface="Times New Roman" panose="02020603050405020304" pitchFamily="18" charset="0"/>
                <a:cs typeface="Times New Roman" panose="02020603050405020304" pitchFamily="18" charset="0"/>
              </a:rPr>
              <a:t>№ 148-1/у-88 </a:t>
            </a:r>
            <a:r>
              <a:rPr lang="ru-RU" sz="2000" dirty="0" smtClean="0">
                <a:latin typeface="Times New Roman" panose="02020603050405020304" pitchFamily="18" charset="0"/>
                <a:cs typeface="Times New Roman" panose="02020603050405020304" pitchFamily="18" charset="0"/>
              </a:rPr>
              <a:t> для выписывания наркотических </a:t>
            </a:r>
            <a:r>
              <a:rPr lang="ru-RU" sz="2000" dirty="0">
                <a:latin typeface="Times New Roman" panose="02020603050405020304" pitchFamily="18" charset="0"/>
                <a:cs typeface="Times New Roman" panose="02020603050405020304" pitchFamily="18" charset="0"/>
              </a:rPr>
              <a:t>и психотропных лекарственных препаратов списка II Перечня в виде </a:t>
            </a:r>
            <a:r>
              <a:rPr lang="ru-RU" sz="2000" dirty="0" err="1">
                <a:latin typeface="Times New Roman" panose="02020603050405020304" pitchFamily="18" charset="0"/>
                <a:cs typeface="Times New Roman" panose="02020603050405020304" pitchFamily="18" charset="0"/>
              </a:rPr>
              <a:t>трансдермальных</a:t>
            </a:r>
            <a:r>
              <a:rPr lang="ru-RU" sz="2000" dirty="0">
                <a:latin typeface="Times New Roman" panose="02020603050405020304" pitchFamily="18" charset="0"/>
                <a:cs typeface="Times New Roman" panose="02020603050405020304" pitchFamily="18" charset="0"/>
              </a:rPr>
              <a:t> терапевтических систем, психотропных веществ, внесенных в список III Перечня, зарегистрированных в установленном порядке в качестве лекарственных препаратов (далее - психотропные лекарственные препараты списка III Перечня);</a:t>
            </a:r>
          </a:p>
          <a:p>
            <a:pPr algn="just"/>
            <a:r>
              <a:rPr lang="ru-RU" sz="2000" dirty="0">
                <a:solidFill>
                  <a:schemeClr val="tx2">
                    <a:lumMod val="20000"/>
                    <a:lumOff val="80000"/>
                  </a:schemeClr>
                </a:solidFill>
                <a:latin typeface="Times New Roman" panose="02020603050405020304" pitchFamily="18" charset="0"/>
                <a:cs typeface="Times New Roman" panose="02020603050405020304" pitchFamily="18" charset="0"/>
              </a:rPr>
              <a:t>(Подпункт в редакции, введенной в действие с 21 августа 2015 года приказом Минздрава России от 30 июня 2015 года № 386н.</a:t>
            </a:r>
          </a:p>
          <a:p>
            <a:endParaRPr lang="ru-RU" dirty="0"/>
          </a:p>
        </p:txBody>
      </p:sp>
      <p:sp>
        <p:nvSpPr>
          <p:cNvPr id="12" name="TextBox 11"/>
          <p:cNvSpPr txBox="1"/>
          <p:nvPr/>
        </p:nvSpPr>
        <p:spPr>
          <a:xfrm>
            <a:off x="4863112" y="1340768"/>
            <a:ext cx="4029367"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Форма рецепта </a:t>
            </a:r>
            <a:r>
              <a:rPr lang="ru-RU" sz="2000" dirty="0">
                <a:latin typeface="Times New Roman" panose="02020603050405020304" pitchFamily="18" charset="0"/>
                <a:cs typeface="Times New Roman" panose="02020603050405020304" pitchFamily="18" charset="0"/>
              </a:rPr>
              <a:t>на наркотическое средство или психотропное вещество </a:t>
            </a:r>
            <a:r>
              <a:rPr lang="ru-RU" sz="2000" dirty="0" smtClean="0">
                <a:latin typeface="Times New Roman" panose="02020603050405020304" pitchFamily="18" charset="0"/>
                <a:cs typeface="Times New Roman" panose="02020603050405020304" pitchFamily="18" charset="0"/>
              </a:rPr>
              <a:t>№ 107/у-НП (</a:t>
            </a: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риложении </a:t>
            </a:r>
            <a:r>
              <a:rPr lang="ru-RU" sz="2000" dirty="0">
                <a:latin typeface="Times New Roman" panose="02020603050405020304" pitchFamily="18" charset="0"/>
                <a:cs typeface="Times New Roman" panose="02020603050405020304" pitchFamily="18" charset="0"/>
              </a:rPr>
              <a:t>№ 1 к Приказу от 01.08.2012 № 54н «Об утверждении формы бланков рецептов, содержащих назначение наркотических средств или психотропных веществ, порядка их изготовления, распределения, регистрации, учета и хранения, а также правил оформления</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2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 y="-603840"/>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31" y="-315416"/>
            <a:ext cx="582226" cy="982410"/>
          </a:xfrm>
          <a:prstGeom prst="rect">
            <a:avLst/>
          </a:prstGeom>
        </p:spPr>
      </p:pic>
      <p:sp>
        <p:nvSpPr>
          <p:cNvPr id="7" name="TextBox 6"/>
          <p:cNvSpPr txBox="1"/>
          <p:nvPr/>
        </p:nvSpPr>
        <p:spPr>
          <a:xfrm>
            <a:off x="207198" y="837580"/>
            <a:ext cx="8757289" cy="3139321"/>
          </a:xfrm>
          <a:prstGeom prst="rect">
            <a:avLst/>
          </a:prstGeom>
          <a:noFill/>
        </p:spPr>
        <p:txBody>
          <a:bodyPr wrap="square" rtlCol="0">
            <a:spAutoFit/>
          </a:bodyPr>
          <a:lstStyle/>
          <a:p>
            <a:pPr algn="ctr"/>
            <a:r>
              <a:rPr lang="ru-RU" sz="2200" dirty="0" smtClean="0">
                <a:latin typeface="Times New Roman" panose="02020603050405020304" pitchFamily="18" charset="0"/>
                <a:cs typeface="Times New Roman" panose="02020603050405020304" pitchFamily="18" charset="0"/>
              </a:rPr>
              <a:t>	</a:t>
            </a:r>
            <a:r>
              <a:rPr lang="ru-RU" sz="2200" b="1" u="sng" dirty="0" smtClean="0">
                <a:solidFill>
                  <a:schemeClr val="tx2">
                    <a:lumMod val="50000"/>
                  </a:schemeClr>
                </a:solidFill>
                <a:latin typeface="Times New Roman" panose="02020603050405020304" pitchFamily="18" charset="0"/>
                <a:cs typeface="Times New Roman" panose="02020603050405020304" pitchFamily="18" charset="0"/>
              </a:rPr>
              <a:t>С </a:t>
            </a:r>
            <a:r>
              <a:rPr lang="ru-RU" sz="2200" b="1" u="sng" dirty="0">
                <a:solidFill>
                  <a:schemeClr val="tx2">
                    <a:lumMod val="50000"/>
                  </a:schemeClr>
                </a:solidFill>
                <a:latin typeface="Times New Roman" panose="02020603050405020304" pitchFamily="18" charset="0"/>
                <a:cs typeface="Times New Roman" panose="02020603050405020304" pitchFamily="18" charset="0"/>
              </a:rPr>
              <a:t>30.06.2015 вступили в силу поправки, внесенные Федеральным </a:t>
            </a:r>
            <a:r>
              <a:rPr lang="ru-RU" sz="2200" b="1" u="sng" dirty="0">
                <a:solidFill>
                  <a:schemeClr val="tx2">
                    <a:lumMod val="50000"/>
                  </a:schemeClr>
                </a:solidFill>
                <a:latin typeface="Times New Roman" panose="02020603050405020304" pitchFamily="18" charset="0"/>
                <a:cs typeface="Times New Roman" panose="02020603050405020304" pitchFamily="18" charset="0"/>
                <a:hlinkClick r:id="rId5"/>
              </a:rPr>
              <a:t>законом</a:t>
            </a:r>
            <a:r>
              <a:rPr lang="ru-RU" sz="2200" b="1" u="sng" dirty="0">
                <a:solidFill>
                  <a:schemeClr val="tx2">
                    <a:lumMod val="50000"/>
                  </a:schemeClr>
                </a:solidFill>
                <a:latin typeface="Times New Roman" panose="02020603050405020304" pitchFamily="18" charset="0"/>
                <a:cs typeface="Times New Roman" panose="02020603050405020304" pitchFamily="18" charset="0"/>
              </a:rPr>
              <a:t> от 31.12.2014 № 501-ФЗ «О внесении изменений в Федеральный закон «О наркотических средствах и психотропных веществах» в Федеральный </a:t>
            </a:r>
            <a:r>
              <a:rPr lang="ru-RU" sz="2200" b="1" u="sng" dirty="0">
                <a:solidFill>
                  <a:schemeClr val="tx2">
                    <a:lumMod val="50000"/>
                  </a:schemeClr>
                </a:solidFill>
                <a:latin typeface="Times New Roman" panose="02020603050405020304" pitchFamily="18" charset="0"/>
                <a:cs typeface="Times New Roman" panose="02020603050405020304" pitchFamily="18" charset="0"/>
                <a:hlinkClick r:id="rId6"/>
              </a:rPr>
              <a:t>закон</a:t>
            </a:r>
            <a:r>
              <a:rPr lang="ru-RU" sz="2200" b="1" u="sng" dirty="0">
                <a:solidFill>
                  <a:schemeClr val="tx2">
                    <a:lumMod val="50000"/>
                  </a:schemeClr>
                </a:solidFill>
                <a:latin typeface="Times New Roman" panose="02020603050405020304" pitchFamily="18" charset="0"/>
                <a:cs typeface="Times New Roman" panose="02020603050405020304" pitchFamily="18" charset="0"/>
              </a:rPr>
              <a:t> от 08.01.1998 </a:t>
            </a:r>
            <a:r>
              <a:rPr lang="ru-RU" sz="2200" b="1" u="sng" dirty="0" smtClean="0">
                <a:solidFill>
                  <a:schemeClr val="tx2">
                    <a:lumMod val="50000"/>
                  </a:schemeClr>
                </a:solidFill>
                <a:latin typeface="Times New Roman" panose="02020603050405020304" pitchFamily="18" charset="0"/>
                <a:cs typeface="Times New Roman" panose="02020603050405020304" pitchFamily="18" charset="0"/>
              </a:rPr>
              <a:t/>
            </a:r>
            <a:br>
              <a:rPr lang="ru-RU" sz="2200" b="1" u="sng" dirty="0" smtClean="0">
                <a:solidFill>
                  <a:schemeClr val="tx2">
                    <a:lumMod val="50000"/>
                  </a:schemeClr>
                </a:solidFill>
                <a:latin typeface="Times New Roman" panose="02020603050405020304" pitchFamily="18" charset="0"/>
                <a:cs typeface="Times New Roman" panose="02020603050405020304" pitchFamily="18" charset="0"/>
              </a:rPr>
            </a:br>
            <a:r>
              <a:rPr lang="ru-RU" sz="2200" b="1" u="sng" dirty="0" smtClean="0">
                <a:solidFill>
                  <a:schemeClr val="tx2">
                    <a:lumMod val="50000"/>
                  </a:schemeClr>
                </a:solidFill>
                <a:latin typeface="Times New Roman" panose="02020603050405020304" pitchFamily="18" charset="0"/>
                <a:cs typeface="Times New Roman" panose="02020603050405020304" pitchFamily="18" charset="0"/>
              </a:rPr>
              <a:t>№ </a:t>
            </a:r>
            <a:r>
              <a:rPr lang="ru-RU" sz="2200" b="1" u="sng" dirty="0">
                <a:solidFill>
                  <a:schemeClr val="tx2">
                    <a:lumMod val="50000"/>
                  </a:schemeClr>
                </a:solidFill>
                <a:latin typeface="Times New Roman" panose="02020603050405020304" pitchFamily="18" charset="0"/>
                <a:cs typeface="Times New Roman" panose="02020603050405020304" pitchFamily="18" charset="0"/>
              </a:rPr>
              <a:t>3-ФЗ «О наркотических средствах и психотропных веществах», в соответствии с которыми повышаются качество и доступность оказания паллиативной медицинской помощи пациентам, нуждающимся в обезболивании наркотическими и психотропными </a:t>
            </a:r>
            <a:r>
              <a:rPr lang="ru-RU" sz="2200" b="1" u="sng" dirty="0" smtClean="0">
                <a:solidFill>
                  <a:schemeClr val="tx2">
                    <a:lumMod val="50000"/>
                  </a:schemeClr>
                </a:solidFill>
                <a:latin typeface="Times New Roman" panose="02020603050405020304" pitchFamily="18" charset="0"/>
                <a:cs typeface="Times New Roman" panose="02020603050405020304" pitchFamily="18" charset="0"/>
              </a:rPr>
              <a:t>препаратами</a:t>
            </a:r>
            <a:endParaRPr lang="ru-RU" sz="22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7</a:t>
            </a:fld>
            <a:endParaRPr lang="ru-RU"/>
          </a:p>
        </p:txBody>
      </p:sp>
      <p:pic>
        <p:nvPicPr>
          <p:cNvPr id="11268" name="Picture 4" descr="http://mir-animasii.ru/_dr/1/810357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838" y="3976900"/>
            <a:ext cx="3989162" cy="2876019"/>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0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0" y="-144329"/>
            <a:ext cx="582226" cy="982410"/>
          </a:xfrm>
          <a:prstGeom prst="rect">
            <a:avLst/>
          </a:prstGeom>
        </p:spPr>
      </p:pic>
      <p:sp>
        <p:nvSpPr>
          <p:cNvPr id="7" name="TextBox 6"/>
          <p:cNvSpPr txBox="1"/>
          <p:nvPr/>
        </p:nvSpPr>
        <p:spPr>
          <a:xfrm>
            <a:off x="592846" y="-123426"/>
            <a:ext cx="8521915" cy="7491282"/>
          </a:xfrm>
          <a:prstGeom prst="rect">
            <a:avLst/>
          </a:prstGeom>
          <a:noFill/>
        </p:spPr>
        <p:txBody>
          <a:bodyPr wrap="square" rtlCol="0">
            <a:spAutoFit/>
          </a:bodyPr>
          <a:lstStyle/>
          <a:p>
            <a:pPr lvl="0" algn="ctr"/>
            <a:r>
              <a:rPr lang="ru-RU" sz="2000" b="1" u="sng" dirty="0">
                <a:latin typeface="Times New Roman" panose="02020603050405020304" pitchFamily="18" charset="0"/>
                <a:cs typeface="Times New Roman" panose="02020603050405020304" pitchFamily="18" charset="0"/>
              </a:rPr>
              <a:t>Наркотические средства по федеральной программе получают:</a:t>
            </a:r>
          </a:p>
          <a:p>
            <a:pPr algn="just"/>
            <a:r>
              <a:rPr lang="ru-RU" dirty="0">
                <a:latin typeface="Times New Roman" panose="02020603050405020304" pitchFamily="18" charset="0"/>
                <a:cs typeface="Times New Roman" panose="02020603050405020304" pitchFamily="18" charset="0"/>
              </a:rPr>
              <a:t>1) инвалиды войны;</a:t>
            </a:r>
          </a:p>
          <a:p>
            <a:pPr algn="just"/>
            <a:r>
              <a:rPr lang="ru-RU" dirty="0">
                <a:latin typeface="Times New Roman" panose="02020603050405020304" pitchFamily="18" charset="0"/>
                <a:cs typeface="Times New Roman" panose="02020603050405020304" pitchFamily="18" charset="0"/>
              </a:rPr>
              <a:t>2) участники </a:t>
            </a:r>
            <a:r>
              <a:rPr lang="ru-RU" dirty="0" smtClean="0">
                <a:latin typeface="Times New Roman" panose="02020603050405020304" pitchFamily="18" charset="0"/>
                <a:cs typeface="Times New Roman" panose="02020603050405020304" pitchFamily="18" charset="0"/>
              </a:rPr>
              <a:t>ВОВ;</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3) ветераны боевых действий из числа лиц, указанных в подпунктах 1 - 4 пункта 1 статьи </a:t>
            </a:r>
            <a:r>
              <a:rPr lang="ru-RU" dirty="0" smtClean="0">
                <a:latin typeface="Times New Roman" panose="02020603050405020304" pitchFamily="18" charset="0"/>
                <a:cs typeface="Times New Roman" panose="02020603050405020304" pitchFamily="18" charset="0"/>
              </a:rPr>
              <a:t>3 - ФЗ "О </a:t>
            </a:r>
            <a:r>
              <a:rPr lang="ru-RU" dirty="0">
                <a:latin typeface="Times New Roman" panose="02020603050405020304" pitchFamily="18" charset="0"/>
                <a:cs typeface="Times New Roman" panose="02020603050405020304" pitchFamily="18" charset="0"/>
              </a:rPr>
              <a:t>ветеранах";</a:t>
            </a:r>
          </a:p>
          <a:p>
            <a:pPr algn="just"/>
            <a:r>
              <a:rPr lang="ru-RU" dirty="0">
                <a:latin typeface="Times New Roman" panose="02020603050405020304" pitchFamily="18" charset="0"/>
                <a:cs typeface="Times New Roman" panose="02020603050405020304" pitchFamily="18" charset="0"/>
              </a:rPr>
              <a:t>4) военнослужащие, проходившие военную службу в воинских частях, учреждениях, военно-учебных заведениях, не входивших в состав действующей армии, в период с 22 июня 1941 года по 3 сентября 1945 года не менее шести месяцев, военнослужащие, награжденные орденами или медалями СССР за службу в указанный период;</a:t>
            </a:r>
          </a:p>
          <a:p>
            <a:pPr algn="just"/>
            <a:r>
              <a:rPr lang="ru-RU" dirty="0">
                <a:latin typeface="Times New Roman" panose="02020603050405020304" pitchFamily="18" charset="0"/>
                <a:cs typeface="Times New Roman" panose="02020603050405020304" pitchFamily="18" charset="0"/>
              </a:rPr>
              <a:t>5) лица, награжденные знаком "Жителю блокадного Ленинграда";</a:t>
            </a:r>
          </a:p>
          <a:p>
            <a:pPr algn="just"/>
            <a:r>
              <a:rPr lang="ru-RU" dirty="0">
                <a:latin typeface="Times New Roman" panose="02020603050405020304" pitchFamily="18" charset="0"/>
                <a:cs typeface="Times New Roman" panose="02020603050405020304" pitchFamily="18" charset="0"/>
              </a:rPr>
              <a:t>6) лица, работавшие в период </a:t>
            </a:r>
            <a:r>
              <a:rPr lang="ru-RU" dirty="0" smtClean="0">
                <a:latin typeface="Times New Roman" panose="02020603050405020304" pitchFamily="18" charset="0"/>
                <a:cs typeface="Times New Roman" panose="02020603050405020304" pitchFamily="18" charset="0"/>
              </a:rPr>
              <a:t>ВОВ на </a:t>
            </a:r>
            <a:r>
              <a:rPr lang="ru-RU" dirty="0">
                <a:latin typeface="Times New Roman" panose="02020603050405020304" pitchFamily="18" charset="0"/>
                <a:cs typeface="Times New Roman" panose="02020603050405020304" pitchFamily="18" charset="0"/>
              </a:rPr>
              <a:t>объектах противовоздушной обороны, местной противовоздушной обороны, на строительстве оборонительных сооружений, военно-морских баз, аэродромов и других военных объектов в пределах тыловых границ действующих фронтов, операционных зон действующих флотов, на прифронтовых участках железных и автомобильных дорог, а также члены экипажей судов транспортного флота, интернированных в начале </a:t>
            </a:r>
            <a:r>
              <a:rPr lang="ru-RU" dirty="0" smtClean="0">
                <a:latin typeface="Times New Roman" panose="02020603050405020304" pitchFamily="18" charset="0"/>
                <a:cs typeface="Times New Roman" panose="02020603050405020304" pitchFamily="18" charset="0"/>
              </a:rPr>
              <a:t>ВОВ </a:t>
            </a:r>
            <a:r>
              <a:rPr lang="ru-RU" dirty="0">
                <a:latin typeface="Times New Roman" panose="02020603050405020304" pitchFamily="18" charset="0"/>
                <a:cs typeface="Times New Roman" panose="02020603050405020304" pitchFamily="18" charset="0"/>
              </a:rPr>
              <a:t>в портах других государств;</a:t>
            </a:r>
          </a:p>
          <a:p>
            <a:pPr algn="just"/>
            <a:r>
              <a:rPr lang="ru-RU" dirty="0">
                <a:latin typeface="Times New Roman" panose="02020603050405020304" pitchFamily="18" charset="0"/>
                <a:cs typeface="Times New Roman" panose="02020603050405020304" pitchFamily="18" charset="0"/>
              </a:rPr>
              <a:t>7) члены семей погибших (умерших) инвалидов войны, участников </a:t>
            </a:r>
            <a:r>
              <a:rPr lang="ru-RU" dirty="0" smtClean="0">
                <a:latin typeface="Times New Roman" panose="02020603050405020304" pitchFamily="18" charset="0"/>
                <a:cs typeface="Times New Roman" panose="02020603050405020304" pitchFamily="18" charset="0"/>
              </a:rPr>
              <a:t>ВОВ и </a:t>
            </a:r>
            <a:r>
              <a:rPr lang="ru-RU" dirty="0">
                <a:latin typeface="Times New Roman" panose="02020603050405020304" pitchFamily="18" charset="0"/>
                <a:cs typeface="Times New Roman" panose="02020603050405020304" pitchFamily="18" charset="0"/>
              </a:rPr>
              <a:t>ветеранов боевых действий, члены семей погибших в </a:t>
            </a:r>
            <a:r>
              <a:rPr lang="ru-RU" dirty="0" smtClean="0">
                <a:latin typeface="Times New Roman" panose="02020603050405020304" pitchFamily="18" charset="0"/>
                <a:cs typeface="Times New Roman" panose="02020603050405020304" pitchFamily="18" charset="0"/>
              </a:rPr>
              <a:t>ВОВ лиц </a:t>
            </a:r>
            <a:r>
              <a:rPr lang="ru-RU" dirty="0">
                <a:latin typeface="Times New Roman" panose="02020603050405020304" pitchFamily="18" charset="0"/>
                <a:cs typeface="Times New Roman" panose="02020603050405020304" pitchFamily="18" charset="0"/>
              </a:rPr>
              <a:t>из числа личного состава групп самозащиты объектовых и аварийных команд местной противовоздушной обороны, а также члены семей погибших работников госпиталей и больниц </a:t>
            </a:r>
            <a:r>
              <a:rPr lang="ru-RU" dirty="0" smtClean="0">
                <a:latin typeface="Times New Roman" panose="02020603050405020304" pitchFamily="18" charset="0"/>
                <a:cs typeface="Times New Roman" panose="02020603050405020304" pitchFamily="18" charset="0"/>
              </a:rPr>
              <a:t>г. </a:t>
            </a:r>
            <a:r>
              <a:rPr lang="ru-RU" dirty="0">
                <a:latin typeface="Times New Roman" panose="02020603050405020304" pitchFamily="18" charset="0"/>
                <a:cs typeface="Times New Roman" panose="02020603050405020304" pitchFamily="18" charset="0"/>
              </a:rPr>
              <a:t>Ленинграда;</a:t>
            </a:r>
          </a:p>
          <a:p>
            <a:pPr algn="just"/>
            <a:r>
              <a:rPr lang="ru-RU" dirty="0">
                <a:latin typeface="Times New Roman" panose="02020603050405020304" pitchFamily="18" charset="0"/>
                <a:cs typeface="Times New Roman" panose="02020603050405020304" pitchFamily="18" charset="0"/>
              </a:rPr>
              <a:t>8) инвалиды;</a:t>
            </a:r>
          </a:p>
          <a:p>
            <a:pPr algn="just"/>
            <a:r>
              <a:rPr lang="ru-RU" dirty="0">
                <a:latin typeface="Times New Roman" panose="02020603050405020304" pitchFamily="18" charset="0"/>
                <a:cs typeface="Times New Roman" panose="02020603050405020304" pitchFamily="18" charset="0"/>
              </a:rPr>
              <a:t>9) дети-инвалиды.</a:t>
            </a:r>
          </a:p>
          <a:p>
            <a:pPr lvl="0" algn="ctr">
              <a:spcBef>
                <a:spcPct val="20000"/>
              </a:spcBef>
            </a:pP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8</a:t>
            </a:fld>
            <a:endParaRPr lang="ru-RU"/>
          </a:p>
        </p:txBody>
      </p:sp>
    </p:spTree>
    <p:extLst>
      <p:ext uri="{BB962C8B-B14F-4D97-AF65-F5344CB8AC3E}">
        <p14:creationId xmlns:p14="http://schemas.microsoft.com/office/powerpoint/2010/main" val="168358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 y="-576064"/>
            <a:ext cx="9142147" cy="6858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661" y="-88792"/>
            <a:ext cx="582226" cy="982410"/>
          </a:xfrm>
          <a:prstGeom prst="rect">
            <a:avLst/>
          </a:prstGeom>
        </p:spPr>
      </p:pic>
      <p:sp>
        <p:nvSpPr>
          <p:cNvPr id="7" name="TextBox 6"/>
          <p:cNvSpPr txBox="1"/>
          <p:nvPr/>
        </p:nvSpPr>
        <p:spPr>
          <a:xfrm>
            <a:off x="1111464" y="-57729"/>
            <a:ext cx="7420976" cy="1200329"/>
          </a:xfrm>
          <a:prstGeom prst="rect">
            <a:avLst/>
          </a:prstGeom>
          <a:noFill/>
        </p:spPr>
        <p:txBody>
          <a:bodyPr wrap="square" rtlCol="0">
            <a:spAutoFit/>
          </a:bodyPr>
          <a:lstStyle/>
          <a:p>
            <a:pPr lvl="0" algn="ctr">
              <a:spcBef>
                <a:spcPct val="20000"/>
              </a:spcBef>
            </a:pPr>
            <a:r>
              <a:rPr lang="ru-RU" sz="2400" b="1" dirty="0">
                <a:latin typeface="Times New Roman" panose="02020603050405020304" pitchFamily="18" charset="0"/>
                <a:cs typeface="Times New Roman" panose="02020603050405020304" pitchFamily="18" charset="0"/>
              </a:rPr>
              <a:t>Наркотические средства по областной программе получают пациенты, не являющиеся федеральными </a:t>
            </a:r>
            <a:r>
              <a:rPr lang="ru-RU" sz="2400" b="1" dirty="0" smtClean="0">
                <a:latin typeface="Times New Roman" panose="02020603050405020304" pitchFamily="18" charset="0"/>
                <a:cs typeface="Times New Roman" panose="02020603050405020304" pitchFamily="18" charset="0"/>
              </a:rPr>
              <a:t>льготниками</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746C4027-09DB-4339-8598-4BA86E92DB9F}" type="slidenum">
              <a:rPr lang="ru-RU" smtClean="0"/>
              <a:t>9</a:t>
            </a:fld>
            <a:endParaRPr lang="ru-RU"/>
          </a:p>
        </p:txBody>
      </p:sp>
      <p:sp>
        <p:nvSpPr>
          <p:cNvPr id="3" name="TextBox 2"/>
          <p:cNvSpPr txBox="1"/>
          <p:nvPr/>
        </p:nvSpPr>
        <p:spPr>
          <a:xfrm>
            <a:off x="827584" y="1556792"/>
            <a:ext cx="7920880" cy="3323987"/>
          </a:xfrm>
          <a:prstGeom prst="rect">
            <a:avLst/>
          </a:prstGeom>
          <a:noFill/>
        </p:spPr>
        <p:txBody>
          <a:bodyPr wrap="square" rtlCol="0">
            <a:spAutoFit/>
          </a:bodyPr>
          <a:lstStyle/>
          <a:p>
            <a:pPr marL="457200" indent="-457200">
              <a:buFont typeface="Arial" panose="020B0604020202020204" pitchFamily="34" charset="0"/>
              <a:buChar char="•"/>
            </a:pPr>
            <a:r>
              <a:rPr lang="ru-RU" sz="3200" i="1" dirty="0" err="1">
                <a:latin typeface="Times New Roman" panose="02020603050405020304" pitchFamily="18" charset="0"/>
                <a:cs typeface="Times New Roman" panose="02020603050405020304" pitchFamily="18" charset="0"/>
              </a:rPr>
              <a:t>Онкологичекие</a:t>
            </a:r>
            <a:r>
              <a:rPr lang="ru-RU" sz="3200" i="1" dirty="0">
                <a:latin typeface="Times New Roman" panose="02020603050405020304" pitchFamily="18" charset="0"/>
                <a:cs typeface="Times New Roman" panose="02020603050405020304" pitchFamily="18" charset="0"/>
              </a:rPr>
              <a:t> заболевания (бесплатно</a:t>
            </a:r>
            <a:r>
              <a:rPr lang="ru-RU" sz="3200" i="1"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ru-RU" sz="3200"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200" i="1" dirty="0">
                <a:latin typeface="Times New Roman" panose="02020603050405020304" pitchFamily="18" charset="0"/>
                <a:cs typeface="Times New Roman" panose="02020603050405020304" pitchFamily="18" charset="0"/>
              </a:rPr>
              <a:t>Сахарный </a:t>
            </a:r>
            <a:r>
              <a:rPr lang="ru-RU" sz="3200" i="1" dirty="0" err="1">
                <a:latin typeface="Times New Roman" panose="02020603050405020304" pitchFamily="18" charset="0"/>
                <a:cs typeface="Times New Roman" panose="02020603050405020304" pitchFamily="18" charset="0"/>
              </a:rPr>
              <a:t>дибет</a:t>
            </a:r>
            <a:r>
              <a:rPr lang="ru-RU" sz="3200" i="1" dirty="0">
                <a:latin typeface="Times New Roman" panose="02020603050405020304" pitchFamily="18" charset="0"/>
                <a:cs typeface="Times New Roman" panose="02020603050405020304" pitchFamily="18" charset="0"/>
              </a:rPr>
              <a:t> (бесплатно</a:t>
            </a:r>
            <a:r>
              <a:rPr lang="ru-RU" sz="3200" i="1"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ru-RU" sz="3200" i="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200" i="1" dirty="0" err="1">
                <a:latin typeface="Times New Roman" panose="02020603050405020304" pitchFamily="18" charset="0"/>
                <a:cs typeface="Times New Roman" panose="02020603050405020304" pitchFamily="18" charset="0"/>
              </a:rPr>
              <a:t>Труженники</a:t>
            </a:r>
            <a:r>
              <a:rPr lang="ru-RU" sz="3200" i="1" dirty="0">
                <a:latin typeface="Times New Roman" panose="02020603050405020304" pitchFamily="18" charset="0"/>
                <a:cs typeface="Times New Roman" panose="02020603050405020304" pitchFamily="18" charset="0"/>
              </a:rPr>
              <a:t> тыла, лица подвергшиеся репрессиям (с 50% скидкой).</a:t>
            </a:r>
          </a:p>
          <a:p>
            <a:endParaRPr lang="ru-RU" dirty="0"/>
          </a:p>
        </p:txBody>
      </p:sp>
    </p:spTree>
    <p:extLst>
      <p:ext uri="{BB962C8B-B14F-4D97-AF65-F5344CB8AC3E}">
        <p14:creationId xmlns:p14="http://schemas.microsoft.com/office/powerpoint/2010/main" val="298803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1532</Words>
  <Application>Microsoft Office PowerPoint</Application>
  <PresentationFormat>Экран (4:3)</PresentationFormat>
  <Paragraphs>199</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186</cp:revision>
  <cp:lastPrinted>2017-12-28T06:34:16Z</cp:lastPrinted>
  <dcterms:created xsi:type="dcterms:W3CDTF">2017-09-26T05:55:53Z</dcterms:created>
  <dcterms:modified xsi:type="dcterms:W3CDTF">2017-12-29T06:31:59Z</dcterms:modified>
</cp:coreProperties>
</file>