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7" r:id="rId3"/>
    <p:sldId id="298" r:id="rId4"/>
    <p:sldId id="299" r:id="rId5"/>
    <p:sldId id="300" r:id="rId6"/>
    <p:sldId id="301" r:id="rId7"/>
    <p:sldId id="310" r:id="rId8"/>
    <p:sldId id="302" r:id="rId9"/>
    <p:sldId id="303" r:id="rId10"/>
    <p:sldId id="304" r:id="rId11"/>
    <p:sldId id="285" r:id="rId12"/>
    <p:sldId id="280" r:id="rId13"/>
    <p:sldId id="281" r:id="rId14"/>
    <p:sldId id="282" r:id="rId15"/>
    <p:sldId id="283" r:id="rId16"/>
    <p:sldId id="284" r:id="rId17"/>
    <p:sldId id="306" r:id="rId18"/>
    <p:sldId id="307" r:id="rId19"/>
    <p:sldId id="308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309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31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53FE0-852D-4208-9831-C53ED5E53555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C036-801D-45D2-9D8C-D44FFF17F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1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46101-098D-4698-8A79-E8B6871D982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98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208912" cy="273630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Совершенствование оказания паллиативной медицинской помощи населению </a:t>
            </a:r>
            <a:br>
              <a:rPr lang="ru-RU" sz="3200" b="1" dirty="0" smtClean="0"/>
            </a:br>
            <a:r>
              <a:rPr lang="ru-RU" sz="3200" b="1" dirty="0" smtClean="0"/>
              <a:t>Свердловской области. </a:t>
            </a:r>
            <a:br>
              <a:rPr lang="ru-RU" sz="3200" b="1" dirty="0" smtClean="0"/>
            </a:br>
            <a:r>
              <a:rPr lang="ru-RU" sz="3200" b="1" dirty="0" smtClean="0"/>
              <a:t>Организация работы в соответствии с новым приказом </a:t>
            </a:r>
            <a:r>
              <a:rPr lang="ru-RU" sz="3200" b="1" dirty="0"/>
              <a:t>Министерства Здравоохранения </a:t>
            </a:r>
            <a:r>
              <a:rPr lang="ru-RU" sz="3200" b="1" dirty="0" smtClean="0"/>
              <a:t> Свердловской области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085184"/>
            <a:ext cx="6400800" cy="120168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Главный специалист по паллиативной помощи Министерства Здравоохранения Свердловской области</a:t>
            </a:r>
          </a:p>
          <a:p>
            <a:r>
              <a:rPr lang="ru-RU" sz="2000" dirty="0" err="1" smtClean="0"/>
              <a:t>Юбкин</a:t>
            </a:r>
            <a:r>
              <a:rPr lang="ru-RU" sz="2000" dirty="0" smtClean="0"/>
              <a:t> Владимир Ильич</a:t>
            </a:r>
          </a:p>
          <a:p>
            <a:r>
              <a:rPr lang="ru-RU" sz="2000" dirty="0" err="1" smtClean="0"/>
              <a:t>г.Екатеринбург</a:t>
            </a:r>
            <a:r>
              <a:rPr lang="ru-RU" sz="2000" dirty="0" smtClean="0"/>
              <a:t> 28.12.2017г.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7689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Приказ Минздрава России от 14.04.2015 №187н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13. При направлении пациента в медицинскую организацию, оказывающую паллиативную медицинскую помощь, </a:t>
            </a:r>
            <a:r>
              <a:rPr lang="ru-RU" u="sng" dirty="0" smtClean="0">
                <a:solidFill>
                  <a:srgbClr val="C00000"/>
                </a:solidFill>
              </a:rPr>
              <a:t>оформляется выписка </a:t>
            </a:r>
            <a:r>
              <a:rPr lang="ru-RU" dirty="0" smtClean="0"/>
              <a:t>из медицинской карты пациента, получившего медицинскую помощь в амбулаторных условиях, или медицинской карты стационарного больного, </a:t>
            </a:r>
            <a:r>
              <a:rPr lang="ru-RU" dirty="0" smtClean="0"/>
              <a:t>с </a:t>
            </a:r>
            <a:r>
              <a:rPr lang="ru-RU" dirty="0" smtClean="0"/>
              <a:t>указанием диагноза, результатов клинических, лабораторных и инструментальных исследований,  рекомендаций по диагностике и лечению, иным медицинским мероприятиям.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923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dirty="0"/>
              <a:t>Модели ПП</a:t>
            </a:r>
            <a:r>
              <a:rPr lang="en-US" sz="2800" b="1" dirty="0"/>
              <a:t>: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традиционная, интегрированная, перспективная</a:t>
            </a:r>
            <a:endParaRPr lang="ru-RU" sz="2800" dirty="0" smtClean="0"/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600199"/>
            <a:ext cx="6944484" cy="50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75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потребления паллиативной помощи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по возрастным группам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1484784"/>
            <a:ext cx="5976664" cy="452420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6237312"/>
            <a:ext cx="76328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АТЛАС МИРА по паллиативной помощи в конце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Worldwide Hospice Palliative Care Alliance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52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556791"/>
            <a:ext cx="6768752" cy="44534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6237312"/>
            <a:ext cx="76328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АТЛАС МИРА по паллиативной помощи в конце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Worldwide Hospice Palliative Care Alliance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потребления паллиативной помощи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по заболеваниям</a:t>
            </a:r>
          </a:p>
        </p:txBody>
      </p:sp>
    </p:spTree>
    <p:extLst>
      <p:ext uri="{BB962C8B-B14F-4D97-AF65-F5344CB8AC3E}">
        <p14:creationId xmlns:p14="http://schemas.microsoft.com/office/powerpoint/2010/main" val="329680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УРОВНИ ОКАЗАНИЯ</a:t>
            </a:r>
            <a:br>
              <a:rPr lang="ru-RU" b="1" dirty="0"/>
            </a:br>
            <a:r>
              <a:rPr lang="ru-RU" b="1" dirty="0"/>
              <a:t>ПАЛЛИАТИВНОЙ </a:t>
            </a:r>
            <a:r>
              <a:rPr lang="ru-RU" b="1" dirty="0" smtClean="0"/>
              <a:t>ПОМОЩИ</a:t>
            </a:r>
            <a:endParaRPr lang="ru-RU" dirty="0"/>
          </a:p>
        </p:txBody>
      </p:sp>
      <p:sp>
        <p:nvSpPr>
          <p:cNvPr id="68610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1" smtClean="0"/>
              <a:t>Паллиативный подход - </a:t>
            </a:r>
            <a:r>
              <a:rPr lang="ru-RU" sz="2800" smtClean="0"/>
              <a:t>это интеграция принципов и методик паллиативной помощи в учреждениях, не специализирующихся на оказании паллиативной помощи.</a:t>
            </a:r>
          </a:p>
          <a:p>
            <a:r>
              <a:rPr lang="ru-RU" sz="2800" smtClean="0"/>
              <a:t>Это касается не только фармакологических и нефармакологических методов купирования симптомов, но также принципов общения с пациентом и его родственниками, а также и с медицинскими работниками, принятия решений и постановки целей в соответствии с принципами</a:t>
            </a:r>
            <a:br>
              <a:rPr lang="ru-RU" sz="2800" smtClean="0"/>
            </a:br>
            <a:r>
              <a:rPr lang="ru-RU" sz="2800" smtClean="0"/>
              <a:t>паллиативной помощи. </a:t>
            </a:r>
            <a:br>
              <a:rPr lang="ru-RU" sz="2800" smtClean="0"/>
            </a:br>
            <a:endParaRPr lang="ru-RU" sz="2800" smtClean="0"/>
          </a:p>
        </p:txBody>
      </p:sp>
    </p:spTree>
    <p:extLst>
      <p:ext uri="{BB962C8B-B14F-4D97-AF65-F5344CB8AC3E}">
        <p14:creationId xmlns:p14="http://schemas.microsoft.com/office/powerpoint/2010/main" val="684243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УРОВНИ ОКАЗАНИЯ</a:t>
            </a:r>
            <a:br>
              <a:rPr lang="ru-RU" b="1" dirty="0"/>
            </a:br>
            <a:r>
              <a:rPr lang="ru-RU" b="1" dirty="0"/>
              <a:t>ПАЛЛИАТИВНОЙ ПОМОЩИ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паллиативная помощь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Оказывают </a:t>
            </a:r>
            <a:r>
              <a:rPr lang="ru-RU" dirty="0"/>
              <a:t>специалисты первичной медицины и те, кто лечит пациентов с угрожающими жизни заболеваниями, при наличии у медиков хороших базовых знаний по ПП;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20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УРОВНИ ОКАЗАНИЯ</a:t>
            </a:r>
            <a:br>
              <a:rPr lang="ru-RU" b="1" dirty="0"/>
            </a:br>
            <a:r>
              <a:rPr lang="ru-RU" b="1" dirty="0"/>
              <a:t>ПАЛЛИАТИВНОЙ ПОМОЩИ</a:t>
            </a:r>
            <a:r>
              <a:rPr lang="ru-RU" dirty="0"/>
              <a:t> </a:t>
            </a:r>
          </a:p>
        </p:txBody>
      </p:sp>
      <p:sp>
        <p:nvSpPr>
          <p:cNvPr id="69634" name="Объект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525963"/>
          </a:xfrm>
        </p:spPr>
        <p:txBody>
          <a:bodyPr/>
          <a:lstStyle/>
          <a:p>
            <a:r>
              <a:rPr lang="ru-RU" sz="2800" b="1" dirty="0" smtClean="0"/>
              <a:t>Специализированная паллиативная помощь </a:t>
            </a:r>
            <a:r>
              <a:rPr lang="ru-RU" sz="2800" b="1" i="1" dirty="0" smtClean="0"/>
              <a:t>– </a:t>
            </a:r>
            <a:r>
              <a:rPr lang="ru-RU" sz="2800" dirty="0" smtClean="0"/>
              <a:t>осуществляется командой подготовленных специалистов, в состав которой входят врачи,</a:t>
            </a:r>
            <a:br>
              <a:rPr lang="ru-RU" sz="2800" dirty="0" smtClean="0"/>
            </a:br>
            <a:r>
              <a:rPr lang="ru-RU" sz="2800" dirty="0" smtClean="0"/>
              <a:t>медицинские сестры, социальные работники, священнослужители и другие специалисты, имеющие опыт предоставления помощи с целью улучшения качества жизни людей с угрожающими жизни/смертельными или изнурительными хроническими заболеваниями. </a:t>
            </a:r>
            <a:br>
              <a:rPr lang="ru-RU" sz="2800" dirty="0" smtClean="0"/>
            </a:b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707100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656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61175"/>
          </a:xfrm>
        </p:spPr>
      </p:pic>
    </p:spTree>
    <p:extLst>
      <p:ext uri="{BB962C8B-B14F-4D97-AF65-F5344CB8AC3E}">
        <p14:creationId xmlns:p14="http://schemas.microsoft.com/office/powerpoint/2010/main" val="2814430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553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38" y="0"/>
            <a:ext cx="9178925" cy="6858000"/>
          </a:xfrm>
        </p:spPr>
      </p:pic>
    </p:spTree>
    <p:extLst>
      <p:ext uri="{BB962C8B-B14F-4D97-AF65-F5344CB8AC3E}">
        <p14:creationId xmlns:p14="http://schemas.microsoft.com/office/powerpoint/2010/main" val="1742814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758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09088" cy="6858000"/>
          </a:xfrm>
        </p:spPr>
      </p:pic>
    </p:spTree>
    <p:extLst>
      <p:ext uri="{BB962C8B-B14F-4D97-AF65-F5344CB8AC3E}">
        <p14:creationId xmlns:p14="http://schemas.microsoft.com/office/powerpoint/2010/main" val="55969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ФЗ №323</a:t>
            </a:r>
            <a:r>
              <a:rPr lang="en-US" sz="3100" b="1" dirty="0" smtClean="0"/>
              <a:t> </a:t>
            </a:r>
            <a:r>
              <a:rPr lang="ru-RU" sz="2800" b="1" dirty="0" smtClean="0"/>
              <a:t>от 21.11.2011 №323-ФЗ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«Об основах охраны здоровья граждан в РФ»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Статья 32. МЕДИЦИНСКАЯ ПОМОЩЬ … </a:t>
            </a:r>
          </a:p>
          <a:p>
            <a:pPr>
              <a:buNone/>
            </a:pPr>
            <a:r>
              <a:rPr lang="ru-RU" dirty="0" smtClean="0"/>
              <a:t>К видам медицинской помощи относятся: 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sz="3000" dirty="0" smtClean="0"/>
              <a:t>первичная медико-санитарная помощь </a:t>
            </a:r>
          </a:p>
          <a:p>
            <a:pPr>
              <a:buNone/>
            </a:pPr>
            <a:r>
              <a:rPr lang="ru-RU" sz="3000" dirty="0" smtClean="0"/>
              <a:t>- специализированная, в том числе высокотехнологичная, медицинская помощь </a:t>
            </a:r>
          </a:p>
          <a:p>
            <a:pPr>
              <a:buNone/>
            </a:pPr>
            <a:r>
              <a:rPr lang="ru-RU" sz="3000" dirty="0" smtClean="0"/>
              <a:t>- скорая, в том числе скорая специализированная, медицинская помощь </a:t>
            </a:r>
          </a:p>
          <a:p>
            <a:pPr>
              <a:buNone/>
            </a:pPr>
            <a:r>
              <a:rPr lang="ru-RU" sz="3000" dirty="0" smtClean="0"/>
              <a:t>- </a:t>
            </a:r>
            <a:r>
              <a:rPr lang="ru-RU" sz="3000" b="1" i="1" dirty="0" smtClean="0"/>
              <a:t>паллиативная медицинская помощь </a:t>
            </a:r>
          </a:p>
          <a:p>
            <a:pPr>
              <a:buNone/>
            </a:pPr>
            <a:r>
              <a:rPr lang="ru-RU" sz="3000" i="1" dirty="0" smtClean="0"/>
              <a:t>(введена впервые в новой редакции Закона)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8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Современное состояние паллиативной помощи в Российской Федерации </a:t>
            </a:r>
            <a:br>
              <a:rPr lang="ru-RU" sz="2000" dirty="0" smtClean="0"/>
            </a:br>
            <a:r>
              <a:rPr lang="ru-RU" sz="2000" dirty="0" smtClean="0"/>
              <a:t> Главный врач ГКУЗ хоспис№1 им. В.В. </a:t>
            </a:r>
            <a:r>
              <a:rPr lang="ru-RU" sz="2000" dirty="0" err="1" smtClean="0"/>
              <a:t>Миллионщиковой</a:t>
            </a:r>
            <a:r>
              <a:rPr lang="ru-RU" sz="2000" dirty="0" smtClean="0"/>
              <a:t> ДЗМ </a:t>
            </a:r>
            <a:br>
              <a:rPr lang="ru-RU" sz="2000" dirty="0" smtClean="0"/>
            </a:br>
            <a:r>
              <a:rPr lang="ru-RU" sz="2000" dirty="0" smtClean="0"/>
              <a:t>Главный внештатный специалист по паллиативной помощи М.З. РФ 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err="1" smtClean="0"/>
              <a:t>Невзорова</a:t>
            </a:r>
            <a:r>
              <a:rPr lang="ru-RU" sz="2000" dirty="0" smtClean="0"/>
              <a:t> Диана Владимировна (06.11.2015)</a:t>
            </a:r>
            <a:endParaRPr lang="ru-RU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1857364"/>
            <a:ext cx="8572561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7358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Современное состояние паллиативной помощи в Российской Федерации </a:t>
            </a:r>
            <a:br>
              <a:rPr lang="ru-RU" sz="2000" dirty="0" smtClean="0"/>
            </a:br>
            <a:r>
              <a:rPr lang="ru-RU" sz="2000" dirty="0" smtClean="0"/>
              <a:t> Главный врач ГКУЗ хоспис№1 им. В.В. </a:t>
            </a:r>
            <a:r>
              <a:rPr lang="ru-RU" sz="2000" dirty="0" err="1" smtClean="0"/>
              <a:t>Миллионщиковой</a:t>
            </a:r>
            <a:r>
              <a:rPr lang="ru-RU" sz="2000" dirty="0" smtClean="0"/>
              <a:t> ДЗМ </a:t>
            </a:r>
            <a:br>
              <a:rPr lang="ru-RU" sz="2000" dirty="0" smtClean="0"/>
            </a:br>
            <a:r>
              <a:rPr lang="ru-RU" sz="2000" dirty="0" smtClean="0"/>
              <a:t>Главный внештатный специалист по паллиативной помощи М.З. РФ 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err="1" smtClean="0"/>
              <a:t>Невзорова</a:t>
            </a:r>
            <a:r>
              <a:rPr lang="ru-RU" sz="2000" dirty="0" smtClean="0"/>
              <a:t> Диана Владимировна (06.11.2015)</a:t>
            </a:r>
            <a:endParaRPr lang="ru-RU" sz="20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1500174"/>
            <a:ext cx="8572561" cy="505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0083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Современное состояние паллиативной помощи в Российской Федерации </a:t>
            </a:r>
            <a:br>
              <a:rPr lang="ru-RU" sz="2000" dirty="0" smtClean="0"/>
            </a:br>
            <a:r>
              <a:rPr lang="ru-RU" sz="2000" dirty="0" smtClean="0"/>
              <a:t> Главный врач ГКУЗ хоспис№1 им. В.В. </a:t>
            </a:r>
            <a:r>
              <a:rPr lang="ru-RU" sz="2000" dirty="0" err="1" smtClean="0"/>
              <a:t>Миллионщиковой</a:t>
            </a:r>
            <a:r>
              <a:rPr lang="ru-RU" sz="2000" dirty="0" smtClean="0"/>
              <a:t> ДЗМ </a:t>
            </a:r>
            <a:br>
              <a:rPr lang="ru-RU" sz="2000" dirty="0" smtClean="0"/>
            </a:br>
            <a:r>
              <a:rPr lang="ru-RU" sz="2000" dirty="0" smtClean="0"/>
              <a:t>Главный внештатный специалист по паллиативной помощи М.З. РФ 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err="1" smtClean="0"/>
              <a:t>Невзорова</a:t>
            </a:r>
            <a:r>
              <a:rPr lang="ru-RU" sz="2000" dirty="0" smtClean="0"/>
              <a:t> Диана Владимировна (06.11.2015)</a:t>
            </a:r>
            <a:endParaRPr lang="ru-RU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4528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Современное состояние паллиативной помощи в Российской Федерации </a:t>
            </a:r>
            <a:br>
              <a:rPr lang="ru-RU" sz="2000" dirty="0" smtClean="0"/>
            </a:br>
            <a:r>
              <a:rPr lang="ru-RU" sz="2000" dirty="0" smtClean="0"/>
              <a:t> Главный врач ГКУЗ хоспис№1 им. В.В. </a:t>
            </a:r>
            <a:r>
              <a:rPr lang="ru-RU" sz="2000" dirty="0" err="1" smtClean="0"/>
              <a:t>Миллионщиковой</a:t>
            </a:r>
            <a:r>
              <a:rPr lang="ru-RU" sz="2000" dirty="0" smtClean="0"/>
              <a:t> ДЗМ </a:t>
            </a:r>
            <a:br>
              <a:rPr lang="ru-RU" sz="2000" dirty="0" smtClean="0"/>
            </a:br>
            <a:r>
              <a:rPr lang="ru-RU" sz="2000" dirty="0" smtClean="0"/>
              <a:t>Главный внештатный специалист по паллиативной помощи М.З. РФ 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err="1" smtClean="0"/>
              <a:t>Невзорова</a:t>
            </a:r>
            <a:r>
              <a:rPr lang="ru-RU" sz="2000" dirty="0" smtClean="0"/>
              <a:t> Диана Владимировна (06.11.2015)</a:t>
            </a:r>
            <a:endParaRPr lang="ru-RU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8572528" cy="508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9290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Современное состояние паллиативной помощи в Российской Федерации </a:t>
            </a:r>
            <a:br>
              <a:rPr lang="ru-RU" sz="2000" dirty="0" smtClean="0"/>
            </a:br>
            <a:r>
              <a:rPr lang="ru-RU" sz="2000" dirty="0" smtClean="0"/>
              <a:t> Главный врач ГКУЗ хоспис№1 им. В.В. </a:t>
            </a:r>
            <a:r>
              <a:rPr lang="ru-RU" sz="2000" dirty="0" err="1" smtClean="0"/>
              <a:t>Миллионщиковой</a:t>
            </a:r>
            <a:r>
              <a:rPr lang="ru-RU" sz="2000" dirty="0" smtClean="0"/>
              <a:t> ДЗМ </a:t>
            </a:r>
            <a:br>
              <a:rPr lang="ru-RU" sz="2000" dirty="0" smtClean="0"/>
            </a:br>
            <a:r>
              <a:rPr lang="ru-RU" sz="2000" dirty="0" smtClean="0"/>
              <a:t>Главный внештатный специалист по паллиативной помощи М.З. РФ 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err="1" smtClean="0"/>
              <a:t>Невзорова</a:t>
            </a:r>
            <a:r>
              <a:rPr lang="ru-RU" sz="2000" dirty="0" smtClean="0"/>
              <a:t> Диана Владимировна (06.11.2015)</a:t>
            </a:r>
            <a:endParaRPr lang="ru-RU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7929618" cy="482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7199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Современное состояние паллиативной помощи в Российской Федерации </a:t>
            </a:r>
            <a:br>
              <a:rPr lang="ru-RU" sz="2000" dirty="0" smtClean="0"/>
            </a:br>
            <a:r>
              <a:rPr lang="ru-RU" sz="2000" dirty="0" smtClean="0"/>
              <a:t> Главный врач ГКУЗ хоспис№1 им. В.В. </a:t>
            </a:r>
            <a:r>
              <a:rPr lang="ru-RU" sz="2000" dirty="0" err="1" smtClean="0"/>
              <a:t>Миллионщиковой</a:t>
            </a:r>
            <a:r>
              <a:rPr lang="ru-RU" sz="2000" dirty="0" smtClean="0"/>
              <a:t> ДЗМ </a:t>
            </a:r>
            <a:br>
              <a:rPr lang="ru-RU" sz="2000" dirty="0" smtClean="0"/>
            </a:br>
            <a:r>
              <a:rPr lang="ru-RU" sz="2000" dirty="0" smtClean="0"/>
              <a:t>Главный внештатный специалист по паллиативной помощи М.З. РФ 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err="1" smtClean="0"/>
              <a:t>Невзорова</a:t>
            </a:r>
            <a:r>
              <a:rPr lang="ru-RU" sz="2000" dirty="0" smtClean="0"/>
              <a:t> Диана Владимировна (06.11.2015)</a:t>
            </a:r>
            <a:endParaRPr lang="ru-RU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37424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4845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Современное состояние паллиативной помощи в Российской Федерации </a:t>
            </a:r>
            <a:br>
              <a:rPr lang="ru-RU" sz="2000" dirty="0" smtClean="0"/>
            </a:br>
            <a:r>
              <a:rPr lang="ru-RU" sz="2000" dirty="0" smtClean="0"/>
              <a:t> Главный врач ГКУЗ хоспис№1 им. В.В. </a:t>
            </a:r>
            <a:r>
              <a:rPr lang="ru-RU" sz="2000" dirty="0" err="1" smtClean="0"/>
              <a:t>Миллионщиковой</a:t>
            </a:r>
            <a:r>
              <a:rPr lang="ru-RU" sz="2000" dirty="0" smtClean="0"/>
              <a:t> ДЗМ </a:t>
            </a:r>
            <a:br>
              <a:rPr lang="ru-RU" sz="2000" dirty="0" smtClean="0"/>
            </a:br>
            <a:r>
              <a:rPr lang="ru-RU" sz="2000" dirty="0" smtClean="0"/>
              <a:t>Главный внештатный специалист по паллиативной помощи М.З. РФ 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err="1" smtClean="0"/>
              <a:t>Невзорова</a:t>
            </a:r>
            <a:r>
              <a:rPr lang="ru-RU" sz="2000" dirty="0" smtClean="0"/>
              <a:t> Диана Владимировна (06.11.2015)</a:t>
            </a:r>
            <a:endParaRPr lang="ru-RU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1"/>
            <a:ext cx="8501122" cy="50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3935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Современное состояние паллиативной помощи в Российской Федерации </a:t>
            </a:r>
            <a:br>
              <a:rPr lang="ru-RU" sz="2000" dirty="0" smtClean="0"/>
            </a:br>
            <a:r>
              <a:rPr lang="ru-RU" sz="2000" dirty="0" smtClean="0"/>
              <a:t> Главный врач ГКУЗ хоспис№1 им. В.В. </a:t>
            </a:r>
            <a:r>
              <a:rPr lang="ru-RU" sz="2000" dirty="0" err="1" smtClean="0"/>
              <a:t>Миллионщиковой</a:t>
            </a:r>
            <a:r>
              <a:rPr lang="ru-RU" sz="2000" dirty="0" smtClean="0"/>
              <a:t> ДЗМ </a:t>
            </a:r>
            <a:br>
              <a:rPr lang="ru-RU" sz="2000" dirty="0" smtClean="0"/>
            </a:br>
            <a:r>
              <a:rPr lang="ru-RU" sz="2000" dirty="0" smtClean="0"/>
              <a:t>Главный внештатный специалист по паллиативной помощи М.З. РФ 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err="1" smtClean="0"/>
              <a:t>Невзорова</a:t>
            </a:r>
            <a:r>
              <a:rPr lang="ru-RU" sz="2000" dirty="0" smtClean="0"/>
              <a:t> Диана Владимировна (06.11.2015)</a:t>
            </a:r>
            <a:endParaRPr lang="ru-RU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1571612"/>
            <a:ext cx="854398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4273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Современное состояние паллиативной помощи в Российской Федерации </a:t>
            </a:r>
            <a:br>
              <a:rPr lang="ru-RU" sz="2000" dirty="0" smtClean="0"/>
            </a:br>
            <a:r>
              <a:rPr lang="ru-RU" sz="2000" dirty="0" smtClean="0"/>
              <a:t> Главный врач ГКУЗ хоспис№1 им. В.В. </a:t>
            </a:r>
            <a:r>
              <a:rPr lang="ru-RU" sz="2000" dirty="0" err="1" smtClean="0"/>
              <a:t>Миллионщиковой</a:t>
            </a:r>
            <a:r>
              <a:rPr lang="ru-RU" sz="2000" dirty="0" smtClean="0"/>
              <a:t> ДЗМ </a:t>
            </a:r>
            <a:br>
              <a:rPr lang="ru-RU" sz="2000" dirty="0" smtClean="0"/>
            </a:br>
            <a:r>
              <a:rPr lang="ru-RU" sz="2000" dirty="0" smtClean="0"/>
              <a:t>Главный внештатный специалист по паллиативной помощи М.З. РФ 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err="1" smtClean="0"/>
              <a:t>Невзорова</a:t>
            </a:r>
            <a:r>
              <a:rPr lang="ru-RU" sz="2000" dirty="0" smtClean="0"/>
              <a:t> Диана Владимировна (06.11.2015)</a:t>
            </a:r>
            <a:endParaRPr lang="ru-RU" sz="20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17378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76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Современное состояние паллиативной помощи в Российской Федерации </a:t>
            </a:r>
            <a:br>
              <a:rPr lang="ru-RU" sz="2000" dirty="0" smtClean="0"/>
            </a:br>
            <a:r>
              <a:rPr lang="ru-RU" sz="2000" dirty="0" smtClean="0"/>
              <a:t> Главный врач ГКУЗ хоспис№1 им. В.В. </a:t>
            </a:r>
            <a:r>
              <a:rPr lang="ru-RU" sz="2000" dirty="0" err="1" smtClean="0"/>
              <a:t>Миллионщиковой</a:t>
            </a:r>
            <a:r>
              <a:rPr lang="ru-RU" sz="2000" dirty="0" smtClean="0"/>
              <a:t> ДЗМ </a:t>
            </a:r>
            <a:br>
              <a:rPr lang="ru-RU" sz="2000" dirty="0" smtClean="0"/>
            </a:br>
            <a:r>
              <a:rPr lang="ru-RU" sz="2000" dirty="0" smtClean="0"/>
              <a:t>Главный внештатный специалист по паллиативной помощи М.З. РФ 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err="1" smtClean="0"/>
              <a:t>Невзорова</a:t>
            </a:r>
            <a:r>
              <a:rPr lang="ru-RU" sz="2000" dirty="0" smtClean="0"/>
              <a:t> Диана Владимировна (06.11.2015)</a:t>
            </a:r>
            <a:endParaRPr lang="ru-RU" sz="2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69618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624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8"/>
          </a:xfrm>
        </p:spPr>
        <p:txBody>
          <a:bodyPr>
            <a:normAutofit/>
          </a:bodyPr>
          <a:lstStyle/>
          <a:p>
            <a:r>
              <a:rPr lang="ru-RU" sz="3100" b="1" dirty="0"/>
              <a:t>ФЗ №323</a:t>
            </a:r>
            <a:r>
              <a:rPr lang="en-US" sz="3100" b="1" dirty="0"/>
              <a:t> </a:t>
            </a:r>
            <a:r>
              <a:rPr lang="ru-RU" sz="2800" b="1" dirty="0"/>
              <a:t>от 21.11.2011 №</a:t>
            </a:r>
            <a:r>
              <a:rPr lang="ru-RU" sz="2800" b="1" dirty="0" smtClean="0"/>
              <a:t>323-ФЗ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«Об основах охраны здоровья граждан в РФ»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6371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Статья 36. ПАЛЛИАТИВНАЯ МЕДИЦИНСКАЯ ПОМОЩЬ </a:t>
            </a:r>
          </a:p>
          <a:p>
            <a:r>
              <a:rPr lang="ru-RU" dirty="0" smtClean="0"/>
              <a:t>1.Комплекс медицинских вмешательств, направленных на избавление от боли и облегчения других тяжелых проявлений заболевания, в целях улучшения качества жизни неизлечимо больных граждан </a:t>
            </a:r>
          </a:p>
          <a:p>
            <a:r>
              <a:rPr lang="ru-RU" dirty="0" smtClean="0"/>
              <a:t>2.Может оказываться в амбулаторных и стационарных условиях медицинскими работниками, прошедшими обучение по оказанию такой помощи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374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приказа.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ПРИКАЗЫВАЮ: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 Утвердить:</a:t>
            </a:r>
            <a:endParaRPr lang="ru-RU" b="1" dirty="0"/>
          </a:p>
          <a:p>
            <a:r>
              <a:rPr lang="ru-RU" dirty="0"/>
              <a:t>1) временный перечень муниципальных образований, закрепленных за медицинскими организациями для оказания паллиативной медицинской помощи в амбулаторных условиях (приложение № 1);</a:t>
            </a:r>
            <a:endParaRPr lang="ru-RU" b="1" dirty="0"/>
          </a:p>
          <a:p>
            <a:r>
              <a:rPr lang="ru-RU" dirty="0"/>
              <a:t>2) временный перечень муниципальных образований, закрепленных за медицинскими организациями для оказания паллиативной медицинской помощи в стационарных условиях (приложение № 2);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540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04"/>
            <a:ext cx="8079005" cy="684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785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Критерии принятия решения о необходимости оказания паллиативной медицинской помощи пациенту в амбулаторных и стационарных условиях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В </a:t>
            </a:r>
            <a:r>
              <a:rPr lang="ru-RU" b="1" dirty="0"/>
              <a:t>кабинете паллиативной медицинской помощи:</a:t>
            </a:r>
            <a:endParaRPr lang="ru-RU" dirty="0"/>
          </a:p>
          <a:p>
            <a:endParaRPr lang="ru-RU" dirty="0"/>
          </a:p>
          <a:p>
            <a:pPr lvl="0"/>
            <a:r>
              <a:rPr lang="ru-RU" dirty="0"/>
              <a:t>наличие направления для оказания паллиативной медицинской помощи,</a:t>
            </a:r>
          </a:p>
          <a:p>
            <a:pPr lvl="0"/>
            <a:r>
              <a:rPr lang="ru-RU" dirty="0" smtClean="0"/>
              <a:t>включение </a:t>
            </a:r>
            <a:r>
              <a:rPr lang="ru-RU" dirty="0"/>
              <a:t>в реестр пациентов нуждающихся в паллиативной помощи</a:t>
            </a:r>
          </a:p>
          <a:p>
            <a:pPr lvl="0"/>
            <a:r>
              <a:rPr lang="ru-RU" dirty="0"/>
              <a:t>согласие пациента с принципами оказания паллиативной помощи.</a:t>
            </a:r>
          </a:p>
          <a:p>
            <a:pPr lvl="0"/>
            <a:r>
              <a:rPr lang="ru-RU" dirty="0"/>
              <a:t>желание пациента (законных представителей) и его родственников получать паллиативную медицинскую помощь в амбулаторных условиях, в том числе на дому;</a:t>
            </a:r>
          </a:p>
          <a:p>
            <a:pPr lvl="0"/>
            <a:r>
              <a:rPr lang="ru-RU" dirty="0"/>
              <a:t>отсутствие показаний для оказания паллиативной медицинской помощи в стационарных условиях;</a:t>
            </a:r>
          </a:p>
          <a:p>
            <a:pPr lvl="0"/>
            <a:r>
              <a:rPr lang="ru-RU" dirty="0"/>
              <a:t>возможность купирования симптомов на дому;</a:t>
            </a:r>
          </a:p>
          <a:p>
            <a:pPr lvl="0"/>
            <a:r>
              <a:rPr lang="ru-RU" dirty="0"/>
              <a:t>ориентировочная потребность в патронажных визитах не чаще одного раза в неделю;</a:t>
            </a:r>
          </a:p>
          <a:p>
            <a:pPr lvl="0"/>
            <a:r>
              <a:rPr lang="ru-RU" dirty="0"/>
              <a:t>наличие у пациента, утратившего способность к самообслуживанию, одного и более лиц, осуществляющих уход (родственников или иных лиц, имеющих возможность осуществлять уход за пациентом, в том числе сиделок, социальных работников).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80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Критерии принятия решения об оказании паллиативной медицинской помощи пациенту в стационарных условиях</a:t>
            </a:r>
            <a:r>
              <a:rPr lang="ru-RU" sz="2400" b="1" dirty="0" smtClean="0"/>
              <a:t>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- наличие направления для оказания паллиативной медицинской помощи в стационарных условиях,</a:t>
            </a:r>
          </a:p>
          <a:p>
            <a:r>
              <a:rPr lang="ru-RU" dirty="0"/>
              <a:t>- согласие пациента с принципами оказания паллиативной помощи.</a:t>
            </a:r>
          </a:p>
          <a:p>
            <a:r>
              <a:rPr lang="ru-RU" dirty="0"/>
              <a:t>- включение в реестр пациентов нуждающихся в паллиативной помощи,</a:t>
            </a:r>
          </a:p>
          <a:p>
            <a:r>
              <a:rPr lang="ru-RU" dirty="0"/>
              <a:t>- необходимость снятия тягостных симптомов, включая хронический болевой синдром, при неэффективности амбулаторного лечения;</a:t>
            </a:r>
          </a:p>
          <a:p>
            <a:r>
              <a:rPr lang="ru-RU" dirty="0"/>
              <a:t>- необходимость круглосуточного врачебного наблюдения;</a:t>
            </a:r>
          </a:p>
          <a:p>
            <a:r>
              <a:rPr lang="ru-RU" dirty="0"/>
              <a:t>- предполагаемый прогноз жизни около 6 месяцев и менее; </a:t>
            </a:r>
          </a:p>
          <a:p>
            <a:r>
              <a:rPr lang="ru-RU" dirty="0"/>
              <a:t>- предполагаемая продолжительность жизни не менее 3х дней;</a:t>
            </a:r>
          </a:p>
          <a:p>
            <a:r>
              <a:rPr lang="ru-RU" dirty="0"/>
              <a:t>- потребность в проведении инвазивных процедур и диагностических вмешательств для улучшения качества жизни, проведение которых невозможно в амбулаторных условиях;</a:t>
            </a:r>
          </a:p>
          <a:p>
            <a:r>
              <a:rPr lang="ru-RU" dirty="0"/>
              <a:t>- обеспечение лучшей территориальной/транспортной доступности для родственников при соблюдении возможности оказания паллиативной медицинской помощи в достаточном объеме.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813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400" b="1" dirty="0"/>
              <a:t>Противопоказания для госпитализации в отделение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паллиативной медицинской </a:t>
            </a:r>
            <a:r>
              <a:rPr lang="ru-RU" sz="2400" b="1" dirty="0" smtClean="0"/>
              <a:t>помощи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Отсутствие направления и признания пациента нуждающимся в паллиативной помощи.</a:t>
            </a:r>
          </a:p>
          <a:p>
            <a:r>
              <a:rPr lang="ru-RU" dirty="0"/>
              <a:t>Желание пациента\родственников получать </a:t>
            </a:r>
            <a:r>
              <a:rPr lang="ru-RU" dirty="0" smtClean="0"/>
              <a:t>интенсивную\специфическую </a:t>
            </a:r>
            <a:r>
              <a:rPr lang="ru-RU" dirty="0"/>
              <a:t>терапию до «последнего вздоха«</a:t>
            </a:r>
          </a:p>
          <a:p>
            <a:pPr lvl="0"/>
            <a:r>
              <a:rPr lang="ru-RU" dirty="0" smtClean="0"/>
              <a:t>Возраст </a:t>
            </a:r>
            <a:r>
              <a:rPr lang="ru-RU" dirty="0"/>
              <a:t>менее 18 лет;</a:t>
            </a:r>
          </a:p>
          <a:p>
            <a:pPr lvl="0"/>
            <a:r>
              <a:rPr lang="ru-RU" dirty="0"/>
              <a:t>Наличие психиатрического заболевания, требующего специализированного медикаментозного лечения;</a:t>
            </a:r>
          </a:p>
          <a:p>
            <a:pPr lvl="0"/>
            <a:r>
              <a:rPr lang="ru-RU" dirty="0"/>
              <a:t>Пациенты страдающие ВИЧ инфекцией;</a:t>
            </a:r>
          </a:p>
          <a:p>
            <a:pPr lvl="0"/>
            <a:r>
              <a:rPr lang="ru-RU" dirty="0"/>
              <a:t>Пациенты страдающие туберкулезом.</a:t>
            </a:r>
          </a:p>
          <a:p>
            <a:pPr lvl="0"/>
            <a:r>
              <a:rPr lang="ru-RU" dirty="0"/>
              <a:t>Предполагаемая продолжительность жизни не менее 3х дней;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890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Ф</a:t>
            </a:r>
            <a:r>
              <a:rPr lang="ru-RU" sz="2400" b="1" dirty="0" smtClean="0"/>
              <a:t>орма </a:t>
            </a:r>
            <a:r>
              <a:rPr lang="ru-RU" sz="2400" b="1" dirty="0"/>
              <a:t>анкеты пациента, нуждающегося в оказании паллиативной медицинской помощи (приложение № 5);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8681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610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7" y="2852936"/>
            <a:ext cx="881292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Ф</a:t>
            </a:r>
            <a:r>
              <a:rPr lang="ru-RU" sz="2400" b="1" dirty="0" smtClean="0"/>
              <a:t>орма </a:t>
            </a:r>
            <a:r>
              <a:rPr lang="ru-RU" sz="2400" b="1" dirty="0"/>
              <a:t>анкеты пациента, нуждающегося в оказании паллиативной медицинской помощи (приложение № 5);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8061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40960" cy="53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Ф</a:t>
            </a:r>
            <a:r>
              <a:rPr lang="ru-RU" sz="2400" b="1" dirty="0" smtClean="0"/>
              <a:t>орма </a:t>
            </a:r>
            <a:r>
              <a:rPr lang="ru-RU" sz="2400" b="1" dirty="0"/>
              <a:t>анкеты пациента, нуждающегося в оказании паллиативной медицинской помощи (приложение № 5);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262211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5407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Ф</a:t>
            </a:r>
            <a:r>
              <a:rPr lang="ru-RU" sz="2400" b="1" dirty="0" smtClean="0"/>
              <a:t>орма </a:t>
            </a:r>
            <a:r>
              <a:rPr lang="ru-RU" sz="2400" b="1" dirty="0"/>
              <a:t>анкеты пациента, нуждающегося в оказании паллиативной медицинской помощи (приложение № 5);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59632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Ш</a:t>
            </a:r>
            <a:r>
              <a:rPr lang="ru-RU" sz="2800" b="1" dirty="0" smtClean="0"/>
              <a:t>кала </a:t>
            </a:r>
            <a:r>
              <a:rPr lang="ru-RU" sz="2800" b="1" dirty="0"/>
              <a:t>для оценки общей активности больных(</a:t>
            </a:r>
            <a:r>
              <a:rPr lang="en-US" sz="2800" b="1" dirty="0"/>
              <a:t>PPS</a:t>
            </a:r>
            <a:r>
              <a:rPr lang="ru-RU" sz="2800" b="1" dirty="0"/>
              <a:t>) при паллиативном лечении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6106"/>
            <a:ext cx="9067880" cy="411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60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Приказ Минздрава России от 14.04.2015 №187н </a:t>
            </a:r>
            <a:endParaRPr lang="en-US" b="1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/>
              <a:t>«Об утверждении Порядка оказания паллиативной медицинской помощи взрослому населению»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795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62575" y="304800"/>
            <a:ext cx="34972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429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Приказ Минздрава России от 14.04.2015 №187н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Настоящий Порядок устанавливает правила оказания взрослому населению паллиативной медицинской помощи, </a:t>
            </a:r>
            <a:r>
              <a:rPr lang="ru-RU" u="sng" dirty="0" smtClean="0">
                <a:solidFill>
                  <a:srgbClr val="C00000"/>
                </a:solidFill>
              </a:rPr>
              <a:t>направленной на улучшение качества жизни граждан, страдающих неизлечимыми прогрессирующими заболеваниями и состояниями, которые, как правило, приводят к преждевременной смерти, </a:t>
            </a:r>
            <a:r>
              <a:rPr lang="ru-RU" dirty="0" smtClean="0"/>
              <a:t>а также заболеваниями в стадии, когда исчерпаны возможности радикального лечения, </a:t>
            </a:r>
            <a:r>
              <a:rPr lang="ru-RU" u="sng" dirty="0" smtClean="0">
                <a:solidFill>
                  <a:srgbClr val="C00000"/>
                </a:solidFill>
              </a:rPr>
              <a:t>за исключением больных ВИЧ-инфекцией.</a:t>
            </a:r>
          </a:p>
          <a:p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3398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Приказ Минздрава России от 14.04.2015 №</a:t>
            </a:r>
            <a:r>
              <a:rPr lang="ru-RU" sz="3200" dirty="0" smtClean="0"/>
              <a:t>187н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4300" dirty="0" smtClean="0"/>
              <a:t>пациенты с различными формами злокачественных новообразований;</a:t>
            </a:r>
          </a:p>
          <a:p>
            <a:pPr algn="just"/>
            <a:r>
              <a:rPr lang="ru-RU" sz="4300" dirty="0" smtClean="0"/>
              <a:t>пациенты с органной недостаточностью в стадии декомпенсации, при невозможности достичь ремиссии заболевания или стабилизации состояния пациента;</a:t>
            </a:r>
          </a:p>
          <a:p>
            <a:pPr algn="just"/>
            <a:r>
              <a:rPr lang="ru-RU" sz="4300" dirty="0" smtClean="0"/>
              <a:t>пациенты с хроническими прогрессирующими заболеваниями терапевтического профиля в терминальной стадии развития;</a:t>
            </a:r>
          </a:p>
          <a:p>
            <a:pPr algn="just"/>
            <a:r>
              <a:rPr lang="ru-RU" sz="4300" dirty="0" smtClean="0"/>
              <a:t>пациенты с тяжелыми необратимыми последствиями нарушений мозгового кровообращения, нуждающиеся в симптоматическом лечении и в обеспечении ухода при оказании медицинской помощи;</a:t>
            </a:r>
          </a:p>
          <a:p>
            <a:pPr algn="just"/>
            <a:r>
              <a:rPr lang="ru-RU" sz="4300" dirty="0" smtClean="0"/>
              <a:t>пациенты с тяжелыми необратимыми последствиями травм, нуждающиеся в симптоматической терапии и в обеспечении ухода при оказании медицинской помощи;</a:t>
            </a:r>
          </a:p>
          <a:p>
            <a:pPr algn="just"/>
            <a:r>
              <a:rPr lang="ru-RU" sz="4300" dirty="0" smtClean="0"/>
              <a:t>пациенты с дегенеративными заболеваниями нервной системы на поздних стадиях развития заболевания;</a:t>
            </a:r>
          </a:p>
          <a:p>
            <a:pPr algn="just"/>
            <a:r>
              <a:rPr lang="ru-RU" sz="4300" dirty="0" smtClean="0"/>
              <a:t>пациенты с различными формами деменции, в том числе с болезнью Альцгеймера, в терминальной стадии заболевания.</a:t>
            </a:r>
          </a:p>
          <a:p>
            <a:pPr algn="just"/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val="104235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Характеристики заболеваний в терминальной стадии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Хронические </a:t>
            </a:r>
            <a:r>
              <a:rPr lang="ru-RU" dirty="0"/>
              <a:t>заболевания на поздней стадии,</a:t>
            </a:r>
            <a:br>
              <a:rPr lang="ru-RU" dirty="0"/>
            </a:br>
            <a:r>
              <a:rPr lang="ru-RU" dirty="0"/>
              <a:t>прогрессирующие и неизлечимые</a:t>
            </a:r>
            <a:r>
              <a:rPr lang="ru-RU" dirty="0" smtClean="0"/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Ограниченная </a:t>
            </a:r>
            <a:r>
              <a:rPr lang="ru-RU" dirty="0"/>
              <a:t>реакция на проводимое </a:t>
            </a:r>
            <a:r>
              <a:rPr lang="ru-RU" dirty="0" smtClean="0"/>
              <a:t>специфическое лечение;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Ограниченный </a:t>
            </a:r>
            <a:r>
              <a:rPr lang="ru-RU" dirty="0"/>
              <a:t>срок жизни</a:t>
            </a:r>
            <a:r>
              <a:rPr lang="ru-RU" dirty="0" smtClean="0"/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Множественные</a:t>
            </a:r>
            <a:r>
              <a:rPr lang="ru-RU" dirty="0"/>
              <a:t>, многофакторные, меняющиеся и</a:t>
            </a:r>
            <a:br>
              <a:rPr lang="ru-RU" dirty="0"/>
            </a:br>
            <a:r>
              <a:rPr lang="ru-RU" dirty="0"/>
              <a:t>выраженные симптомы</a:t>
            </a:r>
            <a:r>
              <a:rPr lang="ru-RU" dirty="0" smtClean="0"/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Эмоциональная </a:t>
            </a:r>
            <a:r>
              <a:rPr lang="ru-RU" dirty="0"/>
              <a:t>нагрузка на пациента, семью и врачей</a:t>
            </a:r>
            <a:r>
              <a:rPr lang="ru-RU" dirty="0" smtClean="0"/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Регулярные </a:t>
            </a:r>
            <a:r>
              <a:rPr lang="ru-RU" dirty="0"/>
              <a:t>кризисы потребностей и требований</a:t>
            </a:r>
            <a:r>
              <a:rPr lang="ru-RU" dirty="0" smtClean="0"/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Регулярные </a:t>
            </a:r>
            <a:r>
              <a:rPr lang="ru-RU" dirty="0"/>
              <a:t>этические дилеммы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836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Приказ Минздрава России от 14.04.2015 №187н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10. Направление больных злокачественными новообразованиями в медицинские организации, оказывающие паллиативную медицинскую помощь в стационарных условиях, осуществляют:</a:t>
            </a:r>
          </a:p>
          <a:p>
            <a:r>
              <a:rPr lang="ru-RU" dirty="0" smtClean="0"/>
              <a:t>врачи по паллиативной медицинской помощи</a:t>
            </a:r>
          </a:p>
          <a:p>
            <a:r>
              <a:rPr lang="ru-RU" dirty="0" smtClean="0"/>
              <a:t>врачи-онкологи при наличии </a:t>
            </a:r>
            <a:r>
              <a:rPr lang="ru-RU" dirty="0" err="1" smtClean="0"/>
              <a:t>гистологически</a:t>
            </a:r>
            <a:r>
              <a:rPr lang="ru-RU" dirty="0" smtClean="0"/>
              <a:t> верифицированного диагноза;</a:t>
            </a:r>
          </a:p>
          <a:p>
            <a:r>
              <a:rPr lang="ru-RU" dirty="0" smtClean="0"/>
              <a:t>врачи-терапевты участковые, врачи общей практики (семейные врачи) при наличии заключения врача-онколога об </a:t>
            </a:r>
            <a:r>
              <a:rPr lang="ru-RU" dirty="0" err="1" smtClean="0"/>
              <a:t>инкурабельности</a:t>
            </a:r>
            <a:r>
              <a:rPr lang="ru-RU" dirty="0" smtClean="0"/>
              <a:t> заболевания и необходимости проведения симптоматического и обезболивающего лечения.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03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Приказ Минздрава России от 14.04.2015 №187н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12. Направление пациентов, за исключением больных злокачественными новообразованиями, в медицинские организации, оказывающие паллиативную медицинскую помощь, осуществляется по </a:t>
            </a:r>
            <a:r>
              <a:rPr lang="ru-RU" u="sng" dirty="0" smtClean="0">
                <a:solidFill>
                  <a:srgbClr val="C00000"/>
                </a:solidFill>
              </a:rPr>
              <a:t>решению врачебной комиссии медицинской организации</a:t>
            </a:r>
            <a:r>
              <a:rPr lang="ru-RU" dirty="0" smtClean="0"/>
              <a:t>, в которой проводится наблюдение и лечение пациента.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56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1170</Words>
  <Application>Microsoft Office PowerPoint</Application>
  <PresentationFormat>Экран (4:3)</PresentationFormat>
  <Paragraphs>113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Совершенствование оказания паллиативной медицинской помощи населению  Свердловской области.  Организация работы в соответствии с новым приказом Министерства Здравоохранения  Свердловской области.</vt:lpstr>
      <vt:lpstr>ФЗ №323 от 21.11.2011 №323-ФЗ «Об основах охраны здоровья граждан в РФ»  </vt:lpstr>
      <vt:lpstr>ФЗ №323 от 21.11.2011 №323-ФЗ «Об основах охраны здоровья граждан в РФ» </vt:lpstr>
      <vt:lpstr>Презентация PowerPoint</vt:lpstr>
      <vt:lpstr>Приказ Минздрава России от 14.04.2015 №187н</vt:lpstr>
      <vt:lpstr>Приказ Минздрава России от 14.04.2015 №187н</vt:lpstr>
      <vt:lpstr>Характеристики заболеваний в терминальной стадии </vt:lpstr>
      <vt:lpstr>Приказ Минздрава России от 14.04.2015 №187н</vt:lpstr>
      <vt:lpstr>Приказ Минздрава России от 14.04.2015 №187н</vt:lpstr>
      <vt:lpstr>Приказ Минздрава России от 14.04.2015 №187н</vt:lpstr>
      <vt:lpstr>Модели ПП:  традиционная, интегрированная, перспективная</vt:lpstr>
      <vt:lpstr>Статистика потребления паллиативной помощи  в мире по возрастным группам</vt:lpstr>
      <vt:lpstr>Статистика потребления паллиативной помощи  в мире по заболеваниям</vt:lpstr>
      <vt:lpstr>УРОВНИ ОКАЗАНИЯ ПАЛЛИАТИВНОЙ ПОМОЩИ</vt:lpstr>
      <vt:lpstr>УРОВНИ ОКАЗАНИЯ ПАЛЛИАТИВНОЙ ПОМОЩИ</vt:lpstr>
      <vt:lpstr>УРОВНИ ОКАЗАНИЯ ПАЛЛИАТИВНОЙ ПОМОЩИ </vt:lpstr>
      <vt:lpstr>Презентация PowerPoint</vt:lpstr>
      <vt:lpstr>Презентация PowerPoint</vt:lpstr>
      <vt:lpstr>Презентация PowerPoint</vt:lpstr>
      <vt:lpstr>Современное состояние паллиативной помощи в Российской Федерации   Главный врач ГКУЗ хоспис№1 им. В.В. Миллионщиковой ДЗМ  Главный внештатный специалист по паллиативной помощи М.З. РФ   Невзорова Диана Владимировна (06.11.2015)</vt:lpstr>
      <vt:lpstr>Современное состояние паллиативной помощи в Российской Федерации   Главный врач ГКУЗ хоспис№1 им. В.В. Миллионщиковой ДЗМ  Главный внештатный специалист по паллиативной помощи М.З. РФ   Невзорова Диана Владимировна (06.11.2015)</vt:lpstr>
      <vt:lpstr>Современное состояние паллиативной помощи в Российской Федерации   Главный врач ГКУЗ хоспис№1 им. В.В. Миллионщиковой ДЗМ  Главный внештатный специалист по паллиативной помощи М.З. РФ   Невзорова Диана Владимировна (06.11.2015)</vt:lpstr>
      <vt:lpstr>Современное состояние паллиативной помощи в Российской Федерации   Главный врач ГКУЗ хоспис№1 им. В.В. Миллионщиковой ДЗМ  Главный внештатный специалист по паллиативной помощи М.З. РФ   Невзорова Диана Владимировна (06.11.2015)</vt:lpstr>
      <vt:lpstr>Современное состояние паллиативной помощи в Российской Федерации   Главный врач ГКУЗ хоспис№1 им. В.В. Миллионщиковой ДЗМ  Главный внештатный специалист по паллиативной помощи М.З. РФ   Невзорова Диана Владимировна (06.11.2015)</vt:lpstr>
      <vt:lpstr>Современное состояние паллиативной помощи в Российской Федерации   Главный врач ГКУЗ хоспис№1 им. В.В. Миллионщиковой ДЗМ  Главный внештатный специалист по паллиативной помощи М.З. РФ   Невзорова Диана Владимировна (06.11.2015)</vt:lpstr>
      <vt:lpstr>Современное состояние паллиативной помощи в Российской Федерации   Главный врач ГКУЗ хоспис№1 им. В.В. Миллионщиковой ДЗМ  Главный внештатный специалист по паллиативной помощи М.З. РФ   Невзорова Диана Владимировна (06.11.2015)</vt:lpstr>
      <vt:lpstr>Современное состояние паллиативной помощи в Российской Федерации   Главный врач ГКУЗ хоспис№1 им. В.В. Миллионщиковой ДЗМ  Главный внештатный специалист по паллиативной помощи М.З. РФ   Невзорова Диана Владимировна (06.11.2015)</vt:lpstr>
      <vt:lpstr>Современное состояние паллиативной помощи в Российской Федерации   Главный врач ГКУЗ хоспис№1 им. В.В. Миллионщиковой ДЗМ  Главный внештатный специалист по паллиативной помощи М.З. РФ   Невзорова Диана Владимировна (06.11.2015)</vt:lpstr>
      <vt:lpstr>Современное состояние паллиативной помощи в Российской Федерации   Главный врач ГКУЗ хоспис№1 им. В.В. Миллионщиковой ДЗМ  Главный внештатный специалист по паллиативной помощи М.З. РФ   Невзорова Диана Владимировна (06.11.2015)</vt:lpstr>
      <vt:lpstr>Проект приказа.</vt:lpstr>
      <vt:lpstr>Презентация PowerPoint</vt:lpstr>
      <vt:lpstr>Критерии принятия решения о необходимости оказания паллиативной медицинской помощи пациенту в амбулаторных и стационарных условиях</vt:lpstr>
      <vt:lpstr>Критерии принятия решения об оказании паллиативной медицинской помощи пациенту в стационарных условиях:</vt:lpstr>
      <vt:lpstr>Противопоказания для госпитализации в отделение  паллиативной медицинской помощи</vt:lpstr>
      <vt:lpstr>Форма анкеты пациента, нуждающегося в оказании паллиативной медицинской помощи (приложение № 5);</vt:lpstr>
      <vt:lpstr>Форма анкеты пациента, нуждающегося в оказании паллиативной медицинской помощи (приложение № 5);</vt:lpstr>
      <vt:lpstr>Форма анкеты пациента, нуждающегося в оказании паллиативной медицинской помощи (приложение № 5);</vt:lpstr>
      <vt:lpstr>Форма анкеты пациента, нуждающегося в оказании паллиативной медицинской помощи (приложение № 5);</vt:lpstr>
      <vt:lpstr>Шкала для оценки общей активности больных(PPS) при паллиативном лечении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Администратор</cp:lastModifiedBy>
  <cp:revision>10</cp:revision>
  <dcterms:created xsi:type="dcterms:W3CDTF">2017-12-27T03:40:33Z</dcterms:created>
  <dcterms:modified xsi:type="dcterms:W3CDTF">2017-12-28T04:59:11Z</dcterms:modified>
</cp:coreProperties>
</file>