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3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09" r:id="rId3"/>
    <p:sldId id="319" r:id="rId4"/>
    <p:sldId id="310" r:id="rId5"/>
    <p:sldId id="324" r:id="rId6"/>
    <p:sldId id="313" r:id="rId7"/>
    <p:sldId id="335" r:id="rId8"/>
    <p:sldId id="314" r:id="rId9"/>
    <p:sldId id="296" r:id="rId10"/>
    <p:sldId id="298" r:id="rId11"/>
    <p:sldId id="331" r:id="rId12"/>
    <p:sldId id="282" r:id="rId13"/>
    <p:sldId id="299" r:id="rId14"/>
    <p:sldId id="320" r:id="rId15"/>
    <p:sldId id="284" r:id="rId16"/>
    <p:sldId id="301" r:id="rId17"/>
    <p:sldId id="321" r:id="rId18"/>
    <p:sldId id="332" r:id="rId19"/>
    <p:sldId id="286" r:id="rId20"/>
    <p:sldId id="303" r:id="rId21"/>
    <p:sldId id="322" r:id="rId22"/>
    <p:sldId id="333" r:id="rId23"/>
    <p:sldId id="288" r:id="rId24"/>
    <p:sldId id="305" r:id="rId25"/>
    <p:sldId id="323" r:id="rId26"/>
    <p:sldId id="334" r:id="rId27"/>
    <p:sldId id="307" r:id="rId28"/>
    <p:sldId id="327" r:id="rId29"/>
    <p:sldId id="328" r:id="rId30"/>
    <p:sldId id="329" r:id="rId31"/>
    <p:sldId id="325" r:id="rId32"/>
    <p:sldId id="316" r:id="rId33"/>
    <p:sldId id="291" r:id="rId34"/>
    <p:sldId id="293" r:id="rId3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72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14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124 койки КСС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Южный округ</c:v>
                </c:pt>
                <c:pt idx="1">
                  <c:v>Западный округ</c:v>
                </c:pt>
                <c:pt idx="2">
                  <c:v>Горнозаводской </c:v>
                </c:pt>
                <c:pt idx="3">
                  <c:v>Восточный округ</c:v>
                </c:pt>
                <c:pt idx="4">
                  <c:v>Северный округ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15</c:v>
                </c:pt>
                <c:pt idx="1">
                  <c:v>26</c:v>
                </c:pt>
                <c:pt idx="2">
                  <c:v>25</c:v>
                </c:pt>
                <c:pt idx="3">
                  <c:v>13</c:v>
                </c:pt>
                <c:pt idx="4">
                  <c:v>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3503744"/>
        <c:axId val="63502208"/>
      </c:barChart>
      <c:valAx>
        <c:axId val="63502208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one"/>
        <c:crossAx val="63503744"/>
        <c:crosses val="autoZero"/>
        <c:crossBetween val="between"/>
      </c:valAx>
      <c:catAx>
        <c:axId val="63503744"/>
        <c:scaling>
          <c:orientation val="minMax"/>
        </c:scaling>
        <c:delete val="0"/>
        <c:axPos val="l"/>
        <c:majorTickMark val="none"/>
        <c:minorTickMark val="none"/>
        <c:tickLblPos val="nextTo"/>
        <c:crossAx val="6350220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70491882959075"/>
          <c:y val="3.9249326607398251E-2"/>
          <c:w val="0.88394940215806506"/>
          <c:h val="0.721028430855490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курсов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1751</c:v>
                </c:pt>
                <c:pt idx="1">
                  <c:v>3703</c:v>
                </c:pt>
                <c:pt idx="2">
                  <c:v>3392</c:v>
                </c:pt>
                <c:pt idx="3">
                  <c:v>3223</c:v>
                </c:pt>
                <c:pt idx="4">
                  <c:v>3157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Лист1!$D$2:$D$6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Лист1!$E$2:$E$6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Лист1!$F$2:$F$6</c:f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6727808"/>
        <c:axId val="76729344"/>
        <c:axId val="0"/>
      </c:bar3DChart>
      <c:catAx>
        <c:axId val="7672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6729344"/>
        <c:crosses val="autoZero"/>
        <c:auto val="1"/>
        <c:lblAlgn val="ctr"/>
        <c:lblOffset val="100"/>
        <c:noMultiLvlLbl val="0"/>
      </c:catAx>
      <c:valAx>
        <c:axId val="76729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67278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курсы ПХТ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2018</c:v>
                </c:pt>
                <c:pt idx="1">
                  <c:v>План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3157</c:v>
                </c:pt>
                <c:pt idx="1">
                  <c:v>3500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774016"/>
        <c:axId val="76788096"/>
      </c:barChart>
      <c:catAx>
        <c:axId val="76774016"/>
        <c:scaling>
          <c:orientation val="minMax"/>
        </c:scaling>
        <c:delete val="0"/>
        <c:axPos val="b"/>
        <c:majorTickMark val="none"/>
        <c:minorTickMark val="none"/>
        <c:tickLblPos val="nextTo"/>
        <c:crossAx val="76788096"/>
        <c:crosses val="autoZero"/>
        <c:auto val="1"/>
        <c:lblAlgn val="ctr"/>
        <c:lblOffset val="100"/>
        <c:noMultiLvlLbl val="0"/>
      </c:catAx>
      <c:valAx>
        <c:axId val="76788096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курсов 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67740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70491882959075"/>
          <c:y val="3.9249326607398251E-2"/>
          <c:w val="0.8839494021580655"/>
          <c:h val="0.721028430855490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курсов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1957</c:v>
                </c:pt>
                <c:pt idx="1">
                  <c:v>2112</c:v>
                </c:pt>
                <c:pt idx="2">
                  <c:v>2044</c:v>
                </c:pt>
                <c:pt idx="3">
                  <c:v>1954</c:v>
                </c:pt>
                <c:pt idx="4">
                  <c:v>1830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Лист1!$D$2:$D$6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Лист1!$E$2:$E$6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Лист1!$F$2:$F$6</c:f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81401344"/>
        <c:axId val="81402880"/>
        <c:axId val="0"/>
      </c:bar3DChart>
      <c:catAx>
        <c:axId val="8140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1402880"/>
        <c:crosses val="autoZero"/>
        <c:auto val="1"/>
        <c:lblAlgn val="ctr"/>
        <c:lblOffset val="100"/>
        <c:noMultiLvlLbl val="0"/>
      </c:catAx>
      <c:valAx>
        <c:axId val="81402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14013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курсы ПХТ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2018</c:v>
                </c:pt>
                <c:pt idx="1">
                  <c:v>План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1830</c:v>
                </c:pt>
                <c:pt idx="1">
                  <c:v>2070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18880"/>
        <c:axId val="81453440"/>
      </c:barChart>
      <c:catAx>
        <c:axId val="81418880"/>
        <c:scaling>
          <c:orientation val="minMax"/>
        </c:scaling>
        <c:delete val="0"/>
        <c:axPos val="b"/>
        <c:majorTickMark val="none"/>
        <c:minorTickMark val="none"/>
        <c:tickLblPos val="nextTo"/>
        <c:crossAx val="81453440"/>
        <c:crosses val="autoZero"/>
        <c:auto val="1"/>
        <c:lblAlgn val="ctr"/>
        <c:lblOffset val="100"/>
        <c:noMultiLvlLbl val="0"/>
      </c:catAx>
      <c:valAx>
        <c:axId val="81453440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курсов 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14188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Южный округ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гз 2018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1773</c:v>
                </c:pt>
                <c:pt idx="1">
                  <c:v>1788</c:v>
                </c:pt>
                <c:pt idx="2">
                  <c:v>1540</c:v>
                </c:pt>
                <c:pt idx="3">
                  <c:v>1827</c:v>
                </c:pt>
                <c:pt idx="4">
                  <c:v>1773</c:v>
                </c:pt>
                <c:pt idx="5">
                  <c:v>1950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Северный округ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гз 2018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1957</c:v>
                </c:pt>
                <c:pt idx="1">
                  <c:v>2112</c:v>
                </c:pt>
                <c:pt idx="2">
                  <c:v>2044</c:v>
                </c:pt>
                <c:pt idx="3">
                  <c:v>1954</c:v>
                </c:pt>
                <c:pt idx="4">
                  <c:v>1670</c:v>
                </c:pt>
                <c:pt idx="5">
                  <c:v>2070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Восточный округ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гз 2018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1751</c:v>
                </c:pt>
                <c:pt idx="1">
                  <c:v>3703</c:v>
                </c:pt>
                <c:pt idx="2">
                  <c:v>3392</c:v>
                </c:pt>
                <c:pt idx="3">
                  <c:v>3223</c:v>
                </c:pt>
                <c:pt idx="4">
                  <c:v>3157</c:v>
                </c:pt>
                <c:pt idx="5">
                  <c:v>3500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Горнозаводской округ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гз 2018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833</c:v>
                </c:pt>
                <c:pt idx="1">
                  <c:v>789</c:v>
                </c:pt>
                <c:pt idx="2">
                  <c:v>1084</c:v>
                </c:pt>
                <c:pt idx="3">
                  <c:v>1085</c:v>
                </c:pt>
                <c:pt idx="4">
                  <c:v>1075</c:v>
                </c:pt>
                <c:pt idx="5">
                  <c:v>1400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500416"/>
        <c:axId val="81506304"/>
      </c:lineChart>
      <c:catAx>
        <c:axId val="81500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506304"/>
        <c:crosses val="autoZero"/>
        <c:auto val="1"/>
        <c:lblAlgn val="ctr"/>
        <c:lblOffset val="100"/>
        <c:noMultiLvlLbl val="0"/>
      </c:catAx>
      <c:valAx>
        <c:axId val="81506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5004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69 коек ДС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Южный округ</c:v>
                </c:pt>
                <c:pt idx="1">
                  <c:v>Западный округ</c:v>
                </c:pt>
                <c:pt idx="2">
                  <c:v>Горнозаводской </c:v>
                </c:pt>
                <c:pt idx="3">
                  <c:v>Восточный округ</c:v>
                </c:pt>
                <c:pt idx="4">
                  <c:v>Северный округ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11</c:v>
                </c:pt>
                <c:pt idx="1">
                  <c:v>27</c:v>
                </c:pt>
                <c:pt idx="2">
                  <c:v>6</c:v>
                </c:pt>
                <c:pt idx="3">
                  <c:v>9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3509632"/>
        <c:axId val="63528320"/>
      </c:barChart>
      <c:valAx>
        <c:axId val="6352832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one"/>
        <c:crossAx val="63509632"/>
        <c:crosses val="autoZero"/>
        <c:crossBetween val="between"/>
      </c:valAx>
      <c:catAx>
        <c:axId val="63509632"/>
        <c:scaling>
          <c:orientation val="minMax"/>
        </c:scaling>
        <c:delete val="0"/>
        <c:axPos val="l"/>
        <c:majorTickMark val="none"/>
        <c:minorTickMark val="none"/>
        <c:tickLblPos val="nextTo"/>
        <c:crossAx val="6352832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Северный 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2"/>
                <c:pt idx="0">
                  <c:v>Население </c:v>
                </c:pt>
                <c:pt idx="1">
                  <c:v>Количество курсов в 2017</c:v>
                </c:pt>
              </c:strCache>
            </c:strRef>
          </c:cat>
          <c:val>
            <c:numRef>
              <c:f>Лист1!$B$2:$D$2</c:f>
              <c:numCache>
                <c:formatCode>0.0</c:formatCode>
                <c:ptCount val="2"/>
                <c:pt idx="0" formatCode="0%">
                  <c:v>0.12307692307692311</c:v>
                </c:pt>
                <c:pt idx="1">
                  <c:v>16.307795025872146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Южный 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2"/>
                <c:pt idx="0">
                  <c:v>Население </c:v>
                </c:pt>
                <c:pt idx="1">
                  <c:v>Количество курсов в 2017</c:v>
                </c:pt>
              </c:strCache>
            </c:strRef>
          </c:cat>
          <c:val>
            <c:numRef>
              <c:f>Лист1!$B$3:$D$3</c:f>
              <c:numCache>
                <c:formatCode>0.0</c:formatCode>
                <c:ptCount val="2"/>
                <c:pt idx="0" formatCode="0%">
                  <c:v>0.2461538461538462</c:v>
                </c:pt>
                <c:pt idx="1">
                  <c:v>15.247871807711565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Восточный 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2"/>
                <c:pt idx="0">
                  <c:v>Население </c:v>
                </c:pt>
                <c:pt idx="1">
                  <c:v>Количество курсов в 2017</c:v>
                </c:pt>
              </c:strCache>
            </c:strRef>
          </c:cat>
          <c:val>
            <c:numRef>
              <c:f>Лист1!$B$4:$D$4</c:f>
              <c:numCache>
                <c:formatCode>0.0</c:formatCode>
                <c:ptCount val="2"/>
                <c:pt idx="0" formatCode="0%">
                  <c:v>0.15384615384615391</c:v>
                </c:pt>
                <c:pt idx="1">
                  <c:v>26.898681355366381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Западный 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2"/>
                <c:pt idx="0">
                  <c:v>Население </c:v>
                </c:pt>
                <c:pt idx="1">
                  <c:v>Количество курсов в 2017</c:v>
                </c:pt>
              </c:strCache>
            </c:strRef>
          </c:cat>
          <c:val>
            <c:numRef>
              <c:f>Лист1!$B$5:$D$5</c:f>
              <c:numCache>
                <c:formatCode>0.0</c:formatCode>
                <c:ptCount val="2"/>
                <c:pt idx="0" formatCode="0%">
                  <c:v>0.21538461538461537</c:v>
                </c:pt>
                <c:pt idx="1">
                  <c:v>32.49040227007179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Горнозаводской 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2"/>
                <c:pt idx="0">
                  <c:v>Население </c:v>
                </c:pt>
                <c:pt idx="1">
                  <c:v>Количество курсов в 2017</c:v>
                </c:pt>
              </c:strCache>
            </c:strRef>
          </c:cat>
          <c:val>
            <c:numRef>
              <c:f>Лист1!$B$6:$D$6</c:f>
              <c:numCache>
                <c:formatCode>0.0</c:formatCode>
                <c:ptCount val="2"/>
                <c:pt idx="0" formatCode="0%">
                  <c:v>0.26153846153846161</c:v>
                </c:pt>
                <c:pt idx="1">
                  <c:v>9.0552495409781368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011776"/>
        <c:axId val="56017664"/>
      </c:barChart>
      <c:catAx>
        <c:axId val="56011776"/>
        <c:scaling>
          <c:orientation val="minMax"/>
        </c:scaling>
        <c:delete val="0"/>
        <c:axPos val="b"/>
        <c:majorTickMark val="out"/>
        <c:minorTickMark val="none"/>
        <c:tickLblPos val="nextTo"/>
        <c:crossAx val="56017664"/>
        <c:crosses val="autoZero"/>
        <c:auto val="1"/>
        <c:lblAlgn val="ctr"/>
        <c:lblOffset val="100"/>
        <c:noMultiLvlLbl val="0"/>
      </c:catAx>
      <c:valAx>
        <c:axId val="560176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6011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70491882959075"/>
          <c:y val="3.9249326607398251E-2"/>
          <c:w val="0.88394940215806406"/>
          <c:h val="0.7210284308554891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курсов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1906</c:v>
                </c:pt>
                <c:pt idx="1">
                  <c:v>1887</c:v>
                </c:pt>
                <c:pt idx="2">
                  <c:v>1649</c:v>
                </c:pt>
                <c:pt idx="3">
                  <c:v>1913</c:v>
                </c:pt>
                <c:pt idx="4">
                  <c:v>1863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Лист1!$D$2:$D$6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Лист1!$E$2:$E$6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Лист1!$F$2:$F$6</c:f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50079616"/>
        <c:axId val="50217344"/>
        <c:axId val="0"/>
      </c:bar3DChart>
      <c:catAx>
        <c:axId val="5007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0217344"/>
        <c:crosses val="autoZero"/>
        <c:auto val="1"/>
        <c:lblAlgn val="ctr"/>
        <c:lblOffset val="100"/>
        <c:noMultiLvlLbl val="0"/>
      </c:catAx>
      <c:valAx>
        <c:axId val="50217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500796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курсы ПХТ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2018</c:v>
                </c:pt>
                <c:pt idx="1">
                  <c:v>План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1863</c:v>
                </c:pt>
                <c:pt idx="1">
                  <c:v>1950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056192"/>
        <c:axId val="66057728"/>
      </c:barChart>
      <c:catAx>
        <c:axId val="66056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66057728"/>
        <c:crosses val="autoZero"/>
        <c:auto val="1"/>
        <c:lblAlgn val="ctr"/>
        <c:lblOffset val="100"/>
        <c:noMultiLvlLbl val="0"/>
      </c:catAx>
      <c:valAx>
        <c:axId val="66057728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курсов 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660561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70491882959075"/>
          <c:y val="3.9249326607398251E-2"/>
          <c:w val="0.8839494021580645"/>
          <c:h val="0.721028430855489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курсов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3459</c:v>
                </c:pt>
                <c:pt idx="1">
                  <c:v>3690</c:v>
                </c:pt>
                <c:pt idx="2">
                  <c:v>3889</c:v>
                </c:pt>
                <c:pt idx="3">
                  <c:v>3893</c:v>
                </c:pt>
                <c:pt idx="4">
                  <c:v>3990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Лист1!$D$2:$D$6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Лист1!$E$2:$E$6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Лист1!$F$2:$F$6</c:f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67293184"/>
        <c:axId val="67294720"/>
        <c:axId val="0"/>
      </c:bar3DChart>
      <c:catAx>
        <c:axId val="6729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7294720"/>
        <c:crosses val="autoZero"/>
        <c:auto val="1"/>
        <c:lblAlgn val="ctr"/>
        <c:lblOffset val="100"/>
        <c:noMultiLvlLbl val="0"/>
      </c:catAx>
      <c:valAx>
        <c:axId val="67294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67293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курсы ПХТ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2018</c:v>
                </c:pt>
                <c:pt idx="1">
                  <c:v>План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3990</c:v>
                </c:pt>
                <c:pt idx="1">
                  <c:v>4180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940352"/>
        <c:axId val="69941888"/>
      </c:barChart>
      <c:catAx>
        <c:axId val="69940352"/>
        <c:scaling>
          <c:orientation val="minMax"/>
        </c:scaling>
        <c:delete val="0"/>
        <c:axPos val="b"/>
        <c:majorTickMark val="none"/>
        <c:minorTickMark val="none"/>
        <c:tickLblPos val="nextTo"/>
        <c:crossAx val="69941888"/>
        <c:crosses val="autoZero"/>
        <c:auto val="1"/>
        <c:lblAlgn val="ctr"/>
        <c:lblOffset val="100"/>
        <c:noMultiLvlLbl val="0"/>
      </c:catAx>
      <c:valAx>
        <c:axId val="69941888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курсов 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699403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70491882959075"/>
          <c:y val="3.9249326607398251E-2"/>
          <c:w val="0.88394940215806483"/>
          <c:h val="0.7210284308554898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курсов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833</c:v>
                </c:pt>
                <c:pt idx="1">
                  <c:v>789</c:v>
                </c:pt>
                <c:pt idx="2">
                  <c:v>1084</c:v>
                </c:pt>
                <c:pt idx="3">
                  <c:v>1059</c:v>
                </c:pt>
                <c:pt idx="4">
                  <c:v>1075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Лист1!$D$2:$D$6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Лист1!$E$2:$E$6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Лист1!$F$2:$F$6</c:f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0600192"/>
        <c:axId val="70601728"/>
        <c:axId val="0"/>
      </c:bar3DChart>
      <c:catAx>
        <c:axId val="7060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0601728"/>
        <c:crosses val="autoZero"/>
        <c:auto val="1"/>
        <c:lblAlgn val="ctr"/>
        <c:lblOffset val="100"/>
        <c:noMultiLvlLbl val="0"/>
      </c:catAx>
      <c:valAx>
        <c:axId val="70601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06001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курсы ПХТ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2018</c:v>
                </c:pt>
                <c:pt idx="1">
                  <c:v>План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1075</c:v>
                </c:pt>
                <c:pt idx="1">
                  <c:v>1400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634112"/>
        <c:axId val="70644096"/>
      </c:barChart>
      <c:catAx>
        <c:axId val="70634112"/>
        <c:scaling>
          <c:orientation val="minMax"/>
        </c:scaling>
        <c:delete val="0"/>
        <c:axPos val="b"/>
        <c:majorTickMark val="none"/>
        <c:minorTickMark val="none"/>
        <c:tickLblPos val="nextTo"/>
        <c:crossAx val="70644096"/>
        <c:crosses val="autoZero"/>
        <c:auto val="1"/>
        <c:lblAlgn val="ctr"/>
        <c:lblOffset val="100"/>
        <c:noMultiLvlLbl val="0"/>
      </c:catAx>
      <c:valAx>
        <c:axId val="706440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курсов 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06341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ECBCE9-31BD-4FBF-8419-0CB8F40B910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500F74-82BD-43FD-B435-76AD587DB889}">
      <dgm:prSet/>
      <dgm:spPr/>
      <dgm:t>
        <a:bodyPr/>
        <a:lstStyle/>
        <a:p>
          <a:pPr rtl="0"/>
          <a:r>
            <a:rPr lang="ru-RU" dirty="0" smtClean="0"/>
            <a:t>Не все учреждения подают отчеты </a:t>
          </a:r>
          <a:endParaRPr lang="ru-RU" dirty="0"/>
        </a:p>
      </dgm:t>
    </dgm:pt>
    <dgm:pt modelId="{C1FEE60D-78B2-4CD3-8FA0-D0A41D1F605E}" type="parTrans" cxnId="{94C01520-D5E4-4A3C-BC8D-7DCD897FA862}">
      <dgm:prSet/>
      <dgm:spPr/>
      <dgm:t>
        <a:bodyPr/>
        <a:lstStyle/>
        <a:p>
          <a:endParaRPr lang="ru-RU"/>
        </a:p>
      </dgm:t>
    </dgm:pt>
    <dgm:pt modelId="{835D8115-9261-41AF-B8B3-5911E499AFE7}" type="sibTrans" cxnId="{94C01520-D5E4-4A3C-BC8D-7DCD897FA862}">
      <dgm:prSet/>
      <dgm:spPr/>
      <dgm:t>
        <a:bodyPr/>
        <a:lstStyle/>
        <a:p>
          <a:endParaRPr lang="ru-RU"/>
        </a:p>
      </dgm:t>
    </dgm:pt>
    <dgm:pt modelId="{B3E6A59E-14FE-4264-95B1-89FE7AA8590C}">
      <dgm:prSet/>
      <dgm:spPr/>
      <dgm:t>
        <a:bodyPr/>
        <a:lstStyle/>
        <a:p>
          <a:pPr rtl="0"/>
          <a:r>
            <a:rPr lang="ru-RU" dirty="0" smtClean="0"/>
            <a:t>Несвоевременная подача отчетов </a:t>
          </a:r>
          <a:endParaRPr lang="ru-RU" dirty="0"/>
        </a:p>
      </dgm:t>
    </dgm:pt>
    <dgm:pt modelId="{A54B1FE2-DFA6-4B4A-B610-FB9937BF9F35}" type="parTrans" cxnId="{3AE0A76C-AC59-4F1D-A86A-1B53354F99D3}">
      <dgm:prSet/>
      <dgm:spPr/>
      <dgm:t>
        <a:bodyPr/>
        <a:lstStyle/>
        <a:p>
          <a:endParaRPr lang="ru-RU"/>
        </a:p>
      </dgm:t>
    </dgm:pt>
    <dgm:pt modelId="{AE4C8F9B-D484-46AA-8F48-E49544399C70}" type="sibTrans" cxnId="{3AE0A76C-AC59-4F1D-A86A-1B53354F99D3}">
      <dgm:prSet/>
      <dgm:spPr/>
      <dgm:t>
        <a:bodyPr/>
        <a:lstStyle/>
        <a:p>
          <a:endParaRPr lang="ru-RU"/>
        </a:p>
      </dgm:t>
    </dgm:pt>
    <dgm:pt modelId="{DB0941DC-EA47-43CF-9CEC-575E44CB0A60}">
      <dgm:prSet/>
      <dgm:spPr/>
      <dgm:t>
        <a:bodyPr/>
        <a:lstStyle/>
        <a:p>
          <a:pPr rtl="0"/>
          <a:r>
            <a:rPr lang="ru-RU" dirty="0" smtClean="0"/>
            <a:t>Ответственные лица </a:t>
          </a:r>
          <a:endParaRPr lang="ru-RU" dirty="0"/>
        </a:p>
      </dgm:t>
    </dgm:pt>
    <dgm:pt modelId="{50366A3D-4AC9-486C-865C-E1957D8DCA78}" type="parTrans" cxnId="{DD2651C4-F464-4F10-BFFB-EB724733FE40}">
      <dgm:prSet/>
      <dgm:spPr/>
      <dgm:t>
        <a:bodyPr/>
        <a:lstStyle/>
        <a:p>
          <a:endParaRPr lang="ru-RU"/>
        </a:p>
      </dgm:t>
    </dgm:pt>
    <dgm:pt modelId="{332DAE12-2A52-46C6-B0E6-BB8FA6538E74}" type="sibTrans" cxnId="{DD2651C4-F464-4F10-BFFB-EB724733FE40}">
      <dgm:prSet/>
      <dgm:spPr/>
      <dgm:t>
        <a:bodyPr/>
        <a:lstStyle/>
        <a:p>
          <a:endParaRPr lang="ru-RU"/>
        </a:p>
      </dgm:t>
    </dgm:pt>
    <dgm:pt modelId="{ED46C4E1-179B-41AD-8D00-5508A256B1FD}" type="pres">
      <dgm:prSet presAssocID="{A5ECBCE9-31BD-4FBF-8419-0CB8F40B910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FC7534-8DCB-45FF-BF38-1D32D9EDA7D3}" type="pres">
      <dgm:prSet presAssocID="{A5ECBCE9-31BD-4FBF-8419-0CB8F40B910D}" presName="arrow" presStyleLbl="bgShp" presStyleIdx="0" presStyleCnt="1"/>
      <dgm:spPr/>
    </dgm:pt>
    <dgm:pt modelId="{DAA30E92-61A0-4CA1-8EF4-08D4D085D7B2}" type="pres">
      <dgm:prSet presAssocID="{A5ECBCE9-31BD-4FBF-8419-0CB8F40B910D}" presName="linearProcess" presStyleCnt="0"/>
      <dgm:spPr/>
    </dgm:pt>
    <dgm:pt modelId="{E92111C8-99FF-48B8-9A31-A45E964E10EE}" type="pres">
      <dgm:prSet presAssocID="{17500F74-82BD-43FD-B435-76AD587DB88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12296-62DE-408F-B34E-B58A6A258E96}" type="pres">
      <dgm:prSet presAssocID="{835D8115-9261-41AF-B8B3-5911E499AFE7}" presName="sibTrans" presStyleCnt="0"/>
      <dgm:spPr/>
    </dgm:pt>
    <dgm:pt modelId="{838654E0-D800-4207-ACAA-3871D157C15E}" type="pres">
      <dgm:prSet presAssocID="{B3E6A59E-14FE-4264-95B1-89FE7AA8590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93357B-E86F-4E0E-9BE0-CC40765E4425}" type="pres">
      <dgm:prSet presAssocID="{AE4C8F9B-D484-46AA-8F48-E49544399C70}" presName="sibTrans" presStyleCnt="0"/>
      <dgm:spPr/>
    </dgm:pt>
    <dgm:pt modelId="{50E21369-C42B-442E-929A-D42834935640}" type="pres">
      <dgm:prSet presAssocID="{DB0941DC-EA47-43CF-9CEC-575E44CB0A6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ABEA59-9950-4EA7-A416-9C4868A5F422}" type="presOf" srcId="{A5ECBCE9-31BD-4FBF-8419-0CB8F40B910D}" destId="{ED46C4E1-179B-41AD-8D00-5508A256B1FD}" srcOrd="0" destOrd="0" presId="urn:microsoft.com/office/officeart/2005/8/layout/hProcess9"/>
    <dgm:cxn modelId="{3AE0A76C-AC59-4F1D-A86A-1B53354F99D3}" srcId="{A5ECBCE9-31BD-4FBF-8419-0CB8F40B910D}" destId="{B3E6A59E-14FE-4264-95B1-89FE7AA8590C}" srcOrd="1" destOrd="0" parTransId="{A54B1FE2-DFA6-4B4A-B610-FB9937BF9F35}" sibTransId="{AE4C8F9B-D484-46AA-8F48-E49544399C70}"/>
    <dgm:cxn modelId="{B59C87CB-6175-48B4-A8C2-37780A1DEA39}" type="presOf" srcId="{17500F74-82BD-43FD-B435-76AD587DB889}" destId="{E92111C8-99FF-48B8-9A31-A45E964E10EE}" srcOrd="0" destOrd="0" presId="urn:microsoft.com/office/officeart/2005/8/layout/hProcess9"/>
    <dgm:cxn modelId="{94C01520-D5E4-4A3C-BC8D-7DCD897FA862}" srcId="{A5ECBCE9-31BD-4FBF-8419-0CB8F40B910D}" destId="{17500F74-82BD-43FD-B435-76AD587DB889}" srcOrd="0" destOrd="0" parTransId="{C1FEE60D-78B2-4CD3-8FA0-D0A41D1F605E}" sibTransId="{835D8115-9261-41AF-B8B3-5911E499AFE7}"/>
    <dgm:cxn modelId="{6791D741-93A4-436C-88E6-08BE69D45048}" type="presOf" srcId="{B3E6A59E-14FE-4264-95B1-89FE7AA8590C}" destId="{838654E0-D800-4207-ACAA-3871D157C15E}" srcOrd="0" destOrd="0" presId="urn:microsoft.com/office/officeart/2005/8/layout/hProcess9"/>
    <dgm:cxn modelId="{6038BD02-8AEB-41D5-8F74-B07FEBD61687}" type="presOf" srcId="{DB0941DC-EA47-43CF-9CEC-575E44CB0A60}" destId="{50E21369-C42B-442E-929A-D42834935640}" srcOrd="0" destOrd="0" presId="urn:microsoft.com/office/officeart/2005/8/layout/hProcess9"/>
    <dgm:cxn modelId="{DD2651C4-F464-4F10-BFFB-EB724733FE40}" srcId="{A5ECBCE9-31BD-4FBF-8419-0CB8F40B910D}" destId="{DB0941DC-EA47-43CF-9CEC-575E44CB0A60}" srcOrd="2" destOrd="0" parTransId="{50366A3D-4AC9-486C-865C-E1957D8DCA78}" sibTransId="{332DAE12-2A52-46C6-B0E6-BB8FA6538E74}"/>
    <dgm:cxn modelId="{DE954617-722C-433B-97DF-A973F8859350}" type="presParOf" srcId="{ED46C4E1-179B-41AD-8D00-5508A256B1FD}" destId="{C2FC7534-8DCB-45FF-BF38-1D32D9EDA7D3}" srcOrd="0" destOrd="0" presId="urn:microsoft.com/office/officeart/2005/8/layout/hProcess9"/>
    <dgm:cxn modelId="{37993D1B-F442-41A8-A450-5F4EC3249E4A}" type="presParOf" srcId="{ED46C4E1-179B-41AD-8D00-5508A256B1FD}" destId="{DAA30E92-61A0-4CA1-8EF4-08D4D085D7B2}" srcOrd="1" destOrd="0" presId="urn:microsoft.com/office/officeart/2005/8/layout/hProcess9"/>
    <dgm:cxn modelId="{05CC1030-6A5F-4EB1-9448-4248F7876256}" type="presParOf" srcId="{DAA30E92-61A0-4CA1-8EF4-08D4D085D7B2}" destId="{E92111C8-99FF-48B8-9A31-A45E964E10EE}" srcOrd="0" destOrd="0" presId="urn:microsoft.com/office/officeart/2005/8/layout/hProcess9"/>
    <dgm:cxn modelId="{E96458E2-9F9B-4610-830A-BC70727FDA3C}" type="presParOf" srcId="{DAA30E92-61A0-4CA1-8EF4-08D4D085D7B2}" destId="{2BF12296-62DE-408F-B34E-B58A6A258E96}" srcOrd="1" destOrd="0" presId="urn:microsoft.com/office/officeart/2005/8/layout/hProcess9"/>
    <dgm:cxn modelId="{1A53C126-68C4-4824-858A-C8F74B313DFF}" type="presParOf" srcId="{DAA30E92-61A0-4CA1-8EF4-08D4D085D7B2}" destId="{838654E0-D800-4207-ACAA-3871D157C15E}" srcOrd="2" destOrd="0" presId="urn:microsoft.com/office/officeart/2005/8/layout/hProcess9"/>
    <dgm:cxn modelId="{552B5020-B21A-4BAB-B503-1DA972396CEC}" type="presParOf" srcId="{DAA30E92-61A0-4CA1-8EF4-08D4D085D7B2}" destId="{D793357B-E86F-4E0E-9BE0-CC40765E4425}" srcOrd="3" destOrd="0" presId="urn:microsoft.com/office/officeart/2005/8/layout/hProcess9"/>
    <dgm:cxn modelId="{931A70D0-A9C3-46AE-86AD-6C9228E69833}" type="presParOf" srcId="{DAA30E92-61A0-4CA1-8EF4-08D4D085D7B2}" destId="{50E21369-C42B-442E-929A-D4283493564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C7534-8DCB-45FF-BF38-1D32D9EDA7D3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2111C8-99FF-48B8-9A31-A45E964E10EE}">
      <dsp:nvSpPr>
        <dsp:cNvPr id="0" name=""/>
        <dsp:cNvSpPr/>
      </dsp:nvSpPr>
      <dsp:spPr>
        <a:xfrm>
          <a:off x="8840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Не все учреждения подают отчеты </a:t>
          </a:r>
          <a:endParaRPr lang="ru-RU" sz="2300" kern="1200" dirty="0"/>
        </a:p>
      </dsp:txBody>
      <dsp:txXfrm>
        <a:off x="97216" y="1446164"/>
        <a:ext cx="2472150" cy="1633633"/>
      </dsp:txXfrm>
    </dsp:sp>
    <dsp:sp modelId="{838654E0-D800-4207-ACAA-3871D157C15E}">
      <dsp:nvSpPr>
        <dsp:cNvPr id="0" name=""/>
        <dsp:cNvSpPr/>
      </dsp:nvSpPr>
      <dsp:spPr>
        <a:xfrm>
          <a:off x="2790348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Несвоевременная подача отчетов </a:t>
          </a:r>
          <a:endParaRPr lang="ru-RU" sz="2300" kern="1200" dirty="0"/>
        </a:p>
      </dsp:txBody>
      <dsp:txXfrm>
        <a:off x="2878724" y="1446164"/>
        <a:ext cx="2472150" cy="1633633"/>
      </dsp:txXfrm>
    </dsp:sp>
    <dsp:sp modelId="{50E21369-C42B-442E-929A-D42834935640}">
      <dsp:nvSpPr>
        <dsp:cNvPr id="0" name=""/>
        <dsp:cNvSpPr/>
      </dsp:nvSpPr>
      <dsp:spPr>
        <a:xfrm>
          <a:off x="5571857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Ответственные лица </a:t>
          </a:r>
          <a:endParaRPr lang="ru-RU" sz="2300" kern="1200" dirty="0"/>
        </a:p>
      </dsp:txBody>
      <dsp:txXfrm>
        <a:off x="5660233" y="1446164"/>
        <a:ext cx="2472150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54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5FC22-C5CE-49A0-BDBE-E42D8B79461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35CBD-2EAB-47EE-807F-70AC332F3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2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35CBD-2EAB-47EE-807F-70AC332F393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35CBD-2EAB-47EE-807F-70AC332F3932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35CBD-2EAB-47EE-807F-70AC332F3932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Стационар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35CBD-2EAB-47EE-807F-70AC332F3932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Дневной стационар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Приложение 16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Тарифному соглашению по ОМС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"30 " января 2017 года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35CBD-2EAB-47EE-807F-70AC332F3932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846640" cy="273630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Анализ  оказания химиотерапевтического лечения онкологическим пациентам на территории Свердловской области </a:t>
            </a:r>
            <a:br>
              <a:rPr lang="ru-RU" sz="2800" dirty="0" smtClean="0"/>
            </a:br>
            <a:r>
              <a:rPr lang="ru-RU" sz="2800" dirty="0" smtClean="0"/>
              <a:t>План на 2018 год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643446"/>
            <a:ext cx="6415110" cy="99535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ГБУЗ СО СООД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Зав. отделением химиотерапии №1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Булавина И.С.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Южный округ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155578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3438" y="1643063"/>
          <a:ext cx="4043362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Южный округ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714488"/>
            <a:ext cx="62865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 smtClean="0"/>
              <a:t>Организовать проведение курсов химиотерапии в Белоярской ЦРБ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ru-RU" sz="2800" dirty="0" smtClean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 smtClean="0"/>
              <a:t>Корректировка планов на 2018 год была проведена в минимальном объеме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Западный  округ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Рост смертности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33789043"/>
              </p:ext>
            </p:extLst>
          </p:nvPr>
        </p:nvGraphicFramePr>
        <p:xfrm>
          <a:off x="457200" y="2174875"/>
          <a:ext cx="4040187" cy="199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1080120"/>
                <a:gridCol w="10775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Территория</a:t>
                      </a:r>
                      <a:endParaRPr lang="ru-RU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</a:p>
                  </a:txBody>
                  <a:tcPr marL="91476" marR="91476"/>
                </a:tc>
              </a:tr>
              <a:tr h="526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Бисертский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ГО</a:t>
                      </a: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1476" marR="91476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 Дегтярск</a:t>
                      </a: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1476" marR="91476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 Первоуральск</a:t>
                      </a: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351</a:t>
                      </a:r>
                    </a:p>
                  </a:txBody>
                  <a:tcPr marL="91476" marR="91476" anchor="ctr" horzOverflow="overflow"/>
                </a:tc>
              </a:tr>
            </a:tbl>
          </a:graphicData>
        </a:graphic>
      </p:graphicFrame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Одногодичная летальность</a:t>
            </a:r>
            <a:endParaRPr lang="ru-RU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87451027"/>
              </p:ext>
            </p:extLst>
          </p:nvPr>
        </p:nvGraphicFramePr>
        <p:xfrm>
          <a:off x="4645025" y="2174875"/>
          <a:ext cx="404177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Шалинский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ГО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39,6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 Ревда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24,7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ГО Дегтярск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25,3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46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/>
              <a:t>Количество курсов химиотерапии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862617"/>
              </p:ext>
            </p:extLst>
          </p:nvPr>
        </p:nvGraphicFramePr>
        <p:xfrm>
          <a:off x="428596" y="214290"/>
          <a:ext cx="8363274" cy="6129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382"/>
                <a:gridCol w="824766"/>
                <a:gridCol w="785818"/>
                <a:gridCol w="785818"/>
                <a:gridCol w="1000132"/>
                <a:gridCol w="857256"/>
                <a:gridCol w="785818"/>
                <a:gridCol w="862284"/>
              </a:tblGrid>
              <a:tr h="11663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Учреждение ЗО 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/>
                        <a:t> </a:t>
                      </a:r>
                      <a:r>
                        <a:rPr lang="en-US" sz="1600" baseline="0" dirty="0" smtClean="0"/>
                        <a:t>I /2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2017 год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 2/</a:t>
                      </a:r>
                    </a:p>
                    <a:p>
                      <a:pPr algn="ctr"/>
                      <a:r>
                        <a:rPr lang="ru-RU" sz="1600" dirty="0" smtClean="0"/>
                        <a:t>2017</a:t>
                      </a:r>
                      <a:endParaRPr lang="ru-RU" sz="1600" dirty="0"/>
                    </a:p>
                  </a:txBody>
                  <a:tcPr marL="158008" marR="15800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на 2018</a:t>
                      </a:r>
                      <a:r>
                        <a:rPr lang="ru-RU" sz="1600" baseline="0" dirty="0" smtClean="0"/>
                        <a:t> год</a:t>
                      </a:r>
                      <a:endParaRPr lang="ru-RU" sz="1600" dirty="0"/>
                    </a:p>
                  </a:txBody>
                  <a:tcPr marL="158008" marR="15800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48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Ачитская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Артинская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130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ЦРБ Н.Серги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437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355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367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315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350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461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Бисертская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48</a:t>
                      </a:r>
                      <a:endParaRPr lang="ru-RU" sz="1600" b="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Шалинская</a:t>
                      </a:r>
                      <a:r>
                        <a:rPr lang="ru-RU" sz="1600" dirty="0" smtClean="0"/>
                        <a:t> ЦГБ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Ревдинская</a:t>
                      </a:r>
                      <a:r>
                        <a:rPr lang="ru-RU" sz="1600" dirty="0" smtClean="0"/>
                        <a:t> ГБ (ММЦ)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378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609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522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355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225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347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580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Полевская</a:t>
                      </a:r>
                      <a:r>
                        <a:rPr lang="ru-RU" sz="1600" dirty="0" smtClean="0"/>
                        <a:t> Ц</a:t>
                      </a:r>
                      <a:r>
                        <a:rPr lang="ru-RU" sz="1600" baseline="0" dirty="0" smtClean="0"/>
                        <a:t>ГБ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417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344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422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380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380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5965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Дегтярская</a:t>
                      </a:r>
                      <a:r>
                        <a:rPr lang="ru-RU" sz="1600" dirty="0" smtClean="0"/>
                        <a:t> ГБ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4883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ГБ г. Первоуральск (ММЦ)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1530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1566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1632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1080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1686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1690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7974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ЦГБ г. В.Пышма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401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532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518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257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260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550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550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488634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Красноуфимская</a:t>
                      </a:r>
                      <a:r>
                        <a:rPr lang="ru-RU" sz="1600" dirty="0" smtClean="0"/>
                        <a:t> РБ (ММЦ)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170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345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490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4647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3459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3690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3889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1482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2411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3990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4180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9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Западный округ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155578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3438" y="1643063"/>
          <a:ext cx="4043362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Горнозаводской   округ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Рост смертности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30348636"/>
              </p:ext>
            </p:extLst>
          </p:nvPr>
        </p:nvGraphicFramePr>
        <p:xfrm>
          <a:off x="457200" y="2174875"/>
          <a:ext cx="4040187" cy="1539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850"/>
                <a:gridCol w="928694"/>
                <a:gridCol w="78264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Территория</a:t>
                      </a:r>
                      <a:endParaRPr lang="ru-RU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2016</a:t>
                      </a:r>
                    </a:p>
                  </a:txBody>
                  <a:tcPr marL="91476" marR="91476"/>
                </a:tc>
              </a:tr>
              <a:tr h="597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Горноуральский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1476" marR="91476" anchor="ctr" horzOverflow="overflow"/>
                </a:tc>
              </a:tr>
              <a:tr h="571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В.Тагил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1476" marR="91476" anchor="ctr" horzOverflow="overflow"/>
                </a:tc>
              </a:tr>
            </a:tbl>
          </a:graphicData>
        </a:graphic>
      </p:graphicFrame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Одногодичная летальность</a:t>
            </a:r>
            <a:endParaRPr lang="ru-RU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13720950"/>
              </p:ext>
            </p:extLst>
          </p:nvPr>
        </p:nvGraphicFramePr>
        <p:xfrm>
          <a:off x="4645025" y="2174875"/>
          <a:ext cx="4041776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271"/>
                <a:gridCol w="1450505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Качканарский ГО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27,1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Нижнетуринский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ГО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25,2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7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/>
              <a:t>Количество курсов химиотерапии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747209"/>
              </p:ext>
            </p:extLst>
          </p:nvPr>
        </p:nvGraphicFramePr>
        <p:xfrm>
          <a:off x="428596" y="214290"/>
          <a:ext cx="8363274" cy="6343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382"/>
                <a:gridCol w="1000132"/>
                <a:gridCol w="785818"/>
                <a:gridCol w="857256"/>
                <a:gridCol w="911024"/>
                <a:gridCol w="842436"/>
                <a:gridCol w="752613"/>
                <a:gridCol w="752613"/>
              </a:tblGrid>
              <a:tr h="11663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Учреждение ЗО 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/>
                        <a:t> </a:t>
                      </a:r>
                      <a:r>
                        <a:rPr lang="en-US" sz="1600" baseline="0" dirty="0" smtClean="0"/>
                        <a:t>I /2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2017 год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2/</a:t>
                      </a:r>
                    </a:p>
                    <a:p>
                      <a:pPr algn="ctr"/>
                      <a:r>
                        <a:rPr lang="ru-RU" sz="1600" dirty="0" smtClean="0"/>
                        <a:t>2017</a:t>
                      </a:r>
                      <a:endParaRPr lang="ru-RU" sz="1600" dirty="0"/>
                    </a:p>
                  </a:txBody>
                  <a:tcPr marL="158008" marR="15800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на 2018</a:t>
                      </a:r>
                      <a:r>
                        <a:rPr lang="ru-RU" sz="1600" baseline="0" dirty="0" smtClean="0"/>
                        <a:t> год</a:t>
                      </a:r>
                      <a:endParaRPr lang="ru-RU" sz="1600" dirty="0"/>
                    </a:p>
                  </a:txBody>
                  <a:tcPr marL="158008" marR="15800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48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Невьянская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40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42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82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ЦГБ г.В.Тура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ЦГБ г.Кушва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60052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Нижнетуринская</a:t>
                      </a:r>
                      <a:r>
                        <a:rPr lang="ru-RU" sz="1600" dirty="0" smtClean="0"/>
                        <a:t> ЦГБ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Качканарская ЦГБ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Красноуральская</a:t>
                      </a:r>
                      <a:r>
                        <a:rPr lang="ru-RU" sz="1600" dirty="0" smtClean="0"/>
                        <a:t> ГБ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ГБ №4 г.Н.Тагил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549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616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815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438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400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800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800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596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ЦГБ В.Салда,</a:t>
                      </a:r>
                      <a:r>
                        <a:rPr lang="ru-RU" sz="1600" baseline="0" dirty="0" smtClean="0"/>
                        <a:t> ЗАТО Свободный, Н.Салда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5730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ЦГБ г. </a:t>
                      </a:r>
                      <a:r>
                        <a:rPr lang="ru-RU" sz="1600" dirty="0" err="1" smtClean="0"/>
                        <a:t>Кировград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77927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ГБ№1, поликлиника №3,  Демидовская</a:t>
                      </a:r>
                      <a:r>
                        <a:rPr lang="ru-RU" sz="1600" baseline="0" dirty="0" smtClean="0"/>
                        <a:t> ГБ г.Н.Тагил 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420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ГБ г.Верхний Тагил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4647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833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789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1084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567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518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1075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1400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9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Горнозаводской  округ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155578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3438" y="1643063"/>
          <a:ext cx="4043362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Горнозаводской округ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 соответствии с приказом организовать проведение курсов химиотерапии в ЦГБ г.Н.Тура, ЦГБ г.В.Салда</a:t>
            </a:r>
          </a:p>
          <a:p>
            <a:endParaRPr lang="ru-RU" sz="2400" dirty="0" smtClean="0"/>
          </a:p>
          <a:p>
            <a:r>
              <a:rPr lang="ru-RU" sz="2400" dirty="0" smtClean="0"/>
              <a:t>Увеличить количество курсов в ЦГБ г.Качканара, г.Красноуральска, ЦГБ г.Кушва, рассмотреть вопрос о необходимости проведения ПХТ в ГБ№1 г.Н.Тагил</a:t>
            </a:r>
          </a:p>
          <a:p>
            <a:endParaRPr lang="ru-RU" sz="2400" dirty="0" smtClean="0"/>
          </a:p>
          <a:p>
            <a:r>
              <a:rPr lang="ru-RU" sz="2400" dirty="0" smtClean="0"/>
              <a:t>ГБ №4 г.Н.Тагил: в отчете указывать отдельно ПХТ по профилю «Онкология» и «Гематология»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Восточный   округ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Рост смертности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68971884"/>
              </p:ext>
            </p:extLst>
          </p:nvPr>
        </p:nvGraphicFramePr>
        <p:xfrm>
          <a:off x="457200" y="2174875"/>
          <a:ext cx="4040187" cy="1993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1080120"/>
                <a:gridCol w="107751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Территория</a:t>
                      </a:r>
                      <a:endParaRPr lang="ru-RU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2016</a:t>
                      </a:r>
                    </a:p>
                  </a:txBody>
                  <a:tcPr marL="91476" marR="91476"/>
                </a:tc>
              </a:tr>
              <a:tr h="811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Алапаевское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1476" marR="91476" anchor="ctr" horzOverflow="overflow"/>
                </a:tc>
              </a:tr>
              <a:tr h="811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Артемовский ГО</a:t>
                      </a: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1476" marR="91476" anchor="ctr" horzOverflow="overflow"/>
                </a:tc>
              </a:tr>
            </a:tbl>
          </a:graphicData>
        </a:graphic>
      </p:graphicFrame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Одногодичная летальность</a:t>
            </a:r>
            <a:endParaRPr lang="ru-RU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3685590"/>
              </p:ext>
            </p:extLst>
          </p:nvPr>
        </p:nvGraphicFramePr>
        <p:xfrm>
          <a:off x="4645025" y="2174875"/>
          <a:ext cx="4041776" cy="199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6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Ирбит ГО и МО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24,6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Байкаловский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ГО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28,4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Пышминский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ГО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36,2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72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36904" cy="79208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Маршрутизация больных онкологического профиля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15759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	Приказ </a:t>
            </a:r>
            <a:r>
              <a:rPr lang="ru-RU" sz="2400" dirty="0"/>
              <a:t>МЗ Свердловской области №1095-п  28.08.2014г. «Об организации химиотерапевтического лечения больных онкологического профиля в условиях дневного и круглосуточного </a:t>
            </a:r>
            <a:r>
              <a:rPr lang="ru-RU" sz="2400" dirty="0" smtClean="0"/>
              <a:t>стационаров</a:t>
            </a:r>
          </a:p>
          <a:p>
            <a:pPr>
              <a:buNone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Утвержден перечень муниципальных образований, закрепленных за медицинскими организациями для проведения лекарственного лечения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Форма отчета (ежеквартальная) об организации химиотерапевтического лечения больным онкологического профиля за исключением профиля «</a:t>
            </a:r>
            <a:r>
              <a:rPr lang="ru-RU" sz="2000" dirty="0" err="1" smtClean="0"/>
              <a:t>онкогематология</a:t>
            </a:r>
            <a:r>
              <a:rPr lang="ru-RU" sz="2000" dirty="0" smtClean="0"/>
              <a:t>»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6432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/>
              <a:t>Количество курсов химиотерапии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667796"/>
              </p:ext>
            </p:extLst>
          </p:nvPr>
        </p:nvGraphicFramePr>
        <p:xfrm>
          <a:off x="428596" y="214290"/>
          <a:ext cx="8363274" cy="620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382"/>
                <a:gridCol w="1000132"/>
                <a:gridCol w="785818"/>
                <a:gridCol w="857256"/>
                <a:gridCol w="839016"/>
                <a:gridCol w="843006"/>
                <a:gridCol w="788332"/>
                <a:gridCol w="788332"/>
              </a:tblGrid>
              <a:tr h="11663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Учреждение ЗО 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/>
                        <a:t> </a:t>
                      </a:r>
                      <a:r>
                        <a:rPr lang="en-US" sz="1600" baseline="0" dirty="0" smtClean="0"/>
                        <a:t>I /2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2017 год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2/</a:t>
                      </a:r>
                    </a:p>
                    <a:p>
                      <a:pPr algn="ctr"/>
                      <a:r>
                        <a:rPr lang="ru-RU" sz="1600" dirty="0" smtClean="0"/>
                        <a:t>2017</a:t>
                      </a:r>
                      <a:endParaRPr lang="ru-RU" sz="1600" dirty="0"/>
                    </a:p>
                  </a:txBody>
                  <a:tcPr marL="158008" marR="15800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на 2018</a:t>
                      </a:r>
                      <a:r>
                        <a:rPr lang="ru-RU" sz="1600" baseline="0" dirty="0" smtClean="0"/>
                        <a:t> год</a:t>
                      </a:r>
                      <a:endParaRPr lang="ru-RU" sz="1600" dirty="0"/>
                    </a:p>
                  </a:txBody>
                  <a:tcPr marL="158008" marR="15800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48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Алапаевская</a:t>
                      </a:r>
                      <a:r>
                        <a:rPr lang="ru-RU" sz="1600" dirty="0" smtClean="0"/>
                        <a:t> ГБ (ММЦ)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310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291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321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163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165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310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310</a:t>
                      </a: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Байкаловская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140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Слободо-Туринская</a:t>
                      </a:r>
                      <a:r>
                        <a:rPr lang="ru-RU" sz="1600" dirty="0" smtClean="0"/>
                        <a:t>  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600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Туринская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370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370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Ирбитская</a:t>
                      </a:r>
                      <a:r>
                        <a:rPr lang="ru-RU" sz="1600" dirty="0" smtClean="0"/>
                        <a:t> ЦГБ (ММЦ)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1972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1488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298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280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985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1300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Камышловская</a:t>
                      </a:r>
                      <a:r>
                        <a:rPr lang="ru-RU" sz="1600" dirty="0" smtClean="0"/>
                        <a:t> ЦРБ (ММЦ)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229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179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230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230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Пышминская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5965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Режевская</a:t>
                      </a:r>
                      <a:r>
                        <a:rPr lang="ru-RU" sz="1600" baseline="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154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315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270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300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5730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Артемовская</a:t>
                      </a:r>
                      <a:r>
                        <a:rPr lang="ru-RU" sz="1600" baseline="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408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427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405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230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405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400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9821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Тугулымская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4207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Талицкая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4207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Тавдинская</a:t>
                      </a:r>
                      <a:r>
                        <a:rPr lang="ru-RU" sz="1600" baseline="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218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240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4647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1751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3703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3392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1806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1417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3157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3500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9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Восточный   округ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155578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3438" y="1643063"/>
          <a:ext cx="4043362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Восточный округ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Увеличить количество курсов ПХТ в ЦГБ г.Ирбита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Северный округ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Рост смертности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8843327"/>
              </p:ext>
            </p:extLst>
          </p:nvPr>
        </p:nvGraphicFramePr>
        <p:xfrm>
          <a:off x="457200" y="2174875"/>
          <a:ext cx="4040187" cy="1993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1080120"/>
                <a:gridCol w="107751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Территория</a:t>
                      </a:r>
                      <a:endParaRPr lang="ru-RU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2016</a:t>
                      </a:r>
                    </a:p>
                  </a:txBody>
                  <a:tcPr marL="91476" marR="91476"/>
                </a:tc>
              </a:tr>
              <a:tr h="811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 Верхотурский</a:t>
                      </a: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1476" marR="91476" anchor="ctr" horzOverflow="overflow"/>
                </a:tc>
              </a:tr>
              <a:tr h="811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 Карпинск</a:t>
                      </a:r>
                    </a:p>
                  </a:txBody>
                  <a:tcPr marL="91476" marR="9147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1476" marR="9147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1476" marR="91476" anchor="ctr" horzOverflow="overflow"/>
                </a:tc>
              </a:tr>
            </a:tbl>
          </a:graphicData>
        </a:graphic>
      </p:graphicFrame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Одногодичная летальность</a:t>
            </a:r>
            <a:endParaRPr lang="ru-RU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20510772"/>
              </p:ext>
            </p:extLst>
          </p:nvPr>
        </p:nvGraphicFramePr>
        <p:xfrm>
          <a:off x="4645025" y="2174875"/>
          <a:ext cx="4041776" cy="186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247"/>
                <a:gridCol w="166652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Волчанский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ГО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37,0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Североуральский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ГО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29,5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ГО Верхотурский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27,7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55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/>
              <a:t>Количество курсов химиотерапии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851667"/>
              </p:ext>
            </p:extLst>
          </p:nvPr>
        </p:nvGraphicFramePr>
        <p:xfrm>
          <a:off x="428596" y="214290"/>
          <a:ext cx="8363274" cy="5045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382"/>
                <a:gridCol w="1000132"/>
                <a:gridCol w="785818"/>
                <a:gridCol w="857256"/>
                <a:gridCol w="824766"/>
                <a:gridCol w="857256"/>
                <a:gridCol w="788332"/>
                <a:gridCol w="788332"/>
              </a:tblGrid>
              <a:tr h="11663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Учреждение ЗО 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</a:t>
                      </a:r>
                    </a:p>
                    <a:p>
                      <a:pPr algn="ctr"/>
                      <a:r>
                        <a:rPr lang="ru-RU" sz="1600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/>
                        <a:t> </a:t>
                      </a:r>
                      <a:r>
                        <a:rPr lang="en-US" sz="1600" baseline="0" dirty="0" smtClean="0"/>
                        <a:t>I /2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2017 год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</a:t>
                      </a:r>
                    </a:p>
                    <a:p>
                      <a:pPr algn="ctr"/>
                      <a:r>
                        <a:rPr lang="ru-RU" sz="1600" dirty="0" smtClean="0"/>
                        <a:t>2/</a:t>
                      </a:r>
                    </a:p>
                    <a:p>
                      <a:pPr algn="ctr"/>
                      <a:r>
                        <a:rPr lang="ru-RU" sz="1600" dirty="0" smtClean="0"/>
                        <a:t>2017</a:t>
                      </a:r>
                      <a:endParaRPr lang="ru-RU" sz="1600" dirty="0"/>
                    </a:p>
                  </a:txBody>
                  <a:tcPr marL="158008" marR="15800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на 2018</a:t>
                      </a:r>
                      <a:r>
                        <a:rPr lang="ru-RU" sz="1600" baseline="0" dirty="0" smtClean="0"/>
                        <a:t> год</a:t>
                      </a:r>
                      <a:endParaRPr lang="ru-RU" sz="1600" dirty="0"/>
                    </a:p>
                  </a:txBody>
                  <a:tcPr marL="158008" marR="15800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4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ЦРБ</a:t>
                      </a:r>
                      <a:r>
                        <a:rPr lang="ru-RU" sz="1600" baseline="0" dirty="0" smtClean="0"/>
                        <a:t> Верхотурского района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82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96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90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Новолялинская</a:t>
                      </a:r>
                      <a:r>
                        <a:rPr lang="ru-RU" sz="1600" baseline="0" dirty="0" smtClean="0"/>
                        <a:t> 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Карпинская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314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271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60052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Ивдельская</a:t>
                      </a:r>
                      <a:r>
                        <a:rPr lang="ru-RU" sz="1600" dirty="0" smtClean="0"/>
                        <a:t> ЦРБ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Краснотурьинская</a:t>
                      </a:r>
                      <a:r>
                        <a:rPr lang="ru-RU" sz="1600" baseline="0" dirty="0" smtClean="0"/>
                        <a:t> ГБ (ММЦ)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915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1045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956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461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420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850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1000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Серовская</a:t>
                      </a:r>
                      <a:r>
                        <a:rPr lang="ru-RU" sz="1600" dirty="0" smtClean="0"/>
                        <a:t> ГБ (ММЦ)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528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566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542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288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550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600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Североуральская</a:t>
                      </a:r>
                      <a:r>
                        <a:rPr lang="ru-RU" sz="1600" dirty="0" smtClean="0"/>
                        <a:t> ЦГБ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177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179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101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180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25965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Волчанская</a:t>
                      </a:r>
                      <a:r>
                        <a:rPr lang="ru-RU" sz="1600" dirty="0" smtClean="0"/>
                        <a:t> ГБ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4647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1957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2112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2044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1049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905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1670</a:t>
                      </a:r>
                      <a:endParaRPr lang="ru-RU" sz="160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2070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9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Северный    округ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155578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3438" y="1643063"/>
          <a:ext cx="4043362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Северный округ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Продолжить проведение курсов химиотерапии в ЦРБ г.Карпинск (нет онколога)</a:t>
            </a:r>
          </a:p>
          <a:p>
            <a:r>
              <a:rPr lang="ru-RU" dirty="0" smtClean="0"/>
              <a:t>Продолжить проведение и увеличить количество курсов химиотерапии в ГБ г.Краснотурьинск, ГБ г.Серов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Количество курсов 2016-2018 </a:t>
            </a:r>
            <a:r>
              <a:rPr lang="ru-RU" sz="2800" dirty="0" err="1" smtClean="0"/>
              <a:t>гг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8550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373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Группы лекарственных препаратов, используемые для ПХТ на территориях 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7860664"/>
              </p:ext>
            </p:extLst>
          </p:nvPr>
        </p:nvGraphicFramePr>
        <p:xfrm>
          <a:off x="457200" y="1600200"/>
          <a:ext cx="663508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125"/>
                <a:gridCol w="6120955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2533" marR="62533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2533" marR="625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ЛП 1</a:t>
                      </a:r>
                      <a:endParaRPr lang="ru-RU" dirty="0"/>
                    </a:p>
                  </a:txBody>
                  <a:tcPr marL="62533" marR="6253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Метотрексат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винкристин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винбластин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циклофосфамид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ломустин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тегафур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фторурацил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цисплатин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митоксантрон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доксорубицин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этопозид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дактиномицин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533" marR="625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ЛП 2</a:t>
                      </a:r>
                      <a:endParaRPr lang="ru-RU" dirty="0"/>
                    </a:p>
                  </a:txBody>
                  <a:tcPr marL="62533" marR="6253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Эпоэтин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-альфа,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гозерелин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дакарбазин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карбоплатин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эпирубицин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интерферон альфа,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митомицин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блеомицин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гранисетрон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золедроновая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кислота,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эпоэтин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бета,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топотекан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филграстим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капецитабин,трипторелин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533" marR="625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ЛП 3</a:t>
                      </a:r>
                      <a:endParaRPr lang="ru-RU" dirty="0"/>
                    </a:p>
                  </a:txBody>
                  <a:tcPr marL="62533" marR="6253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Темозоломид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(капсулы),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иринотекан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ифосфамид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паклитаксел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винорельбин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гемцитабин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оксалиплатин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октреотид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533" marR="62533"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3438" y="4786322"/>
          <a:ext cx="404336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681"/>
                <a:gridCol w="202168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Практически не закупаются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иринотекан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оксалиплатин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паклитаксел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эпоэтины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винорельбин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КСФ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гемцитабин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58517"/>
            <a:ext cx="4735428" cy="14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844824"/>
            <a:ext cx="780115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996951"/>
            <a:ext cx="7848872" cy="197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3" y="4941168"/>
            <a:ext cx="7848873" cy="558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5476503"/>
            <a:ext cx="7848872" cy="107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Приказ от 30.12.2016 №2650  «Об утверждении количества и структуры коечного фонда и мест в дневных стационарах государственных учреждений здравоохранения Свердловской области, подведомственных Министерству здравоохранения Свердловской области на 2017 год». Профиль «Онкология»</a:t>
            </a:r>
            <a:endParaRPr lang="ru-RU" sz="1800" dirty="0"/>
          </a:p>
        </p:txBody>
      </p:sp>
      <p:graphicFrame>
        <p:nvGraphicFramePr>
          <p:cNvPr id="12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54655982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Содержимое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24701082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63688" y="116632"/>
          <a:ext cx="5359400" cy="1257300"/>
        </p:xfrm>
        <a:graphic>
          <a:graphicData uri="http://schemas.openxmlformats.org/drawingml/2006/table">
            <a:tbl>
              <a:tblPr/>
              <a:tblGrid>
                <a:gridCol w="447410"/>
                <a:gridCol w="3503125"/>
                <a:gridCol w="774241"/>
                <a:gridCol w="634624"/>
              </a:tblGrid>
              <a:tr h="1257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Код КСГ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Приложение 16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 Тарифному соглашению по ОМС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"30 " января 2017 года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/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КСГ (дневной стационар)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Коэффи-циент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относи-тельной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затрато-емкости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Тариф,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63688" y="1340768"/>
          <a:ext cx="5359400" cy="2381250"/>
        </p:xfrm>
        <a:graphic>
          <a:graphicData uri="http://schemas.openxmlformats.org/drawingml/2006/table">
            <a:tbl>
              <a:tblPr/>
              <a:tblGrid>
                <a:gridCol w="447410"/>
                <a:gridCol w="3503125"/>
                <a:gridCol w="774241"/>
                <a:gridCol w="634624"/>
              </a:tblGrid>
              <a:tr h="7334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Лекарственная терапия при злокачественных новообразованиях других локализаций (кроме лимфоидной и кроветворной тканей), взрослые (уровень 1), пузырном заносе, группа ЛП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10 209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Лекарственная терапия при злокачественных новообразованиях других локализаций (кроме лимфоидной и кроветворной тканей), взрослые (уровень 1), группа ЛП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13 522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Лекарственная терапия при злокачественных новообразованиях других локализаций (кроме лимфоидной и кроветворной тканей), взрослые (уровень 1), доброкачественных заболеваниях крови, группа ЛП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30 086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63688" y="3717032"/>
          <a:ext cx="5359400" cy="2933700"/>
        </p:xfrm>
        <a:graphic>
          <a:graphicData uri="http://schemas.openxmlformats.org/drawingml/2006/table">
            <a:tbl>
              <a:tblPr/>
              <a:tblGrid>
                <a:gridCol w="447410"/>
                <a:gridCol w="3503125"/>
                <a:gridCol w="774241"/>
                <a:gridCol w="634624"/>
              </a:tblGrid>
              <a:tr h="7334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Лекарственная терапия при злокачественных новообразованиях других локализаций (кроме лимфоидной и кроветворной тканей), взрослые (уровень 2), ЛП группы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бисфосфонатов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5 544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Лекарственная терапия при злокачественных новообразованиях других локализаций (кроме лимфоидной и кроветворной тканей), взрослые (уровень 2), группа ЛП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10 209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Лекарственная терапия при злокачественных новообразованиях других локализаций (кроме лимфоидной и кроветворной тканей), взрослые (уровень 2), группа ЛП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14 671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Лекарственная терапия при злокачественных новообразованиях других локализаций (кроме лимфоидной и кроветворной тканей), взрослые (уровень 2), группа ЛП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30 627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Выводы по анализу за 2014-2016 </a:t>
            </a:r>
            <a:r>
              <a:rPr lang="ru-RU" sz="2800" dirty="0" err="1" smtClean="0"/>
              <a:t>гг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Оказание помощи проводится в соответствии с приказом №1095-п, организовано практически на всех запланированных территориях</a:t>
            </a:r>
          </a:p>
          <a:p>
            <a:r>
              <a:rPr lang="ru-RU" sz="2600" dirty="0" smtClean="0"/>
              <a:t>Учреждения ЗО Свердловской области обеспечены в достаточном количестве койками для проведения химиотерапии</a:t>
            </a:r>
          </a:p>
          <a:p>
            <a:r>
              <a:rPr lang="ru-RU" sz="2600" dirty="0" smtClean="0"/>
              <a:t>Организовывать проведение курсов химиотерапии только в ММЦ нецелесообразно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Проблемы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Отсутствие </a:t>
            </a:r>
            <a:r>
              <a:rPr lang="ru-RU" sz="2400" dirty="0"/>
              <a:t>препаратов на территориях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( длительность и несвоевременность </a:t>
            </a:r>
            <a:r>
              <a:rPr lang="ru-RU" sz="2400" dirty="0"/>
              <a:t>закупа, </a:t>
            </a:r>
            <a:r>
              <a:rPr lang="ru-RU" sz="2400" dirty="0" err="1"/>
              <a:t>дефектура</a:t>
            </a:r>
            <a:r>
              <a:rPr lang="ru-RU" sz="2400" dirty="0"/>
              <a:t> лекарственных </a:t>
            </a:r>
            <a:r>
              <a:rPr lang="ru-RU" sz="2400" dirty="0" smtClean="0"/>
              <a:t>препаратов в РФ)</a:t>
            </a:r>
          </a:p>
          <a:p>
            <a:r>
              <a:rPr lang="ru-RU" sz="2400" dirty="0" smtClean="0"/>
              <a:t>Несвоевременность </a:t>
            </a:r>
            <a:r>
              <a:rPr lang="ru-RU" sz="2400" dirty="0"/>
              <a:t>подачи информации о наличии лекарственных препаратов на </a:t>
            </a:r>
            <a:r>
              <a:rPr lang="ru-RU" sz="2400" dirty="0" smtClean="0"/>
              <a:t>территориях в ГБУЗ СО СООД</a:t>
            </a:r>
            <a:endParaRPr lang="ru-RU" sz="2400" dirty="0"/>
          </a:p>
          <a:p>
            <a:r>
              <a:rPr lang="ru-RU" sz="2400" dirty="0"/>
              <a:t>Не везде приобретены вытяжные </a:t>
            </a:r>
            <a:r>
              <a:rPr lang="ru-RU" sz="2400" dirty="0" smtClean="0"/>
              <a:t>шкафы </a:t>
            </a:r>
          </a:p>
          <a:p>
            <a:r>
              <a:rPr lang="ru-RU" sz="2400" dirty="0" smtClean="0"/>
              <a:t>Отсутствие онкологов на территориях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35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100" dirty="0" smtClean="0"/>
              <a:t>Рассмотреть  вопрос о расширении номенклатуры закупаемых лекарственных препаратов  для всех территорий (</a:t>
            </a:r>
            <a:r>
              <a:rPr lang="ru-RU" sz="3100" dirty="0" err="1" smtClean="0"/>
              <a:t>паклитаксел</a:t>
            </a:r>
            <a:r>
              <a:rPr lang="ru-RU" sz="3100" dirty="0" smtClean="0"/>
              <a:t>, </a:t>
            </a:r>
            <a:r>
              <a:rPr lang="ru-RU" sz="3100" dirty="0" err="1" smtClean="0"/>
              <a:t>оксалиплатин</a:t>
            </a:r>
            <a:r>
              <a:rPr lang="ru-RU" sz="3100" dirty="0" smtClean="0"/>
              <a:t>, </a:t>
            </a:r>
            <a:r>
              <a:rPr lang="ru-RU" sz="3100" dirty="0" err="1" smtClean="0"/>
              <a:t>иринотекан</a:t>
            </a:r>
            <a:r>
              <a:rPr lang="ru-RU" sz="3100" dirty="0" smtClean="0"/>
              <a:t>, </a:t>
            </a:r>
          </a:p>
          <a:p>
            <a:pPr>
              <a:buNone/>
            </a:pPr>
            <a:r>
              <a:rPr lang="ru-RU" sz="3100" dirty="0" smtClean="0"/>
              <a:t>	</a:t>
            </a:r>
            <a:r>
              <a:rPr lang="ru-RU" sz="3100" dirty="0" err="1" smtClean="0"/>
              <a:t>капецитабин</a:t>
            </a:r>
            <a:r>
              <a:rPr lang="ru-RU" sz="3100" dirty="0" smtClean="0"/>
              <a:t>)</a:t>
            </a:r>
          </a:p>
          <a:p>
            <a:pPr>
              <a:buNone/>
            </a:pPr>
            <a:endParaRPr lang="ru-RU" sz="3100" dirty="0" smtClean="0"/>
          </a:p>
          <a:p>
            <a:r>
              <a:rPr lang="ru-RU" sz="3100" dirty="0" smtClean="0"/>
              <a:t>Утверждение государственного заказа / </a:t>
            </a:r>
            <a:r>
              <a:rPr lang="ru-RU" sz="3100" dirty="0" err="1" smtClean="0"/>
              <a:t>план-задания</a:t>
            </a:r>
            <a:r>
              <a:rPr lang="ru-RU" sz="3100" dirty="0" smtClean="0"/>
              <a:t> только на проведение ХТ на 2018  совместно с ТФОМС </a:t>
            </a:r>
          </a:p>
          <a:p>
            <a:endParaRPr lang="ru-RU" sz="3100" dirty="0" smtClean="0"/>
          </a:p>
          <a:p>
            <a:pPr lvl="0"/>
            <a:r>
              <a:rPr lang="ru-RU" sz="3100" dirty="0" smtClean="0"/>
              <a:t>Разработка блока программы АНКОР: маршрутизация пациентов, получающих химиотерапию </a:t>
            </a:r>
          </a:p>
          <a:p>
            <a:pPr>
              <a:buNone/>
            </a:pPr>
            <a:endParaRPr lang="ru-RU" sz="3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61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Благодарю за внимание!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Перечень муниципальных образований 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197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Calibri"/>
                          <a:ea typeface="Calibri"/>
                          <a:cs typeface="Times New Roman"/>
                        </a:rPr>
                        <a:t>Округ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Медицинские организации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регламентированы, </a:t>
                      </a: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но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не проводят ПХТ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Медицинские организации 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не регламентированы</a:t>
                      </a: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но проводят ПХТ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Дополнительная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целесообразность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проведения ПХТ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Calibri"/>
                          <a:ea typeface="Calibri"/>
                          <a:cs typeface="Times New Roman"/>
                        </a:rPr>
                        <a:t>Северный округ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ЦРБ Верхотурского района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Calibri"/>
                          <a:ea typeface="Calibri"/>
                          <a:cs typeface="Times New Roman"/>
                        </a:rPr>
                        <a:t>Южный округ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Белоярская ЦРБ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Calibri"/>
                          <a:ea typeface="Calibri"/>
                          <a:cs typeface="Times New Roman"/>
                        </a:rPr>
                        <a:t>Восточный округ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Calibri"/>
                          <a:ea typeface="Calibri"/>
                          <a:cs typeface="Times New Roman"/>
                        </a:rPr>
                        <a:t>Западный округ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Calibri"/>
                          <a:ea typeface="Calibri"/>
                          <a:cs typeface="Times New Roman"/>
                        </a:rPr>
                        <a:t>Горнозаводской округ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Calibri"/>
                          <a:ea typeface="Calibri"/>
                          <a:cs typeface="Times New Roman"/>
                        </a:rPr>
                        <a:t>ЦРБ </a:t>
                      </a:r>
                      <a:r>
                        <a:rPr lang="ru-RU" sz="1600" i="0" dirty="0" smtClean="0">
                          <a:latin typeface="Calibri"/>
                          <a:ea typeface="Calibri"/>
                          <a:cs typeface="Times New Roman"/>
                        </a:rPr>
                        <a:t>г.Н.Тура (есть лицензия)</a:t>
                      </a:r>
                      <a:endParaRPr lang="ru-RU" sz="16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>
                          <a:latin typeface="Calibri"/>
                          <a:ea typeface="Calibri"/>
                          <a:cs typeface="Times New Roman"/>
                        </a:rPr>
                        <a:t>Верхнесалдинская</a:t>
                      </a:r>
                      <a:r>
                        <a:rPr lang="ru-RU" sz="1600" i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i="0" dirty="0" smtClean="0">
                          <a:latin typeface="Calibri"/>
                          <a:ea typeface="Calibri"/>
                          <a:cs typeface="Times New Roman"/>
                        </a:rPr>
                        <a:t>ЦГБ (не получили лицензию)</a:t>
                      </a:r>
                      <a:endParaRPr lang="ru-RU" sz="16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19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Форма отчета (ежеквартальная) об организации химиотерапевтического лечения больным онкологического профиля за исключением профиля «</a:t>
            </a:r>
            <a:r>
              <a:rPr lang="ru-RU" sz="2000" dirty="0" err="1" smtClean="0"/>
              <a:t>онкогематология</a:t>
            </a:r>
            <a:r>
              <a:rPr lang="ru-RU" sz="2000" dirty="0" smtClean="0"/>
              <a:t>» (приложение  №2 Приказ МЗ Свердловской области №1095-п  28.08.2014г. 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5589240"/>
            <a:ext cx="3306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onco62@mail.ru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Анализ проведенных курсов ПХТ 2014-2016 </a:t>
            </a:r>
            <a:r>
              <a:rPr lang="ru-RU" sz="3200" dirty="0" err="1" smtClean="0"/>
              <a:t>гг</a:t>
            </a:r>
            <a:r>
              <a:rPr lang="ru-RU" sz="3200" dirty="0" smtClean="0"/>
              <a:t>, планы 2017-2018 </a:t>
            </a:r>
            <a:r>
              <a:rPr lang="ru-RU" sz="3200" dirty="0" err="1" smtClean="0"/>
              <a:t>гг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046287"/>
              </p:ext>
            </p:extLst>
          </p:nvPr>
        </p:nvGraphicFramePr>
        <p:xfrm>
          <a:off x="611561" y="1484785"/>
          <a:ext cx="7992889" cy="4240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8737"/>
                <a:gridCol w="1071570"/>
                <a:gridCol w="1143008"/>
                <a:gridCol w="1143008"/>
                <a:gridCol w="1214446"/>
                <a:gridCol w="714380"/>
                <a:gridCol w="817740"/>
              </a:tblGrid>
              <a:tr h="1368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Округ</a:t>
                      </a:r>
                      <a:endParaRPr lang="ru-RU" sz="1600" b="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Курсы ПХТ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2014</a:t>
                      </a:r>
                      <a:endParaRPr lang="ru-RU" sz="1600" b="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Курсы ПХТ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2015</a:t>
                      </a:r>
                      <a:endParaRPr lang="ru-RU" sz="1600" b="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Курсы ПХТ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2016</a:t>
                      </a:r>
                      <a:endParaRPr lang="ru-RU" sz="1600" b="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Курсы ПХТ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 smtClean="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(ориентировочно)</a:t>
                      </a:r>
                      <a:endParaRPr lang="ru-RU" sz="1600" b="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План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</a:rPr>
                        <a:t>2018</a:t>
                      </a:r>
                      <a:endParaRPr lang="ru-RU" sz="1600" b="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Северный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1957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2112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2044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1954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1670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6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Южный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1788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1540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1827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1773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6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Восточный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3703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3223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3157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6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Западный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3893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3990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4180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Горнозаводской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1084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1085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1075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2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ИТОГО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9 773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 </a:t>
                      </a:r>
                      <a:r>
                        <a:rPr lang="ru-RU" sz="1600" dirty="0" smtClean="0">
                          <a:effectLst/>
                        </a:rPr>
                        <a:t>082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 </a:t>
                      </a:r>
                      <a:r>
                        <a:rPr lang="ru-RU" sz="1600" dirty="0" smtClean="0">
                          <a:effectLst/>
                        </a:rPr>
                        <a:t>949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 </a:t>
                      </a:r>
                      <a:r>
                        <a:rPr lang="ru-RU" sz="1600" dirty="0" smtClean="0">
                          <a:effectLst/>
                        </a:rPr>
                        <a:t>982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 </a:t>
                      </a:r>
                      <a:r>
                        <a:rPr lang="ru-RU" sz="1600" dirty="0" smtClean="0">
                          <a:effectLst/>
                        </a:rPr>
                        <a:t>665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13100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01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Удельный вес</a:t>
            </a:r>
            <a:br>
              <a:rPr lang="ru-RU" dirty="0" smtClean="0"/>
            </a:br>
            <a:r>
              <a:rPr lang="ru-RU" dirty="0" smtClean="0"/>
              <a:t>Население и курсы ХТ по округам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Южный округ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0" dirty="0" smtClean="0"/>
              <a:t>Рост смертности (</a:t>
            </a:r>
            <a:r>
              <a:rPr lang="ru-RU" sz="2000" b="0" dirty="0" err="1" smtClean="0"/>
              <a:t>абс</a:t>
            </a:r>
            <a:r>
              <a:rPr lang="ru-RU" sz="2000" b="0" dirty="0" smtClean="0"/>
              <a:t>.) </a:t>
            </a:r>
            <a:endParaRPr lang="ru-RU" sz="2000" b="0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2697867"/>
              </p:ext>
            </p:extLst>
          </p:nvPr>
        </p:nvGraphicFramePr>
        <p:xfrm>
          <a:off x="457200" y="2174875"/>
          <a:ext cx="4040215" cy="1907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283"/>
                <a:gridCol w="1014049"/>
                <a:gridCol w="1128883"/>
              </a:tblGrid>
              <a:tr h="29560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Территория</a:t>
                      </a:r>
                      <a:endParaRPr lang="ru-RU" dirty="0">
                        <a:latin typeface="+mn-lt"/>
                      </a:endParaRPr>
                    </a:p>
                  </a:txBody>
                  <a:tcPr marL="123502" marR="123502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2015</a:t>
                      </a:r>
                      <a:endParaRPr lang="ru-RU" dirty="0">
                        <a:latin typeface="+mn-lt"/>
                      </a:endParaRPr>
                    </a:p>
                  </a:txBody>
                  <a:tcPr marL="123502" marR="123502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2016</a:t>
                      </a:r>
                    </a:p>
                    <a:p>
                      <a:endParaRPr lang="ru-RU" dirty="0" smtClean="0">
                        <a:latin typeface="+mn-lt"/>
                      </a:endParaRPr>
                    </a:p>
                  </a:txBody>
                  <a:tcPr marL="123502" marR="123502"/>
                </a:tc>
              </a:tr>
              <a:tr h="566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Белоярский ГО</a:t>
                      </a:r>
                    </a:p>
                  </a:txBody>
                  <a:tcPr marL="123502" marR="12350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123502" marR="1235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123502" marR="123502" anchor="ctr" horzOverflow="overflow"/>
                </a:tc>
              </a:tr>
              <a:tr h="566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Березовский ГО</a:t>
                      </a:r>
                    </a:p>
                  </a:txBody>
                  <a:tcPr marL="123502" marR="12350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123502" marR="1235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123502" marR="123502" anchor="ctr" horzOverflow="overflow"/>
                </a:tc>
              </a:tr>
            </a:tbl>
          </a:graphicData>
        </a:graphic>
      </p:graphicFrame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800" b="0" dirty="0" smtClean="0"/>
              <a:t>Одногодичная летальность</a:t>
            </a:r>
            <a:endParaRPr lang="ru-RU" sz="1800" b="0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159930"/>
              </p:ext>
            </p:extLst>
          </p:nvPr>
        </p:nvGraphicFramePr>
        <p:xfrm>
          <a:off x="4645025" y="2174875"/>
          <a:ext cx="4041804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902"/>
                <a:gridCol w="2020902"/>
              </a:tblGrid>
              <a:tr h="0"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 marL="94063" marR="94063"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 marL="94063" marR="94063"/>
                </a:tc>
              </a:tr>
              <a:tr h="16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Белоярский ГО</a:t>
                      </a:r>
                    </a:p>
                  </a:txBody>
                  <a:tcPr marL="94063" marR="9406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42,9</a:t>
                      </a:r>
                    </a:p>
                  </a:txBody>
                  <a:tcPr marL="94063" marR="94063" horzOverflow="overflow"/>
                </a:tc>
              </a:tr>
              <a:tr h="16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 Рефтинский</a:t>
                      </a:r>
                    </a:p>
                  </a:txBody>
                  <a:tcPr marL="94063" marR="9406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30,8</a:t>
                      </a:r>
                    </a:p>
                  </a:txBody>
                  <a:tcPr marL="94063" marR="94063" horzOverflow="overflow"/>
                </a:tc>
              </a:tr>
              <a:tr h="16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ГО Богданович</a:t>
                      </a:r>
                    </a:p>
                  </a:txBody>
                  <a:tcPr marL="94063" marR="9406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29,4</a:t>
                      </a:r>
                    </a:p>
                  </a:txBody>
                  <a:tcPr marL="94063" marR="94063" horzOverflow="overflow"/>
                </a:tc>
              </a:tr>
              <a:tr h="214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Малышевский ГО</a:t>
                      </a:r>
                    </a:p>
                  </a:txBody>
                  <a:tcPr marL="94063" marR="9406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29,2</a:t>
                      </a:r>
                    </a:p>
                  </a:txBody>
                  <a:tcPr marL="94063" marR="94063" horzOverflow="overflow"/>
                </a:tc>
              </a:tr>
              <a:tr h="16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Каменский ГО</a:t>
                      </a:r>
                    </a:p>
                  </a:txBody>
                  <a:tcPr marL="94063" marR="9406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28,2</a:t>
                      </a:r>
                    </a:p>
                  </a:txBody>
                  <a:tcPr marL="94063" marR="94063" horzOverflow="overflow"/>
                </a:tc>
              </a:tr>
              <a:tr h="214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г. Каменск-Уральский</a:t>
                      </a:r>
                    </a:p>
                  </a:txBody>
                  <a:tcPr marL="94063" marR="9406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24,4</a:t>
                      </a:r>
                    </a:p>
                  </a:txBody>
                  <a:tcPr marL="94063" marR="94063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5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/>
              <a:t>Количество курсов химиотерапии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93191"/>
              </p:ext>
            </p:extLst>
          </p:nvPr>
        </p:nvGraphicFramePr>
        <p:xfrm>
          <a:off x="323528" y="169879"/>
          <a:ext cx="8363274" cy="5365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008112"/>
                <a:gridCol w="936104"/>
                <a:gridCol w="857826"/>
                <a:gridCol w="929834"/>
                <a:gridCol w="857256"/>
                <a:gridCol w="785818"/>
                <a:gridCol w="900092"/>
              </a:tblGrid>
              <a:tr h="11663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Учреждение ЗО 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</a:t>
                      </a:r>
                    </a:p>
                    <a:p>
                      <a:pPr algn="ctr"/>
                      <a:r>
                        <a:rPr lang="ru-RU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</a:p>
                    <a:p>
                      <a:pPr algn="ctr"/>
                      <a:r>
                        <a:rPr lang="ru-RU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</a:p>
                    <a:p>
                      <a:pPr algn="ctr"/>
                      <a:r>
                        <a:rPr lang="ru-RU" dirty="0" smtClean="0"/>
                        <a:t>год</a:t>
                      </a:r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I /2</a:t>
                      </a:r>
                    </a:p>
                    <a:p>
                      <a:pPr algn="ctr"/>
                      <a:r>
                        <a:rPr lang="ru-RU" baseline="0" dirty="0" smtClean="0"/>
                        <a:t>2017 год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 2/</a:t>
                      </a:r>
                    </a:p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 marL="158008" marR="15800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 на 2018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 marL="158008" marR="15800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48"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/>
                        <a:t>Белоярская</a:t>
                      </a:r>
                      <a:r>
                        <a:rPr lang="ru-RU" i="0" baseline="0" dirty="0" smtClean="0"/>
                        <a:t> ЦРБ</a:t>
                      </a:r>
                      <a:endParaRPr lang="ru-RU" i="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i="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i="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i="0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i="0" dirty="0" smtClean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i="0" dirty="0" smtClean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i="0" dirty="0" smtClean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ЦРБ г.Богданович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132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977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Каменская ЦРБ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60052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Сухоложская</a:t>
                      </a:r>
                      <a:r>
                        <a:rPr lang="ru-RU" dirty="0" smtClean="0"/>
                        <a:t> РБ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105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110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ГБ №1  г. Асбест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675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562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533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605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610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82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ГБ </a:t>
                      </a:r>
                      <a:r>
                        <a:rPr lang="ru-RU" dirty="0" err="1" smtClean="0"/>
                        <a:t>г.К</a:t>
                      </a:r>
                      <a:r>
                        <a:rPr lang="ru-RU" dirty="0" smtClean="0"/>
                        <a:t>-Уральский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349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209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308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320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48832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Сысертская</a:t>
                      </a:r>
                      <a:r>
                        <a:rPr lang="ru-RU" dirty="0" smtClean="0"/>
                        <a:t> ЦРБ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203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143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141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240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68312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Арамильская</a:t>
                      </a:r>
                      <a:r>
                        <a:rPr lang="ru-RU" dirty="0" smtClean="0"/>
                        <a:t> ГБ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137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Березовская ЦГБ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164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217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283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250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  <a:tr h="44052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1773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1788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1540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852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975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1773</a:t>
                      </a:r>
                      <a:endParaRPr lang="ru-RU" dirty="0"/>
                    </a:p>
                  </a:txBody>
                  <a:tcPr marL="158008" marR="158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1950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58008" marR="1580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9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1503</Words>
  <Application>Microsoft Office PowerPoint</Application>
  <PresentationFormat>Экран (4:3)</PresentationFormat>
  <Paragraphs>710</Paragraphs>
  <Slides>34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Анализ  оказания химиотерапевтического лечения онкологическим пациентам на территории Свердловской области  План на 2018 год</vt:lpstr>
      <vt:lpstr>Маршрутизация больных онкологического профиля </vt:lpstr>
      <vt:lpstr>Приказ от 30.12.2016 №2650  «Об утверждении количества и структуры коечного фонда и мест в дневных стационарах государственных учреждений здравоохранения Свердловской области, подведомственных Министерству здравоохранения Свердловской области на 2017 год». Профиль «Онкология»</vt:lpstr>
      <vt:lpstr>Перечень муниципальных образований </vt:lpstr>
      <vt:lpstr> Форма отчета (ежеквартальная) об организации химиотерапевтического лечения больным онкологического профиля за исключением профиля «онкогематология» (приложение  №2 Приказ МЗ Свердловской области №1095-п  28.08.2014г.  </vt:lpstr>
      <vt:lpstr>Анализ проведенных курсов ПХТ 2014-2016 гг, планы 2017-2018 гг</vt:lpstr>
      <vt:lpstr>Удельный вес Население и курсы ХТ по округам</vt:lpstr>
      <vt:lpstr>Южный округ</vt:lpstr>
      <vt:lpstr>Количество курсов химиотерапии</vt:lpstr>
      <vt:lpstr>Южный округ</vt:lpstr>
      <vt:lpstr>Южный округ </vt:lpstr>
      <vt:lpstr>Западный  округ</vt:lpstr>
      <vt:lpstr>Количество курсов химиотерапии</vt:lpstr>
      <vt:lpstr>Западный округ</vt:lpstr>
      <vt:lpstr>Горнозаводской   округ</vt:lpstr>
      <vt:lpstr>Количество курсов химиотерапии</vt:lpstr>
      <vt:lpstr>Горнозаводской  округ</vt:lpstr>
      <vt:lpstr>Горнозаводской округ</vt:lpstr>
      <vt:lpstr>Восточный   округ</vt:lpstr>
      <vt:lpstr>Количество курсов химиотерапии</vt:lpstr>
      <vt:lpstr>Восточный   округ</vt:lpstr>
      <vt:lpstr>Восточный округ</vt:lpstr>
      <vt:lpstr>Северный округ</vt:lpstr>
      <vt:lpstr>Количество курсов химиотерапии</vt:lpstr>
      <vt:lpstr>Северный    округ</vt:lpstr>
      <vt:lpstr>Северный округ</vt:lpstr>
      <vt:lpstr>Количество курсов 2016-2018 гг</vt:lpstr>
      <vt:lpstr> Группы лекарственных препаратов, используемые для ПХТ на территориях </vt:lpstr>
      <vt:lpstr>Презентация PowerPoint</vt:lpstr>
      <vt:lpstr>Презентация PowerPoint</vt:lpstr>
      <vt:lpstr>Выводы по анализу за 2014-2016 гг</vt:lpstr>
      <vt:lpstr>Проблемы</vt:lpstr>
      <vt:lpstr>Предложения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оказания химиотерапевтического лечения онкологическим пациентам на территории Свердловской области, анализ коечного фонда</dc:title>
  <dc:creator>Булавина Ирина Сергеевна</dc:creator>
  <cp:lastModifiedBy>111</cp:lastModifiedBy>
  <cp:revision>166</cp:revision>
  <dcterms:created xsi:type="dcterms:W3CDTF">2017-05-25T07:07:49Z</dcterms:created>
  <dcterms:modified xsi:type="dcterms:W3CDTF">2017-11-09T08:57:06Z</dcterms:modified>
</cp:coreProperties>
</file>