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3" r:id="rId2"/>
    <p:sldId id="364" r:id="rId3"/>
    <p:sldId id="365" r:id="rId4"/>
    <p:sldId id="366" r:id="rId5"/>
    <p:sldId id="368" r:id="rId6"/>
    <p:sldId id="369" r:id="rId7"/>
    <p:sldId id="370" r:id="rId8"/>
    <p:sldId id="367" r:id="rId9"/>
    <p:sldId id="374" r:id="rId10"/>
    <p:sldId id="3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FF"/>
    <a:srgbClr val="C5C5FF"/>
    <a:srgbClr val="F9EEED"/>
    <a:srgbClr val="9966FF"/>
    <a:srgbClr val="380070"/>
    <a:srgbClr val="6600CC"/>
    <a:srgbClr val="B9D5FF"/>
    <a:srgbClr val="E9E5EF"/>
    <a:srgbClr val="C5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1C8D-02A6-4307-B846-F09370564DFF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EFD2-522E-43ED-AD3A-E5E7D683D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9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A6FE4-9A8E-4892-80C6-2688AB13EC8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B6FC4-B18E-42EE-BA3C-53812FD65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0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3" descr="Logotype_origna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0000"/>
          </a:blip>
          <a:srcRect/>
          <a:stretch>
            <a:fillRect/>
          </a:stretch>
        </p:blipFill>
        <p:spPr bwMode="auto">
          <a:xfrm>
            <a:off x="2843808" y="548680"/>
            <a:ext cx="3048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9A-2986-4D69-80B6-EB3C8B23D4E1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885-E63B-4C91-9AFB-AE19D82C5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8F9A-2986-4D69-80B6-EB3C8B23D4E1}" type="datetimeFigureOut">
              <a:rPr lang="ru-RU" smtClean="0"/>
              <a:pPr/>
              <a:t>20.10.2017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3885-E63B-4C91-9AFB-AE19D82C5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onum.info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72816"/>
            <a:ext cx="7851648" cy="3268960"/>
          </a:xfrm>
          <a:prstGeom prst="rect">
            <a:avLst/>
          </a:prstGeom>
        </p:spPr>
        <p:txBody>
          <a:bodyPr vert="horz" lIns="0" tIns="45720" rIns="0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82550" h="38100" prst="coolSlant"/>
              <a:contourClr>
                <a:schemeClr val="tx2"/>
              </a:contourClr>
            </a:sp3d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ПРАВИЛА ОТБОРА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 НАПРАВЛЕНИЯ ПАЦИЕНТОВ НА ОКАЗАНИЕ МЕДИЦИНСКОЙ ПОМОЩИ ПО ПРОФИЛЮ «МЕДИЦИНСКАЯ РЕАБИЛИТАЦИЯ» В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ГАУЗ СО МКМЦ «БОНУМ»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-9939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Информация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по записи на консультацию очную или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</a:rPr>
              <a:t>телемедицинскую</a:t>
            </a: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9512" y="426433"/>
            <a:ext cx="889248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542925" algn="ctr" eaLnBrk="0" fontAlgn="base" hangingPunct="0">
              <a:spcAft>
                <a:spcPct val="0"/>
              </a:spcAft>
              <a:tabLst>
                <a:tab pos="180975" algn="l"/>
              </a:tabLst>
            </a:pP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lvl="1" indent="542925" algn="ctr" eaLnBrk="0" fontAlgn="base" hangingPunct="0">
              <a:spcAft>
                <a:spcPct val="0"/>
              </a:spcAft>
              <a:tabLst>
                <a:tab pos="180975" algn="l"/>
              </a:tabLst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Для записи на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телеконсультацию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2200" b="1" dirty="0" smtClean="0">
                <a:solidFill>
                  <a:srgbClr val="000000"/>
                </a:solidFill>
                <a:latin typeface="+mj-lt"/>
              </a:rPr>
              <a:t>необходимо заполнить и прислать</a:t>
            </a:r>
          </a:p>
          <a:p>
            <a:pPr marL="0" lvl="1" indent="542925" algn="ctr" eaLnBrk="0" fontAlgn="base" hangingPunct="0">
              <a:spcAft>
                <a:spcPct val="0"/>
              </a:spcAft>
              <a:tabLst>
                <a:tab pos="180975" algn="l"/>
              </a:tabLst>
            </a:pPr>
            <a:r>
              <a:rPr lang="ru-RU" sz="2200" b="1" dirty="0" smtClean="0">
                <a:solidFill>
                  <a:srgbClr val="000000"/>
                </a:solidFill>
                <a:latin typeface="+mj-lt"/>
              </a:rPr>
              <a:t>по факсу - </a:t>
            </a:r>
            <a:r>
              <a:rPr lang="ru-RU" sz="2200" b="1" dirty="0" smtClean="0"/>
              <a:t>(343) 240-36-97</a:t>
            </a:r>
            <a:r>
              <a:rPr lang="ru-RU" sz="2200" b="1" dirty="0" smtClean="0">
                <a:solidFill>
                  <a:srgbClr val="000000"/>
                </a:solidFill>
                <a:latin typeface="+mj-lt"/>
              </a:rPr>
              <a:t> следующие документы:</a:t>
            </a:r>
          </a:p>
          <a:p>
            <a:pPr marL="0" lvl="1" indent="542925" algn="ctr" eaLnBrk="0" fontAlgn="base" hangingPunct="0">
              <a:spcAft>
                <a:spcPct val="0"/>
              </a:spcAft>
              <a:tabLst>
                <a:tab pos="180975" algn="l"/>
              </a:tabLst>
            </a:pPr>
            <a:endParaRPr lang="ru-RU" sz="2200" b="1" dirty="0" smtClean="0">
              <a:solidFill>
                <a:srgbClr val="000000"/>
              </a:solidFill>
              <a:latin typeface="+mj-lt"/>
            </a:endParaRPr>
          </a:p>
          <a:p>
            <a:pPr marL="0" lvl="1" indent="542925" algn="just" eaLnBrk="0" fontAlgn="base" hangingPunct="0"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Информационное добровольное согласие на </a:t>
            </a:r>
            <a:r>
              <a:rPr lang="ru-RU" sz="2200" dirty="0" err="1" smtClean="0">
                <a:solidFill>
                  <a:srgbClr val="000000"/>
                </a:solidFill>
                <a:latin typeface="+mj-lt"/>
              </a:rPr>
              <a:t>телеконсультацию</a:t>
            </a: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,</a:t>
            </a:r>
          </a:p>
          <a:p>
            <a:pPr marL="0" lvl="1" indent="542925" algn="just" eaLnBrk="0" fontAlgn="base" hangingPunct="0"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Согласие на обработку персональных данных,</a:t>
            </a:r>
          </a:p>
          <a:p>
            <a:pPr marL="0" lvl="1" indent="542925" algn="just" eaLnBrk="0" fontAlgn="base" hangingPunct="0"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Направление на </a:t>
            </a:r>
            <a:r>
              <a:rPr lang="ru-RU" sz="2200" dirty="0" err="1" smtClean="0">
                <a:solidFill>
                  <a:srgbClr val="000000"/>
                </a:solidFill>
                <a:latin typeface="+mj-lt"/>
              </a:rPr>
              <a:t>телеконсультацию</a:t>
            </a: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,</a:t>
            </a:r>
          </a:p>
          <a:p>
            <a:pPr marL="0" lvl="1" indent="542925" algn="just" eaLnBrk="0" fontAlgn="base" hangingPunct="0"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Копию полиса.</a:t>
            </a:r>
          </a:p>
          <a:p>
            <a:pPr marL="0" lvl="1" algn="ctr" eaLnBrk="0" fontAlgn="base" hangingPunct="0">
              <a:spcAft>
                <a:spcPct val="0"/>
              </a:spcAft>
              <a:tabLst>
                <a:tab pos="180975" algn="l"/>
              </a:tabLst>
            </a:pPr>
            <a:r>
              <a:rPr lang="ru-RU" sz="2200" dirty="0" smtClean="0">
                <a:solidFill>
                  <a:srgbClr val="000000"/>
                </a:solidFill>
              </a:rPr>
              <a:t>Бланки документов : </a:t>
            </a:r>
            <a:r>
              <a:rPr lang="en-US" sz="2400" i="1" dirty="0" smtClean="0">
                <a:solidFill>
                  <a:srgbClr val="002060"/>
                </a:solidFill>
                <a:hlinkClick r:id="rId2"/>
              </a:rPr>
              <a:t>bonum.info</a:t>
            </a:r>
            <a:r>
              <a:rPr lang="ru-RU" sz="2400" i="1" dirty="0" smtClean="0">
                <a:solidFill>
                  <a:srgbClr val="002060"/>
                </a:solidFill>
              </a:rPr>
              <a:t> (</a:t>
            </a:r>
            <a:r>
              <a:rPr lang="ru-RU" sz="2400" i="1" u="sng" dirty="0" err="1" smtClean="0">
                <a:solidFill>
                  <a:srgbClr val="002060"/>
                </a:solidFill>
              </a:rPr>
              <a:t>Телеконсультации</a:t>
            </a:r>
            <a:r>
              <a:rPr lang="ru-RU" sz="2400" i="1" dirty="0" smtClean="0">
                <a:solidFill>
                  <a:srgbClr val="002060"/>
                </a:solidFill>
              </a:rPr>
              <a:t>)</a:t>
            </a:r>
          </a:p>
          <a:p>
            <a:pPr marL="0" lvl="1" indent="542925" algn="just" eaLnBrk="0" fontAlgn="base" hangingPunct="0">
              <a:spcAft>
                <a:spcPct val="0"/>
              </a:spcAft>
              <a:tabLst>
                <a:tab pos="180975" algn="l"/>
              </a:tabLst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поликлинику к специалистам МКМЦ «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Бонум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» можно записаться:</a:t>
            </a:r>
          </a:p>
          <a:p>
            <a:pPr marL="0" lvl="1" indent="542925" algn="just" eaLnBrk="0" fontAlgn="base" hangingPunct="0"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по электронной записи,</a:t>
            </a:r>
            <a:endParaRPr lang="ru-RU" sz="2200" b="1" dirty="0" smtClean="0">
              <a:solidFill>
                <a:srgbClr val="000000"/>
              </a:solidFill>
              <a:latin typeface="+mj-lt"/>
            </a:endParaRPr>
          </a:p>
          <a:p>
            <a:pPr marL="0" lvl="1" indent="542925" algn="just" eaLnBrk="0" fontAlgn="base" hangingPunct="0"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по телефону – 287-77-70</a:t>
            </a:r>
          </a:p>
          <a:p>
            <a:pPr marL="542925" lvl="1" algn="just" eaLnBrk="0" fontAlgn="base" hangingPunct="0">
              <a:spcAft>
                <a:spcPct val="0"/>
              </a:spcAft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Начало записи с 23 числа каждого месяца:</a:t>
            </a:r>
          </a:p>
          <a:p>
            <a:pPr marL="1000125" lvl="2" algn="just" eaLnBrk="0" fontAlgn="base" hangingPunct="0">
              <a:spcAft>
                <a:spcPct val="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в поликлинике по адресу: ул. Хохрякова, 73   –     </a:t>
            </a:r>
            <a:r>
              <a:rPr lang="ru-RU" sz="2200" b="1" dirty="0" smtClean="0">
                <a:solidFill>
                  <a:srgbClr val="000000"/>
                </a:solidFill>
                <a:latin typeface="+mj-lt"/>
              </a:rPr>
              <a:t>с 12.00</a:t>
            </a: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,</a:t>
            </a:r>
          </a:p>
          <a:p>
            <a:pPr marL="1000125" lvl="2" algn="just" eaLnBrk="0" fontAlgn="base" hangingPunct="0">
              <a:spcAft>
                <a:spcPct val="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2200" dirty="0" smtClean="0">
                <a:solidFill>
                  <a:srgbClr val="000000"/>
                </a:solidFill>
              </a:rPr>
              <a:t>в поликлинике по адресу: ул. </a:t>
            </a:r>
            <a:r>
              <a:rPr lang="ru-RU" sz="2200" dirty="0" err="1" smtClean="0">
                <a:solidFill>
                  <a:srgbClr val="000000"/>
                </a:solidFill>
              </a:rPr>
              <a:t>Краснокамская</a:t>
            </a:r>
            <a:r>
              <a:rPr lang="ru-RU" sz="2200" dirty="0" smtClean="0">
                <a:solidFill>
                  <a:srgbClr val="000000"/>
                </a:solidFill>
              </a:rPr>
              <a:t>, 36   –    </a:t>
            </a:r>
            <a:r>
              <a:rPr lang="ru-RU" sz="2200" b="1" dirty="0" smtClean="0">
                <a:solidFill>
                  <a:srgbClr val="000000"/>
                </a:solidFill>
              </a:rPr>
              <a:t>с 14.00,</a:t>
            </a:r>
          </a:p>
          <a:p>
            <a:pPr marL="3175" lvl="2" algn="just" eaLnBrk="0" fontAlgn="base" hangingPunct="0">
              <a:spcAft>
                <a:spcPct val="0"/>
              </a:spcAft>
              <a:tabLst>
                <a:tab pos="18097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(если 23 число – приходится на субботу, то начало записи – с пятницы, </a:t>
            </a:r>
          </a:p>
          <a:p>
            <a:pPr marL="3175" lvl="2" algn="just" eaLnBrk="0" fontAlgn="base" hangingPunct="0">
              <a:spcAft>
                <a:spcPct val="0"/>
              </a:spcAft>
              <a:tabLst>
                <a:tab pos="18097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если  - на воскресенье, то начало записи с понедельника).</a:t>
            </a:r>
            <a:endParaRPr lang="ru-RU" sz="2200" b="1" dirty="0" smtClean="0">
              <a:solidFill>
                <a:srgbClr val="000000"/>
              </a:solidFill>
            </a:endParaRPr>
          </a:p>
          <a:p>
            <a:pPr marL="542925" lvl="1" algn="just" eaLnBrk="0" fontAlgn="base" hangingPunct="0">
              <a:spcAft>
                <a:spcPct val="0"/>
              </a:spcAft>
              <a:tabLst>
                <a:tab pos="180975" algn="l"/>
              </a:tabLst>
            </a:pPr>
            <a:endParaRPr lang="ru-RU" sz="2200" dirty="0" smtClean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ОРГАНИЗАЦИЯ МЕДИЦИНСКОЙ РЕАБИЛИТАЦИИ В МКМЦ «БОНУМ»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Сайт Бонум Реабилит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1844736"/>
            <a:ext cx="4430958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4648200" y="2514600"/>
            <a:ext cx="4333653" cy="4251264"/>
            <a:chOff x="4648200" y="2514600"/>
            <a:chExt cx="4333653" cy="4251264"/>
          </a:xfrm>
        </p:grpSpPr>
        <p:pic>
          <p:nvPicPr>
            <p:cNvPr id="4" name="Рисунок 3" descr="Сайт Бонум Реабилитация 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2514600"/>
              <a:ext cx="4333653" cy="4251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6096000" y="4876800"/>
              <a:ext cx="19812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2400" dirty="0" smtClean="0"/>
              <a:t>СПРАВОЧНАЯ ИНФОРМАЦИЯ ПО МЕДИЦИНСКОЙ РЕАБИЛИТАЦИИ В МКМЦ «БОНУМ»*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14401"/>
          <a:ext cx="9143998" cy="56671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7458"/>
                <a:gridCol w="984142"/>
                <a:gridCol w="533400"/>
                <a:gridCol w="457200"/>
                <a:gridCol w="1219200"/>
                <a:gridCol w="558552"/>
                <a:gridCol w="2214354"/>
                <a:gridCol w="1418094"/>
                <a:gridCol w="1371598"/>
              </a:tblGrid>
              <a:tr h="62449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N 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/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 pitchFamily="34" charset="0"/>
                        </a:rPr>
                        <a:t>Профиль</a:t>
                      </a:r>
                      <a:endParaRPr lang="ru-RU" sz="16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КСС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ДС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Критерии </a:t>
                      </a:r>
                      <a:r>
                        <a:rPr lang="ru-RU" sz="1600" b="1" dirty="0" err="1" smtClean="0">
                          <a:latin typeface="Calibri" pitchFamily="34" charset="0"/>
                        </a:rPr>
                        <a:t>госпитализа-ции</a:t>
                      </a:r>
                      <a:r>
                        <a:rPr lang="ru-RU" sz="1600" b="1" dirty="0" smtClean="0">
                          <a:latin typeface="Calibri" pitchFamily="34" charset="0"/>
                        </a:rPr>
                        <a:t> 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latin typeface="Calibri" pitchFamily="34" charset="0"/>
                        </a:rPr>
                        <a:t>МКБ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Наименование заболевания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 pitchFamily="34" charset="0"/>
                        </a:rPr>
                        <a:t>Отделение</a:t>
                      </a:r>
                      <a:endParaRPr lang="ru-RU" sz="16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Телефон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  <a:tr h="1939224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</a:rPr>
                        <a:t>1.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72000" marB="10984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Calibri" pitchFamily="34" charset="0"/>
                        </a:rPr>
                        <a:t>Нейро-реабилитация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latin typeface="Calibri" pitchFamily="34" charset="0"/>
                        </a:rPr>
                        <a:t>307.3</a:t>
                      </a:r>
                      <a:endParaRPr lang="ru-RU" sz="1600" b="1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latin typeface="Calibri" pitchFamily="34" charset="0"/>
                        </a:rPr>
                        <a:t>113</a:t>
                      </a:r>
                      <a:endParaRPr lang="ru-RU" sz="1600" b="1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</a:rPr>
                        <a:t>возраст 6 мес. - 18 лет, </a:t>
                      </a:r>
                      <a:br>
                        <a:rPr lang="ru-RU" sz="1600" dirty="0">
                          <a:latin typeface="Calibri" pitchFamily="34" charset="0"/>
                        </a:rPr>
                      </a:br>
                      <a:r>
                        <a:rPr lang="ru-RU" sz="1600" dirty="0">
                          <a:latin typeface="Calibri" pitchFamily="34" charset="0"/>
                        </a:rPr>
                        <a:t>в течение 1 года от окончания острого периода или травмы,</a:t>
                      </a:r>
                      <a:br>
                        <a:rPr lang="ru-RU" sz="1600" dirty="0">
                          <a:latin typeface="Calibri" pitchFamily="34" charset="0"/>
                        </a:rPr>
                      </a:br>
                      <a:r>
                        <a:rPr lang="ru-RU" sz="1600" dirty="0" smtClean="0">
                          <a:latin typeface="Calibri" pitchFamily="34" charset="0"/>
                        </a:rPr>
                        <a:t>(ремиссия </a:t>
                      </a:r>
                      <a:r>
                        <a:rPr lang="ru-RU" sz="1600" dirty="0" err="1" smtClean="0">
                          <a:latin typeface="Calibri" pitchFamily="34" charset="0"/>
                        </a:rPr>
                        <a:t>эписиндрома</a:t>
                      </a:r>
                      <a:r>
                        <a:rPr lang="ru-RU" sz="1600" dirty="0" smtClean="0">
                          <a:latin typeface="Calibri" pitchFamily="34" charset="0"/>
                        </a:rPr>
                        <a:t> не </a:t>
                      </a:r>
                      <a:r>
                        <a:rPr lang="ru-RU" sz="1600" dirty="0">
                          <a:latin typeface="Calibri" pitchFamily="34" charset="0"/>
                        </a:rPr>
                        <a:t>менее 6 мес., отсутствие </a:t>
                      </a:r>
                      <a:r>
                        <a:rPr lang="ru-RU" sz="1600" dirty="0" err="1">
                          <a:latin typeface="Calibri" pitchFamily="34" charset="0"/>
                        </a:rPr>
                        <a:t>стом</a:t>
                      </a:r>
                      <a:r>
                        <a:rPr lang="ru-RU" sz="1600" dirty="0">
                          <a:latin typeface="Calibri" pitchFamily="34" charset="0"/>
                        </a:rPr>
                        <a:t> и зонда)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latin typeface="Calibri" pitchFamily="34" charset="0"/>
                        </a:rPr>
                        <a:t>T90.5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, </a:t>
                      </a:r>
                      <a:r>
                        <a:rPr lang="ru-RU" sz="1600" b="1" u="none" strike="noStrike" dirty="0">
                          <a:latin typeface="Calibri" pitchFamily="34" charset="0"/>
                        </a:rPr>
                        <a:t>T90.8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, </a:t>
                      </a:r>
                      <a:r>
                        <a:rPr lang="ru-RU" sz="1600" b="1" u="none" strike="noStrike" dirty="0">
                          <a:latin typeface="Calibri" pitchFamily="34" charset="0"/>
                        </a:rPr>
                        <a:t>T90.9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, </a:t>
                      </a:r>
                      <a:r>
                        <a:rPr lang="ru-RU" sz="1600" b="1" u="none" strike="noStrike" dirty="0">
                          <a:latin typeface="Calibri" pitchFamily="34" charset="0"/>
                        </a:rPr>
                        <a:t>T92.4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, </a:t>
                      </a:r>
                      <a:r>
                        <a:rPr lang="ru-RU" sz="1600" b="1" u="none" strike="noStrike" dirty="0">
                          <a:latin typeface="Calibri" pitchFamily="34" charset="0"/>
                        </a:rPr>
                        <a:t>T93.4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, </a:t>
                      </a:r>
                      <a:r>
                        <a:rPr lang="ru-RU" sz="1600" b="1" u="none" strike="noStrike" dirty="0">
                          <a:latin typeface="Calibri" pitchFamily="34" charset="0"/>
                        </a:rPr>
                        <a:t>T91.3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, </a:t>
                      </a:r>
                      <a:r>
                        <a:rPr lang="ru-RU" sz="1600" b="1" u="none" strike="noStrike" dirty="0">
                          <a:latin typeface="Calibri" pitchFamily="34" charset="0"/>
                        </a:rPr>
                        <a:t>T09.3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</a:rPr>
                        <a:t>последствия травмы верхней конечности, последствия травмы нижней конечности, последствие травмы спинного мозга, травма </a:t>
                      </a:r>
                      <a:r>
                        <a:rPr lang="ru-RU" sz="1600" dirty="0" err="1">
                          <a:latin typeface="Calibri" pitchFamily="34" charset="0"/>
                        </a:rPr>
                        <a:t>неуточненных</a:t>
                      </a:r>
                      <a:r>
                        <a:rPr lang="ru-RU" sz="1600" dirty="0">
                          <a:latin typeface="Calibri" pitchFamily="34" charset="0"/>
                        </a:rPr>
                        <a:t> мышц и сухожилий туловища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Calibri" pitchFamily="34" charset="0"/>
                        </a:rPr>
                        <a:t>Ортопеди-ческое</a:t>
                      </a:r>
                      <a:r>
                        <a:rPr lang="ru-RU" sz="16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/>
                      </a:r>
                      <a:br>
                        <a:rPr lang="ru-RU" sz="1600" b="1" dirty="0">
                          <a:latin typeface="Calibri" pitchFamily="34" charset="0"/>
                        </a:rPr>
                      </a:br>
                      <a:r>
                        <a:rPr lang="ru-RU" sz="1600" b="1" dirty="0">
                          <a:latin typeface="Calibri" pitchFamily="34" charset="0"/>
                        </a:rPr>
                        <a:t>отделение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(Бардина, 9 а)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 pitchFamily="34" charset="0"/>
                        </a:rPr>
                        <a:t>8 900 215 71 00</a:t>
                      </a:r>
                      <a:endParaRPr lang="ru-RU" sz="160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  <a:tr h="1661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latin typeface="Calibri" pitchFamily="34" charset="0"/>
                        </a:rPr>
                        <a:t>T90.5</a:t>
                      </a:r>
                      <a:r>
                        <a:rPr lang="ru-RU" sz="1600" dirty="0">
                          <a:latin typeface="Calibri" pitchFamily="34" charset="0"/>
                        </a:rPr>
                        <a:t>, </a:t>
                      </a:r>
                      <a:r>
                        <a:rPr lang="ru-RU" sz="1600" u="none" strike="noStrike" dirty="0">
                          <a:latin typeface="Calibri" pitchFamily="34" charset="0"/>
                        </a:rPr>
                        <a:t>G09</a:t>
                      </a:r>
                      <a:r>
                        <a:rPr lang="ru-RU" sz="1600" dirty="0">
                          <a:latin typeface="Calibri" pitchFamily="34" charset="0"/>
                        </a:rPr>
                        <a:t>, </a:t>
                      </a:r>
                      <a:r>
                        <a:rPr lang="ru-RU" sz="1600" u="none" strike="noStrike" dirty="0" smtClean="0">
                          <a:latin typeface="Calibri" pitchFamily="34" charset="0"/>
                        </a:rPr>
                        <a:t>G94</a:t>
                      </a:r>
                      <a:r>
                        <a:rPr lang="ru-RU" sz="1600" dirty="0" smtClean="0">
                          <a:latin typeface="Calibri" pitchFamily="34" charset="0"/>
                        </a:rPr>
                        <a:t>, </a:t>
                      </a:r>
                      <a:r>
                        <a:rPr lang="ru-RU" sz="1600" u="none" strike="noStrike" dirty="0" smtClean="0">
                          <a:latin typeface="Calibri" pitchFamily="34" charset="0"/>
                        </a:rPr>
                        <a:t>G97.8</a:t>
                      </a:r>
                      <a:r>
                        <a:rPr lang="ru-RU" sz="16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Calibri" pitchFamily="34" charset="0"/>
                        </a:rPr>
                        <a:t>G97</a:t>
                      </a:r>
                      <a:r>
                        <a:rPr lang="ru-RU" sz="1600" dirty="0">
                          <a:latin typeface="Calibri" pitchFamily="34" charset="0"/>
                        </a:rPr>
                        <a:t>, </a:t>
                      </a:r>
                      <a:r>
                        <a:rPr lang="ru-RU" sz="1600" u="none" strike="noStrike" dirty="0">
                          <a:latin typeface="Calibri" pitchFamily="34" charset="0"/>
                        </a:rPr>
                        <a:t>G61.0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</a:rPr>
                        <a:t>последствия травмы головы, последствия воспалительных болезней центральной нервной системы, другие поражения головного мозга при заболеваниях, классифицированных в других рубриках, другие нарушения нервной системы после медицинских процедур, воспалительная </a:t>
                      </a:r>
                      <a:r>
                        <a:rPr lang="ru-RU" sz="1600" dirty="0" err="1">
                          <a:latin typeface="Calibri" pitchFamily="34" charset="0"/>
                        </a:rPr>
                        <a:t>полинейропатия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отделение </a:t>
                      </a:r>
                      <a:br>
                        <a:rPr lang="ru-RU" sz="1600" b="1" dirty="0">
                          <a:latin typeface="Calibri" pitchFamily="34" charset="0"/>
                        </a:rPr>
                      </a:br>
                      <a:r>
                        <a:rPr lang="ru-RU" sz="1600" b="1" dirty="0">
                          <a:latin typeface="Calibri" pitchFamily="34" charset="0"/>
                        </a:rPr>
                        <a:t>восстановительного лечения № 3 – возраст от 6 мес. до 3 лет 6 мес. (</a:t>
                      </a:r>
                      <a:r>
                        <a:rPr lang="ru-RU" sz="1600" b="1" dirty="0" smtClean="0">
                          <a:latin typeface="Calibri" pitchFamily="34" charset="0"/>
                        </a:rPr>
                        <a:t>Краснокамская36</a:t>
                      </a:r>
                      <a:r>
                        <a:rPr lang="ru-RU" sz="1600" dirty="0">
                          <a:latin typeface="Calibri" pitchFamily="34" charset="0"/>
                        </a:rPr>
                        <a:t>) 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</a:rPr>
                        <a:t>8 343 287 77 70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</a:rPr>
                        <a:t>(</a:t>
                      </a:r>
                      <a:r>
                        <a:rPr lang="ru-RU" sz="1600" dirty="0" err="1">
                          <a:latin typeface="Calibri" pitchFamily="34" charset="0"/>
                        </a:rPr>
                        <a:t>вн</a:t>
                      </a:r>
                      <a:r>
                        <a:rPr lang="ru-RU" sz="1600" dirty="0">
                          <a:latin typeface="Calibri" pitchFamily="34" charset="0"/>
                        </a:rPr>
                        <a:t>: *7145 или *7123 </a:t>
                      </a:r>
                      <a:br>
                        <a:rPr lang="ru-RU" sz="1600" dirty="0">
                          <a:latin typeface="Calibri" pitchFamily="34" charset="0"/>
                        </a:rPr>
                      </a:br>
                      <a:r>
                        <a:rPr lang="ru-RU" sz="1600" dirty="0">
                          <a:latin typeface="Calibri" pitchFamily="34" charset="0"/>
                        </a:rPr>
                        <a:t>или *7105) или попросить оператора соединить с ОВЛ № </a:t>
                      </a:r>
                      <a:r>
                        <a:rPr lang="ru-RU" sz="1600" dirty="0" smtClean="0">
                          <a:latin typeface="Calibri" pitchFamily="34" charset="0"/>
                        </a:rPr>
                        <a:t>3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  <a:tr h="1337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 pitchFamily="34" charset="0"/>
                        </a:rPr>
                        <a:t>ОВЛ 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№ 4  – возраст старше 3 лет и 6 мес. (</a:t>
                      </a:r>
                      <a:r>
                        <a:rPr lang="ru-RU" sz="1600" b="1" dirty="0" smtClean="0">
                          <a:latin typeface="Calibri" pitchFamily="34" charset="0"/>
                        </a:rPr>
                        <a:t>Краснокамская36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)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</a:rPr>
                        <a:t>8 343 287 77 70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</a:rPr>
                        <a:t>(</a:t>
                      </a:r>
                      <a:r>
                        <a:rPr lang="ru-RU" sz="1600" dirty="0" err="1">
                          <a:latin typeface="Calibri" pitchFamily="34" charset="0"/>
                        </a:rPr>
                        <a:t>вн</a:t>
                      </a:r>
                      <a:r>
                        <a:rPr lang="ru-RU" sz="1600" dirty="0">
                          <a:latin typeface="Calibri" pitchFamily="34" charset="0"/>
                        </a:rPr>
                        <a:t>.: *7130) или попросить оператора соединить с ОВЛ № </a:t>
                      </a:r>
                      <a:r>
                        <a:rPr lang="ru-RU" sz="1600" dirty="0" smtClean="0">
                          <a:latin typeface="Calibri" pitchFamily="34" charset="0"/>
                        </a:rPr>
                        <a:t>4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6525344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/>
            <a:r>
              <a:rPr lang="ru-RU" sz="1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 </a:t>
            </a:r>
            <a:r>
              <a:rPr lang="ru-RU" sz="1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1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соответствии с </a:t>
            </a:r>
            <a:r>
              <a:rPr lang="ru-RU" sz="1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Приказом МЗ СО </a:t>
            </a:r>
            <a:r>
              <a:rPr lang="ru-RU" sz="1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от 15 марта 2017 г. N 382-п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2400" dirty="0" smtClean="0"/>
              <a:t>СПРАВОЧНАЯ ИНФОРМАЦИЯ ПО МЕДИЦИНСКОЙ РЕАБИЛИТАЦИИ В МКМЦ «БОНУМ»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14401"/>
          <a:ext cx="9143998" cy="558567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7458"/>
                <a:gridCol w="984142"/>
                <a:gridCol w="533400"/>
                <a:gridCol w="457200"/>
                <a:gridCol w="1219200"/>
                <a:gridCol w="680634"/>
                <a:gridCol w="2092272"/>
                <a:gridCol w="1418094"/>
                <a:gridCol w="1371598"/>
              </a:tblGrid>
              <a:tr h="6352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N 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/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 pitchFamily="34" charset="0"/>
                        </a:rPr>
                        <a:t>Профиль</a:t>
                      </a:r>
                      <a:endParaRPr lang="ru-RU" sz="16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КСС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ДС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Критерии </a:t>
                      </a:r>
                      <a:r>
                        <a:rPr lang="ru-RU" sz="1600" b="1" dirty="0" err="1" smtClean="0">
                          <a:latin typeface="Calibri" pitchFamily="34" charset="0"/>
                        </a:rPr>
                        <a:t>госпитализа-ции</a:t>
                      </a:r>
                      <a:r>
                        <a:rPr lang="ru-RU" sz="1600" b="1" dirty="0" smtClean="0">
                          <a:latin typeface="Calibri" pitchFamily="34" charset="0"/>
                        </a:rPr>
                        <a:t> 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latin typeface="Calibri" pitchFamily="34" charset="0"/>
                        </a:rPr>
                        <a:t>МКБ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Наименование заболевания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 pitchFamily="34" charset="0"/>
                        </a:rPr>
                        <a:t>Отделение</a:t>
                      </a:r>
                      <a:endParaRPr lang="ru-RU" sz="16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Телефон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  <a:tr h="495040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 pitchFamily="34" charset="0"/>
                          <a:ea typeface="Times New Roman"/>
                        </a:rPr>
                        <a:t>2.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Реабилитация после перенесенных травм и операций на опорно-двигательной сфере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latin typeface="Calibri" pitchFamily="34" charset="0"/>
                          <a:ea typeface="Times New Roman"/>
                        </a:rPr>
                        <a:t>309</a:t>
                      </a:r>
                      <a:endParaRPr lang="ru-RU" sz="160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latin typeface="Calibri" pitchFamily="34" charset="0"/>
                          <a:ea typeface="Times New Roman"/>
                        </a:rPr>
                        <a:t>115</a:t>
                      </a:r>
                      <a:endParaRPr lang="ru-RU" sz="160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</a:rPr>
                        <a:t>возраст 6 мес. - 18 лет,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</a:rPr>
                        <a:t>в течение 1 года от операции или травмы,</a:t>
                      </a:r>
                      <a:br>
                        <a:rPr lang="ru-RU" sz="1600" dirty="0">
                          <a:latin typeface="Calibri" pitchFamily="34" charset="0"/>
                          <a:ea typeface="Times New Roman"/>
                        </a:rPr>
                      </a:br>
                      <a:r>
                        <a:rPr lang="ru-RU" sz="1600" dirty="0">
                          <a:latin typeface="Calibri" pitchFamily="34" charset="0"/>
                          <a:ea typeface="Times New Roman"/>
                        </a:rPr>
                        <a:t>(при сохранении осложнений – контрактур и др. в течение 2 лет)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M24.5, M62.4, M62.5, </a:t>
                      </a:r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T91, T92, T93, T94,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M41, S73.0, M80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</a:rPr>
                        <a:t>контрактура сустава, контрактура мышцы, истощение и атрофия мышц, не классифицированные в других рубриках, последствия травм верхней конечности, последствия открытого ранения верхней конечности, последствия травм нижней конечности, последствия травм, захватывающих несколько областей </a:t>
                      </a:r>
                      <a:r>
                        <a:rPr lang="ru-RU" sz="1600" dirty="0" err="1">
                          <a:latin typeface="Calibri" pitchFamily="34" charset="0"/>
                          <a:ea typeface="Times New Roman"/>
                        </a:rPr>
                        <a:t>тела,сколиоз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</a:rPr>
                        <a:t>, вывих бедра, </a:t>
                      </a:r>
                      <a:r>
                        <a:rPr lang="ru-RU" sz="1600" dirty="0" err="1">
                          <a:latin typeface="Calibri" pitchFamily="34" charset="0"/>
                          <a:ea typeface="Times New Roman"/>
                        </a:rPr>
                        <a:t>остеопороз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</a:rPr>
                        <a:t> с патологическим переломом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Calibri" pitchFamily="34" charset="0"/>
                          <a:ea typeface="Times New Roman"/>
                        </a:rPr>
                        <a:t>Ортопеди-ческое</a:t>
                      </a:r>
                      <a:r>
                        <a:rPr lang="ru-RU" sz="1600" b="1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/>
                      </a:r>
                      <a:br>
                        <a:rPr lang="ru-RU" sz="1600" b="1" dirty="0">
                          <a:latin typeface="Calibri" pitchFamily="34" charset="0"/>
                          <a:ea typeface="Times New Roman"/>
                        </a:rPr>
                      </a:b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отделение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(Бардина, 9 а)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Calibri" pitchFamily="34" charset="0"/>
                          <a:ea typeface="Times New Roman"/>
                        </a:rPr>
                        <a:t>8 900 215 71 00</a:t>
                      </a: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2400" dirty="0" smtClean="0"/>
              <a:t>СПРАВОЧНАЯ ИНФОРМАЦИЯ ПО МЕДИЦИНСКОЙ РЕАБИЛИТАЦИИ В МКМЦ «БОНУМ»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14401"/>
          <a:ext cx="9143998" cy="57914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1520"/>
                <a:gridCol w="1296144"/>
                <a:gridCol w="432048"/>
                <a:gridCol w="432048"/>
                <a:gridCol w="1224136"/>
                <a:gridCol w="720080"/>
                <a:gridCol w="1998330"/>
                <a:gridCol w="1418094"/>
                <a:gridCol w="1371598"/>
              </a:tblGrid>
              <a:tr h="6352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N 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/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 pitchFamily="34" charset="0"/>
                        </a:rPr>
                        <a:t>Профиль</a:t>
                      </a:r>
                      <a:endParaRPr lang="ru-RU" sz="16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КСС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ДС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Критерии </a:t>
                      </a:r>
                      <a:r>
                        <a:rPr lang="ru-RU" sz="1600" b="1" dirty="0" err="1" smtClean="0">
                          <a:latin typeface="Calibri" pitchFamily="34" charset="0"/>
                        </a:rPr>
                        <a:t>госпитализа-ции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latin typeface="Calibri" pitchFamily="34" charset="0"/>
                        </a:rPr>
                        <a:t>МКБ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Наименование заболевания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 pitchFamily="34" charset="0"/>
                        </a:rPr>
                        <a:t>Отделение</a:t>
                      </a:r>
                      <a:endParaRPr lang="ru-RU" sz="16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Телефон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  <a:tr h="495040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Реабилитация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детей, перенесших заболевания перинатального периода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возраст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с 6 мес. до 2 лет </a:t>
                      </a:r>
                      <a:b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(при наличии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эписиндрома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обязательна ремиссия не менее 6 мес., отсутствие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стом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и зонда)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G81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G81.0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G81.2,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G82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G82.0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G82.4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G83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G83.0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G83.4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G93.4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G93.8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G96.8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гемиплегия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, вялая гемиплегия, спастическая гемиплегия, параплегия и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тетраплегия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: вялая и спастическая, другие паралитические синдромы -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моноплегии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диплегии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конечностей, энцефалопатия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неуточненная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, другие уточненные поражения головного мозга, другие уточненные поражения центральной нервной системы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отделение 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восстановительного лечения № 3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Краснокамская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, 36) 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8 343 287 77 70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(внутренний: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*7145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*7123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*7105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) или попросить оператора соединить </a:t>
                      </a:r>
                      <a:b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с ОВЛ № 3 для записи на госпитализацию</a:t>
                      </a: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2400" dirty="0" smtClean="0"/>
              <a:t>СПРАВОЧНАЯ ИНФОРМАЦИЯ ПО МЕДИЦИНСКОЙ РЕАБИЛИТАЦИИ В МКМЦ «БОНУМ»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14401"/>
          <a:ext cx="9143998" cy="558567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7458"/>
                <a:gridCol w="1088198"/>
                <a:gridCol w="429344"/>
                <a:gridCol w="457200"/>
                <a:gridCol w="1561728"/>
                <a:gridCol w="648072"/>
                <a:gridCol w="1728192"/>
                <a:gridCol w="1472208"/>
                <a:gridCol w="1371598"/>
              </a:tblGrid>
              <a:tr h="6352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N 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/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 pitchFamily="34" charset="0"/>
                        </a:rPr>
                        <a:t>Профиль</a:t>
                      </a:r>
                      <a:endParaRPr lang="ru-RU" sz="16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КСС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ДС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Критерии </a:t>
                      </a:r>
                      <a:r>
                        <a:rPr lang="ru-RU" sz="1600" b="1" dirty="0" smtClean="0">
                          <a:latin typeface="Calibri" pitchFamily="34" charset="0"/>
                        </a:rPr>
                        <a:t>госпитализации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latin typeface="Calibri" pitchFamily="34" charset="0"/>
                        </a:rPr>
                        <a:t>МКБ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Наименование заболевания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 pitchFamily="34" charset="0"/>
                        </a:rPr>
                        <a:t>Отделение</a:t>
                      </a:r>
                      <a:endParaRPr lang="ru-RU" sz="16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Телефон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  <a:tr h="4950407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 pitchFamily="34" charset="0"/>
                          <a:ea typeface="Times New Roman"/>
                        </a:rPr>
                        <a:t>4.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Реабилитация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детей с нарушениями слуха после операции </a:t>
                      </a: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кохлеарной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 имплантации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возраст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с 6 мес. до 18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лет:</a:t>
                      </a: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год после операции-4 госпитализаций/год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года после операции -1-2 раза/ год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после КИ с тяжелыми нарушениями речи, независимо от срока проведения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кохлеарной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имплантации – 3 госпитализации/год. 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H90.3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нейросенсорная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потеря слуха </a:t>
                      </a:r>
                      <a:b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двусторонняя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отделение 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восстановительного лечения № 2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Краснокамская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, 36) 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8 919 381 00 24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2400" dirty="0" smtClean="0"/>
              <a:t>СПРАВОЧНАЯ ИНФОРМАЦИЯ ПО МЕДИЦИНСКОЙ РЕАБИЛИТАЦИИ В МКМЦ «БОНУМ»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841478"/>
          <a:ext cx="8712970" cy="52809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6024"/>
                <a:gridCol w="1368152"/>
                <a:gridCol w="370830"/>
                <a:gridCol w="411683"/>
                <a:gridCol w="1233711"/>
                <a:gridCol w="432048"/>
                <a:gridCol w="1440160"/>
                <a:gridCol w="1800200"/>
                <a:gridCol w="1440162"/>
              </a:tblGrid>
              <a:tr h="8825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N 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/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 pitchFamily="34" charset="0"/>
                        </a:rPr>
                        <a:t>Профиль</a:t>
                      </a:r>
                      <a:endParaRPr lang="ru-RU" sz="16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КСС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ДС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Критерии </a:t>
                      </a:r>
                      <a:r>
                        <a:rPr lang="ru-RU" sz="1600" b="1" dirty="0" err="1" smtClean="0">
                          <a:latin typeface="Calibri" pitchFamily="34" charset="0"/>
                        </a:rPr>
                        <a:t>госпитализа-ции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latin typeface="Calibri" pitchFamily="34" charset="0"/>
                        </a:rPr>
                        <a:t>МКБ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Наименование заболевания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 pitchFamily="34" charset="0"/>
                        </a:rPr>
                        <a:t>Отделение</a:t>
                      </a:r>
                      <a:endParaRPr lang="ru-RU" sz="16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Телефон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  <a:tr h="1878226">
                <a:tc rowSpan="3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 pitchFamily="34" charset="0"/>
                          <a:ea typeface="Times New Roman"/>
                        </a:rPr>
                        <a:t>5.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Реабилитация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детей с поражениями ЦНС</a:t>
                      </a:r>
                    </a:p>
                  </a:txBody>
                  <a:tcPr marL="10984" marR="10984" marT="10984" marB="10984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314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84" marR="10984" marT="10984" marB="10984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84" marR="10984" marT="10984" marB="10984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возраст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с 6 мес. - 18 лет, </a:t>
                      </a:r>
                      <a:b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в течение 1 года от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острого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периода или травмы,</a:t>
                      </a:r>
                      <a:b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(ремиссия </a:t>
                      </a:r>
                      <a:r>
                        <a:rPr lang="ru-RU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эписиндрома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менее 6 мес., отсутствие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стом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и зонда)</a:t>
                      </a:r>
                    </a:p>
                  </a:txBody>
                  <a:tcPr marL="10984" marR="10984" marT="10984" marB="10984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0" u="none" strike="noStrike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G09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G81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G83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84" marR="10984" marT="10984" marB="10984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последствия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воспалительных болезней центральной нервной системы, паралитические синдромы</a:t>
                      </a: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none" dirty="0">
                          <a:latin typeface="+mn-lt"/>
                          <a:ea typeface="Times New Roman"/>
                          <a:cs typeface="Times New Roman"/>
                        </a:rPr>
                        <a:t>За исключением </a:t>
                      </a:r>
                      <a:r>
                        <a:rPr lang="ru-RU" sz="1600" b="1" i="1" u="none" dirty="0" smtClean="0">
                          <a:latin typeface="+mn-lt"/>
                          <a:ea typeface="Times New Roman"/>
                          <a:cs typeface="Times New Roman"/>
                        </a:rPr>
                        <a:t>ДЦП </a:t>
                      </a:r>
                      <a:r>
                        <a:rPr lang="ru-RU" sz="1600" b="1" i="1" u="none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i="1" u="none" dirty="0"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1600" b="1" i="1" u="none" dirty="0">
                          <a:latin typeface="+mn-lt"/>
                          <a:ea typeface="Times New Roman"/>
                          <a:cs typeface="Times New Roman"/>
                        </a:rPr>
                        <a:t> 80)</a:t>
                      </a: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отделение </a:t>
                      </a:r>
                      <a:b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восстановительного лечения № 3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 – возраст от 6 мес. до 3 лет и 6 мес. (</a:t>
                      </a:r>
                      <a:r>
                        <a:rPr lang="ru-RU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Краснокамская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, 36)</a:t>
                      </a: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8 343 287 77 70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(внутренний: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*7145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*7123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*7105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) или попросить оператора соединить с ОВЛ № 3 для записи на госпитализацию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  <a:tr h="1516541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отделение </a:t>
                      </a:r>
                      <a:b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восстановительного лечения № 4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возраст старше 3 лет и 6 мес.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Краснокамская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36)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ea typeface="Times New Roman"/>
                        </a:rPr>
                        <a:t>8 343 287 77 70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  <a:ea typeface="Times New Roman"/>
                        </a:rPr>
                        <a:t>(внутренний: </a:t>
                      </a:r>
                      <a:r>
                        <a:rPr lang="ru-RU" sz="1600" b="1" dirty="0" smtClean="0">
                          <a:latin typeface="Calibri" pitchFamily="34" charset="0"/>
                          <a:ea typeface="Times New Roman"/>
                        </a:rPr>
                        <a:t>*7130</a:t>
                      </a:r>
                      <a:r>
                        <a:rPr lang="ru-RU" sz="1600" b="0" dirty="0" smtClean="0">
                          <a:latin typeface="Calibri" pitchFamily="34" charset="0"/>
                          <a:ea typeface="Times New Roman"/>
                        </a:rPr>
                        <a:t>) или попросить оператора соединить с ОВЛ № 4 для записи на госпитализацию</a:t>
                      </a:r>
                      <a:endParaRPr lang="ru-RU" sz="16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  <a:tr h="1003679">
                <a:tc vMerge="1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i="1" u="none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Загородное отделение оздоровительного лечения «Луч»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(Сысерть) – возраст старше 4 лет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8 912 208 63 70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2400" dirty="0" smtClean="0"/>
              <a:t>СПРАВОЧНАЯ ИНФОРМАЦИЯ ПО МЕДИЦИНСКОЙ РЕАБИЛИТАЦИИ В МКМЦ «БОНУМ»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64607"/>
          <a:ext cx="9143998" cy="58933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7458"/>
                <a:gridCol w="984142"/>
                <a:gridCol w="533400"/>
                <a:gridCol w="457200"/>
                <a:gridCol w="1129680"/>
                <a:gridCol w="648072"/>
                <a:gridCol w="2088232"/>
                <a:gridCol w="1544216"/>
                <a:gridCol w="1371598"/>
              </a:tblGrid>
              <a:tr h="5105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N 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r>
                        <a:rPr lang="ru-RU" sz="1600" b="1" dirty="0">
                          <a:latin typeface="Calibri" pitchFamily="34" charset="0"/>
                        </a:rPr>
                        <a:t>/</a:t>
                      </a:r>
                      <a:r>
                        <a:rPr lang="ru-RU" sz="1600" b="1" dirty="0" err="1">
                          <a:latin typeface="Calibri" pitchFamily="34" charset="0"/>
                        </a:rPr>
                        <a:t>п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Профиль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КСС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КСГ, ДС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Критерии </a:t>
                      </a:r>
                      <a:r>
                        <a:rPr lang="ru-RU" sz="1600" b="1" dirty="0" err="1" smtClean="0">
                          <a:latin typeface="Calibri" pitchFamily="34" charset="0"/>
                        </a:rPr>
                        <a:t>госпитализа-ции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latin typeface="Calibri" pitchFamily="34" charset="0"/>
                        </a:rPr>
                        <a:t>МКБ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Наименование заболевания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Отделение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</a:rPr>
                        <a:t>Телефон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</a:tr>
              <a:tr h="1989845">
                <a:tc rowSpan="4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 pitchFamily="34" charset="0"/>
                          <a:ea typeface="Times New Roman"/>
                        </a:rPr>
                        <a:t>6.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 pitchFamily="34" charset="0"/>
                          <a:ea typeface="Times New Roman"/>
                        </a:rPr>
                        <a:t>Реабилитация </a:t>
                      </a: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детей после хирургической коррекции врожденных пороков развития органов и систем</a:t>
                      </a:r>
                    </a:p>
                  </a:txBody>
                  <a:tcPr marL="10984" marR="10984" marT="10984" marB="10984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Calibri" pitchFamily="34" charset="0"/>
                          <a:ea typeface="Times New Roman"/>
                        </a:rPr>
                        <a:t>315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u="sng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Calibri" pitchFamily="34" charset="0"/>
                          <a:ea typeface="Times New Roman"/>
                        </a:rPr>
                        <a:t>120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 pitchFamily="34" charset="0"/>
                          <a:ea typeface="Times New Roman"/>
                        </a:rPr>
                        <a:t>возраст 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</a:rPr>
                        <a:t>с 6 мес. - 18 лет,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</a:rPr>
                        <a:t>в течение 1 года от проведения операции</a:t>
                      </a:r>
                      <a:br>
                        <a:rPr lang="ru-RU" sz="1600" dirty="0">
                          <a:latin typeface="Calibri" pitchFamily="34" charset="0"/>
                          <a:ea typeface="Times New Roman"/>
                        </a:rPr>
                      </a:b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/>
                </a:tc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Q12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Q15.0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врожденная аномалия (пороки развития) глаза – (после операции по поводу врожденной глаукомы и врожденной катаракты)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офтальмологическое 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отделение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(Бардина, 9 а)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8 343 287 77 70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(внутренний: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*1606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) или попросить соединить с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офтальм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. отделением на Бардина 9 а</a:t>
                      </a:r>
                    </a:p>
                  </a:txBody>
                  <a:tcPr marL="17780" marR="17780" marT="17780" marB="17780" anchor="ctr"/>
                </a:tc>
              </a:tr>
              <a:tr h="1012734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0984" marR="10984" marT="10984" marB="10984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Q18.5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Q18.4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Q30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Q35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Q36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Q37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L90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врожденная челюстно-лицевая патология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отделение восстановительного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лечения№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(Попова, 24 а)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8 (343) 371 51 34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1257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отделение 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восстановительного </a:t>
                      </a:r>
                      <a:r>
                        <a:rPr lang="ru-RU" sz="16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лечения№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Краснокамская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, 36) 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8 919 381 00 24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1123238">
                <a:tc vMerge="1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+mn-cs"/>
                        </a:rPr>
                        <a:t>Q65- Q79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</a:rPr>
                        <a:t>врожденная аномалия (пороки развития) костно-мышечной системы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Calibri" pitchFamily="34" charset="0"/>
                          <a:ea typeface="Times New Roman"/>
                        </a:rPr>
                        <a:t>Ортопеди-ческое</a:t>
                      </a:r>
                      <a:r>
                        <a:rPr lang="ru-RU" sz="1600" b="1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/>
                      </a:r>
                      <a:br>
                        <a:rPr lang="ru-RU" sz="1600" b="1" dirty="0">
                          <a:latin typeface="Calibri" pitchFamily="34" charset="0"/>
                          <a:ea typeface="Times New Roman"/>
                        </a:rPr>
                      </a:b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отделение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ru-RU" sz="1600" b="1" dirty="0" smtClean="0">
                          <a:latin typeface="Calibri" pitchFamily="34" charset="0"/>
                          <a:ea typeface="Times New Roman"/>
                        </a:rPr>
                        <a:t>Бардина,9 а)</a:t>
                      </a:r>
                      <a:endParaRPr lang="ru-RU" sz="16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Calibri" pitchFamily="34" charset="0"/>
                          <a:ea typeface="Times New Roman"/>
                        </a:rPr>
                        <a:t>8 900 215 71 00</a:t>
                      </a:r>
                    </a:p>
                  </a:txBody>
                  <a:tcPr marL="17780" marR="17780" marT="17780" marB="1778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 ПРИКАЗА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331" t="25355" r="25782" b="13436"/>
          <a:stretch>
            <a:fillRect/>
          </a:stretch>
        </p:blipFill>
        <p:spPr bwMode="auto">
          <a:xfrm>
            <a:off x="780312" y="1052736"/>
            <a:ext cx="75460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</TotalTime>
  <Words>710</Words>
  <Application>Microsoft Office PowerPoint</Application>
  <PresentationFormat>Экран (4:3)</PresentationFormat>
  <Paragraphs>429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ОРГАНИЗАЦИЯ МЕДИЦИНСКОЙ РЕАБИЛИТАЦИИ В МКМЦ «БОНУМ»</vt:lpstr>
      <vt:lpstr>СПРАВОЧНАЯ ИНФОРМАЦИЯ ПО МЕДИЦИНСКОЙ РЕАБИЛИТАЦИИ В МКМЦ «БОНУМ»*</vt:lpstr>
      <vt:lpstr>СПРАВОЧНАЯ ИНФОРМАЦИЯ ПО МЕДИЦИНСКОЙ РЕАБИЛИТАЦИИ В МКМЦ «БОНУМ»</vt:lpstr>
      <vt:lpstr>СПРАВОЧНАЯ ИНФОРМАЦИЯ ПО МЕДИЦИНСКОЙ РЕАБИЛИТАЦИИ В МКМЦ «БОНУМ»</vt:lpstr>
      <vt:lpstr>СПРАВОЧНАЯ ИНФОРМАЦИЯ ПО МЕДИЦИНСКОЙ РЕАБИЛИТАЦИИ В МКМЦ «БОНУМ»</vt:lpstr>
      <vt:lpstr>СПРАВОЧНАЯ ИНФОРМАЦИЯ ПО МЕДИЦИНСКОЙ РЕАБИЛИТАЦИИ В МКМЦ «БОНУМ»</vt:lpstr>
      <vt:lpstr>СПРАВОЧНАЯ ИНФОРМАЦИЯ ПО МЕДИЦИНСКОЙ РЕАБИЛИТАЦИИ В МКМЦ «БОНУМ»</vt:lpstr>
      <vt:lpstr>ПРОЕКТ ПРИКАЗА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BITkachenko</dc:creator>
  <cp:lastModifiedBy>Созыкина Евгения Сергеевна</cp:lastModifiedBy>
  <cp:revision>578</cp:revision>
  <dcterms:created xsi:type="dcterms:W3CDTF">2012-01-17T05:53:02Z</dcterms:created>
  <dcterms:modified xsi:type="dcterms:W3CDTF">2017-10-20T04:54:07Z</dcterms:modified>
</cp:coreProperties>
</file>