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11.xml" ContentType="application/vnd.openxmlformats-officedocument.presentationml.notesSlide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51"/>
  </p:notesMasterIdLst>
  <p:sldIdLst>
    <p:sldId id="299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8" r:id="rId15"/>
    <p:sldId id="305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8" r:id="rId29"/>
    <p:sldId id="285" r:id="rId30"/>
    <p:sldId id="274" r:id="rId31"/>
    <p:sldId id="289" r:id="rId32"/>
    <p:sldId id="308" r:id="rId33"/>
    <p:sldId id="286" r:id="rId34"/>
    <p:sldId id="301" r:id="rId35"/>
    <p:sldId id="292" r:id="rId36"/>
    <p:sldId id="293" r:id="rId37"/>
    <p:sldId id="294" r:id="rId38"/>
    <p:sldId id="309" r:id="rId39"/>
    <p:sldId id="295" r:id="rId40"/>
    <p:sldId id="303" r:id="rId41"/>
    <p:sldId id="304" r:id="rId42"/>
    <p:sldId id="302" r:id="rId43"/>
    <p:sldId id="307" r:id="rId44"/>
    <p:sldId id="296" r:id="rId45"/>
    <p:sldId id="298" r:id="rId46"/>
    <p:sldId id="291" r:id="rId47"/>
    <p:sldId id="297" r:id="rId48"/>
    <p:sldId id="306" r:id="rId49"/>
    <p:sldId id="30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3333CC"/>
    <a:srgbClr val="00FF00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712" autoAdjust="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31.png"/><Relationship Id="rId1" Type="http://schemas.openxmlformats.org/officeDocument/2006/relationships/image" Target="../media/image121.png"/><Relationship Id="rId4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CF3C39-6B47-46AD-97B6-D11B560ED7B7}" type="doc">
      <dgm:prSet loTypeId="urn:microsoft.com/office/officeart/2005/8/layout/vList2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247DF16F-B985-42BE-959D-395CFC6F091F}">
      <dgm:prSet phldrT="[Текст]"/>
      <dgm:spPr/>
      <dgm:t>
        <a:bodyPr/>
        <a:lstStyle/>
        <a:p>
          <a:r>
            <a:rPr lang="ru-RU" altLang="ru-RU" smtClean="0">
              <a:cs typeface="Arial" pitchFamily="34" charset="0"/>
            </a:rPr>
            <a:t>1. Увеличение приёма по целевому направлению за счёт Федерального бюджета (68% от общего числа бюджетных мест).</a:t>
          </a:r>
          <a:endParaRPr lang="ru-RU" dirty="0"/>
        </a:p>
      </dgm:t>
    </dgm:pt>
    <dgm:pt modelId="{135D0528-7A12-4501-8D82-49C2560350F6}" type="parTrans" cxnId="{456F8DA0-AF19-478C-877C-329574E32B81}">
      <dgm:prSet/>
      <dgm:spPr/>
      <dgm:t>
        <a:bodyPr/>
        <a:lstStyle/>
        <a:p>
          <a:endParaRPr lang="ru-RU"/>
        </a:p>
      </dgm:t>
    </dgm:pt>
    <dgm:pt modelId="{037606E2-D206-4E66-9E56-386B4B004E2D}" type="sibTrans" cxnId="{456F8DA0-AF19-478C-877C-329574E32B81}">
      <dgm:prSet/>
      <dgm:spPr/>
      <dgm:t>
        <a:bodyPr/>
        <a:lstStyle/>
        <a:p>
          <a:endParaRPr lang="ru-RU"/>
        </a:p>
      </dgm:t>
    </dgm:pt>
    <dgm:pt modelId="{D9423E0C-1B53-4F81-960F-BE15278FA561}">
      <dgm:prSet/>
      <dgm:spPr/>
      <dgm:t>
        <a:bodyPr/>
        <a:lstStyle/>
        <a:p>
          <a:r>
            <a:rPr lang="ru-RU" altLang="ru-RU" smtClean="0">
              <a:cs typeface="Arial" pitchFamily="34" charset="0"/>
            </a:rPr>
            <a:t>2. Стандартизация индивидуальных достижений.</a:t>
          </a:r>
          <a:endParaRPr lang="ru-RU" altLang="ru-RU" dirty="0" smtClean="0">
            <a:cs typeface="Arial" pitchFamily="34" charset="0"/>
          </a:endParaRPr>
        </a:p>
      </dgm:t>
    </dgm:pt>
    <dgm:pt modelId="{2A2DE771-19A4-4522-9296-981B59BEE418}" type="parTrans" cxnId="{1C67EB6F-421D-422F-91D5-23DB2F6D7515}">
      <dgm:prSet/>
      <dgm:spPr/>
      <dgm:t>
        <a:bodyPr/>
        <a:lstStyle/>
        <a:p>
          <a:endParaRPr lang="ru-RU"/>
        </a:p>
      </dgm:t>
    </dgm:pt>
    <dgm:pt modelId="{5EBBC87D-5A2B-40B2-8223-98ABDB95238E}" type="sibTrans" cxnId="{1C67EB6F-421D-422F-91D5-23DB2F6D7515}">
      <dgm:prSet/>
      <dgm:spPr/>
      <dgm:t>
        <a:bodyPr/>
        <a:lstStyle/>
        <a:p>
          <a:endParaRPr lang="ru-RU"/>
        </a:p>
      </dgm:t>
    </dgm:pt>
    <dgm:pt modelId="{8F5A0586-A99F-4161-A2A4-8EDA40187033}">
      <dgm:prSet/>
      <dgm:spPr/>
      <dgm:t>
        <a:bodyPr/>
        <a:lstStyle/>
        <a:p>
          <a:r>
            <a:rPr lang="ru-RU" altLang="ru-RU" smtClean="0">
              <a:cs typeface="Arial" pitchFamily="34" charset="0"/>
            </a:rPr>
            <a:t>3. Увеличение минимальных баллов по вступительным испытаниям в УГМУ на ряд факультетов.</a:t>
          </a:r>
          <a:endParaRPr lang="ru-RU" altLang="ru-RU" dirty="0" smtClean="0">
            <a:cs typeface="Arial" pitchFamily="34" charset="0"/>
          </a:endParaRPr>
        </a:p>
      </dgm:t>
    </dgm:pt>
    <dgm:pt modelId="{6B525A1B-534F-4135-B5EB-890E3028ACEE}" type="parTrans" cxnId="{7F0E187E-5E7A-4B46-A2FC-3B66425CD998}">
      <dgm:prSet/>
      <dgm:spPr/>
      <dgm:t>
        <a:bodyPr/>
        <a:lstStyle/>
        <a:p>
          <a:endParaRPr lang="ru-RU"/>
        </a:p>
      </dgm:t>
    </dgm:pt>
    <dgm:pt modelId="{5BE739CF-E88A-4C31-AEB0-C589E447DA1B}" type="sibTrans" cxnId="{7F0E187E-5E7A-4B46-A2FC-3B66425CD998}">
      <dgm:prSet/>
      <dgm:spPr/>
      <dgm:t>
        <a:bodyPr/>
        <a:lstStyle/>
        <a:p>
          <a:endParaRPr lang="ru-RU"/>
        </a:p>
      </dgm:t>
    </dgm:pt>
    <dgm:pt modelId="{73C40A91-7BD3-4BF6-BFD8-75DD0CB8DEAF}">
      <dgm:prSet/>
      <dgm:spPr/>
      <dgm:t>
        <a:bodyPr/>
        <a:lstStyle/>
        <a:p>
          <a:r>
            <a:rPr lang="ru-RU" altLang="ru-RU" dirty="0" smtClean="0">
              <a:cs typeface="Arial" pitchFamily="34" charset="0"/>
            </a:rPr>
            <a:t>4. Равные минимальные баллы на бюджетные и контрактные места.</a:t>
          </a:r>
        </a:p>
      </dgm:t>
    </dgm:pt>
    <dgm:pt modelId="{35CA375F-E840-448D-A910-0A5745AB2866}" type="parTrans" cxnId="{5C8D17A4-EDC6-4B6B-951E-811DF595BE83}">
      <dgm:prSet/>
      <dgm:spPr/>
      <dgm:t>
        <a:bodyPr/>
        <a:lstStyle/>
        <a:p>
          <a:endParaRPr lang="ru-RU"/>
        </a:p>
      </dgm:t>
    </dgm:pt>
    <dgm:pt modelId="{E163F3F6-D63D-45D9-96DE-6F3680B87467}" type="sibTrans" cxnId="{5C8D17A4-EDC6-4B6B-951E-811DF595BE83}">
      <dgm:prSet/>
      <dgm:spPr/>
      <dgm:t>
        <a:bodyPr/>
        <a:lstStyle/>
        <a:p>
          <a:endParaRPr lang="ru-RU"/>
        </a:p>
      </dgm:t>
    </dgm:pt>
    <dgm:pt modelId="{8D592A69-1AA1-45A1-9007-08635CD6B466}">
      <dgm:prSet/>
      <dgm:spPr/>
      <dgm:t>
        <a:bodyPr/>
        <a:lstStyle/>
        <a:p>
          <a:r>
            <a:rPr lang="ru-RU" altLang="ru-RU" smtClean="0">
              <a:cs typeface="Arial" pitchFamily="34" charset="0"/>
            </a:rPr>
            <a:t>5. Разграничение приёма по конкурсным группам.</a:t>
          </a:r>
          <a:endParaRPr lang="ru-RU" altLang="ru-RU" dirty="0" smtClean="0">
            <a:cs typeface="Arial" pitchFamily="34" charset="0"/>
          </a:endParaRPr>
        </a:p>
      </dgm:t>
    </dgm:pt>
    <dgm:pt modelId="{EB8653EE-8853-4B82-8D7B-7CD7208D31C3}" type="parTrans" cxnId="{8AF84EC5-BE59-4C55-AAFC-F0F9D49F280B}">
      <dgm:prSet/>
      <dgm:spPr/>
      <dgm:t>
        <a:bodyPr/>
        <a:lstStyle/>
        <a:p>
          <a:endParaRPr lang="ru-RU"/>
        </a:p>
      </dgm:t>
    </dgm:pt>
    <dgm:pt modelId="{7CD61BCF-14EA-45B5-9A7E-E8A5B14DD820}" type="sibTrans" cxnId="{8AF84EC5-BE59-4C55-AAFC-F0F9D49F280B}">
      <dgm:prSet/>
      <dgm:spPr/>
      <dgm:t>
        <a:bodyPr/>
        <a:lstStyle/>
        <a:p>
          <a:endParaRPr lang="ru-RU"/>
        </a:p>
      </dgm:t>
    </dgm:pt>
    <dgm:pt modelId="{11D9A7B2-1C7C-4DA4-9687-DEA7B8A14566}">
      <dgm:prSet/>
      <dgm:spPr/>
      <dgm:t>
        <a:bodyPr/>
        <a:lstStyle/>
        <a:p>
          <a:r>
            <a:rPr lang="ru-RU" altLang="ru-RU" smtClean="0">
              <a:cs typeface="Arial" pitchFamily="34" charset="0"/>
            </a:rPr>
            <a:t>6. Зачисление на бюджетные места в два этапа.</a:t>
          </a:r>
          <a:endParaRPr lang="ru-RU" altLang="ru-RU" dirty="0" smtClean="0">
            <a:cs typeface="Arial" pitchFamily="34" charset="0"/>
          </a:endParaRPr>
        </a:p>
      </dgm:t>
    </dgm:pt>
    <dgm:pt modelId="{E14AB540-4DE4-4F1D-9F73-B3B7902F477F}" type="parTrans" cxnId="{DC711984-A29A-44FE-BD15-05692A0137F6}">
      <dgm:prSet/>
      <dgm:spPr/>
      <dgm:t>
        <a:bodyPr/>
        <a:lstStyle/>
        <a:p>
          <a:endParaRPr lang="ru-RU"/>
        </a:p>
      </dgm:t>
    </dgm:pt>
    <dgm:pt modelId="{C59A3359-0572-4BD9-B178-CF7E0BE15DE7}" type="sibTrans" cxnId="{DC711984-A29A-44FE-BD15-05692A0137F6}">
      <dgm:prSet/>
      <dgm:spPr/>
      <dgm:t>
        <a:bodyPr/>
        <a:lstStyle/>
        <a:p>
          <a:endParaRPr lang="ru-RU"/>
        </a:p>
      </dgm:t>
    </dgm:pt>
    <dgm:pt modelId="{658A0526-A4DA-4BAF-9733-F7A3C66BC601}">
      <dgm:prSet/>
      <dgm:spPr/>
      <dgm:t>
        <a:bodyPr/>
        <a:lstStyle/>
        <a:p>
          <a:r>
            <a:rPr lang="ru-RU" altLang="ru-RU" smtClean="0">
              <a:cs typeface="Arial" pitchFamily="34" charset="0"/>
            </a:rPr>
            <a:t>7. Поступление абитуриентов только на первый курс.</a:t>
          </a:r>
          <a:endParaRPr lang="ru-RU" altLang="ru-RU" dirty="0" smtClean="0">
            <a:cs typeface="Arial" pitchFamily="34" charset="0"/>
          </a:endParaRPr>
        </a:p>
      </dgm:t>
    </dgm:pt>
    <dgm:pt modelId="{620B6280-47DB-4506-B218-1EEA3C65EAF3}" type="parTrans" cxnId="{BA9DFE62-AE3D-496B-8ACF-CBAC3C554B36}">
      <dgm:prSet/>
      <dgm:spPr/>
      <dgm:t>
        <a:bodyPr/>
        <a:lstStyle/>
        <a:p>
          <a:endParaRPr lang="ru-RU"/>
        </a:p>
      </dgm:t>
    </dgm:pt>
    <dgm:pt modelId="{D3FD0D0F-2BC8-41E1-8299-33C3D4F1F495}" type="sibTrans" cxnId="{BA9DFE62-AE3D-496B-8ACF-CBAC3C554B36}">
      <dgm:prSet/>
      <dgm:spPr/>
      <dgm:t>
        <a:bodyPr/>
        <a:lstStyle/>
        <a:p>
          <a:endParaRPr lang="ru-RU"/>
        </a:p>
      </dgm:t>
    </dgm:pt>
    <dgm:pt modelId="{049F8788-9FF4-4070-BBDA-F293C0A69935}" type="pres">
      <dgm:prSet presAssocID="{87CF3C39-6B47-46AD-97B6-D11B560ED7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C1DE1C-AE86-4E3A-B41E-B40B1C0EBA2F}" type="pres">
      <dgm:prSet presAssocID="{247DF16F-B985-42BE-959D-395CFC6F091F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82578-B989-4469-97B7-11AA95201314}" type="pres">
      <dgm:prSet presAssocID="{037606E2-D206-4E66-9E56-386B4B004E2D}" presName="spacer" presStyleCnt="0"/>
      <dgm:spPr/>
    </dgm:pt>
    <dgm:pt modelId="{25ADD735-0EAB-417B-9E37-C83D9D1BD6C5}" type="pres">
      <dgm:prSet presAssocID="{D9423E0C-1B53-4F81-960F-BE15278FA561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42ACF-D88D-4D2C-B582-71EF18A6568E}" type="pres">
      <dgm:prSet presAssocID="{5EBBC87D-5A2B-40B2-8223-98ABDB95238E}" presName="spacer" presStyleCnt="0"/>
      <dgm:spPr/>
    </dgm:pt>
    <dgm:pt modelId="{53E5C667-26B0-42C4-8BE7-C736CF77A968}" type="pres">
      <dgm:prSet presAssocID="{8F5A0586-A99F-4161-A2A4-8EDA40187033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DBD2E5-C9C8-477E-A193-DCC47A469E98}" type="pres">
      <dgm:prSet presAssocID="{5BE739CF-E88A-4C31-AEB0-C589E447DA1B}" presName="spacer" presStyleCnt="0"/>
      <dgm:spPr/>
    </dgm:pt>
    <dgm:pt modelId="{1A97FA39-D073-476F-BB1F-EB6E954FDF4F}" type="pres">
      <dgm:prSet presAssocID="{73C40A91-7BD3-4BF6-BFD8-75DD0CB8DEAF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1959F1-D055-41B5-9088-241562CCD995}" type="pres">
      <dgm:prSet presAssocID="{E163F3F6-D63D-45D9-96DE-6F3680B87467}" presName="spacer" presStyleCnt="0"/>
      <dgm:spPr/>
    </dgm:pt>
    <dgm:pt modelId="{6B581885-0DD3-4B18-A5FD-0438AF487105}" type="pres">
      <dgm:prSet presAssocID="{8D592A69-1AA1-45A1-9007-08635CD6B466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F6D38D-09DE-4B5A-A115-FB95D5CF5F12}" type="pres">
      <dgm:prSet presAssocID="{7CD61BCF-14EA-45B5-9A7E-E8A5B14DD820}" presName="spacer" presStyleCnt="0"/>
      <dgm:spPr/>
    </dgm:pt>
    <dgm:pt modelId="{D5541F17-E6EA-42F9-A3F7-37BB2113CEAB}" type="pres">
      <dgm:prSet presAssocID="{11D9A7B2-1C7C-4DA4-9687-DEA7B8A14566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7B7C7F-8D2D-4FA9-A4DB-3B308EC85239}" type="pres">
      <dgm:prSet presAssocID="{C59A3359-0572-4BD9-B178-CF7E0BE15DE7}" presName="spacer" presStyleCnt="0"/>
      <dgm:spPr/>
    </dgm:pt>
    <dgm:pt modelId="{8801E1FD-1F79-43B1-904E-F7718E2D204A}" type="pres">
      <dgm:prSet presAssocID="{658A0526-A4DA-4BAF-9733-F7A3C66BC601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5BB2E5-D835-4370-86B7-5105ED9D0CC4}" type="presOf" srcId="{8F5A0586-A99F-4161-A2A4-8EDA40187033}" destId="{53E5C667-26B0-42C4-8BE7-C736CF77A968}" srcOrd="0" destOrd="0" presId="urn:microsoft.com/office/officeart/2005/8/layout/vList2"/>
    <dgm:cxn modelId="{BA7AC125-23EB-41A5-B028-CF254D507685}" type="presOf" srcId="{11D9A7B2-1C7C-4DA4-9687-DEA7B8A14566}" destId="{D5541F17-E6EA-42F9-A3F7-37BB2113CEAB}" srcOrd="0" destOrd="0" presId="urn:microsoft.com/office/officeart/2005/8/layout/vList2"/>
    <dgm:cxn modelId="{1C67EB6F-421D-422F-91D5-23DB2F6D7515}" srcId="{87CF3C39-6B47-46AD-97B6-D11B560ED7B7}" destId="{D9423E0C-1B53-4F81-960F-BE15278FA561}" srcOrd="1" destOrd="0" parTransId="{2A2DE771-19A4-4522-9296-981B59BEE418}" sibTransId="{5EBBC87D-5A2B-40B2-8223-98ABDB95238E}"/>
    <dgm:cxn modelId="{CCB905AD-6567-4831-8596-67DE3B6A2993}" type="presOf" srcId="{8D592A69-1AA1-45A1-9007-08635CD6B466}" destId="{6B581885-0DD3-4B18-A5FD-0438AF487105}" srcOrd="0" destOrd="0" presId="urn:microsoft.com/office/officeart/2005/8/layout/vList2"/>
    <dgm:cxn modelId="{842057BD-F7A3-4499-966E-5A217F0C6C16}" type="presOf" srcId="{247DF16F-B985-42BE-959D-395CFC6F091F}" destId="{83C1DE1C-AE86-4E3A-B41E-B40B1C0EBA2F}" srcOrd="0" destOrd="0" presId="urn:microsoft.com/office/officeart/2005/8/layout/vList2"/>
    <dgm:cxn modelId="{5C8D17A4-EDC6-4B6B-951E-811DF595BE83}" srcId="{87CF3C39-6B47-46AD-97B6-D11B560ED7B7}" destId="{73C40A91-7BD3-4BF6-BFD8-75DD0CB8DEAF}" srcOrd="3" destOrd="0" parTransId="{35CA375F-E840-448D-A910-0A5745AB2866}" sibTransId="{E163F3F6-D63D-45D9-96DE-6F3680B87467}"/>
    <dgm:cxn modelId="{24E2F912-100F-4FC9-A6EB-D60F7736171B}" type="presOf" srcId="{87CF3C39-6B47-46AD-97B6-D11B560ED7B7}" destId="{049F8788-9FF4-4070-BBDA-F293C0A69935}" srcOrd="0" destOrd="0" presId="urn:microsoft.com/office/officeart/2005/8/layout/vList2"/>
    <dgm:cxn modelId="{FD9AE891-F75A-4295-BF1B-26C8A7E184C6}" type="presOf" srcId="{D9423E0C-1B53-4F81-960F-BE15278FA561}" destId="{25ADD735-0EAB-417B-9E37-C83D9D1BD6C5}" srcOrd="0" destOrd="0" presId="urn:microsoft.com/office/officeart/2005/8/layout/vList2"/>
    <dgm:cxn modelId="{8AF84EC5-BE59-4C55-AAFC-F0F9D49F280B}" srcId="{87CF3C39-6B47-46AD-97B6-D11B560ED7B7}" destId="{8D592A69-1AA1-45A1-9007-08635CD6B466}" srcOrd="4" destOrd="0" parTransId="{EB8653EE-8853-4B82-8D7B-7CD7208D31C3}" sibTransId="{7CD61BCF-14EA-45B5-9A7E-E8A5B14DD820}"/>
    <dgm:cxn modelId="{7F0E187E-5E7A-4B46-A2FC-3B66425CD998}" srcId="{87CF3C39-6B47-46AD-97B6-D11B560ED7B7}" destId="{8F5A0586-A99F-4161-A2A4-8EDA40187033}" srcOrd="2" destOrd="0" parTransId="{6B525A1B-534F-4135-B5EB-890E3028ACEE}" sibTransId="{5BE739CF-E88A-4C31-AEB0-C589E447DA1B}"/>
    <dgm:cxn modelId="{5FD5B7BA-CF8B-418D-915A-D9C5223178D4}" type="presOf" srcId="{73C40A91-7BD3-4BF6-BFD8-75DD0CB8DEAF}" destId="{1A97FA39-D073-476F-BB1F-EB6E954FDF4F}" srcOrd="0" destOrd="0" presId="urn:microsoft.com/office/officeart/2005/8/layout/vList2"/>
    <dgm:cxn modelId="{DC711984-A29A-44FE-BD15-05692A0137F6}" srcId="{87CF3C39-6B47-46AD-97B6-D11B560ED7B7}" destId="{11D9A7B2-1C7C-4DA4-9687-DEA7B8A14566}" srcOrd="5" destOrd="0" parTransId="{E14AB540-4DE4-4F1D-9F73-B3B7902F477F}" sibTransId="{C59A3359-0572-4BD9-B178-CF7E0BE15DE7}"/>
    <dgm:cxn modelId="{A99E64FB-B528-4C2A-8AE3-E83545ACBB40}" type="presOf" srcId="{658A0526-A4DA-4BAF-9733-F7A3C66BC601}" destId="{8801E1FD-1F79-43B1-904E-F7718E2D204A}" srcOrd="0" destOrd="0" presId="urn:microsoft.com/office/officeart/2005/8/layout/vList2"/>
    <dgm:cxn modelId="{BA9DFE62-AE3D-496B-8ACF-CBAC3C554B36}" srcId="{87CF3C39-6B47-46AD-97B6-D11B560ED7B7}" destId="{658A0526-A4DA-4BAF-9733-F7A3C66BC601}" srcOrd="6" destOrd="0" parTransId="{620B6280-47DB-4506-B218-1EEA3C65EAF3}" sibTransId="{D3FD0D0F-2BC8-41E1-8299-33C3D4F1F495}"/>
    <dgm:cxn modelId="{456F8DA0-AF19-478C-877C-329574E32B81}" srcId="{87CF3C39-6B47-46AD-97B6-D11B560ED7B7}" destId="{247DF16F-B985-42BE-959D-395CFC6F091F}" srcOrd="0" destOrd="0" parTransId="{135D0528-7A12-4501-8D82-49C2560350F6}" sibTransId="{037606E2-D206-4E66-9E56-386B4B004E2D}"/>
    <dgm:cxn modelId="{4FE024B6-7849-4D9A-ABB6-90639C252359}" type="presParOf" srcId="{049F8788-9FF4-4070-BBDA-F293C0A69935}" destId="{83C1DE1C-AE86-4E3A-B41E-B40B1C0EBA2F}" srcOrd="0" destOrd="0" presId="urn:microsoft.com/office/officeart/2005/8/layout/vList2"/>
    <dgm:cxn modelId="{445A590E-A49A-455B-87CF-CB97B1AC6A44}" type="presParOf" srcId="{049F8788-9FF4-4070-BBDA-F293C0A69935}" destId="{20782578-B989-4469-97B7-11AA95201314}" srcOrd="1" destOrd="0" presId="urn:microsoft.com/office/officeart/2005/8/layout/vList2"/>
    <dgm:cxn modelId="{5EB0018E-2671-4109-A19C-DACF65C07491}" type="presParOf" srcId="{049F8788-9FF4-4070-BBDA-F293C0A69935}" destId="{25ADD735-0EAB-417B-9E37-C83D9D1BD6C5}" srcOrd="2" destOrd="0" presId="urn:microsoft.com/office/officeart/2005/8/layout/vList2"/>
    <dgm:cxn modelId="{6CDCAABD-2541-488F-9339-A251007A284D}" type="presParOf" srcId="{049F8788-9FF4-4070-BBDA-F293C0A69935}" destId="{C4842ACF-D88D-4D2C-B582-71EF18A6568E}" srcOrd="3" destOrd="0" presId="urn:microsoft.com/office/officeart/2005/8/layout/vList2"/>
    <dgm:cxn modelId="{4BBDACEA-DBA6-49BC-9283-8FD27F939340}" type="presParOf" srcId="{049F8788-9FF4-4070-BBDA-F293C0A69935}" destId="{53E5C667-26B0-42C4-8BE7-C736CF77A968}" srcOrd="4" destOrd="0" presId="urn:microsoft.com/office/officeart/2005/8/layout/vList2"/>
    <dgm:cxn modelId="{7B1D287F-1F15-4E56-835E-9A45AA1FEDFF}" type="presParOf" srcId="{049F8788-9FF4-4070-BBDA-F293C0A69935}" destId="{92DBD2E5-C9C8-477E-A193-DCC47A469E98}" srcOrd="5" destOrd="0" presId="urn:microsoft.com/office/officeart/2005/8/layout/vList2"/>
    <dgm:cxn modelId="{D4ED8AAB-6053-4E18-B37F-A8D51ACEC869}" type="presParOf" srcId="{049F8788-9FF4-4070-BBDA-F293C0A69935}" destId="{1A97FA39-D073-476F-BB1F-EB6E954FDF4F}" srcOrd="6" destOrd="0" presId="urn:microsoft.com/office/officeart/2005/8/layout/vList2"/>
    <dgm:cxn modelId="{F0C77CD5-BC4D-484D-B66A-BAB40AB12379}" type="presParOf" srcId="{049F8788-9FF4-4070-BBDA-F293C0A69935}" destId="{A41959F1-D055-41B5-9088-241562CCD995}" srcOrd="7" destOrd="0" presId="urn:microsoft.com/office/officeart/2005/8/layout/vList2"/>
    <dgm:cxn modelId="{83D04E14-F5D2-4E70-8F67-0D3AE3B934BA}" type="presParOf" srcId="{049F8788-9FF4-4070-BBDA-F293C0A69935}" destId="{6B581885-0DD3-4B18-A5FD-0438AF487105}" srcOrd="8" destOrd="0" presId="urn:microsoft.com/office/officeart/2005/8/layout/vList2"/>
    <dgm:cxn modelId="{5A2C9936-D5F3-49D9-B3EA-B514AB9CA25B}" type="presParOf" srcId="{049F8788-9FF4-4070-BBDA-F293C0A69935}" destId="{15F6D38D-09DE-4B5A-A115-FB95D5CF5F12}" srcOrd="9" destOrd="0" presId="urn:microsoft.com/office/officeart/2005/8/layout/vList2"/>
    <dgm:cxn modelId="{241460A9-CCE6-4A5E-A426-E59324BEFDD7}" type="presParOf" srcId="{049F8788-9FF4-4070-BBDA-F293C0A69935}" destId="{D5541F17-E6EA-42F9-A3F7-37BB2113CEAB}" srcOrd="10" destOrd="0" presId="urn:microsoft.com/office/officeart/2005/8/layout/vList2"/>
    <dgm:cxn modelId="{81CC198B-7ED0-4486-940A-344A20B637B2}" type="presParOf" srcId="{049F8788-9FF4-4070-BBDA-F293C0A69935}" destId="{A57B7C7F-8D2D-4FA9-A4DB-3B308EC85239}" srcOrd="11" destOrd="0" presId="urn:microsoft.com/office/officeart/2005/8/layout/vList2"/>
    <dgm:cxn modelId="{72235ED5-EC9A-4FE2-91C0-47F01DEB8303}" type="presParOf" srcId="{049F8788-9FF4-4070-BBDA-F293C0A69935}" destId="{8801E1FD-1F79-43B1-904E-F7718E2D204A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0CFA10-0A92-4230-9BC7-108569C8C210}" type="doc">
      <dgm:prSet loTypeId="urn:microsoft.com/office/officeart/2005/8/layout/vList2" loCatId="list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D349A02A-99CD-4020-9824-C16A6A01DCB8}">
      <dgm:prSet phldrT="[Текст]"/>
      <dgm:spPr/>
      <dgm:t>
        <a:bodyPr/>
        <a:lstStyle/>
        <a:p>
          <a:r>
            <a:rPr lang="ru-RU" dirty="0" smtClean="0"/>
            <a:t>Сертификат специалиста по специальности «Педиатрия», «Стоматология» и т.д.</a:t>
          </a:r>
          <a:endParaRPr lang="ru-RU" dirty="0"/>
        </a:p>
      </dgm:t>
    </dgm:pt>
    <dgm:pt modelId="{183EAF7F-CC6C-485E-96B3-C7F86D33B075}" type="parTrans" cxnId="{6DA27806-BDCE-49C6-88F0-02C0703D429B}">
      <dgm:prSet/>
      <dgm:spPr/>
      <dgm:t>
        <a:bodyPr/>
        <a:lstStyle/>
        <a:p>
          <a:endParaRPr lang="ru-RU"/>
        </a:p>
      </dgm:t>
    </dgm:pt>
    <dgm:pt modelId="{99DA2573-E8CD-424A-B449-993161E991EA}" type="sibTrans" cxnId="{6DA27806-BDCE-49C6-88F0-02C0703D429B}">
      <dgm:prSet/>
      <dgm:spPr/>
      <dgm:t>
        <a:bodyPr/>
        <a:lstStyle/>
        <a:p>
          <a:endParaRPr lang="ru-RU"/>
        </a:p>
      </dgm:t>
    </dgm:pt>
    <dgm:pt modelId="{576FD289-645B-4865-A8C0-5C17EA3A88A9}">
      <dgm:prSet/>
      <dgm:spPr/>
      <dgm:t>
        <a:bodyPr/>
        <a:lstStyle/>
        <a:p>
          <a:r>
            <a:rPr lang="ru-RU" smtClean="0"/>
            <a:t>Заключения предварительного и периодического медицинских осмотров о состоянии здоровья</a:t>
          </a:r>
          <a:endParaRPr lang="ru-RU" dirty="0" smtClean="0"/>
        </a:p>
      </dgm:t>
    </dgm:pt>
    <dgm:pt modelId="{3098EC90-99F6-4D2E-B170-DF2B655A4DA0}" type="parTrans" cxnId="{2A06B9A5-498E-46AC-A638-D67A61F2A100}">
      <dgm:prSet/>
      <dgm:spPr/>
      <dgm:t>
        <a:bodyPr/>
        <a:lstStyle/>
        <a:p>
          <a:endParaRPr lang="ru-RU"/>
        </a:p>
      </dgm:t>
    </dgm:pt>
    <dgm:pt modelId="{AE7DD23C-10EC-4DF1-BCF7-9777E33C947F}" type="sibTrans" cxnId="{2A06B9A5-498E-46AC-A638-D67A61F2A100}">
      <dgm:prSet/>
      <dgm:spPr/>
      <dgm:t>
        <a:bodyPr/>
        <a:lstStyle/>
        <a:p>
          <a:endParaRPr lang="ru-RU"/>
        </a:p>
      </dgm:t>
    </dgm:pt>
    <dgm:pt modelId="{D6DA3646-18B5-4505-83C6-FD5353E3A040}">
      <dgm:prSet/>
      <dgm:spPr/>
      <dgm:t>
        <a:bodyPr/>
        <a:lstStyle/>
        <a:p>
          <a:r>
            <a:rPr lang="ru-RU" smtClean="0"/>
            <a:t>Справки о наличии (отсутствии) судимости и (или) факта уголовного преследования либо о прекращении уголовного преследования по реабилитирующим основаниям </a:t>
          </a:r>
          <a:endParaRPr lang="ru-RU" dirty="0" smtClean="0"/>
        </a:p>
      </dgm:t>
    </dgm:pt>
    <dgm:pt modelId="{F8F38581-A9AD-4EFE-B964-5A0153FADF03}" type="parTrans" cxnId="{FF7CC093-9DAF-42B0-A826-68B21C630B73}">
      <dgm:prSet/>
      <dgm:spPr/>
      <dgm:t>
        <a:bodyPr/>
        <a:lstStyle/>
        <a:p>
          <a:endParaRPr lang="ru-RU"/>
        </a:p>
      </dgm:t>
    </dgm:pt>
    <dgm:pt modelId="{A7B30AC7-1EFE-4B74-B74A-A41AFC559006}" type="sibTrans" cxnId="{FF7CC093-9DAF-42B0-A826-68B21C630B73}">
      <dgm:prSet/>
      <dgm:spPr/>
      <dgm:t>
        <a:bodyPr/>
        <a:lstStyle/>
        <a:p>
          <a:endParaRPr lang="ru-RU"/>
        </a:p>
      </dgm:t>
    </dgm:pt>
    <dgm:pt modelId="{ECA95ED5-73B4-43E9-AAE1-2E2D99F7E255}" type="pres">
      <dgm:prSet presAssocID="{680CFA10-0A92-4230-9BC7-108569C8C21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7A1C62-7448-4B01-BBAE-8BDB3B736695}" type="pres">
      <dgm:prSet presAssocID="{D349A02A-99CD-4020-9824-C16A6A01DCB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662E56-330C-4B56-9CC3-EB5588B780CA}" type="pres">
      <dgm:prSet presAssocID="{99DA2573-E8CD-424A-B449-993161E991EA}" presName="spacer" presStyleCnt="0"/>
      <dgm:spPr/>
    </dgm:pt>
    <dgm:pt modelId="{C4D22D68-AED4-4AE6-9B38-BF0E47C14BA3}" type="pres">
      <dgm:prSet presAssocID="{576FD289-645B-4865-A8C0-5C17EA3A88A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173567-5C93-4D87-92B9-08257BE9608C}" type="pres">
      <dgm:prSet presAssocID="{AE7DD23C-10EC-4DF1-BCF7-9777E33C947F}" presName="spacer" presStyleCnt="0"/>
      <dgm:spPr/>
    </dgm:pt>
    <dgm:pt modelId="{D3AAE691-4CEF-4319-B887-95C85B134413}" type="pres">
      <dgm:prSet presAssocID="{D6DA3646-18B5-4505-83C6-FD5353E3A04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261760-BD46-4E29-9089-2C71651E4792}" type="presOf" srcId="{D6DA3646-18B5-4505-83C6-FD5353E3A040}" destId="{D3AAE691-4CEF-4319-B887-95C85B134413}" srcOrd="0" destOrd="0" presId="urn:microsoft.com/office/officeart/2005/8/layout/vList2"/>
    <dgm:cxn modelId="{FC172100-723C-452A-AAA3-E8F905D09599}" type="presOf" srcId="{680CFA10-0A92-4230-9BC7-108569C8C210}" destId="{ECA95ED5-73B4-43E9-AAE1-2E2D99F7E255}" srcOrd="0" destOrd="0" presId="urn:microsoft.com/office/officeart/2005/8/layout/vList2"/>
    <dgm:cxn modelId="{B6B7B5D6-F331-450A-8D54-4F1430A5FEA2}" type="presOf" srcId="{D349A02A-99CD-4020-9824-C16A6A01DCB8}" destId="{4D7A1C62-7448-4B01-BBAE-8BDB3B736695}" srcOrd="0" destOrd="0" presId="urn:microsoft.com/office/officeart/2005/8/layout/vList2"/>
    <dgm:cxn modelId="{6DA27806-BDCE-49C6-88F0-02C0703D429B}" srcId="{680CFA10-0A92-4230-9BC7-108569C8C210}" destId="{D349A02A-99CD-4020-9824-C16A6A01DCB8}" srcOrd="0" destOrd="0" parTransId="{183EAF7F-CC6C-485E-96B3-C7F86D33B075}" sibTransId="{99DA2573-E8CD-424A-B449-993161E991EA}"/>
    <dgm:cxn modelId="{4180CA23-B084-4EFE-9092-1C7A26DBE09D}" type="presOf" srcId="{576FD289-645B-4865-A8C0-5C17EA3A88A9}" destId="{C4D22D68-AED4-4AE6-9B38-BF0E47C14BA3}" srcOrd="0" destOrd="0" presId="urn:microsoft.com/office/officeart/2005/8/layout/vList2"/>
    <dgm:cxn modelId="{FF7CC093-9DAF-42B0-A826-68B21C630B73}" srcId="{680CFA10-0A92-4230-9BC7-108569C8C210}" destId="{D6DA3646-18B5-4505-83C6-FD5353E3A040}" srcOrd="2" destOrd="0" parTransId="{F8F38581-A9AD-4EFE-B964-5A0153FADF03}" sibTransId="{A7B30AC7-1EFE-4B74-B74A-A41AFC559006}"/>
    <dgm:cxn modelId="{2A06B9A5-498E-46AC-A638-D67A61F2A100}" srcId="{680CFA10-0A92-4230-9BC7-108569C8C210}" destId="{576FD289-645B-4865-A8C0-5C17EA3A88A9}" srcOrd="1" destOrd="0" parTransId="{3098EC90-99F6-4D2E-B170-DF2B655A4DA0}" sibTransId="{AE7DD23C-10EC-4DF1-BCF7-9777E33C947F}"/>
    <dgm:cxn modelId="{1C0FE8BF-9174-417E-B266-523A1E777B9A}" type="presParOf" srcId="{ECA95ED5-73B4-43E9-AAE1-2E2D99F7E255}" destId="{4D7A1C62-7448-4B01-BBAE-8BDB3B736695}" srcOrd="0" destOrd="0" presId="urn:microsoft.com/office/officeart/2005/8/layout/vList2"/>
    <dgm:cxn modelId="{725AA47E-D617-4883-BB9B-444F3440CD6F}" type="presParOf" srcId="{ECA95ED5-73B4-43E9-AAE1-2E2D99F7E255}" destId="{B4662E56-330C-4B56-9CC3-EB5588B780CA}" srcOrd="1" destOrd="0" presId="urn:microsoft.com/office/officeart/2005/8/layout/vList2"/>
    <dgm:cxn modelId="{0FCC7BDF-4A91-43F1-A7E3-856FD2C2C3EE}" type="presParOf" srcId="{ECA95ED5-73B4-43E9-AAE1-2E2D99F7E255}" destId="{C4D22D68-AED4-4AE6-9B38-BF0E47C14BA3}" srcOrd="2" destOrd="0" presId="urn:microsoft.com/office/officeart/2005/8/layout/vList2"/>
    <dgm:cxn modelId="{D412AE77-1814-449F-9708-D30CA27E065F}" type="presParOf" srcId="{ECA95ED5-73B4-43E9-AAE1-2E2D99F7E255}" destId="{6D173567-5C93-4D87-92B9-08257BE9608C}" srcOrd="3" destOrd="0" presId="urn:microsoft.com/office/officeart/2005/8/layout/vList2"/>
    <dgm:cxn modelId="{B6A4B8DF-8895-4A5C-8C4C-0F7C58FB5837}" type="presParOf" srcId="{ECA95ED5-73B4-43E9-AAE1-2E2D99F7E255}" destId="{D3AAE691-4CEF-4319-B887-95C85B13441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65859D-4C00-4739-BDDE-B3E04F4242A1}" type="doc">
      <dgm:prSet loTypeId="urn:microsoft.com/office/officeart/2005/8/layout/hList9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BC60FA6B-F3B9-42F3-AFE4-3DFB7C912E79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53D09B0C-9109-4836-AE05-5B7C1E8553B0}" type="parTrans" cxnId="{5B827901-70FB-415B-93EB-9CAE92D176A5}">
      <dgm:prSet/>
      <dgm:spPr/>
      <dgm:t>
        <a:bodyPr/>
        <a:lstStyle/>
        <a:p>
          <a:endParaRPr lang="ru-RU"/>
        </a:p>
      </dgm:t>
    </dgm:pt>
    <dgm:pt modelId="{62E72B4B-4AAE-4137-8005-FFF387F5CE71}" type="sibTrans" cxnId="{5B827901-70FB-415B-93EB-9CAE92D176A5}">
      <dgm:prSet/>
      <dgm:spPr/>
      <dgm:t>
        <a:bodyPr/>
        <a:lstStyle/>
        <a:p>
          <a:endParaRPr lang="ru-RU"/>
        </a:p>
      </dgm:t>
    </dgm:pt>
    <dgm:pt modelId="{F66DFCBA-2443-4C5E-ADF4-6A21563DC496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dirty="0" smtClean="0">
              <a:latin typeface="+mn-lt"/>
            </a:rPr>
            <a:t>(на основе накопительной системы непрерывного медицинского образования)</a:t>
          </a:r>
          <a:endParaRPr lang="ru-RU" sz="1800" dirty="0">
            <a:latin typeface="+mn-lt"/>
          </a:endParaRPr>
        </a:p>
      </dgm:t>
    </dgm:pt>
    <dgm:pt modelId="{3FED139D-E843-47FF-B724-9B99B95312BA}" type="parTrans" cxnId="{F3CBBD3F-CABD-42B2-AA50-7D7CE2EBFF16}">
      <dgm:prSet/>
      <dgm:spPr/>
      <dgm:t>
        <a:bodyPr/>
        <a:lstStyle/>
        <a:p>
          <a:endParaRPr lang="ru-RU"/>
        </a:p>
      </dgm:t>
    </dgm:pt>
    <dgm:pt modelId="{B01227E3-1DDF-438D-BF4D-877C6EDDFDD4}" type="sibTrans" cxnId="{F3CBBD3F-CABD-42B2-AA50-7D7CE2EBFF16}">
      <dgm:prSet/>
      <dgm:spPr/>
      <dgm:t>
        <a:bodyPr/>
        <a:lstStyle/>
        <a:p>
          <a:endParaRPr lang="ru-RU"/>
        </a:p>
      </dgm:t>
    </dgm:pt>
    <dgm:pt modelId="{0F297C54-DCD6-4A2C-A08F-7F5063135E8F}">
      <dgm:prSet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FD7AD057-5381-45F1-9907-7433C2ECAE0E}" type="parTrans" cxnId="{857590B2-9127-4E57-862E-1962B1B59A91}">
      <dgm:prSet/>
      <dgm:spPr/>
      <dgm:t>
        <a:bodyPr/>
        <a:lstStyle/>
        <a:p>
          <a:endParaRPr lang="ru-RU"/>
        </a:p>
      </dgm:t>
    </dgm:pt>
    <dgm:pt modelId="{1169A4E2-7247-4EFD-B4A6-58B47F239C7F}" type="sibTrans" cxnId="{857590B2-9127-4E57-862E-1962B1B59A91}">
      <dgm:prSet/>
      <dgm:spPr/>
      <dgm:t>
        <a:bodyPr/>
        <a:lstStyle/>
        <a:p>
          <a:endParaRPr lang="ru-RU"/>
        </a:p>
      </dgm:t>
    </dgm:pt>
    <dgm:pt modelId="{09F7A48C-A2F4-4B18-A1C9-49C04C6B1426}">
      <dgm:prSet custT="1"/>
      <dgm:spPr/>
      <dgm:t>
        <a:bodyPr/>
        <a:lstStyle/>
        <a:p>
          <a:endParaRPr lang="ru-RU" sz="1800" dirty="0" smtClean="0">
            <a:latin typeface="+mn-lt"/>
          </a:endParaRPr>
        </a:p>
        <a:p>
          <a:r>
            <a:rPr lang="ru-RU" sz="1800" dirty="0" smtClean="0">
              <a:latin typeface="+mn-lt"/>
            </a:rPr>
            <a:t>оценка профессиональных знаний                   </a:t>
          </a:r>
          <a:endParaRPr lang="ru-RU" sz="1800" dirty="0">
            <a:latin typeface="+mn-lt"/>
          </a:endParaRPr>
        </a:p>
      </dgm:t>
    </dgm:pt>
    <dgm:pt modelId="{3E30C13F-204B-4A59-9F20-06220DFC6C56}" type="parTrans" cxnId="{7863F2DE-623F-4B99-8925-BC765A454285}">
      <dgm:prSet/>
      <dgm:spPr/>
      <dgm:t>
        <a:bodyPr/>
        <a:lstStyle/>
        <a:p>
          <a:endParaRPr lang="ru-RU"/>
        </a:p>
      </dgm:t>
    </dgm:pt>
    <dgm:pt modelId="{89737E33-D04A-484D-85B6-73BC6EB48CC5}" type="sibTrans" cxnId="{7863F2DE-623F-4B99-8925-BC765A454285}">
      <dgm:prSet/>
      <dgm:spPr/>
      <dgm:t>
        <a:bodyPr/>
        <a:lstStyle/>
        <a:p>
          <a:endParaRPr lang="ru-RU"/>
        </a:p>
      </dgm:t>
    </dgm:pt>
    <dgm:pt modelId="{AE5488F9-F637-4911-8D22-8C415473ACD8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dirty="0" smtClean="0">
              <a:latin typeface="+mn-lt"/>
            </a:rPr>
            <a:t>(по результатам национального профессионального тестирования)</a:t>
          </a:r>
          <a:endParaRPr lang="ru-RU" sz="1800" dirty="0">
            <a:latin typeface="+mn-lt"/>
          </a:endParaRPr>
        </a:p>
      </dgm:t>
    </dgm:pt>
    <dgm:pt modelId="{66DDA0D9-26BE-4D99-9B09-AC86C6891F87}" type="parTrans" cxnId="{500024A6-ECCE-4628-8169-1888F6728ECE}">
      <dgm:prSet/>
      <dgm:spPr/>
      <dgm:t>
        <a:bodyPr/>
        <a:lstStyle/>
        <a:p>
          <a:endParaRPr lang="ru-RU"/>
        </a:p>
      </dgm:t>
    </dgm:pt>
    <dgm:pt modelId="{137D8C03-E488-4C0A-B7BB-827A44C3240A}" type="sibTrans" cxnId="{500024A6-ECCE-4628-8169-1888F6728ECE}">
      <dgm:prSet/>
      <dgm:spPr/>
      <dgm:t>
        <a:bodyPr/>
        <a:lstStyle/>
        <a:p>
          <a:endParaRPr lang="ru-RU"/>
        </a:p>
      </dgm:t>
    </dgm:pt>
    <dgm:pt modelId="{41E4B018-2164-403B-ADD9-8910117A7E12}">
      <dgm:prSet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596B8686-2781-49BF-AAAE-924C01909D4D}" type="parTrans" cxnId="{A9596839-84E7-4CAB-A731-2AB5160FFA0C}">
      <dgm:prSet/>
      <dgm:spPr/>
      <dgm:t>
        <a:bodyPr/>
        <a:lstStyle/>
        <a:p>
          <a:endParaRPr lang="ru-RU"/>
        </a:p>
      </dgm:t>
    </dgm:pt>
    <dgm:pt modelId="{E70ACF66-0C62-4211-9DED-B8857AF9B353}" type="sibTrans" cxnId="{A9596839-84E7-4CAB-A731-2AB5160FFA0C}">
      <dgm:prSet/>
      <dgm:spPr/>
      <dgm:t>
        <a:bodyPr/>
        <a:lstStyle/>
        <a:p>
          <a:endParaRPr lang="ru-RU"/>
        </a:p>
      </dgm:t>
    </dgm:pt>
    <dgm:pt modelId="{30EBFA62-F884-4B88-91B5-2DB097C00675}">
      <dgm:prSet custT="1"/>
      <dgm:spPr/>
      <dgm:t>
        <a:bodyPr/>
        <a:lstStyle/>
        <a:p>
          <a:endParaRPr lang="ru-RU" sz="1800" dirty="0" smtClean="0">
            <a:latin typeface="+mn-lt"/>
          </a:endParaRPr>
        </a:p>
        <a:p>
          <a:r>
            <a:rPr lang="ru-RU" sz="1800" dirty="0" smtClean="0">
              <a:latin typeface="+mn-lt"/>
            </a:rPr>
            <a:t>оценка профессиональных компетенций</a:t>
          </a:r>
          <a:endParaRPr lang="ru-RU" sz="1800" dirty="0">
            <a:latin typeface="+mn-lt"/>
          </a:endParaRPr>
        </a:p>
      </dgm:t>
    </dgm:pt>
    <dgm:pt modelId="{016DD995-84D8-4A19-BA05-9B2477191093}" type="parTrans" cxnId="{69AFD31A-263E-496F-84A7-1730925B8ABF}">
      <dgm:prSet/>
      <dgm:spPr/>
      <dgm:t>
        <a:bodyPr/>
        <a:lstStyle/>
        <a:p>
          <a:endParaRPr lang="ru-RU"/>
        </a:p>
      </dgm:t>
    </dgm:pt>
    <dgm:pt modelId="{8B461F1F-B55C-4697-A495-3BD5DD05351F}" type="sibTrans" cxnId="{69AFD31A-263E-496F-84A7-1730925B8ABF}">
      <dgm:prSet/>
      <dgm:spPr/>
      <dgm:t>
        <a:bodyPr/>
        <a:lstStyle/>
        <a:p>
          <a:endParaRPr lang="ru-RU"/>
        </a:p>
      </dgm:t>
    </dgm:pt>
    <dgm:pt modelId="{40964B79-7D73-45C6-9125-E589F0176EC4}">
      <dgm:prSet phldrT="[Текст]" custT="1"/>
      <dgm:spPr/>
      <dgm:t>
        <a:bodyPr/>
        <a:lstStyle/>
        <a:p>
          <a:endParaRPr lang="ru-RU" sz="1800" dirty="0" smtClean="0">
            <a:latin typeface="+mn-lt"/>
          </a:endParaRPr>
        </a:p>
        <a:p>
          <a:r>
            <a:rPr lang="ru-RU" sz="1800" dirty="0" smtClean="0">
              <a:latin typeface="+mn-lt"/>
            </a:rPr>
            <a:t>оценка профессионального портфолио               </a:t>
          </a:r>
          <a:endParaRPr lang="ru-RU" sz="1800" dirty="0">
            <a:latin typeface="+mn-lt"/>
          </a:endParaRPr>
        </a:p>
      </dgm:t>
    </dgm:pt>
    <dgm:pt modelId="{D1D315C8-8FA4-4F45-9642-D2C3E1412B24}" type="parTrans" cxnId="{2093BEA1-2729-4D97-B462-D2D20057424E}">
      <dgm:prSet/>
      <dgm:spPr/>
      <dgm:t>
        <a:bodyPr/>
        <a:lstStyle/>
        <a:p>
          <a:endParaRPr lang="ru-RU"/>
        </a:p>
      </dgm:t>
    </dgm:pt>
    <dgm:pt modelId="{6B75AF29-0B90-403A-B333-101FC2EC7B98}" type="sibTrans" cxnId="{2093BEA1-2729-4D97-B462-D2D20057424E}">
      <dgm:prSet/>
      <dgm:spPr/>
      <dgm:t>
        <a:bodyPr/>
        <a:lstStyle/>
        <a:p>
          <a:endParaRPr lang="ru-RU"/>
        </a:p>
      </dgm:t>
    </dgm:pt>
    <dgm:pt modelId="{FF8EA677-F8DB-44B1-AE4F-4AB4F304477E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dirty="0" smtClean="0">
              <a:latin typeface="+mn-lt"/>
            </a:rPr>
            <a:t>(профессиональный экзамен в условиях </a:t>
          </a:r>
          <a:r>
            <a:rPr lang="ru-RU" sz="1800" dirty="0" err="1" smtClean="0">
              <a:latin typeface="+mn-lt"/>
            </a:rPr>
            <a:t>симуляционно</a:t>
          </a:r>
          <a:r>
            <a:rPr lang="ru-RU" sz="1800" dirty="0" smtClean="0">
              <a:latin typeface="+mn-lt"/>
            </a:rPr>
            <a:t>-аттестационного центра)</a:t>
          </a:r>
          <a:endParaRPr lang="ru-RU" sz="1800" dirty="0">
            <a:latin typeface="+mn-lt"/>
          </a:endParaRPr>
        </a:p>
      </dgm:t>
    </dgm:pt>
    <dgm:pt modelId="{4DF7E0BB-5887-450C-919F-710C1A76AA63}" type="parTrans" cxnId="{C4711470-FB59-42C0-8CD1-78A5D774C354}">
      <dgm:prSet/>
      <dgm:spPr/>
      <dgm:t>
        <a:bodyPr/>
        <a:lstStyle/>
        <a:p>
          <a:endParaRPr lang="ru-RU"/>
        </a:p>
      </dgm:t>
    </dgm:pt>
    <dgm:pt modelId="{AA29E7E7-E375-48BC-89DB-AA8BE552FADF}" type="sibTrans" cxnId="{C4711470-FB59-42C0-8CD1-78A5D774C354}">
      <dgm:prSet/>
      <dgm:spPr/>
      <dgm:t>
        <a:bodyPr/>
        <a:lstStyle/>
        <a:p>
          <a:endParaRPr lang="ru-RU"/>
        </a:p>
      </dgm:t>
    </dgm:pt>
    <dgm:pt modelId="{8E74B005-70A7-4A9D-BD91-2A2B9C3A892C}" type="pres">
      <dgm:prSet presAssocID="{B965859D-4C00-4739-BDDE-B3E04F4242A1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17ECAA7-10A4-434B-AF9A-1346288C0401}" type="pres">
      <dgm:prSet presAssocID="{BC60FA6B-F3B9-42F3-AFE4-3DFB7C912E79}" presName="posSpace" presStyleCnt="0"/>
      <dgm:spPr/>
    </dgm:pt>
    <dgm:pt modelId="{8C92D2BE-3C5F-490A-B2C4-7EDE3FDA3A23}" type="pres">
      <dgm:prSet presAssocID="{BC60FA6B-F3B9-42F3-AFE4-3DFB7C912E79}" presName="vertFlow" presStyleCnt="0"/>
      <dgm:spPr/>
    </dgm:pt>
    <dgm:pt modelId="{C0B13F82-52B0-4B39-8BCA-F69D47FA9F68}" type="pres">
      <dgm:prSet presAssocID="{BC60FA6B-F3B9-42F3-AFE4-3DFB7C912E79}" presName="topSpace" presStyleCnt="0"/>
      <dgm:spPr/>
    </dgm:pt>
    <dgm:pt modelId="{82B0BEC7-2F37-4619-B4CB-A545FED6AD31}" type="pres">
      <dgm:prSet presAssocID="{BC60FA6B-F3B9-42F3-AFE4-3DFB7C912E79}" presName="firstComp" presStyleCnt="0"/>
      <dgm:spPr/>
    </dgm:pt>
    <dgm:pt modelId="{984D983B-F99B-40F7-810E-DFC22D66AEFE}" type="pres">
      <dgm:prSet presAssocID="{BC60FA6B-F3B9-42F3-AFE4-3DFB7C912E79}" presName="firstChild" presStyleLbl="bgAccFollowNode1" presStyleIdx="0" presStyleCnt="6" custScaleX="131883" custScaleY="122176"/>
      <dgm:spPr/>
      <dgm:t>
        <a:bodyPr/>
        <a:lstStyle/>
        <a:p>
          <a:endParaRPr lang="ru-RU"/>
        </a:p>
      </dgm:t>
    </dgm:pt>
    <dgm:pt modelId="{21DFE4B7-E290-4CF5-8234-6F38C38065EE}" type="pres">
      <dgm:prSet presAssocID="{BC60FA6B-F3B9-42F3-AFE4-3DFB7C912E79}" presName="firstChildTx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4FDAE-3B78-4AFE-A7EF-C3915049CA1A}" type="pres">
      <dgm:prSet presAssocID="{F66DFCBA-2443-4C5E-ADF4-6A21563DC496}" presName="comp" presStyleCnt="0"/>
      <dgm:spPr/>
    </dgm:pt>
    <dgm:pt modelId="{05EC8B5C-654E-4F3D-8725-B4D76C6559C0}" type="pres">
      <dgm:prSet presAssocID="{F66DFCBA-2443-4C5E-ADF4-6A21563DC496}" presName="child" presStyleLbl="bgAccFollowNode1" presStyleIdx="1" presStyleCnt="6" custScaleX="131883" custScaleY="163348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5538372-5259-4381-9DA7-A854C85C4100}" type="pres">
      <dgm:prSet presAssocID="{F66DFCBA-2443-4C5E-ADF4-6A21563DC496}" presName="childTx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2C367-99F1-46A4-93C1-B75D6F919133}" type="pres">
      <dgm:prSet presAssocID="{BC60FA6B-F3B9-42F3-AFE4-3DFB7C912E79}" presName="negSpace" presStyleCnt="0"/>
      <dgm:spPr/>
    </dgm:pt>
    <dgm:pt modelId="{4F8D833D-7742-43B7-8EE9-9150DE816BAD}" type="pres">
      <dgm:prSet presAssocID="{BC60FA6B-F3B9-42F3-AFE4-3DFB7C912E79}" presName="circle" presStyleLbl="node1" presStyleIdx="0" presStyleCnt="3" custLinFactNeighborX="-20841" custLinFactNeighborY="-28064"/>
      <dgm:spPr/>
      <dgm:t>
        <a:bodyPr/>
        <a:lstStyle/>
        <a:p>
          <a:endParaRPr lang="ru-RU"/>
        </a:p>
      </dgm:t>
    </dgm:pt>
    <dgm:pt modelId="{1FF645C6-49A1-4C6E-9966-4386D4DA84AC}" type="pres">
      <dgm:prSet presAssocID="{62E72B4B-4AAE-4137-8005-FFF387F5CE71}" presName="transSpace" presStyleCnt="0"/>
      <dgm:spPr/>
    </dgm:pt>
    <dgm:pt modelId="{CBCAA7E1-FE70-4CEF-8311-0BB530401911}" type="pres">
      <dgm:prSet presAssocID="{0F297C54-DCD6-4A2C-A08F-7F5063135E8F}" presName="posSpace" presStyleCnt="0"/>
      <dgm:spPr/>
    </dgm:pt>
    <dgm:pt modelId="{42000558-322A-44EC-83E7-63D8CB656152}" type="pres">
      <dgm:prSet presAssocID="{0F297C54-DCD6-4A2C-A08F-7F5063135E8F}" presName="vertFlow" presStyleCnt="0"/>
      <dgm:spPr/>
    </dgm:pt>
    <dgm:pt modelId="{4150ACB0-5E1C-4ACA-8D99-5FFAD8AF1016}" type="pres">
      <dgm:prSet presAssocID="{0F297C54-DCD6-4A2C-A08F-7F5063135E8F}" presName="topSpace" presStyleCnt="0"/>
      <dgm:spPr/>
    </dgm:pt>
    <dgm:pt modelId="{7EEF9E02-786E-4A0D-A633-01A31894A4BA}" type="pres">
      <dgm:prSet presAssocID="{0F297C54-DCD6-4A2C-A08F-7F5063135E8F}" presName="firstComp" presStyleCnt="0"/>
      <dgm:spPr/>
    </dgm:pt>
    <dgm:pt modelId="{20112F2B-EE04-4194-B04F-1AF22401ABB9}" type="pres">
      <dgm:prSet presAssocID="{0F297C54-DCD6-4A2C-A08F-7F5063135E8F}" presName="firstChild" presStyleLbl="bgAccFollowNode1" presStyleIdx="2" presStyleCnt="6" custScaleX="131883" custScaleY="122176" custLinFactNeighborX="-27936" custLinFactNeighborY="2369"/>
      <dgm:spPr/>
      <dgm:t>
        <a:bodyPr/>
        <a:lstStyle/>
        <a:p>
          <a:endParaRPr lang="ru-RU"/>
        </a:p>
      </dgm:t>
    </dgm:pt>
    <dgm:pt modelId="{1CABFC6E-CEFD-4049-94A8-12B0D4F466F0}" type="pres">
      <dgm:prSet presAssocID="{0F297C54-DCD6-4A2C-A08F-7F5063135E8F}" presName="firstChildTx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B49869-C977-4FC5-BF53-8D7AA9A28B8B}" type="pres">
      <dgm:prSet presAssocID="{AE5488F9-F637-4911-8D22-8C415473ACD8}" presName="comp" presStyleCnt="0"/>
      <dgm:spPr/>
    </dgm:pt>
    <dgm:pt modelId="{2DA8A59F-1F16-45AA-9746-1F990AF7E190}" type="pres">
      <dgm:prSet presAssocID="{AE5488F9-F637-4911-8D22-8C415473ACD8}" presName="child" presStyleLbl="bgAccFollowNode1" presStyleIdx="3" presStyleCnt="6" custScaleX="131883" custScaleY="163348" custLinFactNeighborX="-27936" custLinFactNeighborY="2369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466C779-0D0E-4847-A28C-79DEC25E6FA6}" type="pres">
      <dgm:prSet presAssocID="{AE5488F9-F637-4911-8D22-8C415473ACD8}" presName="childTx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A32F3F-9DAB-49F1-959C-49EC79355183}" type="pres">
      <dgm:prSet presAssocID="{0F297C54-DCD6-4A2C-A08F-7F5063135E8F}" presName="negSpace" presStyleCnt="0"/>
      <dgm:spPr/>
    </dgm:pt>
    <dgm:pt modelId="{EEE3E237-099F-4C1D-AA73-E7B53CF665F0}" type="pres">
      <dgm:prSet presAssocID="{0F297C54-DCD6-4A2C-A08F-7F5063135E8F}" presName="circle" presStyleLbl="node1" presStyleIdx="1" presStyleCnt="3" custLinFactNeighborX="-62298" custLinFactNeighborY="-25694"/>
      <dgm:spPr/>
      <dgm:t>
        <a:bodyPr/>
        <a:lstStyle/>
        <a:p>
          <a:endParaRPr lang="ru-RU"/>
        </a:p>
      </dgm:t>
    </dgm:pt>
    <dgm:pt modelId="{D76499F5-2F77-4A9F-AF0A-C66FEF459692}" type="pres">
      <dgm:prSet presAssocID="{1169A4E2-7247-4EFD-B4A6-58B47F239C7F}" presName="transSpace" presStyleCnt="0"/>
      <dgm:spPr/>
    </dgm:pt>
    <dgm:pt modelId="{06CE8B9D-8FF8-460D-BFB1-A5077D35EDF0}" type="pres">
      <dgm:prSet presAssocID="{41E4B018-2164-403B-ADD9-8910117A7E12}" presName="posSpace" presStyleCnt="0"/>
      <dgm:spPr/>
    </dgm:pt>
    <dgm:pt modelId="{847D9466-9E8F-4F8A-9ADD-79A23C3816D1}" type="pres">
      <dgm:prSet presAssocID="{41E4B018-2164-403B-ADD9-8910117A7E12}" presName="vertFlow" presStyleCnt="0"/>
      <dgm:spPr/>
    </dgm:pt>
    <dgm:pt modelId="{C2AEE179-051F-43D4-AE2F-6BD0D2F278FA}" type="pres">
      <dgm:prSet presAssocID="{41E4B018-2164-403B-ADD9-8910117A7E12}" presName="topSpace" presStyleCnt="0"/>
      <dgm:spPr/>
    </dgm:pt>
    <dgm:pt modelId="{00F7D2BD-1C9A-46EF-BAAD-23D2CC60E0E9}" type="pres">
      <dgm:prSet presAssocID="{41E4B018-2164-403B-ADD9-8910117A7E12}" presName="firstComp" presStyleCnt="0"/>
      <dgm:spPr/>
    </dgm:pt>
    <dgm:pt modelId="{AB806255-3E1D-4876-A60C-2D034F467886}" type="pres">
      <dgm:prSet presAssocID="{41E4B018-2164-403B-ADD9-8910117A7E12}" presName="firstChild" presStyleLbl="bgAccFollowNode1" presStyleIdx="4" presStyleCnt="6" custScaleX="131883" custScaleY="122176" custLinFactNeighborX="-48322" custLinFactNeighborY="4237"/>
      <dgm:spPr/>
      <dgm:t>
        <a:bodyPr/>
        <a:lstStyle/>
        <a:p>
          <a:endParaRPr lang="ru-RU"/>
        </a:p>
      </dgm:t>
    </dgm:pt>
    <dgm:pt modelId="{388992E8-931D-448E-9E35-55B9E2058BEE}" type="pres">
      <dgm:prSet presAssocID="{41E4B018-2164-403B-ADD9-8910117A7E12}" presName="firstChildTx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01398-2B81-47D4-81EB-FC7A067FD880}" type="pres">
      <dgm:prSet presAssocID="{FF8EA677-F8DB-44B1-AE4F-4AB4F304477E}" presName="comp" presStyleCnt="0"/>
      <dgm:spPr/>
    </dgm:pt>
    <dgm:pt modelId="{AF3C47EF-AF1F-49BB-B884-DDF54E5670C0}" type="pres">
      <dgm:prSet presAssocID="{FF8EA677-F8DB-44B1-AE4F-4AB4F304477E}" presName="child" presStyleLbl="bgAccFollowNode1" presStyleIdx="5" presStyleCnt="6" custScaleX="131883" custScaleY="163348" custLinFactNeighborX="-48322" custLinFactNeighborY="4237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C05D2EC-BA82-4F74-815F-3DF20F0C2C1D}" type="pres">
      <dgm:prSet presAssocID="{FF8EA677-F8DB-44B1-AE4F-4AB4F304477E}" presName="childTx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C5A685-483C-4302-A6B5-BF8053F1CFF7}" type="pres">
      <dgm:prSet presAssocID="{41E4B018-2164-403B-ADD9-8910117A7E12}" presName="negSpace" presStyleCnt="0"/>
      <dgm:spPr/>
    </dgm:pt>
    <dgm:pt modelId="{DD0B490D-A3A8-4A1B-A0C6-F4F1972DFFA4}" type="pres">
      <dgm:prSet presAssocID="{41E4B018-2164-403B-ADD9-8910117A7E12}" presName="circle" presStyleLbl="node1" presStyleIdx="2" presStyleCnt="3" custLinFactNeighborX="-58163" custLinFactNeighborY="-23825"/>
      <dgm:spPr/>
      <dgm:t>
        <a:bodyPr/>
        <a:lstStyle/>
        <a:p>
          <a:endParaRPr lang="ru-RU"/>
        </a:p>
      </dgm:t>
    </dgm:pt>
  </dgm:ptLst>
  <dgm:cxnLst>
    <dgm:cxn modelId="{C4711470-FB59-42C0-8CD1-78A5D774C354}" srcId="{41E4B018-2164-403B-ADD9-8910117A7E12}" destId="{FF8EA677-F8DB-44B1-AE4F-4AB4F304477E}" srcOrd="1" destOrd="0" parTransId="{4DF7E0BB-5887-450C-919F-710C1A76AA63}" sibTransId="{AA29E7E7-E375-48BC-89DB-AA8BE552FADF}"/>
    <dgm:cxn modelId="{C0634AE8-7496-42AD-9C0E-6DEEBC0C2FA2}" type="presOf" srcId="{FF8EA677-F8DB-44B1-AE4F-4AB4F304477E}" destId="{DC05D2EC-BA82-4F74-815F-3DF20F0C2C1D}" srcOrd="1" destOrd="0" presId="urn:microsoft.com/office/officeart/2005/8/layout/hList9"/>
    <dgm:cxn modelId="{890F95D6-6B65-4C41-AB7E-608386D54230}" type="presOf" srcId="{AE5488F9-F637-4911-8D22-8C415473ACD8}" destId="{2DA8A59F-1F16-45AA-9746-1F990AF7E190}" srcOrd="0" destOrd="0" presId="urn:microsoft.com/office/officeart/2005/8/layout/hList9"/>
    <dgm:cxn modelId="{7863F2DE-623F-4B99-8925-BC765A454285}" srcId="{0F297C54-DCD6-4A2C-A08F-7F5063135E8F}" destId="{09F7A48C-A2F4-4B18-A1C9-49C04C6B1426}" srcOrd="0" destOrd="0" parTransId="{3E30C13F-204B-4A59-9F20-06220DFC6C56}" sibTransId="{89737E33-D04A-484D-85B6-73BC6EB48CC5}"/>
    <dgm:cxn modelId="{2E2F7FFD-AB45-4AD1-9531-E82787F9DC7D}" type="presOf" srcId="{FF8EA677-F8DB-44B1-AE4F-4AB4F304477E}" destId="{AF3C47EF-AF1F-49BB-B884-DDF54E5670C0}" srcOrd="0" destOrd="0" presId="urn:microsoft.com/office/officeart/2005/8/layout/hList9"/>
    <dgm:cxn modelId="{CE401EF0-07AC-4D6B-BEA5-7F25C63B64A6}" type="presOf" srcId="{41E4B018-2164-403B-ADD9-8910117A7E12}" destId="{DD0B490D-A3A8-4A1B-A0C6-F4F1972DFFA4}" srcOrd="0" destOrd="0" presId="urn:microsoft.com/office/officeart/2005/8/layout/hList9"/>
    <dgm:cxn modelId="{5B827901-70FB-415B-93EB-9CAE92D176A5}" srcId="{B965859D-4C00-4739-BDDE-B3E04F4242A1}" destId="{BC60FA6B-F3B9-42F3-AFE4-3DFB7C912E79}" srcOrd="0" destOrd="0" parTransId="{53D09B0C-9109-4836-AE05-5B7C1E8553B0}" sibTransId="{62E72B4B-4AAE-4137-8005-FFF387F5CE71}"/>
    <dgm:cxn modelId="{54BE5387-FDF4-4C1A-9102-267BF8ED1DFE}" type="presOf" srcId="{30EBFA62-F884-4B88-91B5-2DB097C00675}" destId="{388992E8-931D-448E-9E35-55B9E2058BEE}" srcOrd="1" destOrd="0" presId="urn:microsoft.com/office/officeart/2005/8/layout/hList9"/>
    <dgm:cxn modelId="{90426CAC-EBF8-41A6-87CA-680D33A9533D}" type="presOf" srcId="{40964B79-7D73-45C6-9125-E589F0176EC4}" destId="{21DFE4B7-E290-4CF5-8234-6F38C38065EE}" srcOrd="1" destOrd="0" presId="urn:microsoft.com/office/officeart/2005/8/layout/hList9"/>
    <dgm:cxn modelId="{500024A6-ECCE-4628-8169-1888F6728ECE}" srcId="{0F297C54-DCD6-4A2C-A08F-7F5063135E8F}" destId="{AE5488F9-F637-4911-8D22-8C415473ACD8}" srcOrd="1" destOrd="0" parTransId="{66DDA0D9-26BE-4D99-9B09-AC86C6891F87}" sibTransId="{137D8C03-E488-4C0A-B7BB-827A44C3240A}"/>
    <dgm:cxn modelId="{0B66E82E-0831-46E2-BDDE-A3BCDE5789F1}" type="presOf" srcId="{30EBFA62-F884-4B88-91B5-2DB097C00675}" destId="{AB806255-3E1D-4876-A60C-2D034F467886}" srcOrd="0" destOrd="0" presId="urn:microsoft.com/office/officeart/2005/8/layout/hList9"/>
    <dgm:cxn modelId="{F3CBBD3F-CABD-42B2-AA50-7D7CE2EBFF16}" srcId="{BC60FA6B-F3B9-42F3-AFE4-3DFB7C912E79}" destId="{F66DFCBA-2443-4C5E-ADF4-6A21563DC496}" srcOrd="1" destOrd="0" parTransId="{3FED139D-E843-47FF-B724-9B99B95312BA}" sibTransId="{B01227E3-1DDF-438D-BF4D-877C6EDDFDD4}"/>
    <dgm:cxn modelId="{FFF7600C-73E8-47B3-89D7-7B3661AE05BB}" type="presOf" srcId="{F66DFCBA-2443-4C5E-ADF4-6A21563DC496}" destId="{05EC8B5C-654E-4F3D-8725-B4D76C6559C0}" srcOrd="0" destOrd="0" presId="urn:microsoft.com/office/officeart/2005/8/layout/hList9"/>
    <dgm:cxn modelId="{5B1B9D1A-FD89-4CCD-A91B-490343B25BF7}" type="presOf" srcId="{F66DFCBA-2443-4C5E-ADF4-6A21563DC496}" destId="{55538372-5259-4381-9DA7-A854C85C4100}" srcOrd="1" destOrd="0" presId="urn:microsoft.com/office/officeart/2005/8/layout/hList9"/>
    <dgm:cxn modelId="{69AFD31A-263E-496F-84A7-1730925B8ABF}" srcId="{41E4B018-2164-403B-ADD9-8910117A7E12}" destId="{30EBFA62-F884-4B88-91B5-2DB097C00675}" srcOrd="0" destOrd="0" parTransId="{016DD995-84D8-4A19-BA05-9B2477191093}" sibTransId="{8B461F1F-B55C-4697-A495-3BD5DD05351F}"/>
    <dgm:cxn modelId="{C8962B20-4E41-41D1-9B76-C1E7681C8FE4}" type="presOf" srcId="{09F7A48C-A2F4-4B18-A1C9-49C04C6B1426}" destId="{1CABFC6E-CEFD-4049-94A8-12B0D4F466F0}" srcOrd="1" destOrd="0" presId="urn:microsoft.com/office/officeart/2005/8/layout/hList9"/>
    <dgm:cxn modelId="{2093BEA1-2729-4D97-B462-D2D20057424E}" srcId="{BC60FA6B-F3B9-42F3-AFE4-3DFB7C912E79}" destId="{40964B79-7D73-45C6-9125-E589F0176EC4}" srcOrd="0" destOrd="0" parTransId="{D1D315C8-8FA4-4F45-9642-D2C3E1412B24}" sibTransId="{6B75AF29-0B90-403A-B333-101FC2EC7B98}"/>
    <dgm:cxn modelId="{F1D39407-D82E-46F2-B4F1-404126F260E7}" type="presOf" srcId="{AE5488F9-F637-4911-8D22-8C415473ACD8}" destId="{6466C779-0D0E-4847-A28C-79DEC25E6FA6}" srcOrd="1" destOrd="0" presId="urn:microsoft.com/office/officeart/2005/8/layout/hList9"/>
    <dgm:cxn modelId="{AE4402AD-0C27-483D-8443-5D5EB47C1EE3}" type="presOf" srcId="{09F7A48C-A2F4-4B18-A1C9-49C04C6B1426}" destId="{20112F2B-EE04-4194-B04F-1AF22401ABB9}" srcOrd="0" destOrd="0" presId="urn:microsoft.com/office/officeart/2005/8/layout/hList9"/>
    <dgm:cxn modelId="{2BDFC94F-3758-4411-AB90-31915B9BB76C}" type="presOf" srcId="{BC60FA6B-F3B9-42F3-AFE4-3DFB7C912E79}" destId="{4F8D833D-7742-43B7-8EE9-9150DE816BAD}" srcOrd="0" destOrd="0" presId="urn:microsoft.com/office/officeart/2005/8/layout/hList9"/>
    <dgm:cxn modelId="{62185248-B619-42B0-898A-99C2AE098E75}" type="presOf" srcId="{40964B79-7D73-45C6-9125-E589F0176EC4}" destId="{984D983B-F99B-40F7-810E-DFC22D66AEFE}" srcOrd="0" destOrd="0" presId="urn:microsoft.com/office/officeart/2005/8/layout/hList9"/>
    <dgm:cxn modelId="{A9596839-84E7-4CAB-A731-2AB5160FFA0C}" srcId="{B965859D-4C00-4739-BDDE-B3E04F4242A1}" destId="{41E4B018-2164-403B-ADD9-8910117A7E12}" srcOrd="2" destOrd="0" parTransId="{596B8686-2781-49BF-AAAE-924C01909D4D}" sibTransId="{E70ACF66-0C62-4211-9DED-B8857AF9B353}"/>
    <dgm:cxn modelId="{EA5685EB-FEE0-4365-8931-FA7538AB4B20}" type="presOf" srcId="{0F297C54-DCD6-4A2C-A08F-7F5063135E8F}" destId="{EEE3E237-099F-4C1D-AA73-E7B53CF665F0}" srcOrd="0" destOrd="0" presId="urn:microsoft.com/office/officeart/2005/8/layout/hList9"/>
    <dgm:cxn modelId="{857590B2-9127-4E57-862E-1962B1B59A91}" srcId="{B965859D-4C00-4739-BDDE-B3E04F4242A1}" destId="{0F297C54-DCD6-4A2C-A08F-7F5063135E8F}" srcOrd="1" destOrd="0" parTransId="{FD7AD057-5381-45F1-9907-7433C2ECAE0E}" sibTransId="{1169A4E2-7247-4EFD-B4A6-58B47F239C7F}"/>
    <dgm:cxn modelId="{21F23355-BA02-4BF0-A1BE-4F08A82A8845}" type="presOf" srcId="{B965859D-4C00-4739-BDDE-B3E04F4242A1}" destId="{8E74B005-70A7-4A9D-BD91-2A2B9C3A892C}" srcOrd="0" destOrd="0" presId="urn:microsoft.com/office/officeart/2005/8/layout/hList9"/>
    <dgm:cxn modelId="{3B158B5D-8431-4CA5-8F10-6C69DE12BF73}" type="presParOf" srcId="{8E74B005-70A7-4A9D-BD91-2A2B9C3A892C}" destId="{B17ECAA7-10A4-434B-AF9A-1346288C0401}" srcOrd="0" destOrd="0" presId="urn:microsoft.com/office/officeart/2005/8/layout/hList9"/>
    <dgm:cxn modelId="{D13A8F01-0769-4EAB-B958-171C033A62AA}" type="presParOf" srcId="{8E74B005-70A7-4A9D-BD91-2A2B9C3A892C}" destId="{8C92D2BE-3C5F-490A-B2C4-7EDE3FDA3A23}" srcOrd="1" destOrd="0" presId="urn:microsoft.com/office/officeart/2005/8/layout/hList9"/>
    <dgm:cxn modelId="{5FC2D870-C9FF-4F7D-86D2-A1374FC2B71E}" type="presParOf" srcId="{8C92D2BE-3C5F-490A-B2C4-7EDE3FDA3A23}" destId="{C0B13F82-52B0-4B39-8BCA-F69D47FA9F68}" srcOrd="0" destOrd="0" presId="urn:microsoft.com/office/officeart/2005/8/layout/hList9"/>
    <dgm:cxn modelId="{5F9C41CD-E4D3-4E6C-BB02-B5FE5177EBD5}" type="presParOf" srcId="{8C92D2BE-3C5F-490A-B2C4-7EDE3FDA3A23}" destId="{82B0BEC7-2F37-4619-B4CB-A545FED6AD31}" srcOrd="1" destOrd="0" presId="urn:microsoft.com/office/officeart/2005/8/layout/hList9"/>
    <dgm:cxn modelId="{6E5C9EE8-1326-4FA0-94E2-315ACFAABC10}" type="presParOf" srcId="{82B0BEC7-2F37-4619-B4CB-A545FED6AD31}" destId="{984D983B-F99B-40F7-810E-DFC22D66AEFE}" srcOrd="0" destOrd="0" presId="urn:microsoft.com/office/officeart/2005/8/layout/hList9"/>
    <dgm:cxn modelId="{E06CE7EA-9B5F-4A9C-9929-7B049B767487}" type="presParOf" srcId="{82B0BEC7-2F37-4619-B4CB-A545FED6AD31}" destId="{21DFE4B7-E290-4CF5-8234-6F38C38065EE}" srcOrd="1" destOrd="0" presId="urn:microsoft.com/office/officeart/2005/8/layout/hList9"/>
    <dgm:cxn modelId="{FE92F841-E08C-4CE8-B50A-C75615FAD2DB}" type="presParOf" srcId="{8C92D2BE-3C5F-490A-B2C4-7EDE3FDA3A23}" destId="{9974FDAE-3B78-4AFE-A7EF-C3915049CA1A}" srcOrd="2" destOrd="0" presId="urn:microsoft.com/office/officeart/2005/8/layout/hList9"/>
    <dgm:cxn modelId="{608424C0-AB82-40B0-BBC9-3ED14DCDE5ED}" type="presParOf" srcId="{9974FDAE-3B78-4AFE-A7EF-C3915049CA1A}" destId="{05EC8B5C-654E-4F3D-8725-B4D76C6559C0}" srcOrd="0" destOrd="0" presId="urn:microsoft.com/office/officeart/2005/8/layout/hList9"/>
    <dgm:cxn modelId="{096681DE-A8CF-4391-8552-A1664BA596A9}" type="presParOf" srcId="{9974FDAE-3B78-4AFE-A7EF-C3915049CA1A}" destId="{55538372-5259-4381-9DA7-A854C85C4100}" srcOrd="1" destOrd="0" presId="urn:microsoft.com/office/officeart/2005/8/layout/hList9"/>
    <dgm:cxn modelId="{17A04B18-3E93-4F4C-9D59-90CF58D00EFD}" type="presParOf" srcId="{8E74B005-70A7-4A9D-BD91-2A2B9C3A892C}" destId="{9972C367-99F1-46A4-93C1-B75D6F919133}" srcOrd="2" destOrd="0" presId="urn:microsoft.com/office/officeart/2005/8/layout/hList9"/>
    <dgm:cxn modelId="{8E9A69CF-0C59-477B-9FB9-29C61365C97A}" type="presParOf" srcId="{8E74B005-70A7-4A9D-BD91-2A2B9C3A892C}" destId="{4F8D833D-7742-43B7-8EE9-9150DE816BAD}" srcOrd="3" destOrd="0" presId="urn:microsoft.com/office/officeart/2005/8/layout/hList9"/>
    <dgm:cxn modelId="{98086C6A-463B-4F08-9688-4727C57137BB}" type="presParOf" srcId="{8E74B005-70A7-4A9D-BD91-2A2B9C3A892C}" destId="{1FF645C6-49A1-4C6E-9966-4386D4DA84AC}" srcOrd="4" destOrd="0" presId="urn:microsoft.com/office/officeart/2005/8/layout/hList9"/>
    <dgm:cxn modelId="{9870A774-4BC6-4B06-83F8-25C22DF4C44E}" type="presParOf" srcId="{8E74B005-70A7-4A9D-BD91-2A2B9C3A892C}" destId="{CBCAA7E1-FE70-4CEF-8311-0BB530401911}" srcOrd="5" destOrd="0" presId="urn:microsoft.com/office/officeart/2005/8/layout/hList9"/>
    <dgm:cxn modelId="{3CBD5B87-8DDD-4D1A-A157-75680DA9D04A}" type="presParOf" srcId="{8E74B005-70A7-4A9D-BD91-2A2B9C3A892C}" destId="{42000558-322A-44EC-83E7-63D8CB656152}" srcOrd="6" destOrd="0" presId="urn:microsoft.com/office/officeart/2005/8/layout/hList9"/>
    <dgm:cxn modelId="{303F21C2-81E6-424F-9209-3B3A9C00403D}" type="presParOf" srcId="{42000558-322A-44EC-83E7-63D8CB656152}" destId="{4150ACB0-5E1C-4ACA-8D99-5FFAD8AF1016}" srcOrd="0" destOrd="0" presId="urn:microsoft.com/office/officeart/2005/8/layout/hList9"/>
    <dgm:cxn modelId="{8E3CAD4D-B19C-49A3-ABC5-DE675EA82EA3}" type="presParOf" srcId="{42000558-322A-44EC-83E7-63D8CB656152}" destId="{7EEF9E02-786E-4A0D-A633-01A31894A4BA}" srcOrd="1" destOrd="0" presId="urn:microsoft.com/office/officeart/2005/8/layout/hList9"/>
    <dgm:cxn modelId="{F6A74D4F-6EC9-4D21-8085-1A72F5685139}" type="presParOf" srcId="{7EEF9E02-786E-4A0D-A633-01A31894A4BA}" destId="{20112F2B-EE04-4194-B04F-1AF22401ABB9}" srcOrd="0" destOrd="0" presId="urn:microsoft.com/office/officeart/2005/8/layout/hList9"/>
    <dgm:cxn modelId="{EE615B54-F123-4D57-8532-6E908A0A13B2}" type="presParOf" srcId="{7EEF9E02-786E-4A0D-A633-01A31894A4BA}" destId="{1CABFC6E-CEFD-4049-94A8-12B0D4F466F0}" srcOrd="1" destOrd="0" presId="urn:microsoft.com/office/officeart/2005/8/layout/hList9"/>
    <dgm:cxn modelId="{47B13491-7287-44C6-9691-D24C6018C598}" type="presParOf" srcId="{42000558-322A-44EC-83E7-63D8CB656152}" destId="{73B49869-C977-4FC5-BF53-8D7AA9A28B8B}" srcOrd="2" destOrd="0" presId="urn:microsoft.com/office/officeart/2005/8/layout/hList9"/>
    <dgm:cxn modelId="{2F7B8A9D-E08E-4838-8DD6-8352E98E407E}" type="presParOf" srcId="{73B49869-C977-4FC5-BF53-8D7AA9A28B8B}" destId="{2DA8A59F-1F16-45AA-9746-1F990AF7E190}" srcOrd="0" destOrd="0" presId="urn:microsoft.com/office/officeart/2005/8/layout/hList9"/>
    <dgm:cxn modelId="{33816073-D0ED-42D1-BDE0-092926636F87}" type="presParOf" srcId="{73B49869-C977-4FC5-BF53-8D7AA9A28B8B}" destId="{6466C779-0D0E-4847-A28C-79DEC25E6FA6}" srcOrd="1" destOrd="0" presId="urn:microsoft.com/office/officeart/2005/8/layout/hList9"/>
    <dgm:cxn modelId="{717AE635-A69C-4DB8-8288-E8CCBB7508C7}" type="presParOf" srcId="{8E74B005-70A7-4A9D-BD91-2A2B9C3A892C}" destId="{5FA32F3F-9DAB-49F1-959C-49EC79355183}" srcOrd="7" destOrd="0" presId="urn:microsoft.com/office/officeart/2005/8/layout/hList9"/>
    <dgm:cxn modelId="{8D2B157E-11CF-4124-947C-BB528095C89A}" type="presParOf" srcId="{8E74B005-70A7-4A9D-BD91-2A2B9C3A892C}" destId="{EEE3E237-099F-4C1D-AA73-E7B53CF665F0}" srcOrd="8" destOrd="0" presId="urn:microsoft.com/office/officeart/2005/8/layout/hList9"/>
    <dgm:cxn modelId="{C351F517-113C-4A4E-B905-C84BB52E0878}" type="presParOf" srcId="{8E74B005-70A7-4A9D-BD91-2A2B9C3A892C}" destId="{D76499F5-2F77-4A9F-AF0A-C66FEF459692}" srcOrd="9" destOrd="0" presId="urn:microsoft.com/office/officeart/2005/8/layout/hList9"/>
    <dgm:cxn modelId="{B35E9904-6B37-43AA-A82F-BEFF0DC70A37}" type="presParOf" srcId="{8E74B005-70A7-4A9D-BD91-2A2B9C3A892C}" destId="{06CE8B9D-8FF8-460D-BFB1-A5077D35EDF0}" srcOrd="10" destOrd="0" presId="urn:microsoft.com/office/officeart/2005/8/layout/hList9"/>
    <dgm:cxn modelId="{274A956D-B2AE-4C27-8508-2521B3B5603B}" type="presParOf" srcId="{8E74B005-70A7-4A9D-BD91-2A2B9C3A892C}" destId="{847D9466-9E8F-4F8A-9ADD-79A23C3816D1}" srcOrd="11" destOrd="0" presId="urn:microsoft.com/office/officeart/2005/8/layout/hList9"/>
    <dgm:cxn modelId="{AAC87B11-2063-45F3-A1FB-277B1A6A1B85}" type="presParOf" srcId="{847D9466-9E8F-4F8A-9ADD-79A23C3816D1}" destId="{C2AEE179-051F-43D4-AE2F-6BD0D2F278FA}" srcOrd="0" destOrd="0" presId="urn:microsoft.com/office/officeart/2005/8/layout/hList9"/>
    <dgm:cxn modelId="{12C7646B-5A63-447F-95B3-7BAFAE59749A}" type="presParOf" srcId="{847D9466-9E8F-4F8A-9ADD-79A23C3816D1}" destId="{00F7D2BD-1C9A-46EF-BAAD-23D2CC60E0E9}" srcOrd="1" destOrd="0" presId="urn:microsoft.com/office/officeart/2005/8/layout/hList9"/>
    <dgm:cxn modelId="{77012C4E-9210-4414-9B8B-82B7A3E4233A}" type="presParOf" srcId="{00F7D2BD-1C9A-46EF-BAAD-23D2CC60E0E9}" destId="{AB806255-3E1D-4876-A60C-2D034F467886}" srcOrd="0" destOrd="0" presId="urn:microsoft.com/office/officeart/2005/8/layout/hList9"/>
    <dgm:cxn modelId="{D30735F7-94BB-4128-865F-24E29CC9F851}" type="presParOf" srcId="{00F7D2BD-1C9A-46EF-BAAD-23D2CC60E0E9}" destId="{388992E8-931D-448E-9E35-55B9E2058BEE}" srcOrd="1" destOrd="0" presId="urn:microsoft.com/office/officeart/2005/8/layout/hList9"/>
    <dgm:cxn modelId="{F2424EB7-8D90-40A4-969F-D9EFEE080DAF}" type="presParOf" srcId="{847D9466-9E8F-4F8A-9ADD-79A23C3816D1}" destId="{55B01398-2B81-47D4-81EB-FC7A067FD880}" srcOrd="2" destOrd="0" presId="urn:microsoft.com/office/officeart/2005/8/layout/hList9"/>
    <dgm:cxn modelId="{55A55E82-ED6D-44F7-ACA4-BACA18526EC1}" type="presParOf" srcId="{55B01398-2B81-47D4-81EB-FC7A067FD880}" destId="{AF3C47EF-AF1F-49BB-B884-DDF54E5670C0}" srcOrd="0" destOrd="0" presId="urn:microsoft.com/office/officeart/2005/8/layout/hList9"/>
    <dgm:cxn modelId="{D94CDF09-959E-49D8-BD41-1A5F46730A57}" type="presParOf" srcId="{55B01398-2B81-47D4-81EB-FC7A067FD880}" destId="{DC05D2EC-BA82-4F74-815F-3DF20F0C2C1D}" srcOrd="1" destOrd="0" presId="urn:microsoft.com/office/officeart/2005/8/layout/hList9"/>
    <dgm:cxn modelId="{847351D3-F9BE-4EBD-A6B9-9E20C8CEA3B6}" type="presParOf" srcId="{8E74B005-70A7-4A9D-BD91-2A2B9C3A892C}" destId="{D1C5A685-483C-4302-A6B5-BF8053F1CFF7}" srcOrd="12" destOrd="0" presId="urn:microsoft.com/office/officeart/2005/8/layout/hList9"/>
    <dgm:cxn modelId="{C7E8A2D8-61F5-4DD1-8DCD-4FE0457EC6A9}" type="presParOf" srcId="{8E74B005-70A7-4A9D-BD91-2A2B9C3A892C}" destId="{DD0B490D-A3A8-4A1B-A0C6-F4F1972DFFA4}" srcOrd="1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E875A24-E586-43D2-811C-0A2D6D89945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1F4FE7-C734-4879-8E22-6B2F1173D4BD}">
      <dgm:prSet phldrT="[Текст]" custT="1"/>
      <dgm:spPr/>
      <dgm:t>
        <a:bodyPr/>
        <a:lstStyle/>
        <a:p>
          <a:r>
            <a:rPr lang="ru-RU" sz="1600" i="1" dirty="0" smtClean="0"/>
            <a:t>Оценка портфолио (собеседование)</a:t>
          </a:r>
          <a:endParaRPr lang="ru-RU" sz="1600" dirty="0"/>
        </a:p>
      </dgm:t>
    </dgm:pt>
    <dgm:pt modelId="{B5189AF1-A6B5-4C79-AE23-A70CE295609F}" type="parTrans" cxnId="{3F4C8AD6-21B3-4D5F-87EF-0DB02FDB4EFA}">
      <dgm:prSet/>
      <dgm:spPr/>
      <dgm:t>
        <a:bodyPr/>
        <a:lstStyle/>
        <a:p>
          <a:endParaRPr lang="ru-RU" sz="1800"/>
        </a:p>
      </dgm:t>
    </dgm:pt>
    <dgm:pt modelId="{164F2486-EA0F-4998-969A-3B7F5FE38E97}" type="sibTrans" cxnId="{3F4C8AD6-21B3-4D5F-87EF-0DB02FDB4EFA}">
      <dgm:prSet/>
      <dgm:spPr/>
      <dgm:t>
        <a:bodyPr/>
        <a:lstStyle/>
        <a:p>
          <a:endParaRPr lang="ru-RU" sz="1800"/>
        </a:p>
      </dgm:t>
    </dgm:pt>
    <dgm:pt modelId="{13C4461E-1899-466A-B355-3BB901CFA6D8}">
      <dgm:prSet custT="1"/>
      <dgm:spPr/>
      <dgm:t>
        <a:bodyPr/>
        <a:lstStyle/>
        <a:p>
          <a:r>
            <a:rPr lang="ru-RU" sz="1600" i="1" dirty="0" smtClean="0"/>
            <a:t>позволяет членам экзаменационной комиссии оценить портфолио аккредитуемого,  содержащее информацию об образовании и профессиональном опыте/достижениях, а при необходимости провести собеседование. </a:t>
          </a:r>
          <a:endParaRPr lang="ru-RU" sz="1600" dirty="0"/>
        </a:p>
      </dgm:t>
    </dgm:pt>
    <dgm:pt modelId="{CBC21664-3EA2-49C6-A719-5301BF0BB5FA}" type="parTrans" cxnId="{D15F24F2-B67D-4661-998B-0835835C79FA}">
      <dgm:prSet/>
      <dgm:spPr/>
      <dgm:t>
        <a:bodyPr/>
        <a:lstStyle/>
        <a:p>
          <a:endParaRPr lang="ru-RU" sz="1800"/>
        </a:p>
      </dgm:t>
    </dgm:pt>
    <dgm:pt modelId="{38FF1A7E-6994-47A0-9115-0F7706F79B39}" type="sibTrans" cxnId="{D15F24F2-B67D-4661-998B-0835835C79FA}">
      <dgm:prSet/>
      <dgm:spPr/>
      <dgm:t>
        <a:bodyPr/>
        <a:lstStyle/>
        <a:p>
          <a:endParaRPr lang="ru-RU" sz="1800"/>
        </a:p>
      </dgm:t>
    </dgm:pt>
    <dgm:pt modelId="{7CF2D19E-CF11-43FD-864E-238C758BF12B}">
      <dgm:prSet custT="1"/>
      <dgm:spPr/>
      <dgm:t>
        <a:bodyPr/>
        <a:lstStyle/>
        <a:p>
          <a:r>
            <a:rPr lang="ru-RU" sz="1600" dirty="0" smtClean="0"/>
            <a:t>Тестирование</a:t>
          </a:r>
          <a:endParaRPr lang="ru-RU" sz="1600" dirty="0"/>
        </a:p>
      </dgm:t>
    </dgm:pt>
    <dgm:pt modelId="{866F8014-3270-435D-9AEA-B15A672AE5ED}" type="parTrans" cxnId="{6B1DC5D8-DBC6-4897-B5DC-D084E44A3293}">
      <dgm:prSet/>
      <dgm:spPr/>
      <dgm:t>
        <a:bodyPr/>
        <a:lstStyle/>
        <a:p>
          <a:endParaRPr lang="ru-RU" sz="1800"/>
        </a:p>
      </dgm:t>
    </dgm:pt>
    <dgm:pt modelId="{C4BD83F9-D84C-43CF-B148-A19B47D5A0A4}" type="sibTrans" cxnId="{6B1DC5D8-DBC6-4897-B5DC-D084E44A3293}">
      <dgm:prSet/>
      <dgm:spPr/>
      <dgm:t>
        <a:bodyPr/>
        <a:lstStyle/>
        <a:p>
          <a:endParaRPr lang="ru-RU" sz="1800"/>
        </a:p>
      </dgm:t>
    </dgm:pt>
    <dgm:pt modelId="{57F373B1-BB5A-4180-8702-AF8A0DC0CFE5}">
      <dgm:prSet custT="1"/>
      <dgm:spPr/>
      <dgm:t>
        <a:bodyPr/>
        <a:lstStyle/>
        <a:p>
          <a:r>
            <a:rPr lang="ru-RU" sz="1600" i="1" dirty="0" smtClean="0"/>
            <a:t>позволяет посредством автоматизированной системы (случайным образом) сформировать индивидуальный перечень вопросов из Единой федеральной базы; анализ верности ответов тоже автоматизирован, что исключает возможность влияния на результат тестирования    </a:t>
          </a:r>
          <a:endParaRPr lang="ru-RU" sz="1600" dirty="0"/>
        </a:p>
      </dgm:t>
    </dgm:pt>
    <dgm:pt modelId="{320F2928-E353-41FD-B42B-131B2A7F8977}" type="parTrans" cxnId="{727AAB3B-105E-482B-81B4-F469FBC754CF}">
      <dgm:prSet/>
      <dgm:spPr/>
      <dgm:t>
        <a:bodyPr/>
        <a:lstStyle/>
        <a:p>
          <a:endParaRPr lang="ru-RU" sz="1800"/>
        </a:p>
      </dgm:t>
    </dgm:pt>
    <dgm:pt modelId="{9654EB06-CDFB-4205-BBCA-0463D60837E8}" type="sibTrans" cxnId="{727AAB3B-105E-482B-81B4-F469FBC754CF}">
      <dgm:prSet/>
      <dgm:spPr/>
      <dgm:t>
        <a:bodyPr/>
        <a:lstStyle/>
        <a:p>
          <a:endParaRPr lang="ru-RU" sz="1800"/>
        </a:p>
      </dgm:t>
    </dgm:pt>
    <dgm:pt modelId="{3F44E3C1-53DA-4E5C-AE05-4181BA59BCFE}">
      <dgm:prSet custT="1"/>
      <dgm:spPr/>
      <dgm:t>
        <a:bodyPr/>
        <a:lstStyle/>
        <a:p>
          <a:r>
            <a:rPr lang="ru-RU" sz="1600" dirty="0" smtClean="0"/>
            <a:t>Клиническая задача</a:t>
          </a:r>
          <a:endParaRPr lang="ru-RU" sz="1600" dirty="0"/>
        </a:p>
      </dgm:t>
    </dgm:pt>
    <dgm:pt modelId="{1D2675B3-E9A0-4AFD-84FC-5D9AE9A9358B}" type="parTrans" cxnId="{EF7E5665-3CA2-4CF3-AE6C-54396AC0D09C}">
      <dgm:prSet/>
      <dgm:spPr/>
      <dgm:t>
        <a:bodyPr/>
        <a:lstStyle/>
        <a:p>
          <a:endParaRPr lang="ru-RU" sz="1800"/>
        </a:p>
      </dgm:t>
    </dgm:pt>
    <dgm:pt modelId="{C8803202-F03E-4A3F-B3CB-25479E69AC6D}" type="sibTrans" cxnId="{EF7E5665-3CA2-4CF3-AE6C-54396AC0D09C}">
      <dgm:prSet/>
      <dgm:spPr/>
      <dgm:t>
        <a:bodyPr/>
        <a:lstStyle/>
        <a:p>
          <a:endParaRPr lang="ru-RU" sz="1800"/>
        </a:p>
      </dgm:t>
    </dgm:pt>
    <dgm:pt modelId="{72EADFFC-7641-427B-94E3-F7A79917C4D2}">
      <dgm:prSet custT="1"/>
      <dgm:spPr/>
      <dgm:t>
        <a:bodyPr/>
        <a:lstStyle/>
        <a:p>
          <a:r>
            <a:rPr lang="ru-RU" sz="1600" i="1" dirty="0" smtClean="0"/>
            <a:t>автоматизированная система контроля или заслушивание решения экзаменационной комиссией с возможностью его обсуждения </a:t>
          </a:r>
          <a:endParaRPr lang="ru-RU" sz="1600" dirty="0"/>
        </a:p>
      </dgm:t>
    </dgm:pt>
    <dgm:pt modelId="{3AE2B8C7-0B95-48E7-A901-9A21BE60C989}" type="parTrans" cxnId="{1FEA6990-001F-4AED-8173-AA06D41B4102}">
      <dgm:prSet/>
      <dgm:spPr/>
      <dgm:t>
        <a:bodyPr/>
        <a:lstStyle/>
        <a:p>
          <a:endParaRPr lang="ru-RU" sz="1800"/>
        </a:p>
      </dgm:t>
    </dgm:pt>
    <dgm:pt modelId="{3EACC16A-8325-475B-BA6E-1DBCB12B7A4B}" type="sibTrans" cxnId="{1FEA6990-001F-4AED-8173-AA06D41B4102}">
      <dgm:prSet/>
      <dgm:spPr/>
      <dgm:t>
        <a:bodyPr/>
        <a:lstStyle/>
        <a:p>
          <a:endParaRPr lang="ru-RU" sz="1800"/>
        </a:p>
      </dgm:t>
    </dgm:pt>
    <dgm:pt modelId="{64DC85FA-E6A7-47B8-AD32-8574DD1A1778}">
      <dgm:prSet custT="1"/>
      <dgm:spPr/>
      <dgm:t>
        <a:bodyPr/>
        <a:lstStyle/>
        <a:p>
          <a:r>
            <a:rPr lang="ru-RU" sz="1600" i="1" dirty="0" smtClean="0"/>
            <a:t>ОСКЭ</a:t>
          </a:r>
          <a:endParaRPr lang="ru-RU" sz="1600" dirty="0"/>
        </a:p>
      </dgm:t>
    </dgm:pt>
    <dgm:pt modelId="{0E8A4D09-5562-466F-9B2F-8D43A2030976}" type="parTrans" cxnId="{E3B797DB-FC98-4B2D-AAE4-865A46611150}">
      <dgm:prSet/>
      <dgm:spPr/>
      <dgm:t>
        <a:bodyPr/>
        <a:lstStyle/>
        <a:p>
          <a:endParaRPr lang="ru-RU" sz="1800"/>
        </a:p>
      </dgm:t>
    </dgm:pt>
    <dgm:pt modelId="{B7EF2F22-B3EA-415C-9FEC-1A10F864C7B8}" type="sibTrans" cxnId="{E3B797DB-FC98-4B2D-AAE4-865A46611150}">
      <dgm:prSet/>
      <dgm:spPr/>
      <dgm:t>
        <a:bodyPr/>
        <a:lstStyle/>
        <a:p>
          <a:endParaRPr lang="ru-RU" sz="1800"/>
        </a:p>
      </dgm:t>
    </dgm:pt>
    <dgm:pt modelId="{746878C9-27B5-4DA1-BB0F-8065ECCF2D1C}">
      <dgm:prSet custT="1"/>
      <dgm:spPr/>
      <dgm:t>
        <a:bodyPr/>
        <a:lstStyle/>
        <a:p>
          <a:r>
            <a:rPr lang="ru-RU" sz="1600" i="1" dirty="0" smtClean="0"/>
            <a:t>объективный структурированный клинический экзамен (ОСКЭ) позволяет обученным экзаменаторам оценить знания аккредитуемого по стандартизованным шкалам оценки, исходя из принципов объективности и стандартизации</a:t>
          </a:r>
          <a:endParaRPr lang="ru-RU" sz="1600" dirty="0"/>
        </a:p>
      </dgm:t>
    </dgm:pt>
    <dgm:pt modelId="{343BD81E-B476-48DE-AFC8-E5048AFC6DB0}" type="parTrans" cxnId="{29800F39-50C1-4CEB-B67C-0B6E27BBE924}">
      <dgm:prSet/>
      <dgm:spPr/>
      <dgm:t>
        <a:bodyPr/>
        <a:lstStyle/>
        <a:p>
          <a:endParaRPr lang="ru-RU" sz="1800"/>
        </a:p>
      </dgm:t>
    </dgm:pt>
    <dgm:pt modelId="{B5B5DD25-B54D-4CDB-9E4A-A3AA35BC1C86}" type="sibTrans" cxnId="{29800F39-50C1-4CEB-B67C-0B6E27BBE924}">
      <dgm:prSet/>
      <dgm:spPr/>
      <dgm:t>
        <a:bodyPr/>
        <a:lstStyle/>
        <a:p>
          <a:endParaRPr lang="ru-RU" sz="1800"/>
        </a:p>
      </dgm:t>
    </dgm:pt>
    <dgm:pt modelId="{C931536F-B9EF-4926-AF4E-3CB5C47AC62C}">
      <dgm:prSet custT="1"/>
      <dgm:spPr/>
      <dgm:t>
        <a:bodyPr/>
        <a:lstStyle/>
        <a:p>
          <a:r>
            <a:rPr lang="ru-RU" sz="1600" i="1" dirty="0" smtClean="0"/>
            <a:t>Симулятор</a:t>
          </a:r>
          <a:endParaRPr lang="ru-RU" sz="1600" dirty="0"/>
        </a:p>
      </dgm:t>
    </dgm:pt>
    <dgm:pt modelId="{23BAF26D-F862-45D4-B0F0-8BCF729788F4}" type="parTrans" cxnId="{001FD8C2-D5FF-4D75-8779-43C7F4C524A0}">
      <dgm:prSet/>
      <dgm:spPr/>
      <dgm:t>
        <a:bodyPr/>
        <a:lstStyle/>
        <a:p>
          <a:endParaRPr lang="ru-RU" sz="1800"/>
        </a:p>
      </dgm:t>
    </dgm:pt>
    <dgm:pt modelId="{790532B3-D7E7-4399-AE39-93169640D2FE}" type="sibTrans" cxnId="{001FD8C2-D5FF-4D75-8779-43C7F4C524A0}">
      <dgm:prSet/>
      <dgm:spPr/>
      <dgm:t>
        <a:bodyPr/>
        <a:lstStyle/>
        <a:p>
          <a:endParaRPr lang="ru-RU" sz="1800"/>
        </a:p>
      </dgm:t>
    </dgm:pt>
    <dgm:pt modelId="{726CF125-A0AE-44F6-AFCF-8921438C04D4}">
      <dgm:prSet custT="1"/>
      <dgm:spPr/>
      <dgm:t>
        <a:bodyPr/>
        <a:lstStyle/>
        <a:p>
          <a:r>
            <a:rPr lang="ru-RU" sz="1600" i="1" dirty="0" smtClean="0"/>
            <a:t>проверка практических навыков на симуляторе, оценка действий экзаменуемого в автоматическом режиме или экзаменационной комиссией </a:t>
          </a:r>
          <a:endParaRPr lang="ru-RU" sz="1600" dirty="0"/>
        </a:p>
      </dgm:t>
    </dgm:pt>
    <dgm:pt modelId="{DA6EF024-39A9-43B6-BE5D-23DC160FA19A}" type="parTrans" cxnId="{4602F4A0-E195-4D0B-850D-D4520574054D}">
      <dgm:prSet/>
      <dgm:spPr/>
      <dgm:t>
        <a:bodyPr/>
        <a:lstStyle/>
        <a:p>
          <a:endParaRPr lang="ru-RU" sz="1800"/>
        </a:p>
      </dgm:t>
    </dgm:pt>
    <dgm:pt modelId="{98CECDF2-3AEB-4A11-B3D8-4B45D571C8AD}" type="sibTrans" cxnId="{4602F4A0-E195-4D0B-850D-D4520574054D}">
      <dgm:prSet/>
      <dgm:spPr/>
      <dgm:t>
        <a:bodyPr/>
        <a:lstStyle/>
        <a:p>
          <a:endParaRPr lang="ru-RU" sz="1800"/>
        </a:p>
      </dgm:t>
    </dgm:pt>
    <dgm:pt modelId="{1060950F-E957-48C5-AA53-19CF747C058E}" type="pres">
      <dgm:prSet presAssocID="{3E875A24-E586-43D2-811C-0A2D6D8994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E1304A-5BA6-45F1-A4BD-16B10AE43D37}" type="pres">
      <dgm:prSet presAssocID="{0D1F4FE7-C734-4879-8E22-6B2F1173D4BD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480C01-A12D-41B8-8C70-73E9D9E64BD8}" type="pres">
      <dgm:prSet presAssocID="{0D1F4FE7-C734-4879-8E22-6B2F1173D4BD}" presName="childText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DDA2D4-BD4B-4036-928D-1ABE5797751F}" type="pres">
      <dgm:prSet presAssocID="{7CF2D19E-CF11-43FD-864E-238C758BF12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90D41-65F8-44CA-8428-924C17AA122C}" type="pres">
      <dgm:prSet presAssocID="{7CF2D19E-CF11-43FD-864E-238C758BF12B}" presName="childText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E5BF6-090C-4D30-9171-21F6FDF3D418}" type="pres">
      <dgm:prSet presAssocID="{3F44E3C1-53DA-4E5C-AE05-4181BA59BCF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2ED86-62AD-4E02-9B4F-E666ED3D94B0}" type="pres">
      <dgm:prSet presAssocID="{3F44E3C1-53DA-4E5C-AE05-4181BA59BCFE}" presName="childText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D95FC9-28BC-40F7-A247-E842A77DAE04}" type="pres">
      <dgm:prSet presAssocID="{64DC85FA-E6A7-47B8-AD32-8574DD1A177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27EB23-1BCE-46E1-AC70-4178417D1FB4}" type="pres">
      <dgm:prSet presAssocID="{64DC85FA-E6A7-47B8-AD32-8574DD1A1778}" presName="childText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B91C8-78A8-4D81-8950-A064614376FC}" type="pres">
      <dgm:prSet presAssocID="{C931536F-B9EF-4926-AF4E-3CB5C47AC62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04F080-2F82-46DF-9B3F-E4CD13D7FFD8}" type="pres">
      <dgm:prSet presAssocID="{C931536F-B9EF-4926-AF4E-3CB5C47AC62C}" presName="childText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7E5665-3CA2-4CF3-AE6C-54396AC0D09C}" srcId="{3E875A24-E586-43D2-811C-0A2D6D899455}" destId="{3F44E3C1-53DA-4E5C-AE05-4181BA59BCFE}" srcOrd="2" destOrd="0" parTransId="{1D2675B3-E9A0-4AFD-84FC-5D9AE9A9358B}" sibTransId="{C8803202-F03E-4A3F-B3CB-25479E69AC6D}"/>
    <dgm:cxn modelId="{001FD8C2-D5FF-4D75-8779-43C7F4C524A0}" srcId="{3E875A24-E586-43D2-811C-0A2D6D899455}" destId="{C931536F-B9EF-4926-AF4E-3CB5C47AC62C}" srcOrd="4" destOrd="0" parTransId="{23BAF26D-F862-45D4-B0F0-8BCF729788F4}" sibTransId="{790532B3-D7E7-4399-AE39-93169640D2FE}"/>
    <dgm:cxn modelId="{E3B797DB-FC98-4B2D-AAE4-865A46611150}" srcId="{3E875A24-E586-43D2-811C-0A2D6D899455}" destId="{64DC85FA-E6A7-47B8-AD32-8574DD1A1778}" srcOrd="3" destOrd="0" parTransId="{0E8A4D09-5562-466F-9B2F-8D43A2030976}" sibTransId="{B7EF2F22-B3EA-415C-9FEC-1A10F864C7B8}"/>
    <dgm:cxn modelId="{FFD8A2D9-50AC-4739-B4EC-CF551F007E2F}" type="presOf" srcId="{726CF125-A0AE-44F6-AFCF-8921438C04D4}" destId="{FB04F080-2F82-46DF-9B3F-E4CD13D7FFD8}" srcOrd="0" destOrd="0" presId="urn:microsoft.com/office/officeart/2005/8/layout/vList2"/>
    <dgm:cxn modelId="{727AAB3B-105E-482B-81B4-F469FBC754CF}" srcId="{7CF2D19E-CF11-43FD-864E-238C758BF12B}" destId="{57F373B1-BB5A-4180-8702-AF8A0DC0CFE5}" srcOrd="0" destOrd="0" parTransId="{320F2928-E353-41FD-B42B-131B2A7F8977}" sibTransId="{9654EB06-CDFB-4205-BBCA-0463D60837E8}"/>
    <dgm:cxn modelId="{29800F39-50C1-4CEB-B67C-0B6E27BBE924}" srcId="{64DC85FA-E6A7-47B8-AD32-8574DD1A1778}" destId="{746878C9-27B5-4DA1-BB0F-8065ECCF2D1C}" srcOrd="0" destOrd="0" parTransId="{343BD81E-B476-48DE-AFC8-E5048AFC6DB0}" sibTransId="{B5B5DD25-B54D-4CDB-9E4A-A3AA35BC1C86}"/>
    <dgm:cxn modelId="{872A474C-27C9-469D-B9A4-E7E62C8D25CE}" type="presOf" srcId="{64DC85FA-E6A7-47B8-AD32-8574DD1A1778}" destId="{DAD95FC9-28BC-40F7-A247-E842A77DAE04}" srcOrd="0" destOrd="0" presId="urn:microsoft.com/office/officeart/2005/8/layout/vList2"/>
    <dgm:cxn modelId="{85B9DEF8-54E7-4169-A3AD-CA689AD9C701}" type="presOf" srcId="{57F373B1-BB5A-4180-8702-AF8A0DC0CFE5}" destId="{21490D41-65F8-44CA-8428-924C17AA122C}" srcOrd="0" destOrd="0" presId="urn:microsoft.com/office/officeart/2005/8/layout/vList2"/>
    <dgm:cxn modelId="{8DCA1300-5B7D-4972-8A85-D37CD6AC132D}" type="presOf" srcId="{3E875A24-E586-43D2-811C-0A2D6D899455}" destId="{1060950F-E957-48C5-AA53-19CF747C058E}" srcOrd="0" destOrd="0" presId="urn:microsoft.com/office/officeart/2005/8/layout/vList2"/>
    <dgm:cxn modelId="{4C707F93-1833-4C0B-9346-F6FE09C91120}" type="presOf" srcId="{7CF2D19E-CF11-43FD-864E-238C758BF12B}" destId="{67DDA2D4-BD4B-4036-928D-1ABE5797751F}" srcOrd="0" destOrd="0" presId="urn:microsoft.com/office/officeart/2005/8/layout/vList2"/>
    <dgm:cxn modelId="{AAB75B95-5832-4041-B478-2092CB12EDA6}" type="presOf" srcId="{72EADFFC-7641-427B-94E3-F7A79917C4D2}" destId="{41D2ED86-62AD-4E02-9B4F-E666ED3D94B0}" srcOrd="0" destOrd="0" presId="urn:microsoft.com/office/officeart/2005/8/layout/vList2"/>
    <dgm:cxn modelId="{4602F4A0-E195-4D0B-850D-D4520574054D}" srcId="{C931536F-B9EF-4926-AF4E-3CB5C47AC62C}" destId="{726CF125-A0AE-44F6-AFCF-8921438C04D4}" srcOrd="0" destOrd="0" parTransId="{DA6EF024-39A9-43B6-BE5D-23DC160FA19A}" sibTransId="{98CECDF2-3AEB-4A11-B3D8-4B45D571C8AD}"/>
    <dgm:cxn modelId="{763AB673-1A4F-4C5D-9170-9E255AAC5A13}" type="presOf" srcId="{3F44E3C1-53DA-4E5C-AE05-4181BA59BCFE}" destId="{AC7E5BF6-090C-4D30-9171-21F6FDF3D418}" srcOrd="0" destOrd="0" presId="urn:microsoft.com/office/officeart/2005/8/layout/vList2"/>
    <dgm:cxn modelId="{DDCA0020-9572-4004-908D-5982BA34D293}" type="presOf" srcId="{746878C9-27B5-4DA1-BB0F-8065ECCF2D1C}" destId="{E727EB23-1BCE-46E1-AC70-4178417D1FB4}" srcOrd="0" destOrd="0" presId="urn:microsoft.com/office/officeart/2005/8/layout/vList2"/>
    <dgm:cxn modelId="{6B1DC5D8-DBC6-4897-B5DC-D084E44A3293}" srcId="{3E875A24-E586-43D2-811C-0A2D6D899455}" destId="{7CF2D19E-CF11-43FD-864E-238C758BF12B}" srcOrd="1" destOrd="0" parTransId="{866F8014-3270-435D-9AEA-B15A672AE5ED}" sibTransId="{C4BD83F9-D84C-43CF-B148-A19B47D5A0A4}"/>
    <dgm:cxn modelId="{B7C31B31-4A92-4230-AFA4-5ED1740C80C2}" type="presOf" srcId="{C931536F-B9EF-4926-AF4E-3CB5C47AC62C}" destId="{B2AB91C8-78A8-4D81-8950-A064614376FC}" srcOrd="0" destOrd="0" presId="urn:microsoft.com/office/officeart/2005/8/layout/vList2"/>
    <dgm:cxn modelId="{3F4C8AD6-21B3-4D5F-87EF-0DB02FDB4EFA}" srcId="{3E875A24-E586-43D2-811C-0A2D6D899455}" destId="{0D1F4FE7-C734-4879-8E22-6B2F1173D4BD}" srcOrd="0" destOrd="0" parTransId="{B5189AF1-A6B5-4C79-AE23-A70CE295609F}" sibTransId="{164F2486-EA0F-4998-969A-3B7F5FE38E97}"/>
    <dgm:cxn modelId="{5193D785-6BD4-4C35-A72D-71E01D8AA49B}" type="presOf" srcId="{13C4461E-1899-466A-B355-3BB901CFA6D8}" destId="{27480C01-A12D-41B8-8C70-73E9D9E64BD8}" srcOrd="0" destOrd="0" presId="urn:microsoft.com/office/officeart/2005/8/layout/vList2"/>
    <dgm:cxn modelId="{D19B44EC-C53D-4805-A9B4-FC7B449AEC93}" type="presOf" srcId="{0D1F4FE7-C734-4879-8E22-6B2F1173D4BD}" destId="{7FE1304A-5BA6-45F1-A4BD-16B10AE43D37}" srcOrd="0" destOrd="0" presId="urn:microsoft.com/office/officeart/2005/8/layout/vList2"/>
    <dgm:cxn modelId="{1FEA6990-001F-4AED-8173-AA06D41B4102}" srcId="{3F44E3C1-53DA-4E5C-AE05-4181BA59BCFE}" destId="{72EADFFC-7641-427B-94E3-F7A79917C4D2}" srcOrd="0" destOrd="0" parTransId="{3AE2B8C7-0B95-48E7-A901-9A21BE60C989}" sibTransId="{3EACC16A-8325-475B-BA6E-1DBCB12B7A4B}"/>
    <dgm:cxn modelId="{D15F24F2-B67D-4661-998B-0835835C79FA}" srcId="{0D1F4FE7-C734-4879-8E22-6B2F1173D4BD}" destId="{13C4461E-1899-466A-B355-3BB901CFA6D8}" srcOrd="0" destOrd="0" parTransId="{CBC21664-3EA2-49C6-A719-5301BF0BB5FA}" sibTransId="{38FF1A7E-6994-47A0-9115-0F7706F79B39}"/>
    <dgm:cxn modelId="{F32E4B2A-8E27-49AD-B6F2-1C6C3D82330F}" type="presParOf" srcId="{1060950F-E957-48C5-AA53-19CF747C058E}" destId="{7FE1304A-5BA6-45F1-A4BD-16B10AE43D37}" srcOrd="0" destOrd="0" presId="urn:microsoft.com/office/officeart/2005/8/layout/vList2"/>
    <dgm:cxn modelId="{51F88708-33F7-4881-BDC5-9BC1E7200273}" type="presParOf" srcId="{1060950F-E957-48C5-AA53-19CF747C058E}" destId="{27480C01-A12D-41B8-8C70-73E9D9E64BD8}" srcOrd="1" destOrd="0" presId="urn:microsoft.com/office/officeart/2005/8/layout/vList2"/>
    <dgm:cxn modelId="{40F4AB9B-BA1C-4970-836E-FA90FF6600EB}" type="presParOf" srcId="{1060950F-E957-48C5-AA53-19CF747C058E}" destId="{67DDA2D4-BD4B-4036-928D-1ABE5797751F}" srcOrd="2" destOrd="0" presId="urn:microsoft.com/office/officeart/2005/8/layout/vList2"/>
    <dgm:cxn modelId="{6A3AA3FB-B20F-4587-A8AB-9AC04D6063B9}" type="presParOf" srcId="{1060950F-E957-48C5-AA53-19CF747C058E}" destId="{21490D41-65F8-44CA-8428-924C17AA122C}" srcOrd="3" destOrd="0" presId="urn:microsoft.com/office/officeart/2005/8/layout/vList2"/>
    <dgm:cxn modelId="{CE81B763-0B61-4F35-9FA3-F5FCCBCBFDE7}" type="presParOf" srcId="{1060950F-E957-48C5-AA53-19CF747C058E}" destId="{AC7E5BF6-090C-4D30-9171-21F6FDF3D418}" srcOrd="4" destOrd="0" presId="urn:microsoft.com/office/officeart/2005/8/layout/vList2"/>
    <dgm:cxn modelId="{3715500D-FE4F-43DE-BD9A-15B463C32F1C}" type="presParOf" srcId="{1060950F-E957-48C5-AA53-19CF747C058E}" destId="{41D2ED86-62AD-4E02-9B4F-E666ED3D94B0}" srcOrd="5" destOrd="0" presId="urn:microsoft.com/office/officeart/2005/8/layout/vList2"/>
    <dgm:cxn modelId="{7A2C11E8-AEE9-49D5-B912-0202E002AF2A}" type="presParOf" srcId="{1060950F-E957-48C5-AA53-19CF747C058E}" destId="{DAD95FC9-28BC-40F7-A247-E842A77DAE04}" srcOrd="6" destOrd="0" presId="urn:microsoft.com/office/officeart/2005/8/layout/vList2"/>
    <dgm:cxn modelId="{28B272E9-F284-44D7-B68A-BC4545E2F8A5}" type="presParOf" srcId="{1060950F-E957-48C5-AA53-19CF747C058E}" destId="{E727EB23-1BCE-46E1-AC70-4178417D1FB4}" srcOrd="7" destOrd="0" presId="urn:microsoft.com/office/officeart/2005/8/layout/vList2"/>
    <dgm:cxn modelId="{4D1293C5-7595-44E4-BB89-569626F93B37}" type="presParOf" srcId="{1060950F-E957-48C5-AA53-19CF747C058E}" destId="{B2AB91C8-78A8-4D81-8950-A064614376FC}" srcOrd="8" destOrd="0" presId="urn:microsoft.com/office/officeart/2005/8/layout/vList2"/>
    <dgm:cxn modelId="{E4916227-C2E7-4912-B6F4-FC87B5C1FE5E}" type="presParOf" srcId="{1060950F-E957-48C5-AA53-19CF747C058E}" destId="{FB04F080-2F82-46DF-9B3F-E4CD13D7FFD8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FB76DA-72E7-4767-B766-DFDBBA742476}" type="doc">
      <dgm:prSet loTypeId="urn:microsoft.com/office/officeart/2005/8/layout/vList3#1" loCatId="list" qsTypeId="urn:microsoft.com/office/officeart/2005/8/quickstyle/simple3" qsCatId="simple" csTypeId="urn:microsoft.com/office/officeart/2005/8/colors/colorful1#4" csCatId="colorful" phldr="1"/>
      <dgm:spPr/>
    </dgm:pt>
    <dgm:pt modelId="{EAF87233-48CE-45ED-AD92-94217913CBEC}">
      <dgm:prSet phldrT="[Текст]"/>
      <dgm:spPr/>
      <dgm:t>
        <a:bodyPr/>
        <a:lstStyle/>
        <a:p>
          <a:r>
            <a:rPr lang="ru-RU" smtClean="0"/>
            <a:t>Сокращение образовательных программ с длительным очным обучением (216, 288 часов)</a:t>
          </a:r>
          <a:endParaRPr lang="ru-RU" dirty="0"/>
        </a:p>
      </dgm:t>
    </dgm:pt>
    <dgm:pt modelId="{1D401A16-1B15-46F0-B775-507E49BB381A}" type="parTrans" cxnId="{8CBB482F-076B-4164-A5EC-013B5C5BF97A}">
      <dgm:prSet/>
      <dgm:spPr/>
      <dgm:t>
        <a:bodyPr/>
        <a:lstStyle/>
        <a:p>
          <a:endParaRPr lang="ru-RU"/>
        </a:p>
      </dgm:t>
    </dgm:pt>
    <dgm:pt modelId="{1F65DEC7-F48D-4267-93C6-10667882FE80}" type="sibTrans" cxnId="{8CBB482F-076B-4164-A5EC-013B5C5BF97A}">
      <dgm:prSet/>
      <dgm:spPr/>
      <dgm:t>
        <a:bodyPr/>
        <a:lstStyle/>
        <a:p>
          <a:endParaRPr lang="ru-RU"/>
        </a:p>
      </dgm:t>
    </dgm:pt>
    <dgm:pt modelId="{E8B21BEA-39D1-4F27-8FA8-A01A5EAAD26A}">
      <dgm:prSet/>
      <dgm:spPr/>
      <dgm:t>
        <a:bodyPr/>
        <a:lstStyle/>
        <a:p>
          <a:r>
            <a:rPr lang="ru-RU" smtClean="0"/>
            <a:t>Активное внедрение модульного принципа образовательных программ (модули от 36 до 72 часов)</a:t>
          </a:r>
          <a:endParaRPr lang="ru-RU" dirty="0" smtClean="0"/>
        </a:p>
      </dgm:t>
    </dgm:pt>
    <dgm:pt modelId="{4CC32FBC-39F5-404D-8AD2-727E03BCC538}" type="parTrans" cxnId="{9430CF96-2558-4DBF-8E84-4DE80E5E4C25}">
      <dgm:prSet/>
      <dgm:spPr/>
      <dgm:t>
        <a:bodyPr/>
        <a:lstStyle/>
        <a:p>
          <a:endParaRPr lang="ru-RU"/>
        </a:p>
      </dgm:t>
    </dgm:pt>
    <dgm:pt modelId="{8FDC6D50-FE1B-4539-9CAD-CA83209039DA}" type="sibTrans" cxnId="{9430CF96-2558-4DBF-8E84-4DE80E5E4C25}">
      <dgm:prSet/>
      <dgm:spPr/>
      <dgm:t>
        <a:bodyPr/>
        <a:lstStyle/>
        <a:p>
          <a:endParaRPr lang="ru-RU"/>
        </a:p>
      </dgm:t>
    </dgm:pt>
    <dgm:pt modelId="{F30963E3-342A-4C73-A4CD-242C33D2C53D}">
      <dgm:prSet/>
      <dgm:spPr/>
      <dgm:t>
        <a:bodyPr/>
        <a:lstStyle/>
        <a:p>
          <a:r>
            <a:rPr lang="ru-RU" smtClean="0"/>
            <a:t>Переход на кредитную систему реализации программ дополнительного образования</a:t>
          </a:r>
          <a:endParaRPr lang="ru-RU" dirty="0" smtClean="0"/>
        </a:p>
      </dgm:t>
    </dgm:pt>
    <dgm:pt modelId="{42D1557A-611F-480D-B1D0-C59282F52A9E}" type="parTrans" cxnId="{A2BC9EFD-DE36-4E3F-864B-D8A7AC3CDD38}">
      <dgm:prSet/>
      <dgm:spPr/>
      <dgm:t>
        <a:bodyPr/>
        <a:lstStyle/>
        <a:p>
          <a:endParaRPr lang="ru-RU"/>
        </a:p>
      </dgm:t>
    </dgm:pt>
    <dgm:pt modelId="{3C406EB3-13D5-43E9-B374-90CD312AF5DA}" type="sibTrans" cxnId="{A2BC9EFD-DE36-4E3F-864B-D8A7AC3CDD38}">
      <dgm:prSet/>
      <dgm:spPr/>
      <dgm:t>
        <a:bodyPr/>
        <a:lstStyle/>
        <a:p>
          <a:endParaRPr lang="ru-RU"/>
        </a:p>
      </dgm:t>
    </dgm:pt>
    <dgm:pt modelId="{C595645B-A050-42A7-8E97-68464EA040FF}">
      <dgm:prSet/>
      <dgm:spPr/>
      <dgm:t>
        <a:bodyPr/>
        <a:lstStyle/>
        <a:p>
          <a:r>
            <a:rPr lang="ru-RU" smtClean="0"/>
            <a:t>Усиление практической подготовки через имитационное обучение и стажировки на рабочих местах </a:t>
          </a:r>
          <a:endParaRPr lang="ru-RU" dirty="0" smtClean="0"/>
        </a:p>
      </dgm:t>
    </dgm:pt>
    <dgm:pt modelId="{CAE4047C-583E-459B-AC87-9B8DC04173BE}" type="parTrans" cxnId="{7AACCE75-656B-4709-B30B-CCF0ED73B975}">
      <dgm:prSet/>
      <dgm:spPr/>
      <dgm:t>
        <a:bodyPr/>
        <a:lstStyle/>
        <a:p>
          <a:endParaRPr lang="ru-RU"/>
        </a:p>
      </dgm:t>
    </dgm:pt>
    <dgm:pt modelId="{FE8025AF-899C-4E28-81AF-1D40FB377339}" type="sibTrans" cxnId="{7AACCE75-656B-4709-B30B-CCF0ED73B975}">
      <dgm:prSet/>
      <dgm:spPr/>
      <dgm:t>
        <a:bodyPr/>
        <a:lstStyle/>
        <a:p>
          <a:endParaRPr lang="ru-RU"/>
        </a:p>
      </dgm:t>
    </dgm:pt>
    <dgm:pt modelId="{1A3BCFCD-4583-48F5-B575-8149414CD1F9}" type="pres">
      <dgm:prSet presAssocID="{ADFB76DA-72E7-4767-B766-DFDBBA742476}" presName="linearFlow" presStyleCnt="0">
        <dgm:presLayoutVars>
          <dgm:dir/>
          <dgm:resizeHandles val="exact"/>
        </dgm:presLayoutVars>
      </dgm:prSet>
      <dgm:spPr/>
    </dgm:pt>
    <dgm:pt modelId="{84F1B5F9-7696-4E2D-8B45-B9843055774F}" type="pres">
      <dgm:prSet presAssocID="{EAF87233-48CE-45ED-AD92-94217913CBEC}" presName="composite" presStyleCnt="0"/>
      <dgm:spPr/>
    </dgm:pt>
    <dgm:pt modelId="{D3B98064-4ED2-424C-9BA5-CD706926530B}" type="pres">
      <dgm:prSet presAssocID="{EAF87233-48CE-45ED-AD92-94217913CBEC}" presName="imgShp" presStyleLbl="fgImgPlace1" presStyleIdx="0" presStyleCnt="4" custLinFactNeighborX="-92618" custLinFactNeighborY="1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8A87664-2590-4799-B8AA-17AAE0AFD75B}" type="pres">
      <dgm:prSet presAssocID="{EAF87233-48CE-45ED-AD92-94217913CBEC}" presName="txShp" presStyleLbl="node1" presStyleIdx="0" presStyleCnt="4" custScaleX="130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CEF5E2-5AD4-40CF-A075-C0AE6310424A}" type="pres">
      <dgm:prSet presAssocID="{1F65DEC7-F48D-4267-93C6-10667882FE80}" presName="spacing" presStyleCnt="0"/>
      <dgm:spPr/>
    </dgm:pt>
    <dgm:pt modelId="{EA3646A9-3A32-4340-83FF-49ABB3D2278D}" type="pres">
      <dgm:prSet presAssocID="{E8B21BEA-39D1-4F27-8FA8-A01A5EAAD26A}" presName="composite" presStyleCnt="0"/>
      <dgm:spPr/>
    </dgm:pt>
    <dgm:pt modelId="{EEF4A696-0E60-43BA-BAB6-9650B3496F29}" type="pres">
      <dgm:prSet presAssocID="{E8B21BEA-39D1-4F27-8FA8-A01A5EAAD26A}" presName="imgShp" presStyleLbl="fgImgPlace1" presStyleIdx="1" presStyleCnt="4" custLinFactNeighborX="-92618" custLinFactNeighborY="1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CC0E833-6E2D-42C6-BA92-94064704B970}" type="pres">
      <dgm:prSet presAssocID="{E8B21BEA-39D1-4F27-8FA8-A01A5EAAD26A}" presName="txShp" presStyleLbl="node1" presStyleIdx="1" presStyleCnt="4" custScaleX="130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F06876-B056-4134-9089-99A2DB78AF46}" type="pres">
      <dgm:prSet presAssocID="{8FDC6D50-FE1B-4539-9CAD-CA83209039DA}" presName="spacing" presStyleCnt="0"/>
      <dgm:spPr/>
    </dgm:pt>
    <dgm:pt modelId="{783680DE-B97F-4F82-B2E0-1AA98EA02588}" type="pres">
      <dgm:prSet presAssocID="{F30963E3-342A-4C73-A4CD-242C33D2C53D}" presName="composite" presStyleCnt="0"/>
      <dgm:spPr/>
    </dgm:pt>
    <dgm:pt modelId="{F092B2C7-2CB7-498E-878B-8E03BA43EF52}" type="pres">
      <dgm:prSet presAssocID="{F30963E3-342A-4C73-A4CD-242C33D2C53D}" presName="imgShp" presStyleLbl="fgImgPlace1" presStyleIdx="2" presStyleCnt="4" custLinFactNeighborX="-92618" custLinFactNeighborY="1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FB32752-C092-48D0-BC68-75214861D08D}" type="pres">
      <dgm:prSet presAssocID="{F30963E3-342A-4C73-A4CD-242C33D2C53D}" presName="txShp" presStyleLbl="node1" presStyleIdx="2" presStyleCnt="4" custScaleX="130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93F6A5-13A4-4768-A0B3-E11467A20640}" type="pres">
      <dgm:prSet presAssocID="{3C406EB3-13D5-43E9-B374-90CD312AF5DA}" presName="spacing" presStyleCnt="0"/>
      <dgm:spPr/>
    </dgm:pt>
    <dgm:pt modelId="{4EDF081F-9E91-40A2-9571-16B27838EF62}" type="pres">
      <dgm:prSet presAssocID="{C595645B-A050-42A7-8E97-68464EA040FF}" presName="composite" presStyleCnt="0"/>
      <dgm:spPr/>
    </dgm:pt>
    <dgm:pt modelId="{E94E91D8-40C1-4B1D-9E6F-33C433E88371}" type="pres">
      <dgm:prSet presAssocID="{C595645B-A050-42A7-8E97-68464EA040FF}" presName="imgShp" presStyleLbl="fgImgPlace1" presStyleIdx="3" presStyleCnt="4" custLinFactNeighborX="-92618" custLinFactNeighborY="1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9DEA8B6-5C44-4D10-B6EF-E0CAC6BA2939}" type="pres">
      <dgm:prSet presAssocID="{C595645B-A050-42A7-8E97-68464EA040FF}" presName="txShp" presStyleLbl="node1" presStyleIdx="3" presStyleCnt="4" custScaleX="130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54B3E9-6236-4AD4-9044-AA7382053AB3}" type="presOf" srcId="{ADFB76DA-72E7-4767-B766-DFDBBA742476}" destId="{1A3BCFCD-4583-48F5-B575-8149414CD1F9}" srcOrd="0" destOrd="0" presId="urn:microsoft.com/office/officeart/2005/8/layout/vList3#1"/>
    <dgm:cxn modelId="{56B461A0-BDEC-4AF9-9B67-D87B8ABE6C72}" type="presOf" srcId="{EAF87233-48CE-45ED-AD92-94217913CBEC}" destId="{48A87664-2590-4799-B8AA-17AAE0AFD75B}" srcOrd="0" destOrd="0" presId="urn:microsoft.com/office/officeart/2005/8/layout/vList3#1"/>
    <dgm:cxn modelId="{7AACCE75-656B-4709-B30B-CCF0ED73B975}" srcId="{ADFB76DA-72E7-4767-B766-DFDBBA742476}" destId="{C595645B-A050-42A7-8E97-68464EA040FF}" srcOrd="3" destOrd="0" parTransId="{CAE4047C-583E-459B-AC87-9B8DC04173BE}" sibTransId="{FE8025AF-899C-4E28-81AF-1D40FB377339}"/>
    <dgm:cxn modelId="{10900237-5A53-489F-BA45-92E713B194D7}" type="presOf" srcId="{C595645B-A050-42A7-8E97-68464EA040FF}" destId="{79DEA8B6-5C44-4D10-B6EF-E0CAC6BA2939}" srcOrd="0" destOrd="0" presId="urn:microsoft.com/office/officeart/2005/8/layout/vList3#1"/>
    <dgm:cxn modelId="{6F9B3F98-E329-4D93-BC08-0652CF52EF98}" type="presOf" srcId="{E8B21BEA-39D1-4F27-8FA8-A01A5EAAD26A}" destId="{1CC0E833-6E2D-42C6-BA92-94064704B970}" srcOrd="0" destOrd="0" presId="urn:microsoft.com/office/officeart/2005/8/layout/vList3#1"/>
    <dgm:cxn modelId="{8CBB482F-076B-4164-A5EC-013B5C5BF97A}" srcId="{ADFB76DA-72E7-4767-B766-DFDBBA742476}" destId="{EAF87233-48CE-45ED-AD92-94217913CBEC}" srcOrd="0" destOrd="0" parTransId="{1D401A16-1B15-46F0-B775-507E49BB381A}" sibTransId="{1F65DEC7-F48D-4267-93C6-10667882FE80}"/>
    <dgm:cxn modelId="{A2BC9EFD-DE36-4E3F-864B-D8A7AC3CDD38}" srcId="{ADFB76DA-72E7-4767-B766-DFDBBA742476}" destId="{F30963E3-342A-4C73-A4CD-242C33D2C53D}" srcOrd="2" destOrd="0" parTransId="{42D1557A-611F-480D-B1D0-C59282F52A9E}" sibTransId="{3C406EB3-13D5-43E9-B374-90CD312AF5DA}"/>
    <dgm:cxn modelId="{95765C39-71E6-4243-8F0C-2E703C984E5F}" type="presOf" srcId="{F30963E3-342A-4C73-A4CD-242C33D2C53D}" destId="{7FB32752-C092-48D0-BC68-75214861D08D}" srcOrd="0" destOrd="0" presId="urn:microsoft.com/office/officeart/2005/8/layout/vList3#1"/>
    <dgm:cxn modelId="{9430CF96-2558-4DBF-8E84-4DE80E5E4C25}" srcId="{ADFB76DA-72E7-4767-B766-DFDBBA742476}" destId="{E8B21BEA-39D1-4F27-8FA8-A01A5EAAD26A}" srcOrd="1" destOrd="0" parTransId="{4CC32FBC-39F5-404D-8AD2-727E03BCC538}" sibTransId="{8FDC6D50-FE1B-4539-9CAD-CA83209039DA}"/>
    <dgm:cxn modelId="{D584AA5E-BA1C-48DE-B2B6-69C87EBB7004}" type="presParOf" srcId="{1A3BCFCD-4583-48F5-B575-8149414CD1F9}" destId="{84F1B5F9-7696-4E2D-8B45-B9843055774F}" srcOrd="0" destOrd="0" presId="urn:microsoft.com/office/officeart/2005/8/layout/vList3#1"/>
    <dgm:cxn modelId="{4105BACA-D8C3-4878-AEC9-AC552C39F91C}" type="presParOf" srcId="{84F1B5F9-7696-4E2D-8B45-B9843055774F}" destId="{D3B98064-4ED2-424C-9BA5-CD706926530B}" srcOrd="0" destOrd="0" presId="urn:microsoft.com/office/officeart/2005/8/layout/vList3#1"/>
    <dgm:cxn modelId="{DA62CEE9-C735-4987-8A9B-9176C146E489}" type="presParOf" srcId="{84F1B5F9-7696-4E2D-8B45-B9843055774F}" destId="{48A87664-2590-4799-B8AA-17AAE0AFD75B}" srcOrd="1" destOrd="0" presId="urn:microsoft.com/office/officeart/2005/8/layout/vList3#1"/>
    <dgm:cxn modelId="{3E04AC38-B233-4079-BFFC-108932C7272D}" type="presParOf" srcId="{1A3BCFCD-4583-48F5-B575-8149414CD1F9}" destId="{9ECEF5E2-5AD4-40CF-A075-C0AE6310424A}" srcOrd="1" destOrd="0" presId="urn:microsoft.com/office/officeart/2005/8/layout/vList3#1"/>
    <dgm:cxn modelId="{CFF63AB8-9D3B-4CDC-B8C4-63656775855F}" type="presParOf" srcId="{1A3BCFCD-4583-48F5-B575-8149414CD1F9}" destId="{EA3646A9-3A32-4340-83FF-49ABB3D2278D}" srcOrd="2" destOrd="0" presId="urn:microsoft.com/office/officeart/2005/8/layout/vList3#1"/>
    <dgm:cxn modelId="{2D3663E5-3B6B-469F-B838-E9A202649A5F}" type="presParOf" srcId="{EA3646A9-3A32-4340-83FF-49ABB3D2278D}" destId="{EEF4A696-0E60-43BA-BAB6-9650B3496F29}" srcOrd="0" destOrd="0" presId="urn:microsoft.com/office/officeart/2005/8/layout/vList3#1"/>
    <dgm:cxn modelId="{60C43FF7-0F89-48C6-A399-BEDC6EB26C7F}" type="presParOf" srcId="{EA3646A9-3A32-4340-83FF-49ABB3D2278D}" destId="{1CC0E833-6E2D-42C6-BA92-94064704B970}" srcOrd="1" destOrd="0" presId="urn:microsoft.com/office/officeart/2005/8/layout/vList3#1"/>
    <dgm:cxn modelId="{423CDEA8-22BC-4DA7-95AB-FD1EB79684A9}" type="presParOf" srcId="{1A3BCFCD-4583-48F5-B575-8149414CD1F9}" destId="{0AF06876-B056-4134-9089-99A2DB78AF46}" srcOrd="3" destOrd="0" presId="urn:microsoft.com/office/officeart/2005/8/layout/vList3#1"/>
    <dgm:cxn modelId="{A315A745-FED9-40F1-856D-5D395F3B2303}" type="presParOf" srcId="{1A3BCFCD-4583-48F5-B575-8149414CD1F9}" destId="{783680DE-B97F-4F82-B2E0-1AA98EA02588}" srcOrd="4" destOrd="0" presId="urn:microsoft.com/office/officeart/2005/8/layout/vList3#1"/>
    <dgm:cxn modelId="{89669D36-AECA-4916-9678-534790080CD6}" type="presParOf" srcId="{783680DE-B97F-4F82-B2E0-1AA98EA02588}" destId="{F092B2C7-2CB7-498E-878B-8E03BA43EF52}" srcOrd="0" destOrd="0" presId="urn:microsoft.com/office/officeart/2005/8/layout/vList3#1"/>
    <dgm:cxn modelId="{BFDD0962-9FA1-44A8-B999-1099556C9B46}" type="presParOf" srcId="{783680DE-B97F-4F82-B2E0-1AA98EA02588}" destId="{7FB32752-C092-48D0-BC68-75214861D08D}" srcOrd="1" destOrd="0" presId="urn:microsoft.com/office/officeart/2005/8/layout/vList3#1"/>
    <dgm:cxn modelId="{2E7EC077-5D50-48E6-B888-396B5F795704}" type="presParOf" srcId="{1A3BCFCD-4583-48F5-B575-8149414CD1F9}" destId="{C193F6A5-13A4-4768-A0B3-E11467A20640}" srcOrd="5" destOrd="0" presId="urn:microsoft.com/office/officeart/2005/8/layout/vList3#1"/>
    <dgm:cxn modelId="{B1E67820-60A9-4E43-9378-B661B9109FD9}" type="presParOf" srcId="{1A3BCFCD-4583-48F5-B575-8149414CD1F9}" destId="{4EDF081F-9E91-40A2-9571-16B27838EF62}" srcOrd="6" destOrd="0" presId="urn:microsoft.com/office/officeart/2005/8/layout/vList3#1"/>
    <dgm:cxn modelId="{E5C4E17D-635B-499B-9D13-FB4A472E0489}" type="presParOf" srcId="{4EDF081F-9E91-40A2-9571-16B27838EF62}" destId="{E94E91D8-40C1-4B1D-9E6F-33C433E88371}" srcOrd="0" destOrd="0" presId="urn:microsoft.com/office/officeart/2005/8/layout/vList3#1"/>
    <dgm:cxn modelId="{203B5205-0EE1-4761-93A6-1F8F30AE23BF}" type="presParOf" srcId="{4EDF081F-9E91-40A2-9571-16B27838EF62}" destId="{79DEA8B6-5C44-4D10-B6EF-E0CAC6BA2939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4E0CAE4-9069-45E5-9750-55810093D1B1}" type="doc">
      <dgm:prSet loTypeId="urn:microsoft.com/office/officeart/2005/8/layout/vList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6FB017B-B0F1-4085-9600-34F1654878AD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+mn-lt"/>
            </a:rPr>
            <a:t>1. Порядок приёма в ВУЗы в 2016 году изменится.</a:t>
          </a:r>
          <a:endParaRPr lang="ru-RU" sz="2800" dirty="0">
            <a:solidFill>
              <a:schemeClr val="tx1"/>
            </a:solidFill>
          </a:endParaRPr>
        </a:p>
      </dgm:t>
    </dgm:pt>
    <dgm:pt modelId="{0E0A4E78-6112-45FB-A717-4F82037E3F27}" type="parTrans" cxnId="{57104AF5-33E8-452A-B733-9C1B3159D821}">
      <dgm:prSet/>
      <dgm:spPr/>
      <dgm:t>
        <a:bodyPr/>
        <a:lstStyle/>
        <a:p>
          <a:endParaRPr lang="ru-RU"/>
        </a:p>
      </dgm:t>
    </dgm:pt>
    <dgm:pt modelId="{DFCBC948-139A-4EAE-BDFB-2E12A5525E5A}" type="sibTrans" cxnId="{57104AF5-33E8-452A-B733-9C1B3159D821}">
      <dgm:prSet/>
      <dgm:spPr/>
      <dgm:t>
        <a:bodyPr/>
        <a:lstStyle/>
        <a:p>
          <a:endParaRPr lang="ru-RU"/>
        </a:p>
      </dgm:t>
    </dgm:pt>
    <dgm:pt modelId="{EEF82435-50C8-4A9C-8437-BF6BEE26DFB8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+mn-lt"/>
            </a:rPr>
            <a:t>.</a:t>
          </a:r>
          <a:endParaRPr lang="ru-RU" sz="2800" dirty="0">
            <a:solidFill>
              <a:schemeClr val="tx1"/>
            </a:solidFill>
          </a:endParaRPr>
        </a:p>
      </dgm:t>
    </dgm:pt>
    <dgm:pt modelId="{AB5F6E5D-8811-45A1-AEE7-E7C218626980}" type="parTrans" cxnId="{B280FFBA-1D67-4885-83BD-0654B3F9B959}">
      <dgm:prSet/>
      <dgm:spPr/>
      <dgm:t>
        <a:bodyPr/>
        <a:lstStyle/>
        <a:p>
          <a:endParaRPr lang="ru-RU"/>
        </a:p>
      </dgm:t>
    </dgm:pt>
    <dgm:pt modelId="{BD16242F-4F22-41C6-97C8-3EA6D820A8EB}" type="sibTrans" cxnId="{B280FFBA-1D67-4885-83BD-0654B3F9B959}">
      <dgm:prSet/>
      <dgm:spPr/>
      <dgm:t>
        <a:bodyPr/>
        <a:lstStyle/>
        <a:p>
          <a:endParaRPr lang="ru-RU"/>
        </a:p>
      </dgm:t>
    </dgm:pt>
    <dgm:pt modelId="{E0C1DA6E-597E-43FB-A68B-0F6B3CB8C2C3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+mn-lt"/>
            </a:rPr>
            <a:t>2. Выявлены недочёты Порядка приёма в ВУЗы.</a:t>
          </a:r>
          <a:endParaRPr lang="ru-RU" sz="2800" dirty="0">
            <a:solidFill>
              <a:schemeClr val="tx1"/>
            </a:solidFill>
          </a:endParaRPr>
        </a:p>
      </dgm:t>
    </dgm:pt>
    <dgm:pt modelId="{4C15CB72-9C03-495A-9C70-542780800268}" type="parTrans" cxnId="{DCA044F4-B52D-45F2-A501-79CE006F9E7F}">
      <dgm:prSet/>
      <dgm:spPr/>
      <dgm:t>
        <a:bodyPr/>
        <a:lstStyle/>
        <a:p>
          <a:endParaRPr lang="ru-RU"/>
        </a:p>
      </dgm:t>
    </dgm:pt>
    <dgm:pt modelId="{C387E23F-BF38-405E-B7A3-284142F6D594}" type="sibTrans" cxnId="{DCA044F4-B52D-45F2-A501-79CE006F9E7F}">
      <dgm:prSet/>
      <dgm:spPr/>
      <dgm:t>
        <a:bodyPr/>
        <a:lstStyle/>
        <a:p>
          <a:endParaRPr lang="ru-RU"/>
        </a:p>
      </dgm:t>
    </dgm:pt>
    <dgm:pt modelId="{677519B3-D823-4804-ACF8-58432BDE6E37}">
      <dgm:prSet phldrT="[Текст]" custT="1"/>
      <dgm:spPr/>
      <dgm:t>
        <a:bodyPr/>
        <a:lstStyle/>
        <a:p>
          <a:r>
            <a:rPr lang="ru-RU" sz="2800" b="1" u="sng" dirty="0" smtClean="0">
              <a:solidFill>
                <a:schemeClr val="tx1"/>
              </a:solidFill>
              <a:latin typeface="+mn-lt"/>
            </a:rPr>
            <a:t>Решение</a:t>
          </a:r>
          <a:r>
            <a:rPr lang="ru-RU" sz="2800" dirty="0" smtClean="0">
              <a:solidFill>
                <a:schemeClr val="tx1"/>
              </a:solidFill>
              <a:latin typeface="+mn-lt"/>
            </a:rPr>
            <a:t> – участие в подготовке предложений по коррекции Порядка приёма 2016 г. и работа редакционной группы по разработке изменений и дополнений в Правила приема в УГМУ.</a:t>
          </a:r>
          <a:endParaRPr lang="ru-RU" sz="2800" dirty="0">
            <a:solidFill>
              <a:schemeClr val="tx1"/>
            </a:solidFill>
          </a:endParaRPr>
        </a:p>
      </dgm:t>
    </dgm:pt>
    <dgm:pt modelId="{A1E6A85A-0D80-4494-98C5-72080BC15790}" type="parTrans" cxnId="{966D75FF-FA86-425F-BD08-A44E5B47FD6B}">
      <dgm:prSet/>
      <dgm:spPr/>
      <dgm:t>
        <a:bodyPr/>
        <a:lstStyle/>
        <a:p>
          <a:endParaRPr lang="ru-RU"/>
        </a:p>
      </dgm:t>
    </dgm:pt>
    <dgm:pt modelId="{D4023920-4EB2-49D1-A1A6-7D847B62B4DC}" type="sibTrans" cxnId="{966D75FF-FA86-425F-BD08-A44E5B47FD6B}">
      <dgm:prSet/>
      <dgm:spPr/>
      <dgm:t>
        <a:bodyPr/>
        <a:lstStyle/>
        <a:p>
          <a:endParaRPr lang="ru-RU"/>
        </a:p>
      </dgm:t>
    </dgm:pt>
    <dgm:pt modelId="{452CB045-4C0F-4762-B8F6-D22C91F561A7}" type="pres">
      <dgm:prSet presAssocID="{F4E0CAE4-9069-45E5-9750-55810093D1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E0B2BA-45FE-4F86-8B4A-B691B6BFAAF7}" type="pres">
      <dgm:prSet presAssocID="{46FB017B-B0F1-4085-9600-34F1654878AD}" presName="parentText" presStyleLbl="node1" presStyleIdx="0" presStyleCnt="2" custScaleY="821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74E32-6AD7-4BC4-A988-250E54C81441}" type="pres">
      <dgm:prSet presAssocID="{46FB017B-B0F1-4085-9600-34F1654878AD}" presName="childText" presStyleLbl="revTx" presStyleIdx="0" presStyleCnt="2" custScaleY="1233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B8E993-756C-46E1-8FE1-AF563C05262A}" type="pres">
      <dgm:prSet presAssocID="{E0C1DA6E-597E-43FB-A68B-0F6B3CB8C2C3}" presName="parentText" presStyleLbl="node1" presStyleIdx="1" presStyleCnt="2" custScaleY="1233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57E279-1425-4C74-8F8E-E5D902B4C6DC}" type="pres">
      <dgm:prSet presAssocID="{E0C1DA6E-597E-43FB-A68B-0F6B3CB8C2C3}" presName="childText" presStyleLbl="revTx" presStyleIdx="1" presStyleCnt="2" custScaleY="1233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7E6ADC-7BA1-416B-BFB5-911983D85A44}" type="presOf" srcId="{E0C1DA6E-597E-43FB-A68B-0F6B3CB8C2C3}" destId="{02B8E993-756C-46E1-8FE1-AF563C05262A}" srcOrd="0" destOrd="0" presId="urn:microsoft.com/office/officeart/2005/8/layout/vList2"/>
    <dgm:cxn modelId="{5330B54A-B6AF-4B7A-9869-79B8B6586C47}" type="presOf" srcId="{F4E0CAE4-9069-45E5-9750-55810093D1B1}" destId="{452CB045-4C0F-4762-B8F6-D22C91F561A7}" srcOrd="0" destOrd="0" presId="urn:microsoft.com/office/officeart/2005/8/layout/vList2"/>
    <dgm:cxn modelId="{966D75FF-FA86-425F-BD08-A44E5B47FD6B}" srcId="{E0C1DA6E-597E-43FB-A68B-0F6B3CB8C2C3}" destId="{677519B3-D823-4804-ACF8-58432BDE6E37}" srcOrd="0" destOrd="0" parTransId="{A1E6A85A-0D80-4494-98C5-72080BC15790}" sibTransId="{D4023920-4EB2-49D1-A1A6-7D847B62B4DC}"/>
    <dgm:cxn modelId="{DCA044F4-B52D-45F2-A501-79CE006F9E7F}" srcId="{F4E0CAE4-9069-45E5-9750-55810093D1B1}" destId="{E0C1DA6E-597E-43FB-A68B-0F6B3CB8C2C3}" srcOrd="1" destOrd="0" parTransId="{4C15CB72-9C03-495A-9C70-542780800268}" sibTransId="{C387E23F-BF38-405E-B7A3-284142F6D594}"/>
    <dgm:cxn modelId="{B280FFBA-1D67-4885-83BD-0654B3F9B959}" srcId="{46FB017B-B0F1-4085-9600-34F1654878AD}" destId="{EEF82435-50C8-4A9C-8437-BF6BEE26DFB8}" srcOrd="0" destOrd="0" parTransId="{AB5F6E5D-8811-45A1-AEE7-E7C218626980}" sibTransId="{BD16242F-4F22-41C6-97C8-3EA6D820A8EB}"/>
    <dgm:cxn modelId="{A591EB4D-FA79-45E8-B6F6-05C428531BCB}" type="presOf" srcId="{46FB017B-B0F1-4085-9600-34F1654878AD}" destId="{4FE0B2BA-45FE-4F86-8B4A-B691B6BFAAF7}" srcOrd="0" destOrd="0" presId="urn:microsoft.com/office/officeart/2005/8/layout/vList2"/>
    <dgm:cxn modelId="{57104AF5-33E8-452A-B733-9C1B3159D821}" srcId="{F4E0CAE4-9069-45E5-9750-55810093D1B1}" destId="{46FB017B-B0F1-4085-9600-34F1654878AD}" srcOrd="0" destOrd="0" parTransId="{0E0A4E78-6112-45FB-A717-4F82037E3F27}" sibTransId="{DFCBC948-139A-4EAE-BDFB-2E12A5525E5A}"/>
    <dgm:cxn modelId="{3266EBF0-2B26-47B4-B6FB-8928133ED6A1}" type="presOf" srcId="{677519B3-D823-4804-ACF8-58432BDE6E37}" destId="{6B57E279-1425-4C74-8F8E-E5D902B4C6DC}" srcOrd="0" destOrd="0" presId="urn:microsoft.com/office/officeart/2005/8/layout/vList2"/>
    <dgm:cxn modelId="{71C3B65D-03B2-4D89-9771-C20C55C51FE7}" type="presOf" srcId="{EEF82435-50C8-4A9C-8437-BF6BEE26DFB8}" destId="{2E774E32-6AD7-4BC4-A988-250E54C81441}" srcOrd="0" destOrd="0" presId="urn:microsoft.com/office/officeart/2005/8/layout/vList2"/>
    <dgm:cxn modelId="{BB98FB11-2C93-4A1B-AE88-4833B5F7EEEB}" type="presParOf" srcId="{452CB045-4C0F-4762-B8F6-D22C91F561A7}" destId="{4FE0B2BA-45FE-4F86-8B4A-B691B6BFAAF7}" srcOrd="0" destOrd="0" presId="urn:microsoft.com/office/officeart/2005/8/layout/vList2"/>
    <dgm:cxn modelId="{FDFBB629-BD6B-490D-AED8-DA67EDC99614}" type="presParOf" srcId="{452CB045-4C0F-4762-B8F6-D22C91F561A7}" destId="{2E774E32-6AD7-4BC4-A988-250E54C81441}" srcOrd="1" destOrd="0" presId="urn:microsoft.com/office/officeart/2005/8/layout/vList2"/>
    <dgm:cxn modelId="{452C6533-2AD6-46B9-B6FA-D5974D92E666}" type="presParOf" srcId="{452CB045-4C0F-4762-B8F6-D22C91F561A7}" destId="{02B8E993-756C-46E1-8FE1-AF563C05262A}" srcOrd="2" destOrd="0" presId="urn:microsoft.com/office/officeart/2005/8/layout/vList2"/>
    <dgm:cxn modelId="{4C1E1F83-A20B-461C-BE61-27EC9A40A188}" type="presParOf" srcId="{452CB045-4C0F-4762-B8F6-D22C91F561A7}" destId="{6B57E279-1425-4C74-8F8E-E5D902B4C6DC}" srcOrd="3" destOrd="0" presId="urn:microsoft.com/office/officeart/2005/8/layout/v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4E0CAE4-9069-45E5-9750-55810093D1B1}" type="doc">
      <dgm:prSet loTypeId="urn:microsoft.com/office/officeart/2005/8/layout/vList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6FB017B-B0F1-4085-9600-34F1654878AD}">
      <dgm:prSet phldrT="[Текст]"/>
      <dgm:spPr/>
      <dgm:t>
        <a:bodyPr/>
        <a:lstStyle/>
        <a:p>
          <a:r>
            <a:rPr lang="ru-RU" cap="none" dirty="0" smtClean="0">
              <a:effectLst/>
              <a:latin typeface="+mn-lt"/>
            </a:rPr>
            <a:t>3. Низкие показатели итоговых баллов абитуриентов, поступающих по целевому направлению.</a:t>
          </a:r>
          <a:br>
            <a:rPr lang="ru-RU" cap="none" dirty="0" smtClean="0">
              <a:effectLst/>
              <a:latin typeface="+mn-lt"/>
            </a:rPr>
          </a:br>
          <a:endParaRPr lang="ru-RU" dirty="0"/>
        </a:p>
      </dgm:t>
    </dgm:pt>
    <dgm:pt modelId="{0E0A4E78-6112-45FB-A717-4F82037E3F27}" type="parTrans" cxnId="{57104AF5-33E8-452A-B733-9C1B3159D821}">
      <dgm:prSet/>
      <dgm:spPr/>
      <dgm:t>
        <a:bodyPr/>
        <a:lstStyle/>
        <a:p>
          <a:endParaRPr lang="ru-RU"/>
        </a:p>
      </dgm:t>
    </dgm:pt>
    <dgm:pt modelId="{DFCBC948-139A-4EAE-BDFB-2E12A5525E5A}" type="sibTrans" cxnId="{57104AF5-33E8-452A-B733-9C1B3159D821}">
      <dgm:prSet/>
      <dgm:spPr/>
      <dgm:t>
        <a:bodyPr/>
        <a:lstStyle/>
        <a:p>
          <a:endParaRPr lang="ru-RU"/>
        </a:p>
      </dgm:t>
    </dgm:pt>
    <dgm:pt modelId="{5E34B2B8-2D58-4B1C-A647-33F3CE9A0CD7}">
      <dgm:prSet phldrT="[Текст]" custT="1"/>
      <dgm:spPr/>
      <dgm:t>
        <a:bodyPr/>
        <a:lstStyle/>
        <a:p>
          <a:r>
            <a:rPr lang="ru-RU" sz="2800" b="1" u="sng" cap="none" dirty="0" smtClean="0">
              <a:effectLst/>
              <a:latin typeface="+mn-lt"/>
            </a:rPr>
            <a:t>Решение</a:t>
          </a:r>
          <a:r>
            <a:rPr lang="ru-RU" sz="2800" b="1" cap="none" dirty="0" smtClean="0">
              <a:effectLst/>
              <a:latin typeface="+mn-lt"/>
            </a:rPr>
            <a:t> </a:t>
          </a:r>
          <a:r>
            <a:rPr lang="ru-RU" sz="2800" cap="none" dirty="0" smtClean="0">
              <a:effectLst/>
              <a:latin typeface="+mn-lt"/>
            </a:rPr>
            <a:t>– разработать критерии отбора лиц, получающих целевое направление от направляющих на обучение организаций.</a:t>
          </a:r>
          <a:endParaRPr lang="ru-RU" sz="2800" dirty="0"/>
        </a:p>
      </dgm:t>
    </dgm:pt>
    <dgm:pt modelId="{59457C71-EC32-4FFF-9A78-D1682EE71DC1}" type="parTrans" cxnId="{0D4FD0FC-57B3-43A8-8E2D-C74A31E6F8EC}">
      <dgm:prSet/>
      <dgm:spPr/>
      <dgm:t>
        <a:bodyPr/>
        <a:lstStyle/>
        <a:p>
          <a:endParaRPr lang="ru-RU"/>
        </a:p>
      </dgm:t>
    </dgm:pt>
    <dgm:pt modelId="{586404EB-C6F4-4382-8DEF-F0641A5F7023}" type="sibTrans" cxnId="{0D4FD0FC-57B3-43A8-8E2D-C74A31E6F8EC}">
      <dgm:prSet/>
      <dgm:spPr/>
      <dgm:t>
        <a:bodyPr/>
        <a:lstStyle/>
        <a:p>
          <a:endParaRPr lang="ru-RU"/>
        </a:p>
      </dgm:t>
    </dgm:pt>
    <dgm:pt modelId="{9521478C-9A70-47CC-A1EC-0056FA475A61}">
      <dgm:prSet phldrT="[Текст]"/>
      <dgm:spPr/>
      <dgm:t>
        <a:bodyPr/>
        <a:lstStyle/>
        <a:p>
          <a:r>
            <a:rPr lang="ru-RU" cap="none" dirty="0" smtClean="0">
              <a:effectLst/>
              <a:latin typeface="+mn-lt"/>
            </a:rPr>
            <a:t>4. Современное оснащение помещений приёмной комиссии.</a:t>
          </a:r>
          <a:br>
            <a:rPr lang="ru-RU" cap="none" dirty="0" smtClean="0">
              <a:effectLst/>
              <a:latin typeface="+mn-lt"/>
            </a:rPr>
          </a:br>
          <a:endParaRPr lang="ru-RU" dirty="0"/>
        </a:p>
      </dgm:t>
    </dgm:pt>
    <dgm:pt modelId="{BC6887ED-3632-497B-9D16-88F88DEF06BC}" type="parTrans" cxnId="{DC74FCD6-54D0-4459-9747-5B62C52E0099}">
      <dgm:prSet/>
      <dgm:spPr/>
      <dgm:t>
        <a:bodyPr/>
        <a:lstStyle/>
        <a:p>
          <a:endParaRPr lang="ru-RU"/>
        </a:p>
      </dgm:t>
    </dgm:pt>
    <dgm:pt modelId="{87B1F1AD-8EB7-480D-B9DE-F7350E4CB087}" type="sibTrans" cxnId="{DC74FCD6-54D0-4459-9747-5B62C52E0099}">
      <dgm:prSet/>
      <dgm:spPr/>
      <dgm:t>
        <a:bodyPr/>
        <a:lstStyle/>
        <a:p>
          <a:endParaRPr lang="ru-RU"/>
        </a:p>
      </dgm:t>
    </dgm:pt>
    <dgm:pt modelId="{D45D8B0D-EEAD-47B4-A7E9-EF1069562C0A}">
      <dgm:prSet phldrT="[Текст]" custT="1"/>
      <dgm:spPr/>
      <dgm:t>
        <a:bodyPr/>
        <a:lstStyle/>
        <a:p>
          <a:r>
            <a:rPr lang="ru-RU" sz="2800" b="1" u="sng" cap="none" dirty="0" smtClean="0">
              <a:effectLst/>
              <a:latin typeface="+mn-lt"/>
            </a:rPr>
            <a:t>Решение</a:t>
          </a:r>
          <a:r>
            <a:rPr lang="ru-RU" sz="2800" cap="none" dirty="0" smtClean="0">
              <a:effectLst/>
              <a:latin typeface="+mn-lt"/>
            </a:rPr>
            <a:t> – проведение ремонта в кабинетах приёмной комиссии.</a:t>
          </a:r>
          <a:endParaRPr lang="ru-RU" sz="2800" dirty="0"/>
        </a:p>
      </dgm:t>
    </dgm:pt>
    <dgm:pt modelId="{4AE122DD-34E1-40C1-9F2F-D61EB9EEF686}" type="parTrans" cxnId="{7EB9135B-BEAF-4329-B0FB-F238E6975C30}">
      <dgm:prSet/>
      <dgm:spPr/>
      <dgm:t>
        <a:bodyPr/>
        <a:lstStyle/>
        <a:p>
          <a:endParaRPr lang="ru-RU"/>
        </a:p>
      </dgm:t>
    </dgm:pt>
    <dgm:pt modelId="{02EC5BE3-5FDD-4904-B444-86937B0705F0}" type="sibTrans" cxnId="{7EB9135B-BEAF-4329-B0FB-F238E6975C30}">
      <dgm:prSet/>
      <dgm:spPr/>
      <dgm:t>
        <a:bodyPr/>
        <a:lstStyle/>
        <a:p>
          <a:endParaRPr lang="ru-RU"/>
        </a:p>
      </dgm:t>
    </dgm:pt>
    <dgm:pt modelId="{452CB045-4C0F-4762-B8F6-D22C91F561A7}" type="pres">
      <dgm:prSet presAssocID="{F4E0CAE4-9069-45E5-9750-55810093D1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E0B2BA-45FE-4F86-8B4A-B691B6BFAAF7}" type="pres">
      <dgm:prSet presAssocID="{46FB017B-B0F1-4085-9600-34F1654878AD}" presName="parentText" presStyleLbl="node1" presStyleIdx="0" presStyleCnt="2" custScaleY="327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74E32-6AD7-4BC4-A988-250E54C81441}" type="pres">
      <dgm:prSet presAssocID="{46FB017B-B0F1-4085-9600-34F1654878AD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7F1665-1C3D-4DF4-9C57-7AD1414D9E9F}" type="pres">
      <dgm:prSet presAssocID="{9521478C-9A70-47CC-A1EC-0056FA475A61}" presName="parentText" presStyleLbl="node1" presStyleIdx="1" presStyleCnt="2" custScaleY="332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5355FA-68C4-4E83-83DD-935986A0EF8C}" type="pres">
      <dgm:prSet presAssocID="{9521478C-9A70-47CC-A1EC-0056FA475A6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6F7BCF-6AB3-4D12-B183-B3DEA18ED510}" type="presOf" srcId="{9521478C-9A70-47CC-A1EC-0056FA475A61}" destId="{0E7F1665-1C3D-4DF4-9C57-7AD1414D9E9F}" srcOrd="0" destOrd="0" presId="urn:microsoft.com/office/officeart/2005/8/layout/vList2"/>
    <dgm:cxn modelId="{D62609CB-2AFF-4DD2-B6FB-D9089031DD51}" type="presOf" srcId="{5E34B2B8-2D58-4B1C-A647-33F3CE9A0CD7}" destId="{2E774E32-6AD7-4BC4-A988-250E54C81441}" srcOrd="0" destOrd="0" presId="urn:microsoft.com/office/officeart/2005/8/layout/vList2"/>
    <dgm:cxn modelId="{0D4FD0FC-57B3-43A8-8E2D-C74A31E6F8EC}" srcId="{46FB017B-B0F1-4085-9600-34F1654878AD}" destId="{5E34B2B8-2D58-4B1C-A647-33F3CE9A0CD7}" srcOrd="0" destOrd="0" parTransId="{59457C71-EC32-4FFF-9A78-D1682EE71DC1}" sibTransId="{586404EB-C6F4-4382-8DEF-F0641A5F7023}"/>
    <dgm:cxn modelId="{DD8985FC-1B4E-4CC6-AA35-802771BF8606}" type="presOf" srcId="{D45D8B0D-EEAD-47B4-A7E9-EF1069562C0A}" destId="{385355FA-68C4-4E83-83DD-935986A0EF8C}" srcOrd="0" destOrd="0" presId="urn:microsoft.com/office/officeart/2005/8/layout/vList2"/>
    <dgm:cxn modelId="{4629A316-2AC1-42F4-A5DB-048F1F056295}" type="presOf" srcId="{46FB017B-B0F1-4085-9600-34F1654878AD}" destId="{4FE0B2BA-45FE-4F86-8B4A-B691B6BFAAF7}" srcOrd="0" destOrd="0" presId="urn:microsoft.com/office/officeart/2005/8/layout/vList2"/>
    <dgm:cxn modelId="{57104AF5-33E8-452A-B733-9C1B3159D821}" srcId="{F4E0CAE4-9069-45E5-9750-55810093D1B1}" destId="{46FB017B-B0F1-4085-9600-34F1654878AD}" srcOrd="0" destOrd="0" parTransId="{0E0A4E78-6112-45FB-A717-4F82037E3F27}" sibTransId="{DFCBC948-139A-4EAE-BDFB-2E12A5525E5A}"/>
    <dgm:cxn modelId="{592288BD-845B-40F5-848F-E99D76A5C022}" type="presOf" srcId="{F4E0CAE4-9069-45E5-9750-55810093D1B1}" destId="{452CB045-4C0F-4762-B8F6-D22C91F561A7}" srcOrd="0" destOrd="0" presId="urn:microsoft.com/office/officeart/2005/8/layout/vList2"/>
    <dgm:cxn modelId="{7EB9135B-BEAF-4329-B0FB-F238E6975C30}" srcId="{9521478C-9A70-47CC-A1EC-0056FA475A61}" destId="{D45D8B0D-EEAD-47B4-A7E9-EF1069562C0A}" srcOrd="0" destOrd="0" parTransId="{4AE122DD-34E1-40C1-9F2F-D61EB9EEF686}" sibTransId="{02EC5BE3-5FDD-4904-B444-86937B0705F0}"/>
    <dgm:cxn modelId="{DC74FCD6-54D0-4459-9747-5B62C52E0099}" srcId="{F4E0CAE4-9069-45E5-9750-55810093D1B1}" destId="{9521478C-9A70-47CC-A1EC-0056FA475A61}" srcOrd="1" destOrd="0" parTransId="{BC6887ED-3632-497B-9D16-88F88DEF06BC}" sibTransId="{87B1F1AD-8EB7-480D-B9DE-F7350E4CB087}"/>
    <dgm:cxn modelId="{D0E9EA93-B24B-4D67-839A-18E194E8AA0E}" type="presParOf" srcId="{452CB045-4C0F-4762-B8F6-D22C91F561A7}" destId="{4FE0B2BA-45FE-4F86-8B4A-B691B6BFAAF7}" srcOrd="0" destOrd="0" presId="urn:microsoft.com/office/officeart/2005/8/layout/vList2"/>
    <dgm:cxn modelId="{EF53761F-5C13-446C-9E1E-784773CF81DC}" type="presParOf" srcId="{452CB045-4C0F-4762-B8F6-D22C91F561A7}" destId="{2E774E32-6AD7-4BC4-A988-250E54C81441}" srcOrd="1" destOrd="0" presId="urn:microsoft.com/office/officeart/2005/8/layout/vList2"/>
    <dgm:cxn modelId="{D8514A19-A88C-4C74-B90E-22FCC258CE17}" type="presParOf" srcId="{452CB045-4C0F-4762-B8F6-D22C91F561A7}" destId="{0E7F1665-1C3D-4DF4-9C57-7AD1414D9E9F}" srcOrd="2" destOrd="0" presId="urn:microsoft.com/office/officeart/2005/8/layout/vList2"/>
    <dgm:cxn modelId="{B8C58C40-8EED-425C-8E34-AE43988CFC60}" type="presParOf" srcId="{452CB045-4C0F-4762-B8F6-D22C91F561A7}" destId="{385355FA-68C4-4E83-83DD-935986A0EF8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1DE1C-AE86-4E3A-B41E-B40B1C0EBA2F}">
      <dsp:nvSpPr>
        <dsp:cNvPr id="0" name=""/>
        <dsp:cNvSpPr/>
      </dsp:nvSpPr>
      <dsp:spPr>
        <a:xfrm>
          <a:off x="0" y="110908"/>
          <a:ext cx="8750300" cy="7160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kern="1200" smtClean="0">
              <a:cs typeface="Arial" pitchFamily="34" charset="0"/>
            </a:rPr>
            <a:t>1. Увеличение приёма по целевому направлению за счёт Федерального бюджета (68% от общего числа бюджетных мест).</a:t>
          </a:r>
          <a:endParaRPr lang="ru-RU" sz="1800" kern="1200" dirty="0"/>
        </a:p>
      </dsp:txBody>
      <dsp:txXfrm>
        <a:off x="34954" y="145862"/>
        <a:ext cx="8680392" cy="646132"/>
      </dsp:txXfrm>
    </dsp:sp>
    <dsp:sp modelId="{25ADD735-0EAB-417B-9E37-C83D9D1BD6C5}">
      <dsp:nvSpPr>
        <dsp:cNvPr id="0" name=""/>
        <dsp:cNvSpPr/>
      </dsp:nvSpPr>
      <dsp:spPr>
        <a:xfrm>
          <a:off x="0" y="878788"/>
          <a:ext cx="8750300" cy="7160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kern="1200" smtClean="0">
              <a:cs typeface="Arial" pitchFamily="34" charset="0"/>
            </a:rPr>
            <a:t>2. Стандартизация индивидуальных достижений.</a:t>
          </a:r>
          <a:endParaRPr lang="ru-RU" altLang="ru-RU" sz="1800" kern="1200" dirty="0" smtClean="0">
            <a:cs typeface="Arial" pitchFamily="34" charset="0"/>
          </a:endParaRPr>
        </a:p>
      </dsp:txBody>
      <dsp:txXfrm>
        <a:off x="34954" y="913742"/>
        <a:ext cx="8680392" cy="646132"/>
      </dsp:txXfrm>
    </dsp:sp>
    <dsp:sp modelId="{53E5C667-26B0-42C4-8BE7-C736CF77A968}">
      <dsp:nvSpPr>
        <dsp:cNvPr id="0" name=""/>
        <dsp:cNvSpPr/>
      </dsp:nvSpPr>
      <dsp:spPr>
        <a:xfrm>
          <a:off x="0" y="1646668"/>
          <a:ext cx="8750300" cy="7160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kern="1200" smtClean="0">
              <a:cs typeface="Arial" pitchFamily="34" charset="0"/>
            </a:rPr>
            <a:t>3. Увеличение минимальных баллов по вступительным испытаниям в УГМУ на ряд факультетов.</a:t>
          </a:r>
          <a:endParaRPr lang="ru-RU" altLang="ru-RU" sz="1800" kern="1200" dirty="0" smtClean="0">
            <a:cs typeface="Arial" pitchFamily="34" charset="0"/>
          </a:endParaRPr>
        </a:p>
      </dsp:txBody>
      <dsp:txXfrm>
        <a:off x="34954" y="1681622"/>
        <a:ext cx="8680392" cy="646132"/>
      </dsp:txXfrm>
    </dsp:sp>
    <dsp:sp modelId="{1A97FA39-D073-476F-BB1F-EB6E954FDF4F}">
      <dsp:nvSpPr>
        <dsp:cNvPr id="0" name=""/>
        <dsp:cNvSpPr/>
      </dsp:nvSpPr>
      <dsp:spPr>
        <a:xfrm>
          <a:off x="0" y="2414548"/>
          <a:ext cx="8750300" cy="7160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kern="1200" dirty="0" smtClean="0">
              <a:cs typeface="Arial" pitchFamily="34" charset="0"/>
            </a:rPr>
            <a:t>4. Равные минимальные баллы на бюджетные и контрактные места.</a:t>
          </a:r>
          <a:endParaRPr lang="ru-RU" altLang="ru-RU" sz="1800" kern="1200" dirty="0" smtClean="0">
            <a:cs typeface="Arial" pitchFamily="34" charset="0"/>
          </a:endParaRPr>
        </a:p>
      </dsp:txBody>
      <dsp:txXfrm>
        <a:off x="34954" y="2449502"/>
        <a:ext cx="8680392" cy="646132"/>
      </dsp:txXfrm>
    </dsp:sp>
    <dsp:sp modelId="{6B581885-0DD3-4B18-A5FD-0438AF487105}">
      <dsp:nvSpPr>
        <dsp:cNvPr id="0" name=""/>
        <dsp:cNvSpPr/>
      </dsp:nvSpPr>
      <dsp:spPr>
        <a:xfrm>
          <a:off x="0" y="3182428"/>
          <a:ext cx="8750300" cy="71604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6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kern="1200" smtClean="0">
              <a:cs typeface="Arial" pitchFamily="34" charset="0"/>
            </a:rPr>
            <a:t>5. Разграничение приёма по конкурсным группам.</a:t>
          </a:r>
          <a:endParaRPr lang="ru-RU" altLang="ru-RU" sz="1800" kern="1200" dirty="0" smtClean="0">
            <a:cs typeface="Arial" pitchFamily="34" charset="0"/>
          </a:endParaRPr>
        </a:p>
      </dsp:txBody>
      <dsp:txXfrm>
        <a:off x="34954" y="3217382"/>
        <a:ext cx="8680392" cy="646132"/>
      </dsp:txXfrm>
    </dsp:sp>
    <dsp:sp modelId="{D5541F17-E6EA-42F9-A3F7-37BB2113CEAB}">
      <dsp:nvSpPr>
        <dsp:cNvPr id="0" name=""/>
        <dsp:cNvSpPr/>
      </dsp:nvSpPr>
      <dsp:spPr>
        <a:xfrm>
          <a:off x="0" y="3950308"/>
          <a:ext cx="8750300" cy="7160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kern="1200" smtClean="0">
              <a:cs typeface="Arial" pitchFamily="34" charset="0"/>
            </a:rPr>
            <a:t>6. Зачисление на бюджетные места в два этапа.</a:t>
          </a:r>
          <a:endParaRPr lang="ru-RU" altLang="ru-RU" sz="1800" kern="1200" dirty="0" smtClean="0">
            <a:cs typeface="Arial" pitchFamily="34" charset="0"/>
          </a:endParaRPr>
        </a:p>
      </dsp:txBody>
      <dsp:txXfrm>
        <a:off x="34954" y="3985262"/>
        <a:ext cx="8680392" cy="646132"/>
      </dsp:txXfrm>
    </dsp:sp>
    <dsp:sp modelId="{8801E1FD-1F79-43B1-904E-F7718E2D204A}">
      <dsp:nvSpPr>
        <dsp:cNvPr id="0" name=""/>
        <dsp:cNvSpPr/>
      </dsp:nvSpPr>
      <dsp:spPr>
        <a:xfrm>
          <a:off x="0" y="4718188"/>
          <a:ext cx="8750300" cy="7160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kern="1200" smtClean="0">
              <a:cs typeface="Arial" pitchFamily="34" charset="0"/>
            </a:rPr>
            <a:t>7. Поступление абитуриентов только на первый курс.</a:t>
          </a:r>
          <a:endParaRPr lang="ru-RU" altLang="ru-RU" sz="1800" kern="1200" dirty="0" smtClean="0">
            <a:cs typeface="Arial" pitchFamily="34" charset="0"/>
          </a:endParaRPr>
        </a:p>
      </dsp:txBody>
      <dsp:txXfrm>
        <a:off x="34954" y="4753142"/>
        <a:ext cx="8680392" cy="6461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E0B2BA-45FE-4F86-8B4A-B691B6BFAAF7}">
      <dsp:nvSpPr>
        <dsp:cNvPr id="0" name=""/>
        <dsp:cNvSpPr/>
      </dsp:nvSpPr>
      <dsp:spPr>
        <a:xfrm>
          <a:off x="0" y="271693"/>
          <a:ext cx="8499350" cy="138739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cap="none" dirty="0" smtClean="0">
              <a:effectLst/>
              <a:latin typeface="+mn-lt"/>
            </a:rPr>
            <a:t>3. Низкие показатели итоговых баллов абитуриентов, поступающих по целевому направлению.</a:t>
          </a:r>
          <a:br>
            <a:rPr lang="ru-RU" sz="2500" kern="1200" cap="none" dirty="0" smtClean="0">
              <a:effectLst/>
              <a:latin typeface="+mn-lt"/>
            </a:rPr>
          </a:br>
          <a:endParaRPr lang="ru-RU" sz="2500" kern="1200" dirty="0"/>
        </a:p>
      </dsp:txBody>
      <dsp:txXfrm>
        <a:off x="67727" y="339420"/>
        <a:ext cx="8363896" cy="1251944"/>
      </dsp:txXfrm>
    </dsp:sp>
    <dsp:sp modelId="{2E774E32-6AD7-4BC4-A988-250E54C81441}">
      <dsp:nvSpPr>
        <dsp:cNvPr id="0" name=""/>
        <dsp:cNvSpPr/>
      </dsp:nvSpPr>
      <dsp:spPr>
        <a:xfrm>
          <a:off x="0" y="1659092"/>
          <a:ext cx="8499350" cy="1267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854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b="1" u="sng" kern="1200" cap="none" dirty="0" smtClean="0">
              <a:effectLst/>
              <a:latin typeface="+mn-lt"/>
            </a:rPr>
            <a:t>Решение</a:t>
          </a:r>
          <a:r>
            <a:rPr lang="ru-RU" sz="2800" b="1" kern="1200" cap="none" dirty="0" smtClean="0">
              <a:effectLst/>
              <a:latin typeface="+mn-lt"/>
            </a:rPr>
            <a:t> </a:t>
          </a:r>
          <a:r>
            <a:rPr lang="ru-RU" sz="2800" kern="1200" cap="none" dirty="0" smtClean="0">
              <a:effectLst/>
              <a:latin typeface="+mn-lt"/>
            </a:rPr>
            <a:t>– разработать критерии отбора лиц, получающих целевое направление от направляющих на обучение организаций.</a:t>
          </a:r>
          <a:endParaRPr lang="ru-RU" sz="2800" kern="1200" dirty="0"/>
        </a:p>
      </dsp:txBody>
      <dsp:txXfrm>
        <a:off x="0" y="1659092"/>
        <a:ext cx="8499350" cy="1267875"/>
      </dsp:txXfrm>
    </dsp:sp>
    <dsp:sp modelId="{0E7F1665-1C3D-4DF4-9C57-7AD1414D9E9F}">
      <dsp:nvSpPr>
        <dsp:cNvPr id="0" name=""/>
        <dsp:cNvSpPr/>
      </dsp:nvSpPr>
      <dsp:spPr>
        <a:xfrm>
          <a:off x="0" y="2926967"/>
          <a:ext cx="8499350" cy="1411792"/>
        </a:xfrm>
        <a:prstGeom prst="roundRect">
          <a:avLst/>
        </a:prstGeom>
        <a:gradFill rotWithShape="0">
          <a:gsLst>
            <a:gs pos="0">
              <a:schemeClr val="accent3">
                <a:hueOff val="1052877"/>
                <a:satOff val="15378"/>
                <a:lumOff val="-980"/>
                <a:alphaOff val="0"/>
                <a:tint val="30000"/>
                <a:satMod val="250000"/>
              </a:schemeClr>
            </a:gs>
            <a:gs pos="72000">
              <a:schemeClr val="accent3">
                <a:hueOff val="1052877"/>
                <a:satOff val="15378"/>
                <a:lumOff val="-980"/>
                <a:alphaOff val="0"/>
                <a:tint val="75000"/>
                <a:satMod val="210000"/>
              </a:schemeClr>
            </a:gs>
            <a:gs pos="100000">
              <a:schemeClr val="accent3">
                <a:hueOff val="1052877"/>
                <a:satOff val="15378"/>
                <a:lumOff val="-98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cap="none" dirty="0" smtClean="0">
              <a:effectLst/>
              <a:latin typeface="+mn-lt"/>
            </a:rPr>
            <a:t>4. Современное оснащение помещений приёмной комиссии.</a:t>
          </a:r>
          <a:br>
            <a:rPr lang="ru-RU" sz="2500" kern="1200" cap="none" dirty="0" smtClean="0">
              <a:effectLst/>
              <a:latin typeface="+mn-lt"/>
            </a:rPr>
          </a:br>
          <a:endParaRPr lang="ru-RU" sz="2500" kern="1200" dirty="0"/>
        </a:p>
      </dsp:txBody>
      <dsp:txXfrm>
        <a:off x="68918" y="2995885"/>
        <a:ext cx="8361514" cy="1273956"/>
      </dsp:txXfrm>
    </dsp:sp>
    <dsp:sp modelId="{385355FA-68C4-4E83-83DD-935986A0EF8C}">
      <dsp:nvSpPr>
        <dsp:cNvPr id="0" name=""/>
        <dsp:cNvSpPr/>
      </dsp:nvSpPr>
      <dsp:spPr>
        <a:xfrm>
          <a:off x="0" y="4338759"/>
          <a:ext cx="8499350" cy="862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854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b="1" u="sng" kern="1200" cap="none" dirty="0" smtClean="0">
              <a:effectLst/>
              <a:latin typeface="+mn-lt"/>
            </a:rPr>
            <a:t>Решение</a:t>
          </a:r>
          <a:r>
            <a:rPr lang="ru-RU" sz="2800" kern="1200" cap="none" dirty="0" smtClean="0">
              <a:effectLst/>
              <a:latin typeface="+mn-lt"/>
            </a:rPr>
            <a:t> – проведение ремонта в кабинетах приёмной комиссии.</a:t>
          </a:r>
          <a:endParaRPr lang="ru-RU" sz="2800" kern="1200" dirty="0"/>
        </a:p>
      </dsp:txBody>
      <dsp:txXfrm>
        <a:off x="0" y="4338759"/>
        <a:ext cx="8499350" cy="8621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D983B-F99B-40F7-810E-DFC22D66AEFE}">
      <dsp:nvSpPr>
        <dsp:cNvPr id="0" name=""/>
        <dsp:cNvSpPr/>
      </dsp:nvSpPr>
      <dsp:spPr>
        <a:xfrm>
          <a:off x="-138313" y="1504320"/>
          <a:ext cx="2540247" cy="1190173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latin typeface="+mn-lt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n-lt"/>
            </a:rPr>
            <a:t>оценка профессионального портфолио               </a:t>
          </a:r>
          <a:endParaRPr lang="ru-RU" sz="1800" kern="1200" dirty="0">
            <a:latin typeface="+mn-lt"/>
          </a:endParaRPr>
        </a:p>
      </dsp:txBody>
      <dsp:txXfrm>
        <a:off x="268126" y="1504320"/>
        <a:ext cx="2133808" cy="1190173"/>
      </dsp:txXfrm>
    </dsp:sp>
    <dsp:sp modelId="{05EC8B5C-654E-4F3D-8725-B4D76C6559C0}">
      <dsp:nvSpPr>
        <dsp:cNvPr id="0" name=""/>
        <dsp:cNvSpPr/>
      </dsp:nvSpPr>
      <dsp:spPr>
        <a:xfrm>
          <a:off x="-138313" y="2694494"/>
          <a:ext cx="2540247" cy="1591248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n-lt"/>
            </a:rPr>
            <a:t>(на основе накопительной системы непрерывного медицинского образования)</a:t>
          </a:r>
          <a:endParaRPr lang="ru-RU" sz="1800" kern="1200" dirty="0">
            <a:latin typeface="+mn-lt"/>
          </a:endParaRPr>
        </a:p>
      </dsp:txBody>
      <dsp:txXfrm>
        <a:off x="268126" y="2694494"/>
        <a:ext cx="2133808" cy="1591248"/>
      </dsp:txXfrm>
    </dsp:sp>
    <dsp:sp modelId="{4F8D833D-7742-43B7-8EE9-9150DE816BAD}">
      <dsp:nvSpPr>
        <dsp:cNvPr id="0" name=""/>
        <dsp:cNvSpPr/>
      </dsp:nvSpPr>
      <dsp:spPr>
        <a:xfrm>
          <a:off x="0" y="841609"/>
          <a:ext cx="973659" cy="97365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2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kern="1200" dirty="0" smtClean="0"/>
            <a:t>1</a:t>
          </a:r>
          <a:endParaRPr lang="ru-RU" sz="4900" kern="1200" dirty="0"/>
        </a:p>
      </dsp:txBody>
      <dsp:txXfrm>
        <a:off x="142589" y="984198"/>
        <a:ext cx="688481" cy="688481"/>
      </dsp:txXfrm>
    </dsp:sp>
    <dsp:sp modelId="{20112F2B-EE04-4194-B04F-1AF22401ABB9}">
      <dsp:nvSpPr>
        <dsp:cNvPr id="0" name=""/>
        <dsp:cNvSpPr/>
      </dsp:nvSpPr>
      <dsp:spPr>
        <a:xfrm>
          <a:off x="2837508" y="1527398"/>
          <a:ext cx="2540247" cy="1190173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latin typeface="+mn-lt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n-lt"/>
            </a:rPr>
            <a:t>оценка профессиональных знаний                   </a:t>
          </a:r>
          <a:endParaRPr lang="ru-RU" sz="1800" kern="1200" dirty="0">
            <a:latin typeface="+mn-lt"/>
          </a:endParaRPr>
        </a:p>
      </dsp:txBody>
      <dsp:txXfrm>
        <a:off x="3243947" y="1527398"/>
        <a:ext cx="2133808" cy="1190173"/>
      </dsp:txXfrm>
    </dsp:sp>
    <dsp:sp modelId="{2DA8A59F-1F16-45AA-9746-1F990AF7E190}">
      <dsp:nvSpPr>
        <dsp:cNvPr id="0" name=""/>
        <dsp:cNvSpPr/>
      </dsp:nvSpPr>
      <dsp:spPr>
        <a:xfrm>
          <a:off x="2837508" y="2717571"/>
          <a:ext cx="2540247" cy="1591248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n-lt"/>
            </a:rPr>
            <a:t>(по результатам национального профессионального тестирования)</a:t>
          </a:r>
          <a:endParaRPr lang="ru-RU" sz="1800" kern="1200" dirty="0">
            <a:latin typeface="+mn-lt"/>
          </a:endParaRPr>
        </a:p>
      </dsp:txBody>
      <dsp:txXfrm>
        <a:off x="3243947" y="2717571"/>
        <a:ext cx="2133808" cy="1591248"/>
      </dsp:txXfrm>
    </dsp:sp>
    <dsp:sp modelId="{EEE3E237-099F-4C1D-AA73-E7B53CF665F0}">
      <dsp:nvSpPr>
        <dsp:cNvPr id="0" name=""/>
        <dsp:cNvSpPr/>
      </dsp:nvSpPr>
      <dsp:spPr>
        <a:xfrm>
          <a:off x="2766568" y="864684"/>
          <a:ext cx="973659" cy="97365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3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kern="1200" dirty="0" smtClean="0"/>
            <a:t>2</a:t>
          </a:r>
          <a:endParaRPr lang="ru-RU" sz="4900" kern="1200" dirty="0"/>
        </a:p>
      </dsp:txBody>
      <dsp:txXfrm>
        <a:off x="2909157" y="1007273"/>
        <a:ext cx="688481" cy="688481"/>
      </dsp:txXfrm>
    </dsp:sp>
    <dsp:sp modelId="{AB806255-3E1D-4876-A60C-2D034F467886}">
      <dsp:nvSpPr>
        <dsp:cNvPr id="0" name=""/>
        <dsp:cNvSpPr/>
      </dsp:nvSpPr>
      <dsp:spPr>
        <a:xfrm>
          <a:off x="5958753" y="1545595"/>
          <a:ext cx="2540247" cy="1190173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latin typeface="+mn-lt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n-lt"/>
            </a:rPr>
            <a:t>оценка профессиональных компетенций</a:t>
          </a:r>
          <a:endParaRPr lang="ru-RU" sz="1800" kern="1200" dirty="0">
            <a:latin typeface="+mn-lt"/>
          </a:endParaRPr>
        </a:p>
      </dsp:txBody>
      <dsp:txXfrm>
        <a:off x="6365192" y="1545595"/>
        <a:ext cx="2133808" cy="1190173"/>
      </dsp:txXfrm>
    </dsp:sp>
    <dsp:sp modelId="{AF3C47EF-AF1F-49BB-B884-DDF54E5670C0}">
      <dsp:nvSpPr>
        <dsp:cNvPr id="0" name=""/>
        <dsp:cNvSpPr/>
      </dsp:nvSpPr>
      <dsp:spPr>
        <a:xfrm>
          <a:off x="5958753" y="2735768"/>
          <a:ext cx="2540247" cy="1591248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n-lt"/>
            </a:rPr>
            <a:t>(профессиональный экзамен в условиях </a:t>
          </a:r>
          <a:r>
            <a:rPr lang="ru-RU" sz="1800" kern="1200" dirty="0" err="1" smtClean="0">
              <a:latin typeface="+mn-lt"/>
            </a:rPr>
            <a:t>симуляционно</a:t>
          </a:r>
          <a:r>
            <a:rPr lang="ru-RU" sz="1800" kern="1200" dirty="0" smtClean="0">
              <a:latin typeface="+mn-lt"/>
            </a:rPr>
            <a:t>-аттестационного центра)</a:t>
          </a:r>
          <a:endParaRPr lang="ru-RU" sz="1800" kern="1200" dirty="0">
            <a:latin typeface="+mn-lt"/>
          </a:endParaRPr>
        </a:p>
      </dsp:txBody>
      <dsp:txXfrm>
        <a:off x="6365192" y="2735768"/>
        <a:ext cx="2133808" cy="1591248"/>
      </dsp:txXfrm>
    </dsp:sp>
    <dsp:sp modelId="{DD0B490D-A3A8-4A1B-A0C6-F4F1972DFFA4}">
      <dsp:nvSpPr>
        <dsp:cNvPr id="0" name=""/>
        <dsp:cNvSpPr/>
      </dsp:nvSpPr>
      <dsp:spPr>
        <a:xfrm>
          <a:off x="5887819" y="882882"/>
          <a:ext cx="973659" cy="97365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4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kern="1200" dirty="0" smtClean="0"/>
            <a:t>3</a:t>
          </a:r>
          <a:endParaRPr lang="ru-RU" sz="4900" kern="1200" dirty="0"/>
        </a:p>
      </dsp:txBody>
      <dsp:txXfrm>
        <a:off x="6030408" y="1025471"/>
        <a:ext cx="688481" cy="6884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7A1C62-7448-4B01-BBAE-8BDB3B736695}">
      <dsp:nvSpPr>
        <dsp:cNvPr id="0" name=""/>
        <dsp:cNvSpPr/>
      </dsp:nvSpPr>
      <dsp:spPr>
        <a:xfrm>
          <a:off x="0" y="524214"/>
          <a:ext cx="8568952" cy="139851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Сертификат специалиста по специальности «Педиатрия», «Стоматология» и т.д.</a:t>
          </a:r>
          <a:endParaRPr lang="ru-RU" sz="2500" kern="1200" dirty="0"/>
        </a:p>
      </dsp:txBody>
      <dsp:txXfrm>
        <a:off x="68270" y="592484"/>
        <a:ext cx="8432412" cy="1261975"/>
      </dsp:txXfrm>
    </dsp:sp>
    <dsp:sp modelId="{C4D22D68-AED4-4AE6-9B38-BF0E47C14BA3}">
      <dsp:nvSpPr>
        <dsp:cNvPr id="0" name=""/>
        <dsp:cNvSpPr/>
      </dsp:nvSpPr>
      <dsp:spPr>
        <a:xfrm>
          <a:off x="0" y="1994729"/>
          <a:ext cx="8568952" cy="139851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smtClean="0"/>
            <a:t>Заключения предварительного и периодического медицинских осмотров о состоянии здоровья</a:t>
          </a:r>
          <a:endParaRPr lang="ru-RU" sz="2500" kern="1200" dirty="0" smtClean="0"/>
        </a:p>
      </dsp:txBody>
      <dsp:txXfrm>
        <a:off x="68270" y="2062999"/>
        <a:ext cx="8432412" cy="1261975"/>
      </dsp:txXfrm>
    </dsp:sp>
    <dsp:sp modelId="{D3AAE691-4CEF-4319-B887-95C85B134413}">
      <dsp:nvSpPr>
        <dsp:cNvPr id="0" name=""/>
        <dsp:cNvSpPr/>
      </dsp:nvSpPr>
      <dsp:spPr>
        <a:xfrm>
          <a:off x="0" y="3465245"/>
          <a:ext cx="8568952" cy="139851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smtClean="0"/>
            <a:t>Справки о наличии (отсутствии) судимости и (или) факта уголовного преследования либо о прекращении уголовного преследования по реабилитирующим основаниям </a:t>
          </a:r>
          <a:endParaRPr lang="ru-RU" sz="2500" kern="1200" dirty="0" smtClean="0"/>
        </a:p>
      </dsp:txBody>
      <dsp:txXfrm>
        <a:off x="68270" y="3533515"/>
        <a:ext cx="8432412" cy="12619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E1304A-5BA6-45F1-A4BD-16B10AE43D37}">
      <dsp:nvSpPr>
        <dsp:cNvPr id="0" name=""/>
        <dsp:cNvSpPr/>
      </dsp:nvSpPr>
      <dsp:spPr>
        <a:xfrm>
          <a:off x="0" y="2119"/>
          <a:ext cx="9051106" cy="3608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/>
            <a:t>Оценка портфолио (собеседование)</a:t>
          </a:r>
          <a:endParaRPr lang="ru-RU" sz="1600" kern="1200" dirty="0"/>
        </a:p>
      </dsp:txBody>
      <dsp:txXfrm>
        <a:off x="17615" y="19734"/>
        <a:ext cx="9015876" cy="325607"/>
      </dsp:txXfrm>
    </dsp:sp>
    <dsp:sp modelId="{27480C01-A12D-41B8-8C70-73E9D9E64BD8}">
      <dsp:nvSpPr>
        <dsp:cNvPr id="0" name=""/>
        <dsp:cNvSpPr/>
      </dsp:nvSpPr>
      <dsp:spPr>
        <a:xfrm>
          <a:off x="0" y="362956"/>
          <a:ext cx="9051106" cy="6770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7373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i="1" kern="1200" dirty="0" smtClean="0"/>
            <a:t>позволяет членам экзаменационной комиссии оценить портфолио аккредитуемого,  содержащее информацию об образовании и профессиональном опыте/достижениях, а при необходимости провести собеседование. </a:t>
          </a:r>
          <a:endParaRPr lang="ru-RU" sz="1600" kern="1200" dirty="0"/>
        </a:p>
      </dsp:txBody>
      <dsp:txXfrm>
        <a:off x="0" y="362956"/>
        <a:ext cx="9051106" cy="677096"/>
      </dsp:txXfrm>
    </dsp:sp>
    <dsp:sp modelId="{67DDA2D4-BD4B-4036-928D-1ABE5797751F}">
      <dsp:nvSpPr>
        <dsp:cNvPr id="0" name=""/>
        <dsp:cNvSpPr/>
      </dsp:nvSpPr>
      <dsp:spPr>
        <a:xfrm>
          <a:off x="0" y="1040052"/>
          <a:ext cx="9051106" cy="3608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Тестирование</a:t>
          </a:r>
          <a:endParaRPr lang="ru-RU" sz="1600" kern="1200" dirty="0"/>
        </a:p>
      </dsp:txBody>
      <dsp:txXfrm>
        <a:off x="17615" y="1057667"/>
        <a:ext cx="9015876" cy="325607"/>
      </dsp:txXfrm>
    </dsp:sp>
    <dsp:sp modelId="{21490D41-65F8-44CA-8428-924C17AA122C}">
      <dsp:nvSpPr>
        <dsp:cNvPr id="0" name=""/>
        <dsp:cNvSpPr/>
      </dsp:nvSpPr>
      <dsp:spPr>
        <a:xfrm>
          <a:off x="0" y="1400890"/>
          <a:ext cx="9051106" cy="6770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7373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i="1" kern="1200" dirty="0" smtClean="0"/>
            <a:t>позволяет посредством автоматизированной системы (случайным образом) сформировать индивидуальный перечень вопросов из Единой федеральной базы; анализ верности ответов тоже автоматизирован, что исключает возможность влияния на результат тестирования    </a:t>
          </a:r>
          <a:endParaRPr lang="ru-RU" sz="1600" kern="1200" dirty="0"/>
        </a:p>
      </dsp:txBody>
      <dsp:txXfrm>
        <a:off x="0" y="1400890"/>
        <a:ext cx="9051106" cy="677096"/>
      </dsp:txXfrm>
    </dsp:sp>
    <dsp:sp modelId="{AC7E5BF6-090C-4D30-9171-21F6FDF3D418}">
      <dsp:nvSpPr>
        <dsp:cNvPr id="0" name=""/>
        <dsp:cNvSpPr/>
      </dsp:nvSpPr>
      <dsp:spPr>
        <a:xfrm>
          <a:off x="0" y="2077986"/>
          <a:ext cx="9051106" cy="3608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Клиническая задача</a:t>
          </a:r>
          <a:endParaRPr lang="ru-RU" sz="1600" kern="1200" dirty="0"/>
        </a:p>
      </dsp:txBody>
      <dsp:txXfrm>
        <a:off x="17615" y="2095601"/>
        <a:ext cx="9015876" cy="325607"/>
      </dsp:txXfrm>
    </dsp:sp>
    <dsp:sp modelId="{41D2ED86-62AD-4E02-9B4F-E666ED3D94B0}">
      <dsp:nvSpPr>
        <dsp:cNvPr id="0" name=""/>
        <dsp:cNvSpPr/>
      </dsp:nvSpPr>
      <dsp:spPr>
        <a:xfrm>
          <a:off x="0" y="2438824"/>
          <a:ext cx="9051106" cy="4642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7373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i="1" kern="1200" dirty="0" smtClean="0"/>
            <a:t>автоматизированная система контроля или заслушивание решения экзаменационной комиссией с возможностью его обсуждения </a:t>
          </a:r>
          <a:endParaRPr lang="ru-RU" sz="1600" kern="1200" dirty="0"/>
        </a:p>
      </dsp:txBody>
      <dsp:txXfrm>
        <a:off x="0" y="2438824"/>
        <a:ext cx="9051106" cy="464294"/>
      </dsp:txXfrm>
    </dsp:sp>
    <dsp:sp modelId="{DAD95FC9-28BC-40F7-A247-E842A77DAE04}">
      <dsp:nvSpPr>
        <dsp:cNvPr id="0" name=""/>
        <dsp:cNvSpPr/>
      </dsp:nvSpPr>
      <dsp:spPr>
        <a:xfrm>
          <a:off x="0" y="2903118"/>
          <a:ext cx="9051106" cy="3608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/>
            <a:t>ОСКЭ</a:t>
          </a:r>
          <a:endParaRPr lang="ru-RU" sz="1600" kern="1200" dirty="0"/>
        </a:p>
      </dsp:txBody>
      <dsp:txXfrm>
        <a:off x="17615" y="2920733"/>
        <a:ext cx="9015876" cy="325607"/>
      </dsp:txXfrm>
    </dsp:sp>
    <dsp:sp modelId="{E727EB23-1BCE-46E1-AC70-4178417D1FB4}">
      <dsp:nvSpPr>
        <dsp:cNvPr id="0" name=""/>
        <dsp:cNvSpPr/>
      </dsp:nvSpPr>
      <dsp:spPr>
        <a:xfrm>
          <a:off x="0" y="3263956"/>
          <a:ext cx="9051106" cy="6770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7373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i="1" kern="1200" dirty="0" smtClean="0"/>
            <a:t>объективный структурированный клинический экзамен (ОСКЭ) позволяет обученным экзаменаторам оценить знания аккредитуемого по стандартизованным шкалам оценки, исходя из принципов объективности и стандартизации</a:t>
          </a:r>
          <a:endParaRPr lang="ru-RU" sz="1600" kern="1200" dirty="0"/>
        </a:p>
      </dsp:txBody>
      <dsp:txXfrm>
        <a:off x="0" y="3263956"/>
        <a:ext cx="9051106" cy="677096"/>
      </dsp:txXfrm>
    </dsp:sp>
    <dsp:sp modelId="{B2AB91C8-78A8-4D81-8950-A064614376FC}">
      <dsp:nvSpPr>
        <dsp:cNvPr id="0" name=""/>
        <dsp:cNvSpPr/>
      </dsp:nvSpPr>
      <dsp:spPr>
        <a:xfrm>
          <a:off x="0" y="3941052"/>
          <a:ext cx="9051106" cy="3608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/>
            <a:t>Симулятор</a:t>
          </a:r>
          <a:endParaRPr lang="ru-RU" sz="1600" kern="1200" dirty="0"/>
        </a:p>
      </dsp:txBody>
      <dsp:txXfrm>
        <a:off x="17615" y="3958667"/>
        <a:ext cx="9015876" cy="325607"/>
      </dsp:txXfrm>
    </dsp:sp>
    <dsp:sp modelId="{FB04F080-2F82-46DF-9B3F-E4CD13D7FFD8}">
      <dsp:nvSpPr>
        <dsp:cNvPr id="0" name=""/>
        <dsp:cNvSpPr/>
      </dsp:nvSpPr>
      <dsp:spPr>
        <a:xfrm>
          <a:off x="0" y="4301890"/>
          <a:ext cx="9051106" cy="4642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7373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i="1" kern="1200" dirty="0" smtClean="0"/>
            <a:t>проверка практических навыков на симуляторе, оценка действий экзаменуемого в автоматическом режиме или экзаменационной комиссией </a:t>
          </a:r>
          <a:endParaRPr lang="ru-RU" sz="1600" kern="1200" dirty="0"/>
        </a:p>
      </dsp:txBody>
      <dsp:txXfrm>
        <a:off x="0" y="4301890"/>
        <a:ext cx="9051106" cy="46429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A87664-2590-4799-B8AA-17AAE0AFD75B}">
      <dsp:nvSpPr>
        <dsp:cNvPr id="0" name=""/>
        <dsp:cNvSpPr/>
      </dsp:nvSpPr>
      <dsp:spPr>
        <a:xfrm rot="10800000">
          <a:off x="599564" y="1037"/>
          <a:ext cx="7765359" cy="108803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9795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Сокращение образовательных программ с длительным очным обучением (216, 288 часов)</a:t>
          </a:r>
          <a:endParaRPr lang="ru-RU" sz="2100" kern="1200" dirty="0"/>
        </a:p>
      </dsp:txBody>
      <dsp:txXfrm rot="10800000">
        <a:off x="871573" y="1037"/>
        <a:ext cx="7493350" cy="1088038"/>
      </dsp:txXfrm>
    </dsp:sp>
    <dsp:sp modelId="{D3B98064-4ED2-424C-9BA5-CD706926530B}">
      <dsp:nvSpPr>
        <dsp:cNvPr id="0" name=""/>
        <dsp:cNvSpPr/>
      </dsp:nvSpPr>
      <dsp:spPr>
        <a:xfrm>
          <a:off x="0" y="1222"/>
          <a:ext cx="1088038" cy="108803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CC0E833-6E2D-42C6-BA92-94064704B970}">
      <dsp:nvSpPr>
        <dsp:cNvPr id="0" name=""/>
        <dsp:cNvSpPr/>
      </dsp:nvSpPr>
      <dsp:spPr>
        <a:xfrm rot="10800000">
          <a:off x="599564" y="1413863"/>
          <a:ext cx="7765359" cy="1088038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9795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Активное внедрение модульного принципа образовательных программ (модули от 36 до 72 часов)</a:t>
          </a:r>
          <a:endParaRPr lang="ru-RU" sz="2100" kern="1200" dirty="0" smtClean="0"/>
        </a:p>
      </dsp:txBody>
      <dsp:txXfrm rot="10800000">
        <a:off x="871573" y="1413863"/>
        <a:ext cx="7493350" cy="1088038"/>
      </dsp:txXfrm>
    </dsp:sp>
    <dsp:sp modelId="{EEF4A696-0E60-43BA-BAB6-9650B3496F29}">
      <dsp:nvSpPr>
        <dsp:cNvPr id="0" name=""/>
        <dsp:cNvSpPr/>
      </dsp:nvSpPr>
      <dsp:spPr>
        <a:xfrm>
          <a:off x="0" y="1414048"/>
          <a:ext cx="1088038" cy="108803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FB32752-C092-48D0-BC68-75214861D08D}">
      <dsp:nvSpPr>
        <dsp:cNvPr id="0" name=""/>
        <dsp:cNvSpPr/>
      </dsp:nvSpPr>
      <dsp:spPr>
        <a:xfrm rot="10800000">
          <a:off x="599564" y="2826689"/>
          <a:ext cx="7765359" cy="1088038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9795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Переход на кредитную систему реализации программ дополнительного образования</a:t>
          </a:r>
          <a:endParaRPr lang="ru-RU" sz="2100" kern="1200" dirty="0" smtClean="0"/>
        </a:p>
      </dsp:txBody>
      <dsp:txXfrm rot="10800000">
        <a:off x="871573" y="2826689"/>
        <a:ext cx="7493350" cy="1088038"/>
      </dsp:txXfrm>
    </dsp:sp>
    <dsp:sp modelId="{F092B2C7-2CB7-498E-878B-8E03BA43EF52}">
      <dsp:nvSpPr>
        <dsp:cNvPr id="0" name=""/>
        <dsp:cNvSpPr/>
      </dsp:nvSpPr>
      <dsp:spPr>
        <a:xfrm>
          <a:off x="0" y="2826874"/>
          <a:ext cx="1088038" cy="108803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9DEA8B6-5C44-4D10-B6EF-E0CAC6BA2939}">
      <dsp:nvSpPr>
        <dsp:cNvPr id="0" name=""/>
        <dsp:cNvSpPr/>
      </dsp:nvSpPr>
      <dsp:spPr>
        <a:xfrm rot="10800000">
          <a:off x="599564" y="4239515"/>
          <a:ext cx="7765359" cy="1088038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9795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Усиление практической подготовки через имитационное обучение и стажировки на рабочих местах </a:t>
          </a:r>
          <a:endParaRPr lang="ru-RU" sz="2100" kern="1200" dirty="0" smtClean="0"/>
        </a:p>
      </dsp:txBody>
      <dsp:txXfrm rot="10800000">
        <a:off x="871573" y="4239515"/>
        <a:ext cx="7493350" cy="1088038"/>
      </dsp:txXfrm>
    </dsp:sp>
    <dsp:sp modelId="{E94E91D8-40C1-4B1D-9E6F-33C433E88371}">
      <dsp:nvSpPr>
        <dsp:cNvPr id="0" name=""/>
        <dsp:cNvSpPr/>
      </dsp:nvSpPr>
      <dsp:spPr>
        <a:xfrm>
          <a:off x="0" y="4239700"/>
          <a:ext cx="1088038" cy="108803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3D7C0-7CF4-4231-81D6-36F97BBDD745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689C2-D4EF-4544-A80F-20F8211A9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8734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200D85-0203-4F8D-86C9-B0D5D6D64797}" type="slidenum">
              <a:rPr lang="ru-RU" smtClean="0"/>
              <a:pPr/>
              <a:t>17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869752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A4529B-0AB2-441A-8222-075213A111F4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78991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5837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0DB0D2-5A03-434D-93D0-DECC200E8C2F}" type="slidenum">
              <a:rPr lang="ru-RU" smtClean="0"/>
              <a:pPr/>
              <a:t>46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6768326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A4529B-0AB2-441A-8222-075213A111F4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0953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4213"/>
            <a:ext cx="4573587" cy="3430587"/>
          </a:xfrm>
          <a:ln/>
        </p:spPr>
      </p:sp>
      <p:sp>
        <p:nvSpPr>
          <p:cNvPr id="257027" name="Заметки 2"/>
          <p:cNvSpPr>
            <a:spLocks noGrp="1"/>
          </p:cNvSpPr>
          <p:nvPr>
            <p:ph type="body" idx="1"/>
          </p:nvPr>
        </p:nvSpPr>
        <p:spPr>
          <a:xfrm>
            <a:off x="685481" y="4344135"/>
            <a:ext cx="5487040" cy="4114800"/>
          </a:xfrm>
        </p:spPr>
        <p:txBody>
          <a:bodyPr lIns="95668" tIns="47834" rIns="95668" bIns="47834"/>
          <a:lstStyle/>
          <a:p>
            <a:endParaRPr lang="ru-RU" smtClean="0"/>
          </a:p>
        </p:txBody>
      </p:sp>
      <p:sp>
        <p:nvSpPr>
          <p:cNvPr id="257028" name="Номер слайда 3"/>
          <p:cNvSpPr txBox="1">
            <a:spLocks noGrp="1"/>
          </p:cNvSpPr>
          <p:nvPr/>
        </p:nvSpPr>
        <p:spPr bwMode="auto">
          <a:xfrm>
            <a:off x="3885453" y="8685331"/>
            <a:ext cx="297094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668" tIns="47834" rIns="95668" bIns="47834" anchor="b"/>
          <a:lstStyle>
            <a:lvl1pPr defTabSz="9525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73113" indent="-296863" defTabSz="9525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92213" indent="-239713" defTabSz="9525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66875" indent="-238125" defTabSz="9525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43125" indent="-238125" defTabSz="9525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00325" indent="-238125" defTabSz="952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57525" indent="-238125" defTabSz="952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14725" indent="-238125" defTabSz="952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71925" indent="-238125" defTabSz="952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E51BBF26-5D04-4813-87CD-45A4341CA33C}" type="slidenum">
              <a:rPr lang="ru-RU" sz="1300">
                <a:cs typeface="Arial" pitchFamily="34" charset="0"/>
              </a:rPr>
              <a:pPr algn="r" eaLnBrk="1" hangingPunct="1"/>
              <a:t>20</a:t>
            </a:fld>
            <a:endParaRPr lang="ru-RU" sz="130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9092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B8E95A-5F89-4B27-B27D-466FA596E6F8}" type="slidenum">
              <a:rPr lang="ru-RU" smtClean="0"/>
              <a:pPr/>
              <a:t>21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641045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CC5A0-0C47-4BB9-B75D-B761EA1B56CD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5914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14F0D8-7CB7-45E2-B7E9-FD93F9B15E31}" type="slidenum">
              <a:rPr lang="ru-RU" smtClean="0"/>
              <a:pPr/>
              <a:t>27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121826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474161-82C3-4C30-8BB4-BDADB3D0EACE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49976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041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6041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2D50E2-90F4-480E-8A6B-B9BB68F0185C}" type="slidenum">
              <a:rPr lang="ru-RU" smtClean="0"/>
              <a:pPr/>
              <a:t>31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17977148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CC5A0-0C47-4BB9-B75D-B761EA1B56CD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611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A4529B-0AB2-441A-8222-075213A111F4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6940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3FADC-538C-41BA-9329-51D82EC49715}" type="datetime1">
              <a:rPr lang="ru-RU"/>
              <a:pPr>
                <a:defRPr/>
              </a:pPr>
              <a:t>22.09.2015</a:t>
            </a:fld>
            <a:endParaRPr lang="ru-RU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1B9FC6-9FC5-41D5-92C6-934DC214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eg"/><Relationship Id="rId4" Type="http://schemas.openxmlformats.org/officeDocument/2006/relationships/oleObject" Target="../embeddings/_____Microsoft_Office_Excel_97-20031.xls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microsoft.com/office/2007/relationships/diagramDrawing" Target="../diagrams/drawing7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nmorosminzdrav.ru/" TargetMode="Externa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268760"/>
            <a:ext cx="8640960" cy="3528391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О результатах приема 2015 </a:t>
            </a:r>
            <a:br>
              <a:rPr lang="ru-RU" sz="4400" dirty="0" smtClean="0"/>
            </a:br>
            <a:r>
              <a:rPr lang="ru-RU" sz="4400" dirty="0" smtClean="0"/>
              <a:t>в УГМУ </a:t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Система аккредитации специалиста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725144"/>
            <a:ext cx="6264696" cy="18002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/>
              <a:t>Проректор по  учебной работе УГМУ,</a:t>
            </a:r>
          </a:p>
          <a:p>
            <a:pPr algn="r"/>
            <a:r>
              <a:rPr lang="ru-RU" sz="2000" dirty="0" smtClean="0"/>
              <a:t>Профессор, д.м.н.,</a:t>
            </a:r>
          </a:p>
          <a:p>
            <a:pPr algn="r"/>
            <a:r>
              <a:rPr lang="ru-RU" sz="2000" dirty="0" smtClean="0"/>
              <a:t>Давыдова Н.С.</a:t>
            </a:r>
          </a:p>
          <a:p>
            <a:r>
              <a:rPr lang="ru-RU" sz="2000" dirty="0" smtClean="0"/>
              <a:t>		2015 г</a:t>
            </a:r>
            <a:endParaRPr lang="ru-RU" sz="2000" dirty="0"/>
          </a:p>
        </p:txBody>
      </p:sp>
      <p:pic>
        <p:nvPicPr>
          <p:cNvPr id="4" name="Picture 2" descr="K: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1129402" cy="1008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285750" y="0"/>
            <a:ext cx="8643938" cy="747713"/>
          </a:xfrm>
        </p:spPr>
        <p:txBody>
          <a:bodyPr>
            <a:normAutofit/>
          </a:bodyPr>
          <a:lstStyle/>
          <a:p>
            <a:pPr algn="ctr"/>
            <a:r>
              <a:rPr lang="ru-RU" altLang="ru-RU" b="1" cap="none" dirty="0" smtClean="0">
                <a:solidFill>
                  <a:srgbClr val="CC0000"/>
                </a:solidFill>
                <a:effectLst/>
                <a:latin typeface="+mn-lt"/>
              </a:rPr>
              <a:t>Проходные баллы в 2015 году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866904208"/>
              </p:ext>
            </p:extLst>
          </p:nvPr>
        </p:nvGraphicFramePr>
        <p:xfrm>
          <a:off x="214313" y="908719"/>
          <a:ext cx="8715376" cy="561662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989535"/>
                <a:gridCol w="2232248"/>
                <a:gridCol w="1800200"/>
                <a:gridCol w="1693393"/>
              </a:tblGrid>
              <a:tr h="842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Факультет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Общий конкурс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Целевики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Контракт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3007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Медико-профилактический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261 - 223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249 - 151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221 - 188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148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Стоматологический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298 - 267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270 - 214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261 - 208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9870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Фармацевтический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289 - 235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208 - 183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223 - 157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6691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Социальная работа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164 - 82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6691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Сестринское дело 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84 - 59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43887" cy="6429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cap="none" dirty="0" smtClean="0">
                <a:solidFill>
                  <a:srgbClr val="CC0000"/>
                </a:solidFill>
                <a:effectLst/>
                <a:latin typeface="+mn-lt"/>
              </a:rPr>
              <a:t>Проходные баллы на ЛПФ по ВУЗам РФ</a:t>
            </a:r>
            <a:endParaRPr lang="ru-RU" sz="3600" b="1" cap="none" dirty="0">
              <a:solidFill>
                <a:srgbClr val="CC0000"/>
              </a:solidFill>
              <a:effectLst/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4098655397"/>
              </p:ext>
            </p:extLst>
          </p:nvPr>
        </p:nvGraphicFramePr>
        <p:xfrm>
          <a:off x="264318" y="642938"/>
          <a:ext cx="8715375" cy="62025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43000"/>
                <a:gridCol w="3411141"/>
                <a:gridCol w="1982390"/>
                <a:gridCol w="2178844"/>
              </a:tblGrid>
              <a:tr h="63632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Место</a:t>
                      </a:r>
                      <a:r>
                        <a:rPr lang="ru-RU" sz="1800" baseline="0" dirty="0" smtClean="0"/>
                        <a:t> в рейтинге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ВУЗ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Проходной балл на ЛПФ (бюджет)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Проходной балл на ЛПФ (контракт)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26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r>
                        <a:rPr lang="ru-RU" sz="1800" dirty="0" smtClean="0"/>
                        <a:t> МГМУ им. Сеченова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257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158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28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baseline="0" dirty="0" err="1" smtClean="0"/>
                        <a:t>СПбГМУ</a:t>
                      </a:r>
                      <a:r>
                        <a:rPr lang="ru-RU" sz="1800" baseline="0" dirty="0" smtClean="0"/>
                        <a:t> им. Павлова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259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205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31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Сибирский</a:t>
                      </a:r>
                      <a:r>
                        <a:rPr lang="ru-RU" sz="1800" baseline="0" dirty="0" smtClean="0"/>
                        <a:t> ГМУ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227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119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35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Казанский ГМУ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268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197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37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С-ЗГМУ</a:t>
                      </a:r>
                      <a:r>
                        <a:rPr lang="ru-RU" sz="1800" baseline="0" dirty="0" smtClean="0"/>
                        <a:t> им. Мечникова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216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133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49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Самарский ГМУ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227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148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424212"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53</a:t>
                      </a:r>
                      <a:endParaRPr lang="ru-RU" sz="23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Уральский ГМУ</a:t>
                      </a:r>
                      <a:endParaRPr lang="ru-RU" sz="23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233</a:t>
                      </a:r>
                      <a:endParaRPr lang="ru-RU" sz="23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186</a:t>
                      </a:r>
                      <a:endParaRPr lang="ru-RU" sz="23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>
                    <a:solidFill>
                      <a:srgbClr val="92D050"/>
                    </a:solidFill>
                  </a:tcPr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55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Воронежская ГМА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245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188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67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Омская ГМА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231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132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84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Саратовский ГМУ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228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140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87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Волгоградский ГМУ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230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137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Ю-УГМУ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234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151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Пермская ГМА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204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120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Тюменская ГМА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213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166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363609"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Ижевская ГМА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217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140</a:t>
                      </a:r>
                      <a:endParaRPr lang="ru-RU" sz="18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91439" marR="91439" marT="45715" marB="45715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035894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ru-RU" sz="3600" dirty="0"/>
              <a:t>В конкурсе участвовал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361 человек</a:t>
            </a:r>
            <a:r>
              <a:rPr lang="ru-RU" sz="3600" dirty="0"/>
              <a:t>, имеющих аттестат с отличием,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из </a:t>
            </a:r>
            <a:r>
              <a:rPr lang="ru-RU" sz="3600" dirty="0"/>
              <a:t>которых было зачислено –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180 чел</a:t>
            </a:r>
            <a:r>
              <a:rPr lang="ru-RU" sz="3600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256490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276872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825808"/>
            <a:ext cx="813690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sz="3200" dirty="0" smtClean="0">
              <a:solidFill>
                <a:schemeClr val="accent4"/>
              </a:solidFill>
            </a:endParaRPr>
          </a:p>
          <a:p>
            <a:pPr algn="just">
              <a:defRPr/>
            </a:pPr>
            <a:r>
              <a:rPr lang="ru-RU" sz="3600" dirty="0" smtClean="0"/>
              <a:t>По итогам конкурса зачислено </a:t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призёров олимпиад школьников </a:t>
            </a:r>
            <a:r>
              <a:rPr lang="ru-RU" sz="3600" dirty="0" smtClean="0"/>
              <a:t>из списка, утверждённого МОН РФ и</a:t>
            </a:r>
            <a:br>
              <a:rPr lang="ru-RU" sz="3600" dirty="0" smtClean="0"/>
            </a:br>
            <a:r>
              <a:rPr lang="ru-RU" sz="3600" b="1" spc="-3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победителей </a:t>
            </a:r>
            <a:r>
              <a:rPr lang="ru-RU" sz="3600" spc="-30" dirty="0" smtClean="0"/>
              <a:t>и призёров </a:t>
            </a:r>
            <a:r>
              <a:rPr lang="ru-RU" sz="3600" b="1" spc="-3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Университетской олимпиады</a:t>
            </a:r>
            <a:endParaRPr lang="ru-RU" sz="3600" b="1" spc="-3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468313" y="665163"/>
            <a:ext cx="8064127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1" hangingPunct="1">
              <a:tabLst>
                <a:tab pos="723900" algn="l"/>
              </a:tabLst>
              <a:defRPr/>
            </a:pPr>
            <a:r>
              <a:rPr lang="ru-RU" sz="3600" b="1" dirty="0">
                <a:solidFill>
                  <a:schemeClr val="accent4"/>
                </a:solidFill>
              </a:rPr>
              <a:t>	</a:t>
            </a:r>
            <a:r>
              <a:rPr lang="en-US" sz="3600" dirty="0" err="1"/>
              <a:t>По</a:t>
            </a:r>
            <a:r>
              <a:rPr lang="en-US" sz="3600" dirty="0"/>
              <a:t> </a:t>
            </a:r>
            <a:r>
              <a:rPr lang="en-US" sz="3600" dirty="0" err="1"/>
              <a:t>итогам</a:t>
            </a:r>
            <a:r>
              <a:rPr lang="en-US" sz="3600" dirty="0"/>
              <a:t> </a:t>
            </a:r>
            <a:r>
              <a:rPr lang="ru-RU" sz="3600" dirty="0"/>
              <a:t>приёмной кампании</a:t>
            </a:r>
            <a:r>
              <a:rPr lang="en-US" sz="3600" dirty="0"/>
              <a:t> </a:t>
            </a:r>
            <a:r>
              <a:rPr lang="en-US" sz="3600" dirty="0" err="1"/>
              <a:t>на</a:t>
            </a:r>
            <a:r>
              <a:rPr lang="en-US" sz="3600" dirty="0"/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 </a:t>
            </a:r>
            <a:r>
              <a:rPr lang="en-US" sz="3600" dirty="0" err="1" smtClean="0"/>
              <a:t>курс</a:t>
            </a:r>
            <a:r>
              <a:rPr lang="en-US" sz="3600" dirty="0" smtClean="0"/>
              <a:t> </a:t>
            </a:r>
            <a:r>
              <a:rPr lang="ru-RU" sz="3600" dirty="0"/>
              <a:t>на бюджетные места </a:t>
            </a:r>
            <a:r>
              <a:rPr lang="en-US" sz="3600" dirty="0" err="1"/>
              <a:t>зачислено</a:t>
            </a:r>
            <a:r>
              <a:rPr lang="en-US" sz="3600" dirty="0"/>
              <a:t> </a:t>
            </a:r>
            <a:r>
              <a:rPr lang="ru-RU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498 </a:t>
            </a:r>
            <a:r>
              <a:rPr lang="ru-RU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абитуриентов</a:t>
            </a:r>
            <a:r>
              <a:rPr lang="ru-RU" sz="3600" dirty="0" smtClean="0"/>
              <a:t>, на </a:t>
            </a:r>
            <a:r>
              <a:rPr lang="ru-RU" sz="3600" dirty="0"/>
              <a:t>места с оплатой стоимости обучения </a:t>
            </a:r>
            <a:r>
              <a:rPr lang="en-US" sz="3600" dirty="0" err="1"/>
              <a:t>зачислено</a:t>
            </a:r>
            <a:r>
              <a:rPr lang="en-US" sz="3600" dirty="0"/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317 </a:t>
            </a:r>
            <a:r>
              <a:rPr lang="ru-RU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абитуриентов</a:t>
            </a:r>
            <a:r>
              <a:rPr lang="ru-RU" sz="3600" dirty="0"/>
              <a:t>.</a:t>
            </a:r>
          </a:p>
          <a:p>
            <a:pPr algn="just" eaLnBrk="1" hangingPunct="1">
              <a:tabLst>
                <a:tab pos="723900" algn="l"/>
              </a:tabLst>
              <a:defRPr/>
            </a:pPr>
            <a:endParaRPr lang="ru-RU" sz="3600" dirty="0"/>
          </a:p>
          <a:p>
            <a:pPr algn="ctr" eaLnBrk="1" hangingPunct="1">
              <a:tabLst>
                <a:tab pos="723900" algn="l"/>
              </a:tabLst>
              <a:defRPr/>
            </a:pPr>
            <a:r>
              <a:rPr lang="en-US" sz="3600" dirty="0" err="1"/>
              <a:t>Таким</a:t>
            </a:r>
            <a:r>
              <a:rPr lang="en-US" sz="3600" dirty="0"/>
              <a:t> </a:t>
            </a:r>
            <a:r>
              <a:rPr lang="en-US" sz="3600" dirty="0" err="1"/>
              <a:t>образом</a:t>
            </a:r>
            <a:r>
              <a:rPr lang="en-US" sz="3600" dirty="0"/>
              <a:t>, </a:t>
            </a:r>
            <a:r>
              <a:rPr lang="en-US" sz="3600" dirty="0" err="1"/>
              <a:t>укомплектовано</a:t>
            </a:r>
            <a:r>
              <a:rPr lang="en-US" sz="3600" dirty="0"/>
              <a:t> 100% </a:t>
            </a:r>
            <a:r>
              <a:rPr lang="en-US" sz="3600" dirty="0" err="1"/>
              <a:t>бюджетных</a:t>
            </a:r>
            <a:r>
              <a:rPr lang="ru-RU" sz="3600" dirty="0"/>
              <a:t> и контрактных</a:t>
            </a:r>
            <a:r>
              <a:rPr lang="en-US" sz="3600" dirty="0"/>
              <a:t> </a:t>
            </a:r>
            <a:r>
              <a:rPr lang="en-US" sz="3600" dirty="0" err="1"/>
              <a:t>мест</a:t>
            </a:r>
            <a:r>
              <a:rPr lang="ru-RU" sz="3600" dirty="0"/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(</a:t>
            </a:r>
            <a:r>
              <a:rPr lang="ru-RU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815 </a:t>
            </a:r>
            <a:r>
              <a:rPr lang="ru-RU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</a:t>
            </a:r>
            <a:r>
              <a:rPr lang="ru-RU" sz="3600" dirty="0" smtClean="0"/>
              <a:t>)</a:t>
            </a:r>
            <a:r>
              <a:rPr lang="en-US" sz="36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468313" y="2049463"/>
            <a:ext cx="8207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tabLst>
                <a:tab pos="723900" algn="l"/>
              </a:tabLst>
              <a:defRPr/>
            </a:pPr>
            <a:r>
              <a:rPr lang="ru-RU" sz="3600" b="1" dirty="0">
                <a:solidFill>
                  <a:schemeClr val="folHlink"/>
                </a:solidFill>
              </a:rPr>
              <a:t>	</a:t>
            </a:r>
            <a:r>
              <a:rPr lang="ru-RU" sz="3600" dirty="0"/>
              <a:t>На обучение в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магистратуру</a:t>
            </a:r>
            <a:r>
              <a:rPr lang="ru-RU" sz="3600" dirty="0"/>
              <a:t> по направлению подготовки «Общественное здравоохранение» зачислено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человек </a:t>
            </a:r>
            <a:r>
              <a:rPr lang="ru-RU" sz="3600" dirty="0"/>
              <a:t>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C0000"/>
                </a:solidFill>
                <a:latin typeface="+mn-lt"/>
              </a:rPr>
              <a:t>Предложения в Проект решения Коллегии МЗ СО</a:t>
            </a:r>
            <a:endParaRPr lang="ru-RU" sz="28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714348" y="1428736"/>
            <a:ext cx="7772400" cy="1500187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tx1"/>
                </a:solidFill>
              </a:rPr>
              <a:t>Создать рабочую группу </a:t>
            </a:r>
            <a:r>
              <a:rPr lang="ru-RU" sz="2800" dirty="0" smtClean="0">
                <a:solidFill>
                  <a:schemeClr val="tx1"/>
                </a:solidFill>
              </a:rPr>
              <a:t>с участием заместителя министра МЗ СО и заместителя председателя приемной комиссии УГМУ по </a:t>
            </a:r>
            <a:r>
              <a:rPr lang="ru-RU" sz="2800" dirty="0" smtClean="0">
                <a:solidFill>
                  <a:schemeClr val="tx1"/>
                </a:solidFill>
              </a:rPr>
              <a:t>подготовке предложений по коррекции Правил </a:t>
            </a:r>
            <a:r>
              <a:rPr lang="ru-RU" sz="2800" dirty="0" smtClean="0">
                <a:solidFill>
                  <a:schemeClr val="tx1"/>
                </a:solidFill>
              </a:rPr>
              <a:t>приема 2016 </a:t>
            </a:r>
            <a:r>
              <a:rPr lang="ru-RU" sz="2800" dirty="0" smtClean="0">
                <a:solidFill>
                  <a:schemeClr val="tx1"/>
                </a:solidFill>
              </a:rPr>
              <a:t>в УГМУ, критериям отбора и </a:t>
            </a:r>
            <a:r>
              <a:rPr lang="ru-RU" sz="2800" dirty="0" smtClean="0">
                <a:solidFill>
                  <a:schemeClr val="tx1"/>
                </a:solidFill>
              </a:rPr>
              <a:t>формированию списков абитуриентов , поступающих: 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ru-RU" sz="2400" b="1" dirty="0" smtClean="0">
                <a:solidFill>
                  <a:srgbClr val="FF0000"/>
                </a:solidFill>
              </a:rPr>
              <a:t>по целевому бюджету 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ru-RU" sz="2400" b="1" dirty="0" smtClean="0">
                <a:solidFill>
                  <a:srgbClr val="FF0000"/>
                </a:solidFill>
              </a:rPr>
              <a:t> целевому контракту и 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ru-RU" sz="2400" b="1" dirty="0" smtClean="0">
                <a:solidFill>
                  <a:srgbClr val="FF0000"/>
                </a:solidFill>
              </a:rPr>
              <a:t>определению рейтинга в этих группах </a:t>
            </a:r>
            <a:r>
              <a:rPr lang="ru-RU" sz="2400" b="1" dirty="0" smtClean="0">
                <a:solidFill>
                  <a:srgbClr val="FF0000"/>
                </a:solidFill>
              </a:rPr>
              <a:t>абитуриентов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310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2728" y="2204864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Система </a:t>
            </a:r>
            <a:br>
              <a:rPr lang="ru-RU" sz="4400" b="1" dirty="0" smtClean="0"/>
            </a:br>
            <a:r>
              <a:rPr lang="ru-RU" sz="4400" b="1" dirty="0" smtClean="0"/>
              <a:t>аккредитации специалиста</a:t>
            </a:r>
            <a:endParaRPr lang="ru-RU" sz="44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769394" y="116632"/>
            <a:ext cx="8388350" cy="93662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anose="02020603050405020304" pitchFamily="18" charset="0"/>
              </a:rPr>
              <a:t>НОРМАТИВНО-ПРАВОВЫЕ ОСНОВЫ</a:t>
            </a:r>
          </a:p>
        </p:txBody>
      </p:sp>
      <p:sp>
        <p:nvSpPr>
          <p:cNvPr id="35842" name="Подзаголовок 2"/>
          <p:cNvSpPr txBox="1">
            <a:spLocks/>
          </p:cNvSpPr>
          <p:nvPr/>
        </p:nvSpPr>
        <p:spPr bwMode="auto">
          <a:xfrm>
            <a:off x="539552" y="1169888"/>
            <a:ext cx="8424935" cy="51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5113" indent="-265113" algn="just">
              <a:lnSpc>
                <a:spcPct val="80000"/>
              </a:lnSpc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u="sng" dirty="0">
                <a:solidFill>
                  <a:srgbClr val="C00000"/>
                </a:solidFill>
                <a:cs typeface="Times New Roman" pitchFamily="18" charset="0"/>
              </a:rPr>
              <a:t>Федеральные законы</a:t>
            </a:r>
          </a:p>
          <a:p>
            <a:pPr marL="265113" indent="-265113" algn="just"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ru-RU" sz="2600" dirty="0">
                <a:solidFill>
                  <a:srgbClr val="000066"/>
                </a:solidFill>
                <a:cs typeface="Times New Roman" pitchFamily="18" charset="0"/>
              </a:rPr>
              <a:t>   </a:t>
            </a:r>
            <a:r>
              <a:rPr lang="ru-RU" sz="2600" dirty="0">
                <a:cs typeface="Times New Roman" pitchFamily="18" charset="0"/>
              </a:rPr>
              <a:t>«Об основах охраны здоровья граждан в Российской Федерации»</a:t>
            </a:r>
          </a:p>
          <a:p>
            <a:pPr marL="265113" indent="-265113" algn="just"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ru-RU" sz="2600" dirty="0">
                <a:cs typeface="Times New Roman" pitchFamily="18" charset="0"/>
              </a:rPr>
              <a:t>   «Об образовании в Российской Федерации»</a:t>
            </a:r>
          </a:p>
          <a:p>
            <a:pPr marL="265113" indent="-265113" algn="just"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ru-RU" sz="2600" dirty="0">
                <a:cs typeface="Times New Roman" pitchFamily="18" charset="0"/>
              </a:rPr>
              <a:t>   «Об аккредитации в национальной системе аккредитации»</a:t>
            </a:r>
          </a:p>
          <a:p>
            <a:pPr marL="265113" indent="-265113" algn="just">
              <a:lnSpc>
                <a:spcPct val="80000"/>
              </a:lnSpc>
              <a:spcAft>
                <a:spcPts val="60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sz="1400" b="1" dirty="0">
              <a:solidFill>
                <a:srgbClr val="000066"/>
              </a:solidFill>
              <a:cs typeface="Times New Roman" pitchFamily="18" charset="0"/>
            </a:endParaRPr>
          </a:p>
          <a:p>
            <a:pPr marL="265113" indent="-265113" algn="just">
              <a:lnSpc>
                <a:spcPct val="80000"/>
              </a:lnSpc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ru-RU" sz="2800" b="1" dirty="0">
                <a:solidFill>
                  <a:srgbClr val="000066"/>
                </a:solidFill>
                <a:cs typeface="Times New Roman" pitchFamily="18" charset="0"/>
              </a:rPr>
              <a:t>  </a:t>
            </a:r>
            <a:r>
              <a:rPr lang="ru-RU" sz="2800" b="1" u="sng" dirty="0">
                <a:solidFill>
                  <a:srgbClr val="C00000"/>
                </a:solidFill>
                <a:cs typeface="Times New Roman" pitchFamily="18" charset="0"/>
              </a:rPr>
              <a:t>Указы Президента России</a:t>
            </a:r>
          </a:p>
          <a:p>
            <a:pPr marL="265113" indent="-265113" algn="just"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ru-RU" sz="2800" dirty="0">
                <a:solidFill>
                  <a:srgbClr val="000066"/>
                </a:solidFill>
                <a:cs typeface="Times New Roman" pitchFamily="18" charset="0"/>
              </a:rPr>
              <a:t>  </a:t>
            </a:r>
            <a:r>
              <a:rPr lang="ru-RU" sz="2600" dirty="0">
                <a:cs typeface="Times New Roman" pitchFamily="18" charset="0"/>
              </a:rPr>
              <a:t>«О мерах по реализации государственной политики </a:t>
            </a:r>
            <a:r>
              <a:rPr lang="ru-RU" sz="2600" dirty="0" smtClean="0">
                <a:cs typeface="Times New Roman" pitchFamily="18" charset="0"/>
              </a:rPr>
              <a:t>в  </a:t>
            </a:r>
            <a:r>
              <a:rPr lang="ru-RU" sz="2600" dirty="0">
                <a:cs typeface="Times New Roman" pitchFamily="18" charset="0"/>
              </a:rPr>
              <a:t>области образования и науки»</a:t>
            </a:r>
          </a:p>
          <a:p>
            <a:pPr marL="265113" indent="-265113" algn="just"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ru-RU" sz="2600" dirty="0">
                <a:cs typeface="Times New Roman" pitchFamily="18" charset="0"/>
              </a:rPr>
              <a:t>  «О совершенствовании  государственной  политики  в  сфере здравоохранения»</a:t>
            </a:r>
          </a:p>
        </p:txBody>
      </p:sp>
      <p:pic>
        <p:nvPicPr>
          <p:cNvPr id="4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26" name="Rectangle 10"/>
          <p:cNvSpPr>
            <a:spLocks noChangeArrowheads="1"/>
          </p:cNvSpPr>
          <p:nvPr/>
        </p:nvSpPr>
        <p:spPr bwMode="auto">
          <a:xfrm>
            <a:off x="107504" y="3473"/>
            <a:ext cx="914400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i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  <a:t>АККРЕДИТАЦИЯ СПЕЦИАЛИСТОВ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  <a:t>ВСТУПАЕТ В ДЕЙСТВИЕ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  <a:t>с </a:t>
            </a:r>
            <a:r>
              <a:rPr lang="ru-RU" sz="2800" b="1" dirty="0">
                <a:solidFill>
                  <a:srgbClr val="CC0000"/>
                </a:solidFill>
                <a:cs typeface="Times New Roman" pitchFamily="18" charset="0"/>
              </a:rPr>
              <a:t>1 января 2016 </a:t>
            </a:r>
            <a: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  <a:t>года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2764702" cy="424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2564904"/>
            <a:ext cx="51125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0066"/>
                </a:solidFill>
                <a:cs typeface="Times New Roman" pitchFamily="18" charset="0"/>
              </a:rPr>
              <a:t>ФЗ РФ от </a:t>
            </a:r>
            <a:r>
              <a:rPr lang="ru-RU" sz="3000" b="1" dirty="0">
                <a:solidFill>
                  <a:srgbClr val="000066"/>
                </a:solidFill>
                <a:cs typeface="Times New Roman" pitchFamily="18" charset="0"/>
              </a:rPr>
              <a:t>21 ноября 2011 г. </a:t>
            </a:r>
            <a:r>
              <a:rPr lang="ru-RU" sz="3000" b="1" dirty="0" smtClean="0">
                <a:solidFill>
                  <a:srgbClr val="000066"/>
                </a:solidFill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rgbClr val="000066"/>
                </a:solidFill>
                <a:cs typeface="Times New Roman" pitchFamily="18" charset="0"/>
              </a:rPr>
            </a:br>
            <a:r>
              <a:rPr lang="ru-RU" sz="3000" b="1" dirty="0" smtClean="0">
                <a:solidFill>
                  <a:srgbClr val="000066"/>
                </a:solidFill>
                <a:cs typeface="Times New Roman" pitchFamily="18" charset="0"/>
              </a:rPr>
              <a:t>№ </a:t>
            </a:r>
            <a:r>
              <a:rPr lang="ru-RU" sz="3000" b="1" dirty="0">
                <a:solidFill>
                  <a:srgbClr val="000066"/>
                </a:solidFill>
                <a:cs typeface="Times New Roman" pitchFamily="18" charset="0"/>
              </a:rPr>
              <a:t>323-ФЗ </a:t>
            </a:r>
            <a:r>
              <a:rPr lang="ru-RU" sz="3000" b="1" dirty="0" smtClean="0">
                <a:solidFill>
                  <a:srgbClr val="000066"/>
                </a:solidFill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rgbClr val="000066"/>
                </a:solidFill>
                <a:cs typeface="Times New Roman" pitchFamily="18" charset="0"/>
              </a:rPr>
            </a:br>
            <a:r>
              <a:rPr lang="ru-RU" sz="3000" b="1" dirty="0" smtClean="0">
                <a:solidFill>
                  <a:srgbClr val="000066"/>
                </a:solidFill>
                <a:cs typeface="Times New Roman" pitchFamily="18" charset="0"/>
              </a:rPr>
              <a:t>"</a:t>
            </a:r>
            <a:r>
              <a:rPr lang="ru-RU" sz="3000" b="1" dirty="0">
                <a:solidFill>
                  <a:srgbClr val="000066"/>
                </a:solidFill>
                <a:cs typeface="Times New Roman" pitchFamily="18" charset="0"/>
              </a:rPr>
              <a:t>Об основах охраны здоровья граждан в Российской </a:t>
            </a:r>
            <a:r>
              <a:rPr lang="ru-RU" sz="3000" b="1" dirty="0" smtClean="0">
                <a:solidFill>
                  <a:srgbClr val="000066"/>
                </a:solidFill>
                <a:cs typeface="Times New Roman" pitchFamily="18" charset="0"/>
              </a:rPr>
              <a:t>Федерации, </a:t>
            </a:r>
            <a:br>
              <a:rPr lang="ru-RU" sz="3000" b="1" dirty="0" smtClean="0">
                <a:solidFill>
                  <a:srgbClr val="000066"/>
                </a:solidFill>
                <a:cs typeface="Times New Roman" pitchFamily="18" charset="0"/>
              </a:rPr>
            </a:br>
            <a:r>
              <a:rPr lang="ru-RU" sz="3000" b="1" dirty="0" smtClean="0">
                <a:solidFill>
                  <a:srgbClr val="000066"/>
                </a:solidFill>
                <a:cs typeface="Times New Roman" pitchFamily="18" charset="0"/>
              </a:rPr>
              <a:t>ст. 69</a:t>
            </a:r>
            <a:endParaRPr lang="ru-RU" sz="3000" b="1" dirty="0">
              <a:solidFill>
                <a:srgbClr val="000066"/>
              </a:solidFill>
              <a:cs typeface="Times New Roman" pitchFamily="18" charset="0"/>
            </a:endParaRPr>
          </a:p>
        </p:txBody>
      </p:sp>
      <p:pic>
        <p:nvPicPr>
          <p:cNvPr id="6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8820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-1620688" y="332656"/>
            <a:ext cx="12192000" cy="10287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  <a:t>Федеральный закон от 21.11.2011 № 323-ФЗ</a:t>
            </a:r>
            <a:b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</a:b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  <a:t>«Об основах охраны здоровья граждан </a:t>
            </a:r>
            <a:b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</a:b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  <a:t>в Российской Федерации»</a:t>
            </a:r>
            <a:endParaRPr kumimoji="0" lang="ru-RU" sz="23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uLnTx/>
              <a:uFillTx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1117" y="1628800"/>
            <a:ext cx="8419355" cy="493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17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Статья 69.   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Право на осуществление медицинской </a:t>
            </a:r>
          </a:p>
          <a:p>
            <a:pPr marL="0" marR="0" lvl="0" indent="0" algn="l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деятельности</a:t>
            </a:r>
            <a:r>
              <a:rPr lang="ru-RU" altLang="ru-RU" sz="20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и фармацевтической деятельности</a:t>
            </a: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Аккредитация специалиста </a:t>
            </a:r>
            <a:r>
              <a:rPr kumimoji="0" lang="ru-RU" alt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– процедура </a:t>
            </a:r>
            <a:r>
              <a:rPr kumimoji="0" lang="ru-RU" altLang="ru-RU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соответствия готовности</a:t>
            </a:r>
            <a:r>
              <a:rPr kumimoji="0" lang="ru-RU" alt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 лица, получившего высшее</a:t>
            </a:r>
            <a:r>
              <a:rPr kumimoji="0" lang="ru-RU" altLang="ru-RU" sz="20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 или среднее медицинское или фармацевтическое образование, к осуществлению медицинской деятельности по определённой медицинской специальности либо фармацевтической деятельности. Аккредитация специалиста осуществляется по окончании им освоения профессиональных образовательных программ медицинского или фармацевтического образования </a:t>
            </a:r>
            <a:r>
              <a:rPr kumimoji="0" lang="ru-RU" altLang="ru-RU" sz="20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не реже одного раза в пять лет в порядке</a:t>
            </a:r>
            <a:r>
              <a:rPr kumimoji="0" lang="ru-RU" altLang="ru-RU" sz="20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, установленном уполномоченном федеральным органом исполнительной власти.</a:t>
            </a: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000" b="1" baseline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Статья 73. </a:t>
            </a:r>
            <a:r>
              <a:rPr lang="ru-RU" altLang="ru-RU" sz="2000" b="1" baseline="0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Обязанности медицинских работников и фармацевтических работников</a:t>
            </a: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Медицинские работники обязаны совершенствовать профессиональные знания и навыки </a:t>
            </a:r>
            <a:r>
              <a:rPr kumimoji="0" lang="ru-RU" altLang="ru-RU" sz="20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путем обучения по дополнительным профессиональным программам в порядке и сроки, установленные уполномоченным органом исполнительной власти.</a:t>
            </a:r>
            <a:endParaRPr kumimoji="0" lang="ru-RU" altLang="ru-RU" sz="20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2" name="Picture 9" descr="http://ruskline.ru/images/cms/thumbs/427f8a01b806e31e4500ef5ea6ecdeddbfaef65d/zakon_o_zdorov_e1_200_au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32656"/>
            <a:ext cx="1228082" cy="179299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64833319"/>
              </p:ext>
            </p:extLst>
          </p:nvPr>
        </p:nvGraphicFramePr>
        <p:xfrm>
          <a:off x="214313" y="1052513"/>
          <a:ext cx="8750300" cy="5545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43000" y="285750"/>
            <a:ext cx="76438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CC0000"/>
                </a:solidFill>
              </a:rPr>
              <a:t>Особенности приёма 2015 года</a:t>
            </a:r>
            <a:endParaRPr lang="ru-RU" sz="4000" b="1" dirty="0">
              <a:solidFill>
                <a:srgbClr val="CC0000"/>
              </a:solidFill>
            </a:endParaRPr>
          </a:p>
        </p:txBody>
      </p:sp>
      <p:pic>
        <p:nvPicPr>
          <p:cNvPr id="4" name="Picture 2" descr="K: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864096" cy="771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539552" y="260648"/>
            <a:ext cx="8280920" cy="187220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ru-RU" sz="3200" b="1" dirty="0">
                <a:solidFill>
                  <a:srgbClr val="CC0000"/>
                </a:solidFill>
                <a:cs typeface="Times New Roman" pitchFamily="18" charset="0"/>
              </a:rPr>
              <a:t>П</a:t>
            </a:r>
            <a:r>
              <a:rPr lang="ru-RU" sz="3200" b="1" dirty="0" smtClean="0">
                <a:solidFill>
                  <a:srgbClr val="CC0000"/>
                </a:solidFill>
                <a:cs typeface="Times New Roman" pitchFamily="18" charset="0"/>
              </a:rPr>
              <a:t>ланируемый порядок допуска к профессиональной деятельности</a:t>
            </a:r>
          </a:p>
          <a:p>
            <a:pPr algn="ctr" eaLnBrk="0" hangingPunct="0">
              <a:lnSpc>
                <a:spcPct val="80000"/>
              </a:lnSpc>
            </a:pPr>
            <a:endParaRPr lang="ru-RU" sz="1000" b="1" dirty="0" smtClean="0">
              <a:solidFill>
                <a:srgbClr val="CC0000"/>
              </a:solidFill>
              <a:cs typeface="Times New Roman" pitchFamily="18" charset="0"/>
            </a:endParaRPr>
          </a:p>
          <a:p>
            <a:pPr indent="-446088" algn="ctr" eaLnBrk="0" hangingPunct="0">
              <a:lnSpc>
                <a:spcPct val="80000"/>
              </a:lnSpc>
            </a:pPr>
            <a: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  <a:t>(</a:t>
            </a:r>
            <a:r>
              <a:rPr lang="ru-RU" sz="2800" b="1" dirty="0">
                <a:solidFill>
                  <a:srgbClr val="CC0000"/>
                </a:solidFill>
                <a:cs typeface="Times New Roman" pitchFamily="18" charset="0"/>
              </a:rPr>
              <a:t>ст.69 Федерального закона от 21.11.2011 № 323-ФЗ </a:t>
            </a:r>
            <a: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CC0000"/>
                </a:solidFill>
                <a:cs typeface="Times New Roman" pitchFamily="18" charset="0"/>
              </a:rPr>
              <a:t>Об основах охраны здоровья граждан»)</a:t>
            </a:r>
          </a:p>
        </p:txBody>
      </p:sp>
      <p:sp>
        <p:nvSpPr>
          <p:cNvPr id="256005" name="Номер слайда 2"/>
          <p:cNvSpPr txBox="1">
            <a:spLocks noGrp="1"/>
          </p:cNvSpPr>
          <p:nvPr/>
        </p:nvSpPr>
        <p:spPr bwMode="auto">
          <a:xfrm>
            <a:off x="6588125" y="638175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endParaRPr lang="ru-RU" sz="1400">
              <a:cs typeface="Arial" pitchFamily="34" charset="0"/>
            </a:endParaRPr>
          </a:p>
        </p:txBody>
      </p:sp>
      <p:sp>
        <p:nvSpPr>
          <p:cNvPr id="173094" name="AutoShape 38"/>
          <p:cNvSpPr>
            <a:spLocks noChangeArrowheads="1"/>
          </p:cNvSpPr>
          <p:nvPr/>
        </p:nvSpPr>
        <p:spPr bwMode="auto">
          <a:xfrm>
            <a:off x="323528" y="2393503"/>
            <a:ext cx="8640960" cy="398406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cs typeface="Arial" pitchFamily="34" charset="0"/>
              </a:rPr>
              <a:t>После 1 января 2016 года:</a:t>
            </a:r>
          </a:p>
          <a:p>
            <a:r>
              <a:rPr lang="ru-RU" sz="2800" dirty="0">
                <a:solidFill>
                  <a:schemeClr val="tx2"/>
                </a:solidFill>
                <a:cs typeface="Arial" pitchFamily="34" charset="0"/>
              </a:rPr>
              <a:t>право на осуществление медицинской деятельности в Российской Федерации имеют лица, получившие медицинское или иное образование в Российской Федерации в соответствии с федеральными государственными образовательными стандартами и имеющие свидетельство об аккредитации специалиста</a:t>
            </a:r>
          </a:p>
        </p:txBody>
      </p:sp>
      <p:pic>
        <p:nvPicPr>
          <p:cNvPr id="7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5466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 txBox="1">
            <a:spLocks/>
          </p:cNvSpPr>
          <p:nvPr/>
        </p:nvSpPr>
        <p:spPr bwMode="auto">
          <a:xfrm>
            <a:off x="0" y="0"/>
            <a:ext cx="9144000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>
                <a:solidFill>
                  <a:srgbClr val="CC0000"/>
                </a:solidFill>
                <a:cs typeface="Times New Roman" pitchFamily="18" charset="0"/>
              </a:rPr>
              <a:t>П</a:t>
            </a:r>
            <a: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  <a:t>ланируемая потребность </a:t>
            </a:r>
            <a:b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C0000"/>
                </a:solidFill>
                <a:cs typeface="Times New Roman" pitchFamily="18" charset="0"/>
              </a:rPr>
              <a:t>в  аккредитации  специалистов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(</a:t>
            </a:r>
            <a:r>
              <a:rPr lang="ru-RU" sz="2800" b="1" dirty="0">
                <a:solidFill>
                  <a:srgbClr val="C00000"/>
                </a:solidFill>
              </a:rPr>
              <a:t>по данным РМАПО, ежегодный выпуск 32 тыс.) </a:t>
            </a:r>
          </a:p>
        </p:txBody>
      </p:sp>
      <p:graphicFrame>
        <p:nvGraphicFramePr>
          <p:cNvPr id="2050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28347499"/>
              </p:ext>
            </p:extLst>
          </p:nvPr>
        </p:nvGraphicFramePr>
        <p:xfrm>
          <a:off x="251520" y="1412776"/>
          <a:ext cx="8640960" cy="5301208"/>
        </p:xfrm>
        <a:graphic>
          <a:graphicData uri="http://schemas.openxmlformats.org/presentationml/2006/ole">
            <p:oleObj spid="_x0000_s1035" r:id="rId4" imgW="8596105" imgH="5517358" progId="Excel.Sheet.8">
              <p:embed/>
            </p:oleObj>
          </a:graphicData>
        </a:graphic>
      </p:graphicFrame>
      <p:pic>
        <p:nvPicPr>
          <p:cNvPr id="4" name="Picture 2" descr="C:\Users\UMU\Desktop\UGMU_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 idx="4294967295"/>
          </p:nvPr>
        </p:nvSpPr>
        <p:spPr>
          <a:xfrm>
            <a:off x="686891" y="44624"/>
            <a:ext cx="8478837" cy="10572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Структура национальной системы аккредитации медицинских работников</a:t>
            </a:r>
            <a:endParaRPr lang="fr-CA" sz="3200" b="1" cap="none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Picture 8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712968" cy="502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MU\Desktop\UGMU_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6166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13"/>
          <p:cNvSpPr txBox="1">
            <a:spLocks noChangeArrowheads="1"/>
          </p:cNvSpPr>
          <p:nvPr/>
        </p:nvSpPr>
        <p:spPr bwMode="auto">
          <a:xfrm>
            <a:off x="395288" y="115889"/>
            <a:ext cx="8374062" cy="432792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ЦЕНТРЫ АККРЕДИТАЦИИ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411760" y="1412776"/>
            <a:ext cx="4536504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Национальный центр аккредитации среднего медицинского персонала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979712" y="4797152"/>
            <a:ext cx="4464496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Окружные центры аккредитации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Двойная стрелка вверх/вниз 43"/>
          <p:cNvSpPr/>
          <p:nvPr/>
        </p:nvSpPr>
        <p:spPr>
          <a:xfrm>
            <a:off x="827584" y="980728"/>
            <a:ext cx="1115616" cy="4680520"/>
          </a:xfrm>
          <a:prstGeom prst="up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ФЕДЕРАЛЬНЫЕ БАЗЫ ДАННЫХ ОЦЕНОЧНЫХ СРЕДСТВ, ЭКСПЕРТОВ, АККРЕДИТОВАННЫХ СПЕЦИАЛИСТОВ, СВИДЕТЕЛЬСТВ ОБ АККРЕДИТАЦИИ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051720" y="2492896"/>
            <a:ext cx="1224136" cy="5040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МЕТОДОЛОГИЯ</a:t>
            </a: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788024" y="2780928"/>
            <a:ext cx="1512168" cy="5760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Центральная экзаменационная комиссия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трелка влево 46"/>
          <p:cNvSpPr/>
          <p:nvPr/>
        </p:nvSpPr>
        <p:spPr>
          <a:xfrm>
            <a:off x="755576" y="3284984"/>
            <a:ext cx="288032" cy="216024"/>
          </a:xfrm>
          <a:prstGeom prst="lef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251520" y="1268760"/>
            <a:ext cx="432048" cy="424847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Федеральный регистр медицинских работников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419872" y="2492896"/>
            <a:ext cx="1224136" cy="5040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ОЦЕНОЧНЫЕ СРЕДСТВА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788024" y="2204864"/>
            <a:ext cx="1512168" cy="504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Центральная апелляционная комиссия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051720" y="3140968"/>
            <a:ext cx="1224136" cy="5040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ЭКСПЕРТЫ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419872" y="3140968"/>
            <a:ext cx="1224136" cy="5040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О ДОПУСКЕ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380312" y="3284984"/>
            <a:ext cx="1656184" cy="64807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РАБОТОДАТЕЛИ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380312" y="2204864"/>
            <a:ext cx="1656184" cy="64807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НЕКОММЕРЧЕСКИЕ ПРОФЕССИОНАЛЬНВЕ ОБЩЕСТВА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788024" y="3429000"/>
            <a:ext cx="1512168" cy="504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Актуализация оценочных средств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авая фигурная скобка 57"/>
          <p:cNvSpPr/>
          <p:nvPr/>
        </p:nvSpPr>
        <p:spPr>
          <a:xfrm>
            <a:off x="6372200" y="2204864"/>
            <a:ext cx="360040" cy="1728192"/>
          </a:xfrm>
          <a:prstGeom prst="righ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люс 58"/>
          <p:cNvSpPr/>
          <p:nvPr/>
        </p:nvSpPr>
        <p:spPr>
          <a:xfrm>
            <a:off x="6732240" y="2780928"/>
            <a:ext cx="576064" cy="61206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2410648" y="692696"/>
            <a:ext cx="4536504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Национальный центр аккредитации врачей и лиц с иным высшим немедицинским образованием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131840" y="5661248"/>
            <a:ext cx="1368152" cy="504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Окружные апелляционные комиссии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716016" y="5661248"/>
            <a:ext cx="1440160" cy="504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Окружные экзаменационные комиссии</a:t>
            </a:r>
          </a:p>
        </p:txBody>
      </p:sp>
      <p:sp>
        <p:nvSpPr>
          <p:cNvPr id="63" name="Правая фигурная скобка 62"/>
          <p:cNvSpPr/>
          <p:nvPr/>
        </p:nvSpPr>
        <p:spPr>
          <a:xfrm>
            <a:off x="6372200" y="4653136"/>
            <a:ext cx="360040" cy="1728192"/>
          </a:xfrm>
          <a:prstGeom prst="righ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люс 63"/>
          <p:cNvSpPr/>
          <p:nvPr/>
        </p:nvSpPr>
        <p:spPr>
          <a:xfrm>
            <a:off x="6732240" y="5229200"/>
            <a:ext cx="576064" cy="61206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7380312" y="5733256"/>
            <a:ext cx="1656184" cy="64807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РАБОТОДАТЕЛИ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380312" y="4653136"/>
            <a:ext cx="1656184" cy="64807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НЕКОММЕРЧЕСКИЕ ПРОФЕССИОНАЛЬНВЕ ОБЩЕСТВА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13"/>
          <p:cNvSpPr txBox="1">
            <a:spLocks noChangeArrowheads="1"/>
          </p:cNvSpPr>
          <p:nvPr/>
        </p:nvSpPr>
        <p:spPr bwMode="auto">
          <a:xfrm>
            <a:off x="374402" y="187896"/>
            <a:ext cx="8374062" cy="432792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sz="3200" dirty="0" smtClean="0">
                <a:solidFill>
                  <a:srgbClr val="C00000"/>
                </a:solidFill>
                <a:latin typeface="+mn-lt"/>
              </a:rPr>
              <a:t>ЗАДАЧИ ЦЕНТРОВ АККРЕДИТАЦИИ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1196752"/>
            <a:ext cx="5040560" cy="5400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71463" indent="-271463">
              <a:spcAft>
                <a:spcPts val="1200"/>
              </a:spcAft>
              <a:buFont typeface="+mj-lt"/>
              <a:buAutoNum type="arabicPeriod"/>
            </a:pP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разработка и совершенствование организационно-методических документов, регулирующих процедуру аккредитации;</a:t>
            </a:r>
          </a:p>
          <a:p>
            <a:pPr marL="271463" indent="-271463">
              <a:spcAft>
                <a:spcPts val="1200"/>
              </a:spcAft>
              <a:buFont typeface="+mj-lt"/>
              <a:buAutoNum type="arabicPeriod"/>
            </a:pP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формирование и поддержание в актуальном состоянии Единой федеральной базы оценочных средств;</a:t>
            </a:r>
          </a:p>
          <a:p>
            <a:pPr marL="271463" indent="-271463">
              <a:spcAft>
                <a:spcPts val="1200"/>
              </a:spcAft>
              <a:buFont typeface="+mj-lt"/>
              <a:buAutoNum type="arabicPeriod"/>
            </a:pP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формирование и поддержание в актуальном состоянии национального реестра членов экзаменационных/апелляционных комиссий;</a:t>
            </a:r>
          </a:p>
          <a:p>
            <a:pPr marL="271463" indent="-271463">
              <a:spcAft>
                <a:spcPts val="1200"/>
              </a:spcAft>
              <a:buFont typeface="+mj-lt"/>
              <a:buAutoNum type="arabicPeriod"/>
            </a:pP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формирование и поддержание в актуальном состоянии национального реестра аккредитованных специалистов </a:t>
            </a:r>
            <a:b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(в рамках ведения Федерального регистра медицинских работников);</a:t>
            </a:r>
          </a:p>
          <a:p>
            <a:pPr marL="271463" indent="-271463">
              <a:spcAft>
                <a:spcPts val="1200"/>
              </a:spcAft>
              <a:buFont typeface="+mj-lt"/>
              <a:buAutoNum type="arabicPeriod"/>
            </a:pP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формирование и поддержание в актуальном состоянии национального реестра документов, подтверждающих аккредитацию;</a:t>
            </a:r>
          </a:p>
          <a:p>
            <a:pPr marL="271463" indent="-271463">
              <a:spcAft>
                <a:spcPts val="1200"/>
              </a:spcAft>
              <a:buFont typeface="+mj-lt"/>
              <a:buAutoNum type="arabicPeriod"/>
            </a:pP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подготовка кандидатов в члены экзаменационных/апелляционных комиссий по аккредитации медицинских работников;</a:t>
            </a:r>
          </a:p>
          <a:p>
            <a:pPr marL="271463" indent="-271463">
              <a:spcAft>
                <a:spcPts val="1200"/>
              </a:spcAft>
              <a:buFont typeface="+mj-lt"/>
              <a:buAutoNum type="arabicPeriod"/>
            </a:pP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разработка предложений по развитию национальной системы аккредитации;</a:t>
            </a:r>
          </a:p>
          <a:p>
            <a:pPr marL="271463" indent="-271463">
              <a:spcAft>
                <a:spcPts val="1200"/>
              </a:spcAft>
              <a:buFont typeface="+mj-lt"/>
              <a:buAutoNum type="arabicPeriod"/>
            </a:pP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разработка критериев отбора, мониторинг и оценка эффективности деятельности окружных центров аккредитации;</a:t>
            </a:r>
          </a:p>
          <a:p>
            <a:pPr marL="271463" indent="-271463">
              <a:spcAft>
                <a:spcPts val="1200"/>
              </a:spcAft>
              <a:buFont typeface="+mj-lt"/>
              <a:buAutoNum type="arabicPeriod"/>
            </a:pPr>
            <a:r>
              <a:rPr lang="ru-RU" sz="1200" b="1" dirty="0" smtClean="0">
                <a:solidFill>
                  <a:schemeClr val="tx1"/>
                </a:solidFill>
                <a:cs typeface="Times New Roman" pitchFamily="18" charset="0"/>
              </a:rPr>
              <a:t>обеспечение информацией потребителей – лиц и организаций о порядке и процедуре аккредитации, регламентах, организационно-методических документах  и др.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692696"/>
            <a:ext cx="5040560" cy="3600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НАЦИОНАЛЬНЫЕ ЦЕНТРЫ АККРЕДИТАЦИИ</a:t>
            </a:r>
            <a:endParaRPr lang="ru-RU" sz="16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64088" y="692696"/>
            <a:ext cx="3672408" cy="3600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ОКРУЖНЫЕ ЦЕНТРЫ АККРЕДИТАЦИИ</a:t>
            </a:r>
            <a:endParaRPr lang="ru-RU" sz="16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64088" y="1196752"/>
            <a:ext cx="3672408" cy="5400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marL="271463" indent="-271463">
              <a:buFont typeface="+mj-lt"/>
              <a:buAutoNum type="arabicPeriod"/>
            </a:pPr>
            <a:r>
              <a:rPr lang="ru-RU" sz="1300" b="1" dirty="0" smtClean="0">
                <a:solidFill>
                  <a:schemeClr val="tx1"/>
                </a:solidFill>
                <a:cs typeface="Times New Roman" pitchFamily="18" charset="0"/>
              </a:rPr>
              <a:t>аккредитация специалистов;</a:t>
            </a:r>
          </a:p>
          <a:p>
            <a:pPr marL="342900" indent="-342900">
              <a:buFont typeface="+mj-lt"/>
              <a:buAutoNum type="arabicPeriod"/>
            </a:pPr>
            <a:endParaRPr lang="ru-RU" sz="13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271463" indent="-271463">
              <a:buFont typeface="+mj-lt"/>
              <a:buAutoNum type="arabicPeriod"/>
            </a:pPr>
            <a:r>
              <a:rPr lang="ru-RU" sz="1300" b="1" dirty="0" smtClean="0">
                <a:solidFill>
                  <a:schemeClr val="tx1"/>
                </a:solidFill>
                <a:cs typeface="Times New Roman" pitchFamily="18" charset="0"/>
              </a:rPr>
              <a:t>участие в разработке и совершенствовании организационно-методических и нормативных документов по аккредитации специалистов;</a:t>
            </a:r>
          </a:p>
          <a:p>
            <a:pPr marL="271463" indent="-271463">
              <a:buFont typeface="+mj-lt"/>
              <a:buAutoNum type="arabicPeriod"/>
            </a:pPr>
            <a:endParaRPr lang="ru-RU" sz="13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271463" indent="-271463">
              <a:buFont typeface="+mj-lt"/>
              <a:buAutoNum type="arabicPeriod"/>
            </a:pPr>
            <a:r>
              <a:rPr lang="ru-RU" sz="1300" b="1" dirty="0" smtClean="0">
                <a:solidFill>
                  <a:schemeClr val="tx1"/>
                </a:solidFill>
                <a:cs typeface="Times New Roman" pitchFamily="18" charset="0"/>
              </a:rPr>
              <a:t>формирование и поддержание в актуальном состоянии окружного реестра аккредитованных специалистов (в рамках ведения Федерального регистра медицинских работников);</a:t>
            </a:r>
          </a:p>
          <a:p>
            <a:pPr marL="271463" indent="-271463">
              <a:buFont typeface="+mj-lt"/>
              <a:buAutoNum type="arabicPeriod"/>
            </a:pPr>
            <a:endParaRPr lang="ru-RU" sz="13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271463" indent="-271463">
              <a:buFont typeface="+mj-lt"/>
              <a:buAutoNum type="arabicPeriod"/>
            </a:pPr>
            <a:r>
              <a:rPr lang="ru-RU" sz="1300" b="1" dirty="0" smtClean="0">
                <a:solidFill>
                  <a:schemeClr val="tx1"/>
                </a:solidFill>
                <a:cs typeface="Times New Roman" pitchFamily="18" charset="0"/>
              </a:rPr>
              <a:t>формировании и поддержании в актуальном состоянии окружного реестра документов, подтверждающих аккредитацию;</a:t>
            </a:r>
          </a:p>
          <a:p>
            <a:pPr marL="271463" indent="-271463">
              <a:buFont typeface="+mj-lt"/>
              <a:buAutoNum type="arabicPeriod"/>
            </a:pPr>
            <a:endParaRPr lang="ru-RU" sz="13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271463" indent="-271463">
              <a:buFont typeface="+mj-lt"/>
              <a:buAutoNum type="arabicPeriod"/>
            </a:pPr>
            <a:r>
              <a:rPr lang="ru-RU" sz="1300" b="1" dirty="0" smtClean="0">
                <a:solidFill>
                  <a:schemeClr val="tx1"/>
                </a:solidFill>
                <a:cs typeface="Times New Roman" pitchFamily="18" charset="0"/>
              </a:rPr>
              <a:t>внесение предложений по развитию системы аккредитации;</a:t>
            </a:r>
          </a:p>
          <a:p>
            <a:pPr marL="271463" indent="-271463">
              <a:buFont typeface="+mj-lt"/>
              <a:buAutoNum type="arabicPeriod"/>
            </a:pPr>
            <a:endParaRPr lang="ru-RU" sz="13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271463" indent="-271463">
              <a:buFont typeface="+mj-lt"/>
              <a:buAutoNum type="arabicPeriod"/>
            </a:pPr>
            <a:r>
              <a:rPr lang="ru-RU" sz="1300" b="1" dirty="0" smtClean="0">
                <a:solidFill>
                  <a:schemeClr val="tx1"/>
                </a:solidFill>
                <a:cs typeface="Times New Roman" pitchFamily="18" charset="0"/>
              </a:rPr>
              <a:t> мониторинг и самооценка эффективности деятельности.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xmlns="" val="39790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3"/>
          <p:cNvSpPr txBox="1">
            <a:spLocks noChangeArrowheads="1"/>
          </p:cNvSpPr>
          <p:nvPr/>
        </p:nvSpPr>
        <p:spPr bwMode="auto">
          <a:xfrm>
            <a:off x="395288" y="115889"/>
            <a:ext cx="8374062" cy="4327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sz="2800" dirty="0" smtClean="0">
                <a:solidFill>
                  <a:srgbClr val="CC0000"/>
                </a:solidFill>
                <a:latin typeface="+mn-lt"/>
              </a:rPr>
              <a:t>СИСТЕМА АККРЕДИТАЦИИ СПЕЦИАЛИСТА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1412776"/>
            <a:ext cx="2448272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ПЕРВИЧНАЯ АККРЕДИТАЦИЯ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(интегрирована в ГИА)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9632" y="2636912"/>
            <a:ext cx="1728192" cy="648072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Осуществление профессиональной деятельности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3933056"/>
            <a:ext cx="1584176" cy="5760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Ординатура  (интернатура)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87824" y="4221088"/>
            <a:ext cx="3888432" cy="1944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ПЕРВИЧНАЯ СПЕЦИАЛИЗИРОВАННАЯ АККРЕДИТАЦИЯ</a:t>
            </a:r>
          </a:p>
          <a:p>
            <a:pPr algn="ctr"/>
            <a:r>
              <a:rPr lang="ru-RU" sz="1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*аккредитация специалистов, освоивших программу ординатуры (интернатуры)</a:t>
            </a:r>
          </a:p>
          <a:p>
            <a:pPr algn="ctr"/>
            <a:r>
              <a:rPr lang="ru-RU" sz="1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*аккредитация специалистов освоивших новую квалификацию</a:t>
            </a:r>
          </a:p>
          <a:p>
            <a:pPr algn="ctr"/>
            <a:r>
              <a:rPr lang="ru-RU" sz="1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*аккредитация специалистов, получивших новый навык в рамках своей квалификации (специальности)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539552" y="764705"/>
            <a:ext cx="2304256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Выпускник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6876256" y="2636912"/>
            <a:ext cx="2016224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ПОВТОРНАЯ АККРЕДИТАЦИЯ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7415808" y="5373216"/>
            <a:ext cx="1728192" cy="10801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Осуществление профессиональной деятельности 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3923928" y="2636912"/>
            <a:ext cx="1944216" cy="720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Непрерывное профессиональное развитие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6" name="Равно 115"/>
          <p:cNvSpPr/>
          <p:nvPr/>
        </p:nvSpPr>
        <p:spPr>
          <a:xfrm>
            <a:off x="6084168" y="2780928"/>
            <a:ext cx="360040" cy="432048"/>
          </a:xfrm>
          <a:prstGeom prst="mathEqual">
            <a:avLst>
              <a:gd name="adj1" fmla="val 9543"/>
              <a:gd name="adj2" fmla="val 1974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sp>
        <p:nvSpPr>
          <p:cNvPr id="117" name="Плюс 116"/>
          <p:cNvSpPr/>
          <p:nvPr/>
        </p:nvSpPr>
        <p:spPr>
          <a:xfrm>
            <a:off x="3275856" y="2780928"/>
            <a:ext cx="360040" cy="332656"/>
          </a:xfrm>
          <a:prstGeom prst="mathPlus">
            <a:avLst>
              <a:gd name="adj1" fmla="val 1287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TextBox 135"/>
          <p:cNvSpPr txBox="1"/>
          <p:nvPr/>
        </p:nvSpPr>
        <p:spPr>
          <a:xfrm>
            <a:off x="3578630" y="692696"/>
            <a:ext cx="55653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аккредитации:</a:t>
            </a:r>
          </a:p>
          <a:p>
            <a:pPr marL="342900" indent="-342900">
              <a:buAutoNum type="romanU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Первичная аккредитация</a:t>
            </a:r>
          </a:p>
          <a:p>
            <a:pPr marL="342900" indent="-342900">
              <a:buAutoNum type="romanU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Первичная специализированная аккредитация</a:t>
            </a:r>
          </a:p>
          <a:p>
            <a:pPr marL="342900" indent="-342900">
              <a:buAutoNum type="romanU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Повторная аккредитация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0" y="4725144"/>
            <a:ext cx="2448272" cy="9361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Новая квалификация (специальность)</a:t>
            </a:r>
          </a:p>
        </p:txBody>
      </p:sp>
      <p:sp>
        <p:nvSpPr>
          <p:cNvPr id="32" name="Овал 31"/>
          <p:cNvSpPr/>
          <p:nvPr/>
        </p:nvSpPr>
        <p:spPr>
          <a:xfrm>
            <a:off x="107504" y="5805264"/>
            <a:ext cx="2232248" cy="86409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Новый навык</a:t>
            </a:r>
          </a:p>
        </p:txBody>
      </p:sp>
      <p:cxnSp>
        <p:nvCxnSpPr>
          <p:cNvPr id="36" name="Прямая со стрелкой 35"/>
          <p:cNvCxnSpPr>
            <a:stCxn id="51" idx="2"/>
            <a:endCxn id="13" idx="0"/>
          </p:cNvCxnSpPr>
          <p:nvPr/>
        </p:nvCxnSpPr>
        <p:spPr>
          <a:xfrm>
            <a:off x="1691680" y="1124745"/>
            <a:ext cx="0" cy="2880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3" idx="2"/>
            <a:endCxn id="15" idx="0"/>
          </p:cNvCxnSpPr>
          <p:nvPr/>
        </p:nvCxnSpPr>
        <p:spPr>
          <a:xfrm>
            <a:off x="1691680" y="2132856"/>
            <a:ext cx="432048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15" idx="2"/>
            <a:endCxn id="17" idx="0"/>
          </p:cNvCxnSpPr>
          <p:nvPr/>
        </p:nvCxnSpPr>
        <p:spPr>
          <a:xfrm flipH="1">
            <a:off x="1691680" y="3284984"/>
            <a:ext cx="432048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149" idx="6"/>
            <a:endCxn id="26" idx="1"/>
          </p:cNvCxnSpPr>
          <p:nvPr/>
        </p:nvCxnSpPr>
        <p:spPr>
          <a:xfrm>
            <a:off x="2448272" y="5193196"/>
            <a:ext cx="53955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32" idx="6"/>
            <a:endCxn id="26" idx="1"/>
          </p:cNvCxnSpPr>
          <p:nvPr/>
        </p:nvCxnSpPr>
        <p:spPr>
          <a:xfrm flipV="1">
            <a:off x="2339752" y="5193196"/>
            <a:ext cx="648072" cy="10441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6876256" y="5877272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stCxn id="17" idx="3"/>
            <a:endCxn id="26" idx="1"/>
          </p:cNvCxnSpPr>
          <p:nvPr/>
        </p:nvCxnSpPr>
        <p:spPr>
          <a:xfrm>
            <a:off x="2483768" y="4221088"/>
            <a:ext cx="504056" cy="9721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7" name="Плюс 66"/>
          <p:cNvSpPr/>
          <p:nvPr/>
        </p:nvSpPr>
        <p:spPr>
          <a:xfrm>
            <a:off x="8100392" y="4941168"/>
            <a:ext cx="360040" cy="332656"/>
          </a:xfrm>
          <a:prstGeom prst="mathPlus">
            <a:avLst>
              <a:gd name="adj1" fmla="val 1287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Равно 68"/>
          <p:cNvSpPr/>
          <p:nvPr/>
        </p:nvSpPr>
        <p:spPr>
          <a:xfrm rot="16200000">
            <a:off x="8064388" y="3537012"/>
            <a:ext cx="360040" cy="432048"/>
          </a:xfrm>
          <a:prstGeom prst="mathEqual">
            <a:avLst>
              <a:gd name="adj1" fmla="val 9543"/>
              <a:gd name="adj2" fmla="val 1974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971600" y="2132856"/>
            <a:ext cx="0" cy="1800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7199784" y="4077072"/>
            <a:ext cx="1944216" cy="720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Непрерывное профессиональное развитие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15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8815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ОЦЕНКА ЗНАНИЙ/НАВЫКОВ АККРЕДИТУЕМОГО СПЕЦИАЛИСТА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980728"/>
            <a:ext cx="2520280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cs typeface="Times New Roman" pitchFamily="18" charset="0"/>
              </a:rPr>
              <a:t>ПЕРВИЧНАЯ АККРЕДИТАЦИЯ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600" y="2636912"/>
            <a:ext cx="7740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u="sng" dirty="0" smtClean="0"/>
              <a:t> </a:t>
            </a:r>
            <a:r>
              <a:rPr lang="ru-RU" sz="2000" i="1" u="sng" dirty="0" smtClean="0"/>
              <a:t>оценка знаний </a:t>
            </a:r>
            <a:r>
              <a:rPr lang="ru-RU" sz="2000" i="1" dirty="0" smtClean="0"/>
              <a:t>(может быть проведено в виде тестирования, клинической задачи, собеседования)</a:t>
            </a:r>
          </a:p>
          <a:p>
            <a:pPr>
              <a:buFont typeface="Wingdings" pitchFamily="2" charset="2"/>
              <a:buChar char="Ø"/>
            </a:pPr>
            <a:r>
              <a:rPr lang="ru-RU" sz="2000" i="1" dirty="0" smtClean="0"/>
              <a:t> </a:t>
            </a:r>
            <a:r>
              <a:rPr lang="ru-RU" sz="2000" i="1" u="sng" dirty="0" smtClean="0"/>
              <a:t>оценка практических навыков </a:t>
            </a:r>
            <a:r>
              <a:rPr lang="ru-RU" sz="2000" i="1" dirty="0" smtClean="0"/>
              <a:t>(симулятор, ОСКЭ)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980728"/>
            <a:ext cx="2592288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cs typeface="Times New Roman" pitchFamily="18" charset="0"/>
              </a:rPr>
              <a:t>ПЕРВИЧНАЯ СПЕЦИАЛИЗИРОВАННАЯ АККРЕДИТАЦИЯ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43808" y="3861048"/>
            <a:ext cx="3312368" cy="86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cs typeface="Times New Roman" pitchFamily="18" charset="0"/>
              </a:rPr>
              <a:t>ПОВТОРНАЯ АККРЕДИТАЦИЯ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8752" y="5495040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i="1" dirty="0" smtClean="0"/>
              <a:t> </a:t>
            </a:r>
            <a:r>
              <a:rPr lang="ru-RU" sz="2000" i="1" u="sng" dirty="0" smtClean="0"/>
              <a:t>оценка профессионального </a:t>
            </a:r>
            <a:r>
              <a:rPr lang="ru-RU" sz="2000" i="1" u="sng" dirty="0" err="1" smtClean="0"/>
              <a:t>портфолио</a:t>
            </a:r>
            <a:endParaRPr lang="ru-RU" sz="2000" i="1" u="sng" dirty="0" smtClean="0"/>
          </a:p>
          <a:p>
            <a:pPr>
              <a:buFont typeface="Wingdings" pitchFamily="2" charset="2"/>
              <a:buChar char="Ø"/>
            </a:pPr>
            <a:r>
              <a:rPr lang="ru-RU" sz="2000" i="1" u="sng" dirty="0" smtClean="0"/>
              <a:t> оценка знаний </a:t>
            </a:r>
            <a:r>
              <a:rPr lang="ru-RU" sz="2000" i="1" dirty="0" smtClean="0"/>
              <a:t>(тестирование, клиническая задача, собеседование) </a:t>
            </a:r>
          </a:p>
          <a:p>
            <a:pPr>
              <a:buFont typeface="Wingdings" pitchFamily="2" charset="2"/>
              <a:buChar char="Ø"/>
            </a:pPr>
            <a:r>
              <a:rPr lang="ru-RU" sz="2000" i="1" dirty="0" smtClean="0"/>
              <a:t> </a:t>
            </a:r>
            <a:r>
              <a:rPr lang="ru-RU" sz="2000" i="1" u="sng" dirty="0" smtClean="0"/>
              <a:t>оценка практических навыков </a:t>
            </a:r>
            <a:r>
              <a:rPr lang="ru-RU" sz="2000" i="1" dirty="0" smtClean="0"/>
              <a:t>(симулятор, ОСКЭ)</a:t>
            </a:r>
          </a:p>
        </p:txBody>
      </p:sp>
      <p:sp>
        <p:nvSpPr>
          <p:cNvPr id="13" name="Правая фигурная скобка 12"/>
          <p:cNvSpPr/>
          <p:nvPr/>
        </p:nvSpPr>
        <p:spPr>
          <a:xfrm rot="5400000">
            <a:off x="4319972" y="-567444"/>
            <a:ext cx="360040" cy="5616624"/>
          </a:xfrm>
          <a:prstGeom prst="rightBrace">
            <a:avLst>
              <a:gd name="adj1" fmla="val 56252"/>
              <a:gd name="adj2" fmla="val 50399"/>
            </a:avLst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авая фигурная скобка 13"/>
          <p:cNvSpPr/>
          <p:nvPr/>
        </p:nvSpPr>
        <p:spPr>
          <a:xfrm rot="5400000">
            <a:off x="4319972" y="3104964"/>
            <a:ext cx="360040" cy="3744416"/>
          </a:xfrm>
          <a:prstGeom prst="rightBrace">
            <a:avLst>
              <a:gd name="adj1" fmla="val 56252"/>
              <a:gd name="adj2" fmla="val 50399"/>
            </a:avLst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 txBox="1">
            <a:spLocks/>
          </p:cNvSpPr>
          <p:nvPr/>
        </p:nvSpPr>
        <p:spPr bwMode="auto">
          <a:xfrm>
            <a:off x="179387" y="116632"/>
            <a:ext cx="885735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342900" algn="ctr"/>
            <a:r>
              <a:rPr lang="ru-RU" sz="2800" b="1" dirty="0">
                <a:solidFill>
                  <a:srgbClr val="C00000"/>
                </a:solidFill>
                <a:cs typeface="Times New Roman" pitchFamily="18" charset="0"/>
              </a:rPr>
              <a:t>ПОСЛЕДОВАТЕЛЬНОСТЬ  И УРОВНИ  </a:t>
            </a:r>
            <a:br>
              <a:rPr lang="ru-RU" sz="2800" b="1" dirty="0">
                <a:solidFill>
                  <a:srgbClr val="C00000"/>
                </a:solidFill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cs typeface="Times New Roman" pitchFamily="18" charset="0"/>
              </a:rPr>
              <a:t>АККРЕДИТАЦИИ  СПЕЦИАЛИСТОВ  ЗДРАВООХРАНЕНИЯ</a:t>
            </a:r>
          </a:p>
        </p:txBody>
      </p:sp>
      <p:graphicFrame>
        <p:nvGraphicFramePr>
          <p:cNvPr id="50213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4682858"/>
              </p:ext>
            </p:extLst>
          </p:nvPr>
        </p:nvGraphicFramePr>
        <p:xfrm>
          <a:off x="0" y="1052737"/>
          <a:ext cx="9143999" cy="590266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74581"/>
                <a:gridCol w="1238665"/>
                <a:gridCol w="1338674"/>
                <a:gridCol w="5292079"/>
              </a:tblGrid>
              <a:tr h="10534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Уровень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аккредита-ции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Уровень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квалифика-ции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Аттестация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квалифика-ционная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категория)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Условия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допуска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863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Первый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Седьмой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Вторая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ts val="11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  Лица, завершившие образование по программам </a:t>
                      </a:r>
                      <a:r>
                        <a:rPr kumimoji="0" lang="ru-RU" sz="145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специалитета</a:t>
                      </a:r>
                      <a:r>
                        <a:rPr kumimoji="0" lang="ru-RU" sz="14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по специальностям «Терапия» «Стоматология»  «Педиатрия».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ts val="11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  Лица, завершившие образование по программам интернатуры по специальностям интернатуры.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ts val="11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  Лица, завершившие подготовку по ДПП, имеющие практический опыт. </a:t>
                      </a:r>
                      <a:endParaRPr kumimoji="0" lang="ru-RU" sz="14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noFill/>
                  </a:tcPr>
                </a:tc>
              </a:tr>
              <a:tr h="1347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Второй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Восьмой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Первая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  Лица, завершившие по подготовку по программам ординатуры, по программ подготовки научно-педагогических кадров (по специальностям ординатуры).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  Лица, завершившие подготовку по ДПП, имеющие практический опыт.</a:t>
                      </a:r>
                      <a:endParaRPr kumimoji="0" lang="ru-RU" sz="14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noFill/>
                  </a:tcPr>
                </a:tc>
              </a:tr>
              <a:tr h="16181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Третий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Девятый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Высшая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  Лица, завершившие подготовку по программам ординатуры, освоившие высокотехнологичные методы диагностики и лечения,  имеющие практический опыт.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  Лица, завершившие подготовку по ДПП, освоившие высокотехнологичные методы профилактики, диагностики и лечения, имеющие практический опыт.</a:t>
                      </a:r>
                      <a:endParaRPr kumimoji="0" lang="ru-RU" sz="14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1933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0"/>
            <a:ext cx="7924800" cy="1143000"/>
          </a:xfrm>
        </p:spPr>
        <p:txBody>
          <a:bodyPr>
            <a:normAutofit/>
          </a:bodyPr>
          <a:lstStyle/>
          <a:p>
            <a:pPr algn="ctr"/>
            <a:r>
              <a:rPr lang="ru-RU" b="1" cap="none" dirty="0" smtClean="0">
                <a:solidFill>
                  <a:srgbClr val="CC0000"/>
                </a:solidFill>
                <a:effectLst/>
                <a:latin typeface="+mn-lt"/>
              </a:rPr>
              <a:t>Особые условия допуска к работе 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1560244822"/>
              </p:ext>
            </p:extLst>
          </p:nvPr>
        </p:nvGraphicFramePr>
        <p:xfrm>
          <a:off x="323528" y="1052736"/>
          <a:ext cx="8568952" cy="538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Выноска со стрелкой вправо 33"/>
          <p:cNvSpPr/>
          <p:nvPr/>
        </p:nvSpPr>
        <p:spPr>
          <a:xfrm>
            <a:off x="179512" y="4782828"/>
            <a:ext cx="3096344" cy="1368152"/>
          </a:xfrm>
          <a:prstGeom prst="rightArrowCallout">
            <a:avLst>
              <a:gd name="adj1" fmla="val 5011"/>
              <a:gd name="adj2" fmla="val 13020"/>
              <a:gd name="adj3" fmla="val 32321"/>
              <a:gd name="adj4" fmla="val 5169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</a:rPr>
              <a:t>Переход указанных специалистов на систему непрерывного профессионального развития</a:t>
            </a:r>
            <a:endParaRPr lang="ru-RU" sz="1300" dirty="0"/>
          </a:p>
        </p:txBody>
      </p:sp>
      <p:sp>
        <p:nvSpPr>
          <p:cNvPr id="4" name="Прямоугольник 13"/>
          <p:cNvSpPr txBox="1">
            <a:spLocks noChangeArrowheads="1"/>
          </p:cNvSpPr>
          <p:nvPr/>
        </p:nvSpPr>
        <p:spPr bwMode="auto">
          <a:xfrm>
            <a:off x="395288" y="116631"/>
            <a:ext cx="8374062" cy="504057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sz="3200" dirty="0" smtClean="0">
                <a:solidFill>
                  <a:srgbClr val="CC0000"/>
                </a:solidFill>
                <a:latin typeface="+mn-lt"/>
              </a:rPr>
              <a:t>ЭТАПНОСТЬ ВНЕДРЕНИЯ АККРЕДИТАЦИИ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07504" y="6150980"/>
            <a:ext cx="85324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504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7544" y="616530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2016 год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07504" y="836712"/>
            <a:ext cx="17281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200" b="1" dirty="0" smtClean="0">
                <a:cs typeface="Times New Roman" pitchFamily="18" charset="0"/>
              </a:rPr>
              <a:t>Первичная аккредитация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завершивших обучение по основной образовательной программе ВО по специальностям «стоматология» и «фармация»;</a:t>
            </a:r>
          </a:p>
          <a:p>
            <a:pPr>
              <a:buFont typeface="Wingdings" pitchFamily="2" charset="2"/>
              <a:buChar char="q"/>
            </a:pPr>
            <a:r>
              <a:rPr lang="ru-RU" sz="1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Сертификация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200" dirty="0" smtClean="0">
                <a:cs typeface="Times New Roman" pitchFamily="18" charset="0"/>
              </a:rPr>
              <a:t>специалистов, у которых истекает срок действия сертификата в 2016 году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35696" y="692696"/>
            <a:ext cx="21602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cs typeface="Times New Roman" pitchFamily="18" charset="0"/>
              </a:rPr>
              <a:t> Первичная аккредитация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завершивших обучение по основной образовательной программе ВО по всем специальностям;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завершивших обучение по образовательной программе СПО</a:t>
            </a:r>
          </a:p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cs typeface="Times New Roman" pitchFamily="18" charset="0"/>
              </a:rPr>
              <a:t> Первичная специализированная аккредитация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завершивших обучение по программам ординатуры/ интернатуры;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прошедших программу профессиональной переподготовки;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получивших новый навык в рамках своей квалификации (специальности)</a:t>
            </a:r>
          </a:p>
          <a:p>
            <a:pPr>
              <a:buFont typeface="Wingdings" pitchFamily="2" charset="2"/>
              <a:buChar char="q"/>
            </a:pPr>
            <a:r>
              <a:rPr lang="ru-RU" sz="1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Сертификация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200" dirty="0" smtClean="0">
                <a:cs typeface="Times New Roman" pitchFamily="18" charset="0"/>
              </a:rPr>
              <a:t>специалистов, у которых истекает срок действия сертификата в 2017 году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907704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39752" y="616530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2017 год</a:t>
            </a:r>
            <a:endParaRPr lang="ru-RU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851920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211960" y="692696"/>
            <a:ext cx="22322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cs typeface="Times New Roman" pitchFamily="18" charset="0"/>
              </a:rPr>
              <a:t> Первичная аккредитация</a:t>
            </a:r>
          </a:p>
          <a:p>
            <a:r>
              <a:rPr lang="ru-RU" sz="1200" i="1" dirty="0" smtClean="0">
                <a:cs typeface="Times New Roman" pitchFamily="18" charset="0"/>
              </a:rPr>
              <a:t>-лиц, завершивших обучение по основной образовательной программе ВО , СПО</a:t>
            </a:r>
          </a:p>
          <a:p>
            <a:pPr marL="228600" indent="-228600">
              <a:buFont typeface="Wingdings" pitchFamily="2" charset="2"/>
              <a:buChar char="q"/>
            </a:pPr>
            <a:r>
              <a:rPr lang="ru-RU" sz="1200" b="1" dirty="0" smtClean="0">
                <a:cs typeface="Times New Roman" pitchFamily="18" charset="0"/>
              </a:rPr>
              <a:t>Первичная</a:t>
            </a:r>
          </a:p>
          <a:p>
            <a:pPr marL="228600" indent="-228600"/>
            <a:r>
              <a:rPr lang="ru-RU" sz="1200" b="1" dirty="0" smtClean="0">
                <a:cs typeface="Times New Roman" pitchFamily="18" charset="0"/>
              </a:rPr>
              <a:t>специализированная</a:t>
            </a:r>
          </a:p>
          <a:p>
            <a:pPr marL="228600" indent="-228600"/>
            <a:r>
              <a:rPr lang="ru-RU" sz="1200" b="1" dirty="0" smtClean="0">
                <a:cs typeface="Times New Roman" pitchFamily="18" charset="0"/>
              </a:rPr>
              <a:t>аккредитация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завершивших обучение по программе ординатуры;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прошедших программу профессиональной переподготовки;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получивших новый навык в рамках своей квалификации (специальности)</a:t>
            </a:r>
          </a:p>
          <a:p>
            <a:pPr>
              <a:buFont typeface="Wingdings" pitchFamily="2" charset="2"/>
              <a:buChar char="q"/>
            </a:pPr>
            <a:r>
              <a:rPr lang="ru-RU" sz="1200" b="1" u="sng" dirty="0" smtClean="0">
                <a:solidFill>
                  <a:srgbClr val="C00000"/>
                </a:solidFill>
                <a:cs typeface="Times New Roman" pitchFamily="18" charset="0"/>
              </a:rPr>
              <a:t>Сертификация</a:t>
            </a:r>
            <a:r>
              <a:rPr lang="ru-RU" sz="1200" b="1" dirty="0" smtClean="0">
                <a:cs typeface="Times New Roman" pitchFamily="18" charset="0"/>
              </a:rPr>
              <a:t> </a:t>
            </a:r>
            <a:r>
              <a:rPr lang="ru-RU" sz="1200" dirty="0" smtClean="0">
                <a:cs typeface="Times New Roman" pitchFamily="18" charset="0"/>
              </a:rPr>
              <a:t>специалистов, у которых истекает срок действия сертификата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95936" y="616530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2018 год</a:t>
            </a:r>
            <a:endParaRPr lang="ru-RU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6516216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76256" y="616530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2025 год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6660232" y="1916832"/>
            <a:ext cx="22322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 Первичная аккредитация</a:t>
            </a:r>
          </a:p>
          <a:p>
            <a:r>
              <a:rPr lang="ru-RU" sz="1200" i="1" dirty="0" smtClean="0">
                <a:solidFill>
                  <a:srgbClr val="7030A0"/>
                </a:solidFill>
                <a:cs typeface="Times New Roman" pitchFamily="18" charset="0"/>
              </a:rPr>
              <a:t>-лиц, завершивших обучение по основной образовательной программе ВО, СПО </a:t>
            </a:r>
          </a:p>
          <a:p>
            <a:pPr marL="228600" indent="-228600">
              <a:buFont typeface="Wingdings" pitchFamily="2" charset="2"/>
              <a:buChar char="q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Первичная</a:t>
            </a:r>
          </a:p>
          <a:p>
            <a:pPr marL="228600" indent="-228600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специализированная</a:t>
            </a:r>
          </a:p>
          <a:p>
            <a:pPr marL="228600" indent="-228600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аккредитация</a:t>
            </a:r>
          </a:p>
          <a:p>
            <a:pPr>
              <a:buFontTx/>
              <a:buChar char="-"/>
            </a:pPr>
            <a:r>
              <a:rPr lang="ru-RU" sz="1200" i="1" dirty="0" smtClean="0">
                <a:solidFill>
                  <a:srgbClr val="7030A0"/>
                </a:solidFill>
                <a:cs typeface="Times New Roman" pitchFamily="18" charset="0"/>
              </a:rPr>
              <a:t>лиц, завершивших обучение по программе ординатуры;</a:t>
            </a:r>
          </a:p>
          <a:p>
            <a:pPr>
              <a:buFontTx/>
              <a:buChar char="-"/>
            </a:pPr>
            <a:r>
              <a:rPr lang="ru-RU" sz="1200" i="1" dirty="0" smtClean="0">
                <a:solidFill>
                  <a:srgbClr val="7030A0"/>
                </a:solidFill>
                <a:cs typeface="Times New Roman" pitchFamily="18" charset="0"/>
              </a:rPr>
              <a:t>лиц, прошедших программу профессиональной переподготовки;</a:t>
            </a:r>
          </a:p>
          <a:p>
            <a:pPr>
              <a:buFontTx/>
              <a:buChar char="-"/>
            </a:pPr>
            <a:r>
              <a:rPr lang="ru-RU" sz="1200" i="1" dirty="0" smtClean="0">
                <a:solidFill>
                  <a:srgbClr val="7030A0"/>
                </a:solidFill>
                <a:cs typeface="Times New Roman" pitchFamily="18" charset="0"/>
              </a:rPr>
              <a:t>лиц, получивших новый навык в рамках своей квалификации (специальности)</a:t>
            </a:r>
          </a:p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 Повторная аккредитация </a:t>
            </a:r>
            <a:r>
              <a:rPr lang="ru-RU" sz="1200" dirty="0" smtClean="0">
                <a:cs typeface="Times New Roman" pitchFamily="18" charset="0"/>
              </a:rPr>
              <a:t>специалистов, у которых истекает срок действия сертификата</a:t>
            </a:r>
            <a:endParaRPr lang="ru-RU" sz="1200" i="1" dirty="0">
              <a:solidFill>
                <a:srgbClr val="7030A0"/>
              </a:solidFill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588224" y="692696"/>
            <a:ext cx="2304256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rgbClr val="C00000"/>
                </a:solidFill>
              </a:rPr>
              <a:t>Все специалисты переведены на систему аккредитации </a:t>
            </a:r>
            <a:endParaRPr lang="ru-RU" sz="1600" i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48064" y="6165304"/>
            <a:ext cx="1208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…………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5" cy="71893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400" b="1" cap="none" dirty="0" smtClean="0">
                <a:solidFill>
                  <a:srgbClr val="CC0000"/>
                </a:solidFill>
                <a:effectLst/>
                <a:latin typeface="+mn-lt"/>
                <a:cs typeface="Arial" panose="020B0604020202020204" pitchFamily="34" charset="0"/>
              </a:rPr>
              <a:t>Конкурс абитуриентов на бюджетные места </a:t>
            </a:r>
            <a:endParaRPr lang="ru-RU" sz="3400" b="1" cap="none" dirty="0">
              <a:solidFill>
                <a:srgbClr val="CC0000"/>
              </a:solidFill>
              <a:effectLst/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89836710"/>
              </p:ext>
            </p:extLst>
          </p:nvPr>
        </p:nvGraphicFramePr>
        <p:xfrm>
          <a:off x="251520" y="836485"/>
          <a:ext cx="8715375" cy="57090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063875"/>
                <a:gridCol w="2451100"/>
                <a:gridCol w="1838325"/>
                <a:gridCol w="1362075"/>
              </a:tblGrid>
              <a:tr h="8332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Факультет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(форма обучения)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План приема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Количество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заявлений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Конкурс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94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Лечебно-профилактический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275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1439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5,23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7154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Педиатрический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1193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9,18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894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Медико-профилактический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530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11,04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7154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Стоматологический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519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17,3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818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Фармац</a:t>
                      </a: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евтический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334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22,27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818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ВСЕГО (бюджет)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498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4015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8,06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992888" cy="1412776"/>
          </a:xfrm>
        </p:spPr>
        <p:txBody>
          <a:bodyPr>
            <a:normAutofit/>
          </a:bodyPr>
          <a:lstStyle/>
          <a:p>
            <a:r>
              <a:rPr lang="ru-RU" sz="3200" b="1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ВАЖНОЕ ИЗМЕНЕНИЕ -</a:t>
            </a:r>
            <a:endParaRPr lang="ru-RU" sz="3200" b="1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5517232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785926"/>
            <a:ext cx="8712968" cy="3601801"/>
          </a:xfrm>
          <a:prstGeom prst="rect">
            <a:avLst/>
          </a:prstGeom>
          <a:solidFill>
            <a:srgbClr val="E1E4F3"/>
          </a:solidFill>
          <a:ln>
            <a:solidFill>
              <a:srgbClr val="E1E4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Квалификации </a:t>
            </a:r>
            <a:r>
              <a:rPr lang="ru-RU" alt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определены   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Перечнем специальностей и направлений           подготовки высшего образования </a:t>
            </a:r>
          </a:p>
          <a:p>
            <a:pPr algn="ctr"/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Для специальностей Клинической медицины – это </a:t>
            </a:r>
          </a:p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врач  общей  практики, врач-педиатр общей </a:t>
            </a:r>
            <a:r>
              <a:rPr lang="ru-RU" alt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практики,</a:t>
            </a:r>
            <a:endParaRPr lang="ru-RU" altLang="ru-RU" sz="24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д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ля 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Фармации – </a:t>
            </a:r>
            <a:r>
              <a:rPr lang="ru-RU" alt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провизор</a:t>
            </a:r>
          </a:p>
          <a:p>
            <a:pPr algn="ctr"/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д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ля 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Стоматологии– </a:t>
            </a:r>
            <a:r>
              <a:rPr lang="ru-RU" alt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стоматолог общей практики</a:t>
            </a:r>
          </a:p>
          <a:p>
            <a:pPr algn="ctr"/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д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ля 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itchFamily="18" charset="0"/>
              </a:rPr>
              <a:t>ОП бакалавриата (СР, СД) – остается </a:t>
            </a:r>
            <a:r>
              <a:rPr lang="ru-RU" alt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бакалавр</a:t>
            </a:r>
          </a:p>
        </p:txBody>
      </p:sp>
      <p:pic>
        <p:nvPicPr>
          <p:cNvPr id="6" name="Picture 2" descr="C:\Users\UMU\Desktop\UGMU_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546111" y="1"/>
            <a:ext cx="860425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cap="none" dirty="0" smtClean="0">
                <a:solidFill>
                  <a:srgbClr val="CC0000"/>
                </a:solidFill>
                <a:effectLst/>
                <a:latin typeface="+mn-lt"/>
                <a:cs typeface="Times New Roman" panose="02020603050405020304" pitchFamily="18" charset="0"/>
              </a:rPr>
              <a:t>ТЕХНОЛОГИИ ФОРМИРОВАНИЯ  ПРОФЕССИОНАЛЬНЫХ КОМПЕТЕНЦИЙ</a:t>
            </a:r>
          </a:p>
        </p:txBody>
      </p:sp>
      <p:sp>
        <p:nvSpPr>
          <p:cNvPr id="59394" name="Rectangle 4"/>
          <p:cNvSpPr>
            <a:spLocks noChangeArrowheads="1"/>
          </p:cNvSpPr>
          <p:nvPr/>
        </p:nvSpPr>
        <p:spPr bwMode="auto">
          <a:xfrm>
            <a:off x="395536" y="1542510"/>
            <a:ext cx="849694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800" b="1" u="sng" dirty="0">
                <a:solidFill>
                  <a:schemeClr val="tx2"/>
                </a:solidFill>
              </a:rPr>
              <a:t>1 уровень</a:t>
            </a:r>
            <a:r>
              <a:rPr lang="en-US" sz="2800" b="1" u="sng" dirty="0">
                <a:solidFill>
                  <a:schemeClr val="tx2"/>
                </a:solidFill>
              </a:rPr>
              <a:t>:</a:t>
            </a:r>
          </a:p>
          <a:p>
            <a:pPr algn="just" eaLnBrk="0" hangingPunct="0"/>
            <a:r>
              <a:rPr lang="ru-RU" sz="2800" dirty="0">
                <a:solidFill>
                  <a:schemeClr val="tx2"/>
                </a:solidFill>
              </a:rPr>
              <a:t>обучение на основе моделирования клинических ситуаций (ситуационные задачи)</a:t>
            </a:r>
          </a:p>
          <a:p>
            <a:pPr eaLnBrk="0" hangingPunct="0"/>
            <a:r>
              <a:rPr lang="ru-RU" sz="2800" b="1" u="sng" dirty="0">
                <a:solidFill>
                  <a:schemeClr val="tx2"/>
                </a:solidFill>
              </a:rPr>
              <a:t>2 уровень </a:t>
            </a:r>
            <a:r>
              <a:rPr lang="ru-RU" sz="2800" b="1" dirty="0">
                <a:solidFill>
                  <a:schemeClr val="tx2"/>
                </a:solidFill>
              </a:rPr>
              <a:t>(центр «Практика»)</a:t>
            </a:r>
            <a:r>
              <a:rPr lang="en-US" sz="2800" b="1" dirty="0">
                <a:solidFill>
                  <a:schemeClr val="tx2"/>
                </a:solidFill>
              </a:rPr>
              <a:t>: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</a:p>
          <a:p>
            <a:pPr algn="just" eaLnBrk="0" hangingPunct="0"/>
            <a:r>
              <a:rPr lang="en-US" sz="2800" dirty="0">
                <a:solidFill>
                  <a:schemeClr val="tx2"/>
                </a:solidFill>
              </a:rPr>
              <a:t>- </a:t>
            </a:r>
            <a:r>
              <a:rPr lang="ru-RU" sz="2800" dirty="0">
                <a:solidFill>
                  <a:schemeClr val="tx2"/>
                </a:solidFill>
              </a:rPr>
              <a:t>отработка навыков на тренажерах</a:t>
            </a:r>
            <a:r>
              <a:rPr lang="en-US" sz="2800" dirty="0">
                <a:solidFill>
                  <a:schemeClr val="tx2"/>
                </a:solidFill>
              </a:rPr>
              <a:t>;</a:t>
            </a:r>
          </a:p>
          <a:p>
            <a:pPr algn="just" eaLnBrk="0" hangingPunct="0"/>
            <a:r>
              <a:rPr lang="en-US" sz="2800" dirty="0">
                <a:solidFill>
                  <a:schemeClr val="tx2"/>
                </a:solidFill>
              </a:rPr>
              <a:t>- </a:t>
            </a:r>
            <a:r>
              <a:rPr lang="ru-RU" sz="2800" dirty="0">
                <a:solidFill>
                  <a:schemeClr val="tx2"/>
                </a:solidFill>
              </a:rPr>
              <a:t>использование </a:t>
            </a:r>
            <a:r>
              <a:rPr lang="ru-RU" sz="2800" dirty="0" err="1">
                <a:solidFill>
                  <a:schemeClr val="tx2"/>
                </a:solidFill>
              </a:rPr>
              <a:t>симуляционных</a:t>
            </a:r>
            <a:r>
              <a:rPr lang="ru-RU" sz="2800" dirty="0">
                <a:solidFill>
                  <a:schemeClr val="tx2"/>
                </a:solidFill>
              </a:rPr>
              <a:t> компьютерных обучающих программ </a:t>
            </a:r>
          </a:p>
          <a:p>
            <a:pPr eaLnBrk="0" hangingPunct="0"/>
            <a:r>
              <a:rPr lang="ru-RU" sz="2800" b="1" u="sng" dirty="0">
                <a:solidFill>
                  <a:schemeClr val="tx2"/>
                </a:solidFill>
              </a:rPr>
              <a:t>3 уровень </a:t>
            </a:r>
            <a:r>
              <a:rPr lang="ru-RU" sz="2800" b="1" dirty="0">
                <a:solidFill>
                  <a:schemeClr val="tx2"/>
                </a:solidFill>
              </a:rPr>
              <a:t>(центр «Практика»)</a:t>
            </a:r>
            <a:r>
              <a:rPr lang="en-US" sz="2800" b="1" dirty="0">
                <a:solidFill>
                  <a:schemeClr val="tx2"/>
                </a:solidFill>
              </a:rPr>
              <a:t>:</a:t>
            </a:r>
          </a:p>
          <a:p>
            <a:pPr eaLnBrk="0" hangingPunct="0"/>
            <a:r>
              <a:rPr lang="ru-RU" sz="2800" dirty="0">
                <a:solidFill>
                  <a:schemeClr val="tx2"/>
                </a:solidFill>
              </a:rPr>
              <a:t>занятия со стандартизованными пациентами</a:t>
            </a:r>
          </a:p>
          <a:p>
            <a:pPr eaLnBrk="0" hangingPunct="0"/>
            <a:r>
              <a:rPr lang="ru-RU" sz="2800" b="1" u="sng" dirty="0">
                <a:solidFill>
                  <a:schemeClr val="tx2"/>
                </a:solidFill>
              </a:rPr>
              <a:t>4 уровень</a:t>
            </a:r>
            <a:r>
              <a:rPr lang="en-US" sz="2800" b="1" dirty="0">
                <a:solidFill>
                  <a:schemeClr val="tx2"/>
                </a:solidFill>
              </a:rPr>
              <a:t>:</a:t>
            </a:r>
            <a:endParaRPr lang="ru-RU" sz="2800" b="1" dirty="0">
              <a:solidFill>
                <a:schemeClr val="tx2"/>
              </a:solidFill>
            </a:endParaRPr>
          </a:p>
          <a:p>
            <a:pPr eaLnBrk="0" hangingPunct="0"/>
            <a:r>
              <a:rPr lang="ru-RU" sz="2800" dirty="0">
                <a:solidFill>
                  <a:schemeClr val="tx2"/>
                </a:solidFill>
              </a:rPr>
              <a:t>работа в клинике</a:t>
            </a:r>
          </a:p>
        </p:txBody>
      </p:sp>
      <p:pic>
        <p:nvPicPr>
          <p:cNvPr id="4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Выноска со стрелкой вправо 33"/>
          <p:cNvSpPr/>
          <p:nvPr/>
        </p:nvSpPr>
        <p:spPr>
          <a:xfrm>
            <a:off x="179512" y="4782828"/>
            <a:ext cx="3096344" cy="1368152"/>
          </a:xfrm>
          <a:prstGeom prst="rightArrowCallout">
            <a:avLst>
              <a:gd name="adj1" fmla="val 5011"/>
              <a:gd name="adj2" fmla="val 13020"/>
              <a:gd name="adj3" fmla="val 32321"/>
              <a:gd name="adj4" fmla="val 5169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</a:rPr>
              <a:t>Переход указанных специалистов на систему непрерывного профессионального развития</a:t>
            </a:r>
            <a:endParaRPr lang="ru-RU" sz="1300" dirty="0"/>
          </a:p>
        </p:txBody>
      </p:sp>
      <p:sp>
        <p:nvSpPr>
          <p:cNvPr id="4" name="Прямоугольник 13"/>
          <p:cNvSpPr txBox="1">
            <a:spLocks noChangeArrowheads="1"/>
          </p:cNvSpPr>
          <p:nvPr/>
        </p:nvSpPr>
        <p:spPr bwMode="auto">
          <a:xfrm>
            <a:off x="395288" y="116631"/>
            <a:ext cx="8374062" cy="504057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sz="3200" dirty="0" smtClean="0">
                <a:solidFill>
                  <a:srgbClr val="CC0000"/>
                </a:solidFill>
                <a:latin typeface="+mn-lt"/>
              </a:rPr>
              <a:t>ЭТАПНОСТЬ ВНЕДРЕНИЯ АККРЕДИТАЦИИ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07504" y="6150980"/>
            <a:ext cx="85324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504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7544" y="616530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2016 год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07504" y="836712"/>
            <a:ext cx="17281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200" b="1" dirty="0" smtClean="0">
                <a:cs typeface="Times New Roman" pitchFamily="18" charset="0"/>
              </a:rPr>
              <a:t>Первичная аккредитация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завершивших обучение по основной образовательной программе ВО по специальностям «стоматология» и «фармация»;</a:t>
            </a:r>
          </a:p>
          <a:p>
            <a:pPr>
              <a:buFont typeface="Wingdings" pitchFamily="2" charset="2"/>
              <a:buChar char="q"/>
            </a:pPr>
            <a:r>
              <a:rPr lang="ru-RU" sz="1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Сертификация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200" dirty="0" smtClean="0">
                <a:cs typeface="Times New Roman" pitchFamily="18" charset="0"/>
              </a:rPr>
              <a:t>специалистов, у которых истекает срок действия сертификата в 2016 году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35696" y="692696"/>
            <a:ext cx="21602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cs typeface="Times New Roman" pitchFamily="18" charset="0"/>
              </a:rPr>
              <a:t> Первичная аккредитация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завершивших обучение по основной образовательной программе ВО по всем специальностям;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завершивших обучение по образовательной программе СПО</a:t>
            </a:r>
          </a:p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cs typeface="Times New Roman" pitchFamily="18" charset="0"/>
              </a:rPr>
              <a:t> Первичная специализированная аккредитация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завершивших обучение по программам ординатуры/ интернатуры;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прошедших программу профессиональной переподготовки;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получивших новый навык в рамках своей квалификации (специальности)</a:t>
            </a:r>
          </a:p>
          <a:p>
            <a:pPr>
              <a:buFont typeface="Wingdings" pitchFamily="2" charset="2"/>
              <a:buChar char="q"/>
            </a:pPr>
            <a:r>
              <a:rPr lang="ru-RU" sz="1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Сертификация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200" dirty="0" smtClean="0">
                <a:cs typeface="Times New Roman" pitchFamily="18" charset="0"/>
              </a:rPr>
              <a:t>специалистов, у которых истекает срок действия сертификата в 2017 году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907704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39752" y="616530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2017 год</a:t>
            </a:r>
            <a:endParaRPr lang="ru-RU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851920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211960" y="692696"/>
            <a:ext cx="22322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cs typeface="Times New Roman" pitchFamily="18" charset="0"/>
              </a:rPr>
              <a:t> Первичная аккредитация</a:t>
            </a:r>
          </a:p>
          <a:p>
            <a:r>
              <a:rPr lang="ru-RU" sz="1200" i="1" dirty="0" smtClean="0">
                <a:cs typeface="Times New Roman" pitchFamily="18" charset="0"/>
              </a:rPr>
              <a:t>-лиц, завершивших обучение по основной образовательной программе ВО , СПО</a:t>
            </a:r>
          </a:p>
          <a:p>
            <a:pPr marL="228600" indent="-228600">
              <a:buFont typeface="Wingdings" pitchFamily="2" charset="2"/>
              <a:buChar char="q"/>
            </a:pPr>
            <a:r>
              <a:rPr lang="ru-RU" sz="1200" b="1" dirty="0" smtClean="0">
                <a:cs typeface="Times New Roman" pitchFamily="18" charset="0"/>
              </a:rPr>
              <a:t>Первичная</a:t>
            </a:r>
          </a:p>
          <a:p>
            <a:pPr marL="228600" indent="-228600"/>
            <a:r>
              <a:rPr lang="ru-RU" sz="1200" b="1" dirty="0" smtClean="0">
                <a:cs typeface="Times New Roman" pitchFamily="18" charset="0"/>
              </a:rPr>
              <a:t>специализированная</a:t>
            </a:r>
          </a:p>
          <a:p>
            <a:pPr marL="228600" indent="-228600"/>
            <a:r>
              <a:rPr lang="ru-RU" sz="1200" b="1" dirty="0" smtClean="0">
                <a:cs typeface="Times New Roman" pitchFamily="18" charset="0"/>
              </a:rPr>
              <a:t>аккредитация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завершивших обучение по программе ординатуры;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прошедших программу профессиональной переподготовки;</a:t>
            </a:r>
          </a:p>
          <a:p>
            <a:pPr>
              <a:buFontTx/>
              <a:buChar char="-"/>
            </a:pPr>
            <a:r>
              <a:rPr lang="ru-RU" sz="1200" i="1" dirty="0" smtClean="0">
                <a:cs typeface="Times New Roman" pitchFamily="18" charset="0"/>
              </a:rPr>
              <a:t>лиц, получивших новый навык в рамках своей квалификации (специальности)</a:t>
            </a:r>
          </a:p>
          <a:p>
            <a:pPr>
              <a:buFont typeface="Wingdings" pitchFamily="2" charset="2"/>
              <a:buChar char="q"/>
            </a:pPr>
            <a:r>
              <a:rPr lang="ru-RU" sz="1200" b="1" u="sng" dirty="0" smtClean="0">
                <a:solidFill>
                  <a:srgbClr val="C00000"/>
                </a:solidFill>
                <a:cs typeface="Times New Roman" pitchFamily="18" charset="0"/>
              </a:rPr>
              <a:t>Сертификация</a:t>
            </a:r>
            <a:r>
              <a:rPr lang="ru-RU" sz="1200" b="1" dirty="0" smtClean="0">
                <a:cs typeface="Times New Roman" pitchFamily="18" charset="0"/>
              </a:rPr>
              <a:t> </a:t>
            </a:r>
            <a:r>
              <a:rPr lang="ru-RU" sz="1200" dirty="0" smtClean="0">
                <a:cs typeface="Times New Roman" pitchFamily="18" charset="0"/>
              </a:rPr>
              <a:t>специалистов, у которых истекает срок действия сертификата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95936" y="616530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2018 год</a:t>
            </a:r>
            <a:endParaRPr lang="ru-RU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6516216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76256" y="616530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2025 год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6660232" y="1916832"/>
            <a:ext cx="22322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 Первичная аккредитация</a:t>
            </a:r>
          </a:p>
          <a:p>
            <a:r>
              <a:rPr lang="ru-RU" sz="1200" i="1" dirty="0" smtClean="0">
                <a:solidFill>
                  <a:srgbClr val="7030A0"/>
                </a:solidFill>
                <a:cs typeface="Times New Roman" pitchFamily="18" charset="0"/>
              </a:rPr>
              <a:t>-лиц, завершивших обучение по основной образовательной программе ВО, СПО </a:t>
            </a:r>
          </a:p>
          <a:p>
            <a:pPr marL="228600" indent="-228600">
              <a:buFont typeface="Wingdings" pitchFamily="2" charset="2"/>
              <a:buChar char="q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Первичная</a:t>
            </a:r>
          </a:p>
          <a:p>
            <a:pPr marL="228600" indent="-228600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специализированная</a:t>
            </a:r>
          </a:p>
          <a:p>
            <a:pPr marL="228600" indent="-228600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аккредитация</a:t>
            </a:r>
          </a:p>
          <a:p>
            <a:pPr>
              <a:buFontTx/>
              <a:buChar char="-"/>
            </a:pPr>
            <a:r>
              <a:rPr lang="ru-RU" sz="1200" i="1" dirty="0" smtClean="0">
                <a:solidFill>
                  <a:srgbClr val="7030A0"/>
                </a:solidFill>
                <a:cs typeface="Times New Roman" pitchFamily="18" charset="0"/>
              </a:rPr>
              <a:t>лиц, завершивших обучение по программе ординатуры;</a:t>
            </a:r>
          </a:p>
          <a:p>
            <a:pPr>
              <a:buFontTx/>
              <a:buChar char="-"/>
            </a:pPr>
            <a:r>
              <a:rPr lang="ru-RU" sz="1200" i="1" dirty="0" smtClean="0">
                <a:solidFill>
                  <a:srgbClr val="7030A0"/>
                </a:solidFill>
                <a:cs typeface="Times New Roman" pitchFamily="18" charset="0"/>
              </a:rPr>
              <a:t>лиц, прошедших программу профессиональной переподготовки;</a:t>
            </a:r>
          </a:p>
          <a:p>
            <a:pPr>
              <a:buFontTx/>
              <a:buChar char="-"/>
            </a:pPr>
            <a:r>
              <a:rPr lang="ru-RU" sz="1200" i="1" dirty="0" smtClean="0">
                <a:solidFill>
                  <a:srgbClr val="7030A0"/>
                </a:solidFill>
                <a:cs typeface="Times New Roman" pitchFamily="18" charset="0"/>
              </a:rPr>
              <a:t>лиц, получивших новый навык в рамках своей квалификации (специальности)</a:t>
            </a:r>
          </a:p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 Повторная аккредитация </a:t>
            </a:r>
            <a:r>
              <a:rPr lang="ru-RU" sz="1200" dirty="0" smtClean="0">
                <a:cs typeface="Times New Roman" pitchFamily="18" charset="0"/>
              </a:rPr>
              <a:t>специалистов, у которых истекает срок действия сертификата</a:t>
            </a:r>
            <a:endParaRPr lang="ru-RU" sz="1200" i="1" dirty="0">
              <a:solidFill>
                <a:srgbClr val="7030A0"/>
              </a:solidFill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588224" y="692696"/>
            <a:ext cx="2304256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rgbClr val="C00000"/>
                </a:solidFill>
              </a:rPr>
              <a:t>Все специалисты переведены на систему аккредитации </a:t>
            </a:r>
            <a:endParaRPr lang="ru-RU" sz="1600" i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48064" y="6165304"/>
            <a:ext cx="1208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…………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 idx="4294967295"/>
          </p:nvPr>
        </p:nvSpPr>
        <p:spPr>
          <a:xfrm>
            <a:off x="1019693" y="58976"/>
            <a:ext cx="8104187" cy="1271588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CC0000"/>
                </a:solidFill>
                <a:effectLst/>
                <a:latin typeface="+mn-lt"/>
              </a:rPr>
              <a:t>Аккредитационные инструменты </a:t>
            </a:r>
            <a:r>
              <a:rPr lang="ru-RU" b="1" cap="none" dirty="0">
                <a:solidFill>
                  <a:srgbClr val="CC0000"/>
                </a:solidFill>
                <a:effectLst/>
                <a:latin typeface="+mn-lt"/>
              </a:rPr>
              <a:t>для оценки квалификаций</a:t>
            </a:r>
            <a:endParaRPr lang="fr-CA" b="1" cap="none" dirty="0" smtClean="0">
              <a:solidFill>
                <a:srgbClr val="CC0000"/>
              </a:solidFill>
              <a:effectLst/>
              <a:latin typeface="+mn-lt"/>
            </a:endParaRPr>
          </a:p>
        </p:txBody>
      </p:sp>
      <p:pic>
        <p:nvPicPr>
          <p:cNvPr id="48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8" name="Схема 37"/>
          <p:cNvGraphicFramePr/>
          <p:nvPr>
            <p:extLst>
              <p:ext uri="{D42A27DB-BD31-4B8C-83A1-F6EECF244321}">
                <p14:modId xmlns:p14="http://schemas.microsoft.com/office/powerpoint/2010/main" xmlns="" val="1279407530"/>
              </p:ext>
            </p:extLst>
          </p:nvPr>
        </p:nvGraphicFramePr>
        <p:xfrm>
          <a:off x="451980" y="1052736"/>
          <a:ext cx="851250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9790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3"/>
          <p:cNvSpPr txBox="1">
            <a:spLocks noChangeArrowheads="1"/>
          </p:cNvSpPr>
          <p:nvPr/>
        </p:nvSpPr>
        <p:spPr bwMode="auto">
          <a:xfrm>
            <a:off x="395288" y="115889"/>
            <a:ext cx="8374062" cy="432792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sz="3200" dirty="0" smtClean="0">
                <a:solidFill>
                  <a:srgbClr val="CC0000"/>
                </a:solidFill>
                <a:latin typeface="+mn-lt"/>
              </a:rPr>
              <a:t>ОЦЕНОЧНЫЕ СРЕДСТВА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0" y="5661248"/>
            <a:ext cx="9144000" cy="119675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профессионального портфолио, Оценка решения клинической задачи, ОСКЭ, Оценка действий на симуляторе - </a:t>
            </a:r>
            <a:r>
              <a:rPr lang="ru-RU" sz="1600" b="1" i="1" dirty="0" smtClean="0">
                <a:solidFill>
                  <a:schemeClr val="tx1"/>
                </a:solidFill>
                <a:cs typeface="Times New Roman" pitchFamily="18" charset="0"/>
              </a:rPr>
              <a:t>проводятся экзаменационной комиссией, в состав которой входят: представитель образовательной организации, представитель некоммерческого профессионального сообщества, представитель работодателя, прошедшие специальную подготовку в Национальном центре аккредитации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endParaRPr lang="ru-RU" sz="1600" b="1" i="1" dirty="0">
              <a:solidFill>
                <a:schemeClr val="tx1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675840281"/>
              </p:ext>
            </p:extLst>
          </p:nvPr>
        </p:nvGraphicFramePr>
        <p:xfrm>
          <a:off x="92894" y="620688"/>
          <a:ext cx="9051106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54689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Прямая со стрелкой 32"/>
          <p:cNvCxnSpPr/>
          <p:nvPr/>
        </p:nvCxnSpPr>
        <p:spPr>
          <a:xfrm>
            <a:off x="4716016" y="4077072"/>
            <a:ext cx="0" cy="504056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>
            <a:off x="1115616" y="2731736"/>
            <a:ext cx="1656184" cy="1201320"/>
          </a:xfrm>
          <a:prstGeom prst="bentConnector3">
            <a:avLst>
              <a:gd name="adj1" fmla="val 50000"/>
            </a:avLst>
          </a:prstGeom>
          <a:ln w="57150">
            <a:solidFill>
              <a:srgbClr val="990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3" idx="2"/>
            <a:endCxn id="4" idx="0"/>
          </p:cNvCxnSpPr>
          <p:nvPr/>
        </p:nvCxnSpPr>
        <p:spPr>
          <a:xfrm flipH="1">
            <a:off x="2399978" y="1916832"/>
            <a:ext cx="11782" cy="360040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7020272" y="1772816"/>
            <a:ext cx="0" cy="504056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694434" y="1556792"/>
            <a:ext cx="2597646" cy="0"/>
          </a:xfrm>
          <a:prstGeom prst="straightConnector1">
            <a:avLst/>
          </a:prstGeom>
          <a:ln w="57150">
            <a:solidFill>
              <a:srgbClr val="990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 txBox="1">
            <a:spLocks/>
          </p:cNvSpPr>
          <p:nvPr/>
        </p:nvSpPr>
        <p:spPr>
          <a:xfrm>
            <a:off x="437964" y="6385"/>
            <a:ext cx="8556104" cy="10219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  <a:t>ПРИНЦИП  ПОСЛЕДОВАТЕЛЬНОСТИ И СИСТЕМНОСТИ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  <a:t>ПОДГОТОВКИ СПЕЦИАЛИСТА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uLnTx/>
              <a:uFillTx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124744"/>
            <a:ext cx="3312368" cy="792088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ВУЗ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276872"/>
            <a:ext cx="3432820" cy="576064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43608" y="2319263"/>
            <a:ext cx="278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1124744"/>
            <a:ext cx="3312368" cy="792088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ВУЗ – уровень подготовки кадров высшей квалификации (ординатура)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07076" y="3502254"/>
            <a:ext cx="3997173" cy="77574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ДПО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(ПП и ПК)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4581128"/>
            <a:ext cx="4392488" cy="576064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 по специальности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видам деятельности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Соединительная линия уступом 12"/>
          <p:cNvCxnSpPr/>
          <p:nvPr/>
        </p:nvCxnSpPr>
        <p:spPr>
          <a:xfrm rot="10800000" flipV="1">
            <a:off x="6804249" y="2676176"/>
            <a:ext cx="1622861" cy="1256879"/>
          </a:xfrm>
          <a:prstGeom prst="bentConnector3">
            <a:avLst>
              <a:gd name="adj1" fmla="val 50000"/>
            </a:avLst>
          </a:prstGeom>
          <a:ln w="57150">
            <a:solidFill>
              <a:srgbClr val="990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5171628" y="2276872"/>
            <a:ext cx="3432820" cy="576064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603304" y="2319263"/>
            <a:ext cx="278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одзаголовок 2"/>
          <p:cNvSpPr txBox="1">
            <a:spLocks/>
          </p:cNvSpPr>
          <p:nvPr/>
        </p:nvSpPr>
        <p:spPr>
          <a:xfrm>
            <a:off x="0" y="5289574"/>
            <a:ext cx="8994068" cy="12961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Единый механизм определения критериев аккредитации обеспечивает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последовательное развитие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и совершенствование  профессиональных компетенций врачей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на всех уровнях системы подготовки медицинских кадров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3608" y="0"/>
            <a:ext cx="8100392" cy="1773238"/>
          </a:xfrm>
          <a:noFill/>
        </p:spPr>
        <p:txBody>
          <a:bodyPr>
            <a:normAutofit/>
          </a:bodyPr>
          <a:lstStyle/>
          <a:p>
            <a:r>
              <a:rPr lang="ru-RU" sz="3200" b="1" cap="none" dirty="0" smtClean="0">
                <a:solidFill>
                  <a:srgbClr val="CC0000"/>
                </a:solidFill>
                <a:effectLst/>
                <a:latin typeface="+mn-lt"/>
                <a:cs typeface="Times New Roman" pitchFamily="18" charset="0"/>
              </a:rPr>
              <a:t>Из Федерального закона РФ от 29.12.2012 г. № 273 «Об образовании в Российской Федерации»</a:t>
            </a:r>
            <a:endParaRPr lang="ru-RU" sz="3200" b="1" cap="none" dirty="0">
              <a:solidFill>
                <a:srgbClr val="CC0000"/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11560" y="2205038"/>
            <a:ext cx="8064896" cy="4176290"/>
          </a:xfrm>
          <a:noFill/>
        </p:spPr>
        <p:txBody>
          <a:bodyPr>
            <a:normAutofit/>
          </a:bodyPr>
          <a:lstStyle/>
          <a:p>
            <a:pPr indent="12700">
              <a:buNone/>
            </a:pPr>
            <a:r>
              <a:rPr lang="ru-RU" altLang="ru-RU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Статья 10, п. 7:</a:t>
            </a:r>
          </a:p>
          <a:p>
            <a:pPr indent="12700" algn="just">
              <a:buNone/>
            </a:pPr>
            <a:r>
              <a:rPr lang="ru-RU" altLang="ru-RU" sz="2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Система образования создает условия для непрерывного образования посредством реализации ООП и различных ДОП, предоставления возможности одновременного освоения нескольких образовательных программ, а также учета имеющихся образования, квалификации, опыта практической деятельности при получении образования. </a:t>
            </a:r>
            <a:endParaRPr lang="ru-RU" altLang="ru-RU" sz="26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UMU\Desktop\UGMU_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87624" y="75456"/>
            <a:ext cx="7570787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cap="none" dirty="0" smtClean="0">
                <a:solidFill>
                  <a:srgbClr val="CC0000"/>
                </a:solidFill>
                <a:effectLst/>
                <a:latin typeface="+mn-lt"/>
                <a:ea typeface="+mn-ea"/>
                <a:cs typeface="Times New Roman" pitchFamily="18" charset="0"/>
              </a:rPr>
              <a:t>ПЕРСПЕКТИВЫ </a:t>
            </a:r>
            <a:br>
              <a:rPr lang="ru-RU" sz="3200" b="1" cap="none" dirty="0" smtClean="0">
                <a:solidFill>
                  <a:srgbClr val="CC0000"/>
                </a:solidFill>
                <a:effectLst/>
                <a:latin typeface="+mn-lt"/>
                <a:ea typeface="+mn-ea"/>
                <a:cs typeface="Times New Roman" pitchFamily="18" charset="0"/>
              </a:rPr>
            </a:br>
            <a:r>
              <a:rPr lang="ru-RU" sz="3200" b="1" cap="none" dirty="0" smtClean="0">
                <a:solidFill>
                  <a:srgbClr val="CC0000"/>
                </a:solidFill>
                <a:effectLst/>
                <a:latin typeface="+mn-lt"/>
                <a:ea typeface="+mn-ea"/>
                <a:cs typeface="Times New Roman" pitchFamily="18" charset="0"/>
              </a:rPr>
              <a:t>ДОПОЛНИТЕЛЬНГО ОБРАЗОВАНИЯ </a:t>
            </a:r>
            <a:endParaRPr lang="ru-RU" sz="3200" b="1" cap="none" dirty="0">
              <a:solidFill>
                <a:srgbClr val="CC0000"/>
              </a:solidFill>
              <a:effectLst/>
              <a:latin typeface="+mn-lt"/>
              <a:ea typeface="+mn-ea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914472105"/>
              </p:ext>
            </p:extLst>
          </p:nvPr>
        </p:nvGraphicFramePr>
        <p:xfrm>
          <a:off x="323528" y="1340768"/>
          <a:ext cx="896448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 descr="C:\Users\UMU\Desktop\UGMU_log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3"/>
          <p:cNvSpPr txBox="1">
            <a:spLocks noChangeArrowheads="1"/>
          </p:cNvSpPr>
          <p:nvPr/>
        </p:nvSpPr>
        <p:spPr bwMode="auto">
          <a:xfrm>
            <a:off x="395288" y="115889"/>
            <a:ext cx="8374062" cy="4327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sz="2800" dirty="0" smtClean="0">
                <a:solidFill>
                  <a:srgbClr val="CC0000"/>
                </a:solidFill>
                <a:latin typeface="+mn-lt"/>
              </a:rPr>
              <a:t>СИСТЕМА АККРЕДИТАЦИИ СПЕЦИАЛИСТА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1412776"/>
            <a:ext cx="2448272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ПЕРВИЧНАЯ АККРЕДИТАЦИЯ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(интегрирована в ГИА)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9632" y="2636912"/>
            <a:ext cx="1728192" cy="648072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Осуществление профессиональной деятельности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3933056"/>
            <a:ext cx="1584176" cy="5760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Ординатура  (интернатура)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87824" y="4221088"/>
            <a:ext cx="3888432" cy="1944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ПЕРВИЧНАЯ СПЕЦИАЛИЗИРОВАННАЯ АККРЕДИТАЦИЯ</a:t>
            </a:r>
          </a:p>
          <a:p>
            <a:pPr algn="ctr"/>
            <a:r>
              <a:rPr lang="ru-RU" sz="1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*аккредитация специалистов, освоивших программу ординатуры (интернатуры)</a:t>
            </a:r>
          </a:p>
          <a:p>
            <a:pPr algn="ctr"/>
            <a:r>
              <a:rPr lang="ru-RU" sz="1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*аккредитация специалистов освоивших новую квалификацию</a:t>
            </a:r>
          </a:p>
          <a:p>
            <a:pPr algn="ctr"/>
            <a:r>
              <a:rPr lang="ru-RU" sz="1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*аккредитация специалистов, получивших новый навык в рамках своей квалификации (специальности)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539552" y="764705"/>
            <a:ext cx="2304256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Выпускник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6876256" y="2636912"/>
            <a:ext cx="2016224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ПОВТОРНАЯ АККРЕДИТАЦИЯ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7415808" y="5373216"/>
            <a:ext cx="1728192" cy="10801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Осуществление профессиональной деятельности 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3923928" y="2636912"/>
            <a:ext cx="1944216" cy="720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Непрерывное профессиональное развитие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6" name="Равно 115"/>
          <p:cNvSpPr/>
          <p:nvPr/>
        </p:nvSpPr>
        <p:spPr>
          <a:xfrm>
            <a:off x="6084168" y="2780928"/>
            <a:ext cx="360040" cy="432048"/>
          </a:xfrm>
          <a:prstGeom prst="mathEqual">
            <a:avLst>
              <a:gd name="adj1" fmla="val 9543"/>
              <a:gd name="adj2" fmla="val 1974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sp>
        <p:nvSpPr>
          <p:cNvPr id="117" name="Плюс 116"/>
          <p:cNvSpPr/>
          <p:nvPr/>
        </p:nvSpPr>
        <p:spPr>
          <a:xfrm>
            <a:off x="3275856" y="2780928"/>
            <a:ext cx="360040" cy="332656"/>
          </a:xfrm>
          <a:prstGeom prst="mathPlus">
            <a:avLst>
              <a:gd name="adj1" fmla="val 1287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TextBox 135"/>
          <p:cNvSpPr txBox="1"/>
          <p:nvPr/>
        </p:nvSpPr>
        <p:spPr>
          <a:xfrm>
            <a:off x="3578630" y="692696"/>
            <a:ext cx="55653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аккредитации:</a:t>
            </a:r>
          </a:p>
          <a:p>
            <a:pPr marL="342900" indent="-342900">
              <a:buAutoNum type="romanU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Первичная аккредитация</a:t>
            </a:r>
          </a:p>
          <a:p>
            <a:pPr marL="342900" indent="-342900">
              <a:buAutoNum type="romanU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Первичная специализированная аккредитация</a:t>
            </a:r>
          </a:p>
          <a:p>
            <a:pPr marL="342900" indent="-342900">
              <a:buAutoNum type="romanU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Повторная аккредитация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0" y="4725144"/>
            <a:ext cx="2448272" cy="9361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Новая квалификация (специальность)</a:t>
            </a:r>
          </a:p>
        </p:txBody>
      </p:sp>
      <p:sp>
        <p:nvSpPr>
          <p:cNvPr id="32" name="Овал 31"/>
          <p:cNvSpPr/>
          <p:nvPr/>
        </p:nvSpPr>
        <p:spPr>
          <a:xfrm>
            <a:off x="107504" y="5805264"/>
            <a:ext cx="2232248" cy="86409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Новый навык</a:t>
            </a:r>
          </a:p>
        </p:txBody>
      </p:sp>
      <p:cxnSp>
        <p:nvCxnSpPr>
          <p:cNvPr id="36" name="Прямая со стрелкой 35"/>
          <p:cNvCxnSpPr>
            <a:stCxn id="51" idx="2"/>
            <a:endCxn id="13" idx="0"/>
          </p:cNvCxnSpPr>
          <p:nvPr/>
        </p:nvCxnSpPr>
        <p:spPr>
          <a:xfrm>
            <a:off x="1691680" y="1124745"/>
            <a:ext cx="0" cy="2880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3" idx="2"/>
            <a:endCxn id="15" idx="0"/>
          </p:cNvCxnSpPr>
          <p:nvPr/>
        </p:nvCxnSpPr>
        <p:spPr>
          <a:xfrm>
            <a:off x="1691680" y="2132856"/>
            <a:ext cx="432048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15" idx="2"/>
            <a:endCxn id="17" idx="0"/>
          </p:cNvCxnSpPr>
          <p:nvPr/>
        </p:nvCxnSpPr>
        <p:spPr>
          <a:xfrm flipH="1">
            <a:off x="1691680" y="3284984"/>
            <a:ext cx="432048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149" idx="6"/>
            <a:endCxn id="26" idx="1"/>
          </p:cNvCxnSpPr>
          <p:nvPr/>
        </p:nvCxnSpPr>
        <p:spPr>
          <a:xfrm>
            <a:off x="2448272" y="5193196"/>
            <a:ext cx="53955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32" idx="6"/>
            <a:endCxn id="26" idx="1"/>
          </p:cNvCxnSpPr>
          <p:nvPr/>
        </p:nvCxnSpPr>
        <p:spPr>
          <a:xfrm flipV="1">
            <a:off x="2339752" y="5193196"/>
            <a:ext cx="648072" cy="10441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6876256" y="5877272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stCxn id="17" idx="3"/>
            <a:endCxn id="26" idx="1"/>
          </p:cNvCxnSpPr>
          <p:nvPr/>
        </p:nvCxnSpPr>
        <p:spPr>
          <a:xfrm>
            <a:off x="2483768" y="4221088"/>
            <a:ext cx="504056" cy="9721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7" name="Плюс 66"/>
          <p:cNvSpPr/>
          <p:nvPr/>
        </p:nvSpPr>
        <p:spPr>
          <a:xfrm>
            <a:off x="8100392" y="4941168"/>
            <a:ext cx="360040" cy="332656"/>
          </a:xfrm>
          <a:prstGeom prst="mathPlus">
            <a:avLst>
              <a:gd name="adj1" fmla="val 1287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Равно 68"/>
          <p:cNvSpPr/>
          <p:nvPr/>
        </p:nvSpPr>
        <p:spPr>
          <a:xfrm rot="16200000">
            <a:off x="8064388" y="3537012"/>
            <a:ext cx="360040" cy="432048"/>
          </a:xfrm>
          <a:prstGeom prst="mathEqual">
            <a:avLst>
              <a:gd name="adj1" fmla="val 9543"/>
              <a:gd name="adj2" fmla="val 1974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971600" y="2132856"/>
            <a:ext cx="0" cy="1800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7199784" y="4077072"/>
            <a:ext cx="1944216" cy="720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Непрерывное профессиональное развитие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15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Прямая со стрелкой 40"/>
          <p:cNvCxnSpPr/>
          <p:nvPr/>
        </p:nvCxnSpPr>
        <p:spPr>
          <a:xfrm>
            <a:off x="7308304" y="1772816"/>
            <a:ext cx="1" cy="446866"/>
          </a:xfrm>
          <a:prstGeom prst="straightConnector1">
            <a:avLst/>
          </a:prstGeom>
          <a:ln w="381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Рисунок 4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78872" y="1746422"/>
            <a:ext cx="249804" cy="461324"/>
          </a:xfrm>
          <a:prstGeom prst="rect">
            <a:avLst/>
          </a:prstGeom>
        </p:spPr>
      </p:pic>
      <p:cxnSp>
        <p:nvCxnSpPr>
          <p:cNvPr id="44" name="Прямая со стрелкой 43"/>
          <p:cNvCxnSpPr/>
          <p:nvPr/>
        </p:nvCxnSpPr>
        <p:spPr>
          <a:xfrm flipV="1">
            <a:off x="4701305" y="2795479"/>
            <a:ext cx="0" cy="301935"/>
          </a:xfrm>
          <a:prstGeom prst="straightConnector1">
            <a:avLst/>
          </a:prstGeom>
          <a:ln w="381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4499992" y="2708920"/>
            <a:ext cx="0" cy="297406"/>
          </a:xfrm>
          <a:prstGeom prst="straightConnector1">
            <a:avLst/>
          </a:prstGeom>
          <a:ln w="381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 flipV="1">
            <a:off x="6596608" y="3284984"/>
            <a:ext cx="1935832" cy="83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 txBox="1">
            <a:spLocks/>
          </p:cNvSpPr>
          <p:nvPr/>
        </p:nvSpPr>
        <p:spPr>
          <a:xfrm>
            <a:off x="611560" y="55891"/>
            <a:ext cx="8532439" cy="9271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normalizeH="0" baseline="0" noProof="0" dirty="0" smtClean="0">
                <a:solidFill>
                  <a:srgbClr val="CC0000"/>
                </a:solidFill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ФОНДА ОЦЕНОЧНЫХ </a:t>
            </a:r>
            <a:br>
              <a:rPr kumimoji="0" lang="ru-RU" sz="2400" b="1" i="0" u="none" strike="noStrike" kern="1200" normalizeH="0" baseline="0" noProof="0" dirty="0" smtClean="0">
                <a:solidFill>
                  <a:srgbClr val="CC0000"/>
                </a:solidFill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normalizeH="0" baseline="0" noProof="0" dirty="0" smtClean="0">
                <a:solidFill>
                  <a:srgbClr val="CC0000"/>
                </a:solidFill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СРЕДСТВ  - НЕОБХОДИМОЕ  ТРЕБОВАНИЕ АККРЕДИТАЦИИ</a:t>
            </a:r>
            <a:endParaRPr kumimoji="0" lang="ru-RU" sz="2400" b="1" i="0" u="none" strike="noStrike" kern="1200" normalizeH="0" baseline="0" noProof="0" dirty="0">
              <a:solidFill>
                <a:srgbClr val="CC0000"/>
              </a:solidFill>
              <a:uLnTx/>
              <a:uFillTx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3025033"/>
            <a:ext cx="5000368" cy="69199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Единый методический центр </a:t>
            </a:r>
            <a:endParaRPr lang="ru-RU" sz="22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63154" y="1086472"/>
            <a:ext cx="2260974" cy="7548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Образовательные организации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0666" y="1076421"/>
            <a:ext cx="2529166" cy="75805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Научные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организации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28836" y="1094881"/>
            <a:ext cx="2547620" cy="74994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Профессиональные сообщества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9725" y="2207747"/>
            <a:ext cx="8338740" cy="57536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Разработка материалов фонда оценочных средств 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4005064"/>
            <a:ext cx="5904656" cy="63843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Экспертиза материалов фонда оценочных средств</a:t>
            </a:r>
            <a:endParaRPr lang="ru-RU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4918003"/>
            <a:ext cx="7200800" cy="527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Профессиональные сообщества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661248"/>
            <a:ext cx="8208912" cy="548544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АККРЕДИТАЦИЯ</a:t>
            </a:r>
            <a:endParaRPr lang="ru-RU" sz="2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467544" y="3140968"/>
            <a:ext cx="0" cy="25202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67544" y="3140968"/>
            <a:ext cx="144016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603176" y="3284984"/>
            <a:ext cx="8384" cy="23762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11560" y="3284984"/>
            <a:ext cx="1304528" cy="83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8676456" y="3140968"/>
            <a:ext cx="0" cy="25202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8524056" y="3284984"/>
            <a:ext cx="8384" cy="23762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6876256" y="3140968"/>
            <a:ext cx="1800200" cy="83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Объект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7697" y="1680526"/>
            <a:ext cx="218596" cy="538514"/>
          </a:xfrm>
          <a:prstGeom prst="rect">
            <a:avLst/>
          </a:prstGeom>
        </p:spPr>
      </p:pic>
      <p:cxnSp>
        <p:nvCxnSpPr>
          <p:cNvPr id="40" name="Прямая со стрелкой 39"/>
          <p:cNvCxnSpPr/>
          <p:nvPr/>
        </p:nvCxnSpPr>
        <p:spPr>
          <a:xfrm>
            <a:off x="1706340" y="1834473"/>
            <a:ext cx="0" cy="373273"/>
          </a:xfrm>
          <a:prstGeom prst="straightConnector1">
            <a:avLst/>
          </a:prstGeom>
          <a:ln w="381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4499992" y="1841349"/>
            <a:ext cx="0" cy="366398"/>
          </a:xfrm>
          <a:prstGeom prst="straightConnector1">
            <a:avLst/>
          </a:prstGeom>
          <a:ln w="381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4499992" y="3717032"/>
            <a:ext cx="3" cy="273745"/>
          </a:xfrm>
          <a:prstGeom prst="straightConnector1">
            <a:avLst/>
          </a:prstGeom>
          <a:ln w="381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4499992" y="4653136"/>
            <a:ext cx="0" cy="271848"/>
          </a:xfrm>
          <a:prstGeom prst="straightConnector1">
            <a:avLst/>
          </a:prstGeom>
          <a:ln w="381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4683798" y="4653136"/>
            <a:ext cx="0" cy="271848"/>
          </a:xfrm>
          <a:prstGeom prst="straightConnector1">
            <a:avLst/>
          </a:prstGeom>
          <a:ln w="381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 flipV="1">
            <a:off x="4683800" y="3717032"/>
            <a:ext cx="1" cy="273745"/>
          </a:xfrm>
          <a:prstGeom prst="straightConnector1">
            <a:avLst/>
          </a:prstGeom>
          <a:ln w="381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Рисунок 4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1687" y="1692257"/>
            <a:ext cx="247428" cy="526783"/>
          </a:xfrm>
          <a:prstGeom prst="rect">
            <a:avLst/>
          </a:prstGeom>
        </p:spPr>
      </p:pic>
      <p:pic>
        <p:nvPicPr>
          <p:cNvPr id="34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0"/>
            <a:ext cx="7772400" cy="1000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cap="none" dirty="0" smtClean="0">
                <a:solidFill>
                  <a:srgbClr val="CC0000"/>
                </a:solidFill>
                <a:effectLst/>
                <a:latin typeface="+mn-lt"/>
              </a:rPr>
              <a:t>Конкурс на контрактные места</a:t>
            </a:r>
            <a:endParaRPr lang="ru-RU" sz="4000" b="1" cap="none" dirty="0">
              <a:solidFill>
                <a:srgbClr val="CC0000"/>
              </a:solidFill>
              <a:effectLst/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870278635"/>
              </p:ext>
            </p:extLst>
          </p:nvPr>
        </p:nvGraphicFramePr>
        <p:xfrm>
          <a:off x="214313" y="864845"/>
          <a:ext cx="8715375" cy="558848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493591"/>
                <a:gridCol w="1872208"/>
                <a:gridCol w="1944216"/>
                <a:gridCol w="1405360"/>
              </a:tblGrid>
              <a:tr h="9089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Факультет</a:t>
                      </a:r>
                      <a:r>
                        <a:rPr kumimoji="0" lang="ru-RU" sz="25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(форма обучения)</a:t>
                      </a: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План приема</a:t>
                      </a: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Подано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заявлений</a:t>
                      </a: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Конкурс</a:t>
                      </a: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89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Лечебно-профилактический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115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826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7,18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60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Педиатрический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53 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588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11,09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6289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Медико-профилактический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17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244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14,35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909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Стоматологический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48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340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7,08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3987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Фармацевтический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37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181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4,89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6289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Клиническая психология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14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46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3,29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60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Сестринское дело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14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62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4,43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909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Социальная работа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15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19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1,27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3040" y="332656"/>
            <a:ext cx="864096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  <a:t>Образовательный сертификат</a:t>
            </a: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323528" y="1556792"/>
            <a:ext cx="8712968" cy="51125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5176" marR="0" lvl="0" indent="-265176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Wingdings" panose="05000000000000000000" pitchFamily="2" charset="2"/>
              <a:buChar char="q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4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028343"/>
            <a:ext cx="864096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ПРИКАЗ</a:t>
            </a:r>
            <a:r>
              <a:rPr lang="ru-RU" sz="2400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 МИНИСТЕРСТВО </a:t>
            </a:r>
            <a:r>
              <a:rPr lang="ru-RU" sz="2400" dirty="0">
                <a:ea typeface="Times New Roman" panose="02020603050405020304" pitchFamily="18" charset="0"/>
                <a:cs typeface="Calibri" panose="020F0502020204030204" pitchFamily="34" charset="0"/>
              </a:rPr>
              <a:t>ЗДРАВООХРАНЕНИЯ </a:t>
            </a:r>
            <a:r>
              <a:rPr lang="ru-RU" sz="2400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РФ «Об организации внедрения в подведомственных министерству здравоохранения российской федерации образовательных и научных организациях подготовки медицинских работников по дополнительным профессиональным программам с применением образовательного сертификата» </a:t>
            </a:r>
            <a:r>
              <a:rPr lang="ru-RU" sz="2400" b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от </a:t>
            </a:r>
            <a:r>
              <a:rPr lang="ru-RU" sz="2400" b="1" dirty="0">
                <a:ea typeface="Times New Roman" panose="02020603050405020304" pitchFamily="18" charset="0"/>
                <a:cs typeface="Calibri" panose="020F0502020204030204" pitchFamily="34" charset="0"/>
              </a:rPr>
              <a:t>27 августа 2015 г. N </a:t>
            </a:r>
            <a:r>
              <a:rPr lang="ru-RU" sz="2400" b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599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400" dirty="0"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/>
              <a:t>ПОЛОЖЕНИЕ</a:t>
            </a:r>
            <a:r>
              <a:rPr lang="ru-RU" sz="2400" dirty="0" smtClean="0"/>
              <a:t> об организации внедрения в подведомственных министерству здравоохранения российской федерации образовательных и научных организациях подготовки медицинских работников по дополнительным профессиональным программам с применением образовательного сертификата</a:t>
            </a:r>
          </a:p>
          <a:p>
            <a:pPr algn="ctr"/>
            <a:endParaRPr lang="ru-RU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31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3040" y="332656"/>
            <a:ext cx="864096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  <a:t>Образовательный сертификат</a:t>
            </a: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323528" y="1556792"/>
            <a:ext cx="8712968" cy="51125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5176" marR="0" lvl="0" indent="-265176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Wingdings" panose="05000000000000000000" pitchFamily="2" charset="2"/>
              <a:buChar char="q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4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02834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</a:p>
          <a:p>
            <a:pPr algn="ctr"/>
            <a:endParaRPr lang="ru-RU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142943"/>
            <a:ext cx="83529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6. Образовательные и научные организации проходят регистрацию на </a:t>
            </a:r>
            <a:r>
              <a:rPr lang="ru-RU" sz="12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интернет-ресурсе</a:t>
            </a: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"Портал непрерывного медицинского образования" с размещением перечня образовательных программ, которые могут быть реализованы с применением образовательного сертификата.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 основе перечней образовательных программ, представленных образовательными и научными организациями, формируется реестр образовательных программ, реализуемых с применением образовательного сертификата, содержащий наименование образовательной или научной организации, наименование образовательной программы, планируемые сроки и форму ее реализации, указание на целевую аудиторию.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8. Медицинские работники проходят регистрацию на </a:t>
            </a:r>
            <a:r>
              <a:rPr lang="ru-RU" sz="12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интернет-ресурсе</a:t>
            </a: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"Портал непрерывного медицинского образования" в модуле "Личный кабинет" (далее - регистрация).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Регистрация доступна для медицинских работников, информация о которых содержится в Федеральном регистре медицинских работников.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Медицинские работники, успешно прошедшие регистрацию, получают доступ к виртуальному образовательному сертификату, реестру образовательных программ, которые могут быть реализованы с применением образовательного сертификата, инструменту, обеспечивающему формирование индивидуального плана обучения и возможность создания предварительной заявки для зачисления на подготовку по выбранной образовательной программе.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10. После формирования индивидуального плана обучения (набора образовательных программ в рамках предоставляемого объема подготовки) и указания медицинской организации, в которой работает медицинский работник (далее - организация-работодатель), осуществляется бронирование места слушателя &lt;5&gt; на подготовку по выбранным образовательным программам.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Выбор </a:t>
            </a: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образовательной или научной организации осуществляется медицинским работником путем выбора образовательной программы.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Информация о выбранных образовательных программах в виде электронной копии направления, содержащего индивидуальный код подтверждения, направляется организации-работодателю. В случае согласования руководителем организации-работодателя сроков и тематики подготовки направление, распечатанное на бумажном носителе, подписанное руководителем и заверенное печатью организации-работодателя, выдается медицинскому работнику.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12. </a:t>
            </a:r>
            <a:r>
              <a:rPr lang="ru-RU" sz="12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Освоение </a:t>
            </a: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образовательной программы завершается проведением итоговой аттестации в форме, определяемой образовательной (научной) организацией</a:t>
            </a:r>
            <a:r>
              <a:rPr lang="ru-RU" sz="12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8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764704"/>
            <a:ext cx="67687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 настоящее время </a:t>
            </a:r>
            <a:r>
              <a:rPr lang="ru-RU" sz="3600" dirty="0" err="1" smtClean="0"/>
              <a:t>интернет-ресурс</a:t>
            </a:r>
            <a:r>
              <a:rPr lang="ru-RU" sz="3600" dirty="0" smtClean="0"/>
              <a:t> «Портал непрерывного медицинского образования» доступен в тестовом режиме по адресу </a:t>
            </a:r>
            <a:r>
              <a:rPr lang="en-US" sz="3600" dirty="0" smtClean="0">
                <a:hlinkClick r:id="rId2"/>
              </a:rPr>
              <a:t>http://nmorosminzdrav.ru</a:t>
            </a:r>
            <a:r>
              <a:rPr lang="en-US" sz="3600" dirty="0" smtClean="0"/>
              <a:t> </a:t>
            </a:r>
            <a:r>
              <a:rPr lang="ru-RU" sz="3600" dirty="0" smtClean="0"/>
              <a:t>с использованием региональных данных </a:t>
            </a:r>
            <a:r>
              <a:rPr lang="ru-RU" sz="3600" dirty="0" err="1" smtClean="0"/>
              <a:t>интернет-ресурса</a:t>
            </a:r>
            <a:r>
              <a:rPr lang="ru-RU" sz="3600" dirty="0" smtClean="0"/>
              <a:t> </a:t>
            </a:r>
            <a:r>
              <a:rPr lang="en-US" sz="3600" dirty="0" smtClean="0"/>
              <a:t>http://www.sovetnmo.ru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74413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C0000"/>
                </a:solidFill>
                <a:latin typeface="+mn-lt"/>
              </a:rPr>
              <a:t>Предложения в Проект решения Коллегии МЗ СО</a:t>
            </a:r>
            <a:endParaRPr lang="ru-RU" sz="28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395536" y="1268760"/>
            <a:ext cx="7772400" cy="1500187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§"/>
            </a:pPr>
            <a:endParaRPr lang="ru-RU" sz="2800" dirty="0" smtClean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tx1"/>
                </a:solidFill>
              </a:rPr>
              <a:t>Главным </a:t>
            </a:r>
            <a:r>
              <a:rPr lang="ru-RU" sz="2800" dirty="0" smtClean="0">
                <a:solidFill>
                  <a:schemeClr val="tx1"/>
                </a:solidFill>
              </a:rPr>
              <a:t>специалистам МЗ СО сформировать </a:t>
            </a:r>
            <a:r>
              <a:rPr lang="ru-RU" sz="2800" dirty="0" smtClean="0">
                <a:solidFill>
                  <a:schemeClr val="tx1"/>
                </a:solidFill>
              </a:rPr>
              <a:t>государственный заказ </a:t>
            </a:r>
            <a:r>
              <a:rPr lang="ru-RU" sz="2800" dirty="0" smtClean="0">
                <a:solidFill>
                  <a:schemeClr val="tx1"/>
                </a:solidFill>
              </a:rPr>
              <a:t>по количеству специалистов, нуждающихся в </a:t>
            </a:r>
            <a:r>
              <a:rPr lang="ru-RU" sz="2800" dirty="0" smtClean="0">
                <a:solidFill>
                  <a:schemeClr val="tx1"/>
                </a:solidFill>
              </a:rPr>
              <a:t>переподготовке (ПП</a:t>
            </a:r>
            <a:r>
              <a:rPr lang="ru-RU" sz="2800" dirty="0" smtClean="0">
                <a:solidFill>
                  <a:schemeClr val="tx1"/>
                </a:solidFill>
              </a:rPr>
              <a:t>), и тематическом усовершенствовании (ТУ), в соответствии с </a:t>
            </a:r>
            <a:r>
              <a:rPr lang="ru-RU" sz="2800" dirty="0" smtClean="0">
                <a:solidFill>
                  <a:schemeClr val="tx1"/>
                </a:solidFill>
              </a:rPr>
              <a:t>государственным заданием Минздрава РФ </a:t>
            </a:r>
            <a:r>
              <a:rPr lang="ru-RU" sz="2800" dirty="0" smtClean="0">
                <a:solidFill>
                  <a:schemeClr val="tx1"/>
                </a:solidFill>
              </a:rPr>
              <a:t>ГБОУ ВПО УГМУ:</a:t>
            </a:r>
          </a:p>
          <a:p>
            <a:pPr lvl="1" algn="just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ПП </a:t>
            </a:r>
            <a:r>
              <a:rPr lang="ru-RU" b="1" dirty="0" smtClean="0">
                <a:solidFill>
                  <a:srgbClr val="FF0000"/>
                </a:solidFill>
              </a:rPr>
              <a:t>- 156 человек</a:t>
            </a:r>
          </a:p>
          <a:p>
            <a:pPr lvl="1" algn="just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ТУ -  2417 человек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310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&amp;Ncy;&amp;ocy;&amp;vcy;&amp;ocy;&amp;scy;&amp;t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3672406" cy="367240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3995936" y="2924944"/>
            <a:ext cx="5040560" cy="3744416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uLnTx/>
                <a:uFillTx/>
                <a:ea typeface="Times New Roman" panose="02020603050405020304" pitchFamily="18" charset="0"/>
                <a:cs typeface="+mn-cs"/>
              </a:rPr>
              <a:t>«… вузы могут быть разной формы собственности и разной ведомственной принадлежности, но критерии и типовые программы должны быть, безусловно, едиными»</a:t>
            </a: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imes New Roman" panose="02020603050405020304" pitchFamily="18" charset="0"/>
              <a:cs typeface="+mn-cs"/>
            </a:endParaRPr>
          </a:p>
          <a:p>
            <a:pPr marL="265176" marR="0" lvl="0" indent="-265176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cs typeface="+mn-cs"/>
            </a:endParaRPr>
          </a:p>
          <a:p>
            <a:pPr marL="265176" marR="0" lvl="0" indent="-265176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cs typeface="+mn-cs"/>
              </a:rPr>
              <a:t>Министр здравоохранения РФ </a:t>
            </a:r>
          </a:p>
          <a:p>
            <a:pPr marL="265176" marR="0" lvl="0" indent="-265176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cs typeface="+mn-cs"/>
              </a:rPr>
              <a:t>В.И. Скворцова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64288" y="332656"/>
            <a:ext cx="1368152" cy="1080378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" name="TextBox 2"/>
          <p:cNvSpPr txBox="1"/>
          <p:nvPr/>
        </p:nvSpPr>
        <p:spPr>
          <a:xfrm>
            <a:off x="395536" y="1916832"/>
            <a:ext cx="83529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66"/>
                </a:solidFill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000" b="1" dirty="0" smtClean="0">
                <a:solidFill>
                  <a:srgbClr val="000066"/>
                </a:solidFill>
                <a:cs typeface="Times New Roman" pitchFamily="18" charset="0"/>
              </a:rPr>
              <a:t> ЗА  </a:t>
            </a:r>
          </a:p>
          <a:p>
            <a:pPr algn="ctr"/>
            <a:r>
              <a:rPr lang="ru-RU" sz="6000" b="1" dirty="0" smtClean="0">
                <a:solidFill>
                  <a:srgbClr val="000066"/>
                </a:solidFill>
                <a:cs typeface="Times New Roman" pitchFamily="18" charset="0"/>
              </a:rPr>
              <a:t>ВНИМАНИЕ!</a:t>
            </a:r>
            <a:endParaRPr lang="ru-RU" sz="6000" b="1" dirty="0">
              <a:solidFill>
                <a:srgbClr val="000066"/>
              </a:solidFill>
              <a:cs typeface="Times New Roman" pitchFamily="18" charset="0"/>
            </a:endParaRPr>
          </a:p>
        </p:txBody>
      </p:sp>
      <p:pic>
        <p:nvPicPr>
          <p:cNvPr id="4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528" y="188640"/>
            <a:ext cx="8496300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rgbClr val="C00000"/>
                </a:solidFill>
                <a:cs typeface="Times New Roman" panose="02020603050405020304" pitchFamily="18" charset="0"/>
              </a:rPr>
              <a:t>ТИПЫ И ВИДЫ </a:t>
            </a:r>
            <a:br>
              <a:rPr lang="ru-RU" sz="2800" b="1" dirty="0">
                <a:solidFill>
                  <a:srgbClr val="C00000"/>
                </a:solidFill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cs typeface="Times New Roman" panose="02020603050405020304" pitchFamily="18" charset="0"/>
              </a:rPr>
              <a:t>КОНТРОЛЬНО-ОЦЕНОЧНЫХ МАТЕРИАЛОВ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84784"/>
            <a:ext cx="8280920" cy="4824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200" b="1" dirty="0">
                <a:solidFill>
                  <a:srgbClr val="002060"/>
                </a:solidFill>
                <a:cs typeface="Times New Roman" pitchFamily="18" charset="0"/>
              </a:rPr>
              <a:t>Задания, проверяющие </a:t>
            </a:r>
            <a:r>
              <a:rPr lang="ru-RU" sz="2200" b="1" dirty="0">
                <a:solidFill>
                  <a:srgbClr val="C00000"/>
                </a:solidFill>
                <a:cs typeface="Times New Roman" pitchFamily="18" charset="0"/>
              </a:rPr>
              <a:t>теоретическую</a:t>
            </a:r>
            <a:r>
              <a:rPr lang="ru-RU" sz="2200" b="1" dirty="0">
                <a:solidFill>
                  <a:srgbClr val="002060"/>
                </a:solidFill>
                <a:cs typeface="Times New Roman" pitchFamily="18" charset="0"/>
              </a:rPr>
              <a:t> подготовку врача:</a:t>
            </a:r>
          </a:p>
          <a:p>
            <a:pPr eaLnBrk="0" hangingPunct="0">
              <a:lnSpc>
                <a:spcPts val="2400"/>
              </a:lnSpc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ru-RU" sz="2200" b="1" dirty="0">
                <a:solidFill>
                  <a:srgbClr val="0000FF"/>
                </a:solidFill>
                <a:cs typeface="Times New Roman" pitchFamily="18" charset="0"/>
              </a:rPr>
              <a:t>  </a:t>
            </a:r>
            <a:r>
              <a:rPr lang="ru-RU" sz="2200" dirty="0">
                <a:solidFill>
                  <a:schemeClr val="tx1"/>
                </a:solidFill>
                <a:cs typeface="Times New Roman" pitchFamily="18" charset="0"/>
              </a:rPr>
              <a:t>Тестовые задания закрытого типа</a:t>
            </a:r>
          </a:p>
          <a:p>
            <a:pPr eaLnBrk="0" hangingPunct="0">
              <a:lnSpc>
                <a:spcPts val="2400"/>
              </a:lnSpc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ru-RU" sz="2200" dirty="0">
                <a:solidFill>
                  <a:schemeClr val="tx1"/>
                </a:solidFill>
                <a:cs typeface="Times New Roman" pitchFamily="18" charset="0"/>
              </a:rPr>
              <a:t>  Тестовые задания открытого типа</a:t>
            </a:r>
          </a:p>
          <a:p>
            <a:pPr algn="ctr" eaLnBrk="0" hangingPunct="0">
              <a:defRPr/>
            </a:pPr>
            <a:endParaRPr lang="ru-RU" sz="2200" b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200" b="1" dirty="0">
                <a:solidFill>
                  <a:srgbClr val="002060"/>
                </a:solidFill>
                <a:cs typeface="Times New Roman" pitchFamily="18" charset="0"/>
              </a:rPr>
              <a:t>Задания, проверяющие </a:t>
            </a:r>
            <a:r>
              <a:rPr lang="ru-RU" sz="2200" b="1" dirty="0">
                <a:solidFill>
                  <a:srgbClr val="C00000"/>
                </a:solidFill>
                <a:cs typeface="Times New Roman" pitchFamily="18" charset="0"/>
              </a:rPr>
              <a:t>теоретическую</a:t>
            </a:r>
            <a:r>
              <a:rPr lang="ru-RU" sz="2200" b="1" dirty="0">
                <a:solidFill>
                  <a:srgbClr val="002060"/>
                </a:solidFill>
                <a:cs typeface="Times New Roman" pitchFamily="18" charset="0"/>
              </a:rPr>
              <a:t> составляющую </a:t>
            </a:r>
            <a:r>
              <a:rPr lang="ru-RU" sz="2200" b="1" dirty="0">
                <a:solidFill>
                  <a:srgbClr val="C00000"/>
                </a:solidFill>
                <a:cs typeface="Times New Roman" pitchFamily="18" charset="0"/>
              </a:rPr>
              <a:t>профессиональных компетенций </a:t>
            </a:r>
            <a:r>
              <a:rPr lang="ru-RU" sz="2200" b="1" dirty="0">
                <a:solidFill>
                  <a:srgbClr val="002060"/>
                </a:solidFill>
                <a:cs typeface="Times New Roman" pitchFamily="18" charset="0"/>
              </a:rPr>
              <a:t>врача:</a:t>
            </a:r>
          </a:p>
          <a:p>
            <a:pPr algn="just" eaLnBrk="0" hangingPunct="0"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ru-RU" sz="2200" dirty="0">
                <a:solidFill>
                  <a:schemeClr val="tx1"/>
                </a:solidFill>
                <a:cs typeface="Times New Roman" pitchFamily="18" charset="0"/>
              </a:rPr>
              <a:t>Ситуационные  (проблемно-профессиональные) задачи </a:t>
            </a:r>
          </a:p>
          <a:p>
            <a:pPr algn="just" eaLnBrk="0" hangingPunct="0"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ru-RU" sz="2200" dirty="0">
                <a:solidFill>
                  <a:schemeClr val="tx1"/>
                </a:solidFill>
                <a:cs typeface="Times New Roman" pitchFamily="18" charset="0"/>
              </a:rPr>
              <a:t>Расчетные задачи</a:t>
            </a:r>
          </a:p>
          <a:p>
            <a:pPr algn="just" eaLnBrk="0" hangingPunct="0"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ru-RU" sz="2200" dirty="0">
                <a:solidFill>
                  <a:schemeClr val="tx1"/>
                </a:solidFill>
                <a:cs typeface="Times New Roman" pitchFamily="18" charset="0"/>
              </a:rPr>
              <a:t>Задачи  на  анализ и  интерпретацию  данных </a:t>
            </a:r>
          </a:p>
          <a:p>
            <a:pPr eaLnBrk="0" hangingPunct="0">
              <a:buFont typeface="Wingdings" pitchFamily="2" charset="2"/>
              <a:buChar char="q"/>
              <a:defRPr/>
            </a:pPr>
            <a:endParaRPr lang="ru-RU" sz="2200" b="1" dirty="0">
              <a:solidFill>
                <a:srgbClr val="0000FF"/>
              </a:solidFill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200" b="1" dirty="0">
                <a:solidFill>
                  <a:srgbClr val="002060"/>
                </a:solidFill>
                <a:cs typeface="Times New Roman" pitchFamily="18" charset="0"/>
              </a:rPr>
              <a:t>Задания, проверяющие  </a:t>
            </a:r>
            <a:r>
              <a:rPr lang="ru-RU" sz="2200" b="1" dirty="0">
                <a:solidFill>
                  <a:srgbClr val="C00000"/>
                </a:solidFill>
                <a:cs typeface="Times New Roman" pitchFamily="18" charset="0"/>
              </a:rPr>
              <a:t>практическую</a:t>
            </a:r>
            <a:r>
              <a:rPr lang="ru-RU" sz="2200" b="1" dirty="0">
                <a:solidFill>
                  <a:srgbClr val="002060"/>
                </a:solidFill>
                <a:cs typeface="Times New Roman" pitchFamily="18" charset="0"/>
              </a:rPr>
              <a:t>  подготовку</a:t>
            </a:r>
            <a:br>
              <a:rPr lang="ru-RU" sz="2200" b="1" dirty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2200" b="1" dirty="0">
                <a:solidFill>
                  <a:srgbClr val="002060"/>
                </a:solidFill>
                <a:cs typeface="Times New Roman" pitchFamily="18" charset="0"/>
              </a:rPr>
              <a:t> (</a:t>
            </a:r>
            <a:r>
              <a:rPr lang="ru-RU" sz="2200" b="1" dirty="0">
                <a:solidFill>
                  <a:srgbClr val="C00000"/>
                </a:solidFill>
                <a:cs typeface="Times New Roman" pitchFamily="18" charset="0"/>
              </a:rPr>
              <a:t>профессиональных компетенций</a:t>
            </a:r>
            <a:r>
              <a:rPr lang="ru-RU" sz="2200" b="1" dirty="0">
                <a:solidFill>
                  <a:srgbClr val="002060"/>
                </a:solidFill>
                <a:cs typeface="Times New Roman" pitchFamily="18" charset="0"/>
              </a:rPr>
              <a:t>) врача:</a:t>
            </a:r>
          </a:p>
          <a:p>
            <a:pPr eaLnBrk="0" hangingPunct="0"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ru-RU" sz="2200" dirty="0">
                <a:solidFill>
                  <a:schemeClr val="tx1"/>
                </a:solidFill>
                <a:cs typeface="Times New Roman" pitchFamily="18" charset="0"/>
              </a:rPr>
              <a:t>Задания, проверяющие </a:t>
            </a:r>
            <a:r>
              <a:rPr lang="ru-RU" sz="2200" dirty="0" err="1">
                <a:solidFill>
                  <a:schemeClr val="tx1"/>
                </a:solidFill>
                <a:cs typeface="Times New Roman" pitchFamily="18" charset="0"/>
              </a:rPr>
              <a:t>сформированность</a:t>
            </a:r>
            <a:r>
              <a:rPr lang="ru-RU" sz="2200" dirty="0">
                <a:solidFill>
                  <a:schemeClr val="tx1"/>
                </a:solidFill>
                <a:cs typeface="Times New Roman" pitchFamily="18" charset="0"/>
              </a:rPr>
              <a:t> практических умений и навыков (с использованием </a:t>
            </a:r>
            <a:r>
              <a:rPr lang="ru-RU" sz="2200" dirty="0" err="1">
                <a:solidFill>
                  <a:schemeClr val="tx1"/>
                </a:solidFill>
                <a:cs typeface="Times New Roman" pitchFamily="18" charset="0"/>
              </a:rPr>
              <a:t>симуляционного</a:t>
            </a:r>
            <a:r>
              <a:rPr lang="ru-RU" sz="2200" dirty="0">
                <a:solidFill>
                  <a:schemeClr val="tx1"/>
                </a:solidFill>
                <a:cs typeface="Times New Roman" pitchFamily="18" charset="0"/>
              </a:rPr>
              <a:t> оборудования)</a:t>
            </a:r>
            <a:endParaRPr lang="ru-RU" sz="2200" dirty="0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3040" y="332656"/>
            <a:ext cx="864096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  <a:t>ФУНКЦИОНАЛЬНОЕ  ЗНАЧЕНИЕ 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ea typeface="+mj-ea"/>
                <a:cs typeface="Times New Roman" panose="02020603050405020304" pitchFamily="18" charset="0"/>
              </a:rPr>
              <a:t>ПОРЯДКА  ОПРЕДЕЛЕНИЯ КРИТЕРИЕВ АККРЕДИТАЦИИ</a:t>
            </a: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323528" y="1556792"/>
            <a:ext cx="8712968" cy="51125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5176" marR="0" lvl="0" indent="-265176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anose="02020603050405020304" pitchFamily="18" charset="0"/>
              </a:rPr>
              <a:t>Системоразвивающий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anose="02020603050405020304" pitchFamily="18" charset="0"/>
              </a:rPr>
              <a:t> характер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Times New Roman" panose="02020603050405020304" pitchFamily="18" charset="0"/>
              </a:rPr>
              <a:t>(Порядок связан со всеми компонентами системы подготовки медицинских специалистов, что  обеспечивает усиление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cs typeface="Times New Roman" panose="02020603050405020304" pitchFamily="18" charset="0"/>
              </a:rPr>
              <a:t>системообразующих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Times New Roman" panose="02020603050405020304" pitchFamily="18" charset="0"/>
              </a:rPr>
              <a:t> связей и функционирование системы).</a:t>
            </a:r>
          </a:p>
          <a:p>
            <a:pPr marL="265176" marR="0" lvl="0" indent="-265176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Times New Roman" panose="02020603050405020304" pitchFamily="18" charset="0"/>
              </a:rPr>
              <a:t>   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anose="02020603050405020304" pitchFamily="18" charset="0"/>
              </a:rPr>
              <a:t>Оперативная обратная связь с практическим здравоохранением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Times New Roman" panose="02020603050405020304" pitchFamily="18" charset="0"/>
              </a:rPr>
              <a:t>(Порядок создает условия,  позволяющие  быстро реагировать на потребности практического здравоохранения).</a:t>
            </a:r>
          </a:p>
          <a:p>
            <a:pPr marL="265176" marR="0" lvl="0" indent="-265176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Times New Roman" panose="02020603050405020304" pitchFamily="18" charset="0"/>
              </a:rPr>
              <a:t>   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anose="02020603050405020304" pitchFamily="18" charset="0"/>
              </a:rPr>
              <a:t>Прозрачность и объективность требований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Times New Roman" panose="02020603050405020304" pitchFamily="18" charset="0"/>
              </a:rPr>
              <a:t>(Методика порядка устанавливает единый механизм  определения критериев аккредитации, легитимный в рамках правового поля).</a:t>
            </a:r>
          </a:p>
          <a:p>
            <a:pPr marL="265176" marR="0" lvl="0" indent="-265176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Универсальность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 (Представленный порядок может быть использован и для определения критериев аккредитации специалистов всех специальностей  системы здравоохранения).</a:t>
            </a:r>
          </a:p>
          <a:p>
            <a:pPr marL="265176" marR="0" lvl="0" indent="-265176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Прогностичность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  (Порядок определяет направления и требования к  формированию фонда оценочных средств для процесса аккредитации).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4" name="Picture 2" descr="C:\Users\UMU\Desktop\UGMU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6269" cy="83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260648"/>
            <a:ext cx="87153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C00000"/>
                </a:solidFill>
              </a:rPr>
              <a:t>Предложения приемной комиссии: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922590614"/>
              </p:ext>
            </p:extLst>
          </p:nvPr>
        </p:nvGraphicFramePr>
        <p:xfrm>
          <a:off x="323529" y="1124744"/>
          <a:ext cx="849935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260648"/>
            <a:ext cx="87153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C00000"/>
                </a:solidFill>
              </a:rPr>
              <a:t>Предложения приемной комиссии: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143065912"/>
              </p:ext>
            </p:extLst>
          </p:nvPr>
        </p:nvGraphicFramePr>
        <p:xfrm>
          <a:off x="323529" y="1124744"/>
          <a:ext cx="849935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07415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-1"/>
            <a:ext cx="8750300" cy="105273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cap="none" dirty="0" smtClean="0">
                <a:solidFill>
                  <a:srgbClr val="CC0000"/>
                </a:solidFill>
                <a:effectLst/>
                <a:latin typeface="+mn-lt"/>
              </a:rPr>
              <a:t>Конкурсные группы по целевому направлению</a:t>
            </a:r>
            <a:endParaRPr lang="ru-RU" b="1" cap="none" dirty="0">
              <a:solidFill>
                <a:srgbClr val="CC0000"/>
              </a:solidFill>
              <a:effectLst/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507538093"/>
              </p:ext>
            </p:extLst>
          </p:nvPr>
        </p:nvGraphicFramePr>
        <p:xfrm>
          <a:off x="214313" y="1124743"/>
          <a:ext cx="8750300" cy="559017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133596"/>
                <a:gridCol w="5616704"/>
              </a:tblGrid>
              <a:tr h="48145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Лечебно-профилактический факультет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96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Департамент здравоохранения Курганской области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218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ЕМНЦ Профилактики и охраны здоровья рабочих промпредприятий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96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ФМБА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09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ОАО «РЖД»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3237"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Министерство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здравоохранения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Свердловской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области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Областные учреждения</a:t>
                      </a:r>
                      <a:endParaRPr lang="ru-RU" sz="2400" b="1" dirty="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 marL="0" marR="0" marT="0" marB="0" anchor="ctr" horzOverflow="overflow"/>
                </a:tc>
              </a:tr>
              <a:tr h="39323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Муниципальные учреждения</a:t>
                      </a:r>
                      <a:endParaRPr lang="ru-RU" sz="2400" b="1" dirty="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 marL="0" marR="0" marT="0" marB="0" anchor="ctr" horzOverflow="overflow"/>
                </a:tc>
              </a:tr>
              <a:tr h="39323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Горнозаводской</a:t>
                      </a:r>
                      <a:r>
                        <a:rPr lang="ru-RU" sz="2400" baseline="0" dirty="0" smtClean="0"/>
                        <a:t> округ</a:t>
                      </a:r>
                      <a:endParaRPr lang="ru-RU" sz="2400" b="1" dirty="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 marL="0" marR="0" marT="0" marB="0" anchor="ctr" horzOverflow="overflow"/>
                </a:tc>
              </a:tr>
              <a:tr h="39323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Восточный округ</a:t>
                      </a:r>
                      <a:endParaRPr lang="ru-RU" sz="2400" b="1" dirty="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 marL="0" marR="0" marT="0" marB="0" anchor="ctr" horzOverflow="overflow"/>
                </a:tc>
              </a:tr>
              <a:tr h="39323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Западный округ</a:t>
                      </a:r>
                      <a:endParaRPr lang="ru-RU" sz="2400" b="1" dirty="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 marL="0" marR="0" marT="0" marB="0" anchor="ctr" horzOverflow="overflow"/>
                </a:tc>
              </a:tr>
              <a:tr h="39323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Северный округ</a:t>
                      </a:r>
                      <a:endParaRPr lang="ru-RU" sz="2400" b="1" dirty="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 marL="0" marR="0" marT="0" marB="0" anchor="ctr" horzOverflow="overflow"/>
                </a:tc>
              </a:tr>
              <a:tr h="39323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Южный округ</a:t>
                      </a:r>
                      <a:endParaRPr lang="ru-RU" sz="2400" b="1" dirty="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 marL="0" marR="0" marT="0" marB="0" anchor="ctr" horzOverflow="overflow"/>
                </a:tc>
              </a:tr>
              <a:tr h="39323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Всего 211 мест </a:t>
                      </a: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(77% бюджетных мест)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5225" cy="98072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cap="none" dirty="0" smtClean="0">
                <a:solidFill>
                  <a:srgbClr val="CC0000"/>
                </a:solidFill>
                <a:effectLst/>
                <a:latin typeface="+mn-lt"/>
              </a:rPr>
              <a:t>Конкурсные группы по целевому направлению</a:t>
            </a:r>
            <a:endParaRPr lang="ru-RU" b="1" cap="none" dirty="0">
              <a:solidFill>
                <a:srgbClr val="CC0000"/>
              </a:solidFill>
              <a:effectLst/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67987974"/>
              </p:ext>
            </p:extLst>
          </p:nvPr>
        </p:nvGraphicFramePr>
        <p:xfrm>
          <a:off x="251520" y="1412776"/>
          <a:ext cx="8750300" cy="482441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133596"/>
                <a:gridCol w="5616704"/>
              </a:tblGrid>
              <a:tr h="48769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Педиатрический факультет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522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Департамент здравоохранения Курганской области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522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ФМБА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5784"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Министерство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здравоохранения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Свердловской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области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Областные учреждения</a:t>
                      </a:r>
                      <a:endParaRPr lang="ru-RU" sz="24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0" marR="0" marT="0" marB="0" anchor="ctr" horzOverflow="overflow"/>
                </a:tc>
              </a:tr>
              <a:tr h="42578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Муниципальные учреждения</a:t>
                      </a:r>
                      <a:endParaRPr lang="ru-RU" sz="24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0" marR="0" marT="0" marB="0" anchor="ctr" horzOverflow="overflow"/>
                </a:tc>
              </a:tr>
              <a:tr h="42578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Горнозаводской</a:t>
                      </a:r>
                      <a:r>
                        <a:rPr lang="ru-RU" sz="2400" baseline="0" dirty="0" smtClean="0"/>
                        <a:t> округ</a:t>
                      </a:r>
                      <a:endParaRPr lang="ru-RU" sz="24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0" marR="0" marT="0" marB="0" anchor="ctr" horzOverflow="overflow"/>
                </a:tc>
              </a:tr>
              <a:tr h="42578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Восточный округ</a:t>
                      </a:r>
                      <a:endParaRPr lang="ru-RU" sz="24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0" marR="0" marT="0" marB="0" anchor="ctr" horzOverflow="overflow"/>
                </a:tc>
              </a:tr>
              <a:tr h="42578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Западный округ</a:t>
                      </a:r>
                      <a:endParaRPr lang="ru-RU" sz="24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0" marR="0" marT="0" marB="0" anchor="ctr" horzOverflow="overflow"/>
                </a:tc>
              </a:tr>
              <a:tr h="42578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Северный округ</a:t>
                      </a:r>
                      <a:endParaRPr lang="ru-RU" sz="24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0" marR="0" marT="0" marB="0" anchor="ctr" horzOverflow="overflow"/>
                </a:tc>
              </a:tr>
              <a:tr h="42578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Южный округ</a:t>
                      </a:r>
                      <a:endParaRPr lang="ru-RU" sz="2400" b="1" dirty="0">
                        <a:solidFill>
                          <a:schemeClr val="accent4"/>
                        </a:solidFill>
                      </a:endParaRPr>
                    </a:p>
                  </a:txBody>
                  <a:tcPr marL="0" marR="0" marT="0" marB="0" anchor="ctr" horzOverflow="overflow"/>
                </a:tc>
              </a:tr>
              <a:tr h="42578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Всего 70 мест </a:t>
                      </a: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(54% бюджетных мест)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116632"/>
            <a:ext cx="8678862" cy="85725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cap="none" dirty="0" smtClean="0">
                <a:solidFill>
                  <a:srgbClr val="CC0000"/>
                </a:solidFill>
                <a:effectLst/>
                <a:latin typeface="+mn-lt"/>
              </a:rPr>
              <a:t>Конкурсные группы по целевому направлению</a:t>
            </a:r>
            <a:endParaRPr lang="ru-RU" b="1" cap="none" dirty="0">
              <a:solidFill>
                <a:srgbClr val="CC0000"/>
              </a:solidFill>
              <a:effectLst/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991161165"/>
              </p:ext>
            </p:extLst>
          </p:nvPr>
        </p:nvGraphicFramePr>
        <p:xfrm>
          <a:off x="341276" y="1340768"/>
          <a:ext cx="8424936" cy="504056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8424936"/>
              </a:tblGrid>
              <a:tr h="5526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Медико-профилактический факультет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50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Управление </a:t>
                      </a:r>
                      <a:r>
                        <a:rPr kumimoji="0" lang="ru-RU" sz="2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Роспоребнадзора</a:t>
                      </a:r>
                      <a:endParaRPr kumimoji="0" lang="ru-RU" sz="2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ФБУЗ «Центр гигиены и эпидемиологии в Свердловской области»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9669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ЕМНЦ Профилактики и охраны здоровья рабочих промпредприятий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27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ФМБА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834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Екатеринбургский НИИ вирусных инфекций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76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ФБУЗ «Центр гигиены и эпидемиологии в ХМАО»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834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Всего 34 места </a:t>
                      </a: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(71% бюджетных мест)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678862" cy="105273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cap="none" dirty="0" smtClean="0">
                <a:solidFill>
                  <a:srgbClr val="CC0000"/>
                </a:solidFill>
                <a:effectLst/>
                <a:latin typeface="+mn-lt"/>
              </a:rPr>
              <a:t>Конкурсные группы по целевому направлению</a:t>
            </a:r>
            <a:endParaRPr lang="ru-RU" b="1" cap="none" dirty="0">
              <a:solidFill>
                <a:srgbClr val="CC0000"/>
              </a:solidFill>
              <a:effectLst/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944606717"/>
              </p:ext>
            </p:extLst>
          </p:nvPr>
        </p:nvGraphicFramePr>
        <p:xfrm>
          <a:off x="221185" y="1423741"/>
          <a:ext cx="8750300" cy="270986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8750300"/>
              </a:tblGrid>
              <a:tr h="487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Стоматологический факультет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652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Министерство здравоохранения Свердловской области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93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Департамент здравоохранения Курганской области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652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ФМБА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3722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департамент здравоохранения ЯНАО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257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Всего 17 места </a:t>
                      </a: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(57% бюджетных мест)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50513193"/>
              </p:ext>
            </p:extLst>
          </p:nvPr>
        </p:nvGraphicFramePr>
        <p:xfrm>
          <a:off x="214313" y="4509120"/>
          <a:ext cx="8715375" cy="18653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8715375"/>
              </a:tblGrid>
              <a:tr h="487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Фармацевтический факультет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650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Министерство здравоохранения Свердловской области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87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Департамент здравоохранения Курганской области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255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Всего 4 места </a:t>
                      </a: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(27% бюджетных мест)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285750" y="0"/>
            <a:ext cx="8643938" cy="747713"/>
          </a:xfrm>
        </p:spPr>
        <p:txBody>
          <a:bodyPr>
            <a:normAutofit/>
          </a:bodyPr>
          <a:lstStyle/>
          <a:p>
            <a:pPr algn="ctr"/>
            <a:r>
              <a:rPr lang="ru-RU" altLang="ru-RU" b="1" cap="none" dirty="0" smtClean="0">
                <a:solidFill>
                  <a:srgbClr val="CC0000"/>
                </a:solidFill>
                <a:effectLst/>
                <a:latin typeface="+mn-lt"/>
              </a:rPr>
              <a:t>Проходные баллы в 2015 году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2232984982"/>
              </p:ext>
            </p:extLst>
          </p:nvPr>
        </p:nvGraphicFramePr>
        <p:xfrm>
          <a:off x="143223" y="1052736"/>
          <a:ext cx="8893275" cy="532859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725358"/>
                <a:gridCol w="1649559"/>
                <a:gridCol w="1577839"/>
                <a:gridCol w="1398824"/>
                <a:gridCol w="1541695"/>
              </a:tblGrid>
              <a:tr h="1433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Факультет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Общий конкурс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Целевики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Контракт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Целевой контракт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379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Лечебно-профилактический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305 - 260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292 - 171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259 - 222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1698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235 - 158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081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Педиатрический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286 - 233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273 - 165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232 - 217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246 - 152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433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Клиническая психология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228 - 169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1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ambria/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3161</Words>
  <Application>Microsoft Office PowerPoint</Application>
  <PresentationFormat>Экран (4:3)</PresentationFormat>
  <Paragraphs>621</Paragraphs>
  <Slides>49</Slides>
  <Notes>12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1" baseType="lpstr">
      <vt:lpstr>Трек</vt:lpstr>
      <vt:lpstr>Лист Microsoft Office Excel 97-2003</vt:lpstr>
      <vt:lpstr>О результатах приема 2015  в УГМУ   Система аккредитации специалиста</vt:lpstr>
      <vt:lpstr>Слайд 2</vt:lpstr>
      <vt:lpstr>Конкурс абитуриентов на бюджетные места </vt:lpstr>
      <vt:lpstr>Конкурс на контрактные места</vt:lpstr>
      <vt:lpstr>Конкурсные группы по целевому направлению</vt:lpstr>
      <vt:lpstr>Конкурсные группы по целевому направлению</vt:lpstr>
      <vt:lpstr>Конкурсные группы по целевому направлению</vt:lpstr>
      <vt:lpstr>Конкурсные группы по целевому направлению</vt:lpstr>
      <vt:lpstr>Проходные баллы в 2015 году</vt:lpstr>
      <vt:lpstr>Проходные баллы в 2015 году</vt:lpstr>
      <vt:lpstr>Проходные баллы на ЛПФ по ВУЗам РФ</vt:lpstr>
      <vt:lpstr>Слайд 12</vt:lpstr>
      <vt:lpstr>Слайд 13</vt:lpstr>
      <vt:lpstr>Слайд 14</vt:lpstr>
      <vt:lpstr>Предложения в Проект решения Коллегии МЗ СО</vt:lpstr>
      <vt:lpstr>Система  аккредитации специалиста</vt:lpstr>
      <vt:lpstr>Слайд 17</vt:lpstr>
      <vt:lpstr>Слайд 18</vt:lpstr>
      <vt:lpstr>Слайд 19</vt:lpstr>
      <vt:lpstr>Слайд 20</vt:lpstr>
      <vt:lpstr>Слайд 21</vt:lpstr>
      <vt:lpstr>Структура национальной системы аккредитации медицинских работников</vt:lpstr>
      <vt:lpstr>Слайд 23</vt:lpstr>
      <vt:lpstr>Слайд 24</vt:lpstr>
      <vt:lpstr>Слайд 25</vt:lpstr>
      <vt:lpstr>Слайд 26</vt:lpstr>
      <vt:lpstr>Слайд 27</vt:lpstr>
      <vt:lpstr>Особые условия допуска к работе </vt:lpstr>
      <vt:lpstr>Слайд 29</vt:lpstr>
      <vt:lpstr>ВАЖНОЕ ИЗМЕНЕНИЕ -</vt:lpstr>
      <vt:lpstr>ТЕХНОЛОГИИ ФОРМИРОВАНИЯ  ПРОФЕССИОНАЛЬНЫХ КОМПЕТЕНЦИЙ</vt:lpstr>
      <vt:lpstr>Слайд 32</vt:lpstr>
      <vt:lpstr>Аккредитационные инструменты для оценки квалификаций</vt:lpstr>
      <vt:lpstr>Слайд 34</vt:lpstr>
      <vt:lpstr>Слайд 35</vt:lpstr>
      <vt:lpstr>Из Федерального закона РФ от 29.12.2012 г. № 273 «Об образовании в Российской Федерации»</vt:lpstr>
      <vt:lpstr>ПЕРСПЕКТИВЫ  ДОПОЛНИТЕЛЬНГО ОБРАЗОВАНИЯ </vt:lpstr>
      <vt:lpstr>Слайд 38</vt:lpstr>
      <vt:lpstr>Слайд 39</vt:lpstr>
      <vt:lpstr>Слайд 40</vt:lpstr>
      <vt:lpstr>Слайд 41</vt:lpstr>
      <vt:lpstr>Слайд 42</vt:lpstr>
      <vt:lpstr>Предложения в Проект решения Коллегии МЗ СО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Давыдова Надежда Степановна</dc:creator>
  <cp:lastModifiedBy>Надежда Степановна</cp:lastModifiedBy>
  <cp:revision>43</cp:revision>
  <dcterms:created xsi:type="dcterms:W3CDTF">2015-02-18T08:38:36Z</dcterms:created>
  <dcterms:modified xsi:type="dcterms:W3CDTF">2015-09-22T16:06:23Z</dcterms:modified>
</cp:coreProperties>
</file>