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12" r:id="rId2"/>
  </p:sldMasterIdLst>
  <p:notesMasterIdLst>
    <p:notesMasterId r:id="rId18"/>
  </p:notesMasterIdLst>
  <p:handoutMasterIdLst>
    <p:handoutMasterId r:id="rId19"/>
  </p:handoutMasterIdLst>
  <p:sldIdLst>
    <p:sldId id="256" r:id="rId3"/>
    <p:sldId id="273" r:id="rId4"/>
    <p:sldId id="257" r:id="rId5"/>
    <p:sldId id="266" r:id="rId6"/>
    <p:sldId id="271" r:id="rId7"/>
    <p:sldId id="259" r:id="rId8"/>
    <p:sldId id="260" r:id="rId9"/>
    <p:sldId id="265" r:id="rId10"/>
    <p:sldId id="267" r:id="rId11"/>
    <p:sldId id="268" r:id="rId12"/>
    <p:sldId id="275" r:id="rId13"/>
    <p:sldId id="269" r:id="rId14"/>
    <p:sldId id="270" r:id="rId15"/>
    <p:sldId id="274" r:id="rId16"/>
    <p:sldId id="272" r:id="rId1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orient="horz" pos="384" userDrawn="1">
          <p15:clr>
            <a:srgbClr val="A4A3A4"/>
          </p15:clr>
        </p15:guide>
        <p15:guide id="3" orient="horz" pos="3792" userDrawn="1">
          <p15:clr>
            <a:srgbClr val="A4A3A4"/>
          </p15:clr>
        </p15:guide>
        <p15:guide id="4" pos="719" userDrawn="1">
          <p15:clr>
            <a:srgbClr val="A4A3A4"/>
          </p15:clr>
        </p15:guide>
        <p15:guide id="5" pos="504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6E25E649-3F16-4E02-A733-19D2CDBF48F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1086" autoAdjust="0"/>
  </p:normalViewPr>
  <p:slideViewPr>
    <p:cSldViewPr>
      <p:cViewPr varScale="1">
        <p:scale>
          <a:sx n="106" d="100"/>
          <a:sy n="106" d="100"/>
        </p:scale>
        <p:origin x="-1764" y="-96"/>
      </p:cViewPr>
      <p:guideLst>
        <p:guide orient="horz" pos="2160"/>
        <p:guide orient="horz" pos="384"/>
        <p:guide orient="horz" pos="3792"/>
        <p:guide pos="719"/>
        <p:guide pos="5041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84" d="100"/>
          <a:sy n="84" d="100"/>
        </p:scale>
        <p:origin x="1002" y="6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4EB7-856E-45FD-83F0-5F7C6F3E4372}" type="datetimeFigureOut">
              <a:rPr lang="ru-RU"/>
              <a:t>09.07.2015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886E15-F82A-4596-A46C-375C6D3981E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8308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B0E40-8125-41F8-BB6C-139D8D531A4F}" type="datetimeFigureOut">
              <a:rPr lang="ru-RU"/>
              <a:t>09.07.2015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Образец текста</a:t>
            </a:r>
          </a:p>
          <a:p>
            <a:pPr lvl="1"/>
            <a:r>
              <a:rPr/>
              <a:t>Второй уровень</a:t>
            </a:r>
          </a:p>
          <a:p>
            <a:pPr lvl="2"/>
            <a:r>
              <a:rPr/>
              <a:t>Третий уровень</a:t>
            </a:r>
          </a:p>
          <a:p>
            <a:pPr lvl="3"/>
            <a:r>
              <a:rPr/>
              <a:t>Четвертый уровень</a:t>
            </a:r>
          </a:p>
          <a:p>
            <a:pPr lvl="4"/>
            <a:r>
              <a:rPr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105DB2-FD3E-441D-8B7E-7AE83ECE27B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47205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8857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3277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552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5479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3885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1059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641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3927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6450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551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97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9828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6190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BD32C5-0BEA-40A7-A224-C4506069564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332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105DB2-FD3E-441D-8B7E-7AE83ECE27B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0990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block"/>
          <p:cNvSpPr/>
          <p:nvPr/>
        </p:nvSpPr>
        <p:spPr>
          <a:xfrm>
            <a:off x="856283" y="1600200"/>
            <a:ext cx="8287717" cy="3276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noProof="0" dirty="0"/>
          </a:p>
        </p:txBody>
      </p:sp>
      <p:grpSp>
        <p:nvGrpSpPr>
          <p:cNvPr id="7" name="top graphic"/>
          <p:cNvGrpSpPr/>
          <p:nvPr/>
        </p:nvGrpSpPr>
        <p:grpSpPr>
          <a:xfrm>
            <a:off x="960" y="0"/>
            <a:ext cx="9144095" cy="429768"/>
            <a:chOff x="1279" y="0"/>
            <a:chExt cx="12188952" cy="42976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279" y="0"/>
              <a:ext cx="12188952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279" y="228600"/>
              <a:ext cx="12188952" cy="201168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279" y="306324"/>
              <a:ext cx="12188952" cy="4572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</p:grpSp>
      <p:grpSp>
        <p:nvGrpSpPr>
          <p:cNvPr id="23" name="bottom graphic"/>
          <p:cNvGrpSpPr/>
          <p:nvPr/>
        </p:nvGrpSpPr>
        <p:grpSpPr>
          <a:xfrm>
            <a:off x="0" y="6080760"/>
            <a:ext cx="9145055" cy="777240"/>
            <a:chOff x="0" y="6080760"/>
            <a:chExt cx="12190231" cy="77724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0" y="6217920"/>
              <a:ext cx="12188825" cy="64008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279" y="60807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279" y="6172200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107" y="5029200"/>
            <a:ext cx="6173806" cy="838200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3429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9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9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9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9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108" y="1905000"/>
            <a:ext cx="6859785" cy="2667000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4951">
                <a:solidFill>
                  <a:schemeClr val="bg1"/>
                </a:solidFill>
                <a:effectLst>
                  <a:outerShdw blurRad="889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20" name="Дата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9493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47782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22736" y="609600"/>
            <a:ext cx="857474" cy="54102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2107" y="609600"/>
            <a:ext cx="5773652" cy="54102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40326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40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06475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7" y="1905000"/>
            <a:ext cx="6859786" cy="2667000"/>
          </a:xfrm>
        </p:spPr>
        <p:txBody>
          <a:bodyPr anchor="b">
            <a:normAutofit/>
          </a:bodyPr>
          <a:lstStyle>
            <a:lvl1pPr algn="l">
              <a:defRPr sz="4051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7" y="4876800"/>
            <a:ext cx="6173806" cy="1143000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91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9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974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966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957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949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94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932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58729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2107" y="1904999"/>
            <a:ext cx="3327540" cy="408892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4354" y="1904999"/>
            <a:ext cx="3327540" cy="408892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 baseline="0"/>
            </a:lvl8pPr>
            <a:lvl9pPr>
              <a:defRPr sz="12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236067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107" y="1828801"/>
            <a:ext cx="3315563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107" y="2590801"/>
            <a:ext cx="3315563" cy="3429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6331" y="1828801"/>
            <a:ext cx="3315563" cy="685801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1500" b="1"/>
            </a:lvl1pPr>
            <a:lvl2pPr marL="342991" indent="0">
              <a:buNone/>
              <a:defRPr sz="1500" b="1"/>
            </a:lvl2pPr>
            <a:lvl3pPr marL="685983" indent="0">
              <a:buNone/>
              <a:defRPr sz="1350" b="1"/>
            </a:lvl3pPr>
            <a:lvl4pPr marL="1028974" indent="0">
              <a:buNone/>
              <a:defRPr sz="1200" b="1"/>
            </a:lvl4pPr>
            <a:lvl5pPr marL="1371966" indent="0">
              <a:buNone/>
              <a:defRPr sz="1200" b="1"/>
            </a:lvl5pPr>
            <a:lvl6pPr marL="1714957" indent="0">
              <a:buNone/>
              <a:defRPr sz="1200" b="1"/>
            </a:lvl6pPr>
            <a:lvl7pPr marL="2057949" indent="0">
              <a:buNone/>
              <a:defRPr sz="1200" b="1"/>
            </a:lvl7pPr>
            <a:lvl8pPr marL="2400940" indent="0">
              <a:buNone/>
              <a:defRPr sz="1200" b="1"/>
            </a:lvl8pPr>
            <a:lvl9pPr marL="2743932" indent="0">
              <a:buNone/>
              <a:defRPr sz="12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86331" y="2590801"/>
            <a:ext cx="3315563" cy="342900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36762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2319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bottom graphic"/>
          <p:cNvGrpSpPr/>
          <p:nvPr/>
        </p:nvGrpSpPr>
        <p:grpSpPr>
          <a:xfrm>
            <a:off x="0" y="6309360"/>
            <a:ext cx="9145055" cy="548640"/>
            <a:chOff x="0" y="6309360"/>
            <a:chExt cx="12190231" cy="54864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0961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913445" y="1019175"/>
            <a:ext cx="4596057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959" y="1371600"/>
            <a:ext cx="2343760" cy="2057400"/>
          </a:xfrm>
        </p:spPr>
        <p:txBody>
          <a:bodyPr anchor="b">
            <a:normAutofit/>
          </a:bodyPr>
          <a:lstStyle>
            <a:lvl1pPr algn="l">
              <a:defRPr sz="2401" b="1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9239" y="1293495"/>
            <a:ext cx="4184470" cy="4023360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3959" y="3536830"/>
            <a:ext cx="2343760" cy="1797169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20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3386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"/>
          <p:cNvSpPr/>
          <p:nvPr/>
        </p:nvSpPr>
        <p:spPr>
          <a:xfrm>
            <a:off x="913445" y="1019175"/>
            <a:ext cx="4596057" cy="4572000"/>
          </a:xfrm>
          <a:prstGeom prst="rect">
            <a:avLst/>
          </a:prstGeom>
          <a:noFill/>
          <a:ln w="101600">
            <a:solidFill>
              <a:schemeClr val="accent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959" y="1371600"/>
            <a:ext cx="2343760" cy="2057400"/>
          </a:xfrm>
        </p:spPr>
        <p:txBody>
          <a:bodyPr anchor="b">
            <a:normAutofit/>
          </a:bodyPr>
          <a:lstStyle>
            <a:lvl1pPr algn="l">
              <a:defRPr sz="2401" b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50641" y="1202055"/>
            <a:ext cx="4321665" cy="4206240"/>
          </a:xfrm>
          <a:solidFill>
            <a:schemeClr val="bg1">
              <a:lumMod val="95000"/>
            </a:schemeClr>
          </a:solidFill>
        </p:spPr>
        <p:txBody>
          <a:bodyPr tIns="914400">
            <a:normAutofit/>
          </a:bodyPr>
          <a:lstStyle>
            <a:lvl1pPr marL="0" indent="0" algn="ctr">
              <a:spcBef>
                <a:spcPts val="0"/>
              </a:spcBef>
              <a:buNone/>
              <a:defRPr sz="1800"/>
            </a:lvl1pPr>
            <a:lvl2pPr marL="342991" indent="0">
              <a:buNone/>
              <a:defRPr sz="2101"/>
            </a:lvl2pPr>
            <a:lvl3pPr marL="685983" indent="0">
              <a:buNone/>
              <a:defRPr sz="1800"/>
            </a:lvl3pPr>
            <a:lvl4pPr marL="1028974" indent="0">
              <a:buNone/>
              <a:defRPr sz="1500"/>
            </a:lvl4pPr>
            <a:lvl5pPr marL="1371966" indent="0">
              <a:buNone/>
              <a:defRPr sz="1500"/>
            </a:lvl5pPr>
            <a:lvl6pPr marL="1714957" indent="0">
              <a:buNone/>
              <a:defRPr sz="1500"/>
            </a:lvl6pPr>
            <a:lvl7pPr marL="2057949" indent="0">
              <a:buNone/>
              <a:defRPr sz="1500"/>
            </a:lvl7pPr>
            <a:lvl8pPr marL="2400940" indent="0">
              <a:buNone/>
              <a:defRPr sz="1500"/>
            </a:lvl8pPr>
            <a:lvl9pPr marL="2743932" indent="0">
              <a:buNone/>
              <a:defRPr sz="15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43959" y="3536830"/>
            <a:ext cx="2343760" cy="179717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200"/>
            </a:lvl1pPr>
            <a:lvl2pPr marL="342991" indent="0">
              <a:buNone/>
              <a:defRPr sz="900"/>
            </a:lvl2pPr>
            <a:lvl3pPr marL="685983" indent="0">
              <a:buNone/>
              <a:defRPr sz="750"/>
            </a:lvl3pPr>
            <a:lvl4pPr marL="1028974" indent="0">
              <a:buNone/>
              <a:defRPr sz="675"/>
            </a:lvl4pPr>
            <a:lvl5pPr marL="1371966" indent="0">
              <a:buNone/>
              <a:defRPr sz="675"/>
            </a:lvl5pPr>
            <a:lvl6pPr marL="1714957" indent="0">
              <a:buNone/>
              <a:defRPr sz="675"/>
            </a:lvl6pPr>
            <a:lvl7pPr marL="2057949" indent="0">
              <a:buNone/>
              <a:defRPr sz="675"/>
            </a:lvl7pPr>
            <a:lvl8pPr marL="2400940" indent="0">
              <a:buNone/>
              <a:defRPr sz="675"/>
            </a:lvl8pPr>
            <a:lvl9pPr marL="2743932" indent="0">
              <a:buNone/>
              <a:defRPr sz="675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9684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bottom graphic"/>
          <p:cNvGrpSpPr/>
          <p:nvPr/>
        </p:nvGrpSpPr>
        <p:grpSpPr>
          <a:xfrm>
            <a:off x="0" y="6309360"/>
            <a:ext cx="9145055" cy="548640"/>
            <a:chOff x="0" y="6309360"/>
            <a:chExt cx="12190231" cy="54864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6400800"/>
              <a:ext cx="12188825" cy="457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003">
              <a:schemeClr val="dk2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279" y="6309360"/>
              <a:ext cx="12188952" cy="97215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1279" y="6379143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</p:grpSp>
      <p:grpSp>
        <p:nvGrpSpPr>
          <p:cNvPr id="10" name="top graphic"/>
          <p:cNvGrpSpPr/>
          <p:nvPr/>
        </p:nvGrpSpPr>
        <p:grpSpPr>
          <a:xfrm>
            <a:off x="960" y="0"/>
            <a:ext cx="9144095" cy="320040"/>
            <a:chOff x="1279" y="0"/>
            <a:chExt cx="12188952" cy="320040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279" y="0"/>
              <a:ext cx="12188952" cy="17023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1279" y="170234"/>
              <a:ext cx="12188952" cy="149806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1279" y="231421"/>
              <a:ext cx="12188952" cy="274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350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454" y="609600"/>
            <a:ext cx="6859440" cy="10668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454" y="1905000"/>
            <a:ext cx="685944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997334" y="6516865"/>
            <a:ext cx="99597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8E36636D-D922-432D-A958-524484B5923D}" type="datetimeFigureOut">
              <a:rPr lang="ru-RU" noProof="0" smtClean="0"/>
              <a:pPr/>
              <a:t>09.07.2015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30918" y="6516865"/>
            <a:ext cx="4547793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 cap="all" baseline="0">
                <a:solidFill>
                  <a:schemeClr val="bg1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99472" y="6516865"/>
            <a:ext cx="70242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DF28FB93-0A08-4E7D-8E63-9EFA29F1E09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08845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983" rtl="0" eaLnBrk="1" latinLnBrk="0" hangingPunct="1">
        <a:lnSpc>
          <a:spcPct val="90000"/>
        </a:lnSpc>
        <a:spcBef>
          <a:spcPct val="0"/>
        </a:spcBef>
        <a:buNone/>
        <a:defRPr sz="240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05795" indent="-205795" algn="l" defTabSz="685983" rtl="0" eaLnBrk="1" latinLnBrk="0" hangingPunct="1">
        <a:lnSpc>
          <a:spcPct val="90000"/>
        </a:lnSpc>
        <a:spcBef>
          <a:spcPts val="1350"/>
        </a:spcBef>
        <a:buClr>
          <a:schemeClr val="tx1"/>
        </a:buClr>
        <a:buSzPct val="8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11590" indent="-171496" algn="l" defTabSz="685983" rtl="0" eaLnBrk="1" latinLnBrk="0" hangingPunct="1">
        <a:lnSpc>
          <a:spcPct val="90000"/>
        </a:lnSpc>
        <a:spcBef>
          <a:spcPts val="750"/>
        </a:spcBef>
        <a:buClr>
          <a:schemeClr val="tx1"/>
        </a:buClr>
        <a:buSzPct val="100000"/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617385" indent="-171496" algn="l" defTabSz="685983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Wingdings" pitchFamily="2" charset="2"/>
        <a:buChar char="§"/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823179" indent="-171496" algn="l" defTabSz="685983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100000"/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94675" indent="-171496" algn="l" defTabSz="685983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166171" indent="-171496" algn="l" defTabSz="685983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100000"/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337667" indent="-171496" algn="l" defTabSz="685983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509162" indent="-171496" algn="l" defTabSz="685983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100000"/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680658" indent="-171496" algn="l" defTabSz="685983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Wingdings" pitchFamily="2" charset="2"/>
        <a:buChar char="§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91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983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974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966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957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949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40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932" algn="l" defTabSz="6859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941168"/>
            <a:ext cx="6526237" cy="488032"/>
          </a:xfrm>
        </p:spPr>
        <p:txBody>
          <a:bodyPr>
            <a:noAutofit/>
          </a:bodyPr>
          <a:lstStyle/>
          <a:p>
            <a:pPr algn="r"/>
            <a:r>
              <a:rPr lang="ru-RU" sz="3200" b="0" i="0" dirty="0" smtClean="0">
                <a:solidFill>
                  <a:srgbClr val="404040"/>
                </a:solidFill>
              </a:rPr>
              <a:t>ГБУЗ СО «ССМП г. Первоуральск»</a:t>
            </a:r>
            <a:endParaRPr lang="ru-RU" sz="3200" b="0" i="0" dirty="0">
              <a:solidFill>
                <a:srgbClr val="40404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060848"/>
            <a:ext cx="6958284" cy="2667000"/>
          </a:xfrm>
        </p:spPr>
        <p:txBody>
          <a:bodyPr>
            <a:normAutofit fontScale="90000"/>
          </a:bodyPr>
          <a:lstStyle/>
          <a:p>
            <a:pPr algn="r">
              <a:spcBef>
                <a:spcPts val="0"/>
              </a:spcBef>
            </a:pPr>
            <a:r>
              <a:rPr lang="ru-RU" dirty="0" smtClean="0">
                <a:effectLst>
                  <a:outerShdw blurRad="88900" algn="ctr">
                    <a:prstClr val="black">
                      <a:alpha val="35000"/>
                    </a:prstClr>
                  </a:outerShdw>
                </a:effectLst>
                <a:latin typeface="Euphemia"/>
              </a:rPr>
              <a:t>Укрупнение Станций СМП.</a:t>
            </a:r>
            <a:br>
              <a:rPr lang="ru-RU" dirty="0" smtClean="0">
                <a:effectLst>
                  <a:outerShdw blurRad="88900" algn="ctr">
                    <a:prstClr val="black">
                      <a:alpha val="35000"/>
                    </a:prstClr>
                  </a:outerShdw>
                </a:effectLst>
                <a:latin typeface="Euphemia"/>
              </a:rPr>
            </a:br>
            <a:r>
              <a:rPr lang="ru-RU" sz="4900" dirty="0" smtClean="0">
                <a:effectLst>
                  <a:outerShdw blurRad="88900" algn="ctr">
                    <a:prstClr val="black">
                      <a:alpha val="35000"/>
                    </a:prstClr>
                  </a:outerShdw>
                </a:effectLst>
                <a:latin typeface="Euphemia"/>
              </a:rPr>
              <a:t>Шаги в повышении качества и доступности </a:t>
            </a:r>
            <a:br>
              <a:rPr lang="ru-RU" sz="4900" dirty="0" smtClean="0">
                <a:effectLst>
                  <a:outerShdw blurRad="88900" algn="ctr">
                    <a:prstClr val="black">
                      <a:alpha val="35000"/>
                    </a:prstClr>
                  </a:outerShdw>
                </a:effectLst>
                <a:latin typeface="Euphemia"/>
              </a:rPr>
            </a:br>
            <a:r>
              <a:rPr lang="ru-RU" sz="4900" dirty="0" smtClean="0">
                <a:effectLst>
                  <a:outerShdw blurRad="88900" algn="ctr">
                    <a:prstClr val="black">
                      <a:alpha val="35000"/>
                    </a:prstClr>
                  </a:outerShdw>
                </a:effectLst>
                <a:latin typeface="Euphemia"/>
              </a:rPr>
              <a:t>на примере</a:t>
            </a:r>
            <a:endParaRPr lang="ru-RU" dirty="0">
              <a:effectLst>
                <a:outerShdw blurRad="88900" algn="ctr">
                  <a:prstClr val="black">
                    <a:alpha val="35000"/>
                  </a:prstClr>
                </a:outerShdw>
              </a:effectLst>
              <a:latin typeface="Euphemi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Медицинская эвакуация (2015 год)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884291"/>
              </p:ext>
            </p:extLst>
          </p:nvPr>
        </p:nvGraphicFramePr>
        <p:xfrm>
          <a:off x="1143000" y="1905000"/>
          <a:ext cx="6859590" cy="121158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685959"/>
                <a:gridCol w="685959"/>
                <a:gridCol w="685959"/>
                <a:gridCol w="685959"/>
                <a:gridCol w="685959"/>
                <a:gridCol w="685959"/>
                <a:gridCol w="685959"/>
                <a:gridCol w="685959"/>
                <a:gridCol w="685959"/>
                <a:gridCol w="685959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ОММ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ОДКБ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НИИ травм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ГБ40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Гб9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ГБ7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ОПЦ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36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277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027" y="607377"/>
            <a:ext cx="6859440" cy="479648"/>
          </a:xfrm>
        </p:spPr>
        <p:txBody>
          <a:bodyPr/>
          <a:lstStyle/>
          <a:p>
            <a:r>
              <a:rPr lang="ru-RU" b="1" dirty="0" smtClean="0"/>
              <a:t>Работа неотложной службы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606719"/>
            <a:ext cx="5328592" cy="4589667"/>
          </a:xfrm>
          <a:prstGeom prst="rect">
            <a:avLst/>
          </a:prstGeom>
        </p:spPr>
      </p:pic>
      <p:sp>
        <p:nvSpPr>
          <p:cNvPr id="6" name="5-конечная звезда 5"/>
          <p:cNvSpPr/>
          <p:nvPr/>
        </p:nvSpPr>
        <p:spPr>
          <a:xfrm>
            <a:off x="611560" y="4797152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3491880" y="4632839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2411760" y="4221088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5-конечная звезда 8"/>
          <p:cNvSpPr/>
          <p:nvPr/>
        </p:nvSpPr>
        <p:spPr>
          <a:xfrm>
            <a:off x="2312757" y="4365104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4139952" y="5373216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2804625" y="5251632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1143074" y="1678690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5773855" y="4488823"/>
            <a:ext cx="144016" cy="144016"/>
          </a:xfrm>
          <a:prstGeom prst="star5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921103" y="4385956"/>
            <a:ext cx="304795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dirty="0" smtClean="0"/>
              <a:t>Кабинеты неотложной помощи</a:t>
            </a:r>
            <a:endParaRPr lang="ru-RU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767051" y="5065269"/>
            <a:ext cx="298324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/>
              <a:t>В неотложную службу передается 10% вызовов!</a:t>
            </a:r>
            <a:endParaRPr lang="ru-RU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1287090" y="1574837"/>
            <a:ext cx="118974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B050"/>
                </a:solidFill>
              </a:rPr>
              <a:t>Билимбай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7773" y="4698344"/>
            <a:ext cx="79060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B050"/>
                </a:solidFill>
              </a:rPr>
              <a:t>Динас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827750" y="4293096"/>
            <a:ext cx="55656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B050"/>
                </a:solidFill>
              </a:rPr>
              <a:t>ДГБ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00732" y="4116841"/>
            <a:ext cx="54213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B050"/>
                </a:solidFill>
              </a:rPr>
              <a:t>ГБ1</a:t>
            </a:r>
            <a:endParaRPr lang="ru-RU" sz="2400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84938" y="4542922"/>
            <a:ext cx="105670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B050"/>
                </a:solidFill>
              </a:rPr>
              <a:t>Хромпик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50039" y="5179486"/>
            <a:ext cx="112543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B050"/>
                </a:solidFill>
              </a:rPr>
              <a:t>Магнитка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17791" y="5268402"/>
            <a:ext cx="868636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dirty="0" smtClean="0">
                <a:solidFill>
                  <a:srgbClr val="00B050"/>
                </a:solidFill>
              </a:rPr>
              <a:t>Талица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677" y="473938"/>
            <a:ext cx="4199376" cy="3421713"/>
          </a:xfrm>
        </p:spPr>
      </p:pic>
    </p:spTree>
    <p:extLst>
      <p:ext uri="{BB962C8B-B14F-4D97-AF65-F5344CB8AC3E}">
        <p14:creationId xmlns:p14="http://schemas.microsoft.com/office/powerpoint/2010/main" val="3345926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306" y="404664"/>
            <a:ext cx="6859440" cy="479648"/>
          </a:xfrm>
        </p:spPr>
        <p:txBody>
          <a:bodyPr/>
          <a:lstStyle/>
          <a:p>
            <a:r>
              <a:rPr lang="ru-RU" b="1" dirty="0" smtClean="0"/>
              <a:t>Тактико-специальные учения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01673"/>
            <a:ext cx="6859588" cy="15082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2492896"/>
            <a:ext cx="2592288" cy="1944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935466"/>
            <a:ext cx="2987086" cy="22403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6216" y="4365104"/>
            <a:ext cx="2573299" cy="192997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5460" y="1066762"/>
            <a:ext cx="3224055" cy="241804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837" y="4595177"/>
            <a:ext cx="2160239" cy="16201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25217" y="2618027"/>
            <a:ext cx="241042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100% охват технологией ТСУ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8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515" y="729129"/>
            <a:ext cx="6859440" cy="492804"/>
          </a:xfrm>
        </p:spPr>
        <p:txBody>
          <a:bodyPr/>
          <a:lstStyle/>
          <a:p>
            <a:r>
              <a:rPr lang="ru-RU" b="1" dirty="0" smtClean="0"/>
              <a:t>Контроль качества</a:t>
            </a:r>
            <a:endParaRPr lang="ru-RU" b="1" dirty="0"/>
          </a:p>
        </p:txBody>
      </p:sp>
      <p:sp>
        <p:nvSpPr>
          <p:cNvPr id="5" name="10-конечная звезда 4"/>
          <p:cNvSpPr/>
          <p:nvPr/>
        </p:nvSpPr>
        <p:spPr>
          <a:xfrm>
            <a:off x="6804248" y="4005064"/>
            <a:ext cx="1728192" cy="1656184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п/с1</a:t>
            </a:r>
          </a:p>
          <a:p>
            <a:pPr algn="ctr"/>
            <a:r>
              <a:rPr lang="ru-RU" sz="1050" dirty="0" smtClean="0"/>
              <a:t>Первоуральск</a:t>
            </a:r>
            <a:endParaRPr lang="ru-RU" sz="1050" dirty="0"/>
          </a:p>
        </p:txBody>
      </p:sp>
      <p:sp>
        <p:nvSpPr>
          <p:cNvPr id="6" name="10-конечная звезда 5"/>
          <p:cNvSpPr/>
          <p:nvPr/>
        </p:nvSpPr>
        <p:spPr>
          <a:xfrm>
            <a:off x="3858383" y="2894406"/>
            <a:ext cx="1368152" cy="1440159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п/с3</a:t>
            </a:r>
          </a:p>
          <a:p>
            <a:pPr algn="ctr"/>
            <a:r>
              <a:rPr lang="ru-RU" sz="1100" dirty="0" smtClean="0"/>
              <a:t>Новоуткинск</a:t>
            </a:r>
            <a:endParaRPr lang="ru-RU" sz="1100" dirty="0"/>
          </a:p>
        </p:txBody>
      </p:sp>
      <p:sp>
        <p:nvSpPr>
          <p:cNvPr id="7" name="10-конечная звезда 6"/>
          <p:cNvSpPr/>
          <p:nvPr/>
        </p:nvSpPr>
        <p:spPr>
          <a:xfrm>
            <a:off x="539552" y="2132856"/>
            <a:ext cx="1368152" cy="1440160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п/с2</a:t>
            </a:r>
          </a:p>
          <a:p>
            <a:pPr algn="ctr"/>
            <a:r>
              <a:rPr lang="ru-RU" sz="1100" dirty="0" smtClean="0"/>
              <a:t>Староуткинск</a:t>
            </a:r>
            <a:endParaRPr lang="ru-RU" sz="1100" dirty="0"/>
          </a:p>
        </p:txBody>
      </p:sp>
      <p:sp>
        <p:nvSpPr>
          <p:cNvPr id="9" name="Арка 8"/>
          <p:cNvSpPr/>
          <p:nvPr/>
        </p:nvSpPr>
        <p:spPr>
          <a:xfrm rot="800250">
            <a:off x="84482" y="2325042"/>
            <a:ext cx="8991506" cy="1944216"/>
          </a:xfrm>
          <a:prstGeom prst="blockArc">
            <a:avLst>
              <a:gd name="adj1" fmla="val 11284410"/>
              <a:gd name="adj2" fmla="val 192620"/>
              <a:gd name="adj3" fmla="val 924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968136">
            <a:off x="3254536" y="2229580"/>
            <a:ext cx="5320816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 smtClean="0"/>
              <a:t>Единый подход к контролю качества</a:t>
            </a:r>
            <a:endParaRPr lang="ru-RU" sz="2400" dirty="0"/>
          </a:p>
        </p:txBody>
      </p:sp>
      <p:sp>
        <p:nvSpPr>
          <p:cNvPr id="11" name="Стрелка вправо 10"/>
          <p:cNvSpPr/>
          <p:nvPr/>
        </p:nvSpPr>
        <p:spPr>
          <a:xfrm rot="1057367">
            <a:off x="1266096" y="4611793"/>
            <a:ext cx="5184576" cy="864096"/>
          </a:xfrm>
          <a:prstGeom prst="rightArrow">
            <a:avLst>
              <a:gd name="adj1" fmla="val 50000"/>
              <a:gd name="adj2" fmla="val 208732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Рекламации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18512" y="4872505"/>
            <a:ext cx="3145525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400" dirty="0" smtClean="0"/>
              <a:t>Снижение % рекламаций СМО и ТФОМС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149304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ок_смп_Андрей_14112012\Старый компьютер\ТСУ 2010 обл\2010-03-02 obl TSU Ekaterinburg\DSC_43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14" y="332656"/>
            <a:ext cx="9123185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81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Благодарю за внимание!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/>
              <a:t>ГБУЗ СО «ССМП г. Первоуральск»</a:t>
            </a:r>
          </a:p>
          <a:p>
            <a:pPr algn="r"/>
            <a:r>
              <a:rPr lang="ru-RU" dirty="0" smtClean="0"/>
              <a:t>А. Сорокин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28012"/>
            <a:ext cx="9144000" cy="201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17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8669" y="692696"/>
            <a:ext cx="6859440" cy="623664"/>
          </a:xfrm>
        </p:spPr>
        <p:txBody>
          <a:bodyPr/>
          <a:lstStyle/>
          <a:p>
            <a:r>
              <a:rPr lang="ru-RU" b="1" dirty="0" smtClean="0"/>
              <a:t>Основные нормативные документы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8669" y="1412776"/>
            <a:ext cx="6859440" cy="482453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Федеральный закон 323 от 21.11.20011г «Основы здравоохранения в Российской Федерации</a:t>
            </a:r>
            <a:r>
              <a:rPr lang="ru-RU" dirty="0" smtClean="0"/>
              <a:t>»</a:t>
            </a:r>
          </a:p>
          <a:p>
            <a:r>
              <a:rPr lang="ru-RU" dirty="0"/>
              <a:t>Приказ МЗРФ №388н от 20.06.2013г «Об утверждении порядка оказания скорой медицинской помощи</a:t>
            </a:r>
            <a:r>
              <a:rPr lang="ru-RU" dirty="0" smtClean="0"/>
              <a:t>»</a:t>
            </a:r>
          </a:p>
          <a:p>
            <a:r>
              <a:rPr lang="ru-RU" dirty="0" smtClean="0"/>
              <a:t>Стандарты оказания скорой медицинской помощи (Приказы МЗРФ)</a:t>
            </a:r>
          </a:p>
          <a:p>
            <a:r>
              <a:rPr lang="ru-RU" dirty="0"/>
              <a:t>Приказ МЗСО №111п от 11.02.2008 «Территориальный стандарт организации оказания скорой медицинской помощи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Приказ 549н от 2013 года «</a:t>
            </a:r>
            <a:r>
              <a:rPr lang="ru-RU" smtClean="0"/>
              <a:t>Состав укладки СМП»</a:t>
            </a:r>
            <a:endParaRPr lang="ru-RU" dirty="0" smtClean="0"/>
          </a:p>
          <a:p>
            <a:r>
              <a:rPr lang="ru-RU" dirty="0"/>
              <a:t>Тарифное соглашение по ОМС в СО на </a:t>
            </a:r>
            <a:r>
              <a:rPr lang="ru-RU" dirty="0" smtClean="0"/>
              <a:t>2015год </a:t>
            </a:r>
            <a:r>
              <a:rPr lang="ru-RU" dirty="0"/>
              <a:t>от </a:t>
            </a:r>
            <a:r>
              <a:rPr lang="ru-RU" dirty="0" smtClean="0"/>
              <a:t>30.12.2014</a:t>
            </a:r>
          </a:p>
          <a:p>
            <a:r>
              <a:rPr lang="ru-RU" b="1" dirty="0" smtClean="0"/>
              <a:t>Приказ МЗСО №78-П от 26.01.2015 «Об осуществлении мероприятий по созданию подстанций скорой медицинской помощи в ГБУЗ СО «ССМП г. Первоуральск»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14683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454" y="620688"/>
            <a:ext cx="6859440" cy="76768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Статья </a:t>
            </a:r>
            <a:r>
              <a:rPr lang="ru-RU" b="1" dirty="0" smtClean="0"/>
              <a:t>10  323-ФЗ </a:t>
            </a:r>
            <a:br>
              <a:rPr lang="ru-RU" b="1" dirty="0" smtClean="0"/>
            </a:br>
            <a:r>
              <a:rPr lang="ru-RU" b="1" dirty="0" smtClean="0"/>
              <a:t>Доступность </a:t>
            </a:r>
            <a:r>
              <a:rPr lang="ru-RU" b="1" dirty="0"/>
              <a:t>и качество медицинской </a:t>
            </a:r>
            <a:r>
              <a:rPr lang="ru-RU" b="1" dirty="0" smtClean="0"/>
              <a:t>помощи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454" y="1676400"/>
            <a:ext cx="7461994" cy="449924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Доступность </a:t>
            </a:r>
            <a:r>
              <a:rPr lang="ru-RU" dirty="0"/>
              <a:t>и качество медицинской помощи обеспечиваются:</a:t>
            </a:r>
          </a:p>
          <a:p>
            <a:pPr marL="0" indent="0">
              <a:buNone/>
            </a:pPr>
            <a:r>
              <a:rPr lang="ru-RU" dirty="0"/>
              <a:t>1) организацией оказания медицинской помощи по принципу приближенности к месту жительства, месту работы или обучения;</a:t>
            </a:r>
          </a:p>
          <a:p>
            <a:pPr marL="0" indent="0">
              <a:buNone/>
            </a:pPr>
            <a:r>
              <a:rPr lang="ru-RU" dirty="0"/>
              <a:t>2) наличием необходимого количества медицинских работников и уровнем их квалификации;</a:t>
            </a:r>
          </a:p>
          <a:p>
            <a:pPr marL="0" indent="0">
              <a:buNone/>
            </a:pPr>
            <a:r>
              <a:rPr lang="ru-RU" dirty="0"/>
              <a:t>3) возможностью выбора медицинской организации и врача в соответствии с настоящим Федеральным законом;</a:t>
            </a:r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применением порядков оказания медицинской помощи и стандартов медицинской помощи;</a:t>
            </a:r>
          </a:p>
          <a:p>
            <a:pPr marL="0" indent="0">
              <a:buNone/>
            </a:pPr>
            <a:r>
              <a:rPr lang="ru-RU" dirty="0"/>
              <a:t>5) предоставлением медицинской организацией гарантированного объема медицинской помощи в соответствии с программой государственных гарантий бесплатного оказания гражданам медицинской помощи;</a:t>
            </a:r>
          </a:p>
          <a:p>
            <a:pPr marL="0" indent="0">
              <a:buNone/>
            </a:pPr>
            <a:r>
              <a:rPr lang="ru-RU" dirty="0"/>
              <a:t>6) установлением в соответствии с законодательством Российской Федерации требований к размещению медицинских организаций государственной системы здравоохранения и муниципальной системы здравоохранения и иных объектов инфраструктуры в сфере здравоохранения исходя из потребностей населения;</a:t>
            </a:r>
          </a:p>
          <a:p>
            <a:pPr marL="0" indent="0">
              <a:buNone/>
            </a:pPr>
            <a:r>
              <a:rPr lang="ru-RU" dirty="0"/>
              <a:t>7) транспортной доступностью медицинских организаций для всех групп населения, в том числе инвалидов и других групп населения с ограниченными возможностями передвижения;</a:t>
            </a:r>
          </a:p>
          <a:p>
            <a:pPr marL="0" indent="0">
              <a:buNone/>
            </a:pPr>
            <a:r>
              <a:rPr lang="ru-RU" dirty="0"/>
              <a:t>8) возможностью беспрепятственного и бесплатного использования медицинским работником средств связи или транспортных средств для перевозки пациента в ближайшую медицинскую организацию в случаях, угрожающих его жизни и здоровью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11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17" y="548680"/>
            <a:ext cx="9009158" cy="36004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Главный врач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867" y="2099188"/>
            <a:ext cx="1807242" cy="558934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Начальник гаража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4867" y="2714597"/>
            <a:ext cx="1800200" cy="36004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Механик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40375" y="1452272"/>
            <a:ext cx="1800200" cy="36004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Гл. бухгалтер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40375" y="1875633"/>
            <a:ext cx="1800200" cy="36004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Отдел закупок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240375" y="2293720"/>
            <a:ext cx="1800200" cy="36004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Экономист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243068" y="2722546"/>
            <a:ext cx="1800200" cy="36004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Бухгалтерия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63230" y="1163626"/>
            <a:ext cx="3456384" cy="5727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Заместитель главного врача по медицинской части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5838" y="3334782"/>
            <a:ext cx="1800200" cy="36004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Зав. хозяйством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87801" y="2305713"/>
            <a:ext cx="1800200" cy="56911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Старшие врачи смен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364088" y="1875633"/>
            <a:ext cx="1800200" cy="5702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Орг. метод отдел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2552279"/>
            <a:ext cx="1800200" cy="3600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Мед. статистик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487801" y="3139724"/>
            <a:ext cx="1800200" cy="84968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Оперативно-</a:t>
            </a:r>
            <a:r>
              <a:rPr lang="ru-RU" dirty="0" err="1" smtClean="0"/>
              <a:t>дисп</a:t>
            </a:r>
            <a:r>
              <a:rPr lang="ru-RU" dirty="0" smtClean="0"/>
              <a:t>. служба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79511" y="5725286"/>
            <a:ext cx="2880320" cy="52809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Общепрофильные</a:t>
            </a:r>
            <a:r>
              <a:rPr lang="ru-RU" dirty="0" smtClean="0"/>
              <a:t> врачебные бригады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203848" y="5725285"/>
            <a:ext cx="5760640" cy="528095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Общепрофильные</a:t>
            </a:r>
            <a:r>
              <a:rPr lang="ru-RU" dirty="0" smtClean="0"/>
              <a:t> фельдшерские бригады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364089" y="3018680"/>
            <a:ext cx="1800200" cy="52910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Мед. регистратор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914746" y="1875813"/>
            <a:ext cx="1496968" cy="568938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 мед. сестра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79511" y="4618132"/>
            <a:ext cx="3812345" cy="66698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Подстанция №1 Первоуральск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211959" y="4618132"/>
            <a:ext cx="2305033" cy="64642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Подстанция №2 Староуткинск</a:t>
            </a: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6732240" y="4618502"/>
            <a:ext cx="2232248" cy="631182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Подстанция №3 Новоуткинск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1909" y="1458427"/>
            <a:ext cx="1800200" cy="36004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Отдел кадров</a:t>
            </a: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935938" y="4200691"/>
            <a:ext cx="2771966" cy="3028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Старший фельдшер п\с 1</a:t>
            </a:r>
            <a:endParaRPr lang="ru-RU" sz="16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5380620" y="4203737"/>
            <a:ext cx="3007804" cy="302863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Старший фельдшер п\с 2 и 3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9585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74" y="404664"/>
            <a:ext cx="6859440" cy="479648"/>
          </a:xfrm>
        </p:spPr>
        <p:txBody>
          <a:bodyPr/>
          <a:lstStyle/>
          <a:p>
            <a:r>
              <a:rPr lang="ru-RU" b="1" dirty="0" smtClean="0"/>
              <a:t>Доступность медицинской помощи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298" y="973479"/>
            <a:ext cx="8928992" cy="5295474"/>
          </a:xfrm>
        </p:spPr>
      </p:pic>
      <p:sp>
        <p:nvSpPr>
          <p:cNvPr id="8" name="TextBox 7"/>
          <p:cNvSpPr txBox="1"/>
          <p:nvPr/>
        </p:nvSpPr>
        <p:spPr>
          <a:xfrm>
            <a:off x="2483768" y="2300972"/>
            <a:ext cx="1355051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dirty="0" smtClean="0">
                <a:solidFill>
                  <a:srgbClr val="7030A0"/>
                </a:solidFill>
              </a:rPr>
              <a:t>Староуткинск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92285" y="3621216"/>
            <a:ext cx="129573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dirty="0" smtClean="0">
                <a:solidFill>
                  <a:srgbClr val="7030A0"/>
                </a:solidFill>
              </a:rPr>
              <a:t>Новоуткинск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88024" y="4653136"/>
            <a:ext cx="1407950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dirty="0" smtClean="0">
                <a:solidFill>
                  <a:srgbClr val="7030A0"/>
                </a:solidFill>
              </a:rPr>
              <a:t>Первоуральск</a:t>
            </a:r>
            <a:endParaRPr lang="ru-RU" sz="1600" dirty="0">
              <a:solidFill>
                <a:srgbClr val="7030A0"/>
              </a:solidFill>
            </a:endParaRPr>
          </a:p>
        </p:txBody>
      </p:sp>
      <p:sp>
        <p:nvSpPr>
          <p:cNvPr id="11" name="Выгнутая вверх стрелка 10"/>
          <p:cNvSpPr/>
          <p:nvPr/>
        </p:nvSpPr>
        <p:spPr>
          <a:xfrm rot="2599671">
            <a:off x="3614891" y="2809191"/>
            <a:ext cx="3459778" cy="601093"/>
          </a:xfrm>
          <a:prstGeom prst="curvedDownArrow">
            <a:avLst>
              <a:gd name="adj1" fmla="val 25000"/>
              <a:gd name="adj2" fmla="val 72119"/>
              <a:gd name="adj3" fmla="val 4747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верх стрелка 12"/>
          <p:cNvSpPr/>
          <p:nvPr/>
        </p:nvSpPr>
        <p:spPr>
          <a:xfrm rot="1934425">
            <a:off x="4751038" y="3584806"/>
            <a:ext cx="1440160" cy="43414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912" y="2619245"/>
            <a:ext cx="543739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03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258560" y="3571174"/>
            <a:ext cx="425116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b="1" dirty="0" smtClean="0">
                <a:solidFill>
                  <a:srgbClr val="FF0000"/>
                </a:solidFill>
              </a:rPr>
              <a:t>03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68980" y="2368666"/>
            <a:ext cx="723275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103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71118" y="3379215"/>
            <a:ext cx="545342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1600" b="1" dirty="0" smtClean="0">
                <a:solidFill>
                  <a:srgbClr val="FF0000"/>
                </a:solidFill>
              </a:rPr>
              <a:t>103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058617" y="4790901"/>
            <a:ext cx="4572000" cy="117006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defTabSz="685983">
              <a:lnSpc>
                <a:spcPct val="90000"/>
              </a:lnSpc>
              <a:spcBef>
                <a:spcPts val="1350"/>
              </a:spcBef>
              <a:buClr>
                <a:srgbClr val="404040"/>
              </a:buClr>
              <a:buSzPct val="80000"/>
            </a:pPr>
            <a:r>
              <a:rPr lang="ru-RU" b="1" dirty="0">
                <a:solidFill>
                  <a:srgbClr val="404040"/>
                </a:solidFill>
              </a:rPr>
              <a:t>Создание единого поля 03</a:t>
            </a:r>
          </a:p>
          <a:p>
            <a:pPr marL="411590" lvl="1" indent="-171496" defTabSz="685983">
              <a:lnSpc>
                <a:spcPct val="90000"/>
              </a:lnSpc>
              <a:spcBef>
                <a:spcPts val="750"/>
              </a:spcBef>
              <a:buClr>
                <a:srgbClr val="404040"/>
              </a:buClr>
              <a:buSzPct val="100000"/>
              <a:buFont typeface="Arial" pitchFamily="34" charset="0"/>
              <a:buChar char="–"/>
            </a:pPr>
            <a:r>
              <a:rPr lang="ru-RU" sz="1500" dirty="0">
                <a:solidFill>
                  <a:srgbClr val="404040"/>
                </a:solidFill>
              </a:rPr>
              <a:t>Переадресация звонков с сотовых телефонов</a:t>
            </a:r>
          </a:p>
          <a:p>
            <a:pPr marL="411590" lvl="1" indent="-171496" defTabSz="685983">
              <a:lnSpc>
                <a:spcPct val="90000"/>
              </a:lnSpc>
              <a:spcBef>
                <a:spcPts val="750"/>
              </a:spcBef>
              <a:buClr>
                <a:srgbClr val="404040"/>
              </a:buClr>
              <a:buSzPct val="100000"/>
              <a:buFont typeface="Arial" pitchFamily="34" charset="0"/>
              <a:buChar char="–"/>
            </a:pPr>
            <a:r>
              <a:rPr lang="ru-RU" sz="1500" dirty="0">
                <a:solidFill>
                  <a:srgbClr val="404040"/>
                </a:solidFill>
              </a:rPr>
              <a:t>Переадресация звонков со стационарных телефонов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90384" y="1530552"/>
            <a:ext cx="3532708" cy="1419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685983">
              <a:lnSpc>
                <a:spcPct val="90000"/>
              </a:lnSpc>
              <a:spcBef>
                <a:spcPts val="1350"/>
              </a:spcBef>
              <a:buClr>
                <a:srgbClr val="404040"/>
              </a:buClr>
              <a:buSzPct val="80000"/>
            </a:pPr>
            <a:r>
              <a:rPr lang="ru-RU" b="1" dirty="0">
                <a:solidFill>
                  <a:srgbClr val="404040"/>
                </a:solidFill>
              </a:rPr>
              <a:t>Создание единого информационного поля</a:t>
            </a:r>
          </a:p>
          <a:p>
            <a:pPr marL="411590" lvl="1" indent="-171496" defTabSz="685983">
              <a:lnSpc>
                <a:spcPct val="90000"/>
              </a:lnSpc>
              <a:spcBef>
                <a:spcPts val="750"/>
              </a:spcBef>
              <a:buClr>
                <a:srgbClr val="404040"/>
              </a:buClr>
              <a:buSzPct val="100000"/>
              <a:buFont typeface="Arial" pitchFamily="34" charset="0"/>
              <a:buChar char="–"/>
            </a:pPr>
            <a:r>
              <a:rPr lang="ru-RU" sz="1500" dirty="0">
                <a:solidFill>
                  <a:srgbClr val="404040"/>
                </a:solidFill>
              </a:rPr>
              <a:t>Интеграция ПК АДИС к одному серверу</a:t>
            </a:r>
          </a:p>
          <a:p>
            <a:pPr marL="411590" lvl="1" indent="-171496" defTabSz="685983">
              <a:lnSpc>
                <a:spcPct val="90000"/>
              </a:lnSpc>
              <a:spcBef>
                <a:spcPts val="750"/>
              </a:spcBef>
              <a:buClr>
                <a:srgbClr val="404040"/>
              </a:buClr>
              <a:buSzPct val="100000"/>
              <a:buFont typeface="Arial" pitchFamily="34" charset="0"/>
              <a:buChar char="–"/>
            </a:pPr>
            <a:r>
              <a:rPr lang="ru-RU" sz="1500" dirty="0">
                <a:solidFill>
                  <a:srgbClr val="404040"/>
                </a:solidFill>
              </a:rPr>
              <a:t>Интеграция системы </a:t>
            </a:r>
            <a:r>
              <a:rPr lang="ru-RU" sz="1500" dirty="0" err="1">
                <a:solidFill>
                  <a:srgbClr val="404040"/>
                </a:solidFill>
              </a:rPr>
              <a:t>Глонасс</a:t>
            </a:r>
            <a:endParaRPr lang="ru-RU" sz="1500" dirty="0">
              <a:solidFill>
                <a:srgbClr val="404040"/>
              </a:solidFill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 flipH="1">
            <a:off x="824178" y="2581032"/>
            <a:ext cx="1794846" cy="91874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 flipV="1">
            <a:off x="824178" y="3637537"/>
            <a:ext cx="2727724" cy="137767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824178" y="3812882"/>
            <a:ext cx="4051917" cy="990389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8203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1" y="332656"/>
            <a:ext cx="9095637" cy="5976664"/>
          </a:xfrm>
        </p:spPr>
      </p:pic>
      <p:sp>
        <p:nvSpPr>
          <p:cNvPr id="9" name="Прямоугольная выноска 8"/>
          <p:cNvSpPr/>
          <p:nvPr/>
        </p:nvSpPr>
        <p:spPr>
          <a:xfrm>
            <a:off x="683568" y="3717032"/>
            <a:ext cx="2016224" cy="360040"/>
          </a:xfrm>
          <a:prstGeom prst="wedgeRectCallout">
            <a:avLst>
              <a:gd name="adj1" fmla="val 160736"/>
              <a:gd name="adj2" fmla="val -3533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Первоуральск</a:t>
            </a:r>
            <a:endParaRPr lang="ru-RU" dirty="0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683568" y="4365104"/>
            <a:ext cx="2016224" cy="393038"/>
          </a:xfrm>
          <a:prstGeom prst="wedgeRectCallout">
            <a:avLst>
              <a:gd name="adj1" fmla="val 159552"/>
              <a:gd name="adj2" fmla="val -3279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Староуткинск</a:t>
            </a:r>
            <a:endParaRPr lang="ru-RU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683568" y="5046174"/>
            <a:ext cx="2016224" cy="399050"/>
          </a:xfrm>
          <a:prstGeom prst="wedgeRectCallout">
            <a:avLst>
              <a:gd name="adj1" fmla="val 161566"/>
              <a:gd name="adj2" fmla="val -3597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Новоуткинск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7308304" y="3284984"/>
            <a:ext cx="16561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308304" y="3789040"/>
            <a:ext cx="16561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308304" y="2636912"/>
            <a:ext cx="165618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076056" y="5157192"/>
            <a:ext cx="318677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Интеграция ПК АДИС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50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2656"/>
            <a:ext cx="9144000" cy="6048672"/>
          </a:xfrm>
        </p:spPr>
      </p:pic>
      <p:sp>
        <p:nvSpPr>
          <p:cNvPr id="5" name="Прямоугольная выноска 4"/>
          <p:cNvSpPr/>
          <p:nvPr/>
        </p:nvSpPr>
        <p:spPr>
          <a:xfrm>
            <a:off x="4427984" y="1124744"/>
            <a:ext cx="2664296" cy="432048"/>
          </a:xfrm>
          <a:prstGeom prst="wedgeRectCallout">
            <a:avLst>
              <a:gd name="adj1" fmla="val -77639"/>
              <a:gd name="adj2" fmla="val 47904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Староуткинск</a:t>
            </a:r>
            <a:endParaRPr lang="ru-RU" dirty="0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6228184" y="1916832"/>
            <a:ext cx="2664296" cy="432048"/>
          </a:xfrm>
          <a:prstGeom prst="wedgeRectCallout">
            <a:avLst>
              <a:gd name="adj1" fmla="val -108409"/>
              <a:gd name="adj2" fmla="val 259547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Новоуткинск</a:t>
            </a:r>
            <a:endParaRPr lang="ru-RU" dirty="0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1259632" y="4221088"/>
            <a:ext cx="2664296" cy="432048"/>
          </a:xfrm>
          <a:prstGeom prst="wedgeRectCallout">
            <a:avLst>
              <a:gd name="adj1" fmla="val 125917"/>
              <a:gd name="adj2" fmla="val -51836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Первоуральск</a:t>
            </a:r>
            <a:endParaRPr lang="ru-RU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5436096" y="5445224"/>
            <a:ext cx="2664296" cy="432048"/>
          </a:xfrm>
          <a:prstGeom prst="wedgeRectCallout">
            <a:avLst>
              <a:gd name="adj1" fmla="val 81734"/>
              <a:gd name="adj2" fmla="val -180768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Екатеринбург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1532691"/>
            <a:ext cx="26449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Выезд </a:t>
            </a:r>
            <a:r>
              <a:rPr lang="ru-RU" dirty="0" smtClean="0">
                <a:solidFill>
                  <a:srgbClr val="FF0000"/>
                </a:solidFill>
              </a:rPr>
              <a:t>Бригад: 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Интенсивной </a:t>
            </a:r>
            <a:r>
              <a:rPr lang="ru-RU" dirty="0">
                <a:solidFill>
                  <a:srgbClr val="FF0000"/>
                </a:solidFill>
              </a:rPr>
              <a:t>терапии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- Педиатрической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- Психиатрической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Выгнутая вверх стрелка 2"/>
          <p:cNvSpPr/>
          <p:nvPr/>
        </p:nvSpPr>
        <p:spPr>
          <a:xfrm rot="2356673" flipH="1">
            <a:off x="3538203" y="2418159"/>
            <a:ext cx="3434411" cy="504056"/>
          </a:xfrm>
          <a:prstGeom prst="curvedDownArrow">
            <a:avLst/>
          </a:prstGeom>
          <a:solidFill>
            <a:srgbClr val="FF0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4-конечная звезда 8"/>
          <p:cNvSpPr/>
          <p:nvPr/>
        </p:nvSpPr>
        <p:spPr>
          <a:xfrm>
            <a:off x="3766591" y="2982675"/>
            <a:ext cx="373361" cy="360040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 rot="2697142">
            <a:off x="3766591" y="2982675"/>
            <a:ext cx="373361" cy="360040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 rot="2697142">
            <a:off x="3737247" y="1936436"/>
            <a:ext cx="373361" cy="360040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4-конечная звезда 12"/>
          <p:cNvSpPr/>
          <p:nvPr/>
        </p:nvSpPr>
        <p:spPr>
          <a:xfrm>
            <a:off x="3737246" y="1916832"/>
            <a:ext cx="373361" cy="360040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254988" y="3699148"/>
            <a:ext cx="2475293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FFFF00"/>
                </a:solidFill>
              </a:rPr>
              <a:t>Проведение ТЛТ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6" name="4-конечная звезда 15"/>
          <p:cNvSpPr/>
          <p:nvPr/>
        </p:nvSpPr>
        <p:spPr>
          <a:xfrm>
            <a:off x="5260180" y="3541678"/>
            <a:ext cx="373361" cy="360040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4-конечная звезда 16"/>
          <p:cNvSpPr/>
          <p:nvPr/>
        </p:nvSpPr>
        <p:spPr>
          <a:xfrm rot="2697142">
            <a:off x="5260180" y="3541677"/>
            <a:ext cx="373361" cy="360040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2386137" y="2348881"/>
            <a:ext cx="1446438" cy="1372816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386137" y="3231931"/>
            <a:ext cx="1367720" cy="48976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411606" y="3731054"/>
            <a:ext cx="2739644" cy="508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Выгнутая вниз стрелка 26"/>
          <p:cNvSpPr/>
          <p:nvPr/>
        </p:nvSpPr>
        <p:spPr>
          <a:xfrm rot="559720">
            <a:off x="6280825" y="4635387"/>
            <a:ext cx="2852859" cy="360040"/>
          </a:xfrm>
          <a:prstGeom prst="curvedUpArrow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549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332656"/>
            <a:ext cx="9095401" cy="5904656"/>
          </a:xfrm>
        </p:spPr>
      </p:pic>
      <p:sp>
        <p:nvSpPr>
          <p:cNvPr id="5" name="TextBox 4"/>
          <p:cNvSpPr txBox="1"/>
          <p:nvPr/>
        </p:nvSpPr>
        <p:spPr>
          <a:xfrm>
            <a:off x="517558" y="4083201"/>
            <a:ext cx="4182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Тактика «Рандеву»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 bwMode="auto">
          <a:xfrm>
            <a:off x="5974614" y="3284984"/>
            <a:ext cx="2125778" cy="20162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Прямая со стрелкой 10"/>
          <p:cNvCxnSpPr/>
          <p:nvPr/>
        </p:nvCxnSpPr>
        <p:spPr bwMode="auto">
          <a:xfrm>
            <a:off x="2777082" y="1459450"/>
            <a:ext cx="3163070" cy="168151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 стрелкой 15"/>
          <p:cNvCxnSpPr/>
          <p:nvPr/>
        </p:nvCxnSpPr>
        <p:spPr bwMode="auto">
          <a:xfrm flipH="1" flipV="1">
            <a:off x="2627784" y="1552487"/>
            <a:ext cx="3173634" cy="1732497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 bwMode="auto">
          <a:xfrm flipH="1" flipV="1">
            <a:off x="6050364" y="3140969"/>
            <a:ext cx="2125778" cy="2016223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1677181">
            <a:off x="2994251" y="1877977"/>
            <a:ext cx="2933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Бригада с пациентом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rot="2672607">
            <a:off x="6219436" y="3902974"/>
            <a:ext cx="2165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Свободная бригада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5801418" y="3137778"/>
            <a:ext cx="198348" cy="147206"/>
          </a:xfrm>
          <a:prstGeom prst="ellipse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46938" y="2679304"/>
            <a:ext cx="2029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Точка встречи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46985" y="1052735"/>
            <a:ext cx="1532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Староуткинск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605741" y="4462864"/>
            <a:ext cx="1596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Первоуральск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 rot="2214627">
            <a:off x="3751498" y="3515816"/>
            <a:ext cx="2385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D60093"/>
                </a:solidFill>
              </a:rPr>
              <a:t>130 километров</a:t>
            </a:r>
            <a:endParaRPr lang="ru-RU" b="1" dirty="0">
              <a:solidFill>
                <a:srgbClr val="D60093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 bwMode="auto">
          <a:xfrm>
            <a:off x="2526733" y="1700808"/>
            <a:ext cx="5286158" cy="396044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D60093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Стрелка вправо 2"/>
          <p:cNvSpPr/>
          <p:nvPr/>
        </p:nvSpPr>
        <p:spPr>
          <a:xfrm>
            <a:off x="7902092" y="5618857"/>
            <a:ext cx="1152128" cy="360040"/>
          </a:xfrm>
          <a:prstGeom prst="rightArrow">
            <a:avLst>
              <a:gd name="adj1" fmla="val 50000"/>
              <a:gd name="adj2" fmla="val 156811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519076" y="5536584"/>
            <a:ext cx="34710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Дальнейшая мед. эвакуация в Екатеринбург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27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Вызовы на отдаленные территории (2015 год)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0850642"/>
              </p:ext>
            </p:extLst>
          </p:nvPr>
        </p:nvGraphicFramePr>
        <p:xfrm>
          <a:off x="1143000" y="1905000"/>
          <a:ext cx="6859590" cy="34620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43265"/>
                <a:gridCol w="1143265"/>
                <a:gridCol w="1143265"/>
                <a:gridCol w="1295349"/>
                <a:gridCol w="991181"/>
                <a:gridCol w="1143265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Новоуткинск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Староуткинск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Шаля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Кузино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 вызовов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24604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1805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680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368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Госпитализировано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9191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Рандеву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Транспорт в ММЦ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ТЛТ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Нагрузка на 1 бригаду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01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ripedBorder_16x9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98000"/>
              </a:schemeClr>
            </a:duotone>
          </a:blip>
          <a:tile tx="0" ty="0" sx="100000" sy="100000" flip="none" algn="ctr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8575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StripedBorder_16x9">
      <a:dk1>
        <a:srgbClr val="404040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StripedBorder_16x9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miter lim="800000"/>
        </a:ln>
        <a:ln w="28575" cap="flat" cmpd="sng" algn="ctr">
          <a:solidFill>
            <a:schemeClr val="phClr"/>
          </a:solidFill>
          <a:miter lim="800000"/>
        </a:ln>
        <a:ln w="41275" cap="flat" cmpd="sng" algn="ctr">
          <a:solidFill>
            <a:schemeClr val="phClr"/>
          </a:solidFill>
          <a:miter lim="800000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7F8EF69-DB93-4D96-9B2F-6FF634DE7E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полосатой и черной каймой (широкоэкранный формат)</Template>
  <TotalTime>0</TotalTime>
  <Words>594</Words>
  <Application>Microsoft Office PowerPoint</Application>
  <PresentationFormat>Экран (4:3)</PresentationFormat>
  <Paragraphs>181</Paragraphs>
  <Slides>15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StripedBorder_16x9</vt:lpstr>
      <vt:lpstr>Укрупнение Станций СМП. Шаги в повышении качества и доступности  на примере</vt:lpstr>
      <vt:lpstr>Основные нормативные документы</vt:lpstr>
      <vt:lpstr>Статья 10  323-ФЗ  Доступность и качество медицинской помощи</vt:lpstr>
      <vt:lpstr>Презентация PowerPoint</vt:lpstr>
      <vt:lpstr>Доступность медицинской помощи</vt:lpstr>
      <vt:lpstr>Презентация PowerPoint</vt:lpstr>
      <vt:lpstr>Презентация PowerPoint</vt:lpstr>
      <vt:lpstr>Презентация PowerPoint</vt:lpstr>
      <vt:lpstr>Вызовы на отдаленные территории (2015 год)</vt:lpstr>
      <vt:lpstr>Медицинская эвакуация (2015 год)</vt:lpstr>
      <vt:lpstr>Работа неотложной службы</vt:lpstr>
      <vt:lpstr>Тактико-специальные учения</vt:lpstr>
      <vt:lpstr>Контроль качества</vt:lpstr>
      <vt:lpstr>Презентация PowerPoint</vt:lpstr>
      <vt:lpstr>Благодарю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2015-06-16T04:22:08Z</dcterms:created>
  <dcterms:modified xsi:type="dcterms:W3CDTF">2015-07-09T09:07:30Z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TC028010989991</vt:lpwstr>
  </property>
</Properties>
</file>