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315" r:id="rId2"/>
    <p:sldId id="378" r:id="rId3"/>
    <p:sldId id="437" r:id="rId4"/>
    <p:sldId id="412" r:id="rId5"/>
    <p:sldId id="413" r:id="rId6"/>
    <p:sldId id="414" r:id="rId7"/>
    <p:sldId id="424" r:id="rId8"/>
    <p:sldId id="425" r:id="rId9"/>
    <p:sldId id="426" r:id="rId10"/>
    <p:sldId id="438" r:id="rId11"/>
    <p:sldId id="433" r:id="rId12"/>
    <p:sldId id="422" r:id="rId13"/>
    <p:sldId id="432" r:id="rId14"/>
    <p:sldId id="404" r:id="rId15"/>
    <p:sldId id="363" r:id="rId16"/>
    <p:sldId id="364" r:id="rId17"/>
    <p:sldId id="407" r:id="rId18"/>
    <p:sldId id="417" r:id="rId19"/>
    <p:sldId id="342" r:id="rId20"/>
    <p:sldId id="405" r:id="rId21"/>
    <p:sldId id="400" r:id="rId22"/>
    <p:sldId id="395" r:id="rId23"/>
    <p:sldId id="428" r:id="rId24"/>
    <p:sldId id="365" r:id="rId25"/>
    <p:sldId id="367" r:id="rId26"/>
    <p:sldId id="427" r:id="rId27"/>
    <p:sldId id="368" r:id="rId28"/>
    <p:sldId id="409" r:id="rId29"/>
    <p:sldId id="411" r:id="rId30"/>
    <p:sldId id="373" r:id="rId31"/>
    <p:sldId id="429" r:id="rId32"/>
    <p:sldId id="376" r:id="rId33"/>
    <p:sldId id="435" r:id="rId34"/>
    <p:sldId id="436" r:id="rId35"/>
    <p:sldId id="402" r:id="rId36"/>
  </p:sldIdLst>
  <p:sldSz cx="9144000" cy="6858000" type="screen4x3"/>
  <p:notesSz cx="6797675" cy="987425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6600"/>
    <a:srgbClr val="006600"/>
    <a:srgbClr val="CCCCFF"/>
    <a:srgbClr val="FFCCFF"/>
    <a:srgbClr val="FFFFCC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246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8" d="100"/>
        <a:sy n="78" d="100"/>
      </p:scale>
      <p:origin x="0" y="28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F252AE2B-B649-442B-A3B5-8D2AB73C285B}" type="datetimeFigureOut">
              <a:rPr lang="ru-RU"/>
              <a:pPr>
                <a:defRPr/>
              </a:pPr>
              <a:t>02.07.2015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1863" y="741363"/>
            <a:ext cx="4933950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690269"/>
            <a:ext cx="5438140" cy="444341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5A9A580C-7863-4B68-9C3F-E619B3C6D5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843910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2947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 smtClean="0">
              <a:cs typeface="Arial" panose="020B0604020202020204" pitchFamily="34" charset="0"/>
            </a:endParaRPr>
          </a:p>
        </p:txBody>
      </p:sp>
      <p:sp>
        <p:nvSpPr>
          <p:cNvPr id="82948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877" indent="-285722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2888" indent="-228578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043" indent="-228578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199" indent="-228578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354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509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8664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5819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fld id="{67FE37F2-8FBC-4882-9042-92C7F10D0787}" type="slidenum">
              <a:rPr lang="ru-RU" altLang="ru-RU">
                <a:solidFill>
                  <a:srgbClr val="000000"/>
                </a:solidFill>
                <a:latin typeface="Arial" panose="020B0604020202020204" pitchFamily="34" charset="0"/>
              </a:rPr>
              <a:pPr/>
              <a:t>1</a:t>
            </a:fld>
            <a:endParaRPr lang="ru-RU" altLang="ru-RU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825165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57238" y="830263"/>
            <a:ext cx="5513387" cy="413543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2706" name="Заметки 2"/>
          <p:cNvSpPr>
            <a:spLocks noGrp="1"/>
          </p:cNvSpPr>
          <p:nvPr>
            <p:ph type="body" idx="1"/>
          </p:nvPr>
        </p:nvSpPr>
        <p:spPr bwMode="auto">
          <a:xfrm>
            <a:off x="703372" y="5249124"/>
            <a:ext cx="5622243" cy="4967982"/>
          </a:xfrm>
          <a:noFill/>
        </p:spPr>
        <p:txBody>
          <a:bodyPr wrap="square" lIns="98239" tIns="51084" rIns="98239" bIns="51084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72707" name="Номер слайда 3"/>
          <p:cNvSpPr txBox="1">
            <a:spLocks noGrp="1"/>
          </p:cNvSpPr>
          <p:nvPr/>
        </p:nvSpPr>
        <p:spPr bwMode="auto">
          <a:xfrm>
            <a:off x="3985768" y="10496534"/>
            <a:ext cx="3041644" cy="546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8239" tIns="51084" rIns="98239" bIns="51084" anchor="b"/>
          <a:lstStyle/>
          <a:p>
            <a:pPr algn="r" defTabSz="452438">
              <a:lnSpc>
                <a:spcPct val="102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0850" algn="l"/>
                <a:tab pos="903288" algn="l"/>
                <a:tab pos="1357313" algn="l"/>
                <a:tab pos="1809750" algn="l"/>
                <a:tab pos="2262188" algn="l"/>
                <a:tab pos="2714625" algn="l"/>
                <a:tab pos="3167063" algn="l"/>
                <a:tab pos="3619500" algn="l"/>
                <a:tab pos="4073525" algn="l"/>
                <a:tab pos="4525963" algn="l"/>
                <a:tab pos="4978400" algn="l"/>
                <a:tab pos="5430838" algn="l"/>
                <a:tab pos="5883275" algn="l"/>
                <a:tab pos="6335713" algn="l"/>
                <a:tab pos="6789738" algn="l"/>
                <a:tab pos="7242175" algn="l"/>
                <a:tab pos="7694613" algn="l"/>
                <a:tab pos="8147050" algn="l"/>
                <a:tab pos="8599488" algn="l"/>
                <a:tab pos="9053513" algn="l"/>
              </a:tabLst>
            </a:pPr>
            <a:fld id="{F16562B2-FCDC-4AC5-972C-22CF014DDB23}" type="slidenum">
              <a:rPr lang="ru-RU" sz="1300">
                <a:solidFill>
                  <a:srgbClr val="000000"/>
                </a:solidFill>
                <a:latin typeface="Tahoma" pitchFamily="34" charset="0"/>
              </a:rPr>
              <a:pPr algn="r" defTabSz="452438">
                <a:lnSpc>
                  <a:spcPct val="102000"/>
                </a:lnSpc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450850" algn="l"/>
                  <a:tab pos="903288" algn="l"/>
                  <a:tab pos="1357313" algn="l"/>
                  <a:tab pos="1809750" algn="l"/>
                  <a:tab pos="2262188" algn="l"/>
                  <a:tab pos="2714625" algn="l"/>
                  <a:tab pos="3167063" algn="l"/>
                  <a:tab pos="3619500" algn="l"/>
                  <a:tab pos="4073525" algn="l"/>
                  <a:tab pos="4525963" algn="l"/>
                  <a:tab pos="4978400" algn="l"/>
                  <a:tab pos="5430838" algn="l"/>
                  <a:tab pos="5883275" algn="l"/>
                  <a:tab pos="6335713" algn="l"/>
                  <a:tab pos="6789738" algn="l"/>
                  <a:tab pos="7242175" algn="l"/>
                  <a:tab pos="7694613" algn="l"/>
                  <a:tab pos="8147050" algn="l"/>
                  <a:tab pos="8599488" algn="l"/>
                  <a:tab pos="9053513" algn="l"/>
                </a:tabLst>
              </a:pPr>
              <a:t>20</a:t>
            </a:fld>
            <a:endParaRPr lang="ru-RU" sz="1300">
              <a:solidFill>
                <a:srgbClr val="000000"/>
              </a:solidFill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51755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57238" y="830263"/>
            <a:ext cx="5513387" cy="413543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58" name="Заметки 2"/>
          <p:cNvSpPr>
            <a:spLocks noGrp="1"/>
          </p:cNvSpPr>
          <p:nvPr>
            <p:ph type="body" idx="1"/>
          </p:nvPr>
        </p:nvSpPr>
        <p:spPr bwMode="auto">
          <a:xfrm>
            <a:off x="703372" y="5249124"/>
            <a:ext cx="5622243" cy="4967982"/>
          </a:xfrm>
          <a:noFill/>
        </p:spPr>
        <p:txBody>
          <a:bodyPr wrap="square" lIns="98239" tIns="51084" rIns="98239" bIns="51084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70659" name="Номер слайда 3"/>
          <p:cNvSpPr txBox="1">
            <a:spLocks noGrp="1"/>
          </p:cNvSpPr>
          <p:nvPr/>
        </p:nvSpPr>
        <p:spPr bwMode="auto">
          <a:xfrm>
            <a:off x="3985768" y="10496534"/>
            <a:ext cx="3041644" cy="546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8239" tIns="51084" rIns="98239" bIns="51084" anchor="b"/>
          <a:lstStyle/>
          <a:p>
            <a:pPr algn="r" defTabSz="452438">
              <a:lnSpc>
                <a:spcPct val="102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0850" algn="l"/>
                <a:tab pos="903288" algn="l"/>
                <a:tab pos="1357313" algn="l"/>
                <a:tab pos="1809750" algn="l"/>
                <a:tab pos="2262188" algn="l"/>
                <a:tab pos="2714625" algn="l"/>
                <a:tab pos="3167063" algn="l"/>
                <a:tab pos="3619500" algn="l"/>
                <a:tab pos="4073525" algn="l"/>
                <a:tab pos="4525963" algn="l"/>
                <a:tab pos="4978400" algn="l"/>
                <a:tab pos="5430838" algn="l"/>
                <a:tab pos="5883275" algn="l"/>
                <a:tab pos="6335713" algn="l"/>
                <a:tab pos="6789738" algn="l"/>
                <a:tab pos="7242175" algn="l"/>
                <a:tab pos="7694613" algn="l"/>
                <a:tab pos="8147050" algn="l"/>
                <a:tab pos="8599488" algn="l"/>
                <a:tab pos="9053513" algn="l"/>
              </a:tabLst>
            </a:pPr>
            <a:fld id="{60E0FB3D-6F6B-42D2-A118-29C4FA1F2F0E}" type="slidenum">
              <a:rPr lang="ru-RU" sz="1300">
                <a:solidFill>
                  <a:srgbClr val="000000"/>
                </a:solidFill>
                <a:latin typeface="Tahoma" pitchFamily="34" charset="0"/>
              </a:rPr>
              <a:pPr algn="r" defTabSz="452438">
                <a:lnSpc>
                  <a:spcPct val="102000"/>
                </a:lnSpc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450850" algn="l"/>
                  <a:tab pos="903288" algn="l"/>
                  <a:tab pos="1357313" algn="l"/>
                  <a:tab pos="1809750" algn="l"/>
                  <a:tab pos="2262188" algn="l"/>
                  <a:tab pos="2714625" algn="l"/>
                  <a:tab pos="3167063" algn="l"/>
                  <a:tab pos="3619500" algn="l"/>
                  <a:tab pos="4073525" algn="l"/>
                  <a:tab pos="4525963" algn="l"/>
                  <a:tab pos="4978400" algn="l"/>
                  <a:tab pos="5430838" algn="l"/>
                  <a:tab pos="5883275" algn="l"/>
                  <a:tab pos="6335713" algn="l"/>
                  <a:tab pos="6789738" algn="l"/>
                  <a:tab pos="7242175" algn="l"/>
                  <a:tab pos="7694613" algn="l"/>
                  <a:tab pos="8147050" algn="l"/>
                  <a:tab pos="8599488" algn="l"/>
                  <a:tab pos="9053513" algn="l"/>
                </a:tabLst>
              </a:pPr>
              <a:t>21</a:t>
            </a:fld>
            <a:endParaRPr lang="ru-RU" sz="1300">
              <a:solidFill>
                <a:srgbClr val="000000"/>
              </a:solidFill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742896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57238" y="830263"/>
            <a:ext cx="5513387" cy="413543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58" name="Заметки 2"/>
          <p:cNvSpPr>
            <a:spLocks noGrp="1"/>
          </p:cNvSpPr>
          <p:nvPr>
            <p:ph type="body" idx="1"/>
          </p:nvPr>
        </p:nvSpPr>
        <p:spPr bwMode="auto">
          <a:xfrm>
            <a:off x="703372" y="5249124"/>
            <a:ext cx="5622243" cy="4967982"/>
          </a:xfrm>
          <a:noFill/>
        </p:spPr>
        <p:txBody>
          <a:bodyPr wrap="square" lIns="98239" tIns="51084" rIns="98239" bIns="51084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70659" name="Номер слайда 3"/>
          <p:cNvSpPr txBox="1">
            <a:spLocks noGrp="1"/>
          </p:cNvSpPr>
          <p:nvPr/>
        </p:nvSpPr>
        <p:spPr bwMode="auto">
          <a:xfrm>
            <a:off x="3985768" y="10496534"/>
            <a:ext cx="3041644" cy="546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8239" tIns="51084" rIns="98239" bIns="51084" anchor="b"/>
          <a:lstStyle/>
          <a:p>
            <a:pPr algn="r" defTabSz="452438">
              <a:lnSpc>
                <a:spcPct val="102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0850" algn="l"/>
                <a:tab pos="903288" algn="l"/>
                <a:tab pos="1357313" algn="l"/>
                <a:tab pos="1809750" algn="l"/>
                <a:tab pos="2262188" algn="l"/>
                <a:tab pos="2714625" algn="l"/>
                <a:tab pos="3167063" algn="l"/>
                <a:tab pos="3619500" algn="l"/>
                <a:tab pos="4073525" algn="l"/>
                <a:tab pos="4525963" algn="l"/>
                <a:tab pos="4978400" algn="l"/>
                <a:tab pos="5430838" algn="l"/>
                <a:tab pos="5883275" algn="l"/>
                <a:tab pos="6335713" algn="l"/>
                <a:tab pos="6789738" algn="l"/>
                <a:tab pos="7242175" algn="l"/>
                <a:tab pos="7694613" algn="l"/>
                <a:tab pos="8147050" algn="l"/>
                <a:tab pos="8599488" algn="l"/>
                <a:tab pos="9053513" algn="l"/>
              </a:tabLst>
            </a:pPr>
            <a:fld id="{60E0FB3D-6F6B-42D2-A118-29C4FA1F2F0E}" type="slidenum">
              <a:rPr lang="ru-RU" sz="1300">
                <a:solidFill>
                  <a:srgbClr val="000000"/>
                </a:solidFill>
                <a:latin typeface="Tahoma" pitchFamily="34" charset="0"/>
              </a:rPr>
              <a:pPr algn="r" defTabSz="452438">
                <a:lnSpc>
                  <a:spcPct val="102000"/>
                </a:lnSpc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450850" algn="l"/>
                  <a:tab pos="903288" algn="l"/>
                  <a:tab pos="1357313" algn="l"/>
                  <a:tab pos="1809750" algn="l"/>
                  <a:tab pos="2262188" algn="l"/>
                  <a:tab pos="2714625" algn="l"/>
                  <a:tab pos="3167063" algn="l"/>
                  <a:tab pos="3619500" algn="l"/>
                  <a:tab pos="4073525" algn="l"/>
                  <a:tab pos="4525963" algn="l"/>
                  <a:tab pos="4978400" algn="l"/>
                  <a:tab pos="5430838" algn="l"/>
                  <a:tab pos="5883275" algn="l"/>
                  <a:tab pos="6335713" algn="l"/>
                  <a:tab pos="6789738" algn="l"/>
                  <a:tab pos="7242175" algn="l"/>
                  <a:tab pos="7694613" algn="l"/>
                  <a:tab pos="8147050" algn="l"/>
                  <a:tab pos="8599488" algn="l"/>
                  <a:tab pos="9053513" algn="l"/>
                </a:tabLst>
              </a:pPr>
              <a:t>22</a:t>
            </a:fld>
            <a:endParaRPr lang="ru-RU" sz="1300">
              <a:solidFill>
                <a:srgbClr val="000000"/>
              </a:solidFill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17692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877" indent="-285722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2888" indent="-22857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043" indent="-22857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199" indent="-22857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354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509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8664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5819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BB7FADE-F8C5-4B97-925B-B4AEB0226228}" type="slidenum">
              <a:rPr lang="ru-RU" smtClean="0"/>
              <a:pPr eaLnBrk="1" hangingPunct="1"/>
              <a:t>24</a:t>
            </a:fld>
            <a:endParaRPr lang="ru-RU" smtClean="0"/>
          </a:p>
        </p:txBody>
      </p:sp>
      <p:sp>
        <p:nvSpPr>
          <p:cNvPr id="45059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60" name="Заметки 2"/>
          <p:cNvSpPr>
            <a:spLocks noGrp="1"/>
          </p:cNvSpPr>
          <p:nvPr>
            <p:ph type="body" idx="1"/>
          </p:nvPr>
        </p:nvSpPr>
        <p:spPr>
          <a:xfrm>
            <a:off x="679768" y="4688557"/>
            <a:ext cx="5438140" cy="4445126"/>
          </a:xfrm>
          <a:noFill/>
        </p:spPr>
        <p:txBody>
          <a:bodyPr lIns="92125" tIns="46064" rIns="92125" bIns="46064"/>
          <a:lstStyle/>
          <a:p>
            <a:pPr eaLnBrk="1" hangingPunct="1"/>
            <a:endParaRPr lang="ru-RU" smtClean="0"/>
          </a:p>
        </p:txBody>
      </p:sp>
      <p:sp>
        <p:nvSpPr>
          <p:cNvPr id="45061" name="Номер слайда 3"/>
          <p:cNvSpPr txBox="1">
            <a:spLocks noGrp="1"/>
          </p:cNvSpPr>
          <p:nvPr/>
        </p:nvSpPr>
        <p:spPr bwMode="auto">
          <a:xfrm>
            <a:off x="3852016" y="9378825"/>
            <a:ext cx="2944086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125" tIns="46064" rIns="92125" bIns="46064" anchor="b"/>
          <a:lstStyle>
            <a:lvl1pPr defTabSz="91916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1916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9163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9163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9163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C6309145-F4C4-4682-826B-11FD92732399}" type="slidenum">
              <a:rPr lang="ru-RU" sz="1200"/>
              <a:pPr algn="r" eaLnBrk="1" hangingPunct="1"/>
              <a:t>24</a:t>
            </a:fld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4780366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877" indent="-285722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2888" indent="-22857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043" indent="-22857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199" indent="-22857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354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509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8664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5819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BB7FADE-F8C5-4B97-925B-B4AEB0226228}" type="slidenum">
              <a:rPr lang="ru-RU" smtClean="0"/>
              <a:pPr eaLnBrk="1" hangingPunct="1"/>
              <a:t>25</a:t>
            </a:fld>
            <a:endParaRPr lang="ru-RU" smtClean="0"/>
          </a:p>
        </p:txBody>
      </p:sp>
      <p:sp>
        <p:nvSpPr>
          <p:cNvPr id="45059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60" name="Заметки 2"/>
          <p:cNvSpPr>
            <a:spLocks noGrp="1"/>
          </p:cNvSpPr>
          <p:nvPr>
            <p:ph type="body" idx="1"/>
          </p:nvPr>
        </p:nvSpPr>
        <p:spPr>
          <a:xfrm>
            <a:off x="679768" y="4688557"/>
            <a:ext cx="5438140" cy="4445126"/>
          </a:xfrm>
          <a:noFill/>
        </p:spPr>
        <p:txBody>
          <a:bodyPr lIns="92125" tIns="46064" rIns="92125" bIns="46064"/>
          <a:lstStyle/>
          <a:p>
            <a:pPr eaLnBrk="1" hangingPunct="1"/>
            <a:endParaRPr lang="ru-RU" smtClean="0"/>
          </a:p>
        </p:txBody>
      </p:sp>
      <p:sp>
        <p:nvSpPr>
          <p:cNvPr id="45061" name="Номер слайда 3"/>
          <p:cNvSpPr txBox="1">
            <a:spLocks noGrp="1"/>
          </p:cNvSpPr>
          <p:nvPr/>
        </p:nvSpPr>
        <p:spPr bwMode="auto">
          <a:xfrm>
            <a:off x="3852016" y="9378825"/>
            <a:ext cx="2944086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125" tIns="46064" rIns="92125" bIns="46064" anchor="b"/>
          <a:lstStyle>
            <a:lvl1pPr defTabSz="91916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1916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9163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9163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9163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C6309145-F4C4-4682-826B-11FD92732399}" type="slidenum">
              <a:rPr lang="ru-RU" sz="1200"/>
              <a:pPr algn="r" eaLnBrk="1" hangingPunct="1"/>
              <a:t>25</a:t>
            </a:fld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4780366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877" indent="-285722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2888" indent="-22857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043" indent="-22857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199" indent="-22857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354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509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8664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5819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BB7FADE-F8C5-4B97-925B-B4AEB0226228}" type="slidenum">
              <a:rPr lang="ru-RU" smtClean="0"/>
              <a:pPr eaLnBrk="1" hangingPunct="1"/>
              <a:t>27</a:t>
            </a:fld>
            <a:endParaRPr lang="ru-RU" smtClean="0"/>
          </a:p>
        </p:txBody>
      </p:sp>
      <p:sp>
        <p:nvSpPr>
          <p:cNvPr id="45059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60" name="Заметки 2"/>
          <p:cNvSpPr>
            <a:spLocks noGrp="1"/>
          </p:cNvSpPr>
          <p:nvPr>
            <p:ph type="body" idx="1"/>
          </p:nvPr>
        </p:nvSpPr>
        <p:spPr>
          <a:xfrm>
            <a:off x="679768" y="4688557"/>
            <a:ext cx="5438140" cy="4445126"/>
          </a:xfrm>
          <a:noFill/>
        </p:spPr>
        <p:txBody>
          <a:bodyPr lIns="92125" tIns="46064" rIns="92125" bIns="46064"/>
          <a:lstStyle/>
          <a:p>
            <a:pPr eaLnBrk="1" hangingPunct="1"/>
            <a:endParaRPr lang="ru-RU" smtClean="0"/>
          </a:p>
        </p:txBody>
      </p:sp>
      <p:sp>
        <p:nvSpPr>
          <p:cNvPr id="45061" name="Номер слайда 3"/>
          <p:cNvSpPr txBox="1">
            <a:spLocks noGrp="1"/>
          </p:cNvSpPr>
          <p:nvPr/>
        </p:nvSpPr>
        <p:spPr bwMode="auto">
          <a:xfrm>
            <a:off x="3852016" y="9378825"/>
            <a:ext cx="2944086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125" tIns="46064" rIns="92125" bIns="46064" anchor="b"/>
          <a:lstStyle>
            <a:lvl1pPr defTabSz="91916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1916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9163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9163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9163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C6309145-F4C4-4682-826B-11FD92732399}" type="slidenum">
              <a:rPr lang="ru-RU" sz="1200"/>
              <a:pPr algn="r" eaLnBrk="1" hangingPunct="1"/>
              <a:t>27</a:t>
            </a:fld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47803667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877" indent="-285722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2888" indent="-22857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043" indent="-22857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199" indent="-22857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354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509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8664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5819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BB7FADE-F8C5-4B97-925B-B4AEB0226228}" type="slidenum">
              <a:rPr lang="ru-RU" smtClean="0"/>
              <a:pPr eaLnBrk="1" hangingPunct="1"/>
              <a:t>28</a:t>
            </a:fld>
            <a:endParaRPr lang="ru-RU" smtClean="0"/>
          </a:p>
        </p:txBody>
      </p:sp>
      <p:sp>
        <p:nvSpPr>
          <p:cNvPr id="45059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60" name="Заметки 2"/>
          <p:cNvSpPr>
            <a:spLocks noGrp="1"/>
          </p:cNvSpPr>
          <p:nvPr>
            <p:ph type="body" idx="1"/>
          </p:nvPr>
        </p:nvSpPr>
        <p:spPr>
          <a:xfrm>
            <a:off x="679768" y="4688557"/>
            <a:ext cx="5438140" cy="4445126"/>
          </a:xfrm>
          <a:noFill/>
        </p:spPr>
        <p:txBody>
          <a:bodyPr lIns="92125" tIns="46064" rIns="92125" bIns="46064"/>
          <a:lstStyle/>
          <a:p>
            <a:pPr eaLnBrk="1" hangingPunct="1"/>
            <a:endParaRPr lang="ru-RU" smtClean="0"/>
          </a:p>
        </p:txBody>
      </p:sp>
      <p:sp>
        <p:nvSpPr>
          <p:cNvPr id="45061" name="Номер слайда 3"/>
          <p:cNvSpPr txBox="1">
            <a:spLocks noGrp="1"/>
          </p:cNvSpPr>
          <p:nvPr/>
        </p:nvSpPr>
        <p:spPr bwMode="auto">
          <a:xfrm>
            <a:off x="3852016" y="9378825"/>
            <a:ext cx="2944086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125" tIns="46064" rIns="92125" bIns="46064" anchor="b"/>
          <a:lstStyle>
            <a:lvl1pPr defTabSz="91916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1916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9163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9163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9163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C6309145-F4C4-4682-826B-11FD92732399}" type="slidenum">
              <a:rPr lang="ru-RU" sz="1200"/>
              <a:pPr algn="r" eaLnBrk="1" hangingPunct="1"/>
              <a:t>28</a:t>
            </a:fld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47803667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877" indent="-285722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2888" indent="-22857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043" indent="-22857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199" indent="-22857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354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509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8664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5819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BB7FADE-F8C5-4B97-925B-B4AEB0226228}" type="slidenum">
              <a:rPr lang="ru-RU" smtClean="0"/>
              <a:pPr eaLnBrk="1" hangingPunct="1"/>
              <a:t>29</a:t>
            </a:fld>
            <a:endParaRPr lang="ru-RU" dirty="0" smtClean="0"/>
          </a:p>
        </p:txBody>
      </p:sp>
      <p:sp>
        <p:nvSpPr>
          <p:cNvPr id="45059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60" name="Заметки 2"/>
          <p:cNvSpPr>
            <a:spLocks noGrp="1"/>
          </p:cNvSpPr>
          <p:nvPr>
            <p:ph type="body" idx="1"/>
          </p:nvPr>
        </p:nvSpPr>
        <p:spPr>
          <a:xfrm>
            <a:off x="679768" y="4688557"/>
            <a:ext cx="5438140" cy="4445126"/>
          </a:xfrm>
          <a:noFill/>
        </p:spPr>
        <p:txBody>
          <a:bodyPr lIns="92125" tIns="46064" rIns="92125" bIns="46064"/>
          <a:lstStyle/>
          <a:p>
            <a:pPr eaLnBrk="1" hangingPunct="1"/>
            <a:endParaRPr lang="ru-RU" dirty="0" smtClean="0"/>
          </a:p>
        </p:txBody>
      </p:sp>
      <p:sp>
        <p:nvSpPr>
          <p:cNvPr id="45061" name="Номер слайда 3"/>
          <p:cNvSpPr txBox="1">
            <a:spLocks noGrp="1"/>
          </p:cNvSpPr>
          <p:nvPr/>
        </p:nvSpPr>
        <p:spPr bwMode="auto">
          <a:xfrm>
            <a:off x="3852016" y="9378825"/>
            <a:ext cx="2944086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125" tIns="46064" rIns="92125" bIns="46064" anchor="b"/>
          <a:lstStyle>
            <a:lvl1pPr defTabSz="91916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1916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9163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9163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9163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C6309145-F4C4-4682-826B-11FD92732399}" type="slidenum">
              <a:rPr lang="ru-RU" sz="1200"/>
              <a:pPr algn="r" eaLnBrk="1" hangingPunct="1"/>
              <a:t>29</a:t>
            </a:fld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47803667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877" indent="-285722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2888" indent="-22857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043" indent="-22857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199" indent="-22857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354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509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8664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5819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BB7FADE-F8C5-4B97-925B-B4AEB0226228}" type="slidenum">
              <a:rPr lang="ru-RU" smtClean="0"/>
              <a:pPr eaLnBrk="1" hangingPunct="1"/>
              <a:t>30</a:t>
            </a:fld>
            <a:endParaRPr lang="ru-RU" smtClean="0"/>
          </a:p>
        </p:txBody>
      </p:sp>
      <p:sp>
        <p:nvSpPr>
          <p:cNvPr id="45059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60" name="Заметки 2"/>
          <p:cNvSpPr>
            <a:spLocks noGrp="1"/>
          </p:cNvSpPr>
          <p:nvPr>
            <p:ph type="body" idx="1"/>
          </p:nvPr>
        </p:nvSpPr>
        <p:spPr>
          <a:xfrm>
            <a:off x="679768" y="4688557"/>
            <a:ext cx="5438140" cy="4445126"/>
          </a:xfrm>
          <a:noFill/>
        </p:spPr>
        <p:txBody>
          <a:bodyPr lIns="92125" tIns="46064" rIns="92125" bIns="46064"/>
          <a:lstStyle/>
          <a:p>
            <a:pPr eaLnBrk="1" hangingPunct="1"/>
            <a:endParaRPr lang="ru-RU" smtClean="0"/>
          </a:p>
        </p:txBody>
      </p:sp>
      <p:sp>
        <p:nvSpPr>
          <p:cNvPr id="45061" name="Номер слайда 3"/>
          <p:cNvSpPr txBox="1">
            <a:spLocks noGrp="1"/>
          </p:cNvSpPr>
          <p:nvPr/>
        </p:nvSpPr>
        <p:spPr bwMode="auto">
          <a:xfrm>
            <a:off x="3852016" y="9378825"/>
            <a:ext cx="2944086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125" tIns="46064" rIns="92125" bIns="46064" anchor="b"/>
          <a:lstStyle>
            <a:lvl1pPr defTabSz="91916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1916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9163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9163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9163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C6309145-F4C4-4682-826B-11FD92732399}" type="slidenum">
              <a:rPr lang="ru-RU" sz="1200"/>
              <a:pPr algn="r" eaLnBrk="1" hangingPunct="1"/>
              <a:t>30</a:t>
            </a:fld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47803667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877" indent="-285722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2888" indent="-22857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043" indent="-22857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199" indent="-22857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354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509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8664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5819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BB7FADE-F8C5-4B97-925B-B4AEB0226228}" type="slidenum">
              <a:rPr lang="ru-RU" smtClean="0"/>
              <a:pPr eaLnBrk="1" hangingPunct="1"/>
              <a:t>32</a:t>
            </a:fld>
            <a:endParaRPr lang="ru-RU" dirty="0" smtClean="0"/>
          </a:p>
        </p:txBody>
      </p:sp>
      <p:sp>
        <p:nvSpPr>
          <p:cNvPr id="45059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60" name="Заметки 2"/>
          <p:cNvSpPr>
            <a:spLocks noGrp="1"/>
          </p:cNvSpPr>
          <p:nvPr>
            <p:ph type="body" idx="1"/>
          </p:nvPr>
        </p:nvSpPr>
        <p:spPr>
          <a:xfrm>
            <a:off x="679768" y="4688557"/>
            <a:ext cx="5438140" cy="4445126"/>
          </a:xfrm>
          <a:noFill/>
        </p:spPr>
        <p:txBody>
          <a:bodyPr lIns="92125" tIns="46064" rIns="92125" bIns="46064"/>
          <a:lstStyle/>
          <a:p>
            <a:pPr eaLnBrk="1" hangingPunct="1"/>
            <a:endParaRPr lang="ru-RU" dirty="0" smtClean="0"/>
          </a:p>
        </p:txBody>
      </p:sp>
      <p:sp>
        <p:nvSpPr>
          <p:cNvPr id="45061" name="Номер слайда 3"/>
          <p:cNvSpPr txBox="1">
            <a:spLocks noGrp="1"/>
          </p:cNvSpPr>
          <p:nvPr/>
        </p:nvSpPr>
        <p:spPr bwMode="auto">
          <a:xfrm>
            <a:off x="3852016" y="9378825"/>
            <a:ext cx="2944086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125" tIns="46064" rIns="92125" bIns="46064" anchor="b"/>
          <a:lstStyle>
            <a:lvl1pPr defTabSz="91916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1916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9163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9163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9163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C6309145-F4C4-4682-826B-11FD92732399}" type="slidenum">
              <a:rPr lang="ru-RU" sz="1200"/>
              <a:pPr algn="r" eaLnBrk="1" hangingPunct="1"/>
              <a:t>32</a:t>
            </a:fld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4780366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42F73B5-FB9B-450E-88DC-A1C9C48879F7}" type="slidenum">
              <a:rPr lang="ru-RU"/>
              <a:pPr/>
              <a:t>3</a:t>
            </a:fld>
            <a:endParaRPr lang="ru-RU"/>
          </a:p>
        </p:txBody>
      </p:sp>
      <p:sp>
        <p:nvSpPr>
          <p:cNvPr id="614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757238" y="830263"/>
            <a:ext cx="5513387" cy="4135437"/>
          </a:xfrm>
          <a:ln/>
        </p:spPr>
      </p:sp>
      <p:sp>
        <p:nvSpPr>
          <p:cNvPr id="6147" name="Заметки 2"/>
          <p:cNvSpPr>
            <a:spLocks noGrp="1"/>
          </p:cNvSpPr>
          <p:nvPr>
            <p:ph type="body" idx="1"/>
          </p:nvPr>
        </p:nvSpPr>
        <p:spPr>
          <a:xfrm>
            <a:off x="703372" y="5249124"/>
            <a:ext cx="5622243" cy="4967982"/>
          </a:xfrm>
        </p:spPr>
        <p:txBody>
          <a:bodyPr lIns="98239" tIns="51084" rIns="98239" bIns="51084"/>
          <a:lstStyle/>
          <a:p>
            <a:endParaRPr lang="ru-RU"/>
          </a:p>
        </p:txBody>
      </p:sp>
      <p:sp>
        <p:nvSpPr>
          <p:cNvPr id="6148" name="Номер слайда 3"/>
          <p:cNvSpPr txBox="1">
            <a:spLocks noGrp="1"/>
          </p:cNvSpPr>
          <p:nvPr/>
        </p:nvSpPr>
        <p:spPr bwMode="auto">
          <a:xfrm>
            <a:off x="3985768" y="10496534"/>
            <a:ext cx="3041644" cy="546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8239" tIns="51084" rIns="98239" bIns="51084" anchor="b"/>
          <a:lstStyle/>
          <a:p>
            <a:pPr algn="r" defTabSz="452438">
              <a:lnSpc>
                <a:spcPct val="102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450850" algn="l"/>
                <a:tab pos="903288" algn="l"/>
                <a:tab pos="1357313" algn="l"/>
                <a:tab pos="1809750" algn="l"/>
                <a:tab pos="2262188" algn="l"/>
                <a:tab pos="2714625" algn="l"/>
                <a:tab pos="3167063" algn="l"/>
                <a:tab pos="3619500" algn="l"/>
                <a:tab pos="4073525" algn="l"/>
                <a:tab pos="4525963" algn="l"/>
                <a:tab pos="4978400" algn="l"/>
                <a:tab pos="5430838" algn="l"/>
                <a:tab pos="5883275" algn="l"/>
                <a:tab pos="6335713" algn="l"/>
                <a:tab pos="6789738" algn="l"/>
                <a:tab pos="7242175" algn="l"/>
                <a:tab pos="7694613" algn="l"/>
                <a:tab pos="8147050" algn="l"/>
                <a:tab pos="8599488" algn="l"/>
                <a:tab pos="9053513" algn="l"/>
              </a:tabLst>
            </a:pPr>
            <a:fld id="{10089CD6-F91C-4906-87B6-A709F0E6C2DE}" type="slidenum">
              <a:rPr lang="ru-RU" sz="1300">
                <a:solidFill>
                  <a:srgbClr val="000000"/>
                </a:solidFill>
                <a:latin typeface="Tahoma" pitchFamily="34" charset="0"/>
                <a:cs typeface="Arial" pitchFamily="34" charset="0"/>
              </a:rPr>
              <a:pPr algn="r" defTabSz="452438">
                <a:lnSpc>
                  <a:spcPct val="102000"/>
                </a:lnSpc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450850" algn="l"/>
                  <a:tab pos="903288" algn="l"/>
                  <a:tab pos="1357313" algn="l"/>
                  <a:tab pos="1809750" algn="l"/>
                  <a:tab pos="2262188" algn="l"/>
                  <a:tab pos="2714625" algn="l"/>
                  <a:tab pos="3167063" algn="l"/>
                  <a:tab pos="3619500" algn="l"/>
                  <a:tab pos="4073525" algn="l"/>
                  <a:tab pos="4525963" algn="l"/>
                  <a:tab pos="4978400" algn="l"/>
                  <a:tab pos="5430838" algn="l"/>
                  <a:tab pos="5883275" algn="l"/>
                  <a:tab pos="6335713" algn="l"/>
                  <a:tab pos="6789738" algn="l"/>
                  <a:tab pos="7242175" algn="l"/>
                  <a:tab pos="7694613" algn="l"/>
                  <a:tab pos="8147050" algn="l"/>
                  <a:tab pos="8599488" algn="l"/>
                  <a:tab pos="9053513" algn="l"/>
                </a:tabLst>
              </a:pPr>
              <a:t>3</a:t>
            </a:fld>
            <a:endParaRPr lang="ru-RU" sz="1300">
              <a:solidFill>
                <a:srgbClr val="000000"/>
              </a:solidFill>
              <a:latin typeface="Tahoma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240949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877" indent="-285722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2888" indent="-22857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043" indent="-22857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199" indent="-22857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354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509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8664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5819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BB7FADE-F8C5-4B97-925B-B4AEB0226228}" type="slidenum">
              <a:rPr lang="ru-RU" smtClean="0"/>
              <a:pPr eaLnBrk="1" hangingPunct="1"/>
              <a:t>33</a:t>
            </a:fld>
            <a:endParaRPr lang="ru-RU" dirty="0" smtClean="0"/>
          </a:p>
        </p:txBody>
      </p:sp>
      <p:sp>
        <p:nvSpPr>
          <p:cNvPr id="45059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60" name="Заметки 2"/>
          <p:cNvSpPr>
            <a:spLocks noGrp="1"/>
          </p:cNvSpPr>
          <p:nvPr>
            <p:ph type="body" idx="1"/>
          </p:nvPr>
        </p:nvSpPr>
        <p:spPr>
          <a:xfrm>
            <a:off x="679768" y="4688557"/>
            <a:ext cx="5438140" cy="4445126"/>
          </a:xfrm>
          <a:noFill/>
        </p:spPr>
        <p:txBody>
          <a:bodyPr lIns="92125" tIns="46064" rIns="92125" bIns="46064"/>
          <a:lstStyle/>
          <a:p>
            <a:pPr eaLnBrk="1" hangingPunct="1"/>
            <a:endParaRPr lang="ru-RU" dirty="0" smtClean="0"/>
          </a:p>
        </p:txBody>
      </p:sp>
      <p:sp>
        <p:nvSpPr>
          <p:cNvPr id="45061" name="Номер слайда 3"/>
          <p:cNvSpPr txBox="1">
            <a:spLocks noGrp="1"/>
          </p:cNvSpPr>
          <p:nvPr/>
        </p:nvSpPr>
        <p:spPr bwMode="auto">
          <a:xfrm>
            <a:off x="3852016" y="9378825"/>
            <a:ext cx="2944086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125" tIns="46064" rIns="92125" bIns="46064" anchor="b"/>
          <a:lstStyle>
            <a:lvl1pPr defTabSz="91916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1916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9163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9163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9163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C6309145-F4C4-4682-826B-11FD92732399}" type="slidenum">
              <a:rPr lang="ru-RU" sz="1200"/>
              <a:pPr algn="r" eaLnBrk="1" hangingPunct="1"/>
              <a:t>33</a:t>
            </a:fld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47803667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2947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 smtClean="0">
              <a:cs typeface="Arial" panose="020B0604020202020204" pitchFamily="34" charset="0"/>
            </a:endParaRPr>
          </a:p>
        </p:txBody>
      </p:sp>
      <p:sp>
        <p:nvSpPr>
          <p:cNvPr id="82948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877" indent="-285722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2888" indent="-228578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043" indent="-228578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199" indent="-228578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354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509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8664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5819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fld id="{67FE37F2-8FBC-4882-9042-92C7F10D0787}" type="slidenum">
              <a:rPr lang="ru-RU" altLang="ru-RU">
                <a:solidFill>
                  <a:srgbClr val="000000"/>
                </a:solidFill>
                <a:latin typeface="Arial" panose="020B0604020202020204" pitchFamily="34" charset="0"/>
              </a:rPr>
              <a:pPr/>
              <a:t>35</a:t>
            </a:fld>
            <a:endParaRPr lang="ru-RU" altLang="ru-RU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82516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877" indent="-285722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2888" indent="-22857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043" indent="-22857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199" indent="-22857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354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509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8664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5819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BB7FADE-F8C5-4B97-925B-B4AEB0226228}" type="slidenum">
              <a:rPr lang="ru-RU" smtClean="0"/>
              <a:pPr eaLnBrk="1" hangingPunct="1"/>
              <a:t>11</a:t>
            </a:fld>
            <a:endParaRPr lang="ru-RU" smtClean="0"/>
          </a:p>
        </p:txBody>
      </p:sp>
      <p:sp>
        <p:nvSpPr>
          <p:cNvPr id="45059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60" name="Заметки 2"/>
          <p:cNvSpPr>
            <a:spLocks noGrp="1"/>
          </p:cNvSpPr>
          <p:nvPr>
            <p:ph type="body" idx="1"/>
          </p:nvPr>
        </p:nvSpPr>
        <p:spPr>
          <a:xfrm>
            <a:off x="679768" y="4688557"/>
            <a:ext cx="5438140" cy="4445126"/>
          </a:xfrm>
          <a:noFill/>
        </p:spPr>
        <p:txBody>
          <a:bodyPr lIns="92125" tIns="46064" rIns="92125" bIns="46064"/>
          <a:lstStyle/>
          <a:p>
            <a:pPr eaLnBrk="1" hangingPunct="1"/>
            <a:endParaRPr lang="ru-RU" smtClean="0"/>
          </a:p>
        </p:txBody>
      </p:sp>
      <p:sp>
        <p:nvSpPr>
          <p:cNvPr id="45061" name="Номер слайда 3"/>
          <p:cNvSpPr txBox="1">
            <a:spLocks noGrp="1"/>
          </p:cNvSpPr>
          <p:nvPr/>
        </p:nvSpPr>
        <p:spPr bwMode="auto">
          <a:xfrm>
            <a:off x="3852016" y="9378825"/>
            <a:ext cx="2944086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125" tIns="46064" rIns="92125" bIns="46064" anchor="b"/>
          <a:lstStyle>
            <a:lvl1pPr defTabSz="91916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1916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9163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9163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9163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C6309145-F4C4-4682-826B-11FD92732399}" type="slidenum">
              <a:rPr lang="ru-RU" sz="1200"/>
              <a:pPr algn="r" eaLnBrk="1" hangingPunct="1"/>
              <a:t>11</a:t>
            </a:fld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4780366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877" indent="-285722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2888" indent="-22857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043" indent="-22857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199" indent="-22857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354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509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8664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5819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BB7FADE-F8C5-4B97-925B-B4AEB0226228}" type="slidenum">
              <a:rPr lang="ru-RU" smtClean="0"/>
              <a:pPr eaLnBrk="1" hangingPunct="1"/>
              <a:t>14</a:t>
            </a:fld>
            <a:endParaRPr lang="ru-RU" smtClean="0"/>
          </a:p>
        </p:txBody>
      </p:sp>
      <p:sp>
        <p:nvSpPr>
          <p:cNvPr id="45059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60" name="Заметки 2"/>
          <p:cNvSpPr>
            <a:spLocks noGrp="1"/>
          </p:cNvSpPr>
          <p:nvPr>
            <p:ph type="body" idx="1"/>
          </p:nvPr>
        </p:nvSpPr>
        <p:spPr>
          <a:xfrm>
            <a:off x="679768" y="4688557"/>
            <a:ext cx="5438140" cy="4445126"/>
          </a:xfrm>
          <a:noFill/>
        </p:spPr>
        <p:txBody>
          <a:bodyPr lIns="92125" tIns="46064" rIns="92125" bIns="46064"/>
          <a:lstStyle/>
          <a:p>
            <a:pPr eaLnBrk="1" hangingPunct="1"/>
            <a:endParaRPr lang="ru-RU" smtClean="0"/>
          </a:p>
        </p:txBody>
      </p:sp>
      <p:sp>
        <p:nvSpPr>
          <p:cNvPr id="45061" name="Номер слайда 3"/>
          <p:cNvSpPr txBox="1">
            <a:spLocks noGrp="1"/>
          </p:cNvSpPr>
          <p:nvPr/>
        </p:nvSpPr>
        <p:spPr bwMode="auto">
          <a:xfrm>
            <a:off x="3852016" y="9378825"/>
            <a:ext cx="2944086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125" tIns="46064" rIns="92125" bIns="46064" anchor="b"/>
          <a:lstStyle>
            <a:lvl1pPr defTabSz="91916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1916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9163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9163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9163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C6309145-F4C4-4682-826B-11FD92732399}" type="slidenum">
              <a:rPr lang="ru-RU" sz="1200"/>
              <a:pPr algn="r" eaLnBrk="1" hangingPunct="1"/>
              <a:t>14</a:t>
            </a:fld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4780366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757238" y="830263"/>
            <a:ext cx="5513387" cy="4135437"/>
          </a:xfrm>
          <a:ln/>
        </p:spPr>
      </p:sp>
      <p:sp>
        <p:nvSpPr>
          <p:cNvPr id="53251" name="Заметки 2"/>
          <p:cNvSpPr>
            <a:spLocks noGrp="1"/>
          </p:cNvSpPr>
          <p:nvPr>
            <p:ph type="body" idx="1"/>
          </p:nvPr>
        </p:nvSpPr>
        <p:spPr>
          <a:xfrm>
            <a:off x="703358" y="5248537"/>
            <a:ext cx="5621923" cy="496931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239" tIns="51084" rIns="98239" bIns="51084"/>
          <a:lstStyle/>
          <a:p>
            <a:endParaRPr lang="ru-RU" smtClean="0"/>
          </a:p>
        </p:txBody>
      </p:sp>
      <p:sp>
        <p:nvSpPr>
          <p:cNvPr id="53252" name="Номер слайда 3"/>
          <p:cNvSpPr txBox="1">
            <a:spLocks noGrp="1"/>
          </p:cNvSpPr>
          <p:nvPr/>
        </p:nvSpPr>
        <p:spPr bwMode="auto">
          <a:xfrm>
            <a:off x="3985141" y="10497066"/>
            <a:ext cx="3041853" cy="546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8239" tIns="51084" rIns="98239" bIns="51084" anchor="b"/>
          <a:lstStyle>
            <a:lvl1pPr defTabSz="452438" eaLnBrk="0" hangingPunct="0">
              <a:tabLst>
                <a:tab pos="0" algn="l"/>
                <a:tab pos="450850" algn="l"/>
                <a:tab pos="903288" algn="l"/>
                <a:tab pos="1357313" algn="l"/>
                <a:tab pos="1809750" algn="l"/>
                <a:tab pos="2262188" algn="l"/>
                <a:tab pos="2714625" algn="l"/>
                <a:tab pos="3167063" algn="l"/>
                <a:tab pos="3619500" algn="l"/>
                <a:tab pos="4073525" algn="l"/>
                <a:tab pos="4525963" algn="l"/>
                <a:tab pos="4978400" algn="l"/>
                <a:tab pos="5430838" algn="l"/>
                <a:tab pos="5883275" algn="l"/>
                <a:tab pos="6335713" algn="l"/>
                <a:tab pos="6789738" algn="l"/>
                <a:tab pos="7242175" algn="l"/>
                <a:tab pos="7694613" algn="l"/>
                <a:tab pos="8147050" algn="l"/>
                <a:tab pos="8599488" algn="l"/>
                <a:tab pos="9053513" algn="l"/>
              </a:tabLst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452438" eaLnBrk="0" hangingPunct="0">
              <a:tabLst>
                <a:tab pos="0" algn="l"/>
                <a:tab pos="450850" algn="l"/>
                <a:tab pos="903288" algn="l"/>
                <a:tab pos="1357313" algn="l"/>
                <a:tab pos="1809750" algn="l"/>
                <a:tab pos="2262188" algn="l"/>
                <a:tab pos="2714625" algn="l"/>
                <a:tab pos="3167063" algn="l"/>
                <a:tab pos="3619500" algn="l"/>
                <a:tab pos="4073525" algn="l"/>
                <a:tab pos="4525963" algn="l"/>
                <a:tab pos="4978400" algn="l"/>
                <a:tab pos="5430838" algn="l"/>
                <a:tab pos="5883275" algn="l"/>
                <a:tab pos="6335713" algn="l"/>
                <a:tab pos="6789738" algn="l"/>
                <a:tab pos="7242175" algn="l"/>
                <a:tab pos="7694613" algn="l"/>
                <a:tab pos="8147050" algn="l"/>
                <a:tab pos="8599488" algn="l"/>
                <a:tab pos="9053513" algn="l"/>
              </a:tabLst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452438" eaLnBrk="0" hangingPunct="0">
              <a:tabLst>
                <a:tab pos="0" algn="l"/>
                <a:tab pos="450850" algn="l"/>
                <a:tab pos="903288" algn="l"/>
                <a:tab pos="1357313" algn="l"/>
                <a:tab pos="1809750" algn="l"/>
                <a:tab pos="2262188" algn="l"/>
                <a:tab pos="2714625" algn="l"/>
                <a:tab pos="3167063" algn="l"/>
                <a:tab pos="3619500" algn="l"/>
                <a:tab pos="4073525" algn="l"/>
                <a:tab pos="4525963" algn="l"/>
                <a:tab pos="4978400" algn="l"/>
                <a:tab pos="5430838" algn="l"/>
                <a:tab pos="5883275" algn="l"/>
                <a:tab pos="6335713" algn="l"/>
                <a:tab pos="6789738" algn="l"/>
                <a:tab pos="7242175" algn="l"/>
                <a:tab pos="7694613" algn="l"/>
                <a:tab pos="8147050" algn="l"/>
                <a:tab pos="8599488" algn="l"/>
                <a:tab pos="9053513" algn="l"/>
              </a:tabLst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452438" eaLnBrk="0" hangingPunct="0">
              <a:tabLst>
                <a:tab pos="0" algn="l"/>
                <a:tab pos="450850" algn="l"/>
                <a:tab pos="903288" algn="l"/>
                <a:tab pos="1357313" algn="l"/>
                <a:tab pos="1809750" algn="l"/>
                <a:tab pos="2262188" algn="l"/>
                <a:tab pos="2714625" algn="l"/>
                <a:tab pos="3167063" algn="l"/>
                <a:tab pos="3619500" algn="l"/>
                <a:tab pos="4073525" algn="l"/>
                <a:tab pos="4525963" algn="l"/>
                <a:tab pos="4978400" algn="l"/>
                <a:tab pos="5430838" algn="l"/>
                <a:tab pos="5883275" algn="l"/>
                <a:tab pos="6335713" algn="l"/>
                <a:tab pos="6789738" algn="l"/>
                <a:tab pos="7242175" algn="l"/>
                <a:tab pos="7694613" algn="l"/>
                <a:tab pos="8147050" algn="l"/>
                <a:tab pos="8599488" algn="l"/>
                <a:tab pos="9053513" algn="l"/>
              </a:tabLst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452438" eaLnBrk="0" hangingPunct="0">
              <a:tabLst>
                <a:tab pos="0" algn="l"/>
                <a:tab pos="450850" algn="l"/>
                <a:tab pos="903288" algn="l"/>
                <a:tab pos="1357313" algn="l"/>
                <a:tab pos="1809750" algn="l"/>
                <a:tab pos="2262188" algn="l"/>
                <a:tab pos="2714625" algn="l"/>
                <a:tab pos="3167063" algn="l"/>
                <a:tab pos="3619500" algn="l"/>
                <a:tab pos="4073525" algn="l"/>
                <a:tab pos="4525963" algn="l"/>
                <a:tab pos="4978400" algn="l"/>
                <a:tab pos="5430838" algn="l"/>
                <a:tab pos="5883275" algn="l"/>
                <a:tab pos="6335713" algn="l"/>
                <a:tab pos="6789738" algn="l"/>
                <a:tab pos="7242175" algn="l"/>
                <a:tab pos="7694613" algn="l"/>
                <a:tab pos="8147050" algn="l"/>
                <a:tab pos="8599488" algn="l"/>
                <a:tab pos="9053513" algn="l"/>
              </a:tabLst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2438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0850" algn="l"/>
                <a:tab pos="903288" algn="l"/>
                <a:tab pos="1357313" algn="l"/>
                <a:tab pos="1809750" algn="l"/>
                <a:tab pos="2262188" algn="l"/>
                <a:tab pos="2714625" algn="l"/>
                <a:tab pos="3167063" algn="l"/>
                <a:tab pos="3619500" algn="l"/>
                <a:tab pos="4073525" algn="l"/>
                <a:tab pos="4525963" algn="l"/>
                <a:tab pos="4978400" algn="l"/>
                <a:tab pos="5430838" algn="l"/>
                <a:tab pos="5883275" algn="l"/>
                <a:tab pos="6335713" algn="l"/>
                <a:tab pos="6789738" algn="l"/>
                <a:tab pos="7242175" algn="l"/>
                <a:tab pos="7694613" algn="l"/>
                <a:tab pos="8147050" algn="l"/>
                <a:tab pos="8599488" algn="l"/>
                <a:tab pos="9053513" algn="l"/>
              </a:tabLs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2438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0850" algn="l"/>
                <a:tab pos="903288" algn="l"/>
                <a:tab pos="1357313" algn="l"/>
                <a:tab pos="1809750" algn="l"/>
                <a:tab pos="2262188" algn="l"/>
                <a:tab pos="2714625" algn="l"/>
                <a:tab pos="3167063" algn="l"/>
                <a:tab pos="3619500" algn="l"/>
                <a:tab pos="4073525" algn="l"/>
                <a:tab pos="4525963" algn="l"/>
                <a:tab pos="4978400" algn="l"/>
                <a:tab pos="5430838" algn="l"/>
                <a:tab pos="5883275" algn="l"/>
                <a:tab pos="6335713" algn="l"/>
                <a:tab pos="6789738" algn="l"/>
                <a:tab pos="7242175" algn="l"/>
                <a:tab pos="7694613" algn="l"/>
                <a:tab pos="8147050" algn="l"/>
                <a:tab pos="8599488" algn="l"/>
                <a:tab pos="9053513" algn="l"/>
              </a:tabLs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2438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0850" algn="l"/>
                <a:tab pos="903288" algn="l"/>
                <a:tab pos="1357313" algn="l"/>
                <a:tab pos="1809750" algn="l"/>
                <a:tab pos="2262188" algn="l"/>
                <a:tab pos="2714625" algn="l"/>
                <a:tab pos="3167063" algn="l"/>
                <a:tab pos="3619500" algn="l"/>
                <a:tab pos="4073525" algn="l"/>
                <a:tab pos="4525963" algn="l"/>
                <a:tab pos="4978400" algn="l"/>
                <a:tab pos="5430838" algn="l"/>
                <a:tab pos="5883275" algn="l"/>
                <a:tab pos="6335713" algn="l"/>
                <a:tab pos="6789738" algn="l"/>
                <a:tab pos="7242175" algn="l"/>
                <a:tab pos="7694613" algn="l"/>
                <a:tab pos="8147050" algn="l"/>
                <a:tab pos="8599488" algn="l"/>
                <a:tab pos="9053513" algn="l"/>
              </a:tabLs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2438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0850" algn="l"/>
                <a:tab pos="903288" algn="l"/>
                <a:tab pos="1357313" algn="l"/>
                <a:tab pos="1809750" algn="l"/>
                <a:tab pos="2262188" algn="l"/>
                <a:tab pos="2714625" algn="l"/>
                <a:tab pos="3167063" algn="l"/>
                <a:tab pos="3619500" algn="l"/>
                <a:tab pos="4073525" algn="l"/>
                <a:tab pos="4525963" algn="l"/>
                <a:tab pos="4978400" algn="l"/>
                <a:tab pos="5430838" algn="l"/>
                <a:tab pos="5883275" algn="l"/>
                <a:tab pos="6335713" algn="l"/>
                <a:tab pos="6789738" algn="l"/>
                <a:tab pos="7242175" algn="l"/>
                <a:tab pos="7694613" algn="l"/>
                <a:tab pos="8147050" algn="l"/>
                <a:tab pos="8599488" algn="l"/>
                <a:tab pos="9053513" algn="l"/>
              </a:tabLs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lnSpc>
                <a:spcPct val="102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fld id="{47DD1FE7-B8DC-4CE8-A8B3-7020C05D635B}" type="slidenum">
              <a:rPr lang="ru-RU" sz="1300">
                <a:solidFill>
                  <a:srgbClr val="000000"/>
                </a:solidFill>
                <a:latin typeface="Tahoma" pitchFamily="34" charset="0"/>
              </a:rPr>
              <a:pPr algn="r" eaLnBrk="1" hangingPunct="1">
                <a:lnSpc>
                  <a:spcPct val="102000"/>
                </a:lnSpc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t>15</a:t>
            </a:fld>
            <a:endParaRPr lang="ru-RU" sz="1300" dirty="0">
              <a:solidFill>
                <a:srgbClr val="000000"/>
              </a:solidFill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06051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877" indent="-285722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2888" indent="-22857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043" indent="-22857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199" indent="-22857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354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509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8664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5819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BB7FADE-F8C5-4B97-925B-B4AEB0226228}" type="slidenum">
              <a:rPr lang="ru-RU" smtClean="0"/>
              <a:pPr eaLnBrk="1" hangingPunct="1"/>
              <a:t>16</a:t>
            </a:fld>
            <a:endParaRPr lang="ru-RU" smtClean="0"/>
          </a:p>
        </p:txBody>
      </p:sp>
      <p:sp>
        <p:nvSpPr>
          <p:cNvPr id="45059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60" name="Заметки 2"/>
          <p:cNvSpPr>
            <a:spLocks noGrp="1"/>
          </p:cNvSpPr>
          <p:nvPr>
            <p:ph type="body" idx="1"/>
          </p:nvPr>
        </p:nvSpPr>
        <p:spPr>
          <a:xfrm>
            <a:off x="679768" y="4688557"/>
            <a:ext cx="5438140" cy="4445126"/>
          </a:xfrm>
          <a:noFill/>
        </p:spPr>
        <p:txBody>
          <a:bodyPr lIns="92125" tIns="46064" rIns="92125" bIns="46064"/>
          <a:lstStyle/>
          <a:p>
            <a:pPr eaLnBrk="1" hangingPunct="1"/>
            <a:endParaRPr lang="ru-RU" smtClean="0"/>
          </a:p>
        </p:txBody>
      </p:sp>
      <p:sp>
        <p:nvSpPr>
          <p:cNvPr id="45061" name="Номер слайда 3"/>
          <p:cNvSpPr txBox="1">
            <a:spLocks noGrp="1"/>
          </p:cNvSpPr>
          <p:nvPr/>
        </p:nvSpPr>
        <p:spPr bwMode="auto">
          <a:xfrm>
            <a:off x="3852016" y="9378825"/>
            <a:ext cx="2944086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125" tIns="46064" rIns="92125" bIns="46064" anchor="b"/>
          <a:lstStyle>
            <a:lvl1pPr defTabSz="91916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1916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9163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9163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9163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C6309145-F4C4-4682-826B-11FD92732399}" type="slidenum">
              <a:rPr lang="ru-RU" sz="1200"/>
              <a:pPr algn="r" eaLnBrk="1" hangingPunct="1"/>
              <a:t>16</a:t>
            </a:fld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4780366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877" indent="-285722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2888" indent="-22857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043" indent="-22857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199" indent="-22857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354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509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8664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5819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BB7FADE-F8C5-4B97-925B-B4AEB0226228}" type="slidenum">
              <a:rPr lang="ru-RU" smtClean="0"/>
              <a:pPr eaLnBrk="1" hangingPunct="1"/>
              <a:t>17</a:t>
            </a:fld>
            <a:endParaRPr lang="ru-RU" smtClean="0"/>
          </a:p>
        </p:txBody>
      </p:sp>
      <p:sp>
        <p:nvSpPr>
          <p:cNvPr id="45059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60" name="Заметки 2"/>
          <p:cNvSpPr>
            <a:spLocks noGrp="1"/>
          </p:cNvSpPr>
          <p:nvPr>
            <p:ph type="body" idx="1"/>
          </p:nvPr>
        </p:nvSpPr>
        <p:spPr>
          <a:xfrm>
            <a:off x="679768" y="4688557"/>
            <a:ext cx="5438140" cy="4445126"/>
          </a:xfrm>
          <a:noFill/>
        </p:spPr>
        <p:txBody>
          <a:bodyPr lIns="92125" tIns="46064" rIns="92125" bIns="46064"/>
          <a:lstStyle/>
          <a:p>
            <a:pPr eaLnBrk="1" hangingPunct="1"/>
            <a:endParaRPr lang="ru-RU" smtClean="0"/>
          </a:p>
        </p:txBody>
      </p:sp>
      <p:sp>
        <p:nvSpPr>
          <p:cNvPr id="45061" name="Номер слайда 3"/>
          <p:cNvSpPr txBox="1">
            <a:spLocks noGrp="1"/>
          </p:cNvSpPr>
          <p:nvPr/>
        </p:nvSpPr>
        <p:spPr bwMode="auto">
          <a:xfrm>
            <a:off x="3852016" y="9378825"/>
            <a:ext cx="2944086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125" tIns="46064" rIns="92125" bIns="46064" anchor="b"/>
          <a:lstStyle>
            <a:lvl1pPr defTabSz="91916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1916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9163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9163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9163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C6309145-F4C4-4682-826B-11FD92732399}" type="slidenum">
              <a:rPr lang="ru-RU" sz="1200"/>
              <a:pPr algn="r" eaLnBrk="1" hangingPunct="1"/>
              <a:t>17</a:t>
            </a:fld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4780366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877" indent="-285722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2888" indent="-22857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043" indent="-22857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199" indent="-22857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354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509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8664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5819" indent="-2285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BB7FADE-F8C5-4B97-925B-B4AEB0226228}" type="slidenum">
              <a:rPr lang="ru-RU" smtClean="0"/>
              <a:pPr eaLnBrk="1" hangingPunct="1"/>
              <a:t>18</a:t>
            </a:fld>
            <a:endParaRPr lang="ru-RU" smtClean="0"/>
          </a:p>
        </p:txBody>
      </p:sp>
      <p:sp>
        <p:nvSpPr>
          <p:cNvPr id="45059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60" name="Заметки 2"/>
          <p:cNvSpPr>
            <a:spLocks noGrp="1"/>
          </p:cNvSpPr>
          <p:nvPr>
            <p:ph type="body" idx="1"/>
          </p:nvPr>
        </p:nvSpPr>
        <p:spPr>
          <a:xfrm>
            <a:off x="679768" y="4688557"/>
            <a:ext cx="5438140" cy="4445126"/>
          </a:xfrm>
          <a:noFill/>
        </p:spPr>
        <p:txBody>
          <a:bodyPr lIns="92125" tIns="46064" rIns="92125" bIns="46064"/>
          <a:lstStyle/>
          <a:p>
            <a:pPr eaLnBrk="1" hangingPunct="1"/>
            <a:endParaRPr lang="ru-RU" smtClean="0"/>
          </a:p>
        </p:txBody>
      </p:sp>
      <p:sp>
        <p:nvSpPr>
          <p:cNvPr id="45061" name="Номер слайда 3"/>
          <p:cNvSpPr txBox="1">
            <a:spLocks noGrp="1"/>
          </p:cNvSpPr>
          <p:nvPr/>
        </p:nvSpPr>
        <p:spPr bwMode="auto">
          <a:xfrm>
            <a:off x="3852016" y="9378825"/>
            <a:ext cx="2944086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125" tIns="46064" rIns="92125" bIns="46064" anchor="b"/>
          <a:lstStyle>
            <a:lvl1pPr defTabSz="91916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1916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9163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9163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9163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91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C6309145-F4C4-4682-826B-11FD92732399}" type="slidenum">
              <a:rPr lang="ru-RU" sz="1200"/>
              <a:pPr algn="r" eaLnBrk="1" hangingPunct="1"/>
              <a:t>18</a:t>
            </a:fld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4780366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F4022FA-0860-41EE-8765-94BBD4C7281C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22296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EAA39-08D6-4A8B-B2BC-808F40223768}" type="datetimeFigureOut">
              <a:rPr lang="ru-RU"/>
              <a:pPr>
                <a:defRPr/>
              </a:pPr>
              <a:t>02.07.2015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729F91-F8C3-483D-964F-55B38F5AF9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2DF7B0-011D-48B6-9904-F5C2D87FACC0}" type="datetimeFigureOut">
              <a:rPr lang="ru-RU"/>
              <a:pPr>
                <a:defRPr/>
              </a:pPr>
              <a:t>02.07.2015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D4407D-5319-4F5B-A3CB-10E3177A96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3C059F-57E8-40D5-99C8-0D5F9800E09A}" type="datetimeFigureOut">
              <a:rPr lang="ru-RU"/>
              <a:pPr>
                <a:defRPr/>
              </a:pPr>
              <a:t>02.07.2015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63BF42-207D-44DC-A0FC-006608E685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2D1D1C-4583-4DEE-A4E1-6FFD4D391868}" type="datetimeFigureOut">
              <a:rPr lang="ru-RU"/>
              <a:pPr>
                <a:defRPr/>
              </a:pPr>
              <a:t>02.07.2015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482601-3A21-41AA-9DC4-2061D5C868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0CBE10-2C9D-4EF2-BC56-8E6C97E0356D}" type="datetimeFigureOut">
              <a:rPr lang="ru-RU"/>
              <a:pPr>
                <a:defRPr/>
              </a:pPr>
              <a:t>02.07.2015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9C06DF-A256-4D68-9381-9FAE8746EA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6AAFE7-EC7D-41B5-A31E-4B3DA5D2736B}" type="datetimeFigureOut">
              <a:rPr lang="ru-RU"/>
              <a:pPr>
                <a:defRPr/>
              </a:pPr>
              <a:t>02.07.2015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F9A862-A549-46DB-BBC2-0F8A604682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B73452-16C5-41C7-B0B2-2B8B977B0629}" type="datetimeFigureOut">
              <a:rPr lang="ru-RU"/>
              <a:pPr>
                <a:defRPr/>
              </a:pPr>
              <a:t>02.07.2015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0AD19-7033-4E4B-9F13-BDAF083317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83A1D6-79B9-45FE-B2EA-668163381F62}" type="datetimeFigureOut">
              <a:rPr lang="ru-RU"/>
              <a:pPr>
                <a:defRPr/>
              </a:pPr>
              <a:t>02.07.2015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49B3DD-2D1E-46A0-96CD-E6F7D050EA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535D7B-766C-480A-9CE2-7DC14D1052C1}" type="datetimeFigureOut">
              <a:rPr lang="ru-RU"/>
              <a:pPr>
                <a:defRPr/>
              </a:pPr>
              <a:t>02.07.2015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13DE37-FEB6-45E6-BF0D-7064B2D1A6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29A6AC-7C1D-4C07-AE91-A8D23CE609BC}" type="datetimeFigureOut">
              <a:rPr lang="ru-RU"/>
              <a:pPr>
                <a:defRPr/>
              </a:pPr>
              <a:t>02.07.2015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7BE6C8-A147-4D06-90EF-13C1A52908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B216EB-485A-46A3-888C-2030FFF32D25}" type="datetimeFigureOut">
              <a:rPr lang="ru-RU"/>
              <a:pPr>
                <a:defRPr/>
              </a:pPr>
              <a:t>02.07.2015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861CE2-62DB-4E87-8384-B0CA47B402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1AF5954-F3BA-4782-A56E-5C73725E9AF8}" type="datetimeFigureOut">
              <a:rPr lang="ru-RU"/>
              <a:pPr>
                <a:defRPr/>
              </a:pPr>
              <a:t>02.07.2015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FAA6DCC-2E4C-4C00-9370-DBF578AF6A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pn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11" Type="http://schemas.openxmlformats.org/officeDocument/2006/relationships/image" Target="../media/image23.jpeg"/><Relationship Id="rId5" Type="http://schemas.openxmlformats.org/officeDocument/2006/relationships/image" Target="../media/image10.png"/><Relationship Id="rId10" Type="http://schemas.openxmlformats.org/officeDocument/2006/relationships/image" Target="../media/image22.jpe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10" Type="http://schemas.openxmlformats.org/officeDocument/2006/relationships/image" Target="../media/image16.jpeg"/><Relationship Id="rId4" Type="http://schemas.openxmlformats.org/officeDocument/2006/relationships/image" Target="../media/image10.png"/><Relationship Id="rId9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png"/><Relationship Id="rId7" Type="http://schemas.openxmlformats.org/officeDocument/2006/relationships/image" Target="../media/image12.jpeg"/><Relationship Id="rId12" Type="http://schemas.openxmlformats.org/officeDocument/2006/relationships/image" Target="../media/image2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11" Type="http://schemas.openxmlformats.org/officeDocument/2006/relationships/image" Target="../media/image22.jpeg"/><Relationship Id="rId5" Type="http://schemas.openxmlformats.org/officeDocument/2006/relationships/image" Target="../media/image10.png"/><Relationship Id="rId10" Type="http://schemas.openxmlformats.org/officeDocument/2006/relationships/image" Target="../media/image2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pn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11" Type="http://schemas.openxmlformats.org/officeDocument/2006/relationships/image" Target="../media/image23.jpeg"/><Relationship Id="rId5" Type="http://schemas.openxmlformats.org/officeDocument/2006/relationships/image" Target="../media/image10.png"/><Relationship Id="rId10" Type="http://schemas.openxmlformats.org/officeDocument/2006/relationships/image" Target="../media/image22.jpe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pn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11" Type="http://schemas.openxmlformats.org/officeDocument/2006/relationships/image" Target="../media/image23.jpeg"/><Relationship Id="rId5" Type="http://schemas.openxmlformats.org/officeDocument/2006/relationships/image" Target="../media/image10.png"/><Relationship Id="rId10" Type="http://schemas.openxmlformats.org/officeDocument/2006/relationships/image" Target="../media/image22.jpe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pn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11" Type="http://schemas.openxmlformats.org/officeDocument/2006/relationships/image" Target="../media/image23.jpeg"/><Relationship Id="rId5" Type="http://schemas.openxmlformats.org/officeDocument/2006/relationships/image" Target="../media/image10.png"/><Relationship Id="rId10" Type="http://schemas.openxmlformats.org/officeDocument/2006/relationships/image" Target="../media/image22.jpe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pn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11" Type="http://schemas.openxmlformats.org/officeDocument/2006/relationships/image" Target="../media/image23.jpeg"/><Relationship Id="rId5" Type="http://schemas.openxmlformats.org/officeDocument/2006/relationships/image" Target="../media/image10.png"/><Relationship Id="rId10" Type="http://schemas.openxmlformats.org/officeDocument/2006/relationships/image" Target="../media/image22.jpe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pn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11" Type="http://schemas.openxmlformats.org/officeDocument/2006/relationships/image" Target="../media/image27.jpeg"/><Relationship Id="rId5" Type="http://schemas.openxmlformats.org/officeDocument/2006/relationships/image" Target="../media/image10.png"/><Relationship Id="rId10" Type="http://schemas.openxmlformats.org/officeDocument/2006/relationships/image" Target="../media/image26.jpe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10" Type="http://schemas.openxmlformats.org/officeDocument/2006/relationships/image" Target="../media/image16.jpeg"/><Relationship Id="rId4" Type="http://schemas.openxmlformats.org/officeDocument/2006/relationships/image" Target="../media/image10.png"/><Relationship Id="rId9" Type="http://schemas.openxmlformats.org/officeDocument/2006/relationships/image" Target="../media/image15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pn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11" Type="http://schemas.openxmlformats.org/officeDocument/2006/relationships/image" Target="../media/image27.jpeg"/><Relationship Id="rId5" Type="http://schemas.openxmlformats.org/officeDocument/2006/relationships/image" Target="../media/image10.png"/><Relationship Id="rId10" Type="http://schemas.openxmlformats.org/officeDocument/2006/relationships/image" Target="../media/image26.jpe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pn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11" Type="http://schemas.openxmlformats.org/officeDocument/2006/relationships/image" Target="../media/image29.jpeg"/><Relationship Id="rId5" Type="http://schemas.openxmlformats.org/officeDocument/2006/relationships/image" Target="../media/image10.png"/><Relationship Id="rId10" Type="http://schemas.openxmlformats.org/officeDocument/2006/relationships/image" Target="../media/image28.jpe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pn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11" Type="http://schemas.openxmlformats.org/officeDocument/2006/relationships/image" Target="../media/image29.jpeg"/><Relationship Id="rId5" Type="http://schemas.openxmlformats.org/officeDocument/2006/relationships/image" Target="../media/image10.png"/><Relationship Id="rId10" Type="http://schemas.openxmlformats.org/officeDocument/2006/relationships/image" Target="../media/image28.jpe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pn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11" Type="http://schemas.openxmlformats.org/officeDocument/2006/relationships/image" Target="../media/image23.jpeg"/><Relationship Id="rId5" Type="http://schemas.openxmlformats.org/officeDocument/2006/relationships/image" Target="../media/image10.png"/><Relationship Id="rId10" Type="http://schemas.openxmlformats.org/officeDocument/2006/relationships/image" Target="../media/image22.jpe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pn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11" Type="http://schemas.openxmlformats.org/officeDocument/2006/relationships/image" Target="../media/image23.jpeg"/><Relationship Id="rId5" Type="http://schemas.openxmlformats.org/officeDocument/2006/relationships/image" Target="../media/image10.png"/><Relationship Id="rId10" Type="http://schemas.openxmlformats.org/officeDocument/2006/relationships/image" Target="../media/image22.jpe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pn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11" Type="http://schemas.openxmlformats.org/officeDocument/2006/relationships/image" Target="../media/image23.jpeg"/><Relationship Id="rId5" Type="http://schemas.openxmlformats.org/officeDocument/2006/relationships/image" Target="../media/image10.png"/><Relationship Id="rId10" Type="http://schemas.openxmlformats.org/officeDocument/2006/relationships/image" Target="../media/image22.jpe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pn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11" Type="http://schemas.openxmlformats.org/officeDocument/2006/relationships/image" Target="../media/image23.jpeg"/><Relationship Id="rId5" Type="http://schemas.openxmlformats.org/officeDocument/2006/relationships/image" Target="../media/image10.png"/><Relationship Id="rId10" Type="http://schemas.openxmlformats.org/officeDocument/2006/relationships/image" Target="../media/image22.jpe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pn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17.jpe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jpe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pn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pn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11" Type="http://schemas.openxmlformats.org/officeDocument/2006/relationships/image" Target="../media/image23.jpeg"/><Relationship Id="rId5" Type="http://schemas.openxmlformats.org/officeDocument/2006/relationships/image" Target="../media/image10.png"/><Relationship Id="rId10" Type="http://schemas.openxmlformats.org/officeDocument/2006/relationships/image" Target="../media/image22.jpe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pn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11" Type="http://schemas.openxmlformats.org/officeDocument/2006/relationships/image" Target="../media/image23.jpeg"/><Relationship Id="rId5" Type="http://schemas.openxmlformats.org/officeDocument/2006/relationships/image" Target="../media/image10.png"/><Relationship Id="rId10" Type="http://schemas.openxmlformats.org/officeDocument/2006/relationships/image" Target="../media/image22.jpe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png"/><Relationship Id="rId9" Type="http://schemas.openxmlformats.org/officeDocument/2006/relationships/image" Target="../media/image30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ext Box 3"/>
          <p:cNvSpPr txBox="1">
            <a:spLocks noChangeArrowheads="1"/>
          </p:cNvSpPr>
          <p:nvPr/>
        </p:nvSpPr>
        <p:spPr bwMode="auto">
          <a:xfrm>
            <a:off x="381000" y="2420888"/>
            <a:ext cx="8477280" cy="3008376"/>
          </a:xfrm>
          <a:prstGeom prst="rect">
            <a:avLst/>
          </a:prstGeom>
          <a:solidFill>
            <a:srgbClr val="006C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no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 smtClean="0">
              <a:solidFill>
                <a:schemeClr val="bg1"/>
              </a:solidFill>
              <a:latin typeface="Arial" pitchFamily="34" charset="0"/>
            </a:endParaRP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</a:rPr>
              <a:t>ПЕРВЫЕ   РЕЗУЛЬТАТЫ  ПИЛОТНОГО   ПРОЕКТА   </a:t>
            </a: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 smtClean="0">
              <a:solidFill>
                <a:schemeClr val="bg1"/>
              </a:solidFill>
              <a:latin typeface="Arial" pitchFamily="34" charset="0"/>
            </a:endParaRP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</a:rPr>
              <a:t>по организации работы комплексных врачебно-фельдшерских бригад  для оказания первичной медико-санитарной помощи взрослому населению Свердловской области</a:t>
            </a:r>
            <a:endParaRPr lang="ru-RU" altLang="ru-RU" sz="2400" b="1" dirty="0">
              <a:solidFill>
                <a:schemeClr val="bg1"/>
              </a:solidFill>
              <a:latin typeface="Arial" pitchFamily="34" charset="0"/>
              <a:ea typeface="Tahoma" pitchFamily="34" charset="0"/>
            </a:endParaRPr>
          </a:p>
        </p:txBody>
      </p:sp>
      <p:pic>
        <p:nvPicPr>
          <p:cNvPr id="66565" name="Рисунок 8" descr="логотип_2012.ti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44875" y="152400"/>
            <a:ext cx="2270125" cy="217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66" name="Рисунок 3" descr="9001_rus.tif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15000" y="685800"/>
            <a:ext cx="990600" cy="1010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67" name="Рисунок 4" descr="IQNet cert mark.tif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84972" y="698412"/>
            <a:ext cx="967828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68" name="Рисунок 6" descr="ЛОГОТИП_НЗК_НОМЕРНОЙ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54704" y="685800"/>
            <a:ext cx="841496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69" name="Рисунок 7" descr="качество.jp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8250" y="634824"/>
            <a:ext cx="1104056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Рисунок 11" descr="медаль лучший СПО.png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8600" y="604209"/>
            <a:ext cx="1143000" cy="1148391"/>
          </a:xfrm>
          <a:prstGeom prst="rect">
            <a:avLst/>
          </a:prstGeom>
        </p:spPr>
      </p:pic>
      <p:pic>
        <p:nvPicPr>
          <p:cNvPr id="14" name="Рисунок 13" descr="снг.jpg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" y="685800"/>
            <a:ext cx="990600" cy="990600"/>
          </a:xfrm>
          <a:prstGeom prst="rect">
            <a:avLst/>
          </a:prstGeom>
        </p:spPr>
      </p:pic>
      <p:cxnSp>
        <p:nvCxnSpPr>
          <p:cNvPr id="16" name="Прямая соединительная линия 15"/>
          <p:cNvCxnSpPr/>
          <p:nvPr/>
        </p:nvCxnSpPr>
        <p:spPr>
          <a:xfrm>
            <a:off x="0" y="533400"/>
            <a:ext cx="3581400" cy="0"/>
          </a:xfrm>
          <a:prstGeom prst="line">
            <a:avLst/>
          </a:prstGeom>
          <a:ln w="38100" cmpd="dbl">
            <a:solidFill>
              <a:srgbClr val="006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0" y="1835106"/>
            <a:ext cx="3581400" cy="0"/>
          </a:xfrm>
          <a:prstGeom prst="line">
            <a:avLst/>
          </a:prstGeom>
          <a:ln w="38100" cmpd="dbl">
            <a:solidFill>
              <a:srgbClr val="006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5562600" y="533400"/>
            <a:ext cx="3581400" cy="0"/>
          </a:xfrm>
          <a:prstGeom prst="line">
            <a:avLst/>
          </a:prstGeom>
          <a:ln w="38100" cmpd="dbl">
            <a:solidFill>
              <a:srgbClr val="006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5562600" y="1835106"/>
            <a:ext cx="3581400" cy="0"/>
          </a:xfrm>
          <a:prstGeom prst="line">
            <a:avLst/>
          </a:prstGeom>
          <a:ln w="38100" cmpd="dbl">
            <a:solidFill>
              <a:srgbClr val="006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251520" y="5733256"/>
            <a:ext cx="87868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ЛЕВИНА Ирина Анатольевна </a:t>
            </a:r>
          </a:p>
          <a:p>
            <a:pPr algn="ctr"/>
            <a:r>
              <a:rPr lang="ru-RU" sz="1200" b="1" dirty="0" smtClean="0">
                <a:latin typeface="Arial" pitchFamily="34" charset="0"/>
                <a:cs typeface="Arial" pitchFamily="34" charset="0"/>
              </a:rPr>
              <a:t>Главный внештатный специалист по управлению сестринской деятельностью Минздрава РФ в </a:t>
            </a:r>
            <a:r>
              <a:rPr lang="ru-RU" sz="1200" b="1" dirty="0" err="1" smtClean="0">
                <a:latin typeface="Arial" pitchFamily="34" charset="0"/>
                <a:cs typeface="Arial" pitchFamily="34" charset="0"/>
              </a:rPr>
              <a:t>УрФО</a:t>
            </a:r>
            <a:r>
              <a:rPr lang="ru-RU" sz="1200" b="1" dirty="0" smtClean="0">
                <a:latin typeface="Arial" pitchFamily="34" charset="0"/>
                <a:cs typeface="Arial" pitchFamily="34" charset="0"/>
              </a:rPr>
              <a:t> и Минздрава Свердловской области, Директор ГБОУ СПО «Свердловский областной медицинский колледж», </a:t>
            </a:r>
          </a:p>
          <a:p>
            <a:pPr algn="ctr"/>
            <a:r>
              <a:rPr lang="ru-RU" sz="1200" b="1" dirty="0" smtClean="0">
                <a:latin typeface="Arial" pitchFamily="34" charset="0"/>
                <a:cs typeface="Arial" pitchFamily="34" charset="0"/>
              </a:rPr>
              <a:t>Заслуженный учитель России</a:t>
            </a:r>
            <a:endParaRPr lang="ru-RU" sz="12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7623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188640"/>
            <a:ext cx="4320480" cy="30746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154" t="17062" r="15385" b="24201"/>
          <a:stretch>
            <a:fillRect/>
          </a:stretch>
        </p:blipFill>
        <p:spPr bwMode="auto">
          <a:xfrm rot="10800000">
            <a:off x="323528" y="332656"/>
            <a:ext cx="367240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Рисунок 5" descr="Безымянный-2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7944" y="0"/>
            <a:ext cx="2592288" cy="367865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Рисунок 6" descr="Безымянный-3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0232" y="0"/>
            <a:ext cx="2232248" cy="321297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556" r="12049" b="19444"/>
          <a:stretch>
            <a:fillRect/>
          </a:stretch>
        </p:blipFill>
        <p:spPr bwMode="auto">
          <a:xfrm rot="16200000">
            <a:off x="2749488" y="859024"/>
            <a:ext cx="3645023" cy="835292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Прямая соединительная линия 28"/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86" name="Rectangle 3"/>
          <p:cNvSpPr>
            <a:spLocks noChangeArrowheads="1"/>
          </p:cNvSpPr>
          <p:nvPr/>
        </p:nvSpPr>
        <p:spPr bwMode="auto">
          <a:xfrm>
            <a:off x="0" y="542448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457200" y="396053"/>
            <a:ext cx="7772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90000"/>
              </a:lnSpc>
              <a:defRPr/>
            </a:pPr>
            <a:endParaRPr lang="ru-RU" sz="2400" b="1" dirty="0">
              <a:solidFill>
                <a:srgbClr val="008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+mn-cs"/>
            </a:endParaRPr>
          </a:p>
        </p:txBody>
      </p:sp>
      <p:grpSp>
        <p:nvGrpSpPr>
          <p:cNvPr id="2" name="Группа 23"/>
          <p:cNvGrpSpPr/>
          <p:nvPr/>
        </p:nvGrpSpPr>
        <p:grpSpPr>
          <a:xfrm>
            <a:off x="63500" y="115888"/>
            <a:ext cx="8901113" cy="6670225"/>
            <a:chOff x="63500" y="115888"/>
            <a:chExt cx="8901113" cy="6670225"/>
          </a:xfrm>
        </p:grpSpPr>
        <p:grpSp>
          <p:nvGrpSpPr>
            <p:cNvPr id="3" name="Группа 5"/>
            <p:cNvGrpSpPr>
              <a:grpSpLocks/>
            </p:cNvGrpSpPr>
            <p:nvPr/>
          </p:nvGrpSpPr>
          <p:grpSpPr bwMode="auto">
            <a:xfrm>
              <a:off x="63500" y="115888"/>
              <a:ext cx="8901113" cy="6481762"/>
              <a:chOff x="63500" y="115888"/>
              <a:chExt cx="8901113" cy="6481762"/>
            </a:xfrm>
          </p:grpSpPr>
          <p:pic>
            <p:nvPicPr>
              <p:cNvPr id="27" name="Рисунок 10" descr="логотип_2012.tif"/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3500" y="115888"/>
                <a:ext cx="1116013" cy="10668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cxnSp>
            <p:nvCxnSpPr>
              <p:cNvPr id="30" name="Прямая соединительная линия 29"/>
              <p:cNvCxnSpPr/>
              <p:nvPr/>
            </p:nvCxnSpPr>
            <p:spPr>
              <a:xfrm>
                <a:off x="179388" y="1312863"/>
                <a:ext cx="8785225" cy="0"/>
              </a:xfrm>
              <a:prstGeom prst="line">
                <a:avLst/>
              </a:prstGeom>
              <a:ln w="57150">
                <a:solidFill>
                  <a:srgbClr val="00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Прямая соединительная линия 32"/>
              <p:cNvCxnSpPr/>
              <p:nvPr/>
            </p:nvCxnSpPr>
            <p:spPr>
              <a:xfrm>
                <a:off x="1331913" y="333375"/>
                <a:ext cx="0" cy="6264275"/>
              </a:xfrm>
              <a:prstGeom prst="line">
                <a:avLst/>
              </a:prstGeom>
              <a:ln w="57150">
                <a:solidFill>
                  <a:srgbClr val="00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1" name="Рисунок 3" descr="9001_rus.tif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3657" y="4149824"/>
              <a:ext cx="841251" cy="8412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Рисунок 4" descr="IQNet cert mark.tif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9835" y="3214370"/>
              <a:ext cx="839664" cy="8421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" name="Рисунок 18" descr="ЛОГОТИП_НЗК_НОМЕРНОЙ.jpg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259" y="5056324"/>
              <a:ext cx="703748" cy="8123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Рисунок 19" descr="качество.jpg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8945" y="2238627"/>
              <a:ext cx="936104" cy="9503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" name="Рисунок 24" descr="снг.jpg"/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0725" y="1370274"/>
              <a:ext cx="818042" cy="818042"/>
            </a:xfrm>
            <a:prstGeom prst="rect">
              <a:avLst/>
            </a:prstGeom>
          </p:spPr>
        </p:pic>
        <p:pic>
          <p:nvPicPr>
            <p:cNvPr id="26" name="Рисунок 25" descr="медаль лучший СПО.png"/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7396" y="5943600"/>
              <a:ext cx="838558" cy="842513"/>
            </a:xfrm>
            <a:prstGeom prst="rect">
              <a:avLst/>
            </a:prstGeom>
          </p:spPr>
        </p:pic>
      </p:grpSp>
      <p:sp>
        <p:nvSpPr>
          <p:cNvPr id="18" name="TextBox 16"/>
          <p:cNvSpPr txBox="1">
            <a:spLocks noChangeArrowheads="1"/>
          </p:cNvSpPr>
          <p:nvPr/>
        </p:nvSpPr>
        <p:spPr bwMode="auto">
          <a:xfrm>
            <a:off x="1475656" y="1340769"/>
            <a:ext cx="331236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1400" b="1" dirty="0"/>
          </a:p>
          <a:p>
            <a:endParaRPr lang="ru-RU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5724128" y="1484784"/>
            <a:ext cx="3151713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00" b="1" dirty="0" smtClean="0"/>
          </a:p>
          <a:p>
            <a:endParaRPr lang="ru-RU" sz="1400" b="1" dirty="0" smtClean="0"/>
          </a:p>
          <a:p>
            <a:endParaRPr lang="ru-RU" b="1" dirty="0">
              <a:solidFill>
                <a:srgbClr val="336600"/>
              </a:solidFill>
            </a:endParaRPr>
          </a:p>
        </p:txBody>
      </p:sp>
      <p:sp>
        <p:nvSpPr>
          <p:cNvPr id="140289" name="Rectangle 1"/>
          <p:cNvSpPr>
            <a:spLocks noChangeArrowheads="1"/>
          </p:cNvSpPr>
          <p:nvPr/>
        </p:nvSpPr>
        <p:spPr bwMode="auto">
          <a:xfrm>
            <a:off x="1475656" y="1288357"/>
            <a:ext cx="6552728" cy="118494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rgbClr val="0066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1600" dirty="0"/>
              <a:t> </a:t>
            </a:r>
            <a:r>
              <a:rPr lang="ru-RU" b="1" dirty="0" smtClean="0">
                <a:solidFill>
                  <a:srgbClr val="C00000"/>
                </a:solidFill>
              </a:rPr>
              <a:t>ОСНОВНАЯ ДЕЯТЕЛЬНОСТЬ </a:t>
            </a:r>
            <a:endParaRPr lang="ru-RU" b="1" dirty="0">
              <a:solidFill>
                <a:srgbClr val="C00000"/>
              </a:solidFill>
            </a:endParaRPr>
          </a:p>
          <a:p>
            <a:pPr algn="ctr"/>
            <a:r>
              <a:rPr lang="ru-RU" sz="1600" b="1" dirty="0" smtClean="0"/>
              <a:t>Медицинская сестра участкового терапевта </a:t>
            </a:r>
            <a:r>
              <a:rPr lang="ru-RU" sz="2800" b="1" dirty="0" smtClean="0">
                <a:solidFill>
                  <a:srgbClr val="C00000"/>
                </a:solidFill>
              </a:rPr>
              <a:t>13,6%</a:t>
            </a:r>
          </a:p>
          <a:p>
            <a:pPr algn="ctr"/>
            <a:r>
              <a:rPr lang="ru-RU" sz="1600" b="1" dirty="0" smtClean="0"/>
              <a:t>Медицинская сестра педиатра-участкового   </a:t>
            </a:r>
            <a:r>
              <a:rPr lang="ru-RU" sz="2800" b="1" dirty="0" smtClean="0">
                <a:solidFill>
                  <a:srgbClr val="C00000"/>
                </a:solidFill>
              </a:rPr>
              <a:t>23,6%</a:t>
            </a:r>
            <a:endParaRPr kumimoji="0" lang="ru-RU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9" name="Группа 22"/>
          <p:cNvGrpSpPr/>
          <p:nvPr/>
        </p:nvGrpSpPr>
        <p:grpSpPr>
          <a:xfrm>
            <a:off x="8072462" y="71414"/>
            <a:ext cx="928694" cy="1214446"/>
            <a:chOff x="5929322" y="1424874"/>
            <a:chExt cx="3214710" cy="5433126"/>
          </a:xfrm>
        </p:grpSpPr>
        <p:pic>
          <p:nvPicPr>
            <p:cNvPr id="35" name="Рисунок 34" descr="Без имени-1.jpg"/>
            <p:cNvPicPr>
              <a:picLocks noChangeAspect="1"/>
            </p:cNvPicPr>
            <p:nvPr/>
          </p:nvPicPr>
          <p:blipFill>
            <a:blip r:embed="rId10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9322" y="1424874"/>
              <a:ext cx="3214710" cy="5433126"/>
            </a:xfrm>
            <a:prstGeom prst="rect">
              <a:avLst/>
            </a:prstGeom>
          </p:spPr>
        </p:pic>
        <p:pic>
          <p:nvPicPr>
            <p:cNvPr id="38" name="Рисунок 37" descr="1.jpg"/>
            <p:cNvPicPr>
              <a:picLocks noChangeAspect="1"/>
            </p:cNvPicPr>
            <p:nvPr/>
          </p:nvPicPr>
          <p:blipFill>
            <a:blip r:embed="rId1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724510">
              <a:off x="7637418" y="2958514"/>
              <a:ext cx="667624" cy="810574"/>
            </a:xfrm>
            <a:prstGeom prst="rect">
              <a:avLst/>
            </a:prstGeom>
          </p:spPr>
        </p:pic>
      </p:grpSp>
      <p:sp>
        <p:nvSpPr>
          <p:cNvPr id="31" name="Rectangle 2"/>
          <p:cNvSpPr txBox="1">
            <a:spLocks noChangeArrowheads="1"/>
          </p:cNvSpPr>
          <p:nvPr/>
        </p:nvSpPr>
        <p:spPr>
          <a:xfrm>
            <a:off x="1331640" y="0"/>
            <a:ext cx="7355160" cy="141763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ru-RU" sz="3200" b="1" dirty="0" smtClean="0">
                <a:solidFill>
                  <a:srgbClr val="336600"/>
                </a:solidFill>
                <a:latin typeface="Times New Roman" pitchFamily="18" charset="0"/>
              </a:rPr>
              <a:t>ИТОГИ ПИЛОТНОГО ПРОЕКТА</a:t>
            </a:r>
          </a:p>
          <a:p>
            <a:pPr eaLnBrk="1" hangingPunct="1"/>
            <a:r>
              <a:rPr lang="ru-RU" sz="1300" b="1" dirty="0" smtClean="0">
                <a:latin typeface="Arial" pitchFamily="34" charset="0"/>
                <a:cs typeface="Arial" pitchFamily="34" charset="0"/>
              </a:rPr>
              <a:t>проведение фотохронометражных наблюдений для расчета норм времени  врача терапевта участкового, врача педиатра участкового и</a:t>
            </a:r>
          </a:p>
          <a:p>
            <a:pPr eaLnBrk="1" hangingPunct="1"/>
            <a:r>
              <a:rPr lang="ru-RU" sz="1300" b="1" dirty="0" smtClean="0">
                <a:latin typeface="Arial" pitchFamily="34" charset="0"/>
                <a:cs typeface="Arial" pitchFamily="34" charset="0"/>
              </a:rPr>
              <a:t> медицинских сестер, работающих с указанными врачами</a:t>
            </a:r>
          </a:p>
          <a:p>
            <a:pPr eaLnBrk="1" hangingPunct="1"/>
            <a:endParaRPr lang="ru-RU" sz="1200" b="1" dirty="0" smtClean="0">
              <a:solidFill>
                <a:srgbClr val="336600"/>
              </a:solidFill>
              <a:latin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229279" y="353524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b="1" dirty="0"/>
          </a:p>
        </p:txBody>
      </p:sp>
      <p:sp>
        <p:nvSpPr>
          <p:cNvPr id="34" name="Rectangle 21"/>
          <p:cNvSpPr>
            <a:spLocks noChangeArrowheads="1"/>
          </p:cNvSpPr>
          <p:nvPr/>
        </p:nvSpPr>
        <p:spPr bwMode="auto">
          <a:xfrm>
            <a:off x="1475656" y="2564904"/>
            <a:ext cx="6552728" cy="194421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38100">
            <a:solidFill>
              <a:srgbClr val="006600"/>
            </a:solidFill>
            <a:miter lim="800000"/>
            <a:headEnd/>
            <a:tailEnd/>
          </a:ln>
        </p:spPr>
        <p:txBody>
          <a:bodyPr wrap="square" anchor="ctr"/>
          <a:lstStyle/>
          <a:p>
            <a:pPr algn="ctr"/>
            <a:r>
              <a:rPr lang="ru-RU" sz="1600" b="1" dirty="0" smtClean="0"/>
              <a:t>Из основной деятельности   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ИЗМЕРЕНИЕ АД, </a:t>
            </a:r>
            <a:r>
              <a:rPr lang="en-US" b="1" dirty="0" smtClean="0">
                <a:solidFill>
                  <a:srgbClr val="C00000"/>
                </a:solidFill>
              </a:rPr>
              <a:t>PS</a:t>
            </a:r>
            <a:r>
              <a:rPr lang="ru-RU" b="1" dirty="0" smtClean="0">
                <a:solidFill>
                  <a:srgbClr val="C00000"/>
                </a:solidFill>
              </a:rPr>
              <a:t>, ЧДД: </a:t>
            </a:r>
            <a:r>
              <a:rPr lang="ru-RU" sz="1600" b="1" dirty="0" smtClean="0"/>
              <a:t>Врач-терапевт участковый </a:t>
            </a:r>
            <a:r>
              <a:rPr lang="ru-RU" sz="2000" b="1" dirty="0" smtClean="0">
                <a:solidFill>
                  <a:srgbClr val="C00000"/>
                </a:solidFill>
              </a:rPr>
              <a:t>24,5%, </a:t>
            </a:r>
            <a:r>
              <a:rPr lang="ru-RU" sz="1600" b="1" dirty="0" smtClean="0"/>
              <a:t>педиатр участковый – </a:t>
            </a:r>
            <a:r>
              <a:rPr lang="ru-RU" sz="2000" b="1" dirty="0" smtClean="0">
                <a:solidFill>
                  <a:srgbClr val="C00000"/>
                </a:solidFill>
              </a:rPr>
              <a:t>19,3%</a:t>
            </a:r>
          </a:p>
          <a:p>
            <a:endParaRPr lang="ru-RU" sz="1600" b="1" dirty="0" smtClean="0">
              <a:solidFill>
                <a:srgbClr val="C00000"/>
              </a:solidFill>
            </a:endParaRPr>
          </a:p>
          <a:p>
            <a:r>
              <a:rPr lang="ru-RU" b="1" dirty="0" smtClean="0">
                <a:solidFill>
                  <a:srgbClr val="C00000"/>
                </a:solidFill>
              </a:rPr>
              <a:t>СОВЕТЫ, РЕКОМЕНДАЦИИ:</a:t>
            </a:r>
          </a:p>
          <a:p>
            <a:r>
              <a:rPr lang="ru-RU" sz="1600" b="1" dirty="0" smtClean="0"/>
              <a:t>Врач-терапевт участковый </a:t>
            </a:r>
            <a:r>
              <a:rPr lang="ru-RU" sz="2000" b="1" dirty="0" smtClean="0">
                <a:solidFill>
                  <a:srgbClr val="C00000"/>
                </a:solidFill>
              </a:rPr>
              <a:t>21,2%</a:t>
            </a:r>
          </a:p>
          <a:p>
            <a:r>
              <a:rPr lang="ru-RU" sz="1600" b="1" dirty="0" smtClean="0"/>
              <a:t>Врач-педиатр участковый </a:t>
            </a:r>
            <a:r>
              <a:rPr lang="ru-RU" sz="2000" b="1" dirty="0" smtClean="0">
                <a:solidFill>
                  <a:srgbClr val="C00000"/>
                </a:solidFill>
              </a:rPr>
              <a:t>15,6%</a:t>
            </a:r>
            <a:r>
              <a:rPr lang="ru-RU" sz="1600" b="1" dirty="0" smtClean="0">
                <a:solidFill>
                  <a:srgbClr val="C00000"/>
                </a:solidFill>
              </a:rPr>
              <a:t> </a:t>
            </a:r>
            <a:endParaRPr lang="ru-RU" sz="1600" dirty="0"/>
          </a:p>
        </p:txBody>
      </p:sp>
      <p:sp>
        <p:nvSpPr>
          <p:cNvPr id="36" name="Rectangle 21"/>
          <p:cNvSpPr>
            <a:spLocks noChangeArrowheads="1"/>
          </p:cNvSpPr>
          <p:nvPr/>
        </p:nvSpPr>
        <p:spPr bwMode="auto">
          <a:xfrm>
            <a:off x="1475656" y="4618912"/>
            <a:ext cx="7200800" cy="223908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38100">
            <a:solidFill>
              <a:srgbClr val="006600"/>
            </a:solidFill>
            <a:miter lim="800000"/>
            <a:headEnd/>
            <a:tailEnd/>
          </a:ln>
        </p:spPr>
        <p:txBody>
          <a:bodyPr wrap="square" anchor="ctr"/>
          <a:lstStyle/>
          <a:p>
            <a:pPr algn="ctr"/>
            <a:endParaRPr lang="ru-RU" b="1" dirty="0" smtClean="0"/>
          </a:p>
          <a:p>
            <a:pPr algn="ctr"/>
            <a:r>
              <a:rPr lang="ru-RU" b="1" dirty="0" smtClean="0"/>
              <a:t>РАБОТА С ДОКУМЕНТАЦИЕЙ</a:t>
            </a:r>
          </a:p>
          <a:p>
            <a:pPr algn="ctr"/>
            <a:r>
              <a:rPr lang="ru-RU" sz="1600" b="1" dirty="0" smtClean="0"/>
              <a:t>Врач-терапевт участковый – </a:t>
            </a:r>
            <a:r>
              <a:rPr lang="ru-RU" sz="1600" b="1" dirty="0" smtClean="0">
                <a:solidFill>
                  <a:srgbClr val="C00000"/>
                </a:solidFill>
              </a:rPr>
              <a:t>39,6%, </a:t>
            </a:r>
            <a:r>
              <a:rPr lang="ru-RU" sz="1400" b="1" dirty="0" smtClean="0"/>
              <a:t>Врач-педиатр участковый </a:t>
            </a:r>
            <a:r>
              <a:rPr lang="ru-RU" sz="1600" b="1" dirty="0" smtClean="0">
                <a:solidFill>
                  <a:srgbClr val="C00000"/>
                </a:solidFill>
              </a:rPr>
              <a:t>32,2% </a:t>
            </a:r>
          </a:p>
          <a:p>
            <a:endParaRPr lang="ru-RU" sz="1400" b="1" dirty="0" smtClean="0"/>
          </a:p>
          <a:p>
            <a:r>
              <a:rPr lang="ru-RU" sz="1500" b="1" dirty="0" smtClean="0"/>
              <a:t>10,6%</a:t>
            </a:r>
            <a:r>
              <a:rPr lang="ru-RU" sz="1500" b="1" dirty="0" smtClean="0">
                <a:solidFill>
                  <a:srgbClr val="C00000"/>
                </a:solidFill>
              </a:rPr>
              <a:t> </a:t>
            </a:r>
            <a:r>
              <a:rPr lang="ru-RU" sz="1500" b="1" dirty="0" smtClean="0"/>
              <a:t>- выписка направлений на исследования</a:t>
            </a:r>
          </a:p>
          <a:p>
            <a:r>
              <a:rPr lang="ru-RU" sz="1500" b="1" dirty="0" smtClean="0"/>
              <a:t> 3,2%-оформление листа нетрудоспособности</a:t>
            </a:r>
          </a:p>
          <a:p>
            <a:r>
              <a:rPr lang="ru-RU" sz="1500" b="1" dirty="0" smtClean="0"/>
              <a:t>1,9%-оформление справок</a:t>
            </a:r>
          </a:p>
          <a:p>
            <a:r>
              <a:rPr lang="ru-RU" sz="1500" b="1" dirty="0" smtClean="0"/>
              <a:t>7,5%-оформление на МСЭ</a:t>
            </a:r>
          </a:p>
          <a:p>
            <a:r>
              <a:rPr lang="ru-RU" sz="1500" b="1" dirty="0" smtClean="0"/>
              <a:t> 2,1%-оформление санаторно-курортной карты</a:t>
            </a:r>
          </a:p>
          <a:p>
            <a:r>
              <a:rPr lang="ru-RU" sz="1500" b="1" dirty="0" smtClean="0"/>
              <a:t>3,4%-заполнение документации </a:t>
            </a:r>
            <a:r>
              <a:rPr lang="ru-RU" sz="1500" b="1" smtClean="0"/>
              <a:t>по диспансеризации</a:t>
            </a:r>
            <a:endParaRPr lang="ru-RU" sz="1500" b="1" dirty="0" smtClean="0"/>
          </a:p>
          <a:p>
            <a:endParaRPr lang="ru-RU" sz="1400" b="1" dirty="0" smtClean="0"/>
          </a:p>
          <a:p>
            <a:endParaRPr lang="ru-RU" sz="1400" b="1" dirty="0" smtClean="0"/>
          </a:p>
        </p:txBody>
      </p:sp>
      <p:sp>
        <p:nvSpPr>
          <p:cNvPr id="32" name="Стрелка вправо 31"/>
          <p:cNvSpPr/>
          <p:nvPr/>
        </p:nvSpPr>
        <p:spPr>
          <a:xfrm rot="16200000">
            <a:off x="7118572" y="3114676"/>
            <a:ext cx="2304256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Стрелка вправо 38"/>
          <p:cNvSpPr/>
          <p:nvPr/>
        </p:nvSpPr>
        <p:spPr>
          <a:xfrm rot="16200000">
            <a:off x="6525420" y="4050780"/>
            <a:ext cx="475252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228900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3"/>
          <p:cNvSpPr>
            <a:spLocks noChangeArrowheads="1"/>
          </p:cNvSpPr>
          <p:nvPr/>
        </p:nvSpPr>
        <p:spPr bwMode="auto">
          <a:xfrm>
            <a:off x="355600" y="3111139"/>
            <a:ext cx="8445500" cy="2891561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999999">
                <a:alpha val="74997"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>
              <a:lnSpc>
                <a:spcPct val="85000"/>
              </a:lnSpc>
            </a:pPr>
            <a:r>
              <a:rPr lang="ru-RU" altLang="ru-RU" sz="3000" dirty="0">
                <a:solidFill>
                  <a:srgbClr val="336600"/>
                </a:solidFill>
              </a:rPr>
              <a:t>Во-первых, </a:t>
            </a:r>
            <a:r>
              <a:rPr lang="ru-RU" altLang="ru-RU" sz="3000" dirty="0">
                <a:solidFill>
                  <a:srgbClr val="CC0000"/>
                </a:solidFill>
              </a:rPr>
              <a:t/>
            </a:r>
            <a:br>
              <a:rPr lang="ru-RU" altLang="ru-RU" sz="3000" dirty="0">
                <a:solidFill>
                  <a:srgbClr val="CC0000"/>
                </a:solidFill>
              </a:rPr>
            </a:br>
            <a:r>
              <a:rPr lang="ru-RU" altLang="ru-RU" sz="2200" b="0" dirty="0">
                <a:solidFill>
                  <a:schemeClr val="tx1"/>
                </a:solidFill>
              </a:rPr>
              <a:t>медсестра может выполнять некоторые функции, которые раньше "провисали" — то есть заполнить пробелы в оказании помощи. </a:t>
            </a:r>
          </a:p>
          <a:p>
            <a:pPr algn="just">
              <a:lnSpc>
                <a:spcPct val="85000"/>
              </a:lnSpc>
            </a:pPr>
            <a:endParaRPr lang="ru-RU" altLang="ru-RU" sz="2200" b="0" dirty="0">
              <a:solidFill>
                <a:schemeClr val="tx2"/>
              </a:solidFill>
            </a:endParaRPr>
          </a:p>
          <a:p>
            <a:pPr algn="just">
              <a:lnSpc>
                <a:spcPct val="85000"/>
              </a:lnSpc>
            </a:pPr>
            <a:r>
              <a:rPr lang="ru-RU" altLang="ru-RU" sz="3000" dirty="0">
                <a:solidFill>
                  <a:srgbClr val="336600"/>
                </a:solidFill>
              </a:rPr>
              <a:t>Во-вторых, </a:t>
            </a:r>
            <a:r>
              <a:rPr lang="ru-RU" altLang="ru-RU" sz="3000" dirty="0">
                <a:solidFill>
                  <a:srgbClr val="CC0000"/>
                </a:solidFill>
              </a:rPr>
              <a:t/>
            </a:r>
            <a:br>
              <a:rPr lang="ru-RU" altLang="ru-RU" sz="3000" dirty="0">
                <a:solidFill>
                  <a:srgbClr val="CC0000"/>
                </a:solidFill>
              </a:rPr>
            </a:br>
            <a:r>
              <a:rPr lang="ru-RU" altLang="ru-RU" sz="2200" b="0" dirty="0">
                <a:solidFill>
                  <a:schemeClr val="tx1"/>
                </a:solidFill>
              </a:rPr>
              <a:t>может выполнять некоторую другую работу (в том числе вести консультации), высвобождая тем самым врачу время для более сложных манипуляций.</a:t>
            </a:r>
          </a:p>
        </p:txBody>
      </p:sp>
      <p:sp>
        <p:nvSpPr>
          <p:cNvPr id="159748" name="Заголовок 2"/>
          <p:cNvSpPr>
            <a:spLocks/>
          </p:cNvSpPr>
          <p:nvPr/>
        </p:nvSpPr>
        <p:spPr bwMode="auto">
          <a:xfrm>
            <a:off x="109538" y="249238"/>
            <a:ext cx="8831262" cy="2838450"/>
          </a:xfrm>
          <a:prstGeom prst="rect">
            <a:avLst/>
          </a:prstGeom>
          <a:solidFill>
            <a:srgbClr val="426997"/>
          </a:solidFill>
          <a:ln w="9525">
            <a:noFill/>
            <a:miter lim="800000"/>
            <a:headEnd/>
            <a:tailEnd/>
          </a:ln>
        </p:spPr>
        <p:txBody>
          <a:bodyPr anchor="ctr"/>
          <a:lstStyle>
            <a:lvl1pPr marL="185738">
              <a:defRPr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ru-RU" altLang="ru-RU" sz="2400" b="0"/>
              <a:t>Для того чтобы пациент мог </a:t>
            </a:r>
            <a:br>
              <a:rPr lang="ru-RU" altLang="ru-RU" sz="2400" b="0"/>
            </a:br>
            <a:r>
              <a:rPr lang="ru-RU" altLang="ru-RU" sz="2400" b="0"/>
              <a:t>вовремя получить медицинскую </a:t>
            </a:r>
            <a:br>
              <a:rPr lang="ru-RU" altLang="ru-RU" sz="2400" b="0"/>
            </a:br>
            <a:r>
              <a:rPr lang="ru-RU" altLang="ru-RU" sz="2400" b="0"/>
              <a:t>помощь, необходимо по-новому </a:t>
            </a:r>
            <a:br>
              <a:rPr lang="ru-RU" altLang="ru-RU" sz="2400" b="0"/>
            </a:br>
            <a:r>
              <a:rPr lang="ru-RU" altLang="ru-RU" sz="2400">
                <a:solidFill>
                  <a:srgbClr val="CC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распределить</a:t>
            </a:r>
            <a:r>
              <a:rPr lang="ru-RU" altLang="ru-RU" sz="2400" b="0"/>
              <a:t> обязанности между </a:t>
            </a:r>
            <a:br>
              <a:rPr lang="ru-RU" altLang="ru-RU" sz="2400" b="0"/>
            </a:br>
            <a:r>
              <a:rPr lang="ru-RU" altLang="ru-RU" sz="2400" b="0"/>
              <a:t>медсестрой и врачом, наделить </a:t>
            </a:r>
            <a:br>
              <a:rPr lang="ru-RU" altLang="ru-RU" sz="2400" b="0"/>
            </a:br>
            <a:r>
              <a:rPr lang="ru-RU" altLang="ru-RU" sz="2400" b="0"/>
              <a:t>специалистов со средним </a:t>
            </a:r>
            <a:br>
              <a:rPr lang="ru-RU" altLang="ru-RU" sz="2400" b="0"/>
            </a:br>
            <a:r>
              <a:rPr lang="ru-RU" altLang="ru-RU" sz="2400" b="0"/>
              <a:t>образованием большими полномочиями. </a:t>
            </a:r>
          </a:p>
        </p:txBody>
      </p:sp>
      <p:pic>
        <p:nvPicPr>
          <p:cNvPr id="29699" name="Picture 23" descr="ее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53025" y="249238"/>
            <a:ext cx="4200525" cy="283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8348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23"/>
          <p:cNvGrpSpPr/>
          <p:nvPr/>
        </p:nvGrpSpPr>
        <p:grpSpPr>
          <a:xfrm>
            <a:off x="63500" y="115888"/>
            <a:ext cx="8901113" cy="6670225"/>
            <a:chOff x="63500" y="115888"/>
            <a:chExt cx="8901113" cy="6670225"/>
          </a:xfrm>
        </p:grpSpPr>
        <p:grpSp>
          <p:nvGrpSpPr>
            <p:cNvPr id="3" name="Группа 5"/>
            <p:cNvGrpSpPr>
              <a:grpSpLocks/>
            </p:cNvGrpSpPr>
            <p:nvPr/>
          </p:nvGrpSpPr>
          <p:grpSpPr bwMode="auto">
            <a:xfrm>
              <a:off x="63500" y="115888"/>
              <a:ext cx="8901113" cy="6481762"/>
              <a:chOff x="63500" y="115888"/>
              <a:chExt cx="8901113" cy="6481762"/>
            </a:xfrm>
          </p:grpSpPr>
          <p:pic>
            <p:nvPicPr>
              <p:cNvPr id="18" name="Рисунок 10" descr="логотип_2012.tif"/>
              <p:cNvPicPr>
                <a:picLocks noChangeAspect="1"/>
              </p:cNvPicPr>
              <p:nvPr/>
            </p:nvPicPr>
            <p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3500" y="115888"/>
                <a:ext cx="1116013" cy="10668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cxnSp>
            <p:nvCxnSpPr>
              <p:cNvPr id="19" name="Прямая соединительная линия 18"/>
              <p:cNvCxnSpPr/>
              <p:nvPr/>
            </p:nvCxnSpPr>
            <p:spPr>
              <a:xfrm>
                <a:off x="179388" y="1312863"/>
                <a:ext cx="8785225" cy="0"/>
              </a:xfrm>
              <a:prstGeom prst="line">
                <a:avLst/>
              </a:prstGeom>
              <a:ln w="57150">
                <a:solidFill>
                  <a:srgbClr val="00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Прямая соединительная линия 19"/>
              <p:cNvCxnSpPr/>
              <p:nvPr/>
            </p:nvCxnSpPr>
            <p:spPr>
              <a:xfrm>
                <a:off x="1331913" y="333375"/>
                <a:ext cx="0" cy="6264275"/>
              </a:xfrm>
              <a:prstGeom prst="line">
                <a:avLst/>
              </a:prstGeom>
              <a:ln w="57150">
                <a:solidFill>
                  <a:srgbClr val="00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2" name="Рисунок 3" descr="9001_rus.tif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3657" y="4149824"/>
              <a:ext cx="841251" cy="8412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Рисунок 4" descr="IQNet cert mark.tif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9835" y="3214370"/>
              <a:ext cx="839664" cy="8421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Рисунок 18" descr="ЛОГОТИП_НЗК_НОМЕРНОЙ.jpg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259" y="5056324"/>
              <a:ext cx="703748" cy="8123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Рисунок 19" descr="качество.jpg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8945" y="2238627"/>
              <a:ext cx="936104" cy="9503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" name="Рисунок 15" descr="снг.jpg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0725" y="1370274"/>
              <a:ext cx="818042" cy="818042"/>
            </a:xfrm>
            <a:prstGeom prst="rect">
              <a:avLst/>
            </a:prstGeom>
          </p:spPr>
        </p:pic>
        <p:pic>
          <p:nvPicPr>
            <p:cNvPr id="17" name="Рисунок 16" descr="медаль лучший СПО.png"/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7396" y="5943600"/>
              <a:ext cx="838558" cy="842513"/>
            </a:xfrm>
            <a:prstGeom prst="rect">
              <a:avLst/>
            </a:prstGeom>
          </p:spPr>
        </p:pic>
      </p:grpSp>
      <p:grpSp>
        <p:nvGrpSpPr>
          <p:cNvPr id="4" name="Группа 20"/>
          <p:cNvGrpSpPr/>
          <p:nvPr/>
        </p:nvGrpSpPr>
        <p:grpSpPr>
          <a:xfrm>
            <a:off x="8215338" y="71414"/>
            <a:ext cx="785818" cy="1214422"/>
            <a:chOff x="5929322" y="1424874"/>
            <a:chExt cx="3214710" cy="5433126"/>
          </a:xfrm>
        </p:grpSpPr>
        <p:pic>
          <p:nvPicPr>
            <p:cNvPr id="22" name="Рисунок 21" descr="Без имени-1.jpg"/>
            <p:cNvPicPr>
              <a:picLocks noChangeAspect="1"/>
            </p:cNvPicPr>
            <p:nvPr/>
          </p:nvPicPr>
          <p:blipFill>
            <a:blip r:embed="rId9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9322" y="1424874"/>
              <a:ext cx="3214710" cy="5433126"/>
            </a:xfrm>
            <a:prstGeom prst="rect">
              <a:avLst/>
            </a:prstGeom>
          </p:spPr>
        </p:pic>
        <p:pic>
          <p:nvPicPr>
            <p:cNvPr id="23" name="Рисунок 22" descr="1.jpg"/>
            <p:cNvPicPr>
              <a:picLocks noChangeAspect="1"/>
            </p:cNvPicPr>
            <p:nvPr/>
          </p:nvPicPr>
          <p:blipFill>
            <a:blip r:embed="rId10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724510">
              <a:off x="7637418" y="2958514"/>
              <a:ext cx="667624" cy="810574"/>
            </a:xfrm>
            <a:prstGeom prst="rect">
              <a:avLst/>
            </a:prstGeom>
          </p:spPr>
        </p:pic>
      </p:grpSp>
      <p:sp>
        <p:nvSpPr>
          <p:cNvPr id="21" name="Прямоугольник 20"/>
          <p:cNvSpPr/>
          <p:nvPr/>
        </p:nvSpPr>
        <p:spPr>
          <a:xfrm>
            <a:off x="1547664" y="0"/>
            <a:ext cx="66247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400" dirty="0" smtClean="0">
                <a:solidFill>
                  <a:srgbClr val="336600"/>
                </a:solidFill>
              </a:rPr>
              <a:t>Следствия диспропорции в распределении трудовых функций среднего медицинского и </a:t>
            </a:r>
          </a:p>
          <a:p>
            <a:pPr algn="ctr"/>
            <a:r>
              <a:rPr lang="ru-RU" altLang="ru-RU" sz="2400" dirty="0" smtClean="0">
                <a:solidFill>
                  <a:srgbClr val="336600"/>
                </a:solidFill>
              </a:rPr>
              <a:t>врачебного персонала</a:t>
            </a:r>
            <a:endParaRPr lang="ru-RU" sz="2400" dirty="0">
              <a:solidFill>
                <a:srgbClr val="336600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331640" y="1401122"/>
            <a:ext cx="7632848" cy="545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15000"/>
              </a:spcBef>
              <a:buClr>
                <a:srgbClr val="FF0000"/>
              </a:buClr>
              <a:buFont typeface="Wingdings 3" panose="05040102010807070707" pitchFamily="18" charset="2"/>
              <a:buChar char="]"/>
            </a:pPr>
            <a:r>
              <a:rPr lang="ru-RU" altLang="ru-RU" sz="2800" dirty="0" smtClean="0"/>
              <a:t>переход значительной части работы, которую в странах с  эффективными системами здравоохранения выполняют обученные медицинские сестры, в компетенцию врачей</a:t>
            </a:r>
          </a:p>
          <a:p>
            <a:pPr>
              <a:lnSpc>
                <a:spcPct val="80000"/>
              </a:lnSpc>
              <a:spcBef>
                <a:spcPct val="15000"/>
              </a:spcBef>
              <a:buClr>
                <a:srgbClr val="FF0000"/>
              </a:buClr>
              <a:buFont typeface="Wingdings 3" panose="05040102010807070707" pitchFamily="18" charset="2"/>
              <a:buChar char="]"/>
            </a:pPr>
            <a:r>
              <a:rPr lang="ru-RU" altLang="ru-RU" sz="2800" dirty="0" err="1" smtClean="0"/>
              <a:t>примитивизация</a:t>
            </a:r>
            <a:r>
              <a:rPr lang="ru-RU" altLang="ru-RU" sz="2800" dirty="0" smtClean="0"/>
              <a:t> клинической составляющей и ограничение компетенции медицинских сестер </a:t>
            </a:r>
          </a:p>
          <a:p>
            <a:pPr>
              <a:lnSpc>
                <a:spcPct val="80000"/>
              </a:lnSpc>
              <a:spcBef>
                <a:spcPct val="15000"/>
              </a:spcBef>
              <a:buClr>
                <a:srgbClr val="FF0000"/>
              </a:buClr>
              <a:buFont typeface="Wingdings 3" panose="05040102010807070707" pitchFamily="18" charset="2"/>
              <a:buChar char="]"/>
            </a:pPr>
            <a:r>
              <a:rPr lang="ru-RU" altLang="ru-RU" sz="2800" dirty="0" smtClean="0"/>
              <a:t>падение профессионального и социального престижа профессии</a:t>
            </a:r>
          </a:p>
          <a:p>
            <a:pPr>
              <a:lnSpc>
                <a:spcPct val="80000"/>
              </a:lnSpc>
              <a:spcBef>
                <a:spcPct val="15000"/>
              </a:spcBef>
              <a:buClr>
                <a:srgbClr val="FF0000"/>
              </a:buClr>
              <a:buFont typeface="Wingdings 3" panose="05040102010807070707" pitchFamily="18" charset="2"/>
              <a:buChar char="]"/>
            </a:pPr>
            <a:r>
              <a:rPr lang="ru-RU" altLang="ru-RU" sz="2800" dirty="0" smtClean="0"/>
              <a:t>снижение экономической эффективности системы здравоохранения за счет привлечения к решению некоторых клинических задач специалистов с более высоким уровнем оплаты.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Прямая соединительная линия 28"/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86" name="Rectangle 3"/>
          <p:cNvSpPr>
            <a:spLocks noChangeArrowheads="1"/>
          </p:cNvSpPr>
          <p:nvPr/>
        </p:nvSpPr>
        <p:spPr bwMode="auto">
          <a:xfrm>
            <a:off x="0" y="542448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76200" y="457200"/>
            <a:ext cx="7772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90000"/>
              </a:lnSpc>
              <a:defRPr/>
            </a:pPr>
            <a:endParaRPr lang="ru-RU" sz="2400" b="1" dirty="0">
              <a:solidFill>
                <a:srgbClr val="008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+mn-cs"/>
            </a:endParaRPr>
          </a:p>
        </p:txBody>
      </p:sp>
      <p:grpSp>
        <p:nvGrpSpPr>
          <p:cNvPr id="2" name="Группа 23"/>
          <p:cNvGrpSpPr/>
          <p:nvPr/>
        </p:nvGrpSpPr>
        <p:grpSpPr>
          <a:xfrm>
            <a:off x="63500" y="115888"/>
            <a:ext cx="8901113" cy="6670225"/>
            <a:chOff x="63500" y="115888"/>
            <a:chExt cx="8901113" cy="6670225"/>
          </a:xfrm>
        </p:grpSpPr>
        <p:grpSp>
          <p:nvGrpSpPr>
            <p:cNvPr id="3" name="Группа 5"/>
            <p:cNvGrpSpPr>
              <a:grpSpLocks/>
            </p:cNvGrpSpPr>
            <p:nvPr/>
          </p:nvGrpSpPr>
          <p:grpSpPr bwMode="auto">
            <a:xfrm>
              <a:off x="63500" y="115888"/>
              <a:ext cx="8901113" cy="6481762"/>
              <a:chOff x="63500" y="115888"/>
              <a:chExt cx="8901113" cy="6481762"/>
            </a:xfrm>
          </p:grpSpPr>
          <p:pic>
            <p:nvPicPr>
              <p:cNvPr id="27" name="Рисунок 10" descr="логотип_2012.tif"/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3500" y="115888"/>
                <a:ext cx="1116013" cy="10668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cxnSp>
            <p:nvCxnSpPr>
              <p:cNvPr id="30" name="Прямая соединительная линия 29"/>
              <p:cNvCxnSpPr/>
              <p:nvPr/>
            </p:nvCxnSpPr>
            <p:spPr>
              <a:xfrm>
                <a:off x="179388" y="1312863"/>
                <a:ext cx="8785225" cy="0"/>
              </a:xfrm>
              <a:prstGeom prst="line">
                <a:avLst/>
              </a:prstGeom>
              <a:ln w="57150">
                <a:solidFill>
                  <a:srgbClr val="00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Прямая соединительная линия 32"/>
              <p:cNvCxnSpPr/>
              <p:nvPr/>
            </p:nvCxnSpPr>
            <p:spPr>
              <a:xfrm>
                <a:off x="1331913" y="333375"/>
                <a:ext cx="0" cy="6264275"/>
              </a:xfrm>
              <a:prstGeom prst="line">
                <a:avLst/>
              </a:prstGeom>
              <a:ln w="57150">
                <a:solidFill>
                  <a:srgbClr val="00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1" name="Рисунок 3" descr="9001_rus.tif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3657" y="4149824"/>
              <a:ext cx="841251" cy="8412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Рисунок 4" descr="IQNet cert mark.tif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9835" y="3214370"/>
              <a:ext cx="839664" cy="8421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" name="Рисунок 18" descr="ЛОГОТИП_НЗК_НОМЕРНОЙ.jpg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259" y="5056324"/>
              <a:ext cx="703748" cy="8123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Рисунок 19" descr="качество.jpg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8945" y="2238627"/>
              <a:ext cx="936104" cy="9503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" name="Рисунок 24" descr="снг.jpg"/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0725" y="1370274"/>
              <a:ext cx="818042" cy="818042"/>
            </a:xfrm>
            <a:prstGeom prst="rect">
              <a:avLst/>
            </a:prstGeom>
          </p:spPr>
        </p:pic>
        <p:pic>
          <p:nvPicPr>
            <p:cNvPr id="26" name="Рисунок 25" descr="медаль лучший СПО.png"/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7396" y="5943600"/>
              <a:ext cx="838558" cy="842513"/>
            </a:xfrm>
            <a:prstGeom prst="rect">
              <a:avLst/>
            </a:prstGeom>
          </p:spPr>
        </p:pic>
      </p:grpSp>
      <p:sp>
        <p:nvSpPr>
          <p:cNvPr id="18" name="TextBox 16"/>
          <p:cNvSpPr txBox="1">
            <a:spLocks noChangeArrowheads="1"/>
          </p:cNvSpPr>
          <p:nvPr/>
        </p:nvSpPr>
        <p:spPr bwMode="auto">
          <a:xfrm>
            <a:off x="1475656" y="1340769"/>
            <a:ext cx="331236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1400" b="1" dirty="0"/>
          </a:p>
          <a:p>
            <a:endParaRPr lang="ru-RU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5724128" y="1484784"/>
            <a:ext cx="3151713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00" b="1" dirty="0" smtClean="0"/>
          </a:p>
          <a:p>
            <a:endParaRPr lang="ru-RU" sz="1400" b="1" dirty="0" smtClean="0"/>
          </a:p>
          <a:p>
            <a:endParaRPr lang="ru-RU" b="1" dirty="0">
              <a:solidFill>
                <a:srgbClr val="336600"/>
              </a:solidFill>
            </a:endParaRPr>
          </a:p>
        </p:txBody>
      </p:sp>
      <p:sp>
        <p:nvSpPr>
          <p:cNvPr id="140289" name="Rectangle 1"/>
          <p:cNvSpPr>
            <a:spLocks noChangeArrowheads="1"/>
          </p:cNvSpPr>
          <p:nvPr/>
        </p:nvSpPr>
        <p:spPr bwMode="auto">
          <a:xfrm>
            <a:off x="1643042" y="1571612"/>
            <a:ext cx="4786346" cy="46900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rgbClr val="0066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«Другим направлением снижения нагрузки на врача является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  <a:t>возложение части функций участкового врача на средний медицинский персонал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, и, в целом, пересмотр функциональных обязанностей медицинского и немедицинского персонала.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  <a:t>Активное участие фельдшера или медицинской сестры с самостоятельным доврачебным приемом в оказании медицинской помощи позволяет увеличить численность прикрепленного населения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».</a:t>
            </a:r>
          </a:p>
        </p:txBody>
      </p:sp>
      <p:pic>
        <p:nvPicPr>
          <p:cNvPr id="34" name="Picture 9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00892" y="1500175"/>
            <a:ext cx="1953559" cy="17145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6" name="Text Box 4"/>
          <p:cNvSpPr txBox="1">
            <a:spLocks noChangeArrowheads="1"/>
          </p:cNvSpPr>
          <p:nvPr/>
        </p:nvSpPr>
        <p:spPr bwMode="auto">
          <a:xfrm>
            <a:off x="6929454" y="3357562"/>
            <a:ext cx="2214578" cy="1169551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latin typeface="Arial" pitchFamily="34" charset="0"/>
                <a:cs typeface="Arial" pitchFamily="34" charset="0"/>
              </a:rPr>
              <a:t>Министр здравоохранения</a:t>
            </a:r>
          </a:p>
          <a:p>
            <a:pPr algn="ctr"/>
            <a:r>
              <a:rPr lang="ru-RU" sz="1400" b="1" dirty="0">
                <a:latin typeface="Arial" pitchFamily="34" charset="0"/>
                <a:cs typeface="Arial" pitchFamily="34" charset="0"/>
              </a:rPr>
              <a:t>Российской Федерации</a:t>
            </a:r>
          </a:p>
          <a:p>
            <a:pPr algn="ctr"/>
            <a:r>
              <a:rPr lang="ru-RU" sz="1400" b="1" dirty="0">
                <a:latin typeface="Arial" pitchFamily="34" charset="0"/>
                <a:cs typeface="Arial" pitchFamily="34" charset="0"/>
              </a:rPr>
              <a:t>В.И.Скворцова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1500166" y="332656"/>
            <a:ext cx="657229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9263" algn="ctr" eaLnBrk="0" hangingPunct="0"/>
            <a:r>
              <a:rPr lang="ru-RU" b="1" dirty="0" smtClean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ИЗ ДОКЛАДА МИНИСТРА ЗДРАВООХРАНЕНИЯ РОССИЙСКОЙ ФЕДЕРАЦИИ НА ИТОГОВОЙ КОЛЛЕГИИ В АПРЕЛЕ 2015г. </a:t>
            </a:r>
          </a:p>
        </p:txBody>
      </p:sp>
      <p:grpSp>
        <p:nvGrpSpPr>
          <p:cNvPr id="32" name="Группа 22"/>
          <p:cNvGrpSpPr/>
          <p:nvPr/>
        </p:nvGrpSpPr>
        <p:grpSpPr>
          <a:xfrm>
            <a:off x="8072462" y="71414"/>
            <a:ext cx="928694" cy="1214446"/>
            <a:chOff x="5929322" y="1424874"/>
            <a:chExt cx="3214710" cy="5433126"/>
          </a:xfrm>
        </p:grpSpPr>
        <p:pic>
          <p:nvPicPr>
            <p:cNvPr id="35" name="Рисунок 34" descr="Без имени-1.jpg"/>
            <p:cNvPicPr>
              <a:picLocks noChangeAspect="1"/>
            </p:cNvPicPr>
            <p:nvPr/>
          </p:nvPicPr>
          <p:blipFill>
            <a:blip r:embed="rId1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9322" y="1424874"/>
              <a:ext cx="3214710" cy="5433126"/>
            </a:xfrm>
            <a:prstGeom prst="rect">
              <a:avLst/>
            </a:prstGeom>
          </p:spPr>
        </p:pic>
        <p:pic>
          <p:nvPicPr>
            <p:cNvPr id="38" name="Рисунок 37" descr="1.jpg"/>
            <p:cNvPicPr>
              <a:picLocks noChangeAspect="1"/>
            </p:cNvPicPr>
            <p:nvPr/>
          </p:nvPicPr>
          <p:blipFill>
            <a:blip r:embed="rId1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724510">
              <a:off x="7637418" y="2958514"/>
              <a:ext cx="667624" cy="81057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809049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Прямая соединительная линия 28"/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Группа 23"/>
          <p:cNvGrpSpPr/>
          <p:nvPr/>
        </p:nvGrpSpPr>
        <p:grpSpPr>
          <a:xfrm>
            <a:off x="63500" y="115888"/>
            <a:ext cx="8901113" cy="6670225"/>
            <a:chOff x="63500" y="115888"/>
            <a:chExt cx="8901113" cy="6670225"/>
          </a:xfrm>
        </p:grpSpPr>
        <p:grpSp>
          <p:nvGrpSpPr>
            <p:cNvPr id="3" name="Группа 5"/>
            <p:cNvGrpSpPr>
              <a:grpSpLocks/>
            </p:cNvGrpSpPr>
            <p:nvPr/>
          </p:nvGrpSpPr>
          <p:grpSpPr bwMode="auto">
            <a:xfrm>
              <a:off x="63500" y="115888"/>
              <a:ext cx="8901113" cy="6481762"/>
              <a:chOff x="63500" y="115888"/>
              <a:chExt cx="8901113" cy="6481762"/>
            </a:xfrm>
          </p:grpSpPr>
          <p:pic>
            <p:nvPicPr>
              <p:cNvPr id="44" name="Рисунок 10" descr="логотип_2012.tif"/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3500" y="115888"/>
                <a:ext cx="1116013" cy="10668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cxnSp>
            <p:nvCxnSpPr>
              <p:cNvPr id="45" name="Прямая соединительная линия 44"/>
              <p:cNvCxnSpPr/>
              <p:nvPr/>
            </p:nvCxnSpPr>
            <p:spPr>
              <a:xfrm>
                <a:off x="179388" y="1312863"/>
                <a:ext cx="8785225" cy="0"/>
              </a:xfrm>
              <a:prstGeom prst="line">
                <a:avLst/>
              </a:prstGeom>
              <a:ln w="57150">
                <a:solidFill>
                  <a:srgbClr val="00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Прямая соединительная линия 45"/>
              <p:cNvCxnSpPr/>
              <p:nvPr/>
            </p:nvCxnSpPr>
            <p:spPr>
              <a:xfrm>
                <a:off x="1331913" y="333375"/>
                <a:ext cx="0" cy="6264275"/>
              </a:xfrm>
              <a:prstGeom prst="line">
                <a:avLst/>
              </a:prstGeom>
              <a:ln w="57150">
                <a:solidFill>
                  <a:srgbClr val="00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32" name="Рисунок 3" descr="9001_rus.tif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3657" y="4149824"/>
              <a:ext cx="841251" cy="8412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" name="Рисунок 4" descr="IQNet cert mark.tif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9835" y="3214370"/>
              <a:ext cx="839664" cy="8421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8" name="Рисунок 18" descr="ЛОГОТИП_НЗК_НОМЕРНОЙ.jpg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259" y="5056324"/>
              <a:ext cx="703748" cy="8123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" name="Рисунок 19" descr="качество.jpg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8945" y="2238627"/>
              <a:ext cx="936104" cy="9503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3" name="Рисунок 42" descr="снг.jpg"/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0725" y="1370274"/>
              <a:ext cx="818042" cy="818042"/>
            </a:xfrm>
            <a:prstGeom prst="rect">
              <a:avLst/>
            </a:prstGeom>
          </p:spPr>
        </p:pic>
        <p:pic>
          <p:nvPicPr>
            <p:cNvPr id="23" name="Рисунок 22" descr="медаль лучший СПО.png"/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7396" y="5943600"/>
              <a:ext cx="838558" cy="842513"/>
            </a:xfrm>
            <a:prstGeom prst="rect">
              <a:avLst/>
            </a:prstGeom>
          </p:spPr>
        </p:pic>
      </p:grpSp>
      <p:sp>
        <p:nvSpPr>
          <p:cNvPr id="15" name="Rectangle 2"/>
          <p:cNvSpPr txBox="1">
            <a:spLocks noChangeArrowheads="1"/>
          </p:cNvSpPr>
          <p:nvPr/>
        </p:nvSpPr>
        <p:spPr>
          <a:xfrm>
            <a:off x="1676400" y="318326"/>
            <a:ext cx="7162800" cy="82467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lIns="90000" tIns="46800" rIns="90000" bIns="4680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НОРМАТИВНО-ПРАВОВАЯ</a:t>
            </a:r>
            <a:r>
              <a:rPr kumimoji="0" lang="ru-RU" sz="1600" b="1" i="0" u="none" strike="noStrike" kern="1200" cap="none" spc="0" normalizeH="0" noProof="0" dirty="0" smtClean="0">
                <a:ln>
                  <a:noFill/>
                </a:ln>
                <a:solidFill>
                  <a:srgbClr val="0066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БАЗА</a:t>
            </a: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rgbClr val="006600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80897" name="Rectangle 1"/>
          <p:cNvSpPr>
            <a:spLocks noChangeArrowheads="1"/>
          </p:cNvSpPr>
          <p:nvPr/>
        </p:nvSpPr>
        <p:spPr bwMode="auto">
          <a:xfrm>
            <a:off x="1428728" y="1317368"/>
            <a:ext cx="7596336" cy="5416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52352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algn="just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1. 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  <a:t>Федеральный закон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«Об основах охраны здоровья граждан в Российской Федерации» от 21.11.2011 № 323-ФЗ (принят ГД ФС РФ 01.11.2011) (ред. от 06.04.2015)</a:t>
            </a:r>
          </a:p>
          <a:p>
            <a:pPr marL="0" marR="0" lvl="0" algn="just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 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Распоряжение Правительства РФ 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от 17.11.2008 N 1662-р (ред. от 08.08.2009) «Концепция развития системы здравоохранения в Российской Федерации до 2020 года»</a:t>
            </a:r>
          </a:p>
          <a:p>
            <a:pPr marL="0" marR="0" lvl="0" algn="just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 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Государственная программа Российской Федерации 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«Развитие здравоохранения», утвержденная постановлением Правительства Российской Федерации от 15 апреля 2014 г. №294</a:t>
            </a:r>
          </a:p>
          <a:p>
            <a:pPr marL="0" marR="0" lvl="0" algn="just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4. 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Приказ </a:t>
            </a:r>
            <a:r>
              <a:rPr kumimoji="0" lang="ru-RU" sz="12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Минздравсоцразвития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РФ 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от 23.03.2012 г. № 252н  «Об утверждении Порядка возложения на фельдшера, акушерку руководителем медицинской организации при организации оказания первичной медико-санитарной помощи и скорой медицинской помощи отдельных функций лечащего врача по непосредственному оказанию медицинской помощи пациенту в период наблюдения за ним и его лечения, в том числе по назначению и применению лекарственных препаратов, включая наркотические лекарственные препараты и психотропные лекарственные препараты" (Зарегистрирован в Минюсте РФ 28 апреля 2012 г. Регистрационный № 23971)</a:t>
            </a:r>
          </a:p>
          <a:p>
            <a:pPr marL="0" marR="0" lvl="0" algn="just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5. 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  <a:t>Приказ </a:t>
            </a:r>
            <a:r>
              <a:rPr kumimoji="0" lang="ru-RU" sz="12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  <a:t>Минздравсоцразвития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  <a:t> РФ 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от 15 мая 2012 г. № 543н г. «Об утверждении Положения об организации оказания первичной медико-санитарной помощи взрослому населению» (Зарегистрирован в Минюсте РФ 27 июня 2012 г. Регистрационный № 24726)</a:t>
            </a:r>
          </a:p>
          <a:p>
            <a:pPr marL="0" marR="0" lvl="0" algn="just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6. 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Приказ </a:t>
            </a:r>
            <a:r>
              <a:rPr kumimoji="0" lang="ru-RU" sz="12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Минздравсоцразвития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РФ 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от 23.07.2010 № 541н «Об утверждении Единого квалификационного справочника должностей руководителей, специалистов и служащих, раздел «Квалификационные характеристики должностей работников в сфере здравоохранения» (Зарегистрирован в Минюсте РФ 25.08.2010 № 18247)</a:t>
            </a:r>
          </a:p>
          <a:p>
            <a:pPr lvl="0" algn="just" eaLnBrk="0" hangingPunct="0">
              <a:lnSpc>
                <a:spcPct val="110000"/>
              </a:lnSpc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7. </a:t>
            </a:r>
            <a:r>
              <a:rPr lang="ru-RU" sz="12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Приказ </a:t>
            </a:r>
            <a:r>
              <a:rPr lang="ru-RU" sz="1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МЗ </a:t>
            </a:r>
            <a:r>
              <a:rPr lang="ru-RU" sz="12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СО </a:t>
            </a:r>
            <a:r>
              <a:rPr lang="ru-RU" sz="1200" b="1" dirty="0">
                <a:latin typeface="Arial" pitchFamily="34" charset="0"/>
                <a:cs typeface="Arial" pitchFamily="34" charset="0"/>
              </a:rPr>
              <a:t>от 15.12.2014 года № 1672-П «О проведении пилотного проекта по организации комплексных врачебно-фельдшерских бригад для оказания первичной медико-санитарной помощи взрослому населению в медицинских организациях Свердловской области»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8. 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  <a:t>П</a:t>
            </a:r>
            <a:r>
              <a:rPr lang="ru-RU" sz="1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оложение о комплексной ВФБ</a:t>
            </a:r>
            <a:endParaRPr lang="ru-RU" sz="12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b="1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6" name="Группа 22"/>
          <p:cNvGrpSpPr/>
          <p:nvPr/>
        </p:nvGrpSpPr>
        <p:grpSpPr>
          <a:xfrm>
            <a:off x="8072462" y="71414"/>
            <a:ext cx="928694" cy="1214446"/>
            <a:chOff x="5929322" y="1424874"/>
            <a:chExt cx="3214710" cy="5433126"/>
          </a:xfrm>
        </p:grpSpPr>
        <p:pic>
          <p:nvPicPr>
            <p:cNvPr id="17" name="Рисунок 16" descr="Без имени-1.jpg"/>
            <p:cNvPicPr>
              <a:picLocks noChangeAspect="1"/>
            </p:cNvPicPr>
            <p:nvPr/>
          </p:nvPicPr>
          <p:blipFill>
            <a:blip r:embed="rId10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9322" y="1424874"/>
              <a:ext cx="3214710" cy="5433126"/>
            </a:xfrm>
            <a:prstGeom prst="rect">
              <a:avLst/>
            </a:prstGeom>
          </p:spPr>
        </p:pic>
        <p:pic>
          <p:nvPicPr>
            <p:cNvPr id="18" name="Рисунок 17" descr="1.jpg"/>
            <p:cNvPicPr>
              <a:picLocks noChangeAspect="1"/>
            </p:cNvPicPr>
            <p:nvPr/>
          </p:nvPicPr>
          <p:blipFill>
            <a:blip r:embed="rId1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724510">
              <a:off x="7637418" y="2958514"/>
              <a:ext cx="667624" cy="81057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31213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Прямая соединительная линия 28"/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86" name="Rectangle 3"/>
          <p:cNvSpPr>
            <a:spLocks noChangeArrowheads="1"/>
          </p:cNvSpPr>
          <p:nvPr/>
        </p:nvSpPr>
        <p:spPr bwMode="auto">
          <a:xfrm>
            <a:off x="0" y="542448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76200" y="457200"/>
            <a:ext cx="7772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90000"/>
              </a:lnSpc>
              <a:defRPr/>
            </a:pPr>
            <a:endParaRPr lang="ru-RU" sz="2400" b="1" dirty="0">
              <a:solidFill>
                <a:srgbClr val="008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+mn-cs"/>
            </a:endParaRPr>
          </a:p>
        </p:txBody>
      </p:sp>
      <p:grpSp>
        <p:nvGrpSpPr>
          <p:cNvPr id="2" name="Группа 23"/>
          <p:cNvGrpSpPr/>
          <p:nvPr/>
        </p:nvGrpSpPr>
        <p:grpSpPr>
          <a:xfrm>
            <a:off x="63500" y="115888"/>
            <a:ext cx="8901113" cy="6670225"/>
            <a:chOff x="63500" y="115888"/>
            <a:chExt cx="8901113" cy="6670225"/>
          </a:xfrm>
        </p:grpSpPr>
        <p:grpSp>
          <p:nvGrpSpPr>
            <p:cNvPr id="3" name="Группа 5"/>
            <p:cNvGrpSpPr>
              <a:grpSpLocks/>
            </p:cNvGrpSpPr>
            <p:nvPr/>
          </p:nvGrpSpPr>
          <p:grpSpPr bwMode="auto">
            <a:xfrm>
              <a:off x="63500" y="115888"/>
              <a:ext cx="8901113" cy="6481762"/>
              <a:chOff x="63500" y="115888"/>
              <a:chExt cx="8901113" cy="6481762"/>
            </a:xfrm>
          </p:grpSpPr>
          <p:pic>
            <p:nvPicPr>
              <p:cNvPr id="27" name="Рисунок 10" descr="логотип_2012.tif"/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3500" y="115888"/>
                <a:ext cx="1116013" cy="10668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cxnSp>
            <p:nvCxnSpPr>
              <p:cNvPr id="30" name="Прямая соединительная линия 29"/>
              <p:cNvCxnSpPr/>
              <p:nvPr/>
            </p:nvCxnSpPr>
            <p:spPr>
              <a:xfrm>
                <a:off x="179388" y="1312863"/>
                <a:ext cx="8785225" cy="0"/>
              </a:xfrm>
              <a:prstGeom prst="line">
                <a:avLst/>
              </a:prstGeom>
              <a:ln w="57150">
                <a:solidFill>
                  <a:srgbClr val="00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Прямая соединительная линия 32"/>
              <p:cNvCxnSpPr/>
              <p:nvPr/>
            </p:nvCxnSpPr>
            <p:spPr>
              <a:xfrm>
                <a:off x="1331913" y="333375"/>
                <a:ext cx="0" cy="6264275"/>
              </a:xfrm>
              <a:prstGeom prst="line">
                <a:avLst/>
              </a:prstGeom>
              <a:ln w="57150">
                <a:solidFill>
                  <a:srgbClr val="00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1" name="Рисунок 3" descr="9001_rus.tif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3657" y="4149824"/>
              <a:ext cx="841251" cy="8412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Рисунок 4" descr="IQNet cert mark.tif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9835" y="3214370"/>
              <a:ext cx="839664" cy="8421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" name="Рисунок 18" descr="ЛОГОТИП_НЗК_НОМЕРНОЙ.jpg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259" y="5056324"/>
              <a:ext cx="703748" cy="8123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Рисунок 19" descr="качество.jpg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8945" y="2238627"/>
              <a:ext cx="936104" cy="9503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" name="Рисунок 24" descr="снг.jpg"/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0725" y="1370274"/>
              <a:ext cx="818042" cy="818042"/>
            </a:xfrm>
            <a:prstGeom prst="rect">
              <a:avLst/>
            </a:prstGeom>
          </p:spPr>
        </p:pic>
        <p:pic>
          <p:nvPicPr>
            <p:cNvPr id="26" name="Рисунок 25" descr="медаль лучший СПО.png"/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7396" y="5943600"/>
              <a:ext cx="838558" cy="842513"/>
            </a:xfrm>
            <a:prstGeom prst="rect">
              <a:avLst/>
            </a:prstGeom>
          </p:spPr>
        </p:pic>
      </p:grpSp>
      <p:sp>
        <p:nvSpPr>
          <p:cNvPr id="18" name="TextBox 16"/>
          <p:cNvSpPr txBox="1">
            <a:spLocks noChangeArrowheads="1"/>
          </p:cNvSpPr>
          <p:nvPr/>
        </p:nvSpPr>
        <p:spPr bwMode="auto">
          <a:xfrm>
            <a:off x="1475656" y="1340769"/>
            <a:ext cx="331236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1400" b="1" dirty="0"/>
          </a:p>
          <a:p>
            <a:endParaRPr lang="ru-RU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5724128" y="1484784"/>
            <a:ext cx="3151713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00" b="1" dirty="0" smtClean="0"/>
          </a:p>
          <a:p>
            <a:endParaRPr lang="ru-RU" sz="1400" b="1" dirty="0" smtClean="0"/>
          </a:p>
          <a:p>
            <a:endParaRPr lang="ru-RU" b="1" dirty="0">
              <a:solidFill>
                <a:srgbClr val="336600"/>
              </a:solidFill>
            </a:endParaRPr>
          </a:p>
        </p:txBody>
      </p:sp>
      <p:sp>
        <p:nvSpPr>
          <p:cNvPr id="140289" name="Rectangle 1"/>
          <p:cNvSpPr>
            <a:spLocks noChangeArrowheads="1"/>
          </p:cNvSpPr>
          <p:nvPr/>
        </p:nvSpPr>
        <p:spPr bwMode="auto">
          <a:xfrm>
            <a:off x="1768579" y="1931710"/>
            <a:ext cx="6893767" cy="396980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rgbClr val="0066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lvl="0">
              <a:lnSpc>
                <a:spcPct val="130000"/>
              </a:lnSpc>
            </a:pPr>
            <a:r>
              <a:rPr lang="ru-RU" b="1" dirty="0" smtClean="0"/>
              <a:t>В </a:t>
            </a:r>
            <a:r>
              <a:rPr lang="ru-RU" b="1" dirty="0"/>
              <a:t>зависимости от конкретных условий оказания первичной медико-санитарной помощи населению в целях обеспечения ее доступности </a:t>
            </a:r>
            <a:r>
              <a:rPr lang="ru-RU" b="1" dirty="0">
                <a:solidFill>
                  <a:srgbClr val="C00000"/>
                </a:solidFill>
              </a:rPr>
              <a:t>могут формироваться постоянно действующие медицинские бригады, состоящие из врача-терапевта участкового, фельдшеров, акушеров и медицинских сестер, с распределением между ними функциональных обязанностей по компетенции</a:t>
            </a:r>
            <a:r>
              <a:rPr lang="ru-RU" b="1" dirty="0"/>
              <a:t>, исходя из установленных штатных нормативов, предназначенных для расчета количества должностей, предусмотренных для выполнения медицинской организацией возложенных на нее </a:t>
            </a:r>
            <a:r>
              <a:rPr lang="ru-RU" b="1" dirty="0" smtClean="0"/>
              <a:t>функций</a:t>
            </a:r>
            <a:endParaRPr kumimoji="0" lang="ru-RU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1103007" y="115888"/>
            <a:ext cx="735785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006600"/>
                </a:solidFill>
              </a:rPr>
              <a:t>Приказ Министерства здравоохранения и социального развития Российской Федерации от 15 мая 2012 г. N 543н г. Москва</a:t>
            </a:r>
          </a:p>
          <a:p>
            <a:pPr algn="ctr"/>
            <a:r>
              <a:rPr lang="ru-RU" sz="1600" b="1" dirty="0">
                <a:solidFill>
                  <a:srgbClr val="006600"/>
                </a:solidFill>
              </a:rPr>
              <a:t>"Об утверждении Положения об организации оказания первичной медико-санитарной помощи взрослому населению"</a:t>
            </a:r>
            <a:endParaRPr lang="ru-RU" sz="1600" b="1" dirty="0">
              <a:solidFill>
                <a:srgbClr val="006600"/>
              </a:solidFill>
              <a:effectLst/>
            </a:endParaRPr>
          </a:p>
        </p:txBody>
      </p:sp>
      <p:grpSp>
        <p:nvGrpSpPr>
          <p:cNvPr id="32" name="Группа 22"/>
          <p:cNvGrpSpPr/>
          <p:nvPr/>
        </p:nvGrpSpPr>
        <p:grpSpPr>
          <a:xfrm>
            <a:off x="8072462" y="71414"/>
            <a:ext cx="928694" cy="1214446"/>
            <a:chOff x="5929322" y="1424874"/>
            <a:chExt cx="3214710" cy="5433126"/>
          </a:xfrm>
        </p:grpSpPr>
        <p:pic>
          <p:nvPicPr>
            <p:cNvPr id="35" name="Рисунок 34" descr="Без имени-1.jpg"/>
            <p:cNvPicPr>
              <a:picLocks noChangeAspect="1"/>
            </p:cNvPicPr>
            <p:nvPr/>
          </p:nvPicPr>
          <p:blipFill>
            <a:blip r:embed="rId10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9322" y="1424874"/>
              <a:ext cx="3214710" cy="5433126"/>
            </a:xfrm>
            <a:prstGeom prst="rect">
              <a:avLst/>
            </a:prstGeom>
          </p:spPr>
        </p:pic>
        <p:pic>
          <p:nvPicPr>
            <p:cNvPr id="38" name="Рисунок 37" descr="1.jpg"/>
            <p:cNvPicPr>
              <a:picLocks noChangeAspect="1"/>
            </p:cNvPicPr>
            <p:nvPr/>
          </p:nvPicPr>
          <p:blipFill>
            <a:blip r:embed="rId1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724510">
              <a:off x="7637418" y="2958514"/>
              <a:ext cx="667624" cy="81057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9923473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Прямая соединительная линия 28"/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86" name="Rectangle 3"/>
          <p:cNvSpPr>
            <a:spLocks noChangeArrowheads="1"/>
          </p:cNvSpPr>
          <p:nvPr/>
        </p:nvSpPr>
        <p:spPr bwMode="auto">
          <a:xfrm>
            <a:off x="0" y="542448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457200" y="396053"/>
            <a:ext cx="7772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90000"/>
              </a:lnSpc>
              <a:defRPr/>
            </a:pPr>
            <a:endParaRPr lang="ru-RU" sz="2400" b="1" dirty="0">
              <a:solidFill>
                <a:srgbClr val="008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+mn-cs"/>
            </a:endParaRPr>
          </a:p>
        </p:txBody>
      </p:sp>
      <p:grpSp>
        <p:nvGrpSpPr>
          <p:cNvPr id="2" name="Группа 23"/>
          <p:cNvGrpSpPr/>
          <p:nvPr/>
        </p:nvGrpSpPr>
        <p:grpSpPr>
          <a:xfrm>
            <a:off x="63500" y="115888"/>
            <a:ext cx="8901113" cy="6670225"/>
            <a:chOff x="63500" y="115888"/>
            <a:chExt cx="8901113" cy="6670225"/>
          </a:xfrm>
        </p:grpSpPr>
        <p:grpSp>
          <p:nvGrpSpPr>
            <p:cNvPr id="3" name="Группа 5"/>
            <p:cNvGrpSpPr>
              <a:grpSpLocks/>
            </p:cNvGrpSpPr>
            <p:nvPr/>
          </p:nvGrpSpPr>
          <p:grpSpPr bwMode="auto">
            <a:xfrm>
              <a:off x="63500" y="115888"/>
              <a:ext cx="8901113" cy="6481762"/>
              <a:chOff x="63500" y="115888"/>
              <a:chExt cx="8901113" cy="6481762"/>
            </a:xfrm>
          </p:grpSpPr>
          <p:pic>
            <p:nvPicPr>
              <p:cNvPr id="27" name="Рисунок 10" descr="логотип_2012.tif"/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3500" y="115888"/>
                <a:ext cx="1116013" cy="10668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cxnSp>
            <p:nvCxnSpPr>
              <p:cNvPr id="30" name="Прямая соединительная линия 29"/>
              <p:cNvCxnSpPr/>
              <p:nvPr/>
            </p:nvCxnSpPr>
            <p:spPr>
              <a:xfrm>
                <a:off x="179388" y="1312863"/>
                <a:ext cx="8785225" cy="0"/>
              </a:xfrm>
              <a:prstGeom prst="line">
                <a:avLst/>
              </a:prstGeom>
              <a:ln w="57150">
                <a:solidFill>
                  <a:srgbClr val="00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Прямая соединительная линия 32"/>
              <p:cNvCxnSpPr/>
              <p:nvPr/>
            </p:nvCxnSpPr>
            <p:spPr>
              <a:xfrm>
                <a:off x="1331913" y="333375"/>
                <a:ext cx="0" cy="6264275"/>
              </a:xfrm>
              <a:prstGeom prst="line">
                <a:avLst/>
              </a:prstGeom>
              <a:ln w="57150">
                <a:solidFill>
                  <a:srgbClr val="00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1" name="Рисунок 3" descr="9001_rus.tif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3657" y="4149824"/>
              <a:ext cx="841251" cy="8412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Рисунок 4" descr="IQNet cert mark.tif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9835" y="3214370"/>
              <a:ext cx="839664" cy="8421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" name="Рисунок 18" descr="ЛОГОТИП_НЗК_НОМЕРНОЙ.jpg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259" y="5056324"/>
              <a:ext cx="703748" cy="8123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Рисунок 19" descr="качество.jpg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8945" y="2238627"/>
              <a:ext cx="936104" cy="9503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" name="Рисунок 24" descr="снг.jpg"/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0725" y="1370274"/>
              <a:ext cx="818042" cy="818042"/>
            </a:xfrm>
            <a:prstGeom prst="rect">
              <a:avLst/>
            </a:prstGeom>
          </p:spPr>
        </p:pic>
        <p:pic>
          <p:nvPicPr>
            <p:cNvPr id="26" name="Рисунок 25" descr="медаль лучший СПО.png"/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7396" y="5943600"/>
              <a:ext cx="838558" cy="842513"/>
            </a:xfrm>
            <a:prstGeom prst="rect">
              <a:avLst/>
            </a:prstGeom>
          </p:spPr>
        </p:pic>
      </p:grpSp>
      <p:sp>
        <p:nvSpPr>
          <p:cNvPr id="18" name="TextBox 16"/>
          <p:cNvSpPr txBox="1">
            <a:spLocks noChangeArrowheads="1"/>
          </p:cNvSpPr>
          <p:nvPr/>
        </p:nvSpPr>
        <p:spPr bwMode="auto">
          <a:xfrm>
            <a:off x="1475656" y="1340769"/>
            <a:ext cx="331236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1400" b="1" dirty="0"/>
          </a:p>
          <a:p>
            <a:endParaRPr lang="ru-RU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5724128" y="1484784"/>
            <a:ext cx="3151713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00" b="1" dirty="0" smtClean="0"/>
          </a:p>
          <a:p>
            <a:endParaRPr lang="ru-RU" sz="1400" b="1" dirty="0" smtClean="0"/>
          </a:p>
          <a:p>
            <a:endParaRPr lang="ru-RU" b="1" dirty="0">
              <a:solidFill>
                <a:srgbClr val="336600"/>
              </a:solidFill>
            </a:endParaRPr>
          </a:p>
        </p:txBody>
      </p:sp>
      <p:sp>
        <p:nvSpPr>
          <p:cNvPr id="140289" name="Rectangle 1"/>
          <p:cNvSpPr>
            <a:spLocks noChangeArrowheads="1"/>
          </p:cNvSpPr>
          <p:nvPr/>
        </p:nvSpPr>
        <p:spPr bwMode="auto">
          <a:xfrm>
            <a:off x="1331640" y="1556792"/>
            <a:ext cx="7518364" cy="475514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rgbClr val="0066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600" dirty="0"/>
              <a:t> 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В настоящее время оказание первичной медико-санитарной помощи прикрепленному населению осуществляется медицинской бригадой в составе врача и медицинской сестры. В связи со значительной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не укомплектованностью 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врачебными кадрами первичного звена оказания медицинской помощи, уровнем профессиональных компетенций потенциал фельдшеров задействован не в полном объеме. На основании приказа </a:t>
            </a:r>
            <a:r>
              <a:rPr lang="ru-RU" b="1" dirty="0" err="1">
                <a:latin typeface="Arial" pitchFamily="34" charset="0"/>
                <a:cs typeface="Arial" pitchFamily="34" charset="0"/>
              </a:rPr>
              <a:t>Минздравсоцразвития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 РФ от 23.03.2012г. №252н   фельдшер допущен к исполнению</a:t>
            </a:r>
            <a:r>
              <a:rPr lang="ru-RU" dirty="0"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>
                <a:solidFill>
                  <a:srgbClr val="C00000"/>
                </a:solidFill>
              </a:rPr>
              <a:t>ОТДЕЛЬНЫХ </a:t>
            </a:r>
            <a:r>
              <a:rPr lang="ru-RU" b="1" dirty="0" smtClean="0">
                <a:solidFill>
                  <a:srgbClr val="C00000"/>
                </a:solidFill>
              </a:rPr>
              <a:t>ФУНКЦИЙ ЛЕЧАЩЕГО </a:t>
            </a:r>
            <a:r>
              <a:rPr lang="ru-RU" b="1" dirty="0">
                <a:solidFill>
                  <a:srgbClr val="C00000"/>
                </a:solidFill>
              </a:rPr>
              <a:t>ВРАЧА ПО НЕПОСРЕДСТВЕННОМУ ОКАЗАНИЮ </a:t>
            </a:r>
            <a:r>
              <a:rPr lang="ru-RU" b="1" dirty="0" smtClean="0">
                <a:solidFill>
                  <a:srgbClr val="C00000"/>
                </a:solidFill>
              </a:rPr>
              <a:t>МЕДИЦИНСКОЙ ПОМОЩИ </a:t>
            </a:r>
            <a:r>
              <a:rPr lang="ru-RU" b="1" dirty="0">
                <a:solidFill>
                  <a:srgbClr val="C00000"/>
                </a:solidFill>
              </a:rPr>
              <a:t>ПАЦИЕНТУ В ПЕРИОД НАБЛЮДЕНИЯ ЗА НИМ И ЕГО ЛЕЧЕНИЯ</a:t>
            </a:r>
            <a:r>
              <a:rPr lang="ru-RU" b="1" dirty="0" smtClean="0">
                <a:solidFill>
                  <a:srgbClr val="C00000"/>
                </a:solidFill>
              </a:rPr>
              <a:t>, В </a:t>
            </a:r>
            <a:r>
              <a:rPr lang="ru-RU" b="1" dirty="0">
                <a:solidFill>
                  <a:srgbClr val="C00000"/>
                </a:solidFill>
              </a:rPr>
              <a:t>ТОМ ЧИСЛЕ ПО НАЗНАЧЕНИЮ И ПРИМЕНЕНИЮ </a:t>
            </a:r>
            <a:r>
              <a:rPr lang="ru-RU" b="1" dirty="0" smtClean="0">
                <a:solidFill>
                  <a:srgbClr val="C00000"/>
                </a:solidFill>
              </a:rPr>
              <a:t>ЛЕКАРСТВЕННЫХ ПРЕПАРАТОВ</a:t>
            </a:r>
            <a:r>
              <a:rPr lang="ru-RU" b="1" dirty="0">
                <a:solidFill>
                  <a:srgbClr val="C00000"/>
                </a:solidFill>
              </a:rPr>
              <a:t>, ВКЛЮЧАЯ НАРКОТИЧЕСКИЕ </a:t>
            </a:r>
            <a:r>
              <a:rPr lang="ru-RU" b="1" dirty="0" smtClean="0">
                <a:solidFill>
                  <a:srgbClr val="C00000"/>
                </a:solidFill>
              </a:rPr>
              <a:t>ЛЕКАРСТВЕННЫЕ ПРЕПАРАТЫ </a:t>
            </a:r>
            <a:r>
              <a:rPr lang="ru-RU" b="1" dirty="0">
                <a:solidFill>
                  <a:srgbClr val="C00000"/>
                </a:solidFill>
              </a:rPr>
              <a:t>И ПСИХОТРОПНЫЕ ЛЕКАРСТВЕННЫЕ ПРЕПАРАТЫ</a:t>
            </a:r>
          </a:p>
          <a:p>
            <a:endParaRPr kumimoji="0" lang="ru-RU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2" name="Группа 22"/>
          <p:cNvGrpSpPr/>
          <p:nvPr/>
        </p:nvGrpSpPr>
        <p:grpSpPr>
          <a:xfrm>
            <a:off x="8072462" y="71414"/>
            <a:ext cx="928694" cy="1214446"/>
            <a:chOff x="5929322" y="1424874"/>
            <a:chExt cx="3214710" cy="5433126"/>
          </a:xfrm>
        </p:grpSpPr>
        <p:pic>
          <p:nvPicPr>
            <p:cNvPr id="35" name="Рисунок 34" descr="Без имени-1.jpg"/>
            <p:cNvPicPr>
              <a:picLocks noChangeAspect="1"/>
            </p:cNvPicPr>
            <p:nvPr/>
          </p:nvPicPr>
          <p:blipFill>
            <a:blip r:embed="rId10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9322" y="1424874"/>
              <a:ext cx="3214710" cy="5433126"/>
            </a:xfrm>
            <a:prstGeom prst="rect">
              <a:avLst/>
            </a:prstGeom>
          </p:spPr>
        </p:pic>
        <p:pic>
          <p:nvPicPr>
            <p:cNvPr id="38" name="Рисунок 37" descr="1.jpg"/>
            <p:cNvPicPr>
              <a:picLocks noChangeAspect="1"/>
            </p:cNvPicPr>
            <p:nvPr/>
          </p:nvPicPr>
          <p:blipFill>
            <a:blip r:embed="rId1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724510">
              <a:off x="7637418" y="2958514"/>
              <a:ext cx="667624" cy="810574"/>
            </a:xfrm>
            <a:prstGeom prst="rect">
              <a:avLst/>
            </a:prstGeom>
          </p:spPr>
        </p:pic>
      </p:grpSp>
      <p:sp>
        <p:nvSpPr>
          <p:cNvPr id="31" name="Rectangle 2"/>
          <p:cNvSpPr txBox="1">
            <a:spLocks noChangeArrowheads="1"/>
          </p:cNvSpPr>
          <p:nvPr/>
        </p:nvSpPr>
        <p:spPr>
          <a:xfrm>
            <a:off x="1259632" y="0"/>
            <a:ext cx="7427168" cy="126876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 eaLnBrk="1" hangingPunct="1"/>
            <a:r>
              <a:rPr lang="ru-RU" sz="2800" b="1" dirty="0" smtClean="0">
                <a:solidFill>
                  <a:srgbClr val="336600"/>
                </a:solidFill>
                <a:latin typeface="Times New Roman" pitchFamily="18" charset="0"/>
              </a:rPr>
              <a:t>ИДЕОЛОГИЯ ПИЛОТНОГО ПРОЕКТА</a:t>
            </a:r>
          </a:p>
          <a:p>
            <a:pPr algn="l" eaLnBrk="1" hangingPunct="1"/>
            <a:r>
              <a:rPr lang="ru-RU" sz="1200" b="1" dirty="0" smtClean="0">
                <a:solidFill>
                  <a:srgbClr val="336600"/>
                </a:solidFill>
                <a:latin typeface="Times New Roman" pitchFamily="18" charset="0"/>
              </a:rPr>
              <a:t>  (</a:t>
            </a:r>
            <a:r>
              <a:rPr lang="ru-RU" sz="1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Приказ Минздрава Свердловской области от 15.12.2014 года № 1672-П</a:t>
            </a:r>
          </a:p>
          <a:p>
            <a:pPr algn="l" eaLnBrk="1" hangingPunct="1"/>
            <a:r>
              <a:rPr lang="ru-RU" sz="1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«О проведении </a:t>
            </a:r>
            <a:r>
              <a:rPr lang="ru-RU" sz="1200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пилотного</a:t>
            </a:r>
            <a:r>
              <a:rPr lang="ru-RU" sz="1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проекта по организации комплексных врачебно-фельдшерских бригад для оказания первичной медико-санитарной помощи взрослому населению в медицинских организациях Свердловской области» )</a:t>
            </a:r>
            <a:endParaRPr lang="ru-RU" sz="1200" b="1" dirty="0" smtClean="0">
              <a:solidFill>
                <a:srgbClr val="336600"/>
              </a:solidFill>
              <a:latin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229279" y="353524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66228900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Прямая соединительная линия 28"/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86" name="Rectangle 3"/>
          <p:cNvSpPr>
            <a:spLocks noChangeArrowheads="1"/>
          </p:cNvSpPr>
          <p:nvPr/>
        </p:nvSpPr>
        <p:spPr bwMode="auto">
          <a:xfrm>
            <a:off x="0" y="542448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76200" y="457200"/>
            <a:ext cx="7772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90000"/>
              </a:lnSpc>
              <a:defRPr/>
            </a:pPr>
            <a:endParaRPr lang="ru-RU" sz="2400" b="1" dirty="0">
              <a:solidFill>
                <a:srgbClr val="008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+mn-cs"/>
            </a:endParaRPr>
          </a:p>
        </p:txBody>
      </p:sp>
      <p:grpSp>
        <p:nvGrpSpPr>
          <p:cNvPr id="2" name="Группа 23"/>
          <p:cNvGrpSpPr/>
          <p:nvPr/>
        </p:nvGrpSpPr>
        <p:grpSpPr>
          <a:xfrm>
            <a:off x="63500" y="115888"/>
            <a:ext cx="8901113" cy="6670225"/>
            <a:chOff x="63500" y="115888"/>
            <a:chExt cx="8901113" cy="6670225"/>
          </a:xfrm>
        </p:grpSpPr>
        <p:grpSp>
          <p:nvGrpSpPr>
            <p:cNvPr id="3" name="Группа 5"/>
            <p:cNvGrpSpPr>
              <a:grpSpLocks/>
            </p:cNvGrpSpPr>
            <p:nvPr/>
          </p:nvGrpSpPr>
          <p:grpSpPr bwMode="auto">
            <a:xfrm>
              <a:off x="63500" y="115888"/>
              <a:ext cx="8901113" cy="6481762"/>
              <a:chOff x="63500" y="115888"/>
              <a:chExt cx="8901113" cy="6481762"/>
            </a:xfrm>
          </p:grpSpPr>
          <p:pic>
            <p:nvPicPr>
              <p:cNvPr id="27" name="Рисунок 10" descr="логотип_2012.tif"/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3500" y="115888"/>
                <a:ext cx="1116013" cy="10668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cxnSp>
            <p:nvCxnSpPr>
              <p:cNvPr id="30" name="Прямая соединительная линия 29"/>
              <p:cNvCxnSpPr/>
              <p:nvPr/>
            </p:nvCxnSpPr>
            <p:spPr>
              <a:xfrm>
                <a:off x="179388" y="1312863"/>
                <a:ext cx="8785225" cy="0"/>
              </a:xfrm>
              <a:prstGeom prst="line">
                <a:avLst/>
              </a:prstGeom>
              <a:ln w="57150">
                <a:solidFill>
                  <a:srgbClr val="00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Прямая соединительная линия 32"/>
              <p:cNvCxnSpPr/>
              <p:nvPr/>
            </p:nvCxnSpPr>
            <p:spPr>
              <a:xfrm>
                <a:off x="1331913" y="333375"/>
                <a:ext cx="0" cy="6264275"/>
              </a:xfrm>
              <a:prstGeom prst="line">
                <a:avLst/>
              </a:prstGeom>
              <a:ln w="57150">
                <a:solidFill>
                  <a:srgbClr val="00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1" name="Рисунок 3" descr="9001_rus.tif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3657" y="4149824"/>
              <a:ext cx="841251" cy="8412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Рисунок 4" descr="IQNet cert mark.tif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9835" y="3214370"/>
              <a:ext cx="839664" cy="8421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" name="Рисунок 18" descr="ЛОГОТИП_НЗК_НОМЕРНОЙ.jpg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259" y="5056324"/>
              <a:ext cx="703748" cy="8123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Рисунок 19" descr="качество.jpg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8945" y="2238627"/>
              <a:ext cx="936104" cy="9503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" name="Рисунок 24" descr="снг.jpg"/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0725" y="1370274"/>
              <a:ext cx="818042" cy="818042"/>
            </a:xfrm>
            <a:prstGeom prst="rect">
              <a:avLst/>
            </a:prstGeom>
          </p:spPr>
        </p:pic>
        <p:pic>
          <p:nvPicPr>
            <p:cNvPr id="26" name="Рисунок 25" descr="медаль лучший СПО.png"/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7396" y="5943600"/>
              <a:ext cx="838558" cy="842513"/>
            </a:xfrm>
            <a:prstGeom prst="rect">
              <a:avLst/>
            </a:prstGeom>
          </p:spPr>
        </p:pic>
      </p:grpSp>
      <p:sp>
        <p:nvSpPr>
          <p:cNvPr id="18" name="TextBox 16"/>
          <p:cNvSpPr txBox="1">
            <a:spLocks noChangeArrowheads="1"/>
          </p:cNvSpPr>
          <p:nvPr/>
        </p:nvSpPr>
        <p:spPr bwMode="auto">
          <a:xfrm>
            <a:off x="1475656" y="1340769"/>
            <a:ext cx="331236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1400" b="1" dirty="0"/>
          </a:p>
          <a:p>
            <a:endParaRPr lang="ru-RU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5724128" y="1484784"/>
            <a:ext cx="3151713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00" b="1" dirty="0" smtClean="0"/>
          </a:p>
          <a:p>
            <a:endParaRPr lang="ru-RU" sz="1400" b="1" dirty="0" smtClean="0"/>
          </a:p>
          <a:p>
            <a:endParaRPr lang="ru-RU" b="1" dirty="0">
              <a:solidFill>
                <a:srgbClr val="336600"/>
              </a:solidFill>
            </a:endParaRPr>
          </a:p>
        </p:txBody>
      </p:sp>
      <p:sp>
        <p:nvSpPr>
          <p:cNvPr id="140289" name="Rectangle 1"/>
          <p:cNvSpPr>
            <a:spLocks noChangeArrowheads="1"/>
          </p:cNvSpPr>
          <p:nvPr/>
        </p:nvSpPr>
        <p:spPr bwMode="auto">
          <a:xfrm>
            <a:off x="1547664" y="1484784"/>
            <a:ext cx="6893767" cy="328705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rgbClr val="0066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lvl="0">
              <a:lnSpc>
                <a:spcPct val="130000"/>
              </a:lnSpc>
            </a:pPr>
            <a:r>
              <a:rPr lang="ru-RU" b="1" dirty="0" smtClean="0">
                <a:solidFill>
                  <a:srgbClr val="C00000"/>
                </a:solidFill>
              </a:rPr>
              <a:t>Отдельные функции лечащего врача по непосредственному оказанию медицинской помощи </a:t>
            </a:r>
            <a:r>
              <a:rPr lang="ru-RU" b="1" dirty="0" smtClean="0"/>
              <a:t>пациенту в период наблюдения за ним и его лечения (в т.ч. по назначению и применению лекарственных препаратов, включая наркотические и психотропные лекарственные препараты) </a:t>
            </a:r>
            <a:r>
              <a:rPr lang="ru-RU" b="1" dirty="0" smtClean="0">
                <a:solidFill>
                  <a:srgbClr val="C00000"/>
                </a:solidFill>
              </a:rPr>
              <a:t>могут быть возложены на фельдшера,</a:t>
            </a:r>
            <a:r>
              <a:rPr lang="ru-RU" b="1" dirty="0" smtClean="0"/>
              <a:t> акушерку </a:t>
            </a:r>
            <a:r>
              <a:rPr lang="ru-RU" b="1" dirty="0" smtClean="0">
                <a:solidFill>
                  <a:srgbClr val="C00000"/>
                </a:solidFill>
              </a:rPr>
              <a:t>руководителем медицинской организации при оказании первичной медико-санитарной помощи</a:t>
            </a:r>
            <a:r>
              <a:rPr lang="ru-RU" b="1" dirty="0" smtClean="0"/>
              <a:t> и скорой медицинской помощи</a:t>
            </a:r>
            <a:endParaRPr kumimoji="0" lang="ru-RU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" name="Группа 22"/>
          <p:cNvGrpSpPr/>
          <p:nvPr/>
        </p:nvGrpSpPr>
        <p:grpSpPr>
          <a:xfrm>
            <a:off x="8072462" y="71414"/>
            <a:ext cx="928694" cy="1214446"/>
            <a:chOff x="5929322" y="1424874"/>
            <a:chExt cx="3214710" cy="5433126"/>
          </a:xfrm>
        </p:grpSpPr>
        <p:pic>
          <p:nvPicPr>
            <p:cNvPr id="35" name="Рисунок 34" descr="Без имени-1.jpg"/>
            <p:cNvPicPr>
              <a:picLocks noChangeAspect="1"/>
            </p:cNvPicPr>
            <p:nvPr/>
          </p:nvPicPr>
          <p:blipFill>
            <a:blip r:embed="rId10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9322" y="1424874"/>
              <a:ext cx="3214710" cy="5433126"/>
            </a:xfrm>
            <a:prstGeom prst="rect">
              <a:avLst/>
            </a:prstGeom>
          </p:spPr>
        </p:pic>
        <p:pic>
          <p:nvPicPr>
            <p:cNvPr id="38" name="Рисунок 37" descr="1.jpg"/>
            <p:cNvPicPr>
              <a:picLocks noChangeAspect="1"/>
            </p:cNvPicPr>
            <p:nvPr/>
          </p:nvPicPr>
          <p:blipFill>
            <a:blip r:embed="rId1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724510">
              <a:off x="7637418" y="2958514"/>
              <a:ext cx="667624" cy="810574"/>
            </a:xfrm>
            <a:prstGeom prst="rect">
              <a:avLst/>
            </a:prstGeom>
          </p:spPr>
        </p:pic>
      </p:grpSp>
      <p:sp>
        <p:nvSpPr>
          <p:cNvPr id="32" name="Прямоугольник 31"/>
          <p:cNvSpPr/>
          <p:nvPr/>
        </p:nvSpPr>
        <p:spPr>
          <a:xfrm>
            <a:off x="1331640" y="188640"/>
            <a:ext cx="721383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6600"/>
                </a:solidFill>
              </a:rPr>
              <a:t>Статья 70, часть 7      </a:t>
            </a:r>
          </a:p>
          <a:p>
            <a:pPr algn="ctr"/>
            <a:r>
              <a:rPr lang="ru-RU" sz="2400" b="1" dirty="0" smtClean="0">
                <a:solidFill>
                  <a:srgbClr val="006600"/>
                </a:solidFill>
              </a:rPr>
              <a:t>323-ФЗ «Об основах охраны здоровья граждан в  Российской Федерации»</a:t>
            </a:r>
            <a:endParaRPr lang="ru-RU" sz="2400" b="1" dirty="0">
              <a:solidFill>
                <a:srgbClr val="006600"/>
              </a:solidFill>
              <a:effectLst/>
            </a:endParaRPr>
          </a:p>
        </p:txBody>
      </p:sp>
      <p:sp>
        <p:nvSpPr>
          <p:cNvPr id="34" name="Rectangle 21"/>
          <p:cNvSpPr>
            <a:spLocks noChangeArrowheads="1"/>
          </p:cNvSpPr>
          <p:nvPr/>
        </p:nvSpPr>
        <p:spPr bwMode="auto">
          <a:xfrm>
            <a:off x="1547664" y="5345832"/>
            <a:ext cx="6840760" cy="1512168"/>
          </a:xfrm>
          <a:prstGeom prst="rect">
            <a:avLst/>
          </a:prstGeom>
          <a:solidFill>
            <a:srgbClr val="FFCCFF"/>
          </a:solidFill>
          <a:ln w="38100">
            <a:solidFill>
              <a:srgbClr val="006600"/>
            </a:solidFill>
            <a:miter lim="800000"/>
            <a:headEnd/>
            <a:tailEnd/>
          </a:ln>
        </p:spPr>
        <p:txBody>
          <a:bodyPr wrap="square" anchor="ctr"/>
          <a:lstStyle/>
          <a:p>
            <a:pPr algn="ctr"/>
            <a:r>
              <a:rPr lang="ru-RU" sz="1600" b="1" dirty="0" smtClean="0"/>
              <a:t>Отдельные функции определяются исходя из должностных обязанностей, предусмотренных квалификационными характеристиками врача</a:t>
            </a:r>
            <a:endParaRPr lang="ru-RU" sz="1600" dirty="0">
              <a:solidFill>
                <a:schemeClr val="accent2"/>
              </a:solidFill>
            </a:endParaRPr>
          </a:p>
        </p:txBody>
      </p:sp>
      <p:sp>
        <p:nvSpPr>
          <p:cNvPr id="36" name="Rectangle 22"/>
          <p:cNvSpPr>
            <a:spLocks noChangeArrowheads="1"/>
          </p:cNvSpPr>
          <p:nvPr/>
        </p:nvSpPr>
        <p:spPr bwMode="auto">
          <a:xfrm>
            <a:off x="3779912" y="4725144"/>
            <a:ext cx="2232248" cy="707886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ОГРАНИЧЕНИЕ ФУНКЦИЙ</a:t>
            </a:r>
            <a:endParaRPr lang="ru-RU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923473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Прямая соединительная линия 19"/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03705277"/>
              </p:ext>
            </p:extLst>
          </p:nvPr>
        </p:nvGraphicFramePr>
        <p:xfrm>
          <a:off x="1331640" y="1268760"/>
          <a:ext cx="7812360" cy="5425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06180"/>
                <a:gridCol w="3906180"/>
              </a:tblGrid>
              <a:tr h="167379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Приказ Минздрава Свердловской области от </a:t>
                      </a:r>
                      <a:r>
                        <a:rPr lang="ru-RU" sz="900" b="1" i="1" kern="1200" dirty="0" smtClean="0">
                          <a:solidFill>
                            <a:srgbClr val="0066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ru-RU" sz="900" b="1" i="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12.12.2013г. № 1619-п </a:t>
                      </a:r>
                      <a:r>
                        <a:rPr lang="ru-RU" sz="1000" b="1" i="0" kern="1200" dirty="0" smtClean="0">
                          <a:solidFill>
                            <a:srgbClr val="C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«О проведении фотохронометражных наблюдений для расчета норм времени  врача терапевта участкового, врача педиатра участкового и медицинских сестер, работающих с указанными врачами»</a:t>
                      </a:r>
                      <a:endParaRPr lang="ru-RU" sz="1000" b="1" i="0" dirty="0" smtClean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900" b="1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900" b="1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Приказ 26.03.2014г. № 371-п «О проведении фотохронометражных наблюдений для расчета норм времени врача офтальмолога, врача оториноларинголога, врача невролога, врача акушера-гинеколога и медицинских сестер (акушерок), работающих с указанными врачами»</a:t>
                      </a:r>
                      <a:endParaRPr lang="ru-RU" sz="9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МО «Новая больница» г.Екатеринбург, МАУЗ «ЦГБ № 3» г.Екатеринбург, ГБУЗ СО «Городская поликлиника город Каменск-Уральский», МБУ «ДГБ № 15», ГБУЗ СО «Детская больница город Первоуральск»,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ГБУЗ СО «Каменская ЦРБ»</a:t>
                      </a:r>
                      <a:endParaRPr lang="ru-RU" sz="1200" b="1" kern="1200" dirty="0" smtClean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endParaRPr lang="ru-RU" sz="900" b="1" kern="1200" dirty="0" smtClean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endParaRPr lang="ru-RU" sz="900" b="1" kern="1200" dirty="0" smtClean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r>
                        <a:rPr lang="ru-RU" sz="1000" b="1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ГБУЗ СО «Городская поликлиника город Каменск-Уральский», МО «Новая больница», ГБУЗ СО «Городская больница № 2 город Каменск- Уральский», МАУЗ «Центральная городская больница № 3»</a:t>
                      </a:r>
                      <a:endParaRPr lang="ru-RU" sz="10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noFill/>
                  </a:tcPr>
                </a:tc>
              </a:tr>
              <a:tr h="15820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9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9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67005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Приказ Минздрава Свердловской области от 05.12.2014г. № 1614-п «О проведении фотохронометражных исследований рабочего времени при проведении рентгенологических, лабораторных, функциональных и ультразвуковых исследований»</a:t>
                      </a:r>
                      <a:endParaRPr lang="ru-RU" sz="9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ГБУЗ СО «Демидовская ГБ», ГБУЗ СО «ГБ №3 г.Каменск-Уральский», ГБУЗ СО «</a:t>
                      </a:r>
                      <a:r>
                        <a:rPr lang="ru-RU" sz="1000" b="1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Ревдинская</a:t>
                      </a: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ЦГБ», ГБУЗ СО «ГБ №4 г.Нижний Тагил», МБУ «Екатеринбургский консультативно-диагностический центр», МБУ «Клинико-диагностический центр»</a:t>
                      </a:r>
                      <a:endParaRPr lang="ru-RU" sz="10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noFill/>
                  </a:tcPr>
                </a:tc>
              </a:tr>
              <a:tr h="15820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9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9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8276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Приказ Минздрава Свердловской области от 15.12.2014 года № 1672-П «О проведении </a:t>
                      </a:r>
                      <a:r>
                        <a:rPr lang="ru-RU" sz="1200" b="1" dirty="0" err="1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пилотного</a:t>
                      </a:r>
                      <a:r>
                        <a:rPr lang="ru-RU" sz="12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 проекта по организации комплексных врачебно-фельдшерских бригад для оказания первичной медико-санитарной помощи взрослому населению в медицинских организациях Свердловской области»</a:t>
                      </a:r>
                      <a:endParaRPr lang="ru-RU" sz="1200" b="1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ГБУЗ СО «ГП №4 г.Нижний Тагил», ГБУЗ СО «Городская больница №1</a:t>
                      </a:r>
                      <a:r>
                        <a:rPr lang="ru-RU" sz="1400" b="1" baseline="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 г.Первоуральск», ГБУЗ СО «Нижнесергинская ЦРБ», МАУЗ «ЦГБ №3»-Екатеринбург, МБУ «ЦГБ №2 </a:t>
                      </a:r>
                      <a:r>
                        <a:rPr lang="ru-RU" sz="1400" b="1" baseline="0" dirty="0" err="1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им.А.А.Миславского</a:t>
                      </a:r>
                      <a:r>
                        <a:rPr lang="ru-RU" sz="1400" b="1" baseline="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»-Екатеринбург</a:t>
                      </a:r>
                      <a:endParaRPr lang="ru-RU" sz="1400" b="1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noFill/>
                  </a:tcPr>
                </a:tc>
              </a:tr>
              <a:tr h="8276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Приказ Минздрава Свердловской области от 03.04.2015г. «О проведении фотохронометражных наблюдений для расчета норм времени врача-кардиолога, врача-эндокринолога, врача-стоматолога-терапевта и медицинских сестер, работающих с указанными</a:t>
                      </a:r>
                      <a:r>
                        <a:rPr lang="ru-RU" sz="1000" b="1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врачами»</a:t>
                      </a: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lang="ru-RU" sz="10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ГБУЗ СО «ГП г.Каменск-Уральский», ГАУЗ СО  «</a:t>
                      </a:r>
                      <a:r>
                        <a:rPr lang="ru-RU" sz="1000" b="1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Ревдинская</a:t>
                      </a: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стоматологическая поликлиника», ГБУЗ СО «</a:t>
                      </a:r>
                      <a:r>
                        <a:rPr lang="ru-RU" sz="1000" b="1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Верхнепышминская</a:t>
                      </a: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ЦГБ </a:t>
                      </a:r>
                      <a:r>
                        <a:rPr lang="ru-RU" sz="1000" b="1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им.П.Д.Бородина</a:t>
                      </a: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», ГБУЗ СО «</a:t>
                      </a:r>
                      <a:r>
                        <a:rPr lang="ru-RU" sz="1000" b="1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Ревдинская</a:t>
                      </a:r>
                      <a:r>
                        <a:rPr lang="ru-RU" sz="10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ГБ»</a:t>
                      </a:r>
                      <a:endParaRPr lang="ru-RU" sz="10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noFill/>
                  </a:tcPr>
                </a:tc>
              </a:tr>
            </a:tbl>
          </a:graphicData>
        </a:graphic>
      </p:graphicFrame>
      <p:grpSp>
        <p:nvGrpSpPr>
          <p:cNvPr id="3" name="Группа 23"/>
          <p:cNvGrpSpPr/>
          <p:nvPr/>
        </p:nvGrpSpPr>
        <p:grpSpPr>
          <a:xfrm>
            <a:off x="0" y="0"/>
            <a:ext cx="8901113" cy="6670225"/>
            <a:chOff x="63500" y="115888"/>
            <a:chExt cx="8901113" cy="6670225"/>
          </a:xfrm>
        </p:grpSpPr>
        <p:grpSp>
          <p:nvGrpSpPr>
            <p:cNvPr id="4" name="Группа 5"/>
            <p:cNvGrpSpPr>
              <a:grpSpLocks/>
            </p:cNvGrpSpPr>
            <p:nvPr/>
          </p:nvGrpSpPr>
          <p:grpSpPr bwMode="auto">
            <a:xfrm>
              <a:off x="63500" y="115888"/>
              <a:ext cx="8901113" cy="6481762"/>
              <a:chOff x="63500" y="115888"/>
              <a:chExt cx="8901113" cy="6481762"/>
            </a:xfrm>
          </p:grpSpPr>
          <p:pic>
            <p:nvPicPr>
              <p:cNvPr id="16" name="Рисунок 10" descr="логотип_2012.tif"/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3500" y="115888"/>
                <a:ext cx="1116013" cy="10668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cxnSp>
            <p:nvCxnSpPr>
              <p:cNvPr id="17" name="Прямая соединительная линия 16"/>
              <p:cNvCxnSpPr/>
              <p:nvPr/>
            </p:nvCxnSpPr>
            <p:spPr>
              <a:xfrm>
                <a:off x="179388" y="1312863"/>
                <a:ext cx="8785225" cy="0"/>
              </a:xfrm>
              <a:prstGeom prst="line">
                <a:avLst/>
              </a:prstGeom>
              <a:ln w="57150">
                <a:solidFill>
                  <a:srgbClr val="00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Прямая соединительная линия 17"/>
              <p:cNvCxnSpPr/>
              <p:nvPr/>
            </p:nvCxnSpPr>
            <p:spPr>
              <a:xfrm>
                <a:off x="1331913" y="333375"/>
                <a:ext cx="0" cy="6264275"/>
              </a:xfrm>
              <a:prstGeom prst="line">
                <a:avLst/>
              </a:prstGeom>
              <a:ln w="57150">
                <a:solidFill>
                  <a:srgbClr val="00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0" name="Рисунок 3" descr="9001_rus.tif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3657" y="4149824"/>
              <a:ext cx="841251" cy="8412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Рисунок 4" descr="IQNet cert mark.tif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9835" y="3214370"/>
              <a:ext cx="839664" cy="8421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Рисунок 18" descr="ЛОГОТИП_НЗК_НОМЕРНОЙ.jpg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259" y="5056324"/>
              <a:ext cx="703748" cy="8123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Рисунок 19" descr="качество.jpg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8945" y="2238627"/>
              <a:ext cx="936104" cy="9503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Рисунок 13" descr="снг.jpg"/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0725" y="1370274"/>
              <a:ext cx="818042" cy="818042"/>
            </a:xfrm>
            <a:prstGeom prst="rect">
              <a:avLst/>
            </a:prstGeom>
          </p:spPr>
        </p:pic>
        <p:pic>
          <p:nvPicPr>
            <p:cNvPr id="15" name="Рисунок 14" descr="медаль лучший СПО.png"/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7396" y="5943600"/>
              <a:ext cx="838558" cy="842513"/>
            </a:xfrm>
            <a:prstGeom prst="rect">
              <a:avLst/>
            </a:prstGeom>
          </p:spPr>
        </p:pic>
      </p:grp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408419" y="75423"/>
            <a:ext cx="6735481" cy="1143000"/>
          </a:xfrm>
        </p:spPr>
        <p:txBody>
          <a:bodyPr/>
          <a:lstStyle/>
          <a:p>
            <a:r>
              <a:rPr lang="ru-RU" sz="1400" b="1" dirty="0">
                <a:solidFill>
                  <a:srgbClr val="33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РЕАЛИЗАЦИЯ ФЕДЕРАЛЬНЫХ ПИЛОТНЫХ ПРОЕКТОВ ПО РАЗРАБОТКЕ НОРМ ТРУДА В ЗДРАВООХРАНЕНИИ </a:t>
            </a:r>
            <a:r>
              <a:rPr lang="ru-RU" sz="1400" b="1" dirty="0" smtClean="0">
                <a:solidFill>
                  <a:srgbClr val="33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 </a:t>
            </a:r>
            <a:r>
              <a:rPr lang="ru-RU" sz="1400" b="1" dirty="0">
                <a:solidFill>
                  <a:srgbClr val="33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СОВЕРШЕНСТВОВАНИЮ ПРОФЕССИОНАЛЬНОЙ </a:t>
            </a:r>
            <a:r>
              <a:rPr lang="ru-RU" sz="1400" b="1" dirty="0" smtClean="0">
                <a:solidFill>
                  <a:srgbClr val="33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ДЕЯТЕЛЬНОСТИ СРЕДНЕГО </a:t>
            </a:r>
            <a:r>
              <a:rPr lang="ru-RU" sz="1400" b="1" dirty="0">
                <a:solidFill>
                  <a:srgbClr val="33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МЕДИЦИНСКОГО ПЕРСОНАЛА </a:t>
            </a:r>
            <a:r>
              <a:rPr lang="ru-RU" sz="1400" b="1" dirty="0" smtClean="0">
                <a:solidFill>
                  <a:srgbClr val="33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1400" b="1" dirty="0">
                <a:solidFill>
                  <a:srgbClr val="33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СВЕРДЛОВСКОЙ </a:t>
            </a:r>
            <a:r>
              <a:rPr lang="ru-RU" sz="1400" b="1" dirty="0" smtClean="0">
                <a:solidFill>
                  <a:srgbClr val="33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ОБЛАСТИ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9" name="Группа 18"/>
          <p:cNvGrpSpPr/>
          <p:nvPr/>
        </p:nvGrpSpPr>
        <p:grpSpPr>
          <a:xfrm>
            <a:off x="8143900" y="71414"/>
            <a:ext cx="857256" cy="1071570"/>
            <a:chOff x="5929322" y="1424874"/>
            <a:chExt cx="3214710" cy="5433126"/>
          </a:xfrm>
        </p:grpSpPr>
        <p:pic>
          <p:nvPicPr>
            <p:cNvPr id="21" name="Рисунок 20" descr="Без имени-1.jpg"/>
            <p:cNvPicPr>
              <a:picLocks noChangeAspect="1"/>
            </p:cNvPicPr>
            <p:nvPr/>
          </p:nvPicPr>
          <p:blipFill>
            <a:blip r:embed="rId10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9322" y="1424874"/>
              <a:ext cx="3214710" cy="5433126"/>
            </a:xfrm>
            <a:prstGeom prst="rect">
              <a:avLst/>
            </a:prstGeom>
          </p:spPr>
        </p:pic>
        <p:pic>
          <p:nvPicPr>
            <p:cNvPr id="22" name="Рисунок 21" descr="1.jpg"/>
            <p:cNvPicPr>
              <a:picLocks noChangeAspect="1"/>
            </p:cNvPicPr>
            <p:nvPr/>
          </p:nvPicPr>
          <p:blipFill>
            <a:blip r:embed="rId1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724510">
              <a:off x="7637418" y="2958514"/>
              <a:ext cx="667624" cy="81057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38561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1500166" y="116632"/>
            <a:ext cx="7019426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6600"/>
                </a:solidFill>
              </a:rPr>
              <a:t>КАДРОВОЕ ОБЕСПЕЧЕНИЕ ЗДРАВООХРАНЕНИЯ </a:t>
            </a:r>
            <a:r>
              <a:rPr lang="ru-RU" sz="2000" b="1" dirty="0" smtClean="0">
                <a:solidFill>
                  <a:srgbClr val="006600"/>
                </a:solidFill>
              </a:rPr>
              <a:t>СВЕРДЛОВСКОЙ ОБЛАСТИ (на 01.01.2015г.) </a:t>
            </a:r>
            <a:endParaRPr lang="ru-RU" sz="2000" b="1" dirty="0">
              <a:solidFill>
                <a:srgbClr val="006600"/>
              </a:solidFill>
            </a:endParaRPr>
          </a:p>
          <a:p>
            <a:pPr algn="ctr"/>
            <a:endParaRPr lang="ru-RU" sz="1200" dirty="0">
              <a:solidFill>
                <a:srgbClr val="006600"/>
              </a:solidFill>
            </a:endParaRPr>
          </a:p>
        </p:txBody>
      </p:sp>
      <p:grpSp>
        <p:nvGrpSpPr>
          <p:cNvPr id="10" name="Группа 23"/>
          <p:cNvGrpSpPr/>
          <p:nvPr/>
        </p:nvGrpSpPr>
        <p:grpSpPr>
          <a:xfrm>
            <a:off x="63500" y="115888"/>
            <a:ext cx="8901113" cy="6670225"/>
            <a:chOff x="63500" y="115888"/>
            <a:chExt cx="8901113" cy="6670225"/>
          </a:xfrm>
        </p:grpSpPr>
        <p:grpSp>
          <p:nvGrpSpPr>
            <p:cNvPr id="11" name="Группа 5"/>
            <p:cNvGrpSpPr>
              <a:grpSpLocks/>
            </p:cNvGrpSpPr>
            <p:nvPr/>
          </p:nvGrpSpPr>
          <p:grpSpPr bwMode="auto">
            <a:xfrm>
              <a:off x="63500" y="115888"/>
              <a:ext cx="8901113" cy="6481762"/>
              <a:chOff x="63500" y="115888"/>
              <a:chExt cx="8901113" cy="6481762"/>
            </a:xfrm>
          </p:grpSpPr>
          <p:pic>
            <p:nvPicPr>
              <p:cNvPr id="18" name="Рисунок 10" descr="логотип_2012.tif"/>
              <p:cNvPicPr>
                <a:picLocks noChangeAspect="1"/>
              </p:cNvPicPr>
              <p:nvPr/>
            </p:nvPicPr>
            <p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3500" y="115888"/>
                <a:ext cx="1116013" cy="10668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cxnSp>
            <p:nvCxnSpPr>
              <p:cNvPr id="19" name="Прямая соединительная линия 18"/>
              <p:cNvCxnSpPr/>
              <p:nvPr/>
            </p:nvCxnSpPr>
            <p:spPr>
              <a:xfrm>
                <a:off x="179388" y="1312863"/>
                <a:ext cx="8785225" cy="0"/>
              </a:xfrm>
              <a:prstGeom prst="line">
                <a:avLst/>
              </a:prstGeom>
              <a:ln w="57150">
                <a:solidFill>
                  <a:srgbClr val="00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Прямая соединительная линия 19"/>
              <p:cNvCxnSpPr/>
              <p:nvPr/>
            </p:nvCxnSpPr>
            <p:spPr>
              <a:xfrm>
                <a:off x="1331913" y="333375"/>
                <a:ext cx="0" cy="6264275"/>
              </a:xfrm>
              <a:prstGeom prst="line">
                <a:avLst/>
              </a:prstGeom>
              <a:ln w="57150">
                <a:solidFill>
                  <a:srgbClr val="00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2" name="Рисунок 3" descr="9001_rus.tif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3657" y="4149824"/>
              <a:ext cx="841251" cy="8412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Рисунок 4" descr="IQNet cert mark.tif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9835" y="3214370"/>
              <a:ext cx="839664" cy="8421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Рисунок 18" descr="ЛОГОТИП_НЗК_НОМЕРНОЙ.jpg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259" y="5056324"/>
              <a:ext cx="703748" cy="8123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Рисунок 19" descr="качество.jpg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8945" y="2238627"/>
              <a:ext cx="936104" cy="9503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" name="Рисунок 15" descr="снг.jpg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0725" y="1370274"/>
              <a:ext cx="818042" cy="818042"/>
            </a:xfrm>
            <a:prstGeom prst="rect">
              <a:avLst/>
            </a:prstGeom>
          </p:spPr>
        </p:pic>
        <p:pic>
          <p:nvPicPr>
            <p:cNvPr id="17" name="Рисунок 16" descr="медаль лучший СПО.png"/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7396" y="5943600"/>
              <a:ext cx="838558" cy="842513"/>
            </a:xfrm>
            <a:prstGeom prst="rect">
              <a:avLst/>
            </a:prstGeom>
          </p:spPr>
        </p:pic>
      </p:grpSp>
      <p:grpSp>
        <p:nvGrpSpPr>
          <p:cNvPr id="21" name="Группа 20"/>
          <p:cNvGrpSpPr/>
          <p:nvPr/>
        </p:nvGrpSpPr>
        <p:grpSpPr>
          <a:xfrm>
            <a:off x="8215338" y="71414"/>
            <a:ext cx="785818" cy="1214422"/>
            <a:chOff x="5929322" y="1424874"/>
            <a:chExt cx="3214710" cy="5433126"/>
          </a:xfrm>
        </p:grpSpPr>
        <p:pic>
          <p:nvPicPr>
            <p:cNvPr id="22" name="Рисунок 21" descr="Без имени-1.jpg"/>
            <p:cNvPicPr>
              <a:picLocks noChangeAspect="1"/>
            </p:cNvPicPr>
            <p:nvPr/>
          </p:nvPicPr>
          <p:blipFill>
            <a:blip r:embed="rId9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9322" y="1424874"/>
              <a:ext cx="3214710" cy="5433126"/>
            </a:xfrm>
            <a:prstGeom prst="rect">
              <a:avLst/>
            </a:prstGeom>
          </p:spPr>
        </p:pic>
        <p:pic>
          <p:nvPicPr>
            <p:cNvPr id="23" name="Рисунок 22" descr="1.jpg"/>
            <p:cNvPicPr>
              <a:picLocks noChangeAspect="1"/>
            </p:cNvPicPr>
            <p:nvPr/>
          </p:nvPicPr>
          <p:blipFill>
            <a:blip r:embed="rId10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724510">
              <a:off x="7637418" y="2958514"/>
              <a:ext cx="667624" cy="810574"/>
            </a:xfrm>
            <a:prstGeom prst="rect">
              <a:avLst/>
            </a:prstGeom>
          </p:spPr>
        </p:pic>
      </p:grpSp>
      <p:graphicFrame>
        <p:nvGraphicFramePr>
          <p:cNvPr id="24" name="Таблица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6083325"/>
              </p:ext>
            </p:extLst>
          </p:nvPr>
        </p:nvGraphicFramePr>
        <p:xfrm>
          <a:off x="1547664" y="1340768"/>
          <a:ext cx="7272808" cy="5543572"/>
        </p:xfrm>
        <a:graphic>
          <a:graphicData uri="http://schemas.openxmlformats.org/drawingml/2006/table">
            <a:tbl>
              <a:tblPr/>
              <a:tblGrid>
                <a:gridCol w="3319473"/>
                <a:gridCol w="3953335"/>
              </a:tblGrid>
              <a:tr h="48748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ПОКАЗАТЕЛЬ</a:t>
                      </a:r>
                      <a:endParaRPr lang="ru-RU" sz="12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КОЛИЧЕСТВО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745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СРЕДНИЕ МЕДИЦИНСКИЕ РАБОТНИКИ (ф.17)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38.952</a:t>
                      </a:r>
                      <a:endParaRPr lang="ru-RU" sz="2400" b="1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</a:tr>
              <a:tr h="1011634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ФЕЛЬДШЕРЫ 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Arial" pitchFamily="34" charset="0"/>
                          <a:cs typeface="Arial" pitchFamily="34" charset="0"/>
                        </a:rPr>
                        <a:t>            </a:t>
                      </a:r>
                    </a:p>
                    <a:p>
                      <a:pPr algn="ctr"/>
                      <a:r>
                        <a:rPr lang="ru-RU" sz="2000" b="1" dirty="0" smtClean="0">
                          <a:latin typeface="Arial" pitchFamily="34" charset="0"/>
                          <a:cs typeface="Arial" pitchFamily="34" charset="0"/>
                        </a:rPr>
                        <a:t>6336</a:t>
                      </a:r>
                      <a:r>
                        <a:rPr lang="ru-RU" sz="1600" b="1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600" b="1" dirty="0" smtClean="0">
                          <a:latin typeface="Arial" pitchFamily="34" charset="0"/>
                          <a:cs typeface="Arial" pitchFamily="34" charset="0"/>
                        </a:rPr>
                        <a:t> том числе</a:t>
                      </a:r>
                    </a:p>
                    <a:p>
                      <a:pPr algn="ctr"/>
                      <a:r>
                        <a:rPr lang="ru-RU" sz="1600" b="1" dirty="0" smtClean="0">
                          <a:latin typeface="Arial" pitchFamily="34" charset="0"/>
                          <a:cs typeface="Arial" pitchFamily="34" charset="0"/>
                        </a:rPr>
                        <a:t>Фельдшера</a:t>
                      </a:r>
                      <a:r>
                        <a:rPr lang="ru-RU" sz="1600" b="1" baseline="0" dirty="0" smtClean="0">
                          <a:latin typeface="Arial" pitchFamily="34" charset="0"/>
                          <a:cs typeface="Arial" pitchFamily="34" charset="0"/>
                        </a:rPr>
                        <a:t> ФАП – </a:t>
                      </a:r>
                      <a:r>
                        <a:rPr lang="ru-RU" sz="2000" b="1" baseline="0" dirty="0" smtClean="0">
                          <a:latin typeface="Arial" pitchFamily="34" charset="0"/>
                          <a:cs typeface="Arial" pitchFamily="34" charset="0"/>
                        </a:rPr>
                        <a:t>519</a:t>
                      </a:r>
                    </a:p>
                    <a:p>
                      <a:pPr algn="ctr"/>
                      <a:r>
                        <a:rPr lang="ru-RU" sz="1600" b="1" baseline="0" dirty="0" smtClean="0">
                          <a:latin typeface="Arial" pitchFamily="34" charset="0"/>
                          <a:cs typeface="Arial" pitchFamily="34" charset="0"/>
                        </a:rPr>
                        <a:t>Фельдшер АПУ - </a:t>
                      </a:r>
                      <a:r>
                        <a:rPr lang="ru-RU" sz="2000" b="1" baseline="0" dirty="0" smtClean="0">
                          <a:latin typeface="Arial" pitchFamily="34" charset="0"/>
                          <a:cs typeface="Arial" pitchFamily="34" charset="0"/>
                        </a:rPr>
                        <a:t>2893</a:t>
                      </a:r>
                      <a:endParaRPr lang="ru-RU" sz="2000" b="1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endParaRPr lang="ru-RU" sz="16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3127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АКУШЕРКИ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Arial" pitchFamily="34" charset="0"/>
                          <a:cs typeface="Arial" pitchFamily="34" charset="0"/>
                        </a:rPr>
                        <a:t>1523</a:t>
                      </a:r>
                      <a:endParaRPr lang="ru-RU" sz="16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74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МЕДИЦИНСКИЕ СЕСТРЫ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0" dirty="0" smtClean="0">
                          <a:solidFill>
                            <a:schemeClr val="bg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25.945, в том числе </a:t>
                      </a:r>
                      <a:endParaRPr lang="ru-RU" sz="2000" b="1" i="0" dirty="0">
                        <a:solidFill>
                          <a:schemeClr val="bg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</a:tr>
              <a:tr h="45523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000" b="1" dirty="0" smtClean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УЧАСТКОВОГО ТЕРАПЕВТА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1105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523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000" b="1" dirty="0" smtClean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УЧАСТКОВОГО ПЕДИАТРА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761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Прямая соединительная линия 28"/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Группа 23"/>
          <p:cNvGrpSpPr>
            <a:grpSpLocks/>
          </p:cNvGrpSpPr>
          <p:nvPr/>
        </p:nvGrpSpPr>
        <p:grpSpPr bwMode="auto">
          <a:xfrm>
            <a:off x="0" y="0"/>
            <a:ext cx="8901113" cy="6670675"/>
            <a:chOff x="63500" y="115888"/>
            <a:chExt cx="8901113" cy="6670225"/>
          </a:xfrm>
        </p:grpSpPr>
        <p:grpSp>
          <p:nvGrpSpPr>
            <p:cNvPr id="3" name="Группа 5"/>
            <p:cNvGrpSpPr>
              <a:grpSpLocks/>
            </p:cNvGrpSpPr>
            <p:nvPr/>
          </p:nvGrpSpPr>
          <p:grpSpPr bwMode="auto">
            <a:xfrm>
              <a:off x="63500" y="115888"/>
              <a:ext cx="8901113" cy="6481762"/>
              <a:chOff x="63500" y="115888"/>
              <a:chExt cx="8901113" cy="6481762"/>
            </a:xfrm>
          </p:grpSpPr>
          <p:pic>
            <p:nvPicPr>
              <p:cNvPr id="71699" name="Рисунок 10" descr="логотип_2012.tif"/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3500" y="115888"/>
                <a:ext cx="1116013" cy="10668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cxnSp>
            <p:nvCxnSpPr>
              <p:cNvPr id="45" name="Прямая соединительная линия 44"/>
              <p:cNvCxnSpPr/>
              <p:nvPr/>
            </p:nvCxnSpPr>
            <p:spPr>
              <a:xfrm>
                <a:off x="179388" y="1312782"/>
                <a:ext cx="8785225" cy="0"/>
              </a:xfrm>
              <a:prstGeom prst="line">
                <a:avLst/>
              </a:prstGeom>
              <a:ln w="57150">
                <a:solidFill>
                  <a:srgbClr val="00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Прямая соединительная линия 45"/>
              <p:cNvCxnSpPr/>
              <p:nvPr/>
            </p:nvCxnSpPr>
            <p:spPr>
              <a:xfrm>
                <a:off x="1331913" y="333361"/>
                <a:ext cx="0" cy="6263853"/>
              </a:xfrm>
              <a:prstGeom prst="line">
                <a:avLst/>
              </a:prstGeom>
              <a:ln w="57150">
                <a:solidFill>
                  <a:srgbClr val="00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71693" name="Рисунок 3" descr="9001_rus.tif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3657" y="4149824"/>
              <a:ext cx="841251" cy="8412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694" name="Рисунок 4" descr="IQNet cert mark.tif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9835" y="3214370"/>
              <a:ext cx="839664" cy="8421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695" name="Рисунок 18" descr="ЛОГОТИП_НЗК_НОМЕРНОЙ.jpg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259" y="5056324"/>
              <a:ext cx="703748" cy="8123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696" name="Рисунок 19" descr="качество.jpg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8945" y="2238627"/>
              <a:ext cx="936104" cy="9503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697" name="Рисунок 42" descr="снг.jpg"/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0725" y="1370274"/>
              <a:ext cx="818042" cy="8180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698" name="Рисунок 22" descr="медаль лучший СПО.png"/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7396" y="5943600"/>
              <a:ext cx="838558" cy="8425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71689" name="Rectangle 22"/>
          <p:cNvSpPr>
            <a:spLocks noChangeArrowheads="1"/>
          </p:cNvSpPr>
          <p:nvPr/>
        </p:nvSpPr>
        <p:spPr bwMode="auto">
          <a:xfrm>
            <a:off x="1393562" y="1213198"/>
            <a:ext cx="7523765" cy="2523768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ru-RU" sz="1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ГБУЗ СО «ГП №4 г</a:t>
            </a:r>
            <a:r>
              <a:rPr lang="ru-RU" sz="1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 Нижний Тагил» (население 356.744  чел., до Екатеринбурга 143 км.) 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sz="1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ГБУЗ </a:t>
            </a:r>
            <a:r>
              <a:rPr lang="ru-RU" sz="1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СО «Городская больница №1 </a:t>
            </a:r>
            <a:r>
              <a:rPr lang="ru-RU" sz="16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г.Первоуральск</a:t>
            </a:r>
            <a:r>
              <a:rPr lang="ru-RU" sz="1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» (население 125.382 чел., до Екатеринбурга 44 км.)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sz="1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ГБУЗ </a:t>
            </a:r>
            <a:r>
              <a:rPr lang="ru-RU" sz="1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СО «Нижнесергинская ЦРБ</a:t>
            </a:r>
            <a:r>
              <a:rPr lang="ru-RU" sz="1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» (население 9532 чел., до Екатеринбурга 105 км.)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sz="1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МАУЗ «ЦГБ №3</a:t>
            </a:r>
            <a:r>
              <a:rPr lang="ru-RU" sz="1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»</a:t>
            </a:r>
            <a:r>
              <a:rPr lang="ru-RU" sz="1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(число посещений в год  </a:t>
            </a:r>
            <a:r>
              <a:rPr lang="ru-RU" sz="1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- 35.000)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sz="1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МБУ «ЦГБ №2 </a:t>
            </a:r>
            <a:r>
              <a:rPr lang="ru-RU" sz="16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им.А.А.Миславского</a:t>
            </a:r>
            <a:r>
              <a:rPr lang="ru-RU" sz="1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» (число посещений в год  - 200.000)</a:t>
            </a:r>
            <a:endParaRPr lang="ru-RU" sz="16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sz="1400" b="1" dirty="0">
              <a:solidFill>
                <a:schemeClr val="bg1"/>
              </a:solidFill>
            </a:endParaRPr>
          </a:p>
        </p:txBody>
      </p:sp>
      <p:grpSp>
        <p:nvGrpSpPr>
          <p:cNvPr id="25" name="Группа 24"/>
          <p:cNvGrpSpPr/>
          <p:nvPr/>
        </p:nvGrpSpPr>
        <p:grpSpPr>
          <a:xfrm>
            <a:off x="8143900" y="71414"/>
            <a:ext cx="857256" cy="1071570"/>
            <a:chOff x="5929322" y="1424874"/>
            <a:chExt cx="3214710" cy="5433126"/>
          </a:xfrm>
        </p:grpSpPr>
        <p:pic>
          <p:nvPicPr>
            <p:cNvPr id="26" name="Рисунок 25" descr="Без имени-1.jpg"/>
            <p:cNvPicPr>
              <a:picLocks noChangeAspect="1"/>
            </p:cNvPicPr>
            <p:nvPr/>
          </p:nvPicPr>
          <p:blipFill>
            <a:blip r:embed="rId10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9322" y="1424874"/>
              <a:ext cx="3214710" cy="5433126"/>
            </a:xfrm>
            <a:prstGeom prst="rect">
              <a:avLst/>
            </a:prstGeom>
          </p:spPr>
        </p:pic>
        <p:pic>
          <p:nvPicPr>
            <p:cNvPr id="27" name="Рисунок 26" descr="1.jpg"/>
            <p:cNvPicPr>
              <a:picLocks noChangeAspect="1"/>
            </p:cNvPicPr>
            <p:nvPr/>
          </p:nvPicPr>
          <p:blipFill>
            <a:blip r:embed="rId1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724510">
              <a:off x="7637418" y="2958514"/>
              <a:ext cx="667624" cy="810574"/>
            </a:xfrm>
            <a:prstGeom prst="rect">
              <a:avLst/>
            </a:prstGeom>
          </p:spPr>
        </p:pic>
      </p:grpSp>
      <p:sp>
        <p:nvSpPr>
          <p:cNvPr id="30" name="Прямоугольник 29"/>
          <p:cNvSpPr/>
          <p:nvPr/>
        </p:nvSpPr>
        <p:spPr>
          <a:xfrm>
            <a:off x="1268413" y="3556336"/>
            <a:ext cx="7668408" cy="330859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1300" b="1" dirty="0" smtClean="0"/>
              <a:t>-</a:t>
            </a:r>
            <a:r>
              <a:rPr lang="ru-RU" sz="1300" b="1" dirty="0">
                <a:latin typeface="Arial" pitchFamily="34" charset="0"/>
                <a:cs typeface="Arial" pitchFamily="34" charset="0"/>
              </a:rPr>
              <a:t>Разработаны: </a:t>
            </a:r>
          </a:p>
          <a:p>
            <a:pPr algn="just"/>
            <a:r>
              <a:rPr lang="ru-RU" sz="13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- словари </a:t>
            </a:r>
            <a:r>
              <a:rPr lang="ru-RU" sz="1300" b="1" dirty="0">
                <a:latin typeface="Arial" pitchFamily="34" charset="0"/>
                <a:cs typeface="Arial" pitchFamily="34" charset="0"/>
              </a:rPr>
              <a:t>основных видов деятельности трудовых операций,  </a:t>
            </a:r>
          </a:p>
          <a:p>
            <a:pPr algn="just"/>
            <a:r>
              <a:rPr lang="ru-RU" sz="13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- методические комплекты </a:t>
            </a:r>
            <a:r>
              <a:rPr lang="ru-RU" sz="1300" b="1" dirty="0">
                <a:latin typeface="Arial" pitchFamily="34" charset="0"/>
                <a:cs typeface="Arial" pitchFamily="34" charset="0"/>
              </a:rPr>
              <a:t>для организации и оформления нормативной документации Проекта, </a:t>
            </a:r>
          </a:p>
          <a:p>
            <a:pPr algn="just"/>
            <a:r>
              <a:rPr lang="ru-RU" sz="1300" b="1" dirty="0">
                <a:latin typeface="Arial" pitchFamily="34" charset="0"/>
                <a:cs typeface="Arial" pitchFamily="34" charset="0"/>
              </a:rPr>
              <a:t>- примерное </a:t>
            </a:r>
            <a:r>
              <a:rPr lang="ru-RU" sz="13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Положение </a:t>
            </a:r>
            <a:r>
              <a:rPr lang="ru-RU" sz="1300" b="1" dirty="0">
                <a:latin typeface="Arial" pitchFamily="34" charset="0"/>
                <a:cs typeface="Arial" pitchFamily="34" charset="0"/>
              </a:rPr>
              <a:t>о врачебно-фельдшерской бригаде районной поликлиники, </a:t>
            </a:r>
          </a:p>
          <a:p>
            <a:pPr algn="just"/>
            <a:r>
              <a:rPr lang="ru-RU" sz="1300" b="1" dirty="0">
                <a:latin typeface="Arial" pitchFamily="34" charset="0"/>
                <a:cs typeface="Arial" pitchFamily="34" charset="0"/>
              </a:rPr>
              <a:t>- примерные </a:t>
            </a:r>
            <a:r>
              <a:rPr lang="ru-RU" sz="13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функциональные обязанности </a:t>
            </a:r>
            <a:r>
              <a:rPr lang="ru-RU" sz="1300" b="1" dirty="0">
                <a:latin typeface="Arial" pitchFamily="34" charset="0"/>
                <a:cs typeface="Arial" pitchFamily="34" charset="0"/>
              </a:rPr>
              <a:t>сотрудников врачебно-фельдшерской бригады с учетом передачи ряда функций от врача фельдшеру и от фельдшера медицинской сестре: функции врача-терапевта участкового, функции участкового фельдшера, функции медицинской сестры, показатели работы комплексной врачебно-фельдшерской бригады, </a:t>
            </a:r>
          </a:p>
          <a:p>
            <a:pPr algn="just"/>
            <a:r>
              <a:rPr lang="ru-RU" sz="13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- методические рекомендации </a:t>
            </a:r>
            <a:r>
              <a:rPr lang="ru-RU" sz="1300" b="1" dirty="0">
                <a:latin typeface="Arial" pitchFamily="34" charset="0"/>
                <a:cs typeface="Arial" pitchFamily="34" charset="0"/>
              </a:rPr>
              <a:t>по подсчету показателей работы комплексной врачебно-фельдшерской бригады</a:t>
            </a:r>
          </a:p>
          <a:p>
            <a:pPr lvl="0"/>
            <a:endParaRPr lang="ru-RU" sz="1300" b="1" dirty="0">
              <a:latin typeface="Arial" pitchFamily="34" charset="0"/>
              <a:cs typeface="Arial" pitchFamily="34" charset="0"/>
            </a:endParaRPr>
          </a:p>
          <a:p>
            <a:pPr lvl="0"/>
            <a:r>
              <a:rPr lang="ru-RU" sz="1300" b="1" dirty="0">
                <a:latin typeface="Arial" pitchFamily="34" charset="0"/>
                <a:cs typeface="Arial" pitchFamily="34" charset="0"/>
              </a:rPr>
              <a:t>Проведено </a:t>
            </a:r>
            <a:r>
              <a:rPr lang="ru-RU" sz="13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9 выездных </a:t>
            </a:r>
            <a:r>
              <a:rPr lang="ru-RU" sz="1300" b="1" dirty="0">
                <a:latin typeface="Arial" pitchFamily="34" charset="0"/>
                <a:cs typeface="Arial" pitchFamily="34" charset="0"/>
              </a:rPr>
              <a:t>информационно-методических совещаний на пилотных площадках</a:t>
            </a:r>
          </a:p>
          <a:p>
            <a:endParaRPr lang="ru-RU" sz="1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878213" y="366812"/>
            <a:ext cx="203870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1400" b="1" dirty="0">
                <a:solidFill>
                  <a:prstClr val="white"/>
                </a:solidFill>
              </a:rPr>
              <a:t>Пилотные площадки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03648" y="0"/>
            <a:ext cx="716980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336600"/>
                </a:solidFill>
              </a:rPr>
              <a:t>П</a:t>
            </a:r>
            <a:r>
              <a:rPr lang="ru-RU" b="1" dirty="0" smtClean="0">
                <a:solidFill>
                  <a:srgbClr val="336600"/>
                </a:solidFill>
              </a:rPr>
              <a:t>илотные площадки </a:t>
            </a:r>
            <a:r>
              <a:rPr lang="ru-RU" b="1" dirty="0" smtClean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по организации комплексных врачебно-фельдшерских бригад для оказания первичной медико-санитарной помощи взрослому населению</a:t>
            </a:r>
            <a:endParaRPr lang="ru-RU" b="1" dirty="0">
              <a:solidFill>
                <a:srgbClr val="33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6550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Прямая соединительная линия 28"/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Группа 23"/>
          <p:cNvGrpSpPr>
            <a:grpSpLocks/>
          </p:cNvGrpSpPr>
          <p:nvPr/>
        </p:nvGrpSpPr>
        <p:grpSpPr bwMode="auto">
          <a:xfrm>
            <a:off x="0" y="0"/>
            <a:ext cx="8901113" cy="6670675"/>
            <a:chOff x="63500" y="115888"/>
            <a:chExt cx="8901113" cy="6670225"/>
          </a:xfrm>
        </p:grpSpPr>
        <p:grpSp>
          <p:nvGrpSpPr>
            <p:cNvPr id="3" name="Группа 5"/>
            <p:cNvGrpSpPr>
              <a:grpSpLocks/>
            </p:cNvGrpSpPr>
            <p:nvPr/>
          </p:nvGrpSpPr>
          <p:grpSpPr bwMode="auto">
            <a:xfrm>
              <a:off x="63500" y="115888"/>
              <a:ext cx="8901113" cy="6481762"/>
              <a:chOff x="63500" y="115888"/>
              <a:chExt cx="8901113" cy="6481762"/>
            </a:xfrm>
          </p:grpSpPr>
          <p:pic>
            <p:nvPicPr>
              <p:cNvPr id="69650" name="Рисунок 10" descr="логотип_2012.tif"/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3500" y="115888"/>
                <a:ext cx="1116013" cy="10668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cxnSp>
            <p:nvCxnSpPr>
              <p:cNvPr id="45" name="Прямая соединительная линия 44"/>
              <p:cNvCxnSpPr/>
              <p:nvPr/>
            </p:nvCxnSpPr>
            <p:spPr>
              <a:xfrm>
                <a:off x="179388" y="1312782"/>
                <a:ext cx="8785225" cy="0"/>
              </a:xfrm>
              <a:prstGeom prst="line">
                <a:avLst/>
              </a:prstGeom>
              <a:ln w="57150">
                <a:solidFill>
                  <a:srgbClr val="00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Прямая соединительная линия 45"/>
              <p:cNvCxnSpPr/>
              <p:nvPr/>
            </p:nvCxnSpPr>
            <p:spPr>
              <a:xfrm>
                <a:off x="1331913" y="333361"/>
                <a:ext cx="0" cy="6263853"/>
              </a:xfrm>
              <a:prstGeom prst="line">
                <a:avLst/>
              </a:prstGeom>
              <a:ln w="57150">
                <a:solidFill>
                  <a:srgbClr val="00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69644" name="Рисунок 3" descr="9001_rus.tif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3657" y="4149824"/>
              <a:ext cx="841251" cy="8412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9645" name="Рисунок 4" descr="IQNet cert mark.tif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9835" y="3214370"/>
              <a:ext cx="839664" cy="8421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9646" name="Рисунок 18" descr="ЛОГОТИП_НЗК_НОМЕРНОЙ.jpg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259" y="5056324"/>
              <a:ext cx="703748" cy="8123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9647" name="Рисунок 19" descr="качество.jpg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8945" y="2238627"/>
              <a:ext cx="936104" cy="9503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9648" name="Рисунок 42" descr="снг.jpg"/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0725" y="1370274"/>
              <a:ext cx="818042" cy="8180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9649" name="Рисунок 22" descr="медаль лучший СПО.png"/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7396" y="5943600"/>
              <a:ext cx="838558" cy="8425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9635" name="Rectangle 3"/>
          <p:cNvSpPr>
            <a:spLocks noChangeArrowheads="1"/>
          </p:cNvSpPr>
          <p:nvPr/>
        </p:nvSpPr>
        <p:spPr bwMode="auto">
          <a:xfrm>
            <a:off x="1498600" y="65766"/>
            <a:ext cx="678817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МЕРОПРИЯТИЯ ПО ПРОВЕДЕНИЮ ПИЛОТНОГО ПРОЕКТА ОРГАНИЗАЦИЯ КОМПЛЕКСНЫХ ВРАЧЕБНО-ФЕЛЬДШЕРСКИХ БРИГАД ДЛЯ ОКАЗАНИЯ  ПЕРВИЧНОЙ МЕДИКО-САНИТАРНОЙ ПОМОЩИ ВЗРОСЛОМУ НАСЕЛЕНИЮ</a:t>
            </a:r>
            <a:endParaRPr lang="en-US" sz="1600" b="1" dirty="0">
              <a:solidFill>
                <a:srgbClr val="00660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" name="Группа 22"/>
          <p:cNvGrpSpPr/>
          <p:nvPr/>
        </p:nvGrpSpPr>
        <p:grpSpPr>
          <a:xfrm>
            <a:off x="8215338" y="71414"/>
            <a:ext cx="785818" cy="1071570"/>
            <a:chOff x="5929322" y="1424874"/>
            <a:chExt cx="3214710" cy="5433126"/>
          </a:xfrm>
        </p:grpSpPr>
        <p:pic>
          <p:nvPicPr>
            <p:cNvPr id="24" name="Рисунок 23" descr="Без имени-1.jpg"/>
            <p:cNvPicPr>
              <a:picLocks noChangeAspect="1"/>
            </p:cNvPicPr>
            <p:nvPr/>
          </p:nvPicPr>
          <p:blipFill>
            <a:blip r:embed="rId10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9322" y="1424874"/>
              <a:ext cx="3214710" cy="5433126"/>
            </a:xfrm>
            <a:prstGeom prst="rect">
              <a:avLst/>
            </a:prstGeom>
          </p:spPr>
        </p:pic>
        <p:pic>
          <p:nvPicPr>
            <p:cNvPr id="25" name="Рисунок 24" descr="1.jpg"/>
            <p:cNvPicPr>
              <a:picLocks noChangeAspect="1"/>
            </p:cNvPicPr>
            <p:nvPr/>
          </p:nvPicPr>
          <p:blipFill>
            <a:blip r:embed="rId1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724510">
              <a:off x="7637418" y="2958514"/>
              <a:ext cx="667624" cy="810574"/>
            </a:xfrm>
            <a:prstGeom prst="rect">
              <a:avLst/>
            </a:prstGeom>
          </p:spPr>
        </p:pic>
      </p:grpSp>
      <p:sp>
        <p:nvSpPr>
          <p:cNvPr id="33" name="Прямоугольник 32"/>
          <p:cNvSpPr/>
          <p:nvPr/>
        </p:nvSpPr>
        <p:spPr>
          <a:xfrm>
            <a:off x="1352171" y="1254471"/>
            <a:ext cx="7572428" cy="5232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rgbClr val="006600"/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Выезд членов рабочей группы и кураторов на </a:t>
            </a:r>
            <a:r>
              <a:rPr lang="ru-RU" sz="1400" b="1" dirty="0" err="1" smtClean="0">
                <a:latin typeface="Arial" pitchFamily="34" charset="0"/>
                <a:cs typeface="Arial" pitchFamily="34" charset="0"/>
              </a:rPr>
              <a:t>пилотные</a:t>
            </a: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 площадки для анализа деятельности и оказания методической помощи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1369242" y="1887936"/>
            <a:ext cx="7572428" cy="5232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rgbClr val="006600"/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Предоставление информации по показателям работы комплексных врачебно-фельдшерских бригад в Минздрав Свердловской области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1369242" y="3098691"/>
            <a:ext cx="7531871" cy="5232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rgbClr val="006600"/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Проведение совещаний рабочей группы для анализа промежуточных результатов и деятельности медицинских </a:t>
            </a:r>
            <a:r>
              <a:rPr lang="ru-RU" sz="1400" b="1" dirty="0" err="1" smtClean="0">
                <a:latin typeface="Arial" pitchFamily="34" charset="0"/>
                <a:cs typeface="Arial" pitchFamily="34" charset="0"/>
              </a:rPr>
              <a:t>организаций-пилотных</a:t>
            </a: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 площадок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1411786" y="3709144"/>
            <a:ext cx="7572428" cy="30777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rgbClr val="006600"/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Проведение анализа результатов  </a:t>
            </a:r>
            <a:r>
              <a:rPr lang="ru-RU" sz="1400" b="1" dirty="0" err="1" smtClean="0">
                <a:latin typeface="Arial" pitchFamily="34" charset="0"/>
                <a:cs typeface="Arial" pitchFamily="34" charset="0"/>
              </a:rPr>
              <a:t>пилотного</a:t>
            </a: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 проекта 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1428728" y="4147085"/>
            <a:ext cx="7572428" cy="30777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rgbClr val="006600"/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Подготовка предложений в Минздрав РФ по итогам </a:t>
            </a:r>
            <a:r>
              <a:rPr lang="ru-RU" sz="1400" b="1" dirty="0" err="1" smtClean="0">
                <a:latin typeface="Arial" pitchFamily="34" charset="0"/>
                <a:cs typeface="Arial" pitchFamily="34" charset="0"/>
              </a:rPr>
              <a:t>пилотного</a:t>
            </a: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 проекта 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1376086" y="4608304"/>
            <a:ext cx="7572428" cy="7386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rgbClr val="006600"/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Подготовка предложений в МЗ РФ по перераспределению трудовых функций врача, фельдшера, медицинской сестры в условиях деятельности комплексных врачебно-фельдшерских бригад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1369901" y="5491557"/>
            <a:ext cx="7572428" cy="5232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rgbClr val="006600"/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ru-RU" sz="1400" b="1" dirty="0" smtClean="0">
                <a:latin typeface="Arial" pitchFamily="34" charset="0"/>
                <a:cs typeface="Arial" pitchFamily="34" charset="0"/>
              </a:rPr>
              <a:t>Рассмотрение реализации </a:t>
            </a:r>
            <a:r>
              <a:rPr lang="ru-RU" sz="1400" b="1" dirty="0" err="1" smtClean="0">
                <a:latin typeface="Arial" pitchFamily="34" charset="0"/>
                <a:cs typeface="Arial" pitchFamily="34" charset="0"/>
              </a:rPr>
              <a:t>Пилотного</a:t>
            </a: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 проекта на заседании Совета по управлению сестринской деятельностью Минздрава Свердловской области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1369242" y="6147455"/>
            <a:ext cx="7631914" cy="5232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rgbClr val="006600"/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Подготовка методических рекомендаций по итогам </a:t>
            </a:r>
            <a:r>
              <a:rPr lang="ru-RU" sz="1400" b="1" dirty="0" err="1" smtClean="0">
                <a:latin typeface="Arial" pitchFamily="34" charset="0"/>
                <a:cs typeface="Arial" pitchFamily="34" charset="0"/>
              </a:rPr>
              <a:t>Пилотного</a:t>
            </a: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 проекта с целью перераспределения трудовых функций врача, фельдшера, медицинской сестры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1356327" y="2519227"/>
            <a:ext cx="7572428" cy="5232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rgbClr val="006600"/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ru-RU" sz="1400" b="1" dirty="0" smtClean="0">
                <a:latin typeface="Arial" pitchFamily="34" charset="0"/>
                <a:cs typeface="Arial" pitchFamily="34" charset="0"/>
              </a:rPr>
              <a:t>Рассмотрение результатов Пилотного проекта на заседании Коллегии Минздрава Свердловской области</a:t>
            </a:r>
          </a:p>
        </p:txBody>
      </p:sp>
    </p:spTree>
    <p:extLst>
      <p:ext uri="{BB962C8B-B14F-4D97-AF65-F5344CB8AC3E}">
        <p14:creationId xmlns:p14="http://schemas.microsoft.com/office/powerpoint/2010/main" val="1629214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Прямая соединительная линия 28"/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Группа 23"/>
          <p:cNvGrpSpPr>
            <a:grpSpLocks/>
          </p:cNvGrpSpPr>
          <p:nvPr/>
        </p:nvGrpSpPr>
        <p:grpSpPr bwMode="auto">
          <a:xfrm>
            <a:off x="0" y="0"/>
            <a:ext cx="8901113" cy="6670675"/>
            <a:chOff x="63500" y="115888"/>
            <a:chExt cx="8901113" cy="6670225"/>
          </a:xfrm>
        </p:grpSpPr>
        <p:grpSp>
          <p:nvGrpSpPr>
            <p:cNvPr id="3" name="Группа 5"/>
            <p:cNvGrpSpPr>
              <a:grpSpLocks/>
            </p:cNvGrpSpPr>
            <p:nvPr/>
          </p:nvGrpSpPr>
          <p:grpSpPr bwMode="auto">
            <a:xfrm>
              <a:off x="63500" y="115888"/>
              <a:ext cx="8901113" cy="6481762"/>
              <a:chOff x="63500" y="115888"/>
              <a:chExt cx="8901113" cy="6481762"/>
            </a:xfrm>
          </p:grpSpPr>
          <p:pic>
            <p:nvPicPr>
              <p:cNvPr id="69650" name="Рисунок 10" descr="логотип_2012.tif"/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3500" y="115888"/>
                <a:ext cx="1116013" cy="10668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cxnSp>
            <p:nvCxnSpPr>
              <p:cNvPr id="45" name="Прямая соединительная линия 44"/>
              <p:cNvCxnSpPr/>
              <p:nvPr/>
            </p:nvCxnSpPr>
            <p:spPr>
              <a:xfrm>
                <a:off x="179388" y="1312782"/>
                <a:ext cx="8785225" cy="0"/>
              </a:xfrm>
              <a:prstGeom prst="line">
                <a:avLst/>
              </a:prstGeom>
              <a:ln w="57150">
                <a:solidFill>
                  <a:srgbClr val="00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Прямая соединительная линия 45"/>
              <p:cNvCxnSpPr/>
              <p:nvPr/>
            </p:nvCxnSpPr>
            <p:spPr>
              <a:xfrm>
                <a:off x="1331913" y="333361"/>
                <a:ext cx="0" cy="6263853"/>
              </a:xfrm>
              <a:prstGeom prst="line">
                <a:avLst/>
              </a:prstGeom>
              <a:ln w="57150">
                <a:solidFill>
                  <a:srgbClr val="00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69644" name="Рисунок 3" descr="9001_rus.tif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3657" y="4149824"/>
              <a:ext cx="841251" cy="8412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9645" name="Рисунок 4" descr="IQNet cert mark.tif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9835" y="3214370"/>
              <a:ext cx="839664" cy="8421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9646" name="Рисунок 18" descr="ЛОГОТИП_НЗК_НОМЕРНОЙ.jpg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259" y="5056324"/>
              <a:ext cx="703748" cy="8123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9647" name="Рисунок 19" descr="качество.jpg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8945" y="2238627"/>
              <a:ext cx="936104" cy="9503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9648" name="Рисунок 42" descr="снг.jpg"/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0725" y="1370274"/>
              <a:ext cx="818042" cy="8180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9649" name="Рисунок 22" descr="медаль лучший СПО.png"/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7396" y="5943600"/>
              <a:ext cx="838558" cy="8425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9635" name="Rectangle 3"/>
          <p:cNvSpPr>
            <a:spLocks noChangeArrowheads="1"/>
          </p:cNvSpPr>
          <p:nvPr/>
        </p:nvSpPr>
        <p:spPr bwMode="auto">
          <a:xfrm>
            <a:off x="1498600" y="65766"/>
            <a:ext cx="678817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МЕРОПРИЯТИЯ ПО ПРОВЕДЕНИЮ ПИЛОТНОГО ПРОЕКТА ОРГАНИЗАЦИЯ КОМПЛЕКСНЫХ ВРАЧЕБНО-ФЕЛЬДШЕРСКИХ БРИГАД ДЛЯ ОКАЗАНИЯ  ПЕРВИЧНОЙ МЕДИКО-САНИТАРНОЙ ПОМОЩИ ВЗРОСЛОМУ НАСЕЛЕНИЮ</a:t>
            </a:r>
            <a:endParaRPr lang="en-US" sz="1600" b="1" dirty="0">
              <a:solidFill>
                <a:srgbClr val="00660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" name="Группа 22"/>
          <p:cNvGrpSpPr/>
          <p:nvPr/>
        </p:nvGrpSpPr>
        <p:grpSpPr>
          <a:xfrm>
            <a:off x="8215338" y="71414"/>
            <a:ext cx="785818" cy="1071570"/>
            <a:chOff x="5929322" y="1424874"/>
            <a:chExt cx="3214710" cy="5433126"/>
          </a:xfrm>
        </p:grpSpPr>
        <p:pic>
          <p:nvPicPr>
            <p:cNvPr id="24" name="Рисунок 23" descr="Без имени-1.jpg"/>
            <p:cNvPicPr>
              <a:picLocks noChangeAspect="1"/>
            </p:cNvPicPr>
            <p:nvPr/>
          </p:nvPicPr>
          <p:blipFill>
            <a:blip r:embed="rId10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9322" y="1424874"/>
              <a:ext cx="3214710" cy="5433126"/>
            </a:xfrm>
            <a:prstGeom prst="rect">
              <a:avLst/>
            </a:prstGeom>
          </p:spPr>
        </p:pic>
        <p:pic>
          <p:nvPicPr>
            <p:cNvPr id="25" name="Рисунок 24" descr="1.jpg"/>
            <p:cNvPicPr>
              <a:picLocks noChangeAspect="1"/>
            </p:cNvPicPr>
            <p:nvPr/>
          </p:nvPicPr>
          <p:blipFill>
            <a:blip r:embed="rId1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724510">
              <a:off x="7637418" y="2958514"/>
              <a:ext cx="667624" cy="810574"/>
            </a:xfrm>
            <a:prstGeom prst="rect">
              <a:avLst/>
            </a:prstGeom>
          </p:spPr>
        </p:pic>
      </p:grpSp>
      <p:sp>
        <p:nvSpPr>
          <p:cNvPr id="26" name="Прямоугольник 25"/>
          <p:cNvSpPr/>
          <p:nvPr/>
        </p:nvSpPr>
        <p:spPr>
          <a:xfrm>
            <a:off x="1428728" y="1254471"/>
            <a:ext cx="7572428" cy="5232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rgbClr val="006600"/>
            </a:solidFill>
          </a:ln>
        </p:spPr>
        <p:txBody>
          <a:bodyPr wrap="square">
            <a:spAutoFit/>
          </a:bodyPr>
          <a:lstStyle/>
          <a:p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Назначение в медицинской организации ответственных за организацию работы комплексных врачебно-фельдшерских бригад</a:t>
            </a:r>
            <a:endParaRPr lang="ru-RU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380419" y="2904021"/>
            <a:ext cx="7572428" cy="95410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rgbClr val="006600"/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Подготовка проекта функциональных обязанностей врачей, фельдшеров, медицинских сестер с передачей ряда трудовых функций от врача среднему медицинскому персоналу в рамках комплексной врачебно-фельдшерской бригады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1397779" y="1964846"/>
            <a:ext cx="7572428" cy="30777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rgbClr val="006600"/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Подготовка моделей организации комплексной врачебно-фельдшерской бригады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1397779" y="2382646"/>
            <a:ext cx="7572428" cy="30777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rgbClr val="006600"/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Подготовка проекта Положения о комплексной врачебно-фельдшерской бригаде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1429263" y="3940937"/>
            <a:ext cx="7523584" cy="30777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rgbClr val="006600"/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Назначение кураторов каждой </a:t>
            </a:r>
            <a:r>
              <a:rPr lang="ru-RU" sz="1400" b="1" dirty="0" err="1" smtClean="0">
                <a:latin typeface="Arial" pitchFamily="34" charset="0"/>
                <a:cs typeface="Arial" pitchFamily="34" charset="0"/>
              </a:rPr>
              <a:t>пилотной</a:t>
            </a: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 площадки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1397779" y="4392861"/>
            <a:ext cx="7572428" cy="95410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rgbClr val="006600"/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Проведение рабочих совещаний с руководителями медицинских организаций-пилотных площадок с обязательным участием врачей - ответственных за организацию работы комплексных врачебно-фельдшерских бригад и главными медицинскими сестрами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1404841" y="5430001"/>
            <a:ext cx="7572428" cy="7386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rgbClr val="006600"/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Проведение рабочих совещаний в медицинских организациях-пилотных площадках с выбором модели организации комплексной врачебно-фельдшерской бригады в рамках пилотного проекта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1380419" y="6343263"/>
            <a:ext cx="7572428" cy="30777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rgbClr val="006600"/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Организация работы комплексных врачебно-фельдшерских бригад в МО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188640"/>
            <a:ext cx="42484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ЦЕЛЬ ОРГАНИЗАЦИИ КОМПЛЕКСНЫХ </a:t>
            </a:r>
          </a:p>
          <a:p>
            <a:pPr algn="ctr"/>
            <a:r>
              <a:rPr lang="ru-RU" sz="1600" b="1" dirty="0" smtClean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ВРАЧЕБНО-ФЕЛЬДШЕРСКИХ БРИГАД</a:t>
            </a:r>
            <a:endParaRPr lang="ru-RU" sz="1600" dirty="0">
              <a:solidFill>
                <a:srgbClr val="3366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21"/>
          <p:cNvSpPr>
            <a:spLocks noChangeArrowheads="1"/>
          </p:cNvSpPr>
          <p:nvPr/>
        </p:nvSpPr>
        <p:spPr bwMode="auto">
          <a:xfrm>
            <a:off x="323528" y="908720"/>
            <a:ext cx="3168352" cy="151216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rgbClr val="006600"/>
            </a:solidFill>
            <a:miter lim="800000"/>
            <a:headEnd/>
            <a:tailEnd/>
          </a:ln>
        </p:spPr>
        <p:txBody>
          <a:bodyPr wrap="square" anchor="ctr"/>
          <a:lstStyle/>
          <a:p>
            <a:pPr lvl="0" algn="ctr"/>
            <a:r>
              <a:rPr lang="ru-RU" sz="1200" b="1" dirty="0" smtClean="0">
                <a:latin typeface="Arial" pitchFamily="34" charset="0"/>
                <a:cs typeface="Arial" pitchFamily="34" charset="0"/>
              </a:rPr>
              <a:t>организация оказания первичной медико-санитарной помощи с максимальной реализацией профессиональных возможностей врачей, фельдшеров, медицинских сестер, исключая дублирование функций</a:t>
            </a:r>
            <a:endParaRPr lang="ru-RU" sz="1200" dirty="0">
              <a:solidFill>
                <a:schemeClr val="accent2"/>
              </a:solidFill>
            </a:endParaRPr>
          </a:p>
        </p:txBody>
      </p:sp>
      <p:sp>
        <p:nvSpPr>
          <p:cNvPr id="6" name="Rectangle 21"/>
          <p:cNvSpPr>
            <a:spLocks noChangeArrowheads="1"/>
          </p:cNvSpPr>
          <p:nvPr/>
        </p:nvSpPr>
        <p:spPr bwMode="auto">
          <a:xfrm>
            <a:off x="323528" y="2564904"/>
            <a:ext cx="3168352" cy="144016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rgbClr val="006600"/>
            </a:solidFill>
            <a:miter lim="800000"/>
            <a:headEnd/>
            <a:tailEnd/>
          </a:ln>
        </p:spPr>
        <p:txBody>
          <a:bodyPr wrap="square" anchor="ctr"/>
          <a:lstStyle/>
          <a:p>
            <a:pPr algn="ctr"/>
            <a:r>
              <a:rPr lang="ru-RU" sz="1200" b="1" dirty="0" smtClean="0">
                <a:latin typeface="Arial" pitchFamily="34" charset="0"/>
                <a:cs typeface="Arial" pitchFamily="34" charset="0"/>
              </a:rPr>
              <a:t>повышение доступности и качества первичной медико-санитарной помощи, а также обеспечение равной доступности врачебной помощи всем пациентам в ней нуждающихся</a:t>
            </a:r>
            <a:endParaRPr lang="ru-RU" sz="1200" dirty="0">
              <a:solidFill>
                <a:schemeClr val="accent2"/>
              </a:solidFill>
            </a:endParaRPr>
          </a:p>
        </p:txBody>
      </p:sp>
      <p:sp>
        <p:nvSpPr>
          <p:cNvPr id="7" name="Rectangle 21"/>
          <p:cNvSpPr>
            <a:spLocks noChangeArrowheads="1"/>
          </p:cNvSpPr>
          <p:nvPr/>
        </p:nvSpPr>
        <p:spPr bwMode="auto">
          <a:xfrm>
            <a:off x="323528" y="4077072"/>
            <a:ext cx="3168352" cy="137499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38100">
            <a:solidFill>
              <a:srgbClr val="006600"/>
            </a:solidFill>
            <a:miter lim="800000"/>
            <a:headEnd/>
            <a:tailEnd/>
          </a:ln>
        </p:spPr>
        <p:txBody>
          <a:bodyPr wrap="square" anchor="ctr"/>
          <a:lstStyle/>
          <a:p>
            <a:pPr algn="ctr"/>
            <a:r>
              <a:rPr lang="ru-RU" sz="1200" b="1" dirty="0" smtClean="0">
                <a:latin typeface="Arial" pitchFamily="34" charset="0"/>
                <a:cs typeface="Arial" pitchFamily="34" charset="0"/>
              </a:rPr>
              <a:t>рациональное использование специалистов (</a:t>
            </a:r>
            <a:r>
              <a:rPr lang="ru-RU" sz="12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врача-терапевта участкового, фельдшера, медицинской сестры) в соответствие с уровнем полученного образования</a:t>
            </a:r>
            <a:endParaRPr lang="ru-RU" sz="1200" dirty="0">
              <a:solidFill>
                <a:schemeClr val="accent2"/>
              </a:solidFill>
            </a:endParaRPr>
          </a:p>
        </p:txBody>
      </p:sp>
      <p:sp>
        <p:nvSpPr>
          <p:cNvPr id="8" name="Rectangle 21"/>
          <p:cNvSpPr>
            <a:spLocks noChangeArrowheads="1"/>
          </p:cNvSpPr>
          <p:nvPr/>
        </p:nvSpPr>
        <p:spPr bwMode="auto">
          <a:xfrm>
            <a:off x="323528" y="5555016"/>
            <a:ext cx="3168352" cy="130298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38100">
            <a:solidFill>
              <a:srgbClr val="006600"/>
            </a:solidFill>
            <a:miter lim="800000"/>
            <a:headEnd/>
            <a:tailEnd/>
          </a:ln>
        </p:spPr>
        <p:txBody>
          <a:bodyPr wrap="square" anchor="ctr"/>
          <a:lstStyle/>
          <a:p>
            <a:pPr algn="ctr"/>
            <a:r>
              <a:rPr lang="ru-RU" sz="1200" b="1" dirty="0" smtClean="0">
                <a:latin typeface="Arial" pitchFamily="34" charset="0"/>
                <a:cs typeface="Arial" pitchFamily="34" charset="0"/>
              </a:rPr>
              <a:t>повышение удовлетворенности пациентов, в т.ч. пациентов с хронической патологией качеством оказания медицинской помощи</a:t>
            </a:r>
            <a:endParaRPr lang="ru-RU" sz="1200" dirty="0">
              <a:solidFill>
                <a:schemeClr val="accent2"/>
              </a:solidFill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4572000" y="332656"/>
            <a:ext cx="4294260" cy="33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lnSpc>
                <a:spcPct val="90000"/>
              </a:lnSpc>
              <a:defRPr/>
            </a:pPr>
            <a:r>
              <a:rPr lang="ru-RU" sz="2000" b="1" dirty="0" smtClean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ОСНОВНЫЕ ЗАДАЧИ БРИГАДЫ </a:t>
            </a:r>
            <a:endParaRPr lang="ru-RU" sz="2000" b="1" dirty="0">
              <a:solidFill>
                <a:srgbClr val="33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21"/>
          <p:cNvSpPr>
            <a:spLocks noChangeArrowheads="1"/>
          </p:cNvSpPr>
          <p:nvPr/>
        </p:nvSpPr>
        <p:spPr bwMode="auto">
          <a:xfrm>
            <a:off x="3995936" y="908720"/>
            <a:ext cx="4968552" cy="6554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38100">
            <a:solidFill>
              <a:srgbClr val="006600"/>
            </a:solidFill>
            <a:miter lim="800000"/>
            <a:headEnd/>
            <a:tailEnd/>
          </a:ln>
        </p:spPr>
        <p:txBody>
          <a:bodyPr wrap="square" anchor="ctr"/>
          <a:lstStyle/>
          <a:p>
            <a:pPr algn="ctr"/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Организация и оказание первичной медико-санитарной помощи прикрепленному населению в поликлинике и на дому</a:t>
            </a:r>
            <a:endParaRPr lang="ru-RU" sz="1400" dirty="0">
              <a:solidFill>
                <a:schemeClr val="accent2"/>
              </a:solidFill>
            </a:endParaRPr>
          </a:p>
        </p:txBody>
      </p:sp>
      <p:sp>
        <p:nvSpPr>
          <p:cNvPr id="11" name="Rectangle 21"/>
          <p:cNvSpPr>
            <a:spLocks noChangeArrowheads="1"/>
          </p:cNvSpPr>
          <p:nvPr/>
        </p:nvSpPr>
        <p:spPr bwMode="auto">
          <a:xfrm>
            <a:off x="3995936" y="1700808"/>
            <a:ext cx="4968552" cy="64807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38100">
            <a:solidFill>
              <a:srgbClr val="006600"/>
            </a:solidFill>
            <a:miter lim="800000"/>
            <a:headEnd/>
            <a:tailEnd/>
          </a:ln>
        </p:spPr>
        <p:txBody>
          <a:bodyPr wrap="square" anchor="ctr"/>
          <a:lstStyle/>
          <a:p>
            <a:pPr algn="ctr"/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организация и осуществление диспансеризации пациентов с хроническими заболеваниями</a:t>
            </a:r>
            <a:endParaRPr lang="ru-RU" sz="1400" dirty="0">
              <a:solidFill>
                <a:schemeClr val="accent2"/>
              </a:solidFill>
            </a:endParaRPr>
          </a:p>
        </p:txBody>
      </p:sp>
      <p:sp>
        <p:nvSpPr>
          <p:cNvPr id="12" name="Rectangle 21"/>
          <p:cNvSpPr>
            <a:spLocks noChangeArrowheads="1"/>
          </p:cNvSpPr>
          <p:nvPr/>
        </p:nvSpPr>
        <p:spPr bwMode="auto">
          <a:xfrm>
            <a:off x="3995936" y="2492896"/>
            <a:ext cx="4968552" cy="864096"/>
          </a:xfrm>
          <a:prstGeom prst="rect">
            <a:avLst/>
          </a:prstGeom>
          <a:solidFill>
            <a:srgbClr val="FFFFCC"/>
          </a:solidFill>
          <a:ln w="38100">
            <a:solidFill>
              <a:srgbClr val="006600"/>
            </a:solidFill>
            <a:miter lim="800000"/>
            <a:headEnd/>
            <a:tailEnd/>
          </a:ln>
        </p:spPr>
        <p:txBody>
          <a:bodyPr wrap="square" anchor="ctr"/>
          <a:lstStyle/>
          <a:p>
            <a:pPr algn="ctr"/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организация и проведение мероприятий по санитарно-гигиеническому воспитанию и образованию обслуживаемого населения, формирование здорового образа жизни</a:t>
            </a:r>
            <a:endParaRPr lang="ru-RU" sz="1400" dirty="0">
              <a:solidFill>
                <a:schemeClr val="accent2"/>
              </a:solidFill>
            </a:endParaRPr>
          </a:p>
        </p:txBody>
      </p:sp>
      <p:sp>
        <p:nvSpPr>
          <p:cNvPr id="13" name="Rectangle 21"/>
          <p:cNvSpPr>
            <a:spLocks noChangeArrowheads="1"/>
          </p:cNvSpPr>
          <p:nvPr/>
        </p:nvSpPr>
        <p:spPr bwMode="auto">
          <a:xfrm>
            <a:off x="3995936" y="3573016"/>
            <a:ext cx="4968552" cy="72008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rgbClr val="006600"/>
            </a:solidFill>
            <a:miter lim="800000"/>
            <a:headEnd/>
            <a:tailEnd/>
          </a:ln>
        </p:spPr>
        <p:txBody>
          <a:bodyPr wrap="square" anchor="ctr"/>
          <a:lstStyle/>
          <a:p>
            <a:pPr algn="ctr"/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организация и проведение комплекса профилактических мероприятий среди населения обслуживаемого района</a:t>
            </a:r>
            <a:endParaRPr lang="ru-RU" sz="1400" dirty="0">
              <a:solidFill>
                <a:schemeClr val="accent2"/>
              </a:solidFill>
            </a:endParaRPr>
          </a:p>
        </p:txBody>
      </p:sp>
      <p:sp>
        <p:nvSpPr>
          <p:cNvPr id="14" name="Rectangle 21"/>
          <p:cNvSpPr>
            <a:spLocks noChangeArrowheads="1"/>
          </p:cNvSpPr>
          <p:nvPr/>
        </p:nvSpPr>
        <p:spPr bwMode="auto">
          <a:xfrm>
            <a:off x="3995936" y="4437112"/>
            <a:ext cx="4968552" cy="64807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rgbClr val="006600"/>
            </a:solidFill>
            <a:miter lim="800000"/>
            <a:headEnd/>
            <a:tailEnd/>
          </a:ln>
        </p:spPr>
        <p:txBody>
          <a:bodyPr wrap="square" anchor="ctr"/>
          <a:lstStyle/>
          <a:p>
            <a:pPr algn="ctr"/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организация и осуществление диспансеризации определенных групп взрослого населения</a:t>
            </a:r>
            <a:endParaRPr lang="ru-RU" sz="1400" dirty="0">
              <a:solidFill>
                <a:schemeClr val="accent2"/>
              </a:solidFill>
            </a:endParaRPr>
          </a:p>
        </p:txBody>
      </p:sp>
      <p:sp>
        <p:nvSpPr>
          <p:cNvPr id="15" name="Rectangle 21"/>
          <p:cNvSpPr>
            <a:spLocks noChangeArrowheads="1"/>
          </p:cNvSpPr>
          <p:nvPr/>
        </p:nvSpPr>
        <p:spPr bwMode="auto">
          <a:xfrm>
            <a:off x="3995936" y="5301208"/>
            <a:ext cx="4968552" cy="504056"/>
          </a:xfrm>
          <a:prstGeom prst="rect">
            <a:avLst/>
          </a:prstGeom>
          <a:solidFill>
            <a:srgbClr val="FFCCFF"/>
          </a:solidFill>
          <a:ln w="38100">
            <a:solidFill>
              <a:srgbClr val="006600"/>
            </a:solidFill>
            <a:miter lim="800000"/>
            <a:headEnd/>
            <a:tailEnd/>
          </a:ln>
        </p:spPr>
        <p:txBody>
          <a:bodyPr wrap="square" anchor="ctr"/>
          <a:lstStyle/>
          <a:p>
            <a:pPr algn="ctr"/>
            <a:r>
              <a:rPr lang="ru-RU" sz="1400" b="1" dirty="0" smtClean="0"/>
              <a:t>восстановительное лечение  и реабилитация</a:t>
            </a:r>
            <a:endParaRPr lang="ru-RU" sz="1400" dirty="0">
              <a:solidFill>
                <a:schemeClr val="accent2"/>
              </a:solidFill>
            </a:endParaRPr>
          </a:p>
        </p:txBody>
      </p:sp>
      <p:sp>
        <p:nvSpPr>
          <p:cNvPr id="16" name="Rectangle 21"/>
          <p:cNvSpPr>
            <a:spLocks noChangeArrowheads="1"/>
          </p:cNvSpPr>
          <p:nvPr/>
        </p:nvSpPr>
        <p:spPr bwMode="auto">
          <a:xfrm>
            <a:off x="3995936" y="6021288"/>
            <a:ext cx="4958292" cy="548680"/>
          </a:xfrm>
          <a:prstGeom prst="rect">
            <a:avLst/>
          </a:prstGeom>
          <a:solidFill>
            <a:srgbClr val="CCCCFF"/>
          </a:solidFill>
          <a:ln w="38100">
            <a:solidFill>
              <a:srgbClr val="006600"/>
            </a:solidFill>
            <a:miter lim="800000"/>
            <a:headEnd/>
            <a:tailEnd/>
          </a:ln>
        </p:spPr>
        <p:txBody>
          <a:bodyPr wrap="square" anchor="ctr"/>
          <a:lstStyle/>
          <a:p>
            <a:pPr algn="ctr"/>
            <a:r>
              <a:rPr lang="ru-RU" sz="1400" b="1" dirty="0" smtClean="0"/>
              <a:t>Организация и оказание паллиативной помощи</a:t>
            </a:r>
            <a:endParaRPr lang="ru-RU" sz="14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6178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Прямая соединительная линия 28"/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86" name="Rectangle 3"/>
          <p:cNvSpPr>
            <a:spLocks noChangeArrowheads="1"/>
          </p:cNvSpPr>
          <p:nvPr/>
        </p:nvSpPr>
        <p:spPr bwMode="auto">
          <a:xfrm>
            <a:off x="0" y="542448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76200" y="457200"/>
            <a:ext cx="7772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90000"/>
              </a:lnSpc>
              <a:defRPr/>
            </a:pPr>
            <a:endParaRPr lang="ru-RU" sz="2400" b="1" dirty="0">
              <a:solidFill>
                <a:srgbClr val="008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+mn-cs"/>
            </a:endParaRPr>
          </a:p>
        </p:txBody>
      </p:sp>
      <p:grpSp>
        <p:nvGrpSpPr>
          <p:cNvPr id="2" name="Группа 23"/>
          <p:cNvGrpSpPr/>
          <p:nvPr/>
        </p:nvGrpSpPr>
        <p:grpSpPr>
          <a:xfrm>
            <a:off x="63500" y="115888"/>
            <a:ext cx="8901113" cy="6670225"/>
            <a:chOff x="63500" y="115888"/>
            <a:chExt cx="8901113" cy="6670225"/>
          </a:xfrm>
        </p:grpSpPr>
        <p:grpSp>
          <p:nvGrpSpPr>
            <p:cNvPr id="3" name="Группа 5"/>
            <p:cNvGrpSpPr>
              <a:grpSpLocks/>
            </p:cNvGrpSpPr>
            <p:nvPr/>
          </p:nvGrpSpPr>
          <p:grpSpPr bwMode="auto">
            <a:xfrm>
              <a:off x="63500" y="115888"/>
              <a:ext cx="8901113" cy="6481762"/>
              <a:chOff x="63500" y="115888"/>
              <a:chExt cx="8901113" cy="6481762"/>
            </a:xfrm>
          </p:grpSpPr>
          <p:pic>
            <p:nvPicPr>
              <p:cNvPr id="27" name="Рисунок 10" descr="логотип_2012.tif"/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3500" y="115888"/>
                <a:ext cx="1116013" cy="10668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cxnSp>
            <p:nvCxnSpPr>
              <p:cNvPr id="30" name="Прямая соединительная линия 29"/>
              <p:cNvCxnSpPr/>
              <p:nvPr/>
            </p:nvCxnSpPr>
            <p:spPr>
              <a:xfrm>
                <a:off x="179388" y="1312863"/>
                <a:ext cx="8785225" cy="0"/>
              </a:xfrm>
              <a:prstGeom prst="line">
                <a:avLst/>
              </a:prstGeom>
              <a:ln w="57150">
                <a:solidFill>
                  <a:srgbClr val="00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Прямая соединительная линия 32"/>
              <p:cNvCxnSpPr/>
              <p:nvPr/>
            </p:nvCxnSpPr>
            <p:spPr>
              <a:xfrm>
                <a:off x="1331913" y="333375"/>
                <a:ext cx="0" cy="6264275"/>
              </a:xfrm>
              <a:prstGeom prst="line">
                <a:avLst/>
              </a:prstGeom>
              <a:ln w="57150">
                <a:solidFill>
                  <a:srgbClr val="00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1" name="Рисунок 3" descr="9001_rus.tif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3657" y="4149824"/>
              <a:ext cx="841251" cy="8412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Рисунок 4" descr="IQNet cert mark.tif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9835" y="3214370"/>
              <a:ext cx="839664" cy="8421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" name="Рисунок 18" descr="ЛОГОТИП_НЗК_НОМЕРНОЙ.jpg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259" y="5056324"/>
              <a:ext cx="703748" cy="8123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Рисунок 19" descr="качество.jpg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8945" y="2238627"/>
              <a:ext cx="936104" cy="9503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" name="Рисунок 24" descr="снг.jpg"/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0725" y="1370274"/>
              <a:ext cx="818042" cy="818042"/>
            </a:xfrm>
            <a:prstGeom prst="rect">
              <a:avLst/>
            </a:prstGeom>
          </p:spPr>
        </p:pic>
        <p:pic>
          <p:nvPicPr>
            <p:cNvPr id="26" name="Рисунок 25" descr="медаль лучший СПО.png"/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7396" y="5943600"/>
              <a:ext cx="838558" cy="842513"/>
            </a:xfrm>
            <a:prstGeom prst="rect">
              <a:avLst/>
            </a:prstGeom>
          </p:spPr>
        </p:pic>
      </p:grpSp>
      <p:sp>
        <p:nvSpPr>
          <p:cNvPr id="18" name="TextBox 16"/>
          <p:cNvSpPr txBox="1">
            <a:spLocks noChangeArrowheads="1"/>
          </p:cNvSpPr>
          <p:nvPr/>
        </p:nvSpPr>
        <p:spPr bwMode="auto">
          <a:xfrm>
            <a:off x="1475656" y="1340769"/>
            <a:ext cx="331236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1400" b="1" dirty="0"/>
          </a:p>
          <a:p>
            <a:endParaRPr lang="ru-RU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5724128" y="1484784"/>
            <a:ext cx="3151713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00" b="1" dirty="0" smtClean="0"/>
          </a:p>
          <a:p>
            <a:endParaRPr lang="ru-RU" sz="1400" b="1" dirty="0" smtClean="0"/>
          </a:p>
          <a:p>
            <a:endParaRPr lang="ru-RU" b="1" dirty="0">
              <a:solidFill>
                <a:srgbClr val="336600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1763688" y="188640"/>
            <a:ext cx="691276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336600"/>
                </a:solidFill>
              </a:rPr>
              <a:t>ПРИНЦИПЫ ПОСТРОЕНИЯ НОВЫХ МОДЕЛЕЙ ДЕЯТЕЛЬНОСТИ МЕДИЦИНСКОГО ПЕРСОНАЛА ПЕРВИЧНОЙ МЕДИКО-САНИТАРНОЙ ПОМОЩИ</a:t>
            </a:r>
            <a:endParaRPr lang="ru-RU" dirty="0">
              <a:solidFill>
                <a:srgbClr val="336600"/>
              </a:solidFill>
            </a:endParaRPr>
          </a:p>
        </p:txBody>
      </p:sp>
      <p:sp>
        <p:nvSpPr>
          <p:cNvPr id="142337" name="Rectangle 1"/>
          <p:cNvSpPr>
            <a:spLocks noChangeArrowheads="1"/>
          </p:cNvSpPr>
          <p:nvPr/>
        </p:nvSpPr>
        <p:spPr bwMode="auto">
          <a:xfrm>
            <a:off x="1511512" y="1463879"/>
            <a:ext cx="7272808" cy="181588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rgbClr val="0066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передача функций от врача – фельдшеру и от фельдшера/врача – медицинской сестре в соответствии с уровнем подготовки специалистов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изменение содержание деятельности существующих должностей врача-терапевта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участкового, фельдшера, медицинской сестры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пересмотр объемов нагрузки на одного врача, фельдшера, медицинскую сестру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Стрелка вниз 34"/>
          <p:cNvSpPr/>
          <p:nvPr/>
        </p:nvSpPr>
        <p:spPr>
          <a:xfrm>
            <a:off x="4283968" y="3450724"/>
            <a:ext cx="1224136" cy="978408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2338" name="Rectangle 2"/>
          <p:cNvSpPr>
            <a:spLocks noChangeArrowheads="1"/>
          </p:cNvSpPr>
          <p:nvPr/>
        </p:nvSpPr>
        <p:spPr bwMode="auto">
          <a:xfrm>
            <a:off x="1547664" y="4878451"/>
            <a:ext cx="7239178" cy="132343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rgbClr val="0066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lang="ru-RU" sz="16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п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овышение доступности и качества оказания первичной медико-санитарной помощи населению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рациональное распределение обязанностей между врачами, </a:t>
            </a:r>
            <a:r>
              <a:rPr lang="ru-RU" sz="16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фельдшерами, медицинскими сестрами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eaLnBrk="0" hangingPunct="0">
              <a:buFontTx/>
              <a:buChar char="•"/>
              <a:tabLst>
                <a:tab pos="45720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оптимизация работы врачей, </a:t>
            </a:r>
            <a:r>
              <a:rPr lang="ru-RU" sz="16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фельдшеров, медицинских сестер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1" name="Группа 22"/>
          <p:cNvGrpSpPr/>
          <p:nvPr/>
        </p:nvGrpSpPr>
        <p:grpSpPr>
          <a:xfrm>
            <a:off x="8072462" y="71414"/>
            <a:ext cx="928694" cy="1214446"/>
            <a:chOff x="5929322" y="1424874"/>
            <a:chExt cx="3214710" cy="5433126"/>
          </a:xfrm>
        </p:grpSpPr>
        <p:pic>
          <p:nvPicPr>
            <p:cNvPr id="34" name="Рисунок 33" descr="Без имени-1.jpg"/>
            <p:cNvPicPr>
              <a:picLocks noChangeAspect="1"/>
            </p:cNvPicPr>
            <p:nvPr/>
          </p:nvPicPr>
          <p:blipFill>
            <a:blip r:embed="rId10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9322" y="1424874"/>
              <a:ext cx="3214710" cy="5433126"/>
            </a:xfrm>
            <a:prstGeom prst="rect">
              <a:avLst/>
            </a:prstGeom>
          </p:spPr>
        </p:pic>
        <p:pic>
          <p:nvPicPr>
            <p:cNvPr id="36" name="Рисунок 35" descr="1.jpg"/>
            <p:cNvPicPr>
              <a:picLocks noChangeAspect="1"/>
            </p:cNvPicPr>
            <p:nvPr/>
          </p:nvPicPr>
          <p:blipFill>
            <a:blip r:embed="rId1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724510">
              <a:off x="7637418" y="2958514"/>
              <a:ext cx="667624" cy="81057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9923473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Прямая соединительная линия 28"/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86" name="Rectangle 3"/>
          <p:cNvSpPr>
            <a:spLocks noChangeArrowheads="1"/>
          </p:cNvSpPr>
          <p:nvPr/>
        </p:nvSpPr>
        <p:spPr bwMode="auto">
          <a:xfrm>
            <a:off x="0" y="542448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76200" y="457200"/>
            <a:ext cx="7772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90000"/>
              </a:lnSpc>
              <a:defRPr/>
            </a:pPr>
            <a:endParaRPr lang="ru-RU" sz="2400" b="1" dirty="0">
              <a:solidFill>
                <a:srgbClr val="008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+mn-cs"/>
            </a:endParaRPr>
          </a:p>
        </p:txBody>
      </p:sp>
      <p:grpSp>
        <p:nvGrpSpPr>
          <p:cNvPr id="2" name="Группа 23"/>
          <p:cNvGrpSpPr/>
          <p:nvPr/>
        </p:nvGrpSpPr>
        <p:grpSpPr>
          <a:xfrm>
            <a:off x="63500" y="115888"/>
            <a:ext cx="8901113" cy="6670225"/>
            <a:chOff x="63500" y="115888"/>
            <a:chExt cx="8901113" cy="6670225"/>
          </a:xfrm>
        </p:grpSpPr>
        <p:grpSp>
          <p:nvGrpSpPr>
            <p:cNvPr id="3" name="Группа 5"/>
            <p:cNvGrpSpPr>
              <a:grpSpLocks/>
            </p:cNvGrpSpPr>
            <p:nvPr/>
          </p:nvGrpSpPr>
          <p:grpSpPr bwMode="auto">
            <a:xfrm>
              <a:off x="63500" y="115888"/>
              <a:ext cx="8901113" cy="6481762"/>
              <a:chOff x="63500" y="115888"/>
              <a:chExt cx="8901113" cy="6481762"/>
            </a:xfrm>
          </p:grpSpPr>
          <p:pic>
            <p:nvPicPr>
              <p:cNvPr id="27" name="Рисунок 10" descr="логотип_2012.tif"/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3500" y="115888"/>
                <a:ext cx="1116013" cy="10668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cxnSp>
            <p:nvCxnSpPr>
              <p:cNvPr id="30" name="Прямая соединительная линия 29"/>
              <p:cNvCxnSpPr/>
              <p:nvPr/>
            </p:nvCxnSpPr>
            <p:spPr>
              <a:xfrm>
                <a:off x="179388" y="1312863"/>
                <a:ext cx="8785225" cy="0"/>
              </a:xfrm>
              <a:prstGeom prst="line">
                <a:avLst/>
              </a:prstGeom>
              <a:ln w="57150">
                <a:solidFill>
                  <a:srgbClr val="00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Прямая соединительная линия 32"/>
              <p:cNvCxnSpPr/>
              <p:nvPr/>
            </p:nvCxnSpPr>
            <p:spPr>
              <a:xfrm>
                <a:off x="1331913" y="333375"/>
                <a:ext cx="0" cy="6264275"/>
              </a:xfrm>
              <a:prstGeom prst="line">
                <a:avLst/>
              </a:prstGeom>
              <a:ln w="57150">
                <a:solidFill>
                  <a:srgbClr val="00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1" name="Рисунок 3" descr="9001_rus.tif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3657" y="4149824"/>
              <a:ext cx="841251" cy="8412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Рисунок 4" descr="IQNet cert mark.tif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9835" y="3214370"/>
              <a:ext cx="839664" cy="8421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" name="Рисунок 18" descr="ЛОГОТИП_НЗК_НОМЕРНОЙ.jpg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259" y="5056324"/>
              <a:ext cx="703748" cy="8123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Рисунок 19" descr="качество.jpg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8945" y="2238627"/>
              <a:ext cx="936104" cy="9503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" name="Рисунок 24" descr="снг.jpg"/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0725" y="1370274"/>
              <a:ext cx="818042" cy="818042"/>
            </a:xfrm>
            <a:prstGeom prst="rect">
              <a:avLst/>
            </a:prstGeom>
          </p:spPr>
        </p:pic>
        <p:pic>
          <p:nvPicPr>
            <p:cNvPr id="26" name="Рисунок 25" descr="медаль лучший СПО.png"/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7396" y="5943600"/>
              <a:ext cx="838558" cy="842513"/>
            </a:xfrm>
            <a:prstGeom prst="rect">
              <a:avLst/>
            </a:prstGeom>
          </p:spPr>
        </p:pic>
      </p:grpSp>
      <p:sp>
        <p:nvSpPr>
          <p:cNvPr id="18" name="TextBox 16"/>
          <p:cNvSpPr txBox="1">
            <a:spLocks noChangeArrowheads="1"/>
          </p:cNvSpPr>
          <p:nvPr/>
        </p:nvSpPr>
        <p:spPr bwMode="auto">
          <a:xfrm>
            <a:off x="1475656" y="1500174"/>
            <a:ext cx="331236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1400" b="1" dirty="0"/>
          </a:p>
          <a:p>
            <a:endParaRPr lang="ru-RU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5357818" y="960428"/>
            <a:ext cx="3151713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00" b="1" dirty="0" smtClean="0"/>
          </a:p>
          <a:p>
            <a:endParaRPr lang="ru-RU" sz="1400" b="1" dirty="0" smtClean="0"/>
          </a:p>
          <a:p>
            <a:endParaRPr lang="ru-RU" b="1" dirty="0">
              <a:solidFill>
                <a:srgbClr val="336600"/>
              </a:solidFill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547664" y="1340768"/>
            <a:ext cx="3429024" cy="353943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состав комплексной врачебно-фельдшерской бригады входят врачи, фельдшеры, медицинские сестры.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Руководителем бригады является старший врач. 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Штатный состав бригады определяется главным врачом медицинской организации исходя из нормативных документов (на основании приказа МЗ и СР РФ от 15 мая 2012 г. № 543-н)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5343286" y="2188316"/>
            <a:ext cx="3571900" cy="264320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marL="0" marR="0" lvl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определяется в соответствии с приказом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Минздравсоцразвития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РФ от 15 мая 2012 г. № 543н</a:t>
            </a:r>
          </a:p>
          <a:p>
            <a:pPr marL="0" marR="0" lvl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Медицинский персонал комплексной врачебно-фельдшерской бригады должен отвечать квалификационным требованиям к должности в соответствии с приказом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Минздравсоцразвития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РФ от 23 июля 2010г. № 541н 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5" name="Группа 22"/>
          <p:cNvGrpSpPr/>
          <p:nvPr/>
        </p:nvGrpSpPr>
        <p:grpSpPr>
          <a:xfrm>
            <a:off x="8072462" y="71414"/>
            <a:ext cx="928694" cy="1214446"/>
            <a:chOff x="5929322" y="1424874"/>
            <a:chExt cx="3214710" cy="5433126"/>
          </a:xfrm>
        </p:grpSpPr>
        <p:pic>
          <p:nvPicPr>
            <p:cNvPr id="37" name="Рисунок 36" descr="Без имени-1.jpg"/>
            <p:cNvPicPr>
              <a:picLocks noChangeAspect="1"/>
            </p:cNvPicPr>
            <p:nvPr/>
          </p:nvPicPr>
          <p:blipFill>
            <a:blip r:embed="rId10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9322" y="1424874"/>
              <a:ext cx="3214710" cy="5433126"/>
            </a:xfrm>
            <a:prstGeom prst="rect">
              <a:avLst/>
            </a:prstGeom>
          </p:spPr>
        </p:pic>
        <p:pic>
          <p:nvPicPr>
            <p:cNvPr id="38" name="Рисунок 37" descr="1.jpg"/>
            <p:cNvPicPr>
              <a:picLocks noChangeAspect="1"/>
            </p:cNvPicPr>
            <p:nvPr/>
          </p:nvPicPr>
          <p:blipFill>
            <a:blip r:embed="rId1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724510">
              <a:off x="7637418" y="2958514"/>
              <a:ext cx="667624" cy="810574"/>
            </a:xfrm>
            <a:prstGeom prst="rect">
              <a:avLst/>
            </a:prstGeom>
          </p:spPr>
        </p:pic>
      </p:grpSp>
      <p:sp>
        <p:nvSpPr>
          <p:cNvPr id="39" name="Прямоугольник 38"/>
          <p:cNvSpPr/>
          <p:nvPr/>
        </p:nvSpPr>
        <p:spPr>
          <a:xfrm>
            <a:off x="1571604" y="506968"/>
            <a:ext cx="3571900" cy="738664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lvl="0" algn="ctr">
              <a:tabLst>
                <a:tab pos="457200" algn="l"/>
              </a:tabLst>
            </a:pPr>
            <a:r>
              <a:rPr lang="ru-RU" sz="1400" b="1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СТРУКТУРА КОМПЛЕКСНОЙ ВРАЧЕБНО-ФЕЛЬДШЕРСКОЙ БРИГАДЫ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5203699" y="1184552"/>
            <a:ext cx="3571900" cy="714380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anchor="ctr">
            <a:noAutofit/>
          </a:bodyPr>
          <a:lstStyle/>
          <a:p>
            <a:pPr lvl="0" algn="ctr">
              <a:tabLst>
                <a:tab pos="457200" algn="l"/>
              </a:tabLst>
            </a:pPr>
            <a:r>
              <a:rPr lang="ru-RU" sz="1400" b="1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ЧИСЛЕННОСТЬ ПРИКРЕПЛЕННОГО НАСЕЛЕНИЯ</a:t>
            </a:r>
          </a:p>
        </p:txBody>
      </p:sp>
      <p:sp>
        <p:nvSpPr>
          <p:cNvPr id="31" name="Rectangle 21"/>
          <p:cNvSpPr>
            <a:spLocks noChangeArrowheads="1"/>
          </p:cNvSpPr>
          <p:nvPr/>
        </p:nvSpPr>
        <p:spPr bwMode="auto">
          <a:xfrm>
            <a:off x="1331640" y="5661248"/>
            <a:ext cx="3816424" cy="119675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rgbClr val="0066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400" b="1" dirty="0" smtClean="0">
                <a:solidFill>
                  <a:srgbClr val="C00000"/>
                </a:solidFill>
              </a:rPr>
              <a:t>Врач терапевт-участковый</a:t>
            </a:r>
          </a:p>
          <a:p>
            <a:pPr algn="ctr"/>
            <a:r>
              <a:rPr lang="ru-RU" sz="1400" b="1" dirty="0" smtClean="0">
                <a:solidFill>
                  <a:srgbClr val="C00000"/>
                </a:solidFill>
              </a:rPr>
              <a:t> (консультант) – 1 </a:t>
            </a:r>
          </a:p>
          <a:p>
            <a:pPr algn="ctr"/>
            <a:r>
              <a:rPr lang="ru-RU" sz="1400" b="1" dirty="0" smtClean="0">
                <a:solidFill>
                  <a:srgbClr val="C00000"/>
                </a:solidFill>
              </a:rPr>
              <a:t>фельдшер участковый  3-5  </a:t>
            </a:r>
          </a:p>
          <a:p>
            <a:pPr algn="ctr"/>
            <a:r>
              <a:rPr lang="ru-RU" sz="1400" b="1" dirty="0" smtClean="0">
                <a:solidFill>
                  <a:srgbClr val="C00000"/>
                </a:solidFill>
              </a:rPr>
              <a:t>медицинская сестра участковая  4-6</a:t>
            </a:r>
            <a:endParaRPr lang="ru-RU" sz="1400" b="1" dirty="0">
              <a:solidFill>
                <a:srgbClr val="C00000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3491880" y="4941168"/>
            <a:ext cx="3571900" cy="714380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anchor="ctr">
            <a:noAutofit/>
          </a:bodyPr>
          <a:lstStyle/>
          <a:p>
            <a:pPr lvl="0" algn="ctr">
              <a:tabLst>
                <a:tab pos="457200" algn="l"/>
              </a:tabLst>
            </a:pPr>
            <a:r>
              <a:rPr lang="ru-RU" sz="1400" b="1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ПРИМЕРНЫЕ МОДЕЛИ КВФБ</a:t>
            </a:r>
          </a:p>
        </p:txBody>
      </p:sp>
      <p:sp>
        <p:nvSpPr>
          <p:cNvPr id="34" name="Rectangle 21"/>
          <p:cNvSpPr>
            <a:spLocks noChangeArrowheads="1"/>
          </p:cNvSpPr>
          <p:nvPr/>
        </p:nvSpPr>
        <p:spPr bwMode="auto">
          <a:xfrm>
            <a:off x="5364088" y="5661248"/>
            <a:ext cx="3600400" cy="119675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rgbClr val="0066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</a:rPr>
              <a:t> </a:t>
            </a:r>
            <a:r>
              <a:rPr lang="ru-RU" sz="1400" b="1" dirty="0" smtClean="0">
                <a:solidFill>
                  <a:srgbClr val="C00000"/>
                </a:solidFill>
              </a:rPr>
              <a:t>Врач терапевт-участковый </a:t>
            </a:r>
          </a:p>
          <a:p>
            <a:pPr algn="ctr"/>
            <a:r>
              <a:rPr lang="ru-RU" sz="1400" b="1" dirty="0" smtClean="0">
                <a:solidFill>
                  <a:srgbClr val="C00000"/>
                </a:solidFill>
              </a:rPr>
              <a:t>(консультант) – 2 </a:t>
            </a:r>
          </a:p>
          <a:p>
            <a:pPr algn="ctr"/>
            <a:r>
              <a:rPr lang="ru-RU" sz="1400" b="1" dirty="0" smtClean="0">
                <a:solidFill>
                  <a:srgbClr val="C00000"/>
                </a:solidFill>
              </a:rPr>
              <a:t>фельдшер участковый  4-6</a:t>
            </a:r>
          </a:p>
          <a:p>
            <a:pPr algn="ctr"/>
            <a:r>
              <a:rPr lang="ru-RU" sz="1400" b="1" dirty="0" smtClean="0">
                <a:solidFill>
                  <a:srgbClr val="C00000"/>
                </a:solidFill>
              </a:rPr>
              <a:t>медицинская сестра участковая  6-8</a:t>
            </a:r>
            <a:endParaRPr lang="ru-RU" sz="1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923473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 txBox="1">
            <a:spLocks noGrp="1"/>
          </p:cNvSpPr>
          <p:nvPr>
            <p:ph type="title"/>
          </p:nvPr>
        </p:nvSpPr>
        <p:spPr>
          <a:xfrm>
            <a:off x="251520" y="50141"/>
            <a:ext cx="87129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dirty="0" smtClean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ПИЛОТНЫЕ ПЛОЩАДКИ ПО ОРГАНИЗАЦИИ КОМПЛЕКСНЫХ ВРАЧЕБНО-ФЕЛЬДШЕРСКИХ БРИГАД ДЛЯ ОКАЗАНИЯ ПЕРВИЧНОЙ МЕДИКО-САНИТАРНОЙ ПОМОЩИ ВЗРОСЛОМУ НАСЕЛЕНИЮ СВЕРДЛОВСКОЙ ОБЛАСТИ (приказ МЗ СО </a:t>
            </a:r>
            <a:r>
              <a:rPr lang="ru-RU" sz="1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от 15.12.2014 года № 1672-П)</a:t>
            </a:r>
            <a:r>
              <a:rPr lang="ru-RU" sz="1800" b="1" dirty="0" smtClean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1800" b="1" dirty="0">
              <a:solidFill>
                <a:srgbClr val="336600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/>
          </p:nvPr>
        </p:nvGraphicFramePr>
        <p:xfrm>
          <a:off x="467544" y="1268761"/>
          <a:ext cx="7632699" cy="4566977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2210451"/>
                <a:gridCol w="903708"/>
                <a:gridCol w="903708"/>
                <a:gridCol w="903708"/>
                <a:gridCol w="903708"/>
                <a:gridCol w="903708"/>
                <a:gridCol w="903708"/>
              </a:tblGrid>
              <a:tr h="64807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МЕДИЦИНСКАЯ ОРГАНИЗАЦИЯ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УЧАСТКИ (ЧЕЛ.)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/>
                          <a:ea typeface="Times New Roman"/>
                        </a:rPr>
                        <a:t>КАДРЫ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Прикрепленное население</a:t>
                      </a:r>
                      <a:endParaRPr lang="ru-RU" sz="1100" b="1" dirty="0"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456547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Врачебные </a:t>
                      </a:r>
                      <a:endParaRPr lang="ru-RU" sz="1200" b="1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Фельдшерские</a:t>
                      </a:r>
                      <a:endParaRPr lang="ru-RU" sz="1200" b="1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Врачи</a:t>
                      </a:r>
                      <a:endParaRPr lang="ru-RU" sz="1200" b="1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dirty="0" err="1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Фельд</a:t>
                      </a:r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  <a:endParaRPr lang="ru-RU" sz="1200" b="1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МС</a:t>
                      </a:r>
                      <a:endParaRPr lang="ru-RU" sz="1200" b="1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/>
                </a:tc>
              </a:tr>
              <a:tr h="83499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ГБУЗ СО </a:t>
                      </a:r>
                      <a:r>
                        <a:rPr lang="ru-RU" sz="15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«Нижнесергинская ЦРБ»</a:t>
                      </a:r>
                      <a:endParaRPr lang="ru-RU" sz="15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</a:t>
                      </a:r>
                      <a:endParaRPr lang="ru-RU" sz="3200" b="1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</a:t>
                      </a:r>
                      <a:endParaRPr lang="ru-RU" sz="3200" b="1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</a:t>
                      </a:r>
                      <a:endParaRPr lang="ru-RU" sz="3200" b="1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</a:t>
                      </a:r>
                      <a:endParaRPr lang="ru-RU" sz="3200" b="1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</a:t>
                      </a:r>
                      <a:endParaRPr lang="ru-RU" sz="3200" b="1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5101</a:t>
                      </a:r>
                      <a:endParaRPr lang="ru-RU" sz="2400" b="1" dirty="0" smtClean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91309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ГБУЗ СЗ «Городская поликлиника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№ 4 г. Нижний Тагил»</a:t>
                      </a:r>
                      <a:endParaRPr lang="ru-RU" sz="15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</a:t>
                      </a:r>
                      <a:endParaRPr lang="ru-RU" sz="3200" b="1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</a:t>
                      </a:r>
                      <a:endParaRPr lang="ru-RU" sz="3200" b="1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</a:t>
                      </a:r>
                      <a:endParaRPr lang="ru-RU" sz="3200" b="1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</a:t>
                      </a:r>
                      <a:endParaRPr lang="ru-RU" sz="3200" b="1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</a:t>
                      </a:r>
                      <a:endParaRPr lang="ru-RU" sz="3200" b="1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11340</a:t>
                      </a:r>
                      <a:endParaRPr lang="ru-RU" sz="1800" b="1" dirty="0" smtClean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58520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ГБУЗ СО  «ГБ № </a:t>
                      </a:r>
                      <a:r>
                        <a:rPr lang="ru-RU" sz="15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 г. Первоуральск»</a:t>
                      </a:r>
                      <a:endParaRPr lang="ru-RU" sz="15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</a:t>
                      </a:r>
                      <a:endParaRPr lang="ru-RU" sz="3200" b="1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</a:t>
                      </a:r>
                      <a:endParaRPr lang="ru-RU" sz="3200" b="1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</a:t>
                      </a:r>
                      <a:endParaRPr lang="ru-RU" sz="3200" b="1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</a:t>
                      </a:r>
                      <a:endParaRPr lang="ru-RU" sz="3200" b="1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</a:t>
                      </a:r>
                      <a:endParaRPr lang="ru-RU" sz="3200" b="1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5140</a:t>
                      </a:r>
                      <a:endParaRPr lang="ru-RU" sz="1800" b="1" dirty="0" smtClean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5566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МБУ </a:t>
                      </a:r>
                      <a:r>
                        <a:rPr lang="ru-RU" sz="15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«ЦГБ </a:t>
                      </a:r>
                      <a:r>
                        <a:rPr lang="ru-RU" sz="15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№ 2 им. </a:t>
                      </a:r>
                      <a:r>
                        <a:rPr lang="ru-RU" sz="1500" dirty="0" err="1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А.А.Миславского</a:t>
                      </a:r>
                      <a:r>
                        <a:rPr lang="ru-RU" sz="15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»</a:t>
                      </a:r>
                      <a:endParaRPr lang="ru-RU" sz="15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</a:t>
                      </a:r>
                      <a:endParaRPr lang="ru-RU" sz="3200" b="1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</a:t>
                      </a:r>
                      <a:endParaRPr lang="ru-RU" sz="3200" b="1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</a:t>
                      </a:r>
                      <a:endParaRPr lang="ru-RU" sz="3200" b="1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</a:t>
                      </a:r>
                      <a:endParaRPr lang="ru-RU" sz="3200" b="1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</a:t>
                      </a:r>
                      <a:endParaRPr lang="ru-RU" sz="3200" b="1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8087</a:t>
                      </a:r>
                      <a:endParaRPr lang="ru-RU" sz="1800" b="1" dirty="0" smtClean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5724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МАУЗ «ЦГБ № 3»</a:t>
                      </a:r>
                      <a:endParaRPr lang="ru-RU" sz="15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</a:t>
                      </a:r>
                      <a:endParaRPr lang="ru-RU" sz="3200" b="1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</a:t>
                      </a:r>
                      <a:endParaRPr lang="ru-RU" sz="3200" b="1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</a:t>
                      </a:r>
                      <a:endParaRPr lang="ru-RU" sz="3200" b="1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</a:t>
                      </a:r>
                      <a:endParaRPr lang="ru-RU" sz="3200" b="1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</a:t>
                      </a:r>
                      <a:endParaRPr lang="ru-RU" sz="3200" b="1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13 500</a:t>
                      </a:r>
                      <a:endParaRPr lang="ru-RU" sz="1800" b="1" dirty="0" smtClean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800" b="1" dirty="0"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6" name="Rectangle 21"/>
          <p:cNvSpPr>
            <a:spLocks noChangeArrowheads="1"/>
          </p:cNvSpPr>
          <p:nvPr/>
        </p:nvSpPr>
        <p:spPr bwMode="auto">
          <a:xfrm>
            <a:off x="3995936" y="5805264"/>
            <a:ext cx="3923928" cy="105273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rgbClr val="0066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600" b="1" dirty="0" smtClean="0">
                <a:solidFill>
                  <a:srgbClr val="C00000"/>
                </a:solidFill>
              </a:rPr>
              <a:t> </a:t>
            </a:r>
            <a:endParaRPr lang="ru-RU" sz="1600" b="1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67944" y="5877272"/>
            <a:ext cx="38164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Врач обеспечивает </a:t>
            </a:r>
            <a:r>
              <a:rPr lang="ru-RU" sz="12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консультативный прием пациентов с фельдшерских </a:t>
            </a:r>
            <a:r>
              <a:rPr lang="ru-RU" sz="12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участков, </a:t>
            </a:r>
            <a:r>
              <a:rPr lang="ru-RU" sz="12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а также консультирование фельдшера на вызовах в клинически сложных случаях. 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1216300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Прямая соединительная линия 28"/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86" name="Rectangle 3"/>
          <p:cNvSpPr>
            <a:spLocks noChangeArrowheads="1"/>
          </p:cNvSpPr>
          <p:nvPr/>
        </p:nvSpPr>
        <p:spPr bwMode="auto">
          <a:xfrm>
            <a:off x="0" y="542448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76200" y="457200"/>
            <a:ext cx="7772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90000"/>
              </a:lnSpc>
              <a:defRPr/>
            </a:pPr>
            <a:endParaRPr lang="ru-RU" sz="2400" b="1" dirty="0">
              <a:solidFill>
                <a:srgbClr val="008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+mn-cs"/>
            </a:endParaRPr>
          </a:p>
        </p:txBody>
      </p:sp>
      <p:grpSp>
        <p:nvGrpSpPr>
          <p:cNvPr id="2" name="Группа 23"/>
          <p:cNvGrpSpPr/>
          <p:nvPr/>
        </p:nvGrpSpPr>
        <p:grpSpPr>
          <a:xfrm>
            <a:off x="63500" y="115888"/>
            <a:ext cx="8901113" cy="6670225"/>
            <a:chOff x="63500" y="115888"/>
            <a:chExt cx="8901113" cy="6670225"/>
          </a:xfrm>
        </p:grpSpPr>
        <p:grpSp>
          <p:nvGrpSpPr>
            <p:cNvPr id="3" name="Группа 5"/>
            <p:cNvGrpSpPr>
              <a:grpSpLocks/>
            </p:cNvGrpSpPr>
            <p:nvPr/>
          </p:nvGrpSpPr>
          <p:grpSpPr bwMode="auto">
            <a:xfrm>
              <a:off x="63500" y="115888"/>
              <a:ext cx="8901113" cy="6481762"/>
              <a:chOff x="63500" y="115888"/>
              <a:chExt cx="8901113" cy="6481762"/>
            </a:xfrm>
          </p:grpSpPr>
          <p:pic>
            <p:nvPicPr>
              <p:cNvPr id="27" name="Рисунок 10" descr="логотип_2012.tif"/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3500" y="115888"/>
                <a:ext cx="1116013" cy="10668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cxnSp>
            <p:nvCxnSpPr>
              <p:cNvPr id="30" name="Прямая соединительная линия 29"/>
              <p:cNvCxnSpPr/>
              <p:nvPr/>
            </p:nvCxnSpPr>
            <p:spPr>
              <a:xfrm>
                <a:off x="179388" y="1312863"/>
                <a:ext cx="8785225" cy="0"/>
              </a:xfrm>
              <a:prstGeom prst="line">
                <a:avLst/>
              </a:prstGeom>
              <a:ln w="57150">
                <a:solidFill>
                  <a:srgbClr val="00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Прямая соединительная линия 32"/>
              <p:cNvCxnSpPr/>
              <p:nvPr/>
            </p:nvCxnSpPr>
            <p:spPr>
              <a:xfrm>
                <a:off x="1331913" y="333375"/>
                <a:ext cx="0" cy="6264275"/>
              </a:xfrm>
              <a:prstGeom prst="line">
                <a:avLst/>
              </a:prstGeom>
              <a:ln w="57150">
                <a:solidFill>
                  <a:srgbClr val="00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1" name="Рисунок 3" descr="9001_rus.tif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3657" y="4149824"/>
              <a:ext cx="841251" cy="8412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Рисунок 4" descr="IQNet cert mark.tif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9835" y="3214370"/>
              <a:ext cx="839664" cy="8421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" name="Рисунок 18" descr="ЛОГОТИП_НЗК_НОМЕРНОЙ.jpg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259" y="5056324"/>
              <a:ext cx="703748" cy="8123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Рисунок 19" descr="качество.jpg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8945" y="2238627"/>
              <a:ext cx="936104" cy="9503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" name="Рисунок 24" descr="снг.jpg"/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0725" y="1370274"/>
              <a:ext cx="818042" cy="818042"/>
            </a:xfrm>
            <a:prstGeom prst="rect">
              <a:avLst/>
            </a:prstGeom>
          </p:spPr>
        </p:pic>
        <p:pic>
          <p:nvPicPr>
            <p:cNvPr id="26" name="Рисунок 25" descr="медаль лучший СПО.png"/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7396" y="5943600"/>
              <a:ext cx="838558" cy="842513"/>
            </a:xfrm>
            <a:prstGeom prst="rect">
              <a:avLst/>
            </a:prstGeom>
          </p:spPr>
        </p:pic>
      </p:grpSp>
      <p:sp>
        <p:nvSpPr>
          <p:cNvPr id="18" name="TextBox 16"/>
          <p:cNvSpPr txBox="1">
            <a:spLocks noChangeArrowheads="1"/>
          </p:cNvSpPr>
          <p:nvPr/>
        </p:nvSpPr>
        <p:spPr bwMode="auto">
          <a:xfrm>
            <a:off x="1475656" y="1340769"/>
            <a:ext cx="331236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1400" b="1" dirty="0"/>
          </a:p>
          <a:p>
            <a:endParaRPr lang="ru-RU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5724128" y="1484784"/>
            <a:ext cx="3151713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00" b="1" dirty="0" smtClean="0"/>
          </a:p>
          <a:p>
            <a:endParaRPr lang="ru-RU" sz="1400" b="1" dirty="0" smtClean="0"/>
          </a:p>
          <a:p>
            <a:endParaRPr lang="ru-RU" b="1" dirty="0">
              <a:solidFill>
                <a:srgbClr val="336600"/>
              </a:solidFill>
            </a:endParaRPr>
          </a:p>
        </p:txBody>
      </p:sp>
      <p:grpSp>
        <p:nvGrpSpPr>
          <p:cNvPr id="31" name="Группа 22"/>
          <p:cNvGrpSpPr/>
          <p:nvPr/>
        </p:nvGrpSpPr>
        <p:grpSpPr>
          <a:xfrm>
            <a:off x="8072462" y="71414"/>
            <a:ext cx="928694" cy="1214446"/>
            <a:chOff x="5929322" y="1424874"/>
            <a:chExt cx="3214710" cy="5433126"/>
          </a:xfrm>
        </p:grpSpPr>
        <p:pic>
          <p:nvPicPr>
            <p:cNvPr id="36" name="Рисунок 35" descr="Без имени-1.jpg"/>
            <p:cNvPicPr>
              <a:picLocks noChangeAspect="1"/>
            </p:cNvPicPr>
            <p:nvPr/>
          </p:nvPicPr>
          <p:blipFill>
            <a:blip r:embed="rId10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9322" y="1424874"/>
              <a:ext cx="3214710" cy="5433126"/>
            </a:xfrm>
            <a:prstGeom prst="rect">
              <a:avLst/>
            </a:prstGeom>
          </p:spPr>
        </p:pic>
        <p:pic>
          <p:nvPicPr>
            <p:cNvPr id="37" name="Рисунок 36" descr="1.jpg"/>
            <p:cNvPicPr>
              <a:picLocks noChangeAspect="1"/>
            </p:cNvPicPr>
            <p:nvPr/>
          </p:nvPicPr>
          <p:blipFill>
            <a:blip r:embed="rId1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724510">
              <a:off x="7637418" y="2958514"/>
              <a:ext cx="667624" cy="810574"/>
            </a:xfrm>
            <a:prstGeom prst="rect">
              <a:avLst/>
            </a:prstGeom>
          </p:spPr>
        </p:pic>
      </p:grpSp>
      <p:sp>
        <p:nvSpPr>
          <p:cNvPr id="38" name="TextBox 37"/>
          <p:cNvSpPr txBox="1"/>
          <p:nvPr/>
        </p:nvSpPr>
        <p:spPr>
          <a:xfrm>
            <a:off x="1589839" y="124321"/>
            <a:ext cx="620997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336600"/>
                </a:solidFill>
              </a:rPr>
              <a:t>ПЕРЕДАЧА ФУНКЦИЙ </a:t>
            </a:r>
          </a:p>
          <a:p>
            <a:pPr algn="ctr"/>
            <a:r>
              <a:rPr lang="ru-RU" sz="2400" b="1" dirty="0" smtClean="0">
                <a:solidFill>
                  <a:srgbClr val="336600"/>
                </a:solidFill>
              </a:rPr>
              <a:t>ОТ ВРАЧА –ТЕРАПЕВТА УЧАСТКОВОГО</a:t>
            </a:r>
            <a:endParaRPr lang="ru-RU" sz="2400" b="1" dirty="0">
              <a:solidFill>
                <a:srgbClr val="336600"/>
              </a:solidFill>
            </a:endParaRPr>
          </a:p>
        </p:txBody>
      </p:sp>
      <p:sp>
        <p:nvSpPr>
          <p:cNvPr id="40" name="TextBox 16"/>
          <p:cNvSpPr txBox="1">
            <a:spLocks noChangeArrowheads="1"/>
          </p:cNvSpPr>
          <p:nvPr/>
        </p:nvSpPr>
        <p:spPr bwMode="auto">
          <a:xfrm>
            <a:off x="3491880" y="1455608"/>
            <a:ext cx="331236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1400" b="1" dirty="0"/>
          </a:p>
          <a:p>
            <a:endParaRPr lang="ru-RU" b="1" dirty="0"/>
          </a:p>
        </p:txBody>
      </p:sp>
      <p:sp>
        <p:nvSpPr>
          <p:cNvPr id="41" name="TextBox 40"/>
          <p:cNvSpPr txBox="1"/>
          <p:nvPr/>
        </p:nvSpPr>
        <p:spPr>
          <a:xfrm>
            <a:off x="1328480" y="1821591"/>
            <a:ext cx="7618566" cy="442582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285750" indent="-285750"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ru-RU" sz="1600" b="1" dirty="0">
                <a:latin typeface="Arial" pitchFamily="34" charset="0"/>
                <a:cs typeface="Arial" pitchFamily="34" charset="0"/>
              </a:rPr>
              <a:t>Проводить анализ прикрепленного населения фельдшерского участка.</a:t>
            </a:r>
          </a:p>
          <a:p>
            <a:pPr marL="285750" indent="-285750"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Вести паспорт участка (форма </a:t>
            </a:r>
            <a:r>
              <a:rPr lang="ru-RU" sz="1600" b="1" dirty="0">
                <a:latin typeface="Arial" pitchFamily="34" charset="0"/>
                <a:cs typeface="Arial" pitchFamily="34" charset="0"/>
              </a:rPr>
              <a:t>№ 030/у-тер).</a:t>
            </a:r>
          </a:p>
          <a:p>
            <a:pPr marL="285750" indent="-285750"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ru-RU" sz="1600" b="1" dirty="0">
                <a:latin typeface="Arial" pitchFamily="34" charset="0"/>
                <a:cs typeface="Arial" pitchFamily="34" charset="0"/>
              </a:rPr>
              <a:t>Проводить обследование пациента (первичного и повторного), дифференциальную диагностику заболевания, формирование предварительного диагноза. Проводить оценку результатов обследования, интерпретировать результаты лабораторных и инструментальных методов исследования,.</a:t>
            </a:r>
          </a:p>
          <a:p>
            <a:pPr marL="285750" indent="-285750"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ru-RU" sz="1600" b="1" dirty="0">
                <a:latin typeface="Arial" pitchFamily="34" charset="0"/>
                <a:cs typeface="Arial" pitchFamily="34" charset="0"/>
              </a:rPr>
              <a:t>Составлять индивидуальный план обследования маршрутизации пациента.                                             </a:t>
            </a:r>
          </a:p>
          <a:p>
            <a:pPr marL="285750" indent="-285750"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ru-RU" sz="1600" b="1" dirty="0">
                <a:latin typeface="Arial" pitchFamily="34" charset="0"/>
                <a:cs typeface="Arial" pitchFamily="34" charset="0"/>
              </a:rPr>
              <a:t>В случаях атипичного, осложненного течения заболевания, в том числе непереносимости лекарственного препарата, неэффективности проводимого лечения, пациента направлять к 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участковому терапевту консультанту  </a:t>
            </a:r>
          </a:p>
          <a:p>
            <a:pPr marL="285750" indent="-285750"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ru-RU" sz="1600" b="1" dirty="0">
                <a:latin typeface="Arial" pitchFamily="34" charset="0"/>
                <a:cs typeface="Arial" pitchFamily="34" charset="0"/>
              </a:rPr>
              <a:t>При неблагоприятном трудовом прогнозе  своевременно передавать пациента на врачебную комиссию.</a:t>
            </a:r>
          </a:p>
          <a:p>
            <a:pPr marL="285750" indent="-285750"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ru-RU" sz="1600" b="1" dirty="0">
                <a:latin typeface="Arial" pitchFamily="34" charset="0"/>
                <a:cs typeface="Arial" pitchFamily="34" charset="0"/>
              </a:rPr>
              <a:t>Организовывать проведение консультаций пациента узким специалистом, а так же клиническим фармакологом при временном отсутствии необходимого лекарственного средства либо для замены препарата на аналог.</a:t>
            </a:r>
          </a:p>
          <a:p>
            <a:pPr marL="285750" indent="-285750"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ru-RU" sz="1600" b="1" dirty="0">
                <a:latin typeface="Arial" pitchFamily="34" charset="0"/>
                <a:cs typeface="Arial" pitchFamily="34" charset="0"/>
              </a:rPr>
              <a:t>Своевременно направлять пациентов для оказания квалифицированной медицинской помощи  при наличии показаний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.</a:t>
            </a:r>
            <a:endParaRPr lang="ru-RU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491880" y="980434"/>
            <a:ext cx="3429024" cy="646331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ФЕЛЬДШЕРУ</a:t>
            </a:r>
            <a:endParaRPr lang="ru-RU" b="1" dirty="0">
              <a:solidFill>
                <a:schemeClr val="bg1"/>
              </a:solidFill>
            </a:endParaRPr>
          </a:p>
          <a:p>
            <a:pPr algn="ctr"/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923473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Прямая соединительная линия 28"/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86" name="Rectangle 3"/>
          <p:cNvSpPr>
            <a:spLocks noChangeArrowheads="1"/>
          </p:cNvSpPr>
          <p:nvPr/>
        </p:nvSpPr>
        <p:spPr bwMode="auto">
          <a:xfrm>
            <a:off x="0" y="542448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76200" y="457200"/>
            <a:ext cx="7772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90000"/>
              </a:lnSpc>
              <a:defRPr/>
            </a:pPr>
            <a:endParaRPr lang="ru-RU" sz="2400" b="1" dirty="0">
              <a:solidFill>
                <a:srgbClr val="008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+mn-cs"/>
            </a:endParaRPr>
          </a:p>
        </p:txBody>
      </p:sp>
      <p:grpSp>
        <p:nvGrpSpPr>
          <p:cNvPr id="2" name="Группа 23"/>
          <p:cNvGrpSpPr/>
          <p:nvPr/>
        </p:nvGrpSpPr>
        <p:grpSpPr>
          <a:xfrm>
            <a:off x="63500" y="115888"/>
            <a:ext cx="8901113" cy="6670225"/>
            <a:chOff x="63500" y="115888"/>
            <a:chExt cx="8901113" cy="6670225"/>
          </a:xfrm>
        </p:grpSpPr>
        <p:grpSp>
          <p:nvGrpSpPr>
            <p:cNvPr id="3" name="Группа 5"/>
            <p:cNvGrpSpPr>
              <a:grpSpLocks/>
            </p:cNvGrpSpPr>
            <p:nvPr/>
          </p:nvGrpSpPr>
          <p:grpSpPr bwMode="auto">
            <a:xfrm>
              <a:off x="63500" y="115888"/>
              <a:ext cx="8901113" cy="6481762"/>
              <a:chOff x="63500" y="115888"/>
              <a:chExt cx="8901113" cy="6481762"/>
            </a:xfrm>
          </p:grpSpPr>
          <p:pic>
            <p:nvPicPr>
              <p:cNvPr id="27" name="Рисунок 10" descr="логотип_2012.tif"/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3500" y="115888"/>
                <a:ext cx="1116013" cy="10668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cxnSp>
            <p:nvCxnSpPr>
              <p:cNvPr id="30" name="Прямая соединительная линия 29"/>
              <p:cNvCxnSpPr/>
              <p:nvPr/>
            </p:nvCxnSpPr>
            <p:spPr>
              <a:xfrm>
                <a:off x="179388" y="1312863"/>
                <a:ext cx="8785225" cy="0"/>
              </a:xfrm>
              <a:prstGeom prst="line">
                <a:avLst/>
              </a:prstGeom>
              <a:ln w="57150">
                <a:solidFill>
                  <a:srgbClr val="00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Прямая соединительная линия 32"/>
              <p:cNvCxnSpPr/>
              <p:nvPr/>
            </p:nvCxnSpPr>
            <p:spPr>
              <a:xfrm>
                <a:off x="1331913" y="333375"/>
                <a:ext cx="0" cy="6264275"/>
              </a:xfrm>
              <a:prstGeom prst="line">
                <a:avLst/>
              </a:prstGeom>
              <a:ln w="57150">
                <a:solidFill>
                  <a:srgbClr val="00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1" name="Рисунок 3" descr="9001_rus.tif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3657" y="4149824"/>
              <a:ext cx="841251" cy="8412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Рисунок 4" descr="IQNet cert mark.tif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9835" y="3214370"/>
              <a:ext cx="839664" cy="8421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" name="Рисунок 18" descr="ЛОГОТИП_НЗК_НОМЕРНОЙ.jpg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259" y="5056324"/>
              <a:ext cx="703748" cy="8123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Рисунок 19" descr="качество.jpg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8945" y="2238627"/>
              <a:ext cx="936104" cy="9503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" name="Рисунок 24" descr="снг.jpg"/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0725" y="1370274"/>
              <a:ext cx="818042" cy="818042"/>
            </a:xfrm>
            <a:prstGeom prst="rect">
              <a:avLst/>
            </a:prstGeom>
          </p:spPr>
        </p:pic>
        <p:pic>
          <p:nvPicPr>
            <p:cNvPr id="26" name="Рисунок 25" descr="медаль лучший СПО.png"/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7396" y="5943600"/>
              <a:ext cx="838558" cy="842513"/>
            </a:xfrm>
            <a:prstGeom prst="rect">
              <a:avLst/>
            </a:prstGeom>
          </p:spPr>
        </p:pic>
      </p:grpSp>
      <p:sp>
        <p:nvSpPr>
          <p:cNvPr id="18" name="TextBox 16"/>
          <p:cNvSpPr txBox="1">
            <a:spLocks noChangeArrowheads="1"/>
          </p:cNvSpPr>
          <p:nvPr/>
        </p:nvSpPr>
        <p:spPr bwMode="auto">
          <a:xfrm>
            <a:off x="1475656" y="1340769"/>
            <a:ext cx="331236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1400" b="1" dirty="0"/>
          </a:p>
          <a:p>
            <a:endParaRPr lang="ru-RU" b="1" dirty="0"/>
          </a:p>
        </p:txBody>
      </p:sp>
      <p:grpSp>
        <p:nvGrpSpPr>
          <p:cNvPr id="31" name="Группа 22"/>
          <p:cNvGrpSpPr/>
          <p:nvPr/>
        </p:nvGrpSpPr>
        <p:grpSpPr>
          <a:xfrm>
            <a:off x="8072462" y="71414"/>
            <a:ext cx="928694" cy="1214446"/>
            <a:chOff x="5929322" y="1424874"/>
            <a:chExt cx="3214710" cy="5433126"/>
          </a:xfrm>
        </p:grpSpPr>
        <p:pic>
          <p:nvPicPr>
            <p:cNvPr id="36" name="Рисунок 35" descr="Без имени-1.jpg"/>
            <p:cNvPicPr>
              <a:picLocks noChangeAspect="1"/>
            </p:cNvPicPr>
            <p:nvPr/>
          </p:nvPicPr>
          <p:blipFill>
            <a:blip r:embed="rId10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9322" y="1424874"/>
              <a:ext cx="3214710" cy="5433126"/>
            </a:xfrm>
            <a:prstGeom prst="rect">
              <a:avLst/>
            </a:prstGeom>
          </p:spPr>
        </p:pic>
        <p:pic>
          <p:nvPicPr>
            <p:cNvPr id="37" name="Рисунок 36" descr="1.jpg"/>
            <p:cNvPicPr>
              <a:picLocks noChangeAspect="1"/>
            </p:cNvPicPr>
            <p:nvPr/>
          </p:nvPicPr>
          <p:blipFill>
            <a:blip r:embed="rId1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724510">
              <a:off x="7637418" y="2958514"/>
              <a:ext cx="667624" cy="810574"/>
            </a:xfrm>
            <a:prstGeom prst="rect">
              <a:avLst/>
            </a:prstGeom>
          </p:spPr>
        </p:pic>
      </p:grpSp>
      <p:sp>
        <p:nvSpPr>
          <p:cNvPr id="38" name="TextBox 37"/>
          <p:cNvSpPr txBox="1"/>
          <p:nvPr/>
        </p:nvSpPr>
        <p:spPr>
          <a:xfrm>
            <a:off x="1589839" y="124321"/>
            <a:ext cx="620997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336600"/>
                </a:solidFill>
              </a:rPr>
              <a:t>ПЕРЕДАЧА ФУНКЦИЙ </a:t>
            </a:r>
          </a:p>
          <a:p>
            <a:pPr algn="ctr"/>
            <a:r>
              <a:rPr lang="ru-RU" sz="2400" b="1" dirty="0" smtClean="0">
                <a:solidFill>
                  <a:srgbClr val="336600"/>
                </a:solidFill>
              </a:rPr>
              <a:t>ОТ ВРАЧА –ТЕРАПЕВТА УЧАСТКОВОГО</a:t>
            </a:r>
            <a:endParaRPr lang="ru-RU" sz="2400" b="1" dirty="0">
              <a:solidFill>
                <a:srgbClr val="336600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331640" y="1844824"/>
            <a:ext cx="7618566" cy="442582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285750" indent="-285750"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Осуществлять </a:t>
            </a:r>
            <a:r>
              <a:rPr lang="ru-RU" sz="1600" b="1" dirty="0">
                <a:latin typeface="Arial" pitchFamily="34" charset="0"/>
                <a:cs typeface="Arial" pitchFamily="34" charset="0"/>
              </a:rPr>
              <a:t>наблюдение за пациентами с хроническими заболеваниями со стабильным течением, не требующих коррекции медикаментозного лечения из числа состоящих в федеральном и областном регистрах и выписку им лекарственных препаратов,  льготных рецептов, в том числе по назначению врача-терапевта участкового.</a:t>
            </a:r>
          </a:p>
          <a:p>
            <a:pPr marL="285750" indent="-285750"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Осуществлять </a:t>
            </a:r>
            <a:r>
              <a:rPr lang="ru-RU" sz="1600" b="1" dirty="0">
                <a:latin typeface="Arial" pitchFamily="34" charset="0"/>
                <a:cs typeface="Arial" pitchFamily="34" charset="0"/>
              </a:rPr>
              <a:t>проведение симптоматической и паллиативной помощи онкологическим больным при взаимодействии с врачом-онкологом.</a:t>
            </a:r>
          </a:p>
          <a:p>
            <a:pPr marL="285750" indent="-285750"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ru-RU" sz="1600" b="1" dirty="0">
                <a:latin typeface="Arial" pitchFamily="34" charset="0"/>
                <a:cs typeface="Arial" pitchFamily="34" charset="0"/>
              </a:rPr>
              <a:t>Организовывать и проводить транспортировку </a:t>
            </a:r>
            <a:r>
              <a:rPr lang="ru-RU" sz="1600" b="1" dirty="0" err="1">
                <a:latin typeface="Arial" pitchFamily="34" charset="0"/>
                <a:cs typeface="Arial" pitchFamily="34" charset="0"/>
              </a:rPr>
              <a:t>инкурабельных</a:t>
            </a:r>
            <a:r>
              <a:rPr lang="ru-RU" sz="1600" b="1" dirty="0">
                <a:latin typeface="Arial" pitchFamily="34" charset="0"/>
                <a:cs typeface="Arial" pitchFamily="34" charset="0"/>
              </a:rPr>
              <a:t> больных по показаниям.	</a:t>
            </a:r>
          </a:p>
          <a:p>
            <a:pPr marL="285750" indent="-285750"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ru-RU" sz="1600" b="1" dirty="0">
                <a:latin typeface="Arial" pitchFamily="34" charset="0"/>
                <a:cs typeface="Arial" pitchFamily="34" charset="0"/>
              </a:rPr>
              <a:t>Вести регистр федеральных и региональных льготников (в </a:t>
            </a:r>
            <a:r>
              <a:rPr lang="ru-RU" sz="1600" b="1" dirty="0" err="1">
                <a:latin typeface="Arial" pitchFamily="34" charset="0"/>
                <a:cs typeface="Arial" pitchFamily="34" charset="0"/>
              </a:rPr>
              <a:t>т.ч</a:t>
            </a:r>
            <a:r>
              <a:rPr lang="ru-RU" sz="1600" b="1" dirty="0">
                <a:latin typeface="Arial" pitchFamily="34" charset="0"/>
                <a:cs typeface="Arial" pitchFamily="34" charset="0"/>
              </a:rPr>
              <a:t>. в электронном варианте), своевременно вносить изменения.</a:t>
            </a:r>
          </a:p>
          <a:p>
            <a:pPr marL="285750" indent="-285750"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ru-RU" sz="1600" b="1" dirty="0">
                <a:latin typeface="Arial" pitchFamily="34" charset="0"/>
                <a:cs typeface="Arial" pitchFamily="34" charset="0"/>
              </a:rPr>
              <a:t>Составлять заявки на лекарственные средства для обеспечения потребности федеральных и региональных льготников 1 раз в полгода.</a:t>
            </a:r>
          </a:p>
          <a:p>
            <a:pPr marL="285750" indent="-285750"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ru-RU" sz="1600" b="1" dirty="0">
                <a:latin typeface="Arial" pitchFamily="34" charset="0"/>
                <a:cs typeface="Arial" pitchFamily="34" charset="0"/>
              </a:rPr>
              <a:t>Оценивать эффективность проведения реабилитационных мероприятий совместно  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с участковым терапевтом консультантом. </a:t>
            </a:r>
            <a:r>
              <a:rPr lang="ru-RU" sz="1600" b="1" dirty="0">
                <a:latin typeface="Arial" pitchFamily="34" charset="0"/>
                <a:cs typeface="Arial" pitchFamily="34" charset="0"/>
              </a:rPr>
              <a:t>Проводить консультации со старшим терапевтом  (заведующим 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поликлиникой) </a:t>
            </a:r>
            <a:r>
              <a:rPr lang="ru-RU" sz="1600" b="1" dirty="0">
                <a:latin typeface="Arial" pitchFamily="34" charset="0"/>
                <a:cs typeface="Arial" pitchFamily="34" charset="0"/>
              </a:rPr>
              <a:t>в случае ухудшения состояния пациента.</a:t>
            </a:r>
          </a:p>
          <a:p>
            <a:pPr marL="285750" indent="-285750" eaLnBrk="1" hangingPunct="1">
              <a:lnSpc>
                <a:spcPct val="80000"/>
              </a:lnSpc>
              <a:buFont typeface="Arial" pitchFamily="34" charset="0"/>
              <a:buChar char="•"/>
            </a:pPr>
            <a:r>
              <a:rPr lang="ru-RU" sz="1600" b="1" dirty="0">
                <a:latin typeface="Arial" pitchFamily="34" charset="0"/>
                <a:cs typeface="Arial" pitchFamily="34" charset="0"/>
              </a:rPr>
              <a:t>При неблагоприятном трудовом прогнозе осуществлять своевременную передачу пациента старшему 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терапевту</a:t>
            </a:r>
            <a:endParaRPr lang="ru-RU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3356394" y="962273"/>
            <a:ext cx="3429024" cy="646331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ФЕЛЬДШЕРУ</a:t>
            </a:r>
            <a:endParaRPr lang="ru-RU" b="1" dirty="0">
              <a:solidFill>
                <a:schemeClr val="bg1"/>
              </a:solidFill>
            </a:endParaRPr>
          </a:p>
          <a:p>
            <a:pPr algn="ctr"/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10788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Прямая соединительная линия 28"/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86" name="Rectangle 3"/>
          <p:cNvSpPr>
            <a:spLocks noChangeArrowheads="1"/>
          </p:cNvSpPr>
          <p:nvPr/>
        </p:nvSpPr>
        <p:spPr bwMode="auto">
          <a:xfrm>
            <a:off x="0" y="542448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76200" y="457200"/>
            <a:ext cx="7772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90000"/>
              </a:lnSpc>
              <a:defRPr/>
            </a:pPr>
            <a:endParaRPr lang="ru-RU" sz="2400" b="1" dirty="0">
              <a:solidFill>
                <a:srgbClr val="008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+mn-cs"/>
            </a:endParaRPr>
          </a:p>
        </p:txBody>
      </p:sp>
      <p:grpSp>
        <p:nvGrpSpPr>
          <p:cNvPr id="2" name="Группа 23"/>
          <p:cNvGrpSpPr/>
          <p:nvPr/>
        </p:nvGrpSpPr>
        <p:grpSpPr>
          <a:xfrm>
            <a:off x="63500" y="115888"/>
            <a:ext cx="8901113" cy="6670225"/>
            <a:chOff x="63500" y="115888"/>
            <a:chExt cx="8901113" cy="6670225"/>
          </a:xfrm>
        </p:grpSpPr>
        <p:grpSp>
          <p:nvGrpSpPr>
            <p:cNvPr id="3" name="Группа 5"/>
            <p:cNvGrpSpPr>
              <a:grpSpLocks/>
            </p:cNvGrpSpPr>
            <p:nvPr/>
          </p:nvGrpSpPr>
          <p:grpSpPr bwMode="auto">
            <a:xfrm>
              <a:off x="63500" y="115888"/>
              <a:ext cx="8901113" cy="6481762"/>
              <a:chOff x="63500" y="115888"/>
              <a:chExt cx="8901113" cy="6481762"/>
            </a:xfrm>
          </p:grpSpPr>
          <p:pic>
            <p:nvPicPr>
              <p:cNvPr id="27" name="Рисунок 10" descr="логотип_2012.tif"/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3500" y="115888"/>
                <a:ext cx="1116013" cy="10668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cxnSp>
            <p:nvCxnSpPr>
              <p:cNvPr id="30" name="Прямая соединительная линия 29"/>
              <p:cNvCxnSpPr/>
              <p:nvPr/>
            </p:nvCxnSpPr>
            <p:spPr>
              <a:xfrm>
                <a:off x="179388" y="1312863"/>
                <a:ext cx="8785225" cy="0"/>
              </a:xfrm>
              <a:prstGeom prst="line">
                <a:avLst/>
              </a:prstGeom>
              <a:ln w="57150">
                <a:solidFill>
                  <a:srgbClr val="00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Прямая соединительная линия 32"/>
              <p:cNvCxnSpPr/>
              <p:nvPr/>
            </p:nvCxnSpPr>
            <p:spPr>
              <a:xfrm>
                <a:off x="1331913" y="333375"/>
                <a:ext cx="0" cy="6264275"/>
              </a:xfrm>
              <a:prstGeom prst="line">
                <a:avLst/>
              </a:prstGeom>
              <a:ln w="57150">
                <a:solidFill>
                  <a:srgbClr val="00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1" name="Рисунок 3" descr="9001_rus.tif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3657" y="4149824"/>
              <a:ext cx="841251" cy="8412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Рисунок 4" descr="IQNet cert mark.tif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9835" y="3214370"/>
              <a:ext cx="839664" cy="8421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" name="Рисунок 18" descr="ЛОГОТИП_НЗК_НОМЕРНОЙ.jpg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259" y="5056324"/>
              <a:ext cx="703748" cy="8123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Рисунок 19" descr="качество.jpg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8945" y="2238627"/>
              <a:ext cx="936104" cy="9503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" name="Рисунок 24" descr="снг.jpg"/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0725" y="1370274"/>
              <a:ext cx="818042" cy="818042"/>
            </a:xfrm>
            <a:prstGeom prst="rect">
              <a:avLst/>
            </a:prstGeom>
          </p:spPr>
        </p:pic>
        <p:pic>
          <p:nvPicPr>
            <p:cNvPr id="26" name="Рисунок 25" descr="медаль лучший СПО.png"/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7396" y="5943600"/>
              <a:ext cx="838558" cy="842513"/>
            </a:xfrm>
            <a:prstGeom prst="rect">
              <a:avLst/>
            </a:prstGeom>
          </p:spPr>
        </p:pic>
      </p:grpSp>
      <p:sp>
        <p:nvSpPr>
          <p:cNvPr id="28" name="TextBox 27"/>
          <p:cNvSpPr txBox="1"/>
          <p:nvPr/>
        </p:nvSpPr>
        <p:spPr>
          <a:xfrm>
            <a:off x="5724128" y="1484784"/>
            <a:ext cx="3151713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00" b="1" dirty="0" smtClean="0"/>
          </a:p>
          <a:p>
            <a:endParaRPr lang="ru-RU" sz="1400" b="1" dirty="0" smtClean="0"/>
          </a:p>
          <a:p>
            <a:endParaRPr lang="ru-RU" b="1" dirty="0">
              <a:solidFill>
                <a:srgbClr val="336600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652778" y="115888"/>
            <a:ext cx="59165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336600"/>
                </a:solidFill>
                <a:latin typeface="Arial" pitchFamily="34" charset="0"/>
                <a:cs typeface="Arial" pitchFamily="34" charset="0"/>
              </a:rPr>
              <a:t>РАСШИРЕНИЕ ТРУДОВЫХ ФУНКЦИЙ</a:t>
            </a:r>
            <a:r>
              <a:rPr lang="ru-RU" sz="2400" b="1" dirty="0" smtClean="0">
                <a:solidFill>
                  <a:srgbClr val="336600"/>
                </a:solidFill>
              </a:rPr>
              <a:t> 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244382" y="623993"/>
            <a:ext cx="3429024" cy="646331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МЕДИЦИНСКОЙ СЕСТРЫ УЧАСТКОВОЙ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331913" y="1312863"/>
            <a:ext cx="7740326" cy="54732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 anchor="ctr">
            <a:noAutofit/>
          </a:bodyPr>
          <a:lstStyle/>
          <a:p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sz="1700" b="1" dirty="0" smtClean="0">
                <a:latin typeface="Arial" pitchFamily="34" charset="0"/>
                <a:cs typeface="Arial" pitchFamily="34" charset="0"/>
              </a:rPr>
              <a:t>Предварительный </a:t>
            </a:r>
            <a:r>
              <a:rPr lang="ru-RU" sz="1700" b="1" dirty="0">
                <a:latin typeface="Arial" pitchFamily="34" charset="0"/>
                <a:cs typeface="Arial" pitchFamily="34" charset="0"/>
              </a:rPr>
              <a:t>осмотр и оценка данных физического состояния пациента. </a:t>
            </a:r>
          </a:p>
          <a:p>
            <a:pPr>
              <a:buFont typeface="Arial" pitchFamily="34" charset="0"/>
              <a:buChar char="•"/>
            </a:pPr>
            <a:r>
              <a:rPr lang="ru-RU" sz="1700" b="1" dirty="0">
                <a:latin typeface="Arial" pitchFamily="34" charset="0"/>
                <a:cs typeface="Arial" pitchFamily="34" charset="0"/>
              </a:rPr>
              <a:t> Определение основных жизненно-важных показателей (АД, </a:t>
            </a:r>
            <a:r>
              <a:rPr lang="ru-RU" sz="1700" b="1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en-US" sz="1700" b="1" dirty="0" smtClean="0">
                <a:latin typeface="Arial" pitchFamily="34" charset="0"/>
                <a:cs typeface="Arial" pitchFamily="34" charset="0"/>
              </a:rPr>
              <a:t>Ps</a:t>
            </a:r>
            <a:r>
              <a:rPr lang="ru-RU" sz="1700" b="1" dirty="0">
                <a:latin typeface="Arial" pitchFamily="34" charset="0"/>
                <a:cs typeface="Arial" pitchFamily="34" charset="0"/>
              </a:rPr>
              <a:t>, Т, антропометрия, ИМТ)</a:t>
            </a:r>
          </a:p>
          <a:p>
            <a:pPr marL="285750" indent="-285750" eaLnBrk="1" hangingPunct="1">
              <a:buFont typeface="Arial" pitchFamily="34" charset="0"/>
              <a:buChar char="•"/>
            </a:pPr>
            <a:r>
              <a:rPr lang="ru-RU" sz="1700" b="1" dirty="0" smtClean="0">
                <a:latin typeface="Arial" pitchFamily="34" charset="0"/>
                <a:cs typeface="Arial" pitchFamily="34" charset="0"/>
              </a:rPr>
              <a:t>Проведение </a:t>
            </a:r>
            <a:r>
              <a:rPr lang="ru-RU" sz="1700" b="1" dirty="0">
                <a:latin typeface="Arial" pitchFamily="34" charset="0"/>
                <a:cs typeface="Arial" pitchFamily="34" charset="0"/>
              </a:rPr>
              <a:t>симптоматической и паллиативной помощи онкологическим больным по назначению врача-терапевта  участкового- консультанта (фельдшера участкового</a:t>
            </a:r>
            <a:r>
              <a:rPr lang="ru-RU" sz="1700" b="1" dirty="0" smtClean="0">
                <a:latin typeface="Arial" pitchFamily="34" charset="0"/>
                <a:cs typeface="Arial" pitchFamily="34" charset="0"/>
              </a:rPr>
              <a:t>)</a:t>
            </a:r>
            <a:endParaRPr lang="ru-RU" sz="1700" b="1" dirty="0">
              <a:latin typeface="Arial" pitchFamily="34" charset="0"/>
              <a:cs typeface="Arial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sz="1700" b="1" dirty="0" smtClean="0">
                <a:latin typeface="Arial" pitchFamily="34" charset="0"/>
                <a:cs typeface="Arial" pitchFamily="34" charset="0"/>
              </a:rPr>
              <a:t>Взаимодействие </a:t>
            </a:r>
            <a:r>
              <a:rPr lang="ru-RU" sz="1700" b="1" dirty="0">
                <a:latin typeface="Arial" pitchFamily="34" charset="0"/>
                <a:cs typeface="Arial" pitchFamily="34" charset="0"/>
              </a:rPr>
              <a:t>с семьей пациента, </a:t>
            </a:r>
            <a:r>
              <a:rPr lang="ru-RU" sz="1700" b="1" dirty="0" smtClean="0">
                <a:latin typeface="Arial" pitchFamily="34" charset="0"/>
                <a:cs typeface="Arial" pitchFamily="34" charset="0"/>
              </a:rPr>
              <a:t>обучение </a:t>
            </a:r>
            <a:r>
              <a:rPr lang="ru-RU" sz="1700" b="1" dirty="0">
                <a:latin typeface="Arial" pitchFamily="34" charset="0"/>
                <a:cs typeface="Arial" pitchFamily="34" charset="0"/>
              </a:rPr>
              <a:t>членов семьи уходу за </a:t>
            </a:r>
            <a:r>
              <a:rPr lang="ru-RU" sz="1700" b="1" dirty="0" smtClean="0">
                <a:latin typeface="Arial" pitchFamily="34" charset="0"/>
                <a:cs typeface="Arial" pitchFamily="34" charset="0"/>
              </a:rPr>
              <a:t>больным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700" b="1" dirty="0" smtClean="0"/>
              <a:t>Реализация комплекса </a:t>
            </a:r>
            <a:r>
              <a:rPr lang="ru-RU" sz="1700" b="1" dirty="0"/>
              <a:t>мер для улучшения качества жизни </a:t>
            </a:r>
            <a:r>
              <a:rPr lang="ru-RU" sz="1700" b="1" dirty="0" smtClean="0"/>
              <a:t>больного</a:t>
            </a:r>
            <a:endParaRPr lang="ru-RU" sz="1700" b="1" dirty="0"/>
          </a:p>
          <a:p>
            <a:pPr marL="285750" indent="-285750">
              <a:buFont typeface="Arial" pitchFamily="34" charset="0"/>
              <a:buChar char="•"/>
            </a:pPr>
            <a:r>
              <a:rPr lang="ru-RU" sz="1700" b="1" dirty="0" smtClean="0">
                <a:latin typeface="Arial" pitchFamily="34" charset="0"/>
                <a:cs typeface="Arial" pitchFamily="34" charset="0"/>
              </a:rPr>
              <a:t>Участие </a:t>
            </a:r>
            <a:r>
              <a:rPr lang="ru-RU" sz="1700" b="1" dirty="0">
                <a:latin typeface="Arial" pitchFamily="34" charset="0"/>
                <a:cs typeface="Arial" pitchFamily="34" charset="0"/>
              </a:rPr>
              <a:t>в проведении реабилитационных мероприятий</a:t>
            </a:r>
          </a:p>
          <a:p>
            <a:pPr marL="285750" indent="-285750" eaLnBrk="1" hangingPunct="1">
              <a:buFont typeface="Arial" pitchFamily="34" charset="0"/>
              <a:buChar char="•"/>
            </a:pPr>
            <a:r>
              <a:rPr lang="ru-RU" sz="1700" b="1" dirty="0" smtClean="0">
                <a:latin typeface="Arial" pitchFamily="34" charset="0"/>
                <a:cs typeface="Arial" pitchFamily="34" charset="0"/>
              </a:rPr>
              <a:t>Проведение мероприятий </a:t>
            </a:r>
            <a:r>
              <a:rPr lang="ru-RU" sz="1700" b="1" dirty="0">
                <a:latin typeface="Arial" pitchFamily="34" charset="0"/>
                <a:cs typeface="Arial" pitchFamily="34" charset="0"/>
              </a:rPr>
              <a:t>по медико-санитарному просвещению и обучению обслуживаемого </a:t>
            </a:r>
            <a:r>
              <a:rPr lang="ru-RU" sz="1700" b="1" dirty="0" smtClean="0">
                <a:latin typeface="Arial" pitchFamily="34" charset="0"/>
                <a:cs typeface="Arial" pitchFamily="34" charset="0"/>
              </a:rPr>
              <a:t>населения</a:t>
            </a:r>
          </a:p>
          <a:p>
            <a:pPr marL="285750" indent="-285750" eaLnBrk="1" hangingPunct="1">
              <a:buFont typeface="Arial" pitchFamily="34" charset="0"/>
              <a:buChar char="•"/>
            </a:pPr>
            <a:r>
              <a:rPr lang="ru-RU" sz="1700" b="1" dirty="0" smtClean="0">
                <a:latin typeface="Arial" pitchFamily="34" charset="0"/>
                <a:cs typeface="Arial" pitchFamily="34" charset="0"/>
              </a:rPr>
              <a:t>Мотивация </a:t>
            </a:r>
            <a:r>
              <a:rPr lang="ru-RU" sz="1700" b="1" dirty="0">
                <a:latin typeface="Arial" pitchFamily="34" charset="0"/>
                <a:cs typeface="Arial" pitchFamily="34" charset="0"/>
              </a:rPr>
              <a:t>пациентов и членов их семей к здоровому образу </a:t>
            </a:r>
            <a:r>
              <a:rPr lang="ru-RU" sz="1700" b="1" dirty="0" smtClean="0">
                <a:latin typeface="Arial" pitchFamily="34" charset="0"/>
                <a:cs typeface="Arial" pitchFamily="34" charset="0"/>
              </a:rPr>
              <a:t>жизни</a:t>
            </a:r>
            <a:endParaRPr lang="ru-RU" sz="1700" b="1" dirty="0">
              <a:latin typeface="Arial" pitchFamily="34" charset="0"/>
              <a:cs typeface="Arial" pitchFamily="34" charset="0"/>
            </a:endParaRPr>
          </a:p>
          <a:p>
            <a:pPr marL="285750" indent="-285750" eaLnBrk="1" hangingPunct="1">
              <a:buFont typeface="Arial" pitchFamily="34" charset="0"/>
              <a:buChar char="•"/>
            </a:pPr>
            <a:r>
              <a:rPr lang="ru-RU" sz="1700" b="1" dirty="0" smtClean="0">
                <a:latin typeface="Arial" pitchFamily="34" charset="0"/>
                <a:cs typeface="Arial" pitchFamily="34" charset="0"/>
              </a:rPr>
              <a:t>Выполнение назначений </a:t>
            </a:r>
            <a:r>
              <a:rPr lang="ru-RU" sz="1700" b="1" dirty="0">
                <a:latin typeface="Arial" pitchFamily="34" charset="0"/>
                <a:cs typeface="Arial" pitchFamily="34" charset="0"/>
              </a:rPr>
              <a:t>врача-терапевта  участкового- консультанта (фельдшера участкового) пациентам в стационаре на дому </a:t>
            </a:r>
            <a:endParaRPr lang="ru-RU" sz="1700" b="1" dirty="0" smtClean="0">
              <a:latin typeface="Arial" pitchFamily="34" charset="0"/>
              <a:cs typeface="Arial" pitchFamily="34" charset="0"/>
            </a:endParaRPr>
          </a:p>
          <a:p>
            <a:pPr marL="609600" indent="-609600" eaLnBrk="1" hangingPunct="1"/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986729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>
            <a:off x="7020272" y="3140968"/>
            <a:ext cx="2123728" cy="16561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5" descr="File0004"/>
          <p:cNvPicPr>
            <a:picLocks noChangeAspect="1" noChangeArrowheads="1"/>
          </p:cNvPicPr>
          <p:nvPr/>
        </p:nvPicPr>
        <p:blipFill>
          <a:blip r:embed="rId3" cstate="email">
            <a:lum bright="2000" contrast="4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72400" y="152400"/>
            <a:ext cx="121920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9" name="Прямая соединительная линия 28"/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Группа 23"/>
          <p:cNvGrpSpPr>
            <a:grpSpLocks/>
          </p:cNvGrpSpPr>
          <p:nvPr/>
        </p:nvGrpSpPr>
        <p:grpSpPr bwMode="auto">
          <a:xfrm>
            <a:off x="63500" y="115888"/>
            <a:ext cx="8901113" cy="6670675"/>
            <a:chOff x="63500" y="115888"/>
            <a:chExt cx="8901113" cy="6670225"/>
          </a:xfrm>
        </p:grpSpPr>
        <p:grpSp>
          <p:nvGrpSpPr>
            <p:cNvPr id="3" name="Группа 5"/>
            <p:cNvGrpSpPr>
              <a:grpSpLocks/>
            </p:cNvGrpSpPr>
            <p:nvPr/>
          </p:nvGrpSpPr>
          <p:grpSpPr bwMode="auto">
            <a:xfrm>
              <a:off x="63500" y="115888"/>
              <a:ext cx="8901113" cy="6481762"/>
              <a:chOff x="63500" y="115888"/>
              <a:chExt cx="8901113" cy="6481762"/>
            </a:xfrm>
          </p:grpSpPr>
          <p:pic>
            <p:nvPicPr>
              <p:cNvPr id="4102" name="Рисунок 10" descr="логотип_2012.tif"/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3500" y="115888"/>
                <a:ext cx="1116013" cy="10668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cxnSp>
            <p:nvCxnSpPr>
              <p:cNvPr id="45" name="Прямая соединительная линия 44"/>
              <p:cNvCxnSpPr/>
              <p:nvPr/>
            </p:nvCxnSpPr>
            <p:spPr>
              <a:xfrm>
                <a:off x="179388" y="1312782"/>
                <a:ext cx="8785225" cy="0"/>
              </a:xfrm>
              <a:prstGeom prst="line">
                <a:avLst/>
              </a:prstGeom>
              <a:ln w="57150">
                <a:solidFill>
                  <a:srgbClr val="00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Прямая соединительная линия 45"/>
              <p:cNvCxnSpPr/>
              <p:nvPr/>
            </p:nvCxnSpPr>
            <p:spPr>
              <a:xfrm>
                <a:off x="1331913" y="333360"/>
                <a:ext cx="0" cy="6263853"/>
              </a:xfrm>
              <a:prstGeom prst="line">
                <a:avLst/>
              </a:prstGeom>
              <a:ln w="57150">
                <a:solidFill>
                  <a:srgbClr val="00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4105" name="Рисунок 3" descr="9001_rus.tif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3657" y="4149824"/>
              <a:ext cx="841251" cy="8412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06" name="Рисунок 4" descr="IQNet cert mark.tif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9835" y="3214370"/>
              <a:ext cx="839664" cy="8421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07" name="Рисунок 18" descr="ЛОГОТИП_НЗК_НОМЕРНОЙ.jpg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259" y="5056324"/>
              <a:ext cx="703748" cy="8123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08" name="Рисунок 19" descr="качество.jpg"/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8945" y="2238627"/>
              <a:ext cx="936104" cy="9503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09" name="Рисунок 42" descr="снг.jpg"/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0725" y="1370274"/>
              <a:ext cx="818042" cy="8180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10" name="Рисунок 22" descr="медаль лучший СПО.png"/>
            <p:cNvPicPr>
              <a:picLocks noChangeAspect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7396" y="5943600"/>
              <a:ext cx="838558" cy="8425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5" name="Rectangle 2"/>
          <p:cNvSpPr txBox="1">
            <a:spLocks noChangeArrowheads="1"/>
          </p:cNvSpPr>
          <p:nvPr/>
        </p:nvSpPr>
        <p:spPr>
          <a:xfrm>
            <a:off x="1447800" y="319088"/>
            <a:ext cx="7391400" cy="823912"/>
          </a:xfrm>
          <a:prstGeom prst="rect">
            <a:avLst/>
          </a:prstGeom>
          <a:noFill/>
          <a:ln>
            <a:noFill/>
          </a:ln>
          <a:effectLst/>
        </p:spPr>
        <p:txBody>
          <a:bodyPr lIns="90000" tIns="46800" rIns="90000" bIns="46800" anchor="ctr"/>
          <a:lstStyle/>
          <a:p>
            <a:pPr algn="ctr"/>
            <a:r>
              <a:rPr lang="ru-RU" sz="1400" b="1" dirty="0">
                <a:solidFill>
                  <a:srgbClr val="006600"/>
                </a:solidFill>
                <a:cs typeface="Arial" pitchFamily="34" charset="0"/>
              </a:rPr>
              <a:t>СИСТЕМА СРЕДНЕГО ПРОФЕССИОНАЛЬНОГО ОБРАЗОВАНИЯ МЕДИЦИНСКОГО И ФАРМАЦЕВТИЧЕСКОГО ПРОФИЛЯ </a:t>
            </a:r>
            <a:br>
              <a:rPr lang="ru-RU" sz="1400" b="1" dirty="0">
                <a:solidFill>
                  <a:srgbClr val="006600"/>
                </a:solidFill>
                <a:cs typeface="Arial" pitchFamily="34" charset="0"/>
              </a:rPr>
            </a:br>
            <a:r>
              <a:rPr lang="ru-RU" sz="1400" b="1" dirty="0">
                <a:solidFill>
                  <a:srgbClr val="006600"/>
                </a:solidFill>
                <a:cs typeface="Arial" pitchFamily="34" charset="0"/>
              </a:rPr>
              <a:t>СВЕРДЛОВСКОЙ ОБЛАСТИ</a:t>
            </a:r>
          </a:p>
        </p:txBody>
      </p:sp>
      <p:sp>
        <p:nvSpPr>
          <p:cNvPr id="4112" name="Rectangle 7"/>
          <p:cNvSpPr>
            <a:spLocks noChangeArrowheads="1"/>
          </p:cNvSpPr>
          <p:nvPr/>
        </p:nvSpPr>
        <p:spPr bwMode="auto">
          <a:xfrm>
            <a:off x="2195736" y="1340768"/>
            <a:ext cx="2590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100" b="1" dirty="0">
                <a:solidFill>
                  <a:srgbClr val="C00000"/>
                </a:solidFill>
                <a:cs typeface="Arial" pitchFamily="34" charset="0"/>
              </a:rPr>
              <a:t>СВЕРДЛОВСКИЙ ОБЛАСТНОЙ </a:t>
            </a:r>
          </a:p>
          <a:p>
            <a:pPr algn="ctr"/>
            <a:r>
              <a:rPr lang="ru-RU" sz="1100" b="1" dirty="0">
                <a:solidFill>
                  <a:srgbClr val="C00000"/>
                </a:solidFill>
                <a:cs typeface="Arial" pitchFamily="34" charset="0"/>
              </a:rPr>
              <a:t>МЕДИЦИНСКИЙ КОЛЛЕДЖ </a:t>
            </a:r>
          </a:p>
          <a:p>
            <a:pPr algn="ctr"/>
            <a:r>
              <a:rPr lang="ru-RU" sz="1100" b="1" dirty="0">
                <a:solidFill>
                  <a:srgbClr val="C00000"/>
                </a:solidFill>
                <a:cs typeface="Arial" pitchFamily="34" charset="0"/>
              </a:rPr>
              <a:t>И 11 ФИЛИАЛОВ</a:t>
            </a:r>
          </a:p>
        </p:txBody>
      </p:sp>
      <p:sp>
        <p:nvSpPr>
          <p:cNvPr id="4113" name="Text Box 18"/>
          <p:cNvSpPr txBox="1">
            <a:spLocks noChangeArrowheads="1"/>
          </p:cNvSpPr>
          <p:nvPr/>
        </p:nvSpPr>
        <p:spPr bwMode="auto">
          <a:xfrm>
            <a:off x="1447800" y="1905000"/>
            <a:ext cx="3124200" cy="146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1100" b="1">
                <a:solidFill>
                  <a:srgbClr val="C00000"/>
                </a:solidFill>
                <a:cs typeface="Arial" pitchFamily="34" charset="0"/>
              </a:rPr>
              <a:t>ДИПЛОМНАЯ ПОДГОТОВКА 2014-2015г.г.</a:t>
            </a:r>
          </a:p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1100" b="1">
                <a:solidFill>
                  <a:srgbClr val="C00000"/>
                </a:solidFill>
                <a:cs typeface="Arial" pitchFamily="34" charset="0"/>
              </a:rPr>
              <a:t>10</a:t>
            </a:r>
            <a:r>
              <a:rPr lang="ru-RU" sz="1100" b="1">
                <a:cs typeface="Arial" pitchFamily="34" charset="0"/>
              </a:rPr>
              <a:t> специальностей медицинского, </a:t>
            </a:r>
          </a:p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1100" b="1">
                <a:cs typeface="Arial" pitchFamily="34" charset="0"/>
              </a:rPr>
              <a:t>фармацевтического и социального профиля</a:t>
            </a:r>
          </a:p>
          <a:p>
            <a:pPr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1100" b="1">
                <a:cs typeface="Arial" pitchFamily="34" charset="0"/>
              </a:rPr>
              <a:t>контингент – </a:t>
            </a:r>
            <a:r>
              <a:rPr lang="ru-RU" sz="2400" b="1">
                <a:solidFill>
                  <a:srgbClr val="C00000"/>
                </a:solidFill>
                <a:cs typeface="Arial" pitchFamily="34" charset="0"/>
              </a:rPr>
              <a:t>10 538</a:t>
            </a:r>
            <a:r>
              <a:rPr lang="ru-RU" sz="1100" b="1">
                <a:solidFill>
                  <a:srgbClr val="C00000"/>
                </a:solidFill>
                <a:cs typeface="Arial" pitchFamily="34" charset="0"/>
              </a:rPr>
              <a:t> </a:t>
            </a:r>
            <a:r>
              <a:rPr lang="ru-RU" sz="1100" b="1">
                <a:cs typeface="Arial" pitchFamily="34" charset="0"/>
              </a:rPr>
              <a:t>человек</a:t>
            </a:r>
          </a:p>
          <a:p>
            <a:pPr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1100" b="1">
                <a:cs typeface="Arial" pitchFamily="34" charset="0"/>
              </a:rPr>
              <a:t>прием  - </a:t>
            </a:r>
            <a:r>
              <a:rPr lang="ru-RU" sz="1100" b="1">
                <a:solidFill>
                  <a:srgbClr val="C00000"/>
                </a:solidFill>
                <a:cs typeface="Arial" pitchFamily="34" charset="0"/>
              </a:rPr>
              <a:t>3 346</a:t>
            </a:r>
            <a:r>
              <a:rPr lang="ru-RU" sz="1100" b="1">
                <a:cs typeface="Arial" pitchFamily="34" charset="0"/>
              </a:rPr>
              <a:t> человека</a:t>
            </a:r>
          </a:p>
          <a:p>
            <a:pPr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1100" b="1">
                <a:cs typeface="Arial" pitchFamily="34" charset="0"/>
              </a:rPr>
              <a:t>выпуск – </a:t>
            </a:r>
            <a:r>
              <a:rPr lang="ru-RU" sz="1100" b="1">
                <a:solidFill>
                  <a:srgbClr val="C00000"/>
                </a:solidFill>
                <a:cs typeface="Arial" pitchFamily="34" charset="0"/>
              </a:rPr>
              <a:t>1 982 </a:t>
            </a:r>
            <a:r>
              <a:rPr lang="ru-RU" sz="1100" b="1">
                <a:cs typeface="Arial" pitchFamily="34" charset="0"/>
              </a:rPr>
              <a:t>человека</a:t>
            </a:r>
          </a:p>
        </p:txBody>
      </p:sp>
      <p:sp>
        <p:nvSpPr>
          <p:cNvPr id="26" name="Rectangle 2"/>
          <p:cNvSpPr txBox="1">
            <a:spLocks noChangeArrowheads="1"/>
          </p:cNvSpPr>
          <p:nvPr/>
        </p:nvSpPr>
        <p:spPr bwMode="auto">
          <a:xfrm>
            <a:off x="7101054" y="6336560"/>
            <a:ext cx="2042946" cy="521440"/>
          </a:xfrm>
          <a:prstGeom prst="rect">
            <a:avLst/>
          </a:prstGeom>
          <a:solidFill>
            <a:srgbClr val="008000"/>
          </a:solidFill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lIns="90000" tIns="46800" rIns="90000" bIns="46800" anchor="ctr"/>
          <a:lstStyle/>
          <a:p>
            <a:pPr algn="ctr" eaLnBrk="0" hangingPunct="0"/>
            <a:r>
              <a:rPr lang="ru-RU" sz="1400" b="1">
                <a:solidFill>
                  <a:schemeClr val="bg1"/>
                </a:solidFill>
                <a:cs typeface="Arial" pitchFamily="34" charset="0"/>
              </a:rPr>
              <a:t>Трудоустройство     в 2014г. – 90 %</a:t>
            </a:r>
          </a:p>
        </p:txBody>
      </p:sp>
      <p:graphicFrame>
        <p:nvGraphicFramePr>
          <p:cNvPr id="4117" name="Group 21"/>
          <p:cNvGraphicFramePr>
            <a:graphicFrameLocks noGrp="1"/>
          </p:cNvGraphicFramePr>
          <p:nvPr/>
        </p:nvGraphicFramePr>
        <p:xfrm>
          <a:off x="1371600" y="3886200"/>
          <a:ext cx="5638800" cy="2727960"/>
        </p:xfrm>
        <a:graphic>
          <a:graphicData uri="http://schemas.openxmlformats.org/drawingml/2006/table">
            <a:tbl>
              <a:tblPr/>
              <a:tblGrid>
                <a:gridCol w="1081088"/>
                <a:gridCol w="617537"/>
                <a:gridCol w="541338"/>
                <a:gridCol w="617537"/>
                <a:gridCol w="574675"/>
                <a:gridCol w="508000"/>
                <a:gridCol w="539750"/>
                <a:gridCol w="617538"/>
                <a:gridCol w="541337"/>
              </a:tblGrid>
              <a:tr h="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Специальности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2013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2014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2015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82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прием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контингент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выпуск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прием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контингент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выпуск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контингент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выпуск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33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Лечебное дело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33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67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33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79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33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36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33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52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33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117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33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60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33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118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33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18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33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Сестринское дело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33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278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33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314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33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64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33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194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33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480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33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107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33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518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33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69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7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Акушерское дело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Лабораторная д-ка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Фармация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Итого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362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419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107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269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648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184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680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93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203" name="Text Box 107"/>
          <p:cNvSpPr txBox="1">
            <a:spLocks noChangeArrowheads="1"/>
          </p:cNvSpPr>
          <p:nvPr/>
        </p:nvSpPr>
        <p:spPr bwMode="auto">
          <a:xfrm>
            <a:off x="1371600" y="3505200"/>
            <a:ext cx="464056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Целевая подготовка за </a:t>
            </a:r>
            <a:r>
              <a:rPr lang="ru-RU" sz="1400" b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три года (2013,2014,2015)</a:t>
            </a:r>
            <a:endParaRPr lang="ru-RU" sz="1400" b="1" dirty="0">
              <a:solidFill>
                <a:srgbClr val="99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aphicFrame>
        <p:nvGraphicFramePr>
          <p:cNvPr id="4204" name="Group 108"/>
          <p:cNvGraphicFramePr>
            <a:graphicFrameLocks noGrp="1"/>
          </p:cNvGraphicFramePr>
          <p:nvPr/>
        </p:nvGraphicFramePr>
        <p:xfrm>
          <a:off x="5148064" y="1412776"/>
          <a:ext cx="2743200" cy="1681480"/>
        </p:xfrm>
        <a:graphic>
          <a:graphicData uri="http://schemas.openxmlformats.org/drawingml/2006/table">
            <a:tbl>
              <a:tblPr/>
              <a:tblGrid>
                <a:gridCol w="1066800"/>
                <a:gridCol w="838200"/>
                <a:gridCol w="838200"/>
              </a:tblGrid>
              <a:tr h="279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33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2014-2015 г.г.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Лечебное дело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Сестринское дело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6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Прием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512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1908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1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Контингент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1621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6042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8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Выпуск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232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pitchFamily="34" charset="0"/>
                        </a:rPr>
                        <a:t>976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7020272" y="3140968"/>
            <a:ext cx="212372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C00000"/>
                </a:solidFill>
              </a:rPr>
              <a:t>ЛЕЧЕБНОЕ ДЕЛО</a:t>
            </a:r>
          </a:p>
          <a:p>
            <a:pPr lvl="0"/>
            <a:r>
              <a:rPr lang="ru-RU" sz="1100" b="1" dirty="0" smtClean="0">
                <a:latin typeface="Arial" pitchFamily="34" charset="0"/>
              </a:rPr>
              <a:t>ГБУЗ СО: «</a:t>
            </a:r>
            <a:r>
              <a:rPr lang="ru-RU" sz="1100" b="1" dirty="0" err="1" smtClean="0">
                <a:latin typeface="Arial" pitchFamily="34" charset="0"/>
              </a:rPr>
              <a:t>Сысертская</a:t>
            </a:r>
            <a:r>
              <a:rPr lang="ru-RU" sz="1100" b="1" dirty="0" smtClean="0">
                <a:latin typeface="Arial" pitchFamily="34" charset="0"/>
              </a:rPr>
              <a:t> ЦРБ», «ЦРБ г.Реж», «Березовская ЦГБ», «Алапаевская ЦРБ», «</a:t>
            </a:r>
            <a:r>
              <a:rPr lang="ru-RU" sz="1100" b="1" dirty="0" err="1" smtClean="0">
                <a:latin typeface="Arial" pitchFamily="34" charset="0"/>
              </a:rPr>
              <a:t>Сухоложская</a:t>
            </a:r>
            <a:r>
              <a:rPr lang="ru-RU" sz="1100" b="1" dirty="0" smtClean="0">
                <a:latin typeface="Arial" pitchFamily="34" charset="0"/>
              </a:rPr>
              <a:t> ЦРБ»,  «Серовская ГБ№1»  ССМП: г. Екатеринбург, Ревда, Первоуральск и др.</a:t>
            </a:r>
            <a:endParaRPr lang="ru-RU" sz="1100" b="1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7020272" y="4869160"/>
            <a:ext cx="2123728" cy="15037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200" b="1" dirty="0" smtClean="0">
              <a:solidFill>
                <a:srgbClr val="C00000"/>
              </a:solidFill>
              <a:latin typeface="Arial" pitchFamily="34" charset="0"/>
            </a:endParaRPr>
          </a:p>
          <a:p>
            <a:endParaRPr lang="ru-RU" sz="1200" b="1" dirty="0" smtClean="0">
              <a:solidFill>
                <a:srgbClr val="C00000"/>
              </a:solidFill>
              <a:latin typeface="Arial" pitchFamily="34" charset="0"/>
            </a:endParaRPr>
          </a:p>
          <a:p>
            <a:r>
              <a:rPr lang="ru-RU" sz="1200" b="1" dirty="0" smtClean="0">
                <a:solidFill>
                  <a:srgbClr val="C00000"/>
                </a:solidFill>
                <a:latin typeface="Arial" pitchFamily="34" charset="0"/>
              </a:rPr>
              <a:t>СЕСТРИНСКОЕ ДЕЛО</a:t>
            </a:r>
          </a:p>
          <a:p>
            <a:r>
              <a:rPr lang="ru-RU" sz="1100" b="1" dirty="0" smtClean="0">
                <a:solidFill>
                  <a:schemeClr val="tx1"/>
                </a:solidFill>
                <a:latin typeface="Arial" pitchFamily="34" charset="0"/>
              </a:rPr>
              <a:t>ГБУЗ СО: «</a:t>
            </a:r>
            <a:r>
              <a:rPr lang="ru-RU" sz="1100" b="1" dirty="0" err="1" smtClean="0">
                <a:solidFill>
                  <a:schemeClr val="tx1"/>
                </a:solidFill>
                <a:latin typeface="Arial" pitchFamily="34" charset="0"/>
              </a:rPr>
              <a:t>Пышминская</a:t>
            </a:r>
            <a:r>
              <a:rPr lang="ru-RU" sz="1100" b="1" dirty="0" smtClean="0">
                <a:solidFill>
                  <a:schemeClr val="tx1"/>
                </a:solidFill>
                <a:latin typeface="Arial" pitchFamily="34" charset="0"/>
              </a:rPr>
              <a:t> ЦГБ», «ГБ №1 г.Асбест», </a:t>
            </a:r>
          </a:p>
          <a:p>
            <a:r>
              <a:rPr lang="ru-RU" sz="1100" b="1" dirty="0" smtClean="0">
                <a:solidFill>
                  <a:schemeClr val="tx1"/>
                </a:solidFill>
                <a:latin typeface="Arial" pitchFamily="34" charset="0"/>
              </a:rPr>
              <a:t>«ГБ  №1г.Первоуральск», «Алапаевская ЦГБ»</a:t>
            </a:r>
          </a:p>
          <a:p>
            <a:r>
              <a:rPr lang="ru-RU" sz="1100" b="1" dirty="0" smtClean="0">
                <a:solidFill>
                  <a:schemeClr val="tx1"/>
                </a:solidFill>
                <a:latin typeface="Arial" pitchFamily="34" charset="0"/>
              </a:rPr>
              <a:t>«Демидовская ЦГБ»</a:t>
            </a:r>
          </a:p>
          <a:p>
            <a:r>
              <a:rPr lang="ru-RU" sz="1100" b="1" dirty="0" smtClean="0">
                <a:solidFill>
                  <a:schemeClr val="tx1"/>
                </a:solidFill>
                <a:latin typeface="Arial" pitchFamily="34" charset="0"/>
              </a:rPr>
              <a:t>«Серовская ГБ №1» «</a:t>
            </a:r>
            <a:r>
              <a:rPr lang="ru-RU" sz="1100" b="1" dirty="0" err="1" smtClean="0">
                <a:solidFill>
                  <a:schemeClr val="tx1"/>
                </a:solidFill>
                <a:latin typeface="Arial" pitchFamily="34" charset="0"/>
              </a:rPr>
              <a:t>Полевская</a:t>
            </a:r>
            <a:r>
              <a:rPr lang="ru-RU" sz="1100" b="1" dirty="0" smtClean="0">
                <a:solidFill>
                  <a:schemeClr val="tx1"/>
                </a:solidFill>
                <a:latin typeface="Arial" pitchFamily="34" charset="0"/>
              </a:rPr>
              <a:t> ЦГБ» и др.</a:t>
            </a:r>
          </a:p>
          <a:p>
            <a:endParaRPr lang="ru-RU" sz="1100" b="1" dirty="0" smtClean="0">
              <a:solidFill>
                <a:schemeClr val="tx1"/>
              </a:solidFill>
              <a:latin typeface="Arial" pitchFamily="34" charset="0"/>
            </a:endParaRPr>
          </a:p>
          <a:p>
            <a:endParaRPr lang="ru-RU" sz="1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Прямая соединительная линия 28"/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86" name="Rectangle 3"/>
          <p:cNvSpPr>
            <a:spLocks noChangeArrowheads="1"/>
          </p:cNvSpPr>
          <p:nvPr/>
        </p:nvSpPr>
        <p:spPr bwMode="auto">
          <a:xfrm>
            <a:off x="0" y="542448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ru-RU" dirty="0"/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76200" y="457200"/>
            <a:ext cx="7772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90000"/>
              </a:lnSpc>
              <a:defRPr/>
            </a:pPr>
            <a:endParaRPr lang="ru-RU" sz="2400" b="1" dirty="0">
              <a:solidFill>
                <a:srgbClr val="008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+mn-cs"/>
            </a:endParaRPr>
          </a:p>
        </p:txBody>
      </p:sp>
      <p:grpSp>
        <p:nvGrpSpPr>
          <p:cNvPr id="2" name="Группа 23"/>
          <p:cNvGrpSpPr/>
          <p:nvPr/>
        </p:nvGrpSpPr>
        <p:grpSpPr>
          <a:xfrm>
            <a:off x="63500" y="115888"/>
            <a:ext cx="8901113" cy="6670225"/>
            <a:chOff x="63500" y="115888"/>
            <a:chExt cx="8901113" cy="6670225"/>
          </a:xfrm>
        </p:grpSpPr>
        <p:grpSp>
          <p:nvGrpSpPr>
            <p:cNvPr id="3" name="Группа 5"/>
            <p:cNvGrpSpPr>
              <a:grpSpLocks/>
            </p:cNvGrpSpPr>
            <p:nvPr/>
          </p:nvGrpSpPr>
          <p:grpSpPr bwMode="auto">
            <a:xfrm>
              <a:off x="63500" y="115888"/>
              <a:ext cx="8901113" cy="6481762"/>
              <a:chOff x="63500" y="115888"/>
              <a:chExt cx="8901113" cy="6481762"/>
            </a:xfrm>
          </p:grpSpPr>
          <p:pic>
            <p:nvPicPr>
              <p:cNvPr id="27" name="Рисунок 10" descr="логотип_2012.tif"/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3500" y="115888"/>
                <a:ext cx="1116013" cy="10668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cxnSp>
            <p:nvCxnSpPr>
              <p:cNvPr id="30" name="Прямая соединительная линия 29"/>
              <p:cNvCxnSpPr/>
              <p:nvPr/>
            </p:nvCxnSpPr>
            <p:spPr>
              <a:xfrm>
                <a:off x="179388" y="1312863"/>
                <a:ext cx="8785225" cy="0"/>
              </a:xfrm>
              <a:prstGeom prst="line">
                <a:avLst/>
              </a:prstGeom>
              <a:ln w="57150">
                <a:solidFill>
                  <a:srgbClr val="00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Прямая соединительная линия 32"/>
              <p:cNvCxnSpPr/>
              <p:nvPr/>
            </p:nvCxnSpPr>
            <p:spPr>
              <a:xfrm>
                <a:off x="1331913" y="333375"/>
                <a:ext cx="0" cy="6264275"/>
              </a:xfrm>
              <a:prstGeom prst="line">
                <a:avLst/>
              </a:prstGeom>
              <a:ln w="57150">
                <a:solidFill>
                  <a:srgbClr val="00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1" name="Рисунок 3" descr="9001_rus.tif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3657" y="4149824"/>
              <a:ext cx="841251" cy="8412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Рисунок 4" descr="IQNet cert mark.tif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9835" y="3214370"/>
              <a:ext cx="839664" cy="8421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" name="Рисунок 18" descr="ЛОГОТИП_НЗК_НОМЕРНОЙ.jpg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259" y="5056324"/>
              <a:ext cx="703748" cy="8123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Рисунок 19" descr="качество.jpg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8945" y="2238627"/>
              <a:ext cx="936104" cy="9503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" name="Рисунок 24" descr="снг.jpg"/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0725" y="1370274"/>
              <a:ext cx="818042" cy="818042"/>
            </a:xfrm>
            <a:prstGeom prst="rect">
              <a:avLst/>
            </a:prstGeom>
          </p:spPr>
        </p:pic>
        <p:pic>
          <p:nvPicPr>
            <p:cNvPr id="26" name="Рисунок 25" descr="медаль лучший СПО.png"/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7396" y="5943600"/>
              <a:ext cx="838558" cy="842513"/>
            </a:xfrm>
            <a:prstGeom prst="rect">
              <a:avLst/>
            </a:prstGeom>
          </p:spPr>
        </p:pic>
      </p:grpSp>
      <p:sp>
        <p:nvSpPr>
          <p:cNvPr id="18" name="TextBox 16"/>
          <p:cNvSpPr txBox="1">
            <a:spLocks noChangeArrowheads="1"/>
          </p:cNvSpPr>
          <p:nvPr/>
        </p:nvSpPr>
        <p:spPr bwMode="auto">
          <a:xfrm>
            <a:off x="1475656" y="1340769"/>
            <a:ext cx="331236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1400" b="1" dirty="0"/>
          </a:p>
          <a:p>
            <a:endParaRPr lang="ru-RU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5724128" y="1484784"/>
            <a:ext cx="3151713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00" b="1" dirty="0" smtClean="0"/>
          </a:p>
          <a:p>
            <a:endParaRPr lang="ru-RU" sz="1400" b="1" dirty="0" smtClean="0"/>
          </a:p>
          <a:p>
            <a:endParaRPr lang="ru-RU" b="1" dirty="0">
              <a:solidFill>
                <a:srgbClr val="336600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763688" y="332656"/>
            <a:ext cx="64539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6600"/>
                </a:solidFill>
              </a:rPr>
              <a:t>ПОКАЗАТЕЛИ РАБОТЫ КОМПЛЕКСНОЙ</a:t>
            </a:r>
          </a:p>
          <a:p>
            <a:pPr algn="ctr"/>
            <a:r>
              <a:rPr lang="ru-RU" sz="2000" b="1" dirty="0" smtClean="0">
                <a:solidFill>
                  <a:srgbClr val="006600"/>
                </a:solidFill>
              </a:rPr>
              <a:t> ВРАЧЕБНО-ФЕЛЬДШЕРСКОЙ БРИГАДЫ</a:t>
            </a:r>
            <a:endParaRPr lang="ru-RU" sz="2000" b="1" dirty="0">
              <a:solidFill>
                <a:srgbClr val="006600"/>
              </a:solidFill>
            </a:endParaRPr>
          </a:p>
        </p:txBody>
      </p:sp>
      <p:sp>
        <p:nvSpPr>
          <p:cNvPr id="40" name="Rectangle 3"/>
          <p:cNvSpPr txBox="1">
            <a:spLocks noChangeArrowheads="1"/>
          </p:cNvSpPr>
          <p:nvPr/>
        </p:nvSpPr>
        <p:spPr>
          <a:xfrm>
            <a:off x="1428728" y="1412230"/>
            <a:ext cx="7740352" cy="5374356"/>
          </a:xfrm>
          <a:prstGeom prst="rect">
            <a:avLst/>
          </a:prstGeom>
        </p:spPr>
        <p:txBody>
          <a:bodyPr/>
          <a:lstStyle/>
          <a:p>
            <a:pPr marR="0" lvl="0" algn="l" defTabSz="914400" rtl="0" eaLnBrk="1" fontAlgn="base" latinLnBrk="0" hangingPunct="1">
              <a:spcBef>
                <a:spcPts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1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- Выполнение плана посещений</a:t>
            </a:r>
          </a:p>
          <a:p>
            <a:pPr lvl="0">
              <a:spcBef>
                <a:spcPts val="0"/>
              </a:spcBef>
            </a:pPr>
            <a:r>
              <a:rPr lang="ru-RU" sz="1500" b="1" dirty="0" smtClean="0">
                <a:latin typeface="Arial" pitchFamily="34" charset="0"/>
                <a:cs typeface="Arial" pitchFamily="34" charset="0"/>
              </a:rPr>
              <a:t>- Выполнение плана ф</a:t>
            </a:r>
            <a:r>
              <a:rPr kumimoji="0" lang="ru-RU" sz="15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люорографического</a:t>
            </a:r>
            <a:r>
              <a:rPr kumimoji="0" lang="ru-RU" sz="1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обследования </a:t>
            </a:r>
          </a:p>
          <a:p>
            <a:pPr lvl="0">
              <a:spcBef>
                <a:spcPts val="0"/>
              </a:spcBef>
            </a:pPr>
            <a:r>
              <a:rPr lang="ru-RU" sz="1500" b="1" dirty="0" smtClean="0">
                <a:latin typeface="Arial" pitchFamily="34" charset="0"/>
                <a:cs typeface="Arial" pitchFamily="34" charset="0"/>
              </a:rPr>
              <a:t>- Выполнение плана </a:t>
            </a:r>
            <a:r>
              <a:rPr lang="ru-RU" sz="1500" b="1" dirty="0" err="1" smtClean="0">
                <a:latin typeface="Arial" pitchFamily="34" charset="0"/>
                <a:cs typeface="Arial" pitchFamily="34" charset="0"/>
              </a:rPr>
              <a:t>п</a:t>
            </a:r>
            <a:r>
              <a:rPr kumimoji="0" lang="ru-RU" sz="15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рофилактических</a:t>
            </a:r>
            <a:r>
              <a:rPr kumimoji="0" lang="ru-RU" sz="1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прививок   </a:t>
            </a:r>
          </a:p>
          <a:p>
            <a:pPr marR="0" lvl="0" algn="l" defTabSz="914400" rtl="0" eaLnBrk="1" fontAlgn="base" latinLnBrk="0" hangingPunct="1">
              <a:spcBef>
                <a:spcPts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1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- Охват «Д» наблюдением  больных трудоспособного возраста</a:t>
            </a:r>
          </a:p>
          <a:p>
            <a:pPr marR="0" lvl="0" algn="l" defTabSz="914400" rtl="0" eaLnBrk="1" fontAlgn="base" latinLnBrk="0" hangingPunct="1">
              <a:spcBef>
                <a:spcPts val="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1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- Выполнение плана диспансеризации  определенных групп взрослого</a:t>
            </a:r>
            <a:r>
              <a:rPr kumimoji="0" lang="ru-RU" sz="15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</a:t>
            </a:r>
            <a:r>
              <a:rPr kumimoji="0" lang="ru-RU" sz="1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населения</a:t>
            </a:r>
          </a:p>
          <a:p>
            <a:pPr eaLnBrk="1" hangingPunct="1">
              <a:spcBef>
                <a:spcPts val="0"/>
              </a:spcBef>
            </a:pPr>
            <a:r>
              <a:rPr lang="ru-RU" sz="1500" b="1" dirty="0" smtClean="0">
                <a:latin typeface="Arial" pitchFamily="34" charset="0"/>
                <a:cs typeface="Arial" pitchFamily="34" charset="0"/>
              </a:rPr>
              <a:t>- Процент обращений диспансерных больных за неотложной помощью по поводу основного заболевания</a:t>
            </a:r>
          </a:p>
          <a:p>
            <a:pPr eaLnBrk="1" hangingPunct="1">
              <a:spcBef>
                <a:spcPts val="0"/>
              </a:spcBef>
            </a:pPr>
            <a:r>
              <a:rPr lang="ru-RU" sz="1500" b="1" dirty="0" smtClean="0">
                <a:latin typeface="Arial" pitchFamily="34" charset="0"/>
                <a:cs typeface="Arial" pitchFamily="34" charset="0"/>
              </a:rPr>
              <a:t>- Нарушение правил выписки лекарственных средств по ДЛО (по результатам ведомственного и  вневедомственного контроля )</a:t>
            </a:r>
          </a:p>
          <a:p>
            <a:pPr eaLnBrk="1" hangingPunct="1">
              <a:spcBef>
                <a:spcPts val="0"/>
              </a:spcBef>
            </a:pPr>
            <a:r>
              <a:rPr lang="ru-RU" sz="1500" b="1" dirty="0" smtClean="0">
                <a:latin typeface="Arial" pitchFamily="34" charset="0"/>
                <a:cs typeface="Arial" pitchFamily="34" charset="0"/>
              </a:rPr>
              <a:t>- Охват комплексным обследованием прикрепленной группы ветеранов войн</a:t>
            </a:r>
          </a:p>
          <a:p>
            <a:pPr eaLnBrk="1" hangingPunct="1">
              <a:spcBef>
                <a:spcPts val="0"/>
              </a:spcBef>
            </a:pPr>
            <a:r>
              <a:rPr lang="ru-RU" sz="1500" b="1" dirty="0" smtClean="0">
                <a:latin typeface="Arial" pitchFamily="34" charset="0"/>
                <a:cs typeface="Arial" pitchFamily="34" charset="0"/>
              </a:rPr>
              <a:t>- Охват обучением в профильных «Школах здоровья» от числа подлежащих</a:t>
            </a:r>
          </a:p>
          <a:p>
            <a:pPr eaLnBrk="1" hangingPunct="1">
              <a:spcBef>
                <a:spcPts val="0"/>
              </a:spcBef>
            </a:pPr>
            <a:r>
              <a:rPr lang="ru-RU" sz="1500" b="1" dirty="0" smtClean="0">
                <a:latin typeface="Arial" pitchFamily="34" charset="0"/>
                <a:cs typeface="Arial" pitchFamily="34" charset="0"/>
              </a:rPr>
              <a:t>- Смертность в трудоспособном возрасте на дому от </a:t>
            </a:r>
            <a:r>
              <a:rPr lang="ru-RU" sz="1500" b="1" dirty="0" err="1" smtClean="0">
                <a:latin typeface="Arial" pitchFamily="34" charset="0"/>
                <a:cs typeface="Arial" pitchFamily="34" charset="0"/>
              </a:rPr>
              <a:t>сердечно-сосудистых</a:t>
            </a:r>
            <a:r>
              <a:rPr lang="ru-RU" sz="1500" b="1" dirty="0" smtClean="0">
                <a:latin typeface="Arial" pitchFamily="34" charset="0"/>
                <a:cs typeface="Arial" pitchFamily="34" charset="0"/>
              </a:rPr>
              <a:t> заболеваний  </a:t>
            </a:r>
          </a:p>
          <a:p>
            <a:pPr eaLnBrk="1" hangingPunct="1">
              <a:spcBef>
                <a:spcPts val="0"/>
              </a:spcBef>
            </a:pPr>
            <a:r>
              <a:rPr lang="ru-RU" sz="1500" b="1" dirty="0" smtClean="0">
                <a:latin typeface="Arial" pitchFamily="34" charset="0"/>
                <a:cs typeface="Arial" pitchFamily="34" charset="0"/>
              </a:rPr>
              <a:t>- Запущенные случаи туберкулеза </a:t>
            </a:r>
          </a:p>
          <a:p>
            <a:pPr eaLnBrk="1" hangingPunct="1">
              <a:spcBef>
                <a:spcPts val="0"/>
              </a:spcBef>
            </a:pPr>
            <a:r>
              <a:rPr lang="ru-RU" sz="1500" b="1" dirty="0" smtClean="0">
                <a:latin typeface="Arial" pitchFamily="34" charset="0"/>
                <a:cs typeface="Arial" pitchFamily="34" charset="0"/>
              </a:rPr>
              <a:t>- Случаи онкологических заболеваний видимых локализаций, выявленных в 3-4 </a:t>
            </a:r>
            <a:r>
              <a:rPr lang="ru-RU" sz="1500" b="1" dirty="0" err="1" smtClean="0">
                <a:latin typeface="Arial" pitchFamily="34" charset="0"/>
                <a:cs typeface="Arial" pitchFamily="34" charset="0"/>
              </a:rPr>
              <a:t>клинич</a:t>
            </a:r>
            <a:r>
              <a:rPr lang="ru-RU" sz="1500" b="1" dirty="0" smtClean="0">
                <a:latin typeface="Arial" pitchFamily="34" charset="0"/>
                <a:cs typeface="Arial" pitchFamily="34" charset="0"/>
              </a:rPr>
              <a:t>. стадиях</a:t>
            </a:r>
          </a:p>
          <a:p>
            <a:pPr eaLnBrk="1" hangingPunct="1">
              <a:spcBef>
                <a:spcPts val="0"/>
              </a:spcBef>
            </a:pPr>
            <a:r>
              <a:rPr lang="ru-RU" sz="1500" b="1" dirty="0" smtClean="0">
                <a:latin typeface="Arial" pitchFamily="34" charset="0"/>
                <a:cs typeface="Arial" pitchFamily="34" charset="0"/>
              </a:rPr>
              <a:t>- Первичный выход на инвалидность в трудоспособном возрасте</a:t>
            </a:r>
          </a:p>
          <a:p>
            <a:pPr eaLnBrk="1" hangingPunct="1">
              <a:spcBef>
                <a:spcPts val="0"/>
              </a:spcBef>
            </a:pPr>
            <a:r>
              <a:rPr lang="ru-RU" sz="1500" b="1" dirty="0" smtClean="0">
                <a:latin typeface="Arial" pitchFamily="34" charset="0"/>
                <a:cs typeface="Arial" pitchFamily="34" charset="0"/>
              </a:rPr>
              <a:t>- Процент возврата с ВК оформленных посыльных листов на МСЭ</a:t>
            </a:r>
          </a:p>
          <a:p>
            <a:pPr eaLnBrk="1" hangingPunct="1">
              <a:spcBef>
                <a:spcPts val="0"/>
              </a:spcBef>
            </a:pPr>
            <a:r>
              <a:rPr lang="ru-RU" sz="1500" b="1" dirty="0" smtClean="0">
                <a:latin typeface="Arial" pitchFamily="34" charset="0"/>
                <a:cs typeface="Arial" pitchFamily="34" charset="0"/>
              </a:rPr>
              <a:t>- Наличие обоснованных жалоб </a:t>
            </a:r>
          </a:p>
          <a:p>
            <a:pPr eaLnBrk="1" hangingPunct="1">
              <a:spcBef>
                <a:spcPts val="0"/>
              </a:spcBef>
            </a:pPr>
            <a:r>
              <a:rPr lang="ru-RU" sz="1500" b="1" dirty="0" smtClean="0">
                <a:latin typeface="Arial" pitchFamily="34" charset="0"/>
                <a:cs typeface="Arial" pitchFamily="34" charset="0"/>
              </a:rPr>
              <a:t>- Наличие административных взысканий</a:t>
            </a:r>
          </a:p>
          <a:p>
            <a:pPr eaLnBrk="1" hangingPunct="1">
              <a:spcBef>
                <a:spcPts val="0"/>
              </a:spcBef>
            </a:pPr>
            <a:r>
              <a:rPr lang="ru-RU" sz="1500" b="1" dirty="0" smtClean="0">
                <a:latin typeface="Arial" pitchFamily="34" charset="0"/>
                <a:cs typeface="Arial" pitchFamily="34" charset="0"/>
              </a:rPr>
              <a:t>- Удовлетворенность населения качеством оказания медицинской помощи по результатам анкетирования </a:t>
            </a:r>
            <a:endPara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9923473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43608" y="0"/>
            <a:ext cx="74721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336600"/>
                </a:solidFill>
              </a:rPr>
              <a:t>ПРЕДВАРИТЕЛЬНЫЕ </a:t>
            </a:r>
            <a:r>
              <a:rPr lang="ru-RU" sz="2000" b="1" dirty="0">
                <a:solidFill>
                  <a:srgbClr val="336600"/>
                </a:solidFill>
              </a:rPr>
              <a:t>РЕЗУЛЬТАТЫ ПО ОРГАНИЗАЦИИ РАБОТЫ </a:t>
            </a:r>
            <a:r>
              <a:rPr lang="ru-RU" sz="2000" b="1" dirty="0" smtClean="0">
                <a:solidFill>
                  <a:srgbClr val="336600"/>
                </a:solidFill>
              </a:rPr>
              <a:t>КВФБ ЗА </a:t>
            </a:r>
            <a:r>
              <a:rPr lang="ru-RU" sz="2000" b="1" dirty="0">
                <a:solidFill>
                  <a:srgbClr val="336600"/>
                </a:solidFill>
              </a:rPr>
              <a:t>1 КВАРТАЛ 2015 ГОД</a:t>
            </a: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0" y="764704"/>
            <a:ext cx="8280920" cy="64017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kumimoji="0" lang="ru-RU" sz="15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Создание комплексной врачебно-фельдшерской бригады </a:t>
            </a:r>
            <a:r>
              <a:rPr kumimoji="0" lang="ru-RU" sz="14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ПОЗВОЛЯЕТ УВЕЛИЧИТЬ ЧИСЛЕННОСТЬ ОБСЛУЖИВАНИЯ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населения с сохранением качества оказания медицинской помощи</a:t>
            </a:r>
            <a:r>
              <a:rPr kumimoji="0" lang="ru-RU" sz="1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и обеспечения равной доступности врачебной помощи пациентам в ней  нуждающихся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 </a:t>
            </a:r>
            <a:r>
              <a:rPr kumimoji="0" lang="ru-RU" sz="14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ШТАТНЫЙ СОСТАВ БРИГАДЫ МОЖЕТ УСТАНАВЛИВАТЬСЯ АДМИНИСТРАЦИЕЙ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медицинской организации, исходя из  укомплектованности медицинскими сотрудниками и численности прикрепленного населения с учетом местных особенностей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algn="just" eaLnBrk="0" hangingPunct="0"/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 За три месяца работы бригад во всех медицинских организациях </a:t>
            </a:r>
            <a:r>
              <a:rPr kumimoji="0" lang="ru-RU" sz="14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УВЕЛИЧИЛОСЬ ЧИСЛО ПОСЕЩЕНИЙ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всего как в относительных, так и в абсолютных цифрах, особенно число посещений по поводу заболевания и число посещений на дому</a:t>
            </a:r>
            <a:r>
              <a:rPr lang="ru-RU" sz="1400" b="1" dirty="0" smtClean="0">
                <a:solidFill>
                  <a:srgbClr val="C00000"/>
                </a:solidFill>
              </a:rPr>
              <a:t> </a:t>
            </a:r>
            <a:r>
              <a:rPr lang="ru-RU" sz="1400" b="1" dirty="0">
                <a:solidFill>
                  <a:srgbClr val="C00000"/>
                </a:solidFill>
              </a:rPr>
              <a:t>от </a:t>
            </a:r>
            <a:r>
              <a:rPr lang="ru-RU" sz="1400" b="1" dirty="0" smtClean="0">
                <a:solidFill>
                  <a:srgbClr val="C00000"/>
                </a:solidFill>
              </a:rPr>
              <a:t>77,6% </a:t>
            </a:r>
            <a:r>
              <a:rPr lang="ru-RU" sz="1400" b="1" dirty="0">
                <a:solidFill>
                  <a:srgbClr val="C00000"/>
                </a:solidFill>
              </a:rPr>
              <a:t>до 119,1% (против 82,8% </a:t>
            </a:r>
            <a:r>
              <a:rPr lang="ru-RU" sz="1400" b="1" dirty="0" smtClean="0">
                <a:solidFill>
                  <a:srgbClr val="C00000"/>
                </a:solidFill>
              </a:rPr>
              <a:t>-107,0% </a:t>
            </a:r>
            <a:r>
              <a:rPr lang="ru-RU" sz="1400" b="1" dirty="0">
                <a:solidFill>
                  <a:srgbClr val="C00000"/>
                </a:solidFill>
              </a:rPr>
              <a:t>в 2014 г</a:t>
            </a:r>
            <a:r>
              <a:rPr lang="ru-RU" sz="1400" b="1" dirty="0" smtClean="0">
                <a:solidFill>
                  <a:srgbClr val="C00000"/>
                </a:solidFill>
              </a:rPr>
              <a:t>.)</a:t>
            </a:r>
          </a:p>
          <a:p>
            <a:pPr algn="just" eaLnBrk="0" hangingPunct="0"/>
            <a:endParaRPr lang="ru-RU" sz="1400" b="1" dirty="0" smtClean="0">
              <a:solidFill>
                <a:srgbClr val="C00000"/>
              </a:solidFill>
            </a:endParaRPr>
          </a:p>
          <a:p>
            <a:pPr algn="just"/>
            <a:r>
              <a:rPr lang="ru-RU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4. </a:t>
            </a:r>
            <a:r>
              <a:rPr lang="ru-RU" sz="1400" b="1" u="sng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УЛУЧШЕНЫ ПОКАЗАТЕЛИ ПРОФИЛАКТИЧЕСКОЙ РАБОТЫ</a:t>
            </a:r>
            <a:r>
              <a:rPr lang="ru-RU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: </a:t>
            </a:r>
          </a:p>
          <a:p>
            <a:pPr algn="just"/>
            <a:r>
              <a:rPr lang="ru-RU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охват населения флюорографическим исследованием увеличился </a:t>
            </a:r>
            <a:r>
              <a:rPr lang="ru-RU" sz="1400" b="1" dirty="0" smtClean="0">
                <a:solidFill>
                  <a:srgbClr val="C00000"/>
                </a:solidFill>
              </a:rPr>
              <a:t>от 73,1% до 128,3% (против 41,0% - 100,0% в 2014 г.)</a:t>
            </a:r>
          </a:p>
          <a:p>
            <a:pPr algn="just" eaLnBrk="0" hangingPunct="0"/>
            <a:r>
              <a:rPr lang="ru-RU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профилактическими прививками увеличился </a:t>
            </a:r>
            <a:r>
              <a:rPr lang="ru-RU" sz="1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от 22,6% до 100% (против 19,8%-100% в 2014 г.)</a:t>
            </a:r>
          </a:p>
          <a:p>
            <a:pPr algn="just" eaLnBrk="0" hangingPunct="0"/>
            <a:r>
              <a:rPr lang="ru-RU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1400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охват «Д» наблюдением  больных трудоспособного возраста </a:t>
            </a:r>
            <a:r>
              <a:rPr lang="ru-RU" sz="1400" b="1" dirty="0" smtClean="0"/>
              <a:t>составил </a:t>
            </a:r>
            <a:r>
              <a:rPr lang="ru-RU" sz="1400" b="1" dirty="0" smtClean="0">
                <a:solidFill>
                  <a:srgbClr val="C00000"/>
                </a:solidFill>
              </a:rPr>
              <a:t>4242</a:t>
            </a:r>
            <a:r>
              <a:rPr lang="ru-RU" sz="1400" b="1" dirty="0" smtClean="0"/>
              <a:t> человек</a:t>
            </a:r>
            <a:r>
              <a:rPr lang="ru-RU" sz="1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(против 1279 человек в 2014 г.)</a:t>
            </a:r>
          </a:p>
          <a:p>
            <a:pPr algn="just" eaLnBrk="0" hangingPunct="0"/>
            <a:r>
              <a:rPr lang="ru-RU" sz="1400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выполнение плана диспансеризации определенных групп взрослого населения </a:t>
            </a:r>
            <a:r>
              <a:rPr lang="ru-RU" sz="1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2367</a:t>
            </a: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 человек (</a:t>
            </a:r>
            <a:r>
              <a:rPr lang="ru-RU" sz="1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против 1455 человек в 2014 г.)</a:t>
            </a:r>
          </a:p>
          <a:p>
            <a:pPr lvl="0" algn="just" eaLnBrk="0" hangingPunct="0"/>
            <a:endParaRPr lang="ru-RU" sz="1400" b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algn="just"/>
            <a:r>
              <a:rPr lang="ru-RU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5.  </a:t>
            </a:r>
            <a:r>
              <a:rPr lang="ru-RU" sz="1400" b="1" u="sng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ПОВЫСИЛСЯ ПРОЦЕНТ УДОВЛЕТВОРЕННОСТИ НАСЕЛЕНИЯ </a:t>
            </a:r>
            <a:r>
              <a:rPr lang="ru-RU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качеством оказания медицинской помощи.</a:t>
            </a: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 Анкетирование  населения:</a:t>
            </a:r>
          </a:p>
          <a:p>
            <a:pPr algn="just"/>
            <a:r>
              <a:rPr lang="ru-RU" sz="1400" b="1" dirty="0" smtClean="0">
                <a:latin typeface="Arial" pitchFamily="34" charset="0"/>
                <a:cs typeface="Arial" pitchFamily="34" charset="0"/>
              </a:rPr>
              <a:t>Удовлетворены качеством оказания медицинской помощи </a:t>
            </a:r>
            <a:r>
              <a:rPr lang="ru-RU" sz="1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82,0% - 96,0% (против 78,0% - 89,1%)</a:t>
            </a:r>
            <a:endParaRPr lang="ru-RU" sz="1400" b="1" dirty="0" smtClean="0"/>
          </a:p>
          <a:p>
            <a:pPr algn="just" eaLnBrk="0" hangingPunct="0"/>
            <a:endParaRPr lang="ru-RU" sz="1600" b="1" dirty="0">
              <a:solidFill>
                <a:srgbClr val="C00000"/>
              </a:solidFill>
            </a:endParaRPr>
          </a:p>
          <a:p>
            <a:pPr marL="0"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5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6" name="Штриховая стрелка вправо 5"/>
          <p:cNvSpPr/>
          <p:nvPr/>
        </p:nvSpPr>
        <p:spPr>
          <a:xfrm rot="16200000">
            <a:off x="6215058" y="3771956"/>
            <a:ext cx="5072098" cy="785786"/>
          </a:xfrm>
          <a:prstGeom prst="stripedRightArrow">
            <a:avLst>
              <a:gd name="adj1" fmla="val 50000"/>
              <a:gd name="adj2" fmla="val 66732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C00000"/>
              </a:gs>
            </a:gsLst>
            <a:lin ang="0" scaled="0"/>
            <a:tileRect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8987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Прямая соединительная линия 28"/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86" name="Rectangle 3"/>
          <p:cNvSpPr>
            <a:spLocks noChangeArrowheads="1"/>
          </p:cNvSpPr>
          <p:nvPr/>
        </p:nvSpPr>
        <p:spPr bwMode="auto">
          <a:xfrm>
            <a:off x="0" y="542448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ru-RU" dirty="0"/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76200" y="457200"/>
            <a:ext cx="7772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90000"/>
              </a:lnSpc>
              <a:defRPr/>
            </a:pPr>
            <a:endParaRPr lang="ru-RU" sz="2400" b="1" dirty="0">
              <a:solidFill>
                <a:srgbClr val="008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+mn-cs"/>
            </a:endParaRPr>
          </a:p>
        </p:txBody>
      </p:sp>
      <p:grpSp>
        <p:nvGrpSpPr>
          <p:cNvPr id="2" name="Группа 23"/>
          <p:cNvGrpSpPr/>
          <p:nvPr/>
        </p:nvGrpSpPr>
        <p:grpSpPr>
          <a:xfrm>
            <a:off x="63500" y="115888"/>
            <a:ext cx="8901113" cy="6670225"/>
            <a:chOff x="63500" y="115888"/>
            <a:chExt cx="8901113" cy="6670225"/>
          </a:xfrm>
        </p:grpSpPr>
        <p:grpSp>
          <p:nvGrpSpPr>
            <p:cNvPr id="3" name="Группа 5"/>
            <p:cNvGrpSpPr>
              <a:grpSpLocks/>
            </p:cNvGrpSpPr>
            <p:nvPr/>
          </p:nvGrpSpPr>
          <p:grpSpPr bwMode="auto">
            <a:xfrm>
              <a:off x="63500" y="115888"/>
              <a:ext cx="8901113" cy="6481762"/>
              <a:chOff x="63500" y="115888"/>
              <a:chExt cx="8901113" cy="6481762"/>
            </a:xfrm>
          </p:grpSpPr>
          <p:pic>
            <p:nvPicPr>
              <p:cNvPr id="27" name="Рисунок 10" descr="логотип_2012.tif"/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3500" y="115888"/>
                <a:ext cx="1116013" cy="10668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cxnSp>
            <p:nvCxnSpPr>
              <p:cNvPr id="30" name="Прямая соединительная линия 29"/>
              <p:cNvCxnSpPr/>
              <p:nvPr/>
            </p:nvCxnSpPr>
            <p:spPr>
              <a:xfrm>
                <a:off x="179388" y="1312863"/>
                <a:ext cx="8785225" cy="0"/>
              </a:xfrm>
              <a:prstGeom prst="line">
                <a:avLst/>
              </a:prstGeom>
              <a:ln w="57150">
                <a:solidFill>
                  <a:srgbClr val="00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Прямая соединительная линия 32"/>
              <p:cNvCxnSpPr/>
              <p:nvPr/>
            </p:nvCxnSpPr>
            <p:spPr>
              <a:xfrm>
                <a:off x="1331913" y="333375"/>
                <a:ext cx="0" cy="6264275"/>
              </a:xfrm>
              <a:prstGeom prst="line">
                <a:avLst/>
              </a:prstGeom>
              <a:ln w="57150">
                <a:solidFill>
                  <a:srgbClr val="00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1" name="Рисунок 3" descr="9001_rus.tif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3657" y="4149824"/>
              <a:ext cx="841251" cy="8412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Рисунок 4" descr="IQNet cert mark.tif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9835" y="3214370"/>
              <a:ext cx="839664" cy="8421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" name="Рисунок 18" descr="ЛОГОТИП_НЗК_НОМЕРНОЙ.jpg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259" y="5056324"/>
              <a:ext cx="703748" cy="8123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Рисунок 19" descr="качество.jpg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8945" y="2238627"/>
              <a:ext cx="936104" cy="9503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" name="Рисунок 24" descr="снг.jpg"/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0725" y="1370274"/>
              <a:ext cx="818042" cy="818042"/>
            </a:xfrm>
            <a:prstGeom prst="rect">
              <a:avLst/>
            </a:prstGeom>
          </p:spPr>
        </p:pic>
        <p:pic>
          <p:nvPicPr>
            <p:cNvPr id="26" name="Рисунок 25" descr="медаль лучший СПО.png"/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7396" y="5943600"/>
              <a:ext cx="838558" cy="842513"/>
            </a:xfrm>
            <a:prstGeom prst="rect">
              <a:avLst/>
            </a:prstGeom>
          </p:spPr>
        </p:pic>
      </p:grpSp>
      <p:sp>
        <p:nvSpPr>
          <p:cNvPr id="18" name="TextBox 16"/>
          <p:cNvSpPr txBox="1">
            <a:spLocks noChangeArrowheads="1"/>
          </p:cNvSpPr>
          <p:nvPr/>
        </p:nvSpPr>
        <p:spPr bwMode="auto">
          <a:xfrm>
            <a:off x="1475656" y="1340769"/>
            <a:ext cx="331236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1400" b="1" dirty="0"/>
          </a:p>
          <a:p>
            <a:endParaRPr lang="ru-RU" b="1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1907704" y="404664"/>
            <a:ext cx="61206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336600"/>
                </a:solidFill>
              </a:rPr>
              <a:t>C</a:t>
            </a:r>
            <a:r>
              <a:rPr lang="ru-RU" sz="2400" b="1" dirty="0" smtClean="0">
                <a:solidFill>
                  <a:srgbClr val="336600"/>
                </a:solidFill>
              </a:rPr>
              <a:t> ЦЕЛЬЮ ДАЛЬНЕЙШЕГО РАЗВИТИЯ ПИЛОТНОГО ПРОЕКТА</a:t>
            </a:r>
            <a:endParaRPr lang="ru-RU" sz="2400" dirty="0">
              <a:solidFill>
                <a:srgbClr val="336600"/>
              </a:solidFill>
            </a:endParaRPr>
          </a:p>
        </p:txBody>
      </p:sp>
      <p:sp>
        <p:nvSpPr>
          <p:cNvPr id="57345" name="Rectangle 1"/>
          <p:cNvSpPr>
            <a:spLocks noChangeArrowheads="1"/>
          </p:cNvSpPr>
          <p:nvPr/>
        </p:nvSpPr>
        <p:spPr bwMode="auto">
          <a:xfrm>
            <a:off x="1547664" y="1251335"/>
            <a:ext cx="7343800" cy="5780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indent="-342900" algn="just">
              <a:lnSpc>
                <a:spcPct val="110000"/>
              </a:lnSpc>
              <a:buAutoNum type="arabicPeriod"/>
            </a:pPr>
            <a:r>
              <a:rPr lang="ru-RU" sz="16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Разработать </a:t>
            </a:r>
            <a:r>
              <a:rPr lang="ru-RU" sz="1600" b="1" dirty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ПРОЕКТ </a:t>
            </a:r>
            <a:r>
              <a:rPr lang="ru-RU" sz="1600" b="1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МАРШРУТИЗАЦИИ ПАЦИЕНТОВ</a:t>
            </a:r>
          </a:p>
          <a:p>
            <a:pPr algn="just">
              <a:lnSpc>
                <a:spcPct val="110000"/>
              </a:lnSpc>
            </a:pPr>
            <a:r>
              <a:rPr lang="ru-RU" sz="16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при </a:t>
            </a:r>
            <a:r>
              <a:rPr lang="ru-RU" sz="16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оказании  медицинской помощи   врачебно-фельдшерскими бригадами (например: показания направления пациента на прием к фельдшеру; показания направления пациента на прием к врачу; своевременность и обоснованность передача пациента от фельдшера – врачу) с последующим созданием единой  маршрутизации для  всех медицинских организаций Свердловской области, работающих по системе врачебно-фельдшерских </a:t>
            </a:r>
            <a:r>
              <a:rPr lang="ru-RU" sz="16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бригад и разработать единый алгоритм утвержденный </a:t>
            </a:r>
            <a:r>
              <a:rPr lang="ru-RU" sz="16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МЗ СО</a:t>
            </a:r>
            <a:r>
              <a:rPr lang="ru-RU" sz="16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</a:p>
          <a:p>
            <a:pPr algn="just">
              <a:lnSpc>
                <a:spcPct val="110000"/>
              </a:lnSpc>
            </a:pP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2. </a:t>
            </a:r>
            <a:r>
              <a:rPr lang="ru-RU" sz="1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ПРОВЕСТИ ФОТОХРОНОМЕТРАЖ КВФБ 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по нормированию труда врача-терапевта участкового, фельдшера, медицинскую сестру</a:t>
            </a:r>
            <a:endParaRPr lang="ru-RU" sz="1600" b="1" dirty="0">
              <a:latin typeface="Arial" pitchFamily="34" charset="0"/>
              <a:cs typeface="Arial" pitchFamily="34" charset="0"/>
            </a:endParaRPr>
          </a:p>
          <a:p>
            <a:pPr marL="0" marR="0" lvl="0" algn="just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algn="just" eaLnBrk="0" hangingPunct="0">
              <a:lnSpc>
                <a:spcPct val="110000"/>
              </a:lnSpc>
            </a:pPr>
            <a:r>
              <a:rPr lang="ru-RU" sz="16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3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  <a:r>
              <a:rPr lang="ru-RU" sz="1600" b="1" dirty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ПРОВЕСТИ АНКЕТИРОВАНИЕ </a:t>
            </a:r>
            <a:r>
              <a:rPr lang="ru-RU" sz="16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сотрудников врачебно-фельдшерских бригад (возможно, дополнительно других сотрудников поликлиник) для определения удовлетворенности медицинского персонала   работой в новых условиях и </a:t>
            </a:r>
            <a:r>
              <a:rPr lang="ru-RU" sz="16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определение предложений </a:t>
            </a:r>
            <a:r>
              <a:rPr lang="ru-RU" sz="1600" b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по оптимизации работы бригад</a:t>
            </a:r>
            <a:r>
              <a:rPr lang="ru-RU" sz="16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</a:p>
          <a:p>
            <a:pPr algn="just" eaLnBrk="0" hangingPunct="0">
              <a:lnSpc>
                <a:spcPct val="110000"/>
              </a:lnSpc>
            </a:pPr>
            <a:r>
              <a:rPr lang="ru-RU" sz="16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4. Провести обучение ВФБ технологиям командного взаимодействия</a:t>
            </a:r>
          </a:p>
          <a:p>
            <a:pPr algn="just" eaLnBrk="0" hangingPunct="0">
              <a:lnSpc>
                <a:spcPct val="110000"/>
              </a:lnSpc>
            </a:pPr>
            <a:endParaRPr lang="ru-RU" sz="1600" b="1" dirty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algn="just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algn="just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1" name="Группа 22"/>
          <p:cNvGrpSpPr/>
          <p:nvPr/>
        </p:nvGrpSpPr>
        <p:grpSpPr>
          <a:xfrm>
            <a:off x="8072462" y="71414"/>
            <a:ext cx="928694" cy="1214446"/>
            <a:chOff x="5929322" y="1424874"/>
            <a:chExt cx="3214710" cy="5433126"/>
          </a:xfrm>
        </p:grpSpPr>
        <p:pic>
          <p:nvPicPr>
            <p:cNvPr id="32" name="Рисунок 31" descr="Без имени-1.jpg"/>
            <p:cNvPicPr>
              <a:picLocks noChangeAspect="1"/>
            </p:cNvPicPr>
            <p:nvPr/>
          </p:nvPicPr>
          <p:blipFill>
            <a:blip r:embed="rId10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9322" y="1424874"/>
              <a:ext cx="3214710" cy="5433126"/>
            </a:xfrm>
            <a:prstGeom prst="rect">
              <a:avLst/>
            </a:prstGeom>
          </p:spPr>
        </p:pic>
        <p:pic>
          <p:nvPicPr>
            <p:cNvPr id="34" name="Рисунок 33" descr="1.jpg"/>
            <p:cNvPicPr>
              <a:picLocks noChangeAspect="1"/>
            </p:cNvPicPr>
            <p:nvPr/>
          </p:nvPicPr>
          <p:blipFill>
            <a:blip r:embed="rId1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724510">
              <a:off x="7637418" y="2958514"/>
              <a:ext cx="667624" cy="81057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9923473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Прямая соединительная линия 28"/>
          <p:cNvCxnSpPr/>
          <p:nvPr/>
        </p:nvCxnSpPr>
        <p:spPr>
          <a:xfrm>
            <a:off x="0" y="0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86" name="Rectangle 3"/>
          <p:cNvSpPr>
            <a:spLocks noChangeArrowheads="1"/>
          </p:cNvSpPr>
          <p:nvPr/>
        </p:nvSpPr>
        <p:spPr bwMode="auto">
          <a:xfrm>
            <a:off x="0" y="542448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ru-RU" dirty="0"/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76200" y="457200"/>
            <a:ext cx="7772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90000"/>
              </a:lnSpc>
              <a:defRPr/>
            </a:pPr>
            <a:endParaRPr lang="ru-RU" sz="2400" b="1" dirty="0">
              <a:solidFill>
                <a:srgbClr val="008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cs typeface="+mn-cs"/>
            </a:endParaRPr>
          </a:p>
        </p:txBody>
      </p:sp>
      <p:grpSp>
        <p:nvGrpSpPr>
          <p:cNvPr id="2" name="Группа 23"/>
          <p:cNvGrpSpPr/>
          <p:nvPr/>
        </p:nvGrpSpPr>
        <p:grpSpPr>
          <a:xfrm>
            <a:off x="63500" y="115888"/>
            <a:ext cx="8901113" cy="6670225"/>
            <a:chOff x="63500" y="115888"/>
            <a:chExt cx="8901113" cy="6670225"/>
          </a:xfrm>
        </p:grpSpPr>
        <p:grpSp>
          <p:nvGrpSpPr>
            <p:cNvPr id="3" name="Группа 5"/>
            <p:cNvGrpSpPr>
              <a:grpSpLocks/>
            </p:cNvGrpSpPr>
            <p:nvPr/>
          </p:nvGrpSpPr>
          <p:grpSpPr bwMode="auto">
            <a:xfrm>
              <a:off x="63500" y="115888"/>
              <a:ext cx="8901113" cy="6481762"/>
              <a:chOff x="63500" y="115888"/>
              <a:chExt cx="8901113" cy="6481762"/>
            </a:xfrm>
          </p:grpSpPr>
          <p:pic>
            <p:nvPicPr>
              <p:cNvPr id="27" name="Рисунок 10" descr="логотип_2012.tif"/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3500" y="115888"/>
                <a:ext cx="1116013" cy="10668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cxnSp>
            <p:nvCxnSpPr>
              <p:cNvPr id="30" name="Прямая соединительная линия 29"/>
              <p:cNvCxnSpPr/>
              <p:nvPr/>
            </p:nvCxnSpPr>
            <p:spPr>
              <a:xfrm>
                <a:off x="179388" y="1312863"/>
                <a:ext cx="8785225" cy="0"/>
              </a:xfrm>
              <a:prstGeom prst="line">
                <a:avLst/>
              </a:prstGeom>
              <a:ln w="57150">
                <a:solidFill>
                  <a:srgbClr val="00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Прямая соединительная линия 32"/>
              <p:cNvCxnSpPr/>
              <p:nvPr/>
            </p:nvCxnSpPr>
            <p:spPr>
              <a:xfrm>
                <a:off x="1331913" y="333375"/>
                <a:ext cx="0" cy="6264275"/>
              </a:xfrm>
              <a:prstGeom prst="line">
                <a:avLst/>
              </a:prstGeom>
              <a:ln w="57150">
                <a:solidFill>
                  <a:srgbClr val="00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1" name="Рисунок 3" descr="9001_rus.tif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3657" y="4149824"/>
              <a:ext cx="841251" cy="8412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Рисунок 4" descr="IQNet cert mark.tif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9835" y="3214370"/>
              <a:ext cx="839664" cy="8421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" name="Рисунок 18" descr="ЛОГОТИП_НЗК_НОМЕРНОЙ.jpg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259" y="5056324"/>
              <a:ext cx="703748" cy="8123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Рисунок 19" descr="качество.jpg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8945" y="2238627"/>
              <a:ext cx="936104" cy="9503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" name="Рисунок 24" descr="снг.jpg"/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0725" y="1370274"/>
              <a:ext cx="818042" cy="818042"/>
            </a:xfrm>
            <a:prstGeom prst="rect">
              <a:avLst/>
            </a:prstGeom>
          </p:spPr>
        </p:pic>
        <p:pic>
          <p:nvPicPr>
            <p:cNvPr id="26" name="Рисунок 25" descr="медаль лучший СПО.png"/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7396" y="5943600"/>
              <a:ext cx="838558" cy="842513"/>
            </a:xfrm>
            <a:prstGeom prst="rect">
              <a:avLst/>
            </a:prstGeom>
          </p:spPr>
        </p:pic>
      </p:grpSp>
      <p:sp>
        <p:nvSpPr>
          <p:cNvPr id="18" name="TextBox 16"/>
          <p:cNvSpPr txBox="1">
            <a:spLocks noChangeArrowheads="1"/>
          </p:cNvSpPr>
          <p:nvPr/>
        </p:nvSpPr>
        <p:spPr bwMode="auto">
          <a:xfrm>
            <a:off x="1475656" y="1340769"/>
            <a:ext cx="331236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1400" b="1" dirty="0"/>
          </a:p>
          <a:p>
            <a:endParaRPr lang="ru-RU" b="1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1907704" y="404664"/>
            <a:ext cx="61206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336600"/>
                </a:solidFill>
              </a:rPr>
              <a:t>C</a:t>
            </a:r>
            <a:r>
              <a:rPr lang="ru-RU" sz="2400" b="1" dirty="0" smtClean="0">
                <a:solidFill>
                  <a:srgbClr val="336600"/>
                </a:solidFill>
              </a:rPr>
              <a:t> ЦЕЛЬЮ ДАЛЬНЕЙШЕГО РАЗВИТИЯ ПИЛОТНОГО ПРОЕКТА</a:t>
            </a:r>
            <a:endParaRPr lang="ru-RU" sz="2400" dirty="0">
              <a:solidFill>
                <a:srgbClr val="336600"/>
              </a:solidFill>
            </a:endParaRPr>
          </a:p>
        </p:txBody>
      </p:sp>
      <p:sp>
        <p:nvSpPr>
          <p:cNvPr id="57345" name="Rectangle 1"/>
          <p:cNvSpPr>
            <a:spLocks noChangeArrowheads="1"/>
          </p:cNvSpPr>
          <p:nvPr/>
        </p:nvSpPr>
        <p:spPr bwMode="auto">
          <a:xfrm>
            <a:off x="1547664" y="1623746"/>
            <a:ext cx="7343800" cy="503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eaLnBrk="0" hangingPunct="0">
              <a:lnSpc>
                <a:spcPct val="110000"/>
              </a:lnSpc>
            </a:pPr>
            <a:r>
              <a:rPr lang="ru-RU" sz="2000" b="1" dirty="0" smtClean="0"/>
              <a:t>4. </a:t>
            </a:r>
            <a:r>
              <a:rPr lang="ru-RU" sz="2000" b="1" dirty="0" smtClean="0">
                <a:solidFill>
                  <a:srgbClr val="C00000"/>
                </a:solidFill>
              </a:rPr>
              <a:t>Провести анализ трудовых функций</a:t>
            </a:r>
            <a:r>
              <a:rPr lang="ru-RU" sz="2000" b="1" dirty="0" smtClean="0"/>
              <a:t>, выполняемых специалистами со средним медицинским образованием в процессе оказания первичной медико-санитарной помощи населению Свердловской области.</a:t>
            </a:r>
          </a:p>
          <a:p>
            <a:pPr algn="just" eaLnBrk="0" hangingPunct="0">
              <a:lnSpc>
                <a:spcPct val="110000"/>
              </a:lnSpc>
            </a:pPr>
            <a:endParaRPr lang="ru-RU" sz="2000" b="1" dirty="0" smtClean="0"/>
          </a:p>
          <a:p>
            <a:pPr algn="just" eaLnBrk="0" hangingPunct="0">
              <a:lnSpc>
                <a:spcPct val="110000"/>
              </a:lnSpc>
            </a:pPr>
            <a:r>
              <a:rPr lang="ru-RU" sz="2000" b="1" dirty="0" smtClean="0"/>
              <a:t>5. </a:t>
            </a:r>
            <a:r>
              <a:rPr lang="ru-RU" sz="2000" b="1" dirty="0" smtClean="0">
                <a:solidFill>
                  <a:srgbClr val="C00000"/>
                </a:solidFill>
              </a:rPr>
              <a:t>Подготовить методические рекомендации </a:t>
            </a:r>
            <a:r>
              <a:rPr lang="ru-RU" sz="2000" b="1" dirty="0" smtClean="0"/>
              <a:t>по расширению трудовых функций и совершенствованию профессиональной деятельности специалистов со средним медицинским образованием с целью их рационального использования и оптимизации их деятельности в соответствие с профессиональными компетенциями, результатами фотохронометражных исследований и моделями пилотных проектов.</a:t>
            </a:r>
          </a:p>
          <a:p>
            <a:pPr marL="0" marR="0" lvl="0" algn="just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algn="just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" name="Группа 22"/>
          <p:cNvGrpSpPr/>
          <p:nvPr/>
        </p:nvGrpSpPr>
        <p:grpSpPr>
          <a:xfrm>
            <a:off x="8072462" y="71414"/>
            <a:ext cx="928694" cy="1214446"/>
            <a:chOff x="5929322" y="1424874"/>
            <a:chExt cx="3214710" cy="5433126"/>
          </a:xfrm>
        </p:grpSpPr>
        <p:pic>
          <p:nvPicPr>
            <p:cNvPr id="32" name="Рисунок 31" descr="Без имени-1.jpg"/>
            <p:cNvPicPr>
              <a:picLocks noChangeAspect="1"/>
            </p:cNvPicPr>
            <p:nvPr/>
          </p:nvPicPr>
          <p:blipFill>
            <a:blip r:embed="rId10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929322" y="1424874"/>
              <a:ext cx="3214710" cy="5433126"/>
            </a:xfrm>
            <a:prstGeom prst="rect">
              <a:avLst/>
            </a:prstGeom>
          </p:spPr>
        </p:pic>
        <p:pic>
          <p:nvPicPr>
            <p:cNvPr id="34" name="Рисунок 33" descr="1.jpg"/>
            <p:cNvPicPr>
              <a:picLocks noChangeAspect="1"/>
            </p:cNvPicPr>
            <p:nvPr/>
          </p:nvPicPr>
          <p:blipFill>
            <a:blip r:embed="rId1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724510">
              <a:off x="7637418" y="2958514"/>
              <a:ext cx="667624" cy="81057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9923473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4"/>
          <p:cNvSpPr txBox="1">
            <a:spLocks noChangeArrowheads="1"/>
          </p:cNvSpPr>
          <p:nvPr/>
        </p:nvSpPr>
        <p:spPr bwMode="auto">
          <a:xfrm>
            <a:off x="6732240" y="2708920"/>
            <a:ext cx="2214578" cy="1169551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latin typeface="Arial" pitchFamily="34" charset="0"/>
                <a:cs typeface="Arial" pitchFamily="34" charset="0"/>
              </a:rPr>
              <a:t>Министр здравоохранения</a:t>
            </a:r>
          </a:p>
          <a:p>
            <a:pPr algn="ctr"/>
            <a:r>
              <a:rPr lang="ru-RU" sz="1400" b="1" dirty="0">
                <a:latin typeface="Arial" pitchFamily="34" charset="0"/>
                <a:cs typeface="Arial" pitchFamily="34" charset="0"/>
              </a:rPr>
              <a:t>Российской Федерации</a:t>
            </a:r>
          </a:p>
          <a:p>
            <a:pPr algn="ctr"/>
            <a:r>
              <a:rPr lang="ru-RU" sz="1400" b="1" dirty="0">
                <a:latin typeface="Arial" pitchFamily="34" charset="0"/>
                <a:cs typeface="Arial" pitchFamily="34" charset="0"/>
              </a:rPr>
              <a:t>В.И.Скворцова</a:t>
            </a:r>
          </a:p>
        </p:txBody>
      </p:sp>
      <p:sp>
        <p:nvSpPr>
          <p:cNvPr id="12291" name="Text Box 9"/>
          <p:cNvSpPr txBox="1">
            <a:spLocks noChangeArrowheads="1"/>
          </p:cNvSpPr>
          <p:nvPr/>
        </p:nvSpPr>
        <p:spPr bwMode="auto">
          <a:xfrm>
            <a:off x="1547664" y="1988840"/>
            <a:ext cx="5184576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Обеспечение 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отрасли здравоохранения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кадрами 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– одна из самых сложных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 стоящих 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перед нами задач. 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Необходимо </a:t>
            </a:r>
            <a:r>
              <a:rPr lang="ru-RU" sz="20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обеспечить не 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просто достаточное количество медицинских работников</a:t>
            </a:r>
            <a:r>
              <a:rPr lang="ru-RU" sz="20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, но 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соответствие </a:t>
            </a:r>
            <a:r>
              <a:rPr lang="ru-RU" sz="20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их 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профиля и </a:t>
            </a:r>
            <a:r>
              <a:rPr lang="ru-RU" sz="20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квалификации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реальным потребностям трёхуровневой системы 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оказания медицинской помощи. </a:t>
            </a:r>
          </a:p>
        </p:txBody>
      </p:sp>
      <p:grpSp>
        <p:nvGrpSpPr>
          <p:cNvPr id="2" name="Группа 23"/>
          <p:cNvGrpSpPr/>
          <p:nvPr/>
        </p:nvGrpSpPr>
        <p:grpSpPr>
          <a:xfrm>
            <a:off x="63500" y="115888"/>
            <a:ext cx="8901113" cy="6670225"/>
            <a:chOff x="63500" y="115888"/>
            <a:chExt cx="8901113" cy="6670225"/>
          </a:xfrm>
        </p:grpSpPr>
        <p:grpSp>
          <p:nvGrpSpPr>
            <p:cNvPr id="3" name="Группа 5"/>
            <p:cNvGrpSpPr>
              <a:grpSpLocks/>
            </p:cNvGrpSpPr>
            <p:nvPr/>
          </p:nvGrpSpPr>
          <p:grpSpPr bwMode="auto">
            <a:xfrm>
              <a:off x="63500" y="115888"/>
              <a:ext cx="8901113" cy="6481762"/>
              <a:chOff x="63500" y="115888"/>
              <a:chExt cx="8901113" cy="6481762"/>
            </a:xfrm>
          </p:grpSpPr>
          <p:pic>
            <p:nvPicPr>
              <p:cNvPr id="16" name="Рисунок 10" descr="логотип_2012.tif"/>
              <p:cNvPicPr>
                <a:picLocks noChangeAspect="1"/>
              </p:cNvPicPr>
              <p:nvPr/>
            </p:nvPicPr>
            <p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3500" y="115888"/>
                <a:ext cx="1116013" cy="10668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cxnSp>
            <p:nvCxnSpPr>
              <p:cNvPr id="17" name="Прямая соединительная линия 16"/>
              <p:cNvCxnSpPr/>
              <p:nvPr/>
            </p:nvCxnSpPr>
            <p:spPr>
              <a:xfrm>
                <a:off x="179388" y="1312863"/>
                <a:ext cx="8785225" cy="0"/>
              </a:xfrm>
              <a:prstGeom prst="line">
                <a:avLst/>
              </a:prstGeom>
              <a:ln w="57150">
                <a:solidFill>
                  <a:srgbClr val="00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Прямая соединительная линия 17"/>
              <p:cNvCxnSpPr/>
              <p:nvPr/>
            </p:nvCxnSpPr>
            <p:spPr>
              <a:xfrm>
                <a:off x="1331913" y="333375"/>
                <a:ext cx="0" cy="6264275"/>
              </a:xfrm>
              <a:prstGeom prst="line">
                <a:avLst/>
              </a:prstGeom>
              <a:ln w="57150">
                <a:solidFill>
                  <a:srgbClr val="0066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9" name="Рисунок 3" descr="9001_rus.tif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3657" y="4149824"/>
              <a:ext cx="841251" cy="8412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Рисунок 4" descr="IQNet cert mark.tif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9835" y="3214370"/>
              <a:ext cx="839664" cy="8421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Рисунок 18" descr="ЛОГОТИП_НЗК_НОМЕРНОЙ.jpg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259" y="5056324"/>
              <a:ext cx="703748" cy="8123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Рисунок 19" descr="качество.jpg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8945" y="2238627"/>
              <a:ext cx="936104" cy="9503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Рисунок 13" descr="снг.jpg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0725" y="1370274"/>
              <a:ext cx="818042" cy="818042"/>
            </a:xfrm>
            <a:prstGeom prst="rect">
              <a:avLst/>
            </a:prstGeom>
          </p:spPr>
        </p:pic>
        <p:pic>
          <p:nvPicPr>
            <p:cNvPr id="15" name="Рисунок 14" descr="медаль лучший СПО.png"/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7396" y="5943600"/>
              <a:ext cx="838558" cy="842513"/>
            </a:xfrm>
            <a:prstGeom prst="rect">
              <a:avLst/>
            </a:prstGeom>
          </p:spPr>
        </p:pic>
      </p:grpSp>
      <p:sp>
        <p:nvSpPr>
          <p:cNvPr id="27" name="AutoShape 4"/>
          <p:cNvSpPr>
            <a:spLocks noChangeArrowheads="1"/>
          </p:cNvSpPr>
          <p:nvPr/>
        </p:nvSpPr>
        <p:spPr bwMode="auto">
          <a:xfrm>
            <a:off x="1331640" y="1844824"/>
            <a:ext cx="5376659" cy="4608512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006600"/>
            </a:solidFill>
            <a:round/>
            <a:headEnd/>
            <a:tailEnd/>
          </a:ln>
        </p:spPr>
        <p:txBody>
          <a:bodyPr wrap="square" anchor="ctr">
            <a:noAutofit/>
          </a:bodyPr>
          <a:lstStyle/>
          <a:p>
            <a:pPr algn="ctr" eaLnBrk="0" hangingPunct="0"/>
            <a:endParaRPr lang="ru-RU" altLang="ru-RU" sz="1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8" name="Picture 4" descr="http://www.hiperinfo.ru/0-AA/1/veronika-igorevna-skvorcova-pravitelstvo-rf.pn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6774" t="32521" r="4242" b="7945"/>
          <a:stretch>
            <a:fillRect/>
          </a:stretch>
        </p:blipFill>
        <p:spPr bwMode="auto">
          <a:xfrm>
            <a:off x="6300192" y="175817"/>
            <a:ext cx="2684870" cy="231707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6709563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ext Box 3"/>
          <p:cNvSpPr txBox="1">
            <a:spLocks noChangeArrowheads="1"/>
          </p:cNvSpPr>
          <p:nvPr/>
        </p:nvSpPr>
        <p:spPr bwMode="auto">
          <a:xfrm>
            <a:off x="381000" y="2420888"/>
            <a:ext cx="8477280" cy="3008376"/>
          </a:xfrm>
          <a:prstGeom prst="rect">
            <a:avLst/>
          </a:prstGeom>
          <a:solidFill>
            <a:srgbClr val="006C0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no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 smtClean="0">
              <a:solidFill>
                <a:schemeClr val="bg1"/>
              </a:solidFill>
              <a:latin typeface="Arial" pitchFamily="34" charset="0"/>
            </a:endParaRP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</a:rPr>
              <a:t>ПЕРВЫЕ   РЕЗУЛЬТАТЫ ПИЛОТНОГО   ПРОЕКТА   </a:t>
            </a: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 smtClean="0">
              <a:solidFill>
                <a:schemeClr val="bg1"/>
              </a:solidFill>
              <a:latin typeface="Arial" pitchFamily="34" charset="0"/>
            </a:endParaRP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</a:rPr>
              <a:t>по организации работы комплексных врачебно-фельдшерских бригад  для оказания первичной медико-санитарной помощи взрослому населению Свердловской области</a:t>
            </a:r>
            <a:endParaRPr lang="ru-RU" altLang="ru-RU" sz="2400" b="1" dirty="0" smtClean="0">
              <a:solidFill>
                <a:schemeClr val="bg1"/>
              </a:solidFill>
              <a:latin typeface="Arial" pitchFamily="34" charset="0"/>
              <a:ea typeface="Tahoma" pitchFamily="34" charset="0"/>
            </a:endParaRP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ru-RU" altLang="ru-RU" sz="2400" b="1" dirty="0">
              <a:solidFill>
                <a:schemeClr val="bg1"/>
              </a:solidFill>
              <a:latin typeface="Arial" pitchFamily="34" charset="0"/>
              <a:ea typeface="Tahoma" pitchFamily="34" charset="0"/>
            </a:endParaRPr>
          </a:p>
        </p:txBody>
      </p:sp>
      <p:pic>
        <p:nvPicPr>
          <p:cNvPr id="66565" name="Рисунок 8" descr="логотип_2012.tif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44875" y="152400"/>
            <a:ext cx="2270125" cy="217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66" name="Рисунок 3" descr="9001_rus.tif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15000" y="685800"/>
            <a:ext cx="990600" cy="1010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67" name="Рисунок 4" descr="IQNet cert mark.tif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84972" y="698412"/>
            <a:ext cx="967828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68" name="Рисунок 6" descr="ЛОГОТИП_НЗК_НОМЕРНОЙ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54704" y="685800"/>
            <a:ext cx="841496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69" name="Рисунок 7" descr="качество.jp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8250" y="634824"/>
            <a:ext cx="1104056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Рисунок 11" descr="медаль лучший СПО.png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8600" y="604209"/>
            <a:ext cx="1143000" cy="1148391"/>
          </a:xfrm>
          <a:prstGeom prst="rect">
            <a:avLst/>
          </a:prstGeom>
        </p:spPr>
      </p:pic>
      <p:pic>
        <p:nvPicPr>
          <p:cNvPr id="14" name="Рисунок 13" descr="снг.jpg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" y="685800"/>
            <a:ext cx="990600" cy="990600"/>
          </a:xfrm>
          <a:prstGeom prst="rect">
            <a:avLst/>
          </a:prstGeom>
        </p:spPr>
      </p:pic>
      <p:cxnSp>
        <p:nvCxnSpPr>
          <p:cNvPr id="16" name="Прямая соединительная линия 15"/>
          <p:cNvCxnSpPr/>
          <p:nvPr/>
        </p:nvCxnSpPr>
        <p:spPr>
          <a:xfrm>
            <a:off x="0" y="533400"/>
            <a:ext cx="3581400" cy="0"/>
          </a:xfrm>
          <a:prstGeom prst="line">
            <a:avLst/>
          </a:prstGeom>
          <a:ln w="38100" cmpd="dbl">
            <a:solidFill>
              <a:srgbClr val="006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0" y="1835106"/>
            <a:ext cx="3581400" cy="0"/>
          </a:xfrm>
          <a:prstGeom prst="line">
            <a:avLst/>
          </a:prstGeom>
          <a:ln w="38100" cmpd="dbl">
            <a:solidFill>
              <a:srgbClr val="006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5562600" y="533400"/>
            <a:ext cx="3581400" cy="0"/>
          </a:xfrm>
          <a:prstGeom prst="line">
            <a:avLst/>
          </a:prstGeom>
          <a:ln w="38100" cmpd="dbl">
            <a:solidFill>
              <a:srgbClr val="006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5562600" y="1835106"/>
            <a:ext cx="3581400" cy="0"/>
          </a:xfrm>
          <a:prstGeom prst="line">
            <a:avLst/>
          </a:prstGeom>
          <a:ln w="38100" cmpd="dbl">
            <a:solidFill>
              <a:srgbClr val="006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251520" y="5733256"/>
            <a:ext cx="87868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ЛЕВИНА Ирина Анатольевна </a:t>
            </a:r>
          </a:p>
          <a:p>
            <a:pPr algn="ctr"/>
            <a:r>
              <a:rPr lang="ru-RU" sz="1200" b="1" dirty="0" smtClean="0">
                <a:latin typeface="Arial" pitchFamily="34" charset="0"/>
                <a:cs typeface="Arial" pitchFamily="34" charset="0"/>
              </a:rPr>
              <a:t>Главный внештатный специалист по управлению сестринской деятельностью Минздрава РФ в </a:t>
            </a:r>
            <a:r>
              <a:rPr lang="ru-RU" sz="1200" b="1" dirty="0" err="1" smtClean="0">
                <a:latin typeface="Arial" pitchFamily="34" charset="0"/>
                <a:cs typeface="Arial" pitchFamily="34" charset="0"/>
              </a:rPr>
              <a:t>УрФО</a:t>
            </a:r>
            <a:r>
              <a:rPr lang="ru-RU" sz="1200" b="1" dirty="0" smtClean="0">
                <a:latin typeface="Arial" pitchFamily="34" charset="0"/>
                <a:cs typeface="Arial" pitchFamily="34" charset="0"/>
              </a:rPr>
              <a:t> и Минздрава Свердловской области, Директор ГБОУ СПО «Свердловский областной медицинский колледж», </a:t>
            </a:r>
          </a:p>
          <a:p>
            <a:pPr algn="ctr"/>
            <a:r>
              <a:rPr lang="ru-RU" sz="1200" b="1" dirty="0" smtClean="0">
                <a:latin typeface="Arial" pitchFamily="34" charset="0"/>
                <a:cs typeface="Arial" pitchFamily="34" charset="0"/>
              </a:rPr>
              <a:t>Заслуженный учитель России</a:t>
            </a:r>
            <a:endParaRPr lang="ru-RU" sz="12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1944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116633"/>
            <a:ext cx="8496944" cy="360039"/>
          </a:xfrm>
        </p:spPr>
        <p:txBody>
          <a:bodyPr>
            <a:noAutofit/>
          </a:bodyPr>
          <a:lstStyle/>
          <a:p>
            <a:r>
              <a:rPr lang="ru-RU" sz="1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Специальность Лечебное дело, углубленная подготовка, квалификация фельдшер</a:t>
            </a:r>
            <a:endParaRPr lang="ru-RU" sz="1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4156433"/>
              </p:ext>
            </p:extLst>
          </p:nvPr>
        </p:nvGraphicFramePr>
        <p:xfrm>
          <a:off x="251520" y="476672"/>
          <a:ext cx="8784977" cy="624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6184"/>
                <a:gridCol w="7128793"/>
              </a:tblGrid>
              <a:tr h="805266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Arial" pitchFamily="34" charset="0"/>
                          <a:cs typeface="Arial" pitchFamily="34" charset="0"/>
                        </a:rPr>
                        <a:t>Вид профессиональной деятельности</a:t>
                      </a:r>
                      <a:endParaRPr lang="ru-RU" sz="12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Профессиональные компетенции</a:t>
                      </a:r>
                    </a:p>
                    <a:p>
                      <a:pPr algn="ctr"/>
                      <a:r>
                        <a:rPr lang="ru-RU" sz="1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Приказ от 12 мая 2014 г. N 514"Об утверждении Федерального Государственного  образовательного стандарта среднего профессионального образования по специальности 31.02.01 Лечебное дело”</a:t>
                      </a:r>
                    </a:p>
                  </a:txBody>
                  <a:tcPr/>
                </a:tc>
              </a:tr>
              <a:tr h="518888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Диагностическая деятельность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b="1" i="0" u="none" strike="noStrike" kern="1200" baseline="0" dirty="0" smtClean="0">
                          <a:solidFill>
                            <a:srgbClr val="C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Планировать обследование пациентов различных возрастных групп.</a:t>
                      </a:r>
                    </a:p>
                    <a:p>
                      <a:r>
                        <a:rPr lang="ru-RU" sz="1050" b="1" i="0" u="none" strike="noStrike" kern="1200" baseline="0" dirty="0" smtClean="0">
                          <a:solidFill>
                            <a:srgbClr val="C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Проводить диагностические исследования.</a:t>
                      </a:r>
                    </a:p>
                    <a:p>
                      <a:r>
                        <a:rPr lang="ru-RU" sz="1050" b="1" i="0" u="none" strike="noStrike" kern="1200" baseline="0" dirty="0" smtClean="0">
                          <a:solidFill>
                            <a:srgbClr val="C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Проводить диагностику острых и хронических заболеваний.</a:t>
                      </a:r>
                    </a:p>
                    <a:p>
                      <a:r>
                        <a:rPr lang="ru-RU" sz="1050" b="1" i="0" u="none" strike="noStrike" kern="1200" baseline="0" dirty="0" smtClean="0">
                          <a:solidFill>
                            <a:srgbClr val="C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Проводить диагностику беременности.</a:t>
                      </a:r>
                    </a:p>
                    <a:p>
                      <a:r>
                        <a:rPr lang="ru-RU" sz="1050" b="1" i="0" u="none" strike="noStrike" kern="1200" baseline="0" dirty="0" smtClean="0">
                          <a:solidFill>
                            <a:srgbClr val="C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Проводить диагностику комплексного состояния здоровья ребёнка.</a:t>
                      </a:r>
                    </a:p>
                    <a:p>
                      <a:r>
                        <a:rPr lang="ru-RU" sz="1050" b="1" i="0" u="none" strike="noStrike" kern="1200" baseline="0" dirty="0" smtClean="0">
                          <a:solidFill>
                            <a:srgbClr val="C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Проводить диагностику смерти.</a:t>
                      </a:r>
                    </a:p>
                    <a:p>
                      <a:r>
                        <a:rPr lang="ru-RU" sz="1050" b="1" i="0" u="none" strike="noStrike" kern="1200" baseline="0" dirty="0" smtClean="0">
                          <a:solidFill>
                            <a:srgbClr val="C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Оформлять медицинскую документацию.</a:t>
                      </a:r>
                      <a:endParaRPr lang="ru-RU" sz="1050" b="1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518888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Лечебная</a:t>
                      </a: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 деятельность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b="1" i="0" u="none" strike="noStrike" kern="1200" baseline="0" dirty="0" smtClean="0">
                          <a:solidFill>
                            <a:srgbClr val="0066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Определять программу лечения пациентов различных возрастных групп.</a:t>
                      </a:r>
                    </a:p>
                    <a:p>
                      <a:r>
                        <a:rPr lang="ru-RU" sz="1050" b="1" i="0" u="none" strike="noStrike" kern="1200" baseline="0" dirty="0" smtClean="0">
                          <a:solidFill>
                            <a:srgbClr val="0066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Определять тактику ведения пациента.</a:t>
                      </a:r>
                    </a:p>
                    <a:p>
                      <a:r>
                        <a:rPr lang="ru-RU" sz="1050" b="1" i="0" u="none" strike="noStrike" kern="1200" baseline="0" dirty="0" smtClean="0">
                          <a:solidFill>
                            <a:srgbClr val="0066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Выполнять лечебные вмешательства.</a:t>
                      </a:r>
                    </a:p>
                    <a:p>
                      <a:r>
                        <a:rPr lang="ru-RU" sz="1050" b="1" i="0" u="none" strike="noStrike" kern="1200" baseline="0" dirty="0" smtClean="0">
                          <a:solidFill>
                            <a:srgbClr val="0066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Проводить контроль эффективности лечения.</a:t>
                      </a:r>
                    </a:p>
                    <a:p>
                      <a:r>
                        <a:rPr lang="ru-RU" sz="1050" b="1" i="0" u="none" strike="noStrike" kern="1200" baseline="0" dirty="0" smtClean="0">
                          <a:solidFill>
                            <a:srgbClr val="0066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Осуществлять контроль состояния пациента.</a:t>
                      </a:r>
                    </a:p>
                    <a:p>
                      <a:r>
                        <a:rPr lang="ru-RU" sz="1050" b="1" i="0" u="none" strike="noStrike" kern="1200" baseline="0" dirty="0" smtClean="0">
                          <a:solidFill>
                            <a:srgbClr val="0066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Организовывать специализированный сестринский уход за пациентом.</a:t>
                      </a:r>
                    </a:p>
                    <a:p>
                      <a:r>
                        <a:rPr lang="ru-RU" sz="1050" b="1" i="0" u="none" strike="noStrike" kern="1200" baseline="0" dirty="0" smtClean="0">
                          <a:solidFill>
                            <a:srgbClr val="0066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Организовывать оказание психологической помощи пациенту и его окружению.</a:t>
                      </a:r>
                    </a:p>
                    <a:p>
                      <a:r>
                        <a:rPr lang="ru-RU" sz="1050" b="1" i="0" u="none" strike="noStrike" kern="1200" baseline="0" dirty="0" smtClean="0">
                          <a:solidFill>
                            <a:srgbClr val="0066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Оформлять медицинскую документацию.</a:t>
                      </a:r>
                      <a:endParaRPr lang="ru-RU" sz="1050" b="1" dirty="0">
                        <a:solidFill>
                          <a:srgbClr val="0066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1159868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Неотложная медицинская помощь на догоспитальном этапе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b="1" i="0" u="none" strike="noStrike" kern="1200" baseline="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Проводить диагностику неотложных состояний.</a:t>
                      </a:r>
                    </a:p>
                    <a:p>
                      <a:r>
                        <a:rPr lang="ru-RU" sz="1050" b="1" i="0" u="none" strike="noStrike" kern="1200" baseline="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Определять тактику ведения пациента.</a:t>
                      </a:r>
                    </a:p>
                    <a:p>
                      <a:r>
                        <a:rPr lang="ru-RU" sz="1050" b="1" i="0" u="none" strike="noStrike" kern="1200" baseline="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Выполнять лечебные вмешательства по оказанию медицинской помощи на </a:t>
                      </a:r>
                      <a:r>
                        <a:rPr lang="ru-RU" sz="1050" b="1" i="0" u="none" strike="noStrike" kern="1200" baseline="0" dirty="0" err="1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догоспитальном</a:t>
                      </a:r>
                      <a:r>
                        <a:rPr lang="ru-RU" sz="1050" b="1" i="0" u="none" strike="noStrike" kern="1200" baseline="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этапе.</a:t>
                      </a:r>
                    </a:p>
                    <a:p>
                      <a:r>
                        <a:rPr lang="ru-RU" sz="1050" b="1" i="0" u="none" strike="noStrike" kern="1200" baseline="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Проводить контроль эффективности проводимых мероприятий.</a:t>
                      </a:r>
                    </a:p>
                    <a:p>
                      <a:r>
                        <a:rPr lang="ru-RU" sz="1050" b="1" i="0" u="none" strike="noStrike" kern="1200" baseline="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Осуществлять контроль состояния пациента.</a:t>
                      </a:r>
                    </a:p>
                    <a:p>
                      <a:r>
                        <a:rPr lang="ru-RU" sz="1050" b="1" i="0" u="none" strike="noStrike" kern="1200" baseline="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Определять показания к госпитализации и проводить транспортировку пациента в стационар.</a:t>
                      </a:r>
                    </a:p>
                    <a:p>
                      <a:r>
                        <a:rPr lang="ru-RU" sz="1050" b="1" i="0" u="none" strike="noStrike" kern="1200" baseline="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Оформлять медицинскую документацию.</a:t>
                      </a:r>
                    </a:p>
                    <a:p>
                      <a:r>
                        <a:rPr lang="ru-RU" sz="1050" b="1" i="0" u="none" strike="noStrike" kern="1200" baseline="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Организовывать и оказывать неотложную медицинскую помощь пострадавшим в чрезвычайных ситуациях.</a:t>
                      </a:r>
                      <a:endParaRPr lang="ru-RU" sz="105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1159868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Профилактическая деятельность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b="1" i="0" u="none" strike="noStrike" kern="1200" baseline="0" dirty="0" smtClean="0">
                          <a:solidFill>
                            <a:srgbClr val="3366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Организовывать диспансеризацию населения и участвовать в ее проведении.</a:t>
                      </a:r>
                    </a:p>
                    <a:p>
                      <a:r>
                        <a:rPr lang="ru-RU" sz="900" b="1" i="0" u="none" strike="noStrike" kern="1200" baseline="0" dirty="0" smtClean="0">
                          <a:solidFill>
                            <a:srgbClr val="3366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Проводить санитарно-противоэпидемические мероприятия на закрепленном участке.</a:t>
                      </a:r>
                    </a:p>
                    <a:p>
                      <a:r>
                        <a:rPr lang="ru-RU" sz="900" b="1" i="0" u="none" strike="noStrike" kern="1200" baseline="0" dirty="0" smtClean="0">
                          <a:solidFill>
                            <a:srgbClr val="3366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Проводить санитарно-гигиеническое просвещение населения.</a:t>
                      </a:r>
                    </a:p>
                    <a:p>
                      <a:r>
                        <a:rPr lang="ru-RU" sz="900" b="1" i="0" u="none" strike="noStrike" kern="1200" baseline="0" dirty="0" smtClean="0">
                          <a:solidFill>
                            <a:srgbClr val="3366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Проводить диагностику групп здоровья.</a:t>
                      </a:r>
                    </a:p>
                    <a:p>
                      <a:r>
                        <a:rPr lang="ru-RU" sz="900" b="1" i="0" u="none" strike="noStrike" kern="1200" baseline="0" dirty="0" smtClean="0">
                          <a:solidFill>
                            <a:srgbClr val="3366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Проводить иммунопрофилактику.</a:t>
                      </a:r>
                    </a:p>
                    <a:p>
                      <a:r>
                        <a:rPr lang="ru-RU" sz="900" b="1" i="0" u="none" strike="noStrike" kern="1200" baseline="0" dirty="0" smtClean="0">
                          <a:solidFill>
                            <a:srgbClr val="3366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Проводить мероприятия по сохранению и укреплению здоровья различных возрастных групп населения.</a:t>
                      </a:r>
                    </a:p>
                    <a:p>
                      <a:r>
                        <a:rPr lang="ru-RU" sz="900" b="1" i="0" u="none" strike="noStrike" kern="1200" baseline="0" dirty="0" smtClean="0">
                          <a:solidFill>
                            <a:srgbClr val="3366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Организовывать </a:t>
                      </a:r>
                      <a:r>
                        <a:rPr lang="ru-RU" sz="900" b="1" i="0" u="none" strike="noStrike" kern="1200" baseline="0" dirty="0" err="1" smtClean="0">
                          <a:solidFill>
                            <a:srgbClr val="3366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здоровьесберегающую</a:t>
                      </a:r>
                      <a:r>
                        <a:rPr lang="ru-RU" sz="900" b="1" i="0" u="none" strike="noStrike" kern="1200" baseline="0" dirty="0" smtClean="0">
                          <a:solidFill>
                            <a:srgbClr val="3366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среду.</a:t>
                      </a:r>
                    </a:p>
                    <a:p>
                      <a:r>
                        <a:rPr lang="ru-RU" sz="900" b="1" i="0" u="none" strike="noStrike" kern="1200" baseline="0" dirty="0" smtClean="0">
                          <a:solidFill>
                            <a:srgbClr val="3366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Организовывать и проводить работу Школы здоровья для пациентов и их окружения.</a:t>
                      </a:r>
                    </a:p>
                    <a:p>
                      <a:r>
                        <a:rPr lang="ru-RU" sz="900" b="1" i="0" u="none" strike="noStrike" kern="1200" baseline="0" dirty="0" smtClean="0">
                          <a:solidFill>
                            <a:srgbClr val="3366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Оформлять медицинскую документацию.</a:t>
                      </a:r>
                      <a:endParaRPr lang="ru-RU" sz="900" b="1" baseline="0" dirty="0" smtClean="0">
                        <a:solidFill>
                          <a:srgbClr val="3366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995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332656"/>
            <a:ext cx="8496944" cy="360039"/>
          </a:xfrm>
        </p:spPr>
        <p:txBody>
          <a:bodyPr>
            <a:noAutofit/>
          </a:bodyPr>
          <a:lstStyle/>
          <a:p>
            <a:r>
              <a:rPr lang="ru-RU" sz="1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Специальность Лечебное дело, углубленная подготовка, квалификация фельдшер</a:t>
            </a:r>
            <a:endParaRPr lang="ru-RU" sz="1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508342"/>
              </p:ext>
            </p:extLst>
          </p:nvPr>
        </p:nvGraphicFramePr>
        <p:xfrm>
          <a:off x="179512" y="836712"/>
          <a:ext cx="8784977" cy="5501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/>
                <a:gridCol w="7056785"/>
              </a:tblGrid>
              <a:tr h="509724"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latin typeface="Arial" pitchFamily="34" charset="0"/>
                          <a:cs typeface="Arial" pitchFamily="34" charset="0"/>
                        </a:rPr>
                        <a:t>Вид профессиональной деятельности</a:t>
                      </a:r>
                      <a:endParaRPr lang="ru-RU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Профессиональные компетенции</a:t>
                      </a:r>
                      <a:r>
                        <a:rPr lang="ru-RU" sz="1600" baseline="0" dirty="0" smtClean="0"/>
                        <a:t> </a:t>
                      </a:r>
                    </a:p>
                    <a:p>
                      <a:pPr algn="ctr"/>
                      <a:r>
                        <a:rPr lang="ru-RU" sz="1100" b="1" i="0" u="none" strike="noStrike" kern="1200" baseline="0" dirty="0" smtClean="0">
                          <a:solidFill>
                            <a:schemeClr val="lt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Приказ от 12 мая 2014 г. N 514"Об утверждении федерального государственного образовательного стандарта среднего профессионального образования по специальности 31.02.01 Лечебное дело”</a:t>
                      </a:r>
                    </a:p>
                  </a:txBody>
                  <a:tcPr/>
                </a:tc>
              </a:tr>
              <a:tr h="713246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Arial" pitchFamily="34" charset="0"/>
                          <a:cs typeface="Arial" pitchFamily="34" charset="0"/>
                        </a:rPr>
                        <a:t>Медико-социальная деятельность </a:t>
                      </a:r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i="0" u="none" strike="noStrike" kern="1200" baseline="0" dirty="0" smtClean="0">
                          <a:solidFill>
                            <a:srgbClr val="C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Осуществлять медицинскую реабилитацию пациентов с различной</a:t>
                      </a:r>
                    </a:p>
                    <a:p>
                      <a:r>
                        <a:rPr lang="ru-RU" sz="1400" b="1" i="0" u="none" strike="noStrike" kern="1200" baseline="0" dirty="0" smtClean="0">
                          <a:solidFill>
                            <a:srgbClr val="C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патологией.</a:t>
                      </a:r>
                    </a:p>
                    <a:p>
                      <a:r>
                        <a:rPr lang="ru-RU" sz="1400" b="1" i="0" u="none" strike="noStrike" kern="1200" baseline="0" dirty="0" smtClean="0">
                          <a:solidFill>
                            <a:srgbClr val="C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Проводить психосоциальную реабилитацию.</a:t>
                      </a:r>
                    </a:p>
                    <a:p>
                      <a:r>
                        <a:rPr lang="ru-RU" sz="1400" b="1" i="0" u="none" strike="noStrike" kern="1200" baseline="0" dirty="0" smtClean="0">
                          <a:solidFill>
                            <a:srgbClr val="C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Осуществлять паллиативную помощь.</a:t>
                      </a:r>
                    </a:p>
                    <a:p>
                      <a:r>
                        <a:rPr lang="ru-RU" sz="1400" b="1" i="0" u="none" strike="noStrike" kern="1200" baseline="0" dirty="0" smtClean="0">
                          <a:solidFill>
                            <a:srgbClr val="C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Проводить медико-социальную реабилитацию инвалидов, одиноких</a:t>
                      </a:r>
                    </a:p>
                    <a:p>
                      <a:r>
                        <a:rPr lang="ru-RU" sz="1400" b="1" i="0" u="none" strike="noStrike" kern="1200" baseline="0" dirty="0" smtClean="0">
                          <a:solidFill>
                            <a:srgbClr val="C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лиц, участников военных действии и лиц из группы социального риска.</a:t>
                      </a:r>
                    </a:p>
                    <a:p>
                      <a:r>
                        <a:rPr lang="ru-RU" sz="1400" b="1" i="0" u="none" strike="noStrike" kern="1200" baseline="0" dirty="0" smtClean="0">
                          <a:solidFill>
                            <a:srgbClr val="C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Проводить экспертизу временной нетрудоспособности.</a:t>
                      </a:r>
                    </a:p>
                    <a:p>
                      <a:r>
                        <a:rPr lang="ru-RU" sz="1400" b="1" i="0" u="none" strike="noStrike" kern="1200" baseline="0" dirty="0" smtClean="0">
                          <a:solidFill>
                            <a:srgbClr val="C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Оформлять медицинскую документацию.</a:t>
                      </a:r>
                    </a:p>
                  </a:txBody>
                  <a:tcPr/>
                </a:tc>
              </a:tr>
              <a:tr h="71324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kern="1200" baseline="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Организационно-аналитическая деятельность</a:t>
                      </a:r>
                      <a:endParaRPr lang="ru-RU" sz="1400" b="1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i="0" u="none" strike="noStrike" kern="1200" baseline="0" dirty="0" smtClean="0">
                          <a:solidFill>
                            <a:srgbClr val="3366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Рационально организовывать деятельность персонала с соблюдением психологических и этических аспектов работы в команде.</a:t>
                      </a:r>
                    </a:p>
                    <a:p>
                      <a:r>
                        <a:rPr lang="ru-RU" sz="1400" b="1" i="0" u="none" strike="noStrike" kern="1200" baseline="0" dirty="0" smtClean="0">
                          <a:solidFill>
                            <a:srgbClr val="3366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Планировать свою деятельность на фельдшерско-акушерском</a:t>
                      </a:r>
                    </a:p>
                    <a:p>
                      <a:r>
                        <a:rPr lang="ru-RU" sz="1400" b="1" dirty="0" smtClean="0">
                          <a:solidFill>
                            <a:srgbClr val="336600"/>
                          </a:solidFill>
                          <a:latin typeface="Arial" pitchFamily="34" charset="0"/>
                          <a:cs typeface="Arial" pitchFamily="34" charset="0"/>
                        </a:rPr>
                        <a:t>пункте, в здравпункте промышленных предприятий, детских дошкольных</a:t>
                      </a:r>
                    </a:p>
                    <a:p>
                      <a:r>
                        <a:rPr lang="ru-RU" sz="1400" b="1" dirty="0" smtClean="0">
                          <a:solidFill>
                            <a:srgbClr val="336600"/>
                          </a:solidFill>
                          <a:latin typeface="Arial" pitchFamily="34" charset="0"/>
                          <a:cs typeface="Arial" pitchFamily="34" charset="0"/>
                        </a:rPr>
                        <a:t>учреждениях, центрах общей врачебной (семейной) практики и анализировать ее эффективность.</a:t>
                      </a:r>
                    </a:p>
                    <a:p>
                      <a:r>
                        <a:rPr lang="ru-RU" sz="1400" b="1" dirty="0" smtClean="0">
                          <a:solidFill>
                            <a:srgbClr val="336600"/>
                          </a:solidFill>
                          <a:latin typeface="Arial" pitchFamily="34" charset="0"/>
                          <a:cs typeface="Arial" pitchFamily="34" charset="0"/>
                        </a:rPr>
                        <a:t>Вести медицинскую документацию.</a:t>
                      </a:r>
                    </a:p>
                    <a:p>
                      <a:r>
                        <a:rPr lang="ru-RU" sz="1400" b="1" dirty="0" smtClean="0">
                          <a:solidFill>
                            <a:srgbClr val="336600"/>
                          </a:solidFill>
                          <a:latin typeface="Arial" pitchFamily="34" charset="0"/>
                          <a:cs typeface="Arial" pitchFamily="34" charset="0"/>
                        </a:rPr>
                        <a:t>Организовывать и контролировать выполнение требований противопожарной безопасности, техники безопасности и охраны труда на </a:t>
                      </a:r>
                      <a:r>
                        <a:rPr lang="ru-RU" sz="1400" b="1" dirty="0" err="1" smtClean="0">
                          <a:solidFill>
                            <a:srgbClr val="336600"/>
                          </a:solidFill>
                          <a:latin typeface="Arial" pitchFamily="34" charset="0"/>
                          <a:cs typeface="Arial" pitchFamily="34" charset="0"/>
                        </a:rPr>
                        <a:t>ФАПе</a:t>
                      </a:r>
                      <a:r>
                        <a:rPr lang="ru-RU" sz="1400" b="1" dirty="0" smtClean="0">
                          <a:solidFill>
                            <a:srgbClr val="336600"/>
                          </a:solidFill>
                          <a:latin typeface="Arial" pitchFamily="34" charset="0"/>
                          <a:cs typeface="Arial" pitchFamily="34" charset="0"/>
                        </a:rPr>
                        <a:t>, в здравпункте промышленных предприятий, детских дошкольных учреждениях, центрах офисе общей врачебной (семейной) практики.</a:t>
                      </a:r>
                    </a:p>
                    <a:p>
                      <a:r>
                        <a:rPr lang="ru-RU" sz="1400" b="1" dirty="0" smtClean="0">
                          <a:solidFill>
                            <a:srgbClr val="336600"/>
                          </a:solidFill>
                          <a:latin typeface="Arial" pitchFamily="34" charset="0"/>
                          <a:cs typeface="Arial" pitchFamily="34" charset="0"/>
                        </a:rPr>
                        <a:t>Повышать профессиональную квалификацию и внедрять новые современные формы работы.</a:t>
                      </a:r>
                      <a:endParaRPr lang="ru-RU" sz="1400" b="1" dirty="0">
                        <a:solidFill>
                          <a:srgbClr val="3366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5413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0"/>
            <a:ext cx="8496944" cy="360039"/>
          </a:xfrm>
        </p:spPr>
        <p:txBody>
          <a:bodyPr>
            <a:noAutofit/>
          </a:bodyPr>
          <a:lstStyle/>
          <a:p>
            <a:r>
              <a:rPr lang="ru-RU" sz="1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Специальность Лечебное дело, углубленная подготовка, квалификация фельдшер</a:t>
            </a:r>
            <a:endParaRPr lang="ru-RU" sz="1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8789465"/>
              </p:ext>
            </p:extLst>
          </p:nvPr>
        </p:nvGraphicFramePr>
        <p:xfrm>
          <a:off x="35496" y="419825"/>
          <a:ext cx="9108504" cy="63390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0160"/>
                <a:gridCol w="7668344"/>
              </a:tblGrid>
              <a:tr h="883150"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/>
                        <a:t>Вид профессиональной деятельности</a:t>
                      </a:r>
                      <a:endParaRPr lang="ru-RU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Должностные обязанности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/>
                        <a:t>Приказ Министерства здравоохранения и социального развития РФ от 23 июля 2010 г. N 541н</a:t>
                      </a:r>
                      <a:br>
                        <a:rPr lang="ru-RU" sz="1100" dirty="0" smtClean="0"/>
                      </a:br>
                      <a:r>
                        <a:rPr lang="ru-RU" sz="1100" dirty="0" smtClean="0"/>
                        <a:t>"Об утверждении Единого квалификационного справочника должностей руководителей, специалистов и служащих, раздел "Квалификационные характеристики должностей работников в сфере здравоохранения"</a:t>
                      </a:r>
                    </a:p>
                  </a:txBody>
                  <a:tcPr/>
                </a:tc>
              </a:tr>
              <a:tr h="442196">
                <a:tc>
                  <a:txBody>
                    <a:bodyPr/>
                    <a:lstStyle/>
                    <a:p>
                      <a:r>
                        <a:rPr lang="ru-RU" sz="1400" b="1" dirty="0" err="1" smtClean="0">
                          <a:latin typeface="Arial" pitchFamily="34" charset="0"/>
                          <a:cs typeface="Arial" pitchFamily="34" charset="0"/>
                        </a:rPr>
                        <a:t>Лечебно</a:t>
                      </a:r>
                      <a:r>
                        <a:rPr lang="ru-RU" sz="1400" b="1" dirty="0" smtClean="0">
                          <a:latin typeface="Arial" pitchFamily="34" charset="0"/>
                          <a:cs typeface="Arial" pitchFamily="34" charset="0"/>
                        </a:rPr>
                        <a:t> - диагностическая деятельность</a:t>
                      </a:r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- Диагностирует типичные случаи наиболее часто встречающихся заболеваний и назначает лечение, используя при этом современные методы терапии и профилактики заболеваний, выписывает рецепты. </a:t>
                      </a:r>
                    </a:p>
                    <a:p>
                      <a:r>
                        <a:rPr lang="ru-RU" sz="10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- Ассистирует врачу при операциях и сложных процедурах, принимает нормальные роды. </a:t>
                      </a:r>
                    </a:p>
                    <a:p>
                      <a:r>
                        <a:rPr lang="ru-RU" sz="10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- Обеспечивает хранение, учет и списание лекарственных препаратов, соблюдение правил приема лекарственных препаратов пациентами. 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ru-RU" sz="10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Осуществляет осмотр и применяет объективные методы обследования больного (пострадавшего). Оценивает тяжесть его состояния. 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ru-RU" sz="10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Определяет необходимость применения доступных методов исследования.</a:t>
                      </a: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ru-RU" sz="10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Осуществляет экспертизу временной нетрудоспособности. </a:t>
                      </a:r>
                      <a:endParaRPr lang="ru-RU" sz="1000" b="1" baseline="0" dirty="0" smtClean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ru-RU" sz="10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Ведет медицинскую учетно-отчетную документацию</a:t>
                      </a:r>
                      <a:endParaRPr lang="ru-RU" sz="1000" b="1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988438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Arial" pitchFamily="34" charset="0"/>
                          <a:cs typeface="Arial" pitchFamily="34" charset="0"/>
                        </a:rPr>
                        <a:t>Неотложная медицинская помощь на </a:t>
                      </a:r>
                      <a:r>
                        <a:rPr lang="ru-RU" sz="1400" b="1" dirty="0" err="1" smtClean="0">
                          <a:latin typeface="Arial" pitchFamily="34" charset="0"/>
                          <a:cs typeface="Arial" pitchFamily="34" charset="0"/>
                        </a:rPr>
                        <a:t>догоспитальном</a:t>
                      </a:r>
                      <a:r>
                        <a:rPr lang="ru-RU" sz="1400" b="1" dirty="0" smtClean="0">
                          <a:latin typeface="Arial" pitchFamily="34" charset="0"/>
                          <a:cs typeface="Arial" pitchFamily="34" charset="0"/>
                        </a:rPr>
                        <a:t> этапе</a:t>
                      </a:r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solidFill>
                            <a:srgbClr val="336600"/>
                          </a:solidFill>
                          <a:latin typeface="Arial" pitchFamily="34" charset="0"/>
                          <a:cs typeface="Arial" pitchFamily="34" charset="0"/>
                        </a:rPr>
                        <a:t>- Оказывает доврачебную помощь</a:t>
                      </a:r>
                    </a:p>
                    <a:p>
                      <a:r>
                        <a:rPr lang="ru-RU" sz="1000" b="1" dirty="0" smtClean="0">
                          <a:solidFill>
                            <a:srgbClr val="336600"/>
                          </a:solidFill>
                          <a:latin typeface="Arial" pitchFamily="34" charset="0"/>
                          <a:cs typeface="Arial" pitchFamily="34" charset="0"/>
                        </a:rPr>
                        <a:t>- Оказание первой неотложной медицинской помощи при острых заболеваниях и несчастных случаях.</a:t>
                      </a:r>
                    </a:p>
                    <a:p>
                      <a:r>
                        <a:rPr lang="ru-RU" sz="1000" b="1" dirty="0" smtClean="0">
                          <a:solidFill>
                            <a:srgbClr val="336600"/>
                          </a:solidFill>
                          <a:latin typeface="Arial" pitchFamily="34" charset="0"/>
                          <a:cs typeface="Arial" pitchFamily="34" charset="0"/>
                        </a:rPr>
                        <a:t>- Ассистирует врачу при оказании скорой медицинской помощи.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ru-RU" sz="1000" b="1" dirty="0" smtClean="0">
                          <a:solidFill>
                            <a:srgbClr val="336600"/>
                          </a:solidFill>
                          <a:latin typeface="Arial" pitchFamily="34" charset="0"/>
                          <a:cs typeface="Arial" pitchFamily="34" charset="0"/>
                        </a:rPr>
                        <a:t>Определяет срочность, объем, содержание и последовательность диагностических, лечебных и реанимационных мероприятий. Выбирает оптимальное тактическое решение, определяет показания к госпитализации и осуществляет ее. 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ru-RU" sz="1000" b="1" dirty="0" smtClean="0">
                          <a:solidFill>
                            <a:srgbClr val="336600"/>
                          </a:solidFill>
                          <a:latin typeface="Arial" pitchFamily="34" charset="0"/>
                          <a:cs typeface="Arial" pitchFamily="34" charset="0"/>
                        </a:rPr>
                        <a:t>Обеспечивает щадящую транспортировку пациента на носилках или щите с одновременным проведением интенсивной терапии. Проводит сердечно-легочную реанимацию (закрытый массаж сердца с использованием специальных устройств; закрытый массаж сердца ручным способом), автоматическую </a:t>
                      </a:r>
                      <a:r>
                        <a:rPr lang="ru-RU" sz="1000" b="1" dirty="0" err="1" smtClean="0">
                          <a:solidFill>
                            <a:srgbClr val="336600"/>
                          </a:solidFill>
                          <a:latin typeface="Arial" pitchFamily="34" charset="0"/>
                          <a:cs typeface="Arial" pitchFamily="34" charset="0"/>
                        </a:rPr>
                        <a:t>дефибрилляцию</a:t>
                      </a:r>
                      <a:r>
                        <a:rPr lang="ru-RU" sz="1000" b="1" dirty="0" smtClean="0">
                          <a:solidFill>
                            <a:srgbClr val="336600"/>
                          </a:solidFill>
                          <a:latin typeface="Arial" pitchFamily="34" charset="0"/>
                          <a:cs typeface="Arial" pitchFamily="34" charset="0"/>
                        </a:rPr>
                        <a:t>, санацию трахеобронхиального дерева. 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ru-RU" sz="1000" b="1" dirty="0" smtClean="0">
                          <a:solidFill>
                            <a:srgbClr val="336600"/>
                          </a:solidFill>
                          <a:latin typeface="Arial" pitchFamily="34" charset="0"/>
                          <a:cs typeface="Arial" pitchFamily="34" charset="0"/>
                        </a:rPr>
                        <a:t>Обеспечивает проходимость верхних дыхательных путей альтернативными методами, выполнение интубации трахеи с применением </a:t>
                      </a:r>
                      <a:r>
                        <a:rPr lang="ru-RU" sz="1000" b="1" dirty="0" err="1" smtClean="0">
                          <a:solidFill>
                            <a:srgbClr val="336600"/>
                          </a:solidFill>
                          <a:latin typeface="Arial" pitchFamily="34" charset="0"/>
                          <a:cs typeface="Arial" pitchFamily="34" charset="0"/>
                        </a:rPr>
                        <a:t>комбитьюба</a:t>
                      </a:r>
                      <a:r>
                        <a:rPr lang="ru-RU" sz="1000" b="1" dirty="0" smtClean="0">
                          <a:solidFill>
                            <a:srgbClr val="336600"/>
                          </a:solidFill>
                          <a:latin typeface="Arial" pitchFamily="34" charset="0"/>
                          <a:cs typeface="Arial" pitchFamily="34" charset="0"/>
                        </a:rPr>
                        <a:t>, </a:t>
                      </a:r>
                      <a:r>
                        <a:rPr lang="ru-RU" sz="1000" b="1" dirty="0" err="1" smtClean="0">
                          <a:solidFill>
                            <a:srgbClr val="336600"/>
                          </a:solidFill>
                          <a:latin typeface="Arial" pitchFamily="34" charset="0"/>
                          <a:cs typeface="Arial" pitchFamily="34" charset="0"/>
                        </a:rPr>
                        <a:t>ларингеальной</a:t>
                      </a:r>
                      <a:r>
                        <a:rPr lang="ru-RU" sz="1000" b="1" dirty="0" smtClean="0">
                          <a:solidFill>
                            <a:srgbClr val="336600"/>
                          </a:solidFill>
                          <a:latin typeface="Arial" pitchFamily="34" charset="0"/>
                          <a:cs typeface="Arial" pitchFamily="34" charset="0"/>
                        </a:rPr>
                        <a:t> маски или трубки; </a:t>
                      </a:r>
                      <a:r>
                        <a:rPr lang="ru-RU" sz="1000" b="1" dirty="0" err="1" smtClean="0">
                          <a:solidFill>
                            <a:srgbClr val="336600"/>
                          </a:solidFill>
                          <a:latin typeface="Arial" pitchFamily="34" charset="0"/>
                          <a:cs typeface="Arial" pitchFamily="34" charset="0"/>
                        </a:rPr>
                        <a:t>коникотомию</a:t>
                      </a:r>
                      <a:r>
                        <a:rPr lang="ru-RU" sz="1000" b="1" dirty="0" smtClean="0">
                          <a:solidFill>
                            <a:srgbClr val="336600"/>
                          </a:solidFill>
                          <a:latin typeface="Arial" pitchFamily="34" charset="0"/>
                          <a:cs typeface="Arial" pitchFamily="34" charset="0"/>
                        </a:rPr>
                        <a:t>, пункцию </a:t>
                      </a:r>
                      <a:r>
                        <a:rPr lang="ru-RU" sz="1000" b="1" dirty="0" err="1" smtClean="0">
                          <a:solidFill>
                            <a:srgbClr val="336600"/>
                          </a:solidFill>
                          <a:latin typeface="Arial" pitchFamily="34" charset="0"/>
                          <a:cs typeface="Arial" pitchFamily="34" charset="0"/>
                        </a:rPr>
                        <a:t>крикотиреоидной</a:t>
                      </a:r>
                      <a:r>
                        <a:rPr lang="ru-RU" sz="1000" b="1" dirty="0" smtClean="0">
                          <a:solidFill>
                            <a:srgbClr val="336600"/>
                          </a:solidFill>
                          <a:latin typeface="Arial" pitchFamily="34" charset="0"/>
                          <a:cs typeface="Arial" pitchFamily="34" charset="0"/>
                        </a:rPr>
                        <a:t> связки. </a:t>
                      </a:r>
                      <a:endParaRPr lang="ru-RU" sz="1000" b="1" dirty="0">
                        <a:solidFill>
                          <a:srgbClr val="3366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988438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Arial" pitchFamily="34" charset="0"/>
                          <a:cs typeface="Arial" pitchFamily="34" charset="0"/>
                        </a:rPr>
                        <a:t>Профилактическая деятельность</a:t>
                      </a:r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Tx/>
                        <a:buChar char="-"/>
                      </a:pPr>
                      <a:r>
                        <a:rPr lang="ru-RU" sz="10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Осуществляет оказание лечебно-профилактической и санитарно-профилактической помощи.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ru-RU" sz="10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Осуществляет текущий санитарный надзор, организует и проводит противоэпидемические мероприятия. Организует и проводит диспансерное наблюдение за различными группами населения (дети; подростки; беременные женщины; участники и инвалиды войн; пациенты, перенесшие острые заболевания; пациенты, страдающие хроническими заболеваниями). Организует и проводит профилактические прививки детям и взрослым.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ru-RU" sz="10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Проводит санитарно-просветительную работу среди больных и их родственников по укреплению здоровья и профилактике заболеваний, пропаганде здорового образа жизни.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ru-RU" sz="1000" b="1" dirty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Проводит санитарно-просветительную работу среди больных и их родственников по укреплению здоровья и профилактике заболеваний, пропаганде здорового образа жизни. Организует и проводит противоэпидемические мероприятия.</a:t>
                      </a:r>
                      <a:endParaRPr lang="ru-RU" sz="1000" b="1" baseline="0" dirty="0" smtClean="0">
                        <a:solidFill>
                          <a:schemeClr val="accent4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01245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503" y="188640"/>
            <a:ext cx="9144000" cy="648072"/>
          </a:xfrm>
        </p:spPr>
        <p:txBody>
          <a:bodyPr>
            <a:noAutofit/>
          </a:bodyPr>
          <a:lstStyle/>
          <a:p>
            <a:r>
              <a:rPr lang="ru-RU" sz="1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Специальность Сестринское дело - квалификация </a:t>
            </a:r>
            <a:r>
              <a:rPr lang="ru-RU" sz="16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</a:t>
            </a:r>
            <a:r>
              <a:rPr lang="ru-RU" sz="1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едицинская сестра</a:t>
            </a:r>
            <a:endParaRPr lang="ru-RU" sz="16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9874086"/>
              </p:ext>
            </p:extLst>
          </p:nvPr>
        </p:nvGraphicFramePr>
        <p:xfrm>
          <a:off x="0" y="908720"/>
          <a:ext cx="9144000" cy="5715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79712"/>
                <a:gridCol w="7164288"/>
              </a:tblGrid>
              <a:tr h="805266">
                <a:tc>
                  <a:txBody>
                    <a:bodyPr/>
                    <a:lstStyle/>
                    <a:p>
                      <a:pPr algn="ctr"/>
                      <a:r>
                        <a:rPr lang="ru-RU" sz="1300" b="1" dirty="0" smtClean="0">
                          <a:latin typeface="Arial" pitchFamily="34" charset="0"/>
                          <a:cs typeface="Arial" pitchFamily="34" charset="0"/>
                        </a:rPr>
                        <a:t>Вид профессиональной деятельности</a:t>
                      </a:r>
                      <a:endParaRPr lang="ru-RU" sz="13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/>
                        <a:t>Профессиональные компетенции</a:t>
                      </a:r>
                    </a:p>
                    <a:p>
                      <a:pPr algn="ctr"/>
                      <a:r>
                        <a:rPr lang="ru-RU" sz="1300" b="1" i="0" u="none" strike="noStrike" kern="1200" baseline="0" dirty="0" smtClean="0">
                          <a:solidFill>
                            <a:srgbClr val="FF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Приказ от 12 мая 2014 г. N 502"</a:t>
                      </a:r>
                      <a:r>
                        <a:rPr lang="ru-RU" sz="1300" b="1" i="0" u="none" strike="noStrike" kern="1200" baseline="0" dirty="0" smtClean="0">
                          <a:solidFill>
                            <a:schemeClr val="lt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Об утверждении Федерального Государственного  образовательного стандарта среднего профессионального образования по специальности 34.02.01 Сестринское дело</a:t>
                      </a:r>
                    </a:p>
                  </a:txBody>
                  <a:tcPr/>
                </a:tc>
              </a:tr>
              <a:tr h="51888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1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Профилактическая деятельность</a:t>
                      </a:r>
                    </a:p>
                    <a:p>
                      <a:endParaRPr lang="ru-RU" sz="13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00" b="1" kern="1200" dirty="0" smtClean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Проводить мероприятия по сохранению и укреплению здоровья</a:t>
                      </a:r>
                      <a:r>
                        <a:rPr lang="ru-RU" sz="1300" b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населения, пациента и его окружения.</a:t>
                      </a:r>
                    </a:p>
                    <a:p>
                      <a:r>
                        <a:rPr lang="ru-RU" sz="1300" b="1" kern="1200" dirty="0" smtClean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Проводить</a:t>
                      </a:r>
                      <a:r>
                        <a:rPr lang="ru-RU" sz="1300" b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санитарно-гигиеническое </a:t>
                      </a:r>
                      <a:r>
                        <a:rPr lang="ru-RU" sz="1300" b="1" kern="1200" dirty="0" smtClean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просвещение</a:t>
                      </a:r>
                      <a:r>
                        <a:rPr lang="ru-RU" sz="1300" b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населения.</a:t>
                      </a:r>
                    </a:p>
                    <a:p>
                      <a:r>
                        <a:rPr lang="ru-RU" sz="1300" b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Участвовать в проведении профилактики инфекционных и неинфекционных заболеваний.</a:t>
                      </a:r>
                      <a:endParaRPr lang="ru-RU" sz="1300" b="1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518888">
                <a:tc>
                  <a:txBody>
                    <a:bodyPr/>
                    <a:lstStyle/>
                    <a:p>
                      <a:r>
                        <a:rPr lang="ru-RU" sz="1300" b="1" i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Лечебно-диагностическая и реабилитационная деятельность</a:t>
                      </a:r>
                      <a:endParaRPr lang="ru-RU" sz="1300" b="1" i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Представлять информацию в понятном для пациента виде, объяснять ему суть вмешательств.</a:t>
                      </a:r>
                    </a:p>
                    <a:p>
                      <a:r>
                        <a:rPr lang="ru-RU" sz="1300" kern="1200" dirty="0" smtClean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Осуществлять лечебно-диагностические вмешательства, взаимодействуя с участниками лечебного процесса.</a:t>
                      </a:r>
                    </a:p>
                    <a:p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Сотрудничать с взаимодействующими организациями и службами.</a:t>
                      </a:r>
                    </a:p>
                    <a:p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Применять медикаментозные средства в соответствии с правилами их использования.</a:t>
                      </a:r>
                    </a:p>
                    <a:p>
                      <a:r>
                        <a:rPr lang="ru-RU" sz="13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Соблюдать правила пользования аппаратурой, оборудованием и изделий медицинского назначения в ходе лечебно-диагностического процесса.</a:t>
                      </a:r>
                    </a:p>
                    <a:p>
                      <a:r>
                        <a:rPr lang="ru-RU" sz="1300" b="1" kern="1200" dirty="0" smtClean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Вести утвержденную медицинскую документацию.</a:t>
                      </a:r>
                    </a:p>
                    <a:p>
                      <a:r>
                        <a:rPr lang="ru-RU" sz="1300" b="1" kern="1200" dirty="0" smtClean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Осуществлять реабилитационные мероприятия.</a:t>
                      </a:r>
                    </a:p>
                    <a:p>
                      <a:r>
                        <a:rPr lang="ru-RU" sz="1300" b="1" kern="1200" dirty="0" smtClean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Оказывать паллиативную помощь.</a:t>
                      </a:r>
                    </a:p>
                    <a:p>
                      <a:endParaRPr lang="ru-RU" sz="1300" b="1" dirty="0">
                        <a:solidFill>
                          <a:srgbClr val="0066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1159868">
                <a:tc>
                  <a:txBody>
                    <a:bodyPr/>
                    <a:lstStyle/>
                    <a:p>
                      <a:r>
                        <a:rPr lang="ru-RU" sz="1300" b="1" i="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Доврачебная медицинская помощь при неотложных и экстремальных состояниях</a:t>
                      </a:r>
                      <a:endParaRPr lang="ru-RU" sz="1300" b="1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00" b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Оказывать доврачебную помощь при неотложных состояниях и травмах.</a:t>
                      </a:r>
                    </a:p>
                    <a:p>
                      <a:r>
                        <a:rPr lang="ru-RU" sz="1300" b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Участвовать в оказании медицинской помощи при чрезвычайных ситуациях.</a:t>
                      </a:r>
                    </a:p>
                    <a:p>
                      <a:r>
                        <a:rPr lang="ru-RU" sz="1300" b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Взаимодействовать с членами профессиональной бригады и добровольными помощниками в условиях чрезвычайных ситуаций.</a:t>
                      </a:r>
                      <a:endParaRPr lang="ru-RU" sz="1300" b="1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6631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476671"/>
          </a:xfrm>
        </p:spPr>
        <p:txBody>
          <a:bodyPr>
            <a:noAutofit/>
          </a:bodyPr>
          <a:lstStyle/>
          <a:p>
            <a:r>
              <a:rPr lang="ru-RU" sz="1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Специальность Сестринское дело - квалификация </a:t>
            </a:r>
            <a:r>
              <a:rPr lang="ru-RU" sz="16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</a:t>
            </a:r>
            <a:r>
              <a:rPr lang="ru-RU" sz="1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едицинская сестра</a:t>
            </a:r>
            <a:endParaRPr lang="ru-RU" sz="16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9404121"/>
              </p:ext>
            </p:extLst>
          </p:nvPr>
        </p:nvGraphicFramePr>
        <p:xfrm>
          <a:off x="28475" y="692696"/>
          <a:ext cx="9144000" cy="58954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84684"/>
                <a:gridCol w="5659316"/>
              </a:tblGrid>
              <a:tr h="805266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Arial" pitchFamily="34" charset="0"/>
                          <a:cs typeface="Arial" pitchFamily="34" charset="0"/>
                        </a:rPr>
                        <a:t>Вид профессиональной деятельности</a:t>
                      </a:r>
                      <a:endParaRPr lang="ru-RU" sz="12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Профессиональные компетенции</a:t>
                      </a:r>
                    </a:p>
                    <a:p>
                      <a:pPr algn="ctr"/>
                      <a:r>
                        <a:rPr lang="ru-RU" sz="1000" b="1" i="0" u="none" strike="noStrike" kern="1200" baseline="0" dirty="0" smtClean="0">
                          <a:solidFill>
                            <a:srgbClr val="FF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Приказ от 12 мая 2014 г. N 502"Об </a:t>
                      </a:r>
                      <a:r>
                        <a:rPr lang="ru-RU" sz="1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утверждении Федерального Государственного  образовательного стандарта среднего профессионального образования по специальности 34.02.01 Сестринское дело</a:t>
                      </a:r>
                    </a:p>
                  </a:txBody>
                  <a:tcPr/>
                </a:tc>
              </a:tr>
              <a:tr h="51888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Организационная и исследовательская сестринская деятельность</a:t>
                      </a:r>
                      <a:endParaRPr lang="ru-RU" sz="1400" b="1" i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Организовывать подбор и расстановку среднего и младшего медицинского персонала.</a:t>
                      </a:r>
                    </a:p>
                    <a:p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Организовывать рациональную работу исполнителей.</a:t>
                      </a:r>
                    </a:p>
                    <a:p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Определять и планировать потребность в материально-технических ресурсах и осуществлять контроль за их рациональным использованием.</a:t>
                      </a:r>
                    </a:p>
                    <a:p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Проводить исследовательскую работу по анализу и оценке качества сестринской помощи, способствовать внедрению современных медицинских технологий.</a:t>
                      </a:r>
                    </a:p>
                    <a:p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Работать с нормативно-правовой, учетно-отчетной и медицинской документацией.</a:t>
                      </a:r>
                      <a:endParaRPr lang="ru-RU" sz="1400" b="1" baseline="0" dirty="0" smtClean="0">
                        <a:solidFill>
                          <a:srgbClr val="3366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endParaRPr lang="ru-RU" sz="1400" dirty="0"/>
                    </a:p>
                  </a:txBody>
                  <a:tcPr/>
                </a:tc>
              </a:tr>
              <a:tr h="51888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kern="1200" dirty="0" smtClean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Организация и проведение лечебно-диагностических, реабилитационных и профилактических мероприятий в отношении пациентов всех возрастных категорий в системе первичной медико-санитарной помощи, </a:t>
                      </a:r>
                      <a:r>
                        <a:rPr lang="ru-RU" sz="1400" b="1" i="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 учреждениях специализированной и высокотехнологичной медицинской помощи.</a:t>
                      </a:r>
                      <a:endParaRPr lang="ru-RU" sz="1400" i="0" kern="1200" dirty="0" smtClean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kern="1200" dirty="0" smtClean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Организовывать и оказывать сестринскую помощь, консультировать по вопросам укрепления здоровья пациента, его семьи</a:t>
                      </a:r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в том числе и детей; групп населения в учреждениях первичной медико-санитарной помощи.</a:t>
                      </a:r>
                    </a:p>
                    <a:p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Проводить мониторинг развития ребенка в пределах своих полномочий.</a:t>
                      </a:r>
                    </a:p>
                    <a:p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Организовывать и оказывать специализированную и высокотехнологичную сестринскую помощь пациентам всех возрастных категорий.</a:t>
                      </a:r>
                      <a:endParaRPr lang="ru-RU" sz="1400" b="1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0347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360039"/>
          </a:xfrm>
        </p:spPr>
        <p:txBody>
          <a:bodyPr>
            <a:noAutofit/>
          </a:bodyPr>
          <a:lstStyle/>
          <a:p>
            <a:r>
              <a:rPr lang="ru-RU" sz="1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Специальность Сестринское дело, квалификация </a:t>
            </a:r>
            <a:r>
              <a:rPr lang="ru-RU" sz="14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</a:t>
            </a:r>
            <a:r>
              <a:rPr lang="ru-RU" sz="1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едицинская сестра</a:t>
            </a:r>
            <a:endParaRPr lang="ru-RU" sz="1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4957006"/>
              </p:ext>
            </p:extLst>
          </p:nvPr>
        </p:nvGraphicFramePr>
        <p:xfrm>
          <a:off x="35496" y="563880"/>
          <a:ext cx="9108504" cy="6294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76264"/>
                <a:gridCol w="6732240"/>
              </a:tblGrid>
              <a:tr h="883150"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/>
                        <a:t>Вид профессиональной деятельности</a:t>
                      </a:r>
                      <a:endParaRPr lang="ru-RU" sz="10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Должностные обязанности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solidFill>
                            <a:srgbClr val="FF0000"/>
                          </a:solidFill>
                        </a:rPr>
                        <a:t>Приказ Министерства здравоохранения и социального развития РФ от 23 июля 2010 г. N 541н</a:t>
                      </a:r>
                      <a:r>
                        <a:rPr lang="ru-RU" sz="1100" dirty="0" smtClean="0"/>
                        <a:t/>
                      </a:r>
                      <a:br>
                        <a:rPr lang="ru-RU" sz="1100" dirty="0" smtClean="0"/>
                      </a:br>
                      <a:r>
                        <a:rPr lang="ru-RU" sz="1100" dirty="0" smtClean="0"/>
                        <a:t>"Об утверждении Единого квалификационного справочника должностей руководителей, специалистов и служащих, раздел "Квалификационные характеристики должностей работников в сфере здравоохранени</a:t>
                      </a:r>
                      <a:r>
                        <a:rPr lang="ru-RU" sz="1100" dirty="0" smtClean="0">
                          <a:solidFill>
                            <a:schemeClr val="bg1"/>
                          </a:solidFill>
                        </a:rPr>
                        <a:t>я</a:t>
                      </a:r>
                      <a:r>
                        <a:rPr lang="ru-RU" sz="1100" b="1" dirty="0" smtClean="0">
                          <a:solidFill>
                            <a:schemeClr val="bg1"/>
                          </a:solidFill>
                        </a:rPr>
                        <a:t>« </a:t>
                      </a:r>
                      <a:r>
                        <a:rPr lang="ru-RU" sz="1100" b="1" dirty="0" smtClean="0">
                          <a:solidFill>
                            <a:srgbClr val="FF0000"/>
                          </a:solidFill>
                        </a:rPr>
                        <a:t>(медицинская сестра участковая)</a:t>
                      </a:r>
                    </a:p>
                  </a:txBody>
                  <a:tcPr/>
                </a:tc>
              </a:tr>
              <a:tr h="4421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Профилактическая деятельность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00" b="1" i="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Проводит мероприятия по санитарно-гигиеническому воспитанию и образованию обслуживаемого населения</a:t>
                      </a:r>
                      <a:r>
                        <a:rPr lang="ru-RU" sz="1300" b="1" i="0" kern="1200" dirty="0" smtClean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консультирует по вопросам формирования здорового образа жизни. Осуществляет профилактические мероприятия по предупреждению и снижению заболеваемости</a:t>
                      </a:r>
                      <a:r>
                        <a:rPr lang="ru-RU" sz="1300" b="1" i="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выявлению ранних и скрытых форм заболеваний, социально значимых болезней и факторов риска, организует и ведет занятия в школах здоровья.</a:t>
                      </a:r>
                    </a:p>
                    <a:p>
                      <a:r>
                        <a:rPr lang="ru-RU" sz="1300" b="1" i="0" kern="1200" dirty="0" smtClean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Проводит мероприятия по профилактике инфекционных заболеваний</a:t>
                      </a:r>
                      <a:endParaRPr lang="ru-RU" sz="1300" b="1" i="0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9884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Лечебно-диагностическая и реабилитационная деятельность</a:t>
                      </a:r>
                    </a:p>
                    <a:p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00" b="1" i="0" kern="1200" dirty="0" smtClean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Проводит доврачебные осмотры</a:t>
                      </a:r>
                      <a:r>
                        <a:rPr lang="ru-RU" sz="1300" b="1" i="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в том числе профилактические, с записью результатов в медицинской карте амбулаторного больного. Осуществляет диспансерное наблюдение больных. Организует проведение диагностики и лечения заболеваний и состояний, в том числе восстановительного лечения больных в амбулаторных условиях, дневном стационаре и стационаре на дому.</a:t>
                      </a:r>
                    </a:p>
                    <a:p>
                      <a:r>
                        <a:rPr lang="ru-RU" sz="1300" b="1" i="0" kern="1200" dirty="0" smtClean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Оформляет направление </a:t>
                      </a:r>
                      <a:r>
                        <a:rPr lang="ru-RU" sz="1300" b="1" i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больных </a:t>
                      </a:r>
                      <a:r>
                        <a:rPr lang="ru-RU" sz="1300" b="1" i="0" kern="1200" dirty="0" smtClean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на консультации </a:t>
                      </a:r>
                      <a:r>
                        <a:rPr lang="ru-RU" sz="1300" b="1" i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к врачам-специалистам</a:t>
                      </a:r>
                    </a:p>
                    <a:p>
                      <a:r>
                        <a:rPr lang="ru-RU" sz="1300" b="1" i="0" kern="1200" dirty="0" smtClean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Оформляет документацию по экспертизе временной нетрудоспособности</a:t>
                      </a:r>
                      <a:r>
                        <a:rPr lang="ru-RU" sz="1300" b="1" i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документы для направления</a:t>
                      </a:r>
                      <a:r>
                        <a:rPr lang="ru-RU" sz="1300" b="1" i="0" kern="1200" dirty="0" smtClean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на медико-социальную экспертизу, </a:t>
                      </a:r>
                      <a:r>
                        <a:rPr lang="ru-RU" sz="1300" b="1" i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а также заключение о необходимости направления пациентов по медицинским показаниям </a:t>
                      </a:r>
                      <a:r>
                        <a:rPr lang="ru-RU" sz="1300" b="1" i="0" kern="1200" dirty="0" smtClean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на санаторно-курортное лечение. </a:t>
                      </a:r>
                    </a:p>
                    <a:p>
                      <a:r>
                        <a:rPr lang="ru-RU" sz="1300" b="1" i="0" kern="1200" dirty="0" smtClean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Ведет медицинскую документацию. </a:t>
                      </a:r>
                      <a:endParaRPr lang="ru-RU" sz="1300" b="1" i="0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9884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Доврачебная медицинская помощь при неотложных и экстремальных состояниях</a:t>
                      </a:r>
                      <a:endParaRPr lang="ru-RU" sz="1400" b="1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ru-RU" sz="1300" b="1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Оказывает неотложную доврачебную медицинскую помощь больным при острых заболеваниях, травмах, отравлениях и других неотложных состояниях в амбулаторных условиях, дневном стационаре и стационаре на дому</a:t>
                      </a:r>
                      <a:endParaRPr lang="ru-RU" sz="1300" b="1" baseline="0" dirty="0" smtClean="0">
                        <a:solidFill>
                          <a:schemeClr val="accent4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14232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4470</TotalTime>
  <Words>4777</Words>
  <Application>Microsoft Office PowerPoint</Application>
  <PresentationFormat>Экран (4:3)</PresentationFormat>
  <Paragraphs>586</Paragraphs>
  <Slides>35</Slides>
  <Notes>21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42" baseType="lpstr">
      <vt:lpstr>Arial</vt:lpstr>
      <vt:lpstr>Calibri</vt:lpstr>
      <vt:lpstr>Tahoma</vt:lpstr>
      <vt:lpstr>Times New Roman</vt:lpstr>
      <vt:lpstr>Wingdings</vt:lpstr>
      <vt:lpstr>Wingdings 3</vt:lpstr>
      <vt:lpstr>Тема Office</vt:lpstr>
      <vt:lpstr>Презентация PowerPoint</vt:lpstr>
      <vt:lpstr>Презентация PowerPoint</vt:lpstr>
      <vt:lpstr>Презентация PowerPoint</vt:lpstr>
      <vt:lpstr>Специальность Лечебное дело, углубленная подготовка, квалификация фельдшер</vt:lpstr>
      <vt:lpstr>Специальность Лечебное дело, углубленная подготовка, квалификация фельдшер</vt:lpstr>
      <vt:lpstr>Специальность Лечебное дело, углубленная подготовка, квалификация фельдшер</vt:lpstr>
      <vt:lpstr>Специальность Сестринское дело - квалификация Медицинская сестра</vt:lpstr>
      <vt:lpstr>Специальность Сестринское дело - квалификация Медицинская сестра</vt:lpstr>
      <vt:lpstr>Специальность Сестринское дело, квалификация Медицинская сестра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РЕАЛИЗАЦИЯ ФЕДЕРАЛЬНЫХ ПИЛОТНЫХ ПРОЕКТОВ ПО РАЗРАБОТКЕ НОРМ ТРУДА В ЗДРАВООХРАНЕНИИ И  СОВЕРШЕНСТВОВАНИЮ ПРОФЕССИОНАЛЬНОЙ ДЕЯТЕЛЬНОСТИ СРЕДНЕГО МЕДИЦИНСКОГО ПЕРСОНАЛА В СВЕРДЛОВСКОЙ ОБЛАСТИ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ПИЛОТНЫЕ ПЛОЩАДКИ ПО ОРГАНИЗАЦИИ КОМПЛЕКСНЫХ ВРАЧЕБНО-ФЕЛЬДШЕРСКИХ БРИГАД ДЛЯ ОКАЗАНИЯ ПЕРВИЧНОЙ МЕДИКО-САНИТАРНОЙ ПОМОЩИ ВЗРОСЛОМУ НАСЕЛЕНИЮ СВЕРДЛОВСКОЙ ОБЛАСТИ (приказ МЗ СО от 15.12.2014 года № 1672-П)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СОВРЕМЕННЫЕ ТРЕБОВАНИЯ К ОРГАНИЗАЦИОННО-СОДЕРЖАТЕЛЬНОЙ МОБИЛЬНОСТИ ОБРАЗОВАТЕЛЬНОЙ ОРГАНИЗАЦИИ</dc:title>
  <dc:creator>Ледянкина</dc:creator>
  <cp:lastModifiedBy>Ботева Татьяна Александровна</cp:lastModifiedBy>
  <cp:revision>487</cp:revision>
  <dcterms:created xsi:type="dcterms:W3CDTF">2014-05-26T06:59:02Z</dcterms:created>
  <dcterms:modified xsi:type="dcterms:W3CDTF">2015-07-02T09:20:54Z</dcterms:modified>
</cp:coreProperties>
</file>