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3" r:id="rId1"/>
  </p:sldMasterIdLst>
  <p:notesMasterIdLst>
    <p:notesMasterId r:id="rId30"/>
  </p:notesMasterIdLst>
  <p:sldIdLst>
    <p:sldId id="256" r:id="rId2"/>
    <p:sldId id="257" r:id="rId3"/>
    <p:sldId id="265" r:id="rId4"/>
    <p:sldId id="270" r:id="rId5"/>
    <p:sldId id="296" r:id="rId6"/>
    <p:sldId id="305" r:id="rId7"/>
    <p:sldId id="309" r:id="rId8"/>
    <p:sldId id="311" r:id="rId9"/>
    <p:sldId id="264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306" r:id="rId18"/>
    <p:sldId id="282" r:id="rId19"/>
    <p:sldId id="303" r:id="rId20"/>
    <p:sldId id="290" r:id="rId21"/>
    <p:sldId id="288" r:id="rId22"/>
    <p:sldId id="307" r:id="rId23"/>
    <p:sldId id="308" r:id="rId24"/>
    <p:sldId id="312" r:id="rId25"/>
    <p:sldId id="299" r:id="rId26"/>
    <p:sldId id="313" r:id="rId27"/>
    <p:sldId id="291" r:id="rId28"/>
    <p:sldId id="297" r:id="rId29"/>
  </p:sldIdLst>
  <p:sldSz cx="9144000" cy="6858000" type="screen4x3"/>
  <p:notesSz cx="6815138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2738" autoAdjust="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image" Target="../media/image4.jpe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Relationship Id="rId4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родов в Свердловской области</a:t>
            </a:r>
          </a:p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baseline="0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веке (</a:t>
            </a:r>
            <a:r>
              <a:rPr lang="ru-RU" sz="2000" baseline="0" dirty="0" err="1" smtClean="0">
                <a:latin typeface="Times New Roman" pitchFamily="18" charset="0"/>
                <a:cs typeface="Times New Roman" pitchFamily="18" charset="0"/>
              </a:rPr>
              <a:t>абс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2000 год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Количество родов (абс.)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37576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2011 год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Количество родов (абс.)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55429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2012 год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Количество родов (абс.)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59321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Количество родов (абс.)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60200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6449792"/>
        <c:axId val="46451328"/>
      </c:barChart>
      <c:catAx>
        <c:axId val="4644979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one"/>
        <c:crossAx val="46451328"/>
        <c:crosses val="autoZero"/>
        <c:auto val="1"/>
        <c:lblAlgn val="ctr"/>
        <c:lblOffset val="100"/>
        <c:noMultiLvlLbl val="0"/>
      </c:catAx>
      <c:valAx>
        <c:axId val="46451328"/>
        <c:scaling>
          <c:orientation val="minMax"/>
          <c:max val="61000"/>
          <c:min val="35000"/>
        </c:scaling>
        <c:delete val="0"/>
        <c:axPos val="l"/>
        <c:numFmt formatCode="General" sourceLinked="1"/>
        <c:majorTickMark val="none"/>
        <c:minorTickMark val="none"/>
        <c:tickLblPos val="nextTo"/>
        <c:crossAx val="46449792"/>
        <c:crosses val="autoZero"/>
        <c:crossBetween val="between"/>
        <c:majorUnit val="5000"/>
      </c:valAx>
      <c:spPr>
        <a:noFill/>
      </c:spPr>
    </c:plotArea>
    <c:legend>
      <c:legendPos val="b"/>
      <c:layout>
        <c:manualLayout>
          <c:xMode val="edge"/>
          <c:yMode val="edge"/>
          <c:x val="0.19134290805124618"/>
          <c:y val="0.91020117273256207"/>
          <c:w val="0.69602546887585681"/>
          <c:h val="7.331741427826772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b="1">
                <a:latin typeface="Times New Roman" pitchFamily="18" charset="0"/>
                <a:cs typeface="Times New Roman" pitchFamily="18" charset="0"/>
              </a:defRPr>
            </a:pPr>
            <a:r>
              <a:rPr lang="ru-RU" sz="2800" b="1" i="0" u="none" strike="noStrike" cap="none" spc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показателя материнской смертности в Свердловской области* </a:t>
            </a:r>
            <a:endParaRPr lang="ru-RU" sz="2800" b="1" cap="none" spc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"/>
          <c:y val="0.23301231342441578"/>
          <c:w val="1"/>
          <c:h val="0.67278895552775242"/>
        </c:manualLayout>
      </c:layout>
      <c:lineChart>
        <c:grouping val="stacked"/>
        <c:varyColors val="0"/>
        <c:ser>
          <c:idx val="1"/>
          <c:order val="0"/>
          <c:tx>
            <c:strRef>
              <c:f>Лист1!$C$1</c:f>
              <c:strCache>
                <c:ptCount val="1"/>
                <c:pt idx="0">
                  <c:v>Частота на 100 тыс. живорожденных</c:v>
                </c:pt>
              </c:strCache>
            </c:strRef>
          </c:tx>
          <c:spPr>
            <a:ln w="63500">
              <a:solidFill>
                <a:schemeClr val="accent3">
                  <a:lumMod val="75000"/>
                </a:schemeClr>
              </a:solidFill>
            </a:ln>
          </c:spPr>
          <c:marker>
            <c:symbol val="circle"/>
            <c:size val="15"/>
            <c:spPr>
              <a:solidFill>
                <a:schemeClr val="accent3">
                  <a:lumMod val="75000"/>
                </a:schemeClr>
              </a:solidFill>
            </c:spPr>
          </c:marker>
          <c:dLbls>
            <c:dLbl>
              <c:idx val="0"/>
              <c:layout>
                <c:manualLayout>
                  <c:x val="-3.6439936425796612E-2"/>
                  <c:y val="-6.8156004417490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0786221182035789"/>
                  <c:y val="6.3287718387669667E-2"/>
                </c:manualLayout>
              </c:layout>
              <c:tx>
                <c:rich>
                  <a:bodyPr/>
                  <a:lstStyle/>
                  <a:p>
                    <a:r>
                      <a:rPr lang="en-US" sz="3600" b="1" dirty="0">
                        <a:latin typeface="Times New Roman" pitchFamily="18" charset="0"/>
                        <a:cs typeface="Times New Roman" pitchFamily="18" charset="0"/>
                      </a:rPr>
                      <a:t>21,2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2676805423823437E-2"/>
                  <c:y val="-7.0590147432400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5591885566433847E-2"/>
                  <c:y val="6.57218614025800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789753388282846E-2"/>
                  <c:y val="-7.0590147432400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081272879689217E-2"/>
                  <c:y val="5.84194323578490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33</c:v>
                </c:pt>
                <c:pt idx="1">
                  <c:v>21.2</c:v>
                </c:pt>
                <c:pt idx="2">
                  <c:v>17.5</c:v>
                </c:pt>
                <c:pt idx="3">
                  <c:v>18.899999999999999</c:v>
                </c:pt>
                <c:pt idx="4">
                  <c:v>9.6</c:v>
                </c:pt>
                <c:pt idx="5">
                  <c:v>14.4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6520192"/>
        <c:axId val="46521728"/>
      </c:lineChart>
      <c:catAx>
        <c:axId val="46520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6521728"/>
        <c:crosses val="autoZero"/>
        <c:auto val="1"/>
        <c:lblAlgn val="ctr"/>
        <c:lblOffset val="100"/>
        <c:noMultiLvlLbl val="0"/>
      </c:catAx>
      <c:valAx>
        <c:axId val="46521728"/>
        <c:scaling>
          <c:orientation val="minMax"/>
          <c:max val="60"/>
        </c:scaling>
        <c:delete val="1"/>
        <c:axPos val="l"/>
        <c:majorGridlines/>
        <c:numFmt formatCode="General" sourceLinked="1"/>
        <c:majorTickMark val="none"/>
        <c:minorTickMark val="none"/>
        <c:tickLblPos val="none"/>
        <c:crossAx val="46520192"/>
        <c:crosses val="autoZero"/>
        <c:crossBetween val="between"/>
        <c:majorUnit val="10"/>
      </c:valAx>
      <c:spPr>
        <a:blipFill dpi="0" rotWithShape="1">
          <a:blip xmlns:r="http://schemas.openxmlformats.org/officeDocument/2006/relationships" r:embed="rId1">
            <a:alphaModFix amt="60000"/>
          </a:blip>
          <a:srcRect/>
          <a:stretch>
            <a:fillRect/>
          </a:stretch>
        </a:blipFill>
      </c:spPr>
    </c:plotArea>
    <c:legend>
      <c:legendPos val="t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169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32532406793513"/>
          <c:y val="0.52756749487224841"/>
          <c:w val="0.8237960119126545"/>
          <c:h val="0.47169870944557091"/>
        </c:manualLayout>
      </c:layout>
      <c:pie3D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Структура беременных по группам риска (абс/%) за 9 месяцев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6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7222907132182452"/>
                  <c:y val="-0.149331279538307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7689933789183004"/>
                  <c:y val="6.153343589371322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755458811950991"/>
                  <c:y val="-6.22763139368707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027384054101567E-3"/>
                  <c:y val="-3.0865717227406133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Лист1!$B$1:$E$1</c:f>
              <c:strCache>
                <c:ptCount val="4"/>
                <c:pt idx="0">
                  <c:v>Высокой группы риска - 4752</c:v>
                </c:pt>
                <c:pt idx="1">
                  <c:v>Средней группы риска - 8925</c:v>
                </c:pt>
                <c:pt idx="2">
                  <c:v>Низкой группы риска - 9206</c:v>
                </c:pt>
                <c:pt idx="3">
                  <c:v>Неопределенной группы риска - 326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>
                  <c:v>4752</c:v>
                </c:pt>
                <c:pt idx="1">
                  <c:v>8925</c:v>
                </c:pt>
                <c:pt idx="2">
                  <c:v>9206</c:v>
                </c:pt>
                <c:pt idx="3">
                  <c:v>326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1.7131314448133025E-2"/>
          <c:y val="0.19463552948562257"/>
          <c:w val="0.96018856327791513"/>
          <c:h val="0.2901147763742044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Общее количество </a:t>
            </a:r>
            <a:r>
              <a:rPr lang="ru-RU" dirty="0" smtClean="0"/>
              <a:t>случаев в АС «ПМБ»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Общее количество случаев</c:v>
                </c:pt>
              </c:strCache>
            </c:strRef>
          </c:tx>
          <c:dPt>
            <c:idx val="1"/>
            <c:bubble3D val="0"/>
            <c:explosion val="34"/>
          </c:dPt>
          <c:dLbls>
            <c:dLbl>
              <c:idx val="0"/>
              <c:layout>
                <c:manualLayout>
                  <c:x val="-0.23766468666967222"/>
                  <c:y val="-1.0260521817846154E-2"/>
                </c:manualLayout>
              </c:layout>
              <c:tx>
                <c:rich>
                  <a:bodyPr/>
                  <a:lstStyle/>
                  <a:p>
                    <a:pPr>
                      <a:defRPr sz="28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81%</a:t>
                    </a:r>
                    <a:endParaRPr lang="en-US" sz="3200" b="1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4191342011433001E-2"/>
                  <c:y val="-1.9659396495399828E-2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19% </a:t>
                    </a:r>
                    <a:endParaRPr lang="en-US" sz="28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Беременные  - 23209</c:v>
                </c:pt>
                <c:pt idx="1">
                  <c:v>Исход беременности - 5309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23209</c:v>
                </c:pt>
                <c:pt idx="1">
                  <c:v>5309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96"/>
      </c:pieChart>
    </c:plotArea>
    <c:legend>
      <c:legendPos val="t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476815398075256E-2"/>
          <c:y val="0.1826666666666667"/>
          <c:w val="0.64564468503937056"/>
          <c:h val="0.7457284922717999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Мертворождение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2013г.</c:v>
                </c:pt>
                <c:pt idx="1">
                  <c:v>2014г.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6.1</c:v>
                </c:pt>
                <c:pt idx="1">
                  <c:v>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Ранняя неонатальная смертность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2013г.</c:v>
                </c:pt>
                <c:pt idx="1">
                  <c:v>2014г.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8379776"/>
        <c:axId val="88381312"/>
      </c:barChart>
      <c:catAx>
        <c:axId val="88379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381312"/>
        <c:crosses val="autoZero"/>
        <c:auto val="1"/>
        <c:lblAlgn val="ctr"/>
        <c:lblOffset val="100"/>
        <c:noMultiLvlLbl val="0"/>
      </c:catAx>
      <c:valAx>
        <c:axId val="8838131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379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2314934041937076"/>
          <c:y val="0.51139754313012842"/>
          <c:w val="0.35220039303465384"/>
          <c:h val="0.112254723020193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789882099977775E-2"/>
          <c:y val="2.5763967004124491E-2"/>
          <c:w val="0.87939242148507191"/>
          <c:h val="0.86429258842644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эвакуаций на 3 уровень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Lbl>
              <c:idx val="0"/>
              <c:layout>
                <c:manualLayout>
                  <c:x val="-3.3264457298354311E-17"/>
                  <c:y val="-1.990063742032246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6288918078768865E-3"/>
                  <c:y val="-7.995875515560557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73295360"/>
        <c:axId val="73296896"/>
      </c:barChart>
      <c:catAx>
        <c:axId val="7329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3296896"/>
        <c:crosses val="autoZero"/>
        <c:auto val="1"/>
        <c:lblAlgn val="ctr"/>
        <c:lblOffset val="100"/>
        <c:noMultiLvlLbl val="0"/>
      </c:catAx>
      <c:valAx>
        <c:axId val="73296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329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эвакуаций на 3 уровень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73325184"/>
        <c:axId val="90075520"/>
      </c:barChart>
      <c:catAx>
        <c:axId val="7332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0075520"/>
        <c:crosses val="autoZero"/>
        <c:auto val="1"/>
        <c:lblAlgn val="ctr"/>
        <c:lblOffset val="100"/>
        <c:noMultiLvlLbl val="0"/>
      </c:catAx>
      <c:valAx>
        <c:axId val="90075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332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эвакуаций на 3 уровень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3.1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90099712"/>
        <c:axId val="90101248"/>
      </c:barChart>
      <c:catAx>
        <c:axId val="90099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0101248"/>
        <c:crosses val="autoZero"/>
        <c:auto val="1"/>
        <c:lblAlgn val="ctr"/>
        <c:lblOffset val="100"/>
        <c:noMultiLvlLbl val="0"/>
      </c:catAx>
      <c:valAx>
        <c:axId val="90101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009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25285203667966"/>
          <c:y val="6.9014070900334776E-2"/>
          <c:w val="0.79713917025431369"/>
          <c:h val="0.737759814126932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эвакуаций на 3 уровень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25,5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1,6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88695936"/>
        <c:axId val="88697472"/>
      </c:barChart>
      <c:catAx>
        <c:axId val="886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697472"/>
        <c:crosses val="autoZero"/>
        <c:auto val="1"/>
        <c:lblAlgn val="ctr"/>
        <c:lblOffset val="100"/>
        <c:noMultiLvlLbl val="0"/>
      </c:catAx>
      <c:valAx>
        <c:axId val="88697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695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0F8AA5-A610-4845-8330-4A7248A670C9}" type="doc">
      <dgm:prSet loTypeId="urn:microsoft.com/office/officeart/2005/8/layout/matrix1" loCatId="matrix" qsTypeId="urn:microsoft.com/office/officeart/2005/8/quickstyle/3d3" qsCatId="3D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EC5DA905-16B5-4BA0-AE2E-57B63E3C43F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Центр мониторинга беременных ОПЦ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74DBA6C-05BF-42DB-8128-225134ECC387}" type="parTrans" cxnId="{1B4620F6-86BA-42A7-958C-7E0C259D5CAE}">
      <dgm:prSet/>
      <dgm:spPr/>
      <dgm:t>
        <a:bodyPr/>
        <a:lstStyle/>
        <a:p>
          <a:endParaRPr lang="ru-RU"/>
        </a:p>
      </dgm:t>
    </dgm:pt>
    <dgm:pt modelId="{45B1773A-2194-4223-9CFB-EF83AB2161A0}" type="sibTrans" cxnId="{1B4620F6-86BA-42A7-958C-7E0C259D5CAE}">
      <dgm:prSet/>
      <dgm:spPr/>
      <dgm:t>
        <a:bodyPr/>
        <a:lstStyle/>
        <a:p>
          <a:endParaRPr lang="ru-RU"/>
        </a:p>
      </dgm:t>
    </dgm:pt>
    <dgm:pt modelId="{5E307135-E51C-4B6C-8A22-4981072B5EA6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ЛПУ </a:t>
          </a:r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III </a:t>
          </a:r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уровня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708CF101-112B-4B41-9883-1AF4938435F2}" type="parTrans" cxnId="{0D3BAC06-6D82-4DCC-B5FA-28641608B77F}">
      <dgm:prSet/>
      <dgm:spPr/>
      <dgm:t>
        <a:bodyPr/>
        <a:lstStyle/>
        <a:p>
          <a:endParaRPr lang="ru-RU"/>
        </a:p>
      </dgm:t>
    </dgm:pt>
    <dgm:pt modelId="{DBDC5CC9-76C1-4810-8573-DB5BD04B4CE3}" type="sibTrans" cxnId="{0D3BAC06-6D82-4DCC-B5FA-28641608B77F}">
      <dgm:prSet/>
      <dgm:spPr/>
      <dgm:t>
        <a:bodyPr/>
        <a:lstStyle/>
        <a:p>
          <a:endParaRPr lang="ru-RU"/>
        </a:p>
      </dgm:t>
    </dgm:pt>
    <dgm:pt modelId="{20437D5F-E168-4849-83D5-D01159A7AEE0}">
      <dgm:prSet phldrT="[Текст]" custT="1"/>
      <dgm:spPr/>
      <dgm:t>
        <a:bodyPr/>
        <a:lstStyle/>
        <a:p>
          <a:r>
            <a:rPr lang="ru-RU" sz="3200" b="1" smtClean="0">
              <a:latin typeface="Times New Roman" pitchFamily="18" charset="0"/>
              <a:cs typeface="Times New Roman" pitchFamily="18" charset="0"/>
            </a:rPr>
            <a:t>МЗ СО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CA34B34E-6D8B-48EC-816D-835797519677}" type="parTrans" cxnId="{82D980B6-AF80-4763-991D-C6E978E5A95C}">
      <dgm:prSet/>
      <dgm:spPr/>
      <dgm:t>
        <a:bodyPr/>
        <a:lstStyle/>
        <a:p>
          <a:endParaRPr lang="ru-RU"/>
        </a:p>
      </dgm:t>
    </dgm:pt>
    <dgm:pt modelId="{48AFF36D-19BA-41C1-B1CA-264D90596064}" type="sibTrans" cxnId="{82D980B6-AF80-4763-991D-C6E978E5A95C}">
      <dgm:prSet/>
      <dgm:spPr/>
      <dgm:t>
        <a:bodyPr/>
        <a:lstStyle/>
        <a:p>
          <a:endParaRPr lang="ru-RU"/>
        </a:p>
      </dgm:t>
    </dgm:pt>
    <dgm:pt modelId="{0C8FD5D2-5726-4BA0-A5C2-AB6D837F55DE}">
      <dgm:prSet phldrT="[Текст]" custT="1"/>
      <dgm:spPr/>
      <dgm:t>
        <a:bodyPr/>
        <a:lstStyle/>
        <a:p>
          <a:r>
            <a:rPr lang="ru-RU" sz="3200" b="1" smtClean="0">
              <a:latin typeface="Times New Roman" pitchFamily="18" charset="0"/>
              <a:cs typeface="Times New Roman" pitchFamily="18" charset="0"/>
            </a:rPr>
            <a:t>МПЦ</a:t>
          </a:r>
          <a:endParaRPr lang="ru-RU" sz="4000" b="1" dirty="0">
            <a:latin typeface="Times New Roman" pitchFamily="18" charset="0"/>
            <a:cs typeface="Times New Roman" pitchFamily="18" charset="0"/>
          </a:endParaRPr>
        </a:p>
      </dgm:t>
    </dgm:pt>
    <dgm:pt modelId="{AB1AEBB6-7E5F-46BD-B831-525F88A24AD2}" type="parTrans" cxnId="{ACBB189B-5026-44F7-84C8-BAD50679FAC9}">
      <dgm:prSet/>
      <dgm:spPr/>
      <dgm:t>
        <a:bodyPr/>
        <a:lstStyle/>
        <a:p>
          <a:endParaRPr lang="ru-RU"/>
        </a:p>
      </dgm:t>
    </dgm:pt>
    <dgm:pt modelId="{707B9961-2F96-468E-A574-D0B0330DE49B}" type="sibTrans" cxnId="{ACBB189B-5026-44F7-84C8-BAD50679FAC9}">
      <dgm:prSet/>
      <dgm:spPr/>
      <dgm:t>
        <a:bodyPr/>
        <a:lstStyle/>
        <a:p>
          <a:endParaRPr lang="ru-RU"/>
        </a:p>
      </dgm:t>
    </dgm:pt>
    <dgm:pt modelId="{A6BEF3C6-3828-40A2-A1F3-20C5E6601CEF}">
      <dgm:prSet phldrT="[Текст]" custT="1"/>
      <dgm:spPr/>
      <dgm:t>
        <a:bodyPr/>
        <a:lstStyle/>
        <a:p>
          <a:r>
            <a:rPr lang="ru-RU" sz="3200" b="1" smtClean="0">
              <a:latin typeface="Times New Roman" pitchFamily="18" charset="0"/>
              <a:cs typeface="Times New Roman" pitchFamily="18" charset="0"/>
            </a:rPr>
            <a:t>ЛПУ </a:t>
          </a:r>
          <a:r>
            <a:rPr lang="en-US" sz="3200" b="1" smtClean="0">
              <a:latin typeface="Times New Roman" pitchFamily="18" charset="0"/>
              <a:cs typeface="Times New Roman" pitchFamily="18" charset="0"/>
            </a:rPr>
            <a:t>I </a:t>
          </a:r>
          <a:r>
            <a:rPr lang="ru-RU" sz="3200" b="1" smtClean="0">
              <a:latin typeface="Times New Roman" pitchFamily="18" charset="0"/>
              <a:cs typeface="Times New Roman" pitchFamily="18" charset="0"/>
            </a:rPr>
            <a:t>и </a:t>
          </a:r>
          <a:r>
            <a:rPr lang="en-US" sz="3200" b="1" smtClean="0">
              <a:latin typeface="Times New Roman" pitchFamily="18" charset="0"/>
              <a:cs typeface="Times New Roman" pitchFamily="18" charset="0"/>
            </a:rPr>
            <a:t>II </a:t>
          </a:r>
          <a:r>
            <a:rPr lang="ru-RU" sz="3200" b="1" smtClean="0">
              <a:latin typeface="Times New Roman" pitchFamily="18" charset="0"/>
              <a:cs typeface="Times New Roman" pitchFamily="18" charset="0"/>
            </a:rPr>
            <a:t>уровня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77466BF2-8D36-4CB1-AE34-A3B8EC0C2742}" type="parTrans" cxnId="{66448AA6-185C-4AE5-AA16-222DF884D13C}">
      <dgm:prSet/>
      <dgm:spPr/>
      <dgm:t>
        <a:bodyPr/>
        <a:lstStyle/>
        <a:p>
          <a:endParaRPr lang="ru-RU"/>
        </a:p>
      </dgm:t>
    </dgm:pt>
    <dgm:pt modelId="{FD6849D4-D2ED-4DFD-8DCF-062BA2A0807C}" type="sibTrans" cxnId="{66448AA6-185C-4AE5-AA16-222DF884D13C}">
      <dgm:prSet/>
      <dgm:spPr/>
      <dgm:t>
        <a:bodyPr/>
        <a:lstStyle/>
        <a:p>
          <a:endParaRPr lang="ru-RU"/>
        </a:p>
      </dgm:t>
    </dgm:pt>
    <dgm:pt modelId="{05E7647E-0E93-44A3-92A6-9901A708A716}" type="pres">
      <dgm:prSet presAssocID="{1A0F8AA5-A610-4845-8330-4A7248A670C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E3B4B2-28BF-40A7-BED8-2CE8DC151F84}" type="pres">
      <dgm:prSet presAssocID="{1A0F8AA5-A610-4845-8330-4A7248A670C9}" presName="matrix" presStyleCnt="0"/>
      <dgm:spPr/>
      <dgm:t>
        <a:bodyPr/>
        <a:lstStyle/>
        <a:p>
          <a:endParaRPr lang="ru-RU"/>
        </a:p>
      </dgm:t>
    </dgm:pt>
    <dgm:pt modelId="{A82E0DD2-DE83-47BF-B99D-728F8FEFF6DC}" type="pres">
      <dgm:prSet presAssocID="{1A0F8AA5-A610-4845-8330-4A7248A670C9}" presName="tile1" presStyleLbl="node1" presStyleIdx="0" presStyleCnt="4" custLinFactNeighborX="0" custLinFactNeighborY="0"/>
      <dgm:spPr/>
      <dgm:t>
        <a:bodyPr/>
        <a:lstStyle/>
        <a:p>
          <a:endParaRPr lang="ru-RU"/>
        </a:p>
      </dgm:t>
    </dgm:pt>
    <dgm:pt modelId="{3D4872A4-65AD-40D3-B66C-AE203795F890}" type="pres">
      <dgm:prSet presAssocID="{1A0F8AA5-A610-4845-8330-4A7248A670C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7543B-DC61-4CD9-BF47-35A9830B4C58}" type="pres">
      <dgm:prSet presAssocID="{1A0F8AA5-A610-4845-8330-4A7248A670C9}" presName="tile2" presStyleLbl="node1" presStyleIdx="1" presStyleCnt="4"/>
      <dgm:spPr/>
      <dgm:t>
        <a:bodyPr/>
        <a:lstStyle/>
        <a:p>
          <a:endParaRPr lang="ru-RU"/>
        </a:p>
      </dgm:t>
    </dgm:pt>
    <dgm:pt modelId="{8BE5ECDD-D62A-414E-82B2-5C07CD43073C}" type="pres">
      <dgm:prSet presAssocID="{1A0F8AA5-A610-4845-8330-4A7248A670C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80127-3373-46CA-A3CA-114CCCE7492B}" type="pres">
      <dgm:prSet presAssocID="{1A0F8AA5-A610-4845-8330-4A7248A670C9}" presName="tile3" presStyleLbl="node1" presStyleIdx="2" presStyleCnt="4"/>
      <dgm:spPr/>
      <dgm:t>
        <a:bodyPr/>
        <a:lstStyle/>
        <a:p>
          <a:endParaRPr lang="ru-RU"/>
        </a:p>
      </dgm:t>
    </dgm:pt>
    <dgm:pt modelId="{1D9A7F91-6BDB-47A6-A9AD-F2B297BB9945}" type="pres">
      <dgm:prSet presAssocID="{1A0F8AA5-A610-4845-8330-4A7248A670C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4D8B8-C215-40E2-9DB8-7D1412A2B27D}" type="pres">
      <dgm:prSet presAssocID="{1A0F8AA5-A610-4845-8330-4A7248A670C9}" presName="tile4" presStyleLbl="node1" presStyleIdx="3" presStyleCnt="4"/>
      <dgm:spPr/>
      <dgm:t>
        <a:bodyPr/>
        <a:lstStyle/>
        <a:p>
          <a:endParaRPr lang="ru-RU"/>
        </a:p>
      </dgm:t>
    </dgm:pt>
    <dgm:pt modelId="{55D800F8-752B-42E9-8BB2-894815F89434}" type="pres">
      <dgm:prSet presAssocID="{1A0F8AA5-A610-4845-8330-4A7248A670C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57E98-510E-4A1E-BAF7-FC74FB8D2C5F}" type="pres">
      <dgm:prSet presAssocID="{1A0F8AA5-A610-4845-8330-4A7248A670C9}" presName="centerTile" presStyleLbl="fgShp" presStyleIdx="0" presStyleCnt="1" custScaleX="112447" custScaleY="164706" custLinFactNeighborX="-668" custLinFactNeighborY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5DA9FD9-AB0D-4076-BF50-D3D96383332D}" type="presOf" srcId="{5E307135-E51C-4B6C-8A22-4981072B5EA6}" destId="{A82E0DD2-DE83-47BF-B99D-728F8FEFF6DC}" srcOrd="0" destOrd="0" presId="urn:microsoft.com/office/officeart/2005/8/layout/matrix1"/>
    <dgm:cxn modelId="{2ADEAEE5-D30D-497D-93DF-AC588F098096}" type="presOf" srcId="{A6BEF3C6-3828-40A2-A1F3-20C5E6601CEF}" destId="{B364D8B8-C215-40E2-9DB8-7D1412A2B27D}" srcOrd="0" destOrd="0" presId="urn:microsoft.com/office/officeart/2005/8/layout/matrix1"/>
    <dgm:cxn modelId="{F6B8D74E-FB74-4E3A-8A91-D7A25BC2156D}" type="presOf" srcId="{5E307135-E51C-4B6C-8A22-4981072B5EA6}" destId="{3D4872A4-65AD-40D3-B66C-AE203795F890}" srcOrd="1" destOrd="0" presId="urn:microsoft.com/office/officeart/2005/8/layout/matrix1"/>
    <dgm:cxn modelId="{1F52CACB-3396-4226-9DD7-57E53F8385A1}" type="presOf" srcId="{EC5DA905-16B5-4BA0-AE2E-57B63E3C43FF}" destId="{61557E98-510E-4A1E-BAF7-FC74FB8D2C5F}" srcOrd="0" destOrd="0" presId="urn:microsoft.com/office/officeart/2005/8/layout/matrix1"/>
    <dgm:cxn modelId="{0D3BAC06-6D82-4DCC-B5FA-28641608B77F}" srcId="{EC5DA905-16B5-4BA0-AE2E-57B63E3C43FF}" destId="{5E307135-E51C-4B6C-8A22-4981072B5EA6}" srcOrd="0" destOrd="0" parTransId="{708CF101-112B-4B41-9883-1AF4938435F2}" sibTransId="{DBDC5CC9-76C1-4810-8573-DB5BD04B4CE3}"/>
    <dgm:cxn modelId="{82D980B6-AF80-4763-991D-C6E978E5A95C}" srcId="{EC5DA905-16B5-4BA0-AE2E-57B63E3C43FF}" destId="{20437D5F-E168-4849-83D5-D01159A7AEE0}" srcOrd="1" destOrd="0" parTransId="{CA34B34E-6D8B-48EC-816D-835797519677}" sibTransId="{48AFF36D-19BA-41C1-B1CA-264D90596064}"/>
    <dgm:cxn modelId="{32CC6C47-787F-46C1-92E6-332753BA6CD3}" type="presOf" srcId="{1A0F8AA5-A610-4845-8330-4A7248A670C9}" destId="{05E7647E-0E93-44A3-92A6-9901A708A716}" srcOrd="0" destOrd="0" presId="urn:microsoft.com/office/officeart/2005/8/layout/matrix1"/>
    <dgm:cxn modelId="{09A039F7-6229-41C9-B5DC-761CEECB95F4}" type="presOf" srcId="{0C8FD5D2-5726-4BA0-A5C2-AB6D837F55DE}" destId="{B2380127-3373-46CA-A3CA-114CCCE7492B}" srcOrd="0" destOrd="0" presId="urn:microsoft.com/office/officeart/2005/8/layout/matrix1"/>
    <dgm:cxn modelId="{EE6C2E9E-FF99-4A64-9D84-E20CC59C47FE}" type="presOf" srcId="{A6BEF3C6-3828-40A2-A1F3-20C5E6601CEF}" destId="{55D800F8-752B-42E9-8BB2-894815F89434}" srcOrd="1" destOrd="0" presId="urn:microsoft.com/office/officeart/2005/8/layout/matrix1"/>
    <dgm:cxn modelId="{2249DA81-EB47-4B06-91F6-D98F69C0336A}" type="presOf" srcId="{20437D5F-E168-4849-83D5-D01159A7AEE0}" destId="{F237543B-DC61-4CD9-BF47-35A9830B4C58}" srcOrd="0" destOrd="0" presId="urn:microsoft.com/office/officeart/2005/8/layout/matrix1"/>
    <dgm:cxn modelId="{7298650E-4761-4142-9879-A2DD22E7076E}" type="presOf" srcId="{20437D5F-E168-4849-83D5-D01159A7AEE0}" destId="{8BE5ECDD-D62A-414E-82B2-5C07CD43073C}" srcOrd="1" destOrd="0" presId="urn:microsoft.com/office/officeart/2005/8/layout/matrix1"/>
    <dgm:cxn modelId="{1B4620F6-86BA-42A7-958C-7E0C259D5CAE}" srcId="{1A0F8AA5-A610-4845-8330-4A7248A670C9}" destId="{EC5DA905-16B5-4BA0-AE2E-57B63E3C43FF}" srcOrd="0" destOrd="0" parTransId="{C74DBA6C-05BF-42DB-8128-225134ECC387}" sibTransId="{45B1773A-2194-4223-9CFB-EF83AB2161A0}"/>
    <dgm:cxn modelId="{83066A41-4216-473D-A6B0-140B2F9C8553}" type="presOf" srcId="{0C8FD5D2-5726-4BA0-A5C2-AB6D837F55DE}" destId="{1D9A7F91-6BDB-47A6-A9AD-F2B297BB9945}" srcOrd="1" destOrd="0" presId="urn:microsoft.com/office/officeart/2005/8/layout/matrix1"/>
    <dgm:cxn modelId="{66448AA6-185C-4AE5-AA16-222DF884D13C}" srcId="{EC5DA905-16B5-4BA0-AE2E-57B63E3C43FF}" destId="{A6BEF3C6-3828-40A2-A1F3-20C5E6601CEF}" srcOrd="3" destOrd="0" parTransId="{77466BF2-8D36-4CB1-AE34-A3B8EC0C2742}" sibTransId="{FD6849D4-D2ED-4DFD-8DCF-062BA2A0807C}"/>
    <dgm:cxn modelId="{ACBB189B-5026-44F7-84C8-BAD50679FAC9}" srcId="{EC5DA905-16B5-4BA0-AE2E-57B63E3C43FF}" destId="{0C8FD5D2-5726-4BA0-A5C2-AB6D837F55DE}" srcOrd="2" destOrd="0" parTransId="{AB1AEBB6-7E5F-46BD-B831-525F88A24AD2}" sibTransId="{707B9961-2F96-468E-A574-D0B0330DE49B}"/>
    <dgm:cxn modelId="{7AEC3D0E-62D3-47E4-8D77-FD18C5064F7D}" type="presParOf" srcId="{05E7647E-0E93-44A3-92A6-9901A708A716}" destId="{FAE3B4B2-28BF-40A7-BED8-2CE8DC151F84}" srcOrd="0" destOrd="0" presId="urn:microsoft.com/office/officeart/2005/8/layout/matrix1"/>
    <dgm:cxn modelId="{AD251544-E610-4A3E-B7C9-4DF256B20245}" type="presParOf" srcId="{FAE3B4B2-28BF-40A7-BED8-2CE8DC151F84}" destId="{A82E0DD2-DE83-47BF-B99D-728F8FEFF6DC}" srcOrd="0" destOrd="0" presId="urn:microsoft.com/office/officeart/2005/8/layout/matrix1"/>
    <dgm:cxn modelId="{29C7FE81-F91C-4E72-AA7D-B85C1E719BB5}" type="presParOf" srcId="{FAE3B4B2-28BF-40A7-BED8-2CE8DC151F84}" destId="{3D4872A4-65AD-40D3-B66C-AE203795F890}" srcOrd="1" destOrd="0" presId="urn:microsoft.com/office/officeart/2005/8/layout/matrix1"/>
    <dgm:cxn modelId="{E280F927-BF84-40EC-8C95-3FA95C8B847A}" type="presParOf" srcId="{FAE3B4B2-28BF-40A7-BED8-2CE8DC151F84}" destId="{F237543B-DC61-4CD9-BF47-35A9830B4C58}" srcOrd="2" destOrd="0" presId="urn:microsoft.com/office/officeart/2005/8/layout/matrix1"/>
    <dgm:cxn modelId="{3D5F212A-5C4D-4695-B6C4-6E6D330F83DF}" type="presParOf" srcId="{FAE3B4B2-28BF-40A7-BED8-2CE8DC151F84}" destId="{8BE5ECDD-D62A-414E-82B2-5C07CD43073C}" srcOrd="3" destOrd="0" presId="urn:microsoft.com/office/officeart/2005/8/layout/matrix1"/>
    <dgm:cxn modelId="{77EFC099-B8C7-49CF-AFF6-5A84CF1AFCB9}" type="presParOf" srcId="{FAE3B4B2-28BF-40A7-BED8-2CE8DC151F84}" destId="{B2380127-3373-46CA-A3CA-114CCCE7492B}" srcOrd="4" destOrd="0" presId="urn:microsoft.com/office/officeart/2005/8/layout/matrix1"/>
    <dgm:cxn modelId="{03C66C4B-6F76-42B7-B343-AAC622AF66DA}" type="presParOf" srcId="{FAE3B4B2-28BF-40A7-BED8-2CE8DC151F84}" destId="{1D9A7F91-6BDB-47A6-A9AD-F2B297BB9945}" srcOrd="5" destOrd="0" presId="urn:microsoft.com/office/officeart/2005/8/layout/matrix1"/>
    <dgm:cxn modelId="{0E2F71DC-6109-49ED-B258-D0A3DC207319}" type="presParOf" srcId="{FAE3B4B2-28BF-40A7-BED8-2CE8DC151F84}" destId="{B364D8B8-C215-40E2-9DB8-7D1412A2B27D}" srcOrd="6" destOrd="0" presId="urn:microsoft.com/office/officeart/2005/8/layout/matrix1"/>
    <dgm:cxn modelId="{2BD17FD6-8456-4AA3-B009-20E2B26900A2}" type="presParOf" srcId="{FAE3B4B2-28BF-40A7-BED8-2CE8DC151F84}" destId="{55D800F8-752B-42E9-8BB2-894815F89434}" srcOrd="7" destOrd="0" presId="urn:microsoft.com/office/officeart/2005/8/layout/matrix1"/>
    <dgm:cxn modelId="{5D73B486-26CA-404C-957E-3DC4FEB6A24B}" type="presParOf" srcId="{05E7647E-0E93-44A3-92A6-9901A708A716}" destId="{61557E98-510E-4A1E-BAF7-FC74FB8D2C5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E0DD2-DE83-47BF-B99D-728F8FEFF6DC}">
      <dsp:nvSpPr>
        <dsp:cNvPr id="0" name=""/>
        <dsp:cNvSpPr/>
      </dsp:nvSpPr>
      <dsp:spPr>
        <a:xfrm rot="16200000">
          <a:off x="1602178" y="-1602178"/>
          <a:ext cx="1224135" cy="4428491"/>
        </a:xfrm>
        <a:prstGeom prst="round1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ЛПУ </a:t>
          </a:r>
          <a:r>
            <a:rPr lang="en-US" sz="3200" b="1" kern="1200" dirty="0" smtClean="0">
              <a:latin typeface="Times New Roman" pitchFamily="18" charset="0"/>
              <a:cs typeface="Times New Roman" pitchFamily="18" charset="0"/>
            </a:rPr>
            <a:t>III </a:t>
          </a: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уровня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0" y="0"/>
        <a:ext cx="4428491" cy="918102"/>
      </dsp:txXfrm>
    </dsp:sp>
    <dsp:sp modelId="{F237543B-DC61-4CD9-BF47-35A9830B4C58}">
      <dsp:nvSpPr>
        <dsp:cNvPr id="0" name=""/>
        <dsp:cNvSpPr/>
      </dsp:nvSpPr>
      <dsp:spPr>
        <a:xfrm>
          <a:off x="4428491" y="0"/>
          <a:ext cx="4428491" cy="1224135"/>
        </a:xfrm>
        <a:prstGeom prst="round1Rect">
          <a:avLst/>
        </a:prstGeom>
        <a:solidFill>
          <a:schemeClr val="accent4">
            <a:shade val="80000"/>
            <a:hueOff val="23321"/>
            <a:satOff val="747"/>
            <a:lumOff val="6398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МЗ СО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8491" y="0"/>
        <a:ext cx="4428491" cy="918102"/>
      </dsp:txXfrm>
    </dsp:sp>
    <dsp:sp modelId="{B2380127-3373-46CA-A3CA-114CCCE7492B}">
      <dsp:nvSpPr>
        <dsp:cNvPr id="0" name=""/>
        <dsp:cNvSpPr/>
      </dsp:nvSpPr>
      <dsp:spPr>
        <a:xfrm rot="10800000">
          <a:off x="0" y="1224135"/>
          <a:ext cx="4428491" cy="1224135"/>
        </a:xfrm>
        <a:prstGeom prst="round1Rect">
          <a:avLst/>
        </a:prstGeom>
        <a:solidFill>
          <a:schemeClr val="accent4">
            <a:shade val="80000"/>
            <a:hueOff val="46642"/>
            <a:satOff val="1494"/>
            <a:lumOff val="12796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МПЦ</a:t>
          </a:r>
          <a:endParaRPr lang="ru-RU" sz="40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530169"/>
        <a:ext cx="4428491" cy="918102"/>
      </dsp:txXfrm>
    </dsp:sp>
    <dsp:sp modelId="{B364D8B8-C215-40E2-9DB8-7D1412A2B27D}">
      <dsp:nvSpPr>
        <dsp:cNvPr id="0" name=""/>
        <dsp:cNvSpPr/>
      </dsp:nvSpPr>
      <dsp:spPr>
        <a:xfrm rot="5400000">
          <a:off x="6030670" y="-378041"/>
          <a:ext cx="1224135" cy="4428491"/>
        </a:xfrm>
        <a:prstGeom prst="round1Rect">
          <a:avLst/>
        </a:prstGeom>
        <a:solidFill>
          <a:schemeClr val="accent4">
            <a:shade val="80000"/>
            <a:hueOff val="69964"/>
            <a:satOff val="2241"/>
            <a:lumOff val="19194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ЛПУ </a:t>
          </a:r>
          <a:r>
            <a:rPr lang="en-US" sz="3200" b="1" kern="1200" smtClean="0">
              <a:latin typeface="Times New Roman" pitchFamily="18" charset="0"/>
              <a:cs typeface="Times New Roman" pitchFamily="18" charset="0"/>
            </a:rPr>
            <a:t>I </a:t>
          </a: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и </a:t>
          </a:r>
          <a:r>
            <a:rPr lang="en-US" sz="3200" b="1" kern="1200" smtClean="0">
              <a:latin typeface="Times New Roman" pitchFamily="18" charset="0"/>
              <a:cs typeface="Times New Roman" pitchFamily="18" charset="0"/>
            </a:rPr>
            <a:t>II </a:t>
          </a:r>
          <a:r>
            <a:rPr lang="ru-RU" sz="3200" b="1" kern="1200" smtClean="0">
              <a:latin typeface="Times New Roman" pitchFamily="18" charset="0"/>
              <a:cs typeface="Times New Roman" pitchFamily="18" charset="0"/>
            </a:rPr>
            <a:t>уровня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428492" y="1530169"/>
        <a:ext cx="4428491" cy="918102"/>
      </dsp:txXfrm>
    </dsp:sp>
    <dsp:sp modelId="{61557E98-510E-4A1E-BAF7-FC74FB8D2C5F}">
      <dsp:nvSpPr>
        <dsp:cNvPr id="0" name=""/>
        <dsp:cNvSpPr/>
      </dsp:nvSpPr>
      <dsp:spPr>
        <a:xfrm>
          <a:off x="2916830" y="720079"/>
          <a:ext cx="2987823" cy="1008112"/>
        </a:xfrm>
        <a:prstGeom prst="roundRect">
          <a:avLst/>
        </a:prstGeom>
        <a:gradFill rotWithShape="1">
          <a:gsLst>
            <a:gs pos="0">
              <a:schemeClr val="accent6">
                <a:tint val="65000"/>
                <a:shade val="92000"/>
                <a:satMod val="130000"/>
              </a:schemeClr>
            </a:gs>
            <a:gs pos="45000">
              <a:schemeClr val="accent6">
                <a:tint val="60000"/>
                <a:shade val="99000"/>
                <a:satMod val="120000"/>
              </a:schemeClr>
            </a:gs>
            <a:gs pos="100000">
              <a:schemeClr val="accent6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6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Центр мониторинга беременных ОПЦ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66042" y="769291"/>
        <a:ext cx="2889399" cy="909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0.09652</cdr:x>
      <cdr:y>0.2596</cdr:y>
    </cdr:from>
    <cdr:to>
      <cdr:x>0.6429</cdr:x>
      <cdr:y>0.50231</cdr:y>
    </cdr:to>
    <cdr:sp macro="" textlink="">
      <cdr:nvSpPr>
        <cdr:cNvPr id="4" name="Овал 3"/>
        <cdr:cNvSpPr/>
      </cdr:nvSpPr>
      <cdr:spPr>
        <a:xfrm xmlns:a="http://schemas.openxmlformats.org/drawingml/2006/main" rot="1182369">
          <a:off x="847912" y="1570221"/>
          <a:ext cx="4799947" cy="1468093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00206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F9770-B18C-42E5-96E4-E951DE73EAB1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23448"/>
            <a:ext cx="545211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5169"/>
            <a:ext cx="2953226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14E6B-8044-40B8-98C5-D10EF719F97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922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379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78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983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56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996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4E6B-8044-40B8-98C5-D10EF719F97C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632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77042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833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139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13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3480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553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331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0604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681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439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265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4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1.emf"/><Relationship Id="rId4" Type="http://schemas.openxmlformats.org/officeDocument/2006/relationships/oleObject" Target="../embeddings/Microsoft_Excel_97-2003_Worksheet2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es.mpt.gov.by/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tengrinews.k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ho.int/" TargetMode="External"/><Relationship Id="rId5" Type="http://schemas.openxmlformats.org/officeDocument/2006/relationships/hyperlink" Target="http://www.thecochranelibrary.com/" TargetMode="External"/><Relationship Id="rId4" Type="http://schemas.openxmlformats.org/officeDocument/2006/relationships/hyperlink" Target="http://ru.oxu.az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612099"/>
            <a:ext cx="1440160" cy="145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3"/>
          <p:cNvSpPr txBox="1">
            <a:spLocks/>
          </p:cNvSpPr>
          <p:nvPr/>
        </p:nvSpPr>
        <p:spPr>
          <a:xfrm>
            <a:off x="3260998" y="5130882"/>
            <a:ext cx="5476528" cy="12601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963382" y="4595658"/>
            <a:ext cx="7543800" cy="1143000"/>
          </a:xfrm>
        </p:spPr>
        <p:txBody>
          <a:bodyPr/>
          <a:lstStyle/>
          <a:p>
            <a:pPr algn="ctr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Зильбер Наталья Александровна</a:t>
            </a:r>
          </a:p>
          <a:p>
            <a:pPr algn="ctr"/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Татарева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С.В.,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Абабков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С.Г., Анкудинов Н.О.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5" descr="Рисунок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561975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101725" y="1854766"/>
            <a:ext cx="726711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 современных технологий в перинатологии </a:t>
            </a:r>
            <a:b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ведении беременных женщин с </a:t>
            </a:r>
            <a:b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осложнениями гестационного процесса и экстрагенитальной патологией</a:t>
            </a:r>
          </a:p>
        </p:txBody>
      </p:sp>
    </p:spTree>
    <p:extLst>
      <p:ext uri="{BB962C8B-B14F-4D97-AF65-F5344CB8AC3E}">
        <p14:creationId xmlns:p14="http://schemas.microsoft.com/office/powerpoint/2010/main" val="1859093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895808" cy="4320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«Рабочий стол» центра мониторинга беременных ОПЦ.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-27384"/>
            <a:ext cx="9144000" cy="7833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 беременных: «А что это?»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O:\Приёмное отделение\1Презентация\465574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7"/>
            <a:ext cx="8895808" cy="463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613047"/>
            <a:ext cx="8895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беременные, роженицы и родильницы  Свердловской области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 блюдечке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возможность АКТИВНОГО мониторинга, в т.ч. в экстренных случаях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7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7504" y="11430"/>
            <a:ext cx="8928992" cy="7200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Блок поиска пациенток.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O:\Приёмное отделение\1Презентация\4655749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28992" cy="465302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07504" y="5157192"/>
            <a:ext cx="8928992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Множество параметров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не только осуществлять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быстрый поиск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пациентов, но 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дистанционно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иметь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работе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конкретных ЛПУ – тем самым осуществлять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оказания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1872311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-27384"/>
            <a:ext cx="8640960" cy="53721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Блок направлений.</a:t>
            </a:r>
            <a:endParaRPr lang="ru-RU" sz="24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O:\Приёмное отделение\1Презентация\46557744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12968" cy="492219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51520" y="5373216"/>
            <a:ext cx="8640960" cy="1412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оформления направления требуется менее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минуты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быстрее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чем сделать телефонный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звонок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отправить 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электронное письмо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63714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640392" cy="54868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Блок «пользователей системы».</a:t>
            </a:r>
          </a:p>
        </p:txBody>
      </p:sp>
      <p:pic>
        <p:nvPicPr>
          <p:cNvPr id="4099" name="Picture 3" descr="O:\Приёмное отделение\1Презентация\4655803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12400" cy="532859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676255"/>
            <a:ext cx="871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Дает возможность при необходимости быстрой связи.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60631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-1136" y="-1"/>
            <a:ext cx="9145136" cy="47667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Структура электронной карты на каждую пациентку:</a:t>
            </a:r>
          </a:p>
          <a:p>
            <a:pPr marL="4572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300061"/>
            <a:ext cx="91234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Анкета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оценки группы риска (Шкала оценки перинатального риска В.Е.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Радзинского и приказы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МЗ РФ № 572 и МЗ СО №№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966,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1004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Осмотры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посещения в Ж.К.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ведения беременности в соответствии с основным диагнозом (приказ МЗ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РФ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 572, приложение №5).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Персональные данные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От полиса пациента до контактного телефона родственников…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Медицинская информация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предполагаемые сроки родов, данные антропо- и  пельвиометрии.</a:t>
            </a:r>
          </a:p>
          <a:p>
            <a:pPr marL="45720" indent="0" algn="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ФЗ РФ от 27.11.2006 г. N 152-ФЗ  «О персональных данных» соблюдается</a:t>
            </a:r>
          </a:p>
        </p:txBody>
      </p:sp>
      <p:pic>
        <p:nvPicPr>
          <p:cNvPr id="4098" name="Picture 2" descr="O:\Приёмное отделение\1Презентация\4659148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84976" cy="396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949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55574" y="116632"/>
            <a:ext cx="8808915" cy="360040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.1. Анкета оценки группы риска </a:t>
            </a:r>
          </a:p>
          <a:p>
            <a:pPr marL="4572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O:\Приёмное отделение\1Презентация\4655873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20688"/>
            <a:ext cx="8808914" cy="561662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3" descr="https://mh-rmis66.cdmarf.ru/mh/maternity.nsf/nodo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15" descr="https://mh-rmis66.cdmarf.ru/mh/maternity.nsf/nodoc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7" descr="https://mh-rmis66.cdmarf.ru/mh/maternity.nsf/nodoc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9" descr="https://mh-rmis66.cdmarf.ru/mh/maternity.nsf/nodoc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9" name="Picture 22" descr="O:\Приёмное отделение\1Презентация\nodo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37684"/>
            <a:ext cx="549256" cy="60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http://solarhome.ru.for-test-only.ru/img/signs/sign_exclama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617538"/>
            <a:ext cx="576063" cy="62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http://www.kifsox.ru/images/2012-10-11/provedeno-pozachergove-zasidannja-oblasnoi-komisii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39487"/>
            <a:ext cx="576064" cy="59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&amp;Icy;&amp;kcy;&amp;ocy;&amp;ncy;&amp;kcy;&amp;acy; &amp;shchcy;&amp;icy;&amp;tcy;, &amp;icy;&amp;kcy;&amp;ocy;&amp;ncy;&amp;kcy;&amp;acy; &amp;ocy;&amp;khcy;&amp;rcy;&amp;acy;&amp;ncy;&amp;acy;, &amp;icy;&amp;kcy;&amp;ocy;&amp;ncy;&amp;kcy;&amp;acy; &amp;kcy;&amp;rcy;&amp;acy;&amp;scy;&amp;ncy;&amp;ycy;&amp;jcy;, &amp;icy;&amp;kcy;&amp;ocy;&amp;ncy;&amp;kcy;&amp;acy; &amp;acy;&amp;ncy;&amp;tcy;&amp;icy;&amp;vcy;&amp;icy;&amp;rcy;&amp;ucy;&amp;scy;&amp;ycy;, &amp;icy;&amp;kcy;&amp;ocy;&amp;ncy;&amp;kcy;&amp;acy; shield, &amp;icy;&amp;kcy;&amp;ocy;&amp;ncy;&amp;kcy;&amp;acy; red, &amp;icy;&amp;kcy;&amp;ocy;&amp;ncy;&amp;kcy;&amp;acy; protection, &amp;icy;&amp;kcy;&amp;ocy;&amp;ncy;&amp;kcy;&amp;acy; antivirus. &amp;Scy;&amp;kcy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63301"/>
            <a:ext cx="648072" cy="59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431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O:\Приёмное отделение\1Презентация\4659128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26" y="1772816"/>
            <a:ext cx="8787962" cy="3756248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76526" y="16044"/>
            <a:ext cx="8787962" cy="9646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Документированная дистанционная медицинская помощь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уровня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режиме «</a:t>
            </a:r>
            <a:r>
              <a:rPr lang="en-US" sz="2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sz="2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76526" y="908720"/>
            <a:ext cx="878796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6.1. Дистанционная консультация – документированная неотложная медицинская помощь…</a:t>
            </a:r>
          </a:p>
          <a:p>
            <a:pPr marL="45720" indent="0">
              <a:buFont typeface="Georgia" pitchFamily="18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Font typeface="Georgia" pitchFamily="18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Font typeface="Georgia" pitchFamily="18" charset="0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6526" y="5445224"/>
            <a:ext cx="8787962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6.2.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Телемедицинская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консультация </a:t>
            </a:r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очная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консультация с помощью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программы мониторинга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беременных.</a:t>
            </a:r>
          </a:p>
          <a:p>
            <a:pPr marL="45720" indent="0">
              <a:buFont typeface="Georgia" pitchFamily="18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Font typeface="Georgia" pitchFamily="18" charset="0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962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16044"/>
            <a:ext cx="8640960" cy="11087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Информационный блок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уведомления о всех нововведениях (приказы,  новости и т.п.) в службе родовспоможения </a:t>
            </a:r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режиме «</a:t>
            </a:r>
            <a:r>
              <a:rPr lang="en-US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X:\Приёмное отделение\1Презентация\466520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64096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3161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&amp;TScy;&amp;icy;&amp;fcy;&amp;rcy;&amp;ycy; &amp;Icy;&amp;Tcy; - &amp;scy;&amp;tcy;&amp;acy;&amp;tcy;&amp;icy;&amp;scy;&amp;tcy;&amp;icy;&amp;kcy;&amp;acy; &amp;vcy; &amp;Bcy;&amp;iecy;&amp;lcy;&amp;acy;&amp;rcy;&amp;ucy;&amp;scy;&amp;icy; - Webdeveloper's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4624"/>
            <a:ext cx="2232248" cy="112319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84209251"/>
              </p:ext>
            </p:extLst>
          </p:nvPr>
        </p:nvGraphicFramePr>
        <p:xfrm>
          <a:off x="4656196" y="908720"/>
          <a:ext cx="4356992" cy="5302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515709874"/>
              </p:ext>
            </p:extLst>
          </p:nvPr>
        </p:nvGraphicFramePr>
        <p:xfrm>
          <a:off x="3487" y="1152128"/>
          <a:ext cx="4352489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2627784" y="3140968"/>
            <a:ext cx="3888432" cy="7920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497716" y="5949280"/>
            <a:ext cx="40185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Объект 2"/>
          <p:cNvSpPr txBox="1">
            <a:spLocks/>
          </p:cNvSpPr>
          <p:nvPr/>
        </p:nvSpPr>
        <p:spPr>
          <a:xfrm>
            <a:off x="179512" y="-27384"/>
            <a:ext cx="6768752" cy="1352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результаты сплошного мониторинга беременных за 9 месяцев 2014 года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87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&amp;TScy;&amp;icy;&amp;fcy;&amp;rcy;&amp;ycy; &amp;Icy;&amp;Tcy; - &amp;scy;&amp;tcy;&amp;acy;&amp;tcy;&amp;icy;&amp;scy;&amp;tcy;&amp;icy;&amp;kcy;&amp;acy; &amp;vcy; &amp;Bcy;&amp;iecy;&amp;lcy;&amp;acy;&amp;rcy;&amp;ucy;&amp;scy;&amp;icy; - Webdeveloper's Bl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4624"/>
            <a:ext cx="1800200" cy="13043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056" y="1325566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150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женщин, вставших на «Д» учёт по беременности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Ежедневно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регистрируется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программе мониторинга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126" y="2328257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использованием программы мониторинга выполнено: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4574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консультативных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приема.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телемедицинских консультаций (июнь-сентябрь).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948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дистанционных консультаций.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10-50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обращений ежедневно поступает в центр мониторинга</a:t>
            </a:r>
          </a:p>
        </p:txBody>
      </p:sp>
      <p:pic>
        <p:nvPicPr>
          <p:cNvPr id="8194" name="Picture 2" descr="8 (499) 130-18-60 &quot; &amp;Vcy;&amp;ycy;&amp;kcy;&amp;ucy;&amp;pcy; &amp;acy;&amp;vcy;&amp;tcy;&amp;ocy; &amp;kcy;&amp;rcy;&amp;ucy;&amp;gcy;&amp;lcy;&amp;ocy;&amp;scy;&amp;ucy;&amp;tcy;&amp;ocy;&amp;chcy;&amp;ncy;&amp;o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67249"/>
            <a:ext cx="2306660" cy="193276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1840" y="4267249"/>
            <a:ext cx="55446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Центр мониторинга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беременных оказывает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консультативную помощь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круглосуточном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режиме 365 дней в году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67544" y="32974"/>
            <a:ext cx="6732240" cy="1352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результаты сплошного мониторинга беременных за 9 месяцев 2014 года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839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30902"/>
            <a:ext cx="9144000" cy="877818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мониторинга беременных в Свердловской области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1512168"/>
          </a:xfrm>
        </p:spPr>
        <p:txBody>
          <a:bodyPr>
            <a:noAutofit/>
          </a:bodyPr>
          <a:lstStyle/>
          <a:p>
            <a:pPr algn="ctr">
              <a:buClrTx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веке в Свердловской области отмечено повышение показателя рождаемости и численности населения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(число родившихся на 1000 чел. населения)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284364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Динамика естественного </a:t>
            </a:r>
            <a:r>
              <a:rPr lang="ru-RU" i="1" dirty="0"/>
              <a:t>движения населения Свердловской области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6444044"/>
            <a:ext cx="7236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Из Постановления Правительства СО от 24.10.2013 г. N 1290-ПП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86427" y="2135874"/>
            <a:ext cx="3624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рождаемости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508907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2000 г. – 8,2 на 1000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2013г. – 14,5 на 1000</a:t>
            </a:r>
            <a:endParaRPr lang="ru-RU" b="1" dirty="0"/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05872504"/>
              </p:ext>
            </p:extLst>
          </p:nvPr>
        </p:nvGraphicFramePr>
        <p:xfrm>
          <a:off x="899592" y="3373003"/>
          <a:ext cx="7416824" cy="2792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hart" r:id="rId5" imgW="6391099" imgH="3505133" progId="Excel.Chart.8">
                  <p:embed/>
                </p:oleObj>
              </mc:Choice>
              <mc:Fallback>
                <p:oleObj name="Chart" r:id="rId5" imgW="6391099" imgH="3505133" progId="Excel.Chart.8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373003"/>
                        <a:ext cx="7416824" cy="27923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087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6372200" y="620688"/>
            <a:ext cx="244827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Font typeface="Georgia" pitchFamily="18" charset="0"/>
              <a:buNone/>
            </a:pPr>
            <a:r>
              <a:rPr lang="ru-RU" sz="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«Мы не боимся, потому что нам трудно.</a:t>
            </a:r>
          </a:p>
          <a:p>
            <a:pPr marL="45720" indent="0" algn="r">
              <a:buFont typeface="Georgia" pitchFamily="18" charset="0"/>
              <a:buNone/>
            </a:pPr>
            <a:r>
              <a:rPr lang="ru-RU" sz="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Нам трудно, потому что мы боимся» </a:t>
            </a:r>
          </a:p>
          <a:p>
            <a:pPr marL="45720" indent="0" algn="r">
              <a:buNone/>
            </a:pPr>
            <a:r>
              <a:rPr lang="ru-RU" sz="9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римский </a:t>
            </a:r>
            <a:r>
              <a:rPr lang="ru-RU" sz="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философ Сенека</a:t>
            </a:r>
            <a:endParaRPr lang="ru-RU" sz="9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58240" y="89228"/>
            <a:ext cx="8886298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Трудности  внедрения инноваций…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07504" y="1872228"/>
            <a:ext cx="8886298" cy="1352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Технические проблемы – наиболее легко решаемые…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&amp;Rcy;&amp;iecy;&amp;mcy;&amp;ocy;&amp;ncy;&amp;tcy; &amp;kcy;&amp;ocy;&amp;mcy;&amp;pcy;&amp;softcy;&amp;yucy;&amp;tcy;&amp;iecy;&amp;rcy;&amp;ocy;&amp;vcy; &amp;Tcy;&amp;iecy;&amp;mcy;&amp;acy;&amp;tcy;&amp;icy;&amp;chcy;&amp;iecy;&amp;scy;&amp;kcy;&amp;icy;&amp;iecy; &amp;scy;&amp;tcy;&amp;acy;&amp;tcy;&amp;softcy;&amp;i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541" y="2463762"/>
            <a:ext cx="1656184" cy="12928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58240" y="3816712"/>
            <a:ext cx="8835562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Человеческий фактор – наиболее труднопреодолимый…</a:t>
            </a:r>
          </a:p>
        </p:txBody>
      </p:sp>
      <p:pic>
        <p:nvPicPr>
          <p:cNvPr id="10" name="Picture 6" descr="&amp;Mcy;&amp;ucy;&amp;lcy;&amp;softcy;&amp;tcy;&amp;icy;&amp;mcy;&amp;iecy;&amp;dcy;&amp;icy;&amp;jcy;&amp;ncy;&amp;ocy;&amp;iecy; &amp;zcy;&amp;acy;&amp;ncy;&amp;yacy;&amp;tcy;&amp;icy;&amp;iecy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2"/>
          <a:stretch/>
        </p:blipFill>
        <p:spPr bwMode="auto">
          <a:xfrm>
            <a:off x="467544" y="4797152"/>
            <a:ext cx="1593246" cy="1152128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23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&amp;Ocy;&amp;tcy;&amp;vcy;&amp;iecy;&amp;tcy;&amp;ycy;@Mail.Ru: &amp;Kcy;&amp;acy;&amp;kcy; &amp;ncy;&amp;acy;&amp;dcy;&amp;ocy; &amp;Pcy;&amp;Rcy;&amp;Acy;&amp;Vcy;&amp;Icy;&amp;Lcy;&amp;SOFTcy;&amp;Ncy;&amp;Ocy; &amp;vcy;&amp;ocy;&amp;scy;&amp;pcy;&amp;rcy;&amp;icy;&amp;ncy;&amp;icy;&amp;mcy;&amp;acy;&amp;tcy;&amp;softcy; &amp;tcy;&amp;rcy;&amp;ucy;&amp;dcy;&amp;ncy;&amp;ocy;&amp;scy;&amp;tcy;&amp;icy;? &amp;scy;&amp;m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3016"/>
            <a:ext cx="2517143" cy="20559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0" y="1700808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Повышение уровня образования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медицинских работников в сфере современных информационных технологий</a:t>
            </a:r>
          </a:p>
          <a:p>
            <a:pPr marL="45720" indent="0"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18215" y="43508"/>
            <a:ext cx="8886298" cy="11532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преодоления трудностей  внедрения инноваций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49289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Стимулирование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медицинских работников к работе с электронными информационными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90872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100% рабочих мест врачей акушеров-гинекологов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компьютеризированы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течение 2012/2013 гг.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31650" y="3429000"/>
            <a:ext cx="36297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Наступление эры информационных медицинских систем надо принять как данность, также как появились мобильные телефоны…</a:t>
            </a:r>
            <a:endParaRPr lang="ru-RU" sz="24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39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18215" y="0"/>
            <a:ext cx="8886298" cy="549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Эффективность мониторинга беременных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740603"/>
            <a:ext cx="30963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 algn="ctr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Оптимизация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рабочего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времени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врача акушера-гинеколога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740603"/>
            <a:ext cx="2448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 algn="ctr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Уменьшение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рутинной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нагрузки на врача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740603"/>
            <a:ext cx="39497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Повышение качества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доступности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медицинской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помощи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всех уровнях.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1" y="2455308"/>
            <a:ext cx="8825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Положительный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экономический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эффект для ЛПУ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пациентки.</a:t>
            </a:r>
          </a:p>
          <a:p>
            <a:pPr marL="38862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Планирование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объемов медицинской помощи. </a:t>
            </a:r>
          </a:p>
        </p:txBody>
      </p:sp>
      <p:pic>
        <p:nvPicPr>
          <p:cNvPr id="11" name="Picture 6" descr="&amp;Kcy;&amp;ocy;&amp;mcy;&amp;pcy;&amp;acy;&amp;ncy;&amp;icy;&amp;yacy; Vertex - 1200 &amp;Lcy;&amp;ucy;&amp;chcy;&amp;shcy;&amp;icy;&amp;khcy; &amp;scy;&amp;tcy;&amp;acy;&amp;tcy;&amp;iecy;&amp;j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404" y="4005064"/>
            <a:ext cx="1939688" cy="222952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5780" y="4509120"/>
            <a:ext cx="6660232" cy="224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Снижение количества экстренных случаев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счет активного выявления и своевременной госпитализации пациенток, угрожаемых на материнскую смертность.</a:t>
            </a:r>
          </a:p>
        </p:txBody>
      </p:sp>
    </p:spTree>
    <p:extLst>
      <p:ext uri="{BB962C8B-B14F-4D97-AF65-F5344CB8AC3E}">
        <p14:creationId xmlns:p14="http://schemas.microsoft.com/office/powerpoint/2010/main" val="3971770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57985" y="116631"/>
            <a:ext cx="8886298" cy="704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Эффективность мониторинга беременных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2862" y="821025"/>
            <a:ext cx="89991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благодаря активному мониторингу и контролю осуществляется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эффективная маршрутизация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предотвращение случаев гибели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беременных, </a:t>
            </a:r>
          </a:p>
          <a:p>
            <a:pPr marL="45720"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рожениц и родильниц от управляемых причин</a:t>
            </a:r>
          </a:p>
          <a:p>
            <a:pPr marL="45720"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снижение уровня перинатальной смертности.</a:t>
            </a:r>
            <a:endParaRPr lang="ru-RU" sz="24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X:\Приёмное отделение\1Презентация\2387676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059" y="3642647"/>
            <a:ext cx="6624736" cy="259466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9615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1078678"/>
              </p:ext>
            </p:extLst>
          </p:nvPr>
        </p:nvGraphicFramePr>
        <p:xfrm>
          <a:off x="504008" y="1070739"/>
          <a:ext cx="7972425" cy="5238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hart" r:id="rId4" imgW="8020132" imgH="2695482" progId="Excel.Sheet.8">
                  <p:embed/>
                </p:oleObj>
              </mc:Choice>
              <mc:Fallback>
                <p:oleObj name="Chart" r:id="rId4" imgW="8020132" imgH="2695482" progId="Excel.Sheet.8">
                  <p:embed/>
                  <p:pic>
                    <p:nvPicPr>
                      <p:cNvPr id="0" name="Picture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08" y="1070739"/>
                        <a:ext cx="7972425" cy="52385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29781" y="116632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оказатели </a:t>
            </a:r>
            <a:r>
              <a:rPr lang="ru-RU" alt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перинатальной </a:t>
            </a: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в динамике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rot="2326038">
            <a:off x="878704" y="2762602"/>
            <a:ext cx="2552929" cy="112813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546731">
            <a:off x="4994064" y="326360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500138">
            <a:off x="7419805" y="218348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087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0" y="44624"/>
            <a:ext cx="6132512" cy="1352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endParaRPr lang="ru-RU" sz="32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84266629"/>
              </p:ext>
            </p:extLst>
          </p:nvPr>
        </p:nvGraphicFramePr>
        <p:xfrm>
          <a:off x="467544" y="980728"/>
          <a:ext cx="835292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11663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показателя РНС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 месяцев 2013г. И 8 месяцев 2014г.)</a:t>
            </a:r>
          </a:p>
        </p:txBody>
      </p:sp>
    </p:spTree>
    <p:extLst>
      <p:ext uri="{BB962C8B-B14F-4D97-AF65-F5344CB8AC3E}">
        <p14:creationId xmlns:p14="http://schemas.microsoft.com/office/powerpoint/2010/main" val="610532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Планирование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медицинской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помощи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19760762"/>
              </p:ext>
            </p:extLst>
          </p:nvPr>
        </p:nvGraphicFramePr>
        <p:xfrm>
          <a:off x="424237" y="2060848"/>
          <a:ext cx="3499691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5517232"/>
            <a:ext cx="4228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эвакуаций на 3 уровень (АРКЦ)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07757449"/>
              </p:ext>
            </p:extLst>
          </p:nvPr>
        </p:nvGraphicFramePr>
        <p:xfrm>
          <a:off x="5508105" y="836712"/>
          <a:ext cx="2088232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06608063"/>
              </p:ext>
            </p:extLst>
          </p:nvPr>
        </p:nvGraphicFramePr>
        <p:xfrm>
          <a:off x="5508104" y="2564904"/>
          <a:ext cx="2297237" cy="1728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868773788"/>
              </p:ext>
            </p:extLst>
          </p:nvPr>
        </p:nvGraphicFramePr>
        <p:xfrm>
          <a:off x="5508104" y="4689140"/>
          <a:ext cx="2189225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425522" y="2271355"/>
            <a:ext cx="32456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оперативных вмешательств на месте</a:t>
            </a:r>
            <a:endParaRPr lang="ru-RU" sz="1200" b="1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84894" y="4293096"/>
            <a:ext cx="2926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количество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гистерэктомий</a:t>
            </a:r>
            <a:endParaRPr lang="ru-RU" sz="1200" b="1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6453336"/>
            <a:ext cx="2216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Антенатальная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плода</a:t>
            </a:r>
            <a:endParaRPr lang="ru-RU" sz="1200" b="1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оловина рамки 10"/>
          <p:cNvSpPr/>
          <p:nvPr/>
        </p:nvSpPr>
        <p:spPr>
          <a:xfrm rot="8037167">
            <a:off x="2239633" y="1892717"/>
            <a:ext cx="3008547" cy="3000557"/>
          </a:xfrm>
          <a:prstGeom prst="halfFram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76768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6453336"/>
            <a:ext cx="396044" cy="314454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38733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260633" y="188639"/>
            <a:ext cx="8568952" cy="1152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Стратегия развития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5. &amp;ZHcy;&amp;icy;&amp;zcy;&amp;ncy;&amp;softcy; - &amp;Ecy;&amp;tcy;&amp;ocy; &amp;Pcy;&amp;rcy;&amp;acy;&amp;zcy;&amp;dcy;&amp;ncy;&amp;icy;&amp;k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5378"/>
            <a:ext cx="2376264" cy="175914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908720"/>
            <a:ext cx="91609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2015 года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интегрировать в АС «Программа мониторинга беременных»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скрининговые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(перинатальный, неонатальный,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аудиологический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скрининг)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06405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Увеличение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доли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автоматизации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процессов в программе мониторинга для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минимизации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неблагоприятных воздействий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человеческого фактора.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4935" y="2933933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технологий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дистанционного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мониторинга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территории СО (электронный дневник уровня АД, гликемии, регистрация и анализ КТГ и т.д.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режиме «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442719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Интеграция автоматизированной системы «программа мониторинга беременных» и региональной медицинской информационной системы.</a:t>
            </a:r>
          </a:p>
          <a:p>
            <a:pPr>
              <a:defRPr/>
            </a:pP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047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ealth Information System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8187" y="2340476"/>
            <a:ext cx="86476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0055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722335591"/>
              </p:ext>
            </p:extLst>
          </p:nvPr>
        </p:nvGraphicFramePr>
        <p:xfrm>
          <a:off x="0" y="764704"/>
          <a:ext cx="9053716" cy="4243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9512" y="5007947"/>
            <a:ext cx="893015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Увеличение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рождаемости происходит за счет  поколения 80-х годов и за счет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отложенных рождений женщинами старших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возрастов».</a:t>
            </a:r>
          </a:p>
          <a:p>
            <a:pPr algn="ctr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Из Постановления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Правительства СО от 24.10.2013 г. N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1290-ПП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0" y="-41106"/>
            <a:ext cx="9144000" cy="73380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мониторинга беременных в Свердловской области</a:t>
            </a:r>
            <a:endParaRPr lang="ru-RU" sz="28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246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341293"/>
              </p:ext>
            </p:extLst>
          </p:nvPr>
        </p:nvGraphicFramePr>
        <p:xfrm>
          <a:off x="0" y="0"/>
          <a:ext cx="9144000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99592" y="638132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latin typeface="Times New Roman" pitchFamily="18" charset="0"/>
                <a:cs typeface="Times New Roman" pitchFamily="18" charset="0"/>
              </a:rPr>
              <a:t>*Итоги работы службы охраны здоровья матери и ребенка СО в 2013году</a:t>
            </a:r>
          </a:p>
        </p:txBody>
      </p:sp>
    </p:spTree>
    <p:extLst>
      <p:ext uri="{BB962C8B-B14F-4D97-AF65-F5344CB8AC3E}">
        <p14:creationId xmlns:p14="http://schemas.microsoft.com/office/powerpoint/2010/main" val="3148420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7384"/>
            <a:ext cx="9108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приводит к материнской смертности </a:t>
            </a:r>
          </a:p>
          <a:p>
            <a:pPr marL="4572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управляемых причин?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1520" y="3376910"/>
            <a:ext cx="4680520" cy="130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Несвоевременность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или отсутствие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госпитализации.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96752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преемственности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 амбулаторными и стационарными звеньями оказания акушерско-гинекологической помощи.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1520" y="4924325"/>
            <a:ext cx="5160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Несоблюдение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стандартов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оказания медицинской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помощи.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&amp;Acy;&amp;rcy;&amp;khcy;&amp;icy;&amp;vcy; &amp;mcy;&amp;acy;&amp;tcy;&amp;iecy;&amp;rcy;&amp;icy;&amp;acy;&amp;lcy;&amp;ocy;&amp;v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62159"/>
            <a:ext cx="3816424" cy="264457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390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6631"/>
            <a:ext cx="5439594" cy="22836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возможность получения медицинской помощи в любое время в полном объеме в соответствии с программой государственных гарантий.</a:t>
            </a:r>
          </a:p>
          <a:p>
            <a:endParaRPr lang="ru-RU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2483768" y="2160165"/>
            <a:ext cx="6417950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Соответствие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получение пациенткой медицинской помощи в соответствии действующим порядкам, стандартам и клиническим протоколам.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-180528" y="5661248"/>
            <a:ext cx="9154254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323528" y="4545124"/>
            <a:ext cx="5760640" cy="2052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Благоприятный исход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удовлетворенность</a:t>
            </a:r>
            <a:r>
              <a:rPr lang="ru-RU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пациентки и врача результатом оказания медицинской помощи.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&amp;Rcy;&amp;iecy;&amp;gcy;&amp;icy;&amp;ocy;&amp;ncy; &amp;Icy;&amp;ncy;&amp;fcy;&amp;ocy;&amp;rcy;&amp;mcy;&amp;acy;&amp;tscy;&amp;icy;&amp;ocy;&amp;ncy;&amp;ncy;&amp;ocy;-&amp;ncy;&amp;ocy;&amp;vcy;&amp;ocy;&amp;scy;&amp;tcy;&amp;ncy;&amp;ocy;&amp;jcy; &amp;pcy;&amp;ocy;&amp;rcy;&amp;tcy;&amp;acy;&amp;lcy; '&amp;CHcy;&amp;acy;&amp;scy; &amp;Pcy;&amp;icy;&amp;kcy;'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011" y="116632"/>
            <a:ext cx="2812453" cy="151838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Scy;&amp;iecy;&amp;rcy;&amp;tcy;&amp;icy;&amp;fcy;&amp;icy;&amp;kcy;&amp;acy;&amp;tscy;&amp;icy;&amp;yacy; &amp;Gcy;&amp;Ocy;&amp;Scy;&amp;Tcy; &amp;Rcy; , &amp;Rcy;&amp;ocy;&amp;scy;&amp;pcy;&amp;ocy;&amp;tcy;&amp;rcy;&amp;iecy;&amp;bcy;&amp;ncy;&amp;acy;&amp;dcy;&amp;zcy;&amp;ocy;&amp;rcy; , &amp;Rcy;&amp;ocy;&amp;scy;&amp;tcy;&amp;iecy;&amp;khcy;&amp;ncy;&amp;acy;&amp;dcy;&amp;zcy;&amp;ocy;&amp;rcy;,ISO 9001 &amp;icy; &amp;mcy;&amp;ncy;&amp;ocy;&amp;gcy;&amp;ocy;&amp;iecy; &amp;dcy;&amp;rcy;&amp;ucy;&amp;gcy;&amp;ocy;&amp;ie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4" y="2212239"/>
            <a:ext cx="2208246" cy="165618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Scy;&amp;ocy;&amp;vcy;&amp;iecy;&amp;rcy;&amp;shcy;&amp;iecy;&amp;ncy;&amp;ncy;&amp;ycy;&amp;iecy; &amp;vcy;&amp;ocy;&amp;pcy;&amp;rcy;&amp;ocy;&amp;scy;&amp;ycy;- &amp;scy;&amp;ocy;&amp;vcy;&amp;iecy;&amp;rcy;&amp;shcy;&amp;iecy;&amp;ncy;&amp;ncy;&amp;ycy;&amp;iecy; &amp;ocy;&amp;tcy;&amp;vcy;&amp;iecy;&amp;tcy;&amp;ycy;. &amp;Zcy;&amp;acy;&amp;kcy;&amp;acy;&amp;zhcy;&amp;icy;&amp;tcy;&amp;iecy; &amp;bcy;&amp;iecy;&amp;scy;&amp;pcy;&amp;lcy;&amp;acy;&amp;tcy;&amp;ncy;&amp;ycy;&amp;jcy; dvd-&amp;dcy;&amp;icy;&amp;scy;&amp;kcy; &quot;&amp;ncy;&amp;acy; &amp;bcy;&amp;lcy;&amp;acy;&amp;gcy;&amp;ocy; &amp;vcy;&amp;scy;&amp;iecy;&amp;khcy;&quot; &amp;icy; &amp;Vcy;&amp;ycy; &amp;scy;&amp;mcy;&amp;ocy;&amp;zhcy;&amp;iecy;&amp;tcy;&amp;iecy; &amp;rcy;&amp;iecy;&amp;shcy;&amp;icy;&amp;tcy;&amp;softcy; &amp;vcy;&amp;scy;&amp;iecy; &amp;Vcy;&amp;acy;&amp;shcy;&amp;icy; &amp;pcy;&amp;rcy;&amp;ocy;&amp;bcy;&amp;lcy;&amp;iecy;&amp;mcy;&amp;ycy; &amp;icy; &amp;icy;&amp;z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894" y="3516424"/>
            <a:ext cx="2987824" cy="269979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604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Vcy; &amp;scy;&amp;tcy;&amp;rcy;&amp;acy;&amp;ncy;&amp;iecy; &amp;pcy;&amp;acy;&amp;ncy;&amp;icy;&amp;kcy;&amp;acy;. &amp;Acy; &amp;zcy;&amp;acy;&amp;chcy;&amp;iecy;&amp;mcy;??? - published by KKVaka on day 1,330 - page 1 of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548680"/>
            <a:ext cx="2609711" cy="195728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6746" y="4116849"/>
            <a:ext cx="54758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Приказ МЗ СО № 534-п от 24.04.2013г. 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внедрении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мониторинга беременных на территории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7214" y="78944"/>
            <a:ext cx="63856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целью 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повышения качества медицинской помощи</a:t>
            </a: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беременным и новорожденным, 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совершенствования трехуровневой системы оказания помощи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службе охраны здоровья матери и ребенка решено было внедрить…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&amp;Ncy;&amp;ocy;&amp;vcy;&amp;ocy;&amp;scy;&amp;tcy;&amp;icy; &amp;Ucy;&amp;kcy;&amp;rcy;&amp;acy;&amp;icy;&amp;ncy;&amp;ycy;, &amp;Vcy;&amp;scy;&amp;iecy; &amp;ncy;&amp;ocy;&amp;vcy;&amp;ocy;&amp;scy;&amp;tcy;&amp;icy; &amp;dcy;&amp;ncy;&amp;yacy;, &amp;Pcy;&amp;ocy;&amp;scy;&amp;lcy;&amp;iecy;&amp;dcy;&amp;ncy;&amp;icy;&amp;iecy; &amp;ncy;&amp;ocy;&amp;vcy;&amp;ocy;&amp;scy;&amp;tcy;&amp;icy; &amp;vcy; &amp;Ucy;&amp;kcy;&amp;rcy;&amp;acy;&amp;icy;&amp;ncy;&amp;iecy; &amp;scy;&amp;iecy;&amp;gcy;&amp;ocy;&amp;dcy;&amp;ncy;&amp;ya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3045227" cy="227499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3" y="3049796"/>
            <a:ext cx="88569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СПЛОШНОЙ МОНИТОРИНГ БЕРЕМЕННЫХ</a:t>
            </a:r>
            <a:endParaRPr lang="ru-RU" sz="2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20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4898" y="3573016"/>
            <a:ext cx="9144000" cy="2996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России: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 "Мониторинг беременности"  (Приказ МЗ Республики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Татарстан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18.01.2001 N22)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ЭВМ  автоматизированное рабочее место «Регистр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беременных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Алтайского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края от 15.06.2011г. (Журнал «Медицина: целевые проекты» №18 2014г.)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01.09.2006 г. - АИС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«Мониторинг беременных женщин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на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всей территории Республики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Башкортостан.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АИС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«Мониторинг беременных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женщин» в 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Забайкальском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крае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Автоматизированная медицинская система «РИСАР» (Региональная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информационная автоматизированная система мониторинга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родовспоможения) -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Москва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367176" y="0"/>
            <a:ext cx="6776824" cy="620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Одиноки ли мы во вселенной…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916832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Страны СНГ:</a:t>
            </a:r>
          </a:p>
          <a:p>
            <a:pPr marL="33147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Электронный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регистр беременных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Казахстане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http://tengrinews.kz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21.02.2014)</a:t>
            </a:r>
          </a:p>
          <a:p>
            <a:pPr marL="33147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«Регистр беременных ЭПИ» - база данных беременных пациенток,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страдающих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эпилепсией от 25.09.2008г.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Белоруссия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http://infores.mpt.gov.by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3147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Азербайджане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будет создан единый электронный регистр беременных женщин (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http://ru.oxu.az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27.06.2014)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620688"/>
            <a:ext cx="6660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Страны дальнего зарубежья: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Данных на Интернет-ресурсах «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ochrane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www.thecochranelibrary.com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и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www.who.int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по запросам «электронный регистр беременных» и «мониторинг беременных» (на рус. и англ. языках) не найдено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&amp;vcy;&amp;scy;&amp;iecy;&amp;lcy;&amp;iecy;&amp;ncy;&amp;ncy;&amp;acy;&amp;yacy; &quot; &amp;Scy;&amp;tcy;&amp;rcy;&amp;acy;&amp;ncy;&amp;icy;&amp;tscy;&amp;acy;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8" y="0"/>
            <a:ext cx="2468869" cy="184482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5549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712968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 беременных: «А зачем?»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13056"/>
              </p:ext>
            </p:extLst>
          </p:nvPr>
        </p:nvGraphicFramePr>
        <p:xfrm>
          <a:off x="107504" y="692696"/>
          <a:ext cx="8856984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3172451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правильности ведения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беременной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этапах оказания помощи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режиме реального времени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соблюдения порядка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маршрутизации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беременных, рожениц, родильниц на территории СО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режиме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реального времени.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Оценка перинатальных исходов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режиме реального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территории СО с целью своевременного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принятия управленческих решений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направленных на улучшение оказания помощи женщинам в период беременности, родов и послеродовом периоде.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Документированная дистанционная медицинская помощь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уровня.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5516" y="587727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Тем самым, выполняя поставленные задачи,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заполняется </a:t>
            </a:r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пробел в структуре оказания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2672785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20575</TotalTime>
  <Words>1303</Words>
  <Application>Microsoft Office PowerPoint</Application>
  <PresentationFormat>Экран (4:3)</PresentationFormat>
  <Paragraphs>153</Paragraphs>
  <Slides>28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Ретро</vt:lpstr>
      <vt:lpstr>Chart</vt:lpstr>
      <vt:lpstr>Внедрение современных технологий в перинатологии  при ведении беременных женщин с  осложнениями гестационного процесса и экстрагенитальной патологией</vt:lpstr>
      <vt:lpstr>Актуальность мониторинга беременных в Свердловской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Мониторинг беременных: «А зачем?»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Сплошной мониторинг беременных Свердловской области на основе Автоматизированной системы «Программа мониторинга беременных</dc:title>
  <dc:creator>Абабков Сергей Генадьевич</dc:creator>
  <cp:lastModifiedBy>user</cp:lastModifiedBy>
  <cp:revision>255</cp:revision>
  <dcterms:created xsi:type="dcterms:W3CDTF">2014-09-03T05:04:29Z</dcterms:created>
  <dcterms:modified xsi:type="dcterms:W3CDTF">2014-11-05T11:37:11Z</dcterms:modified>
</cp:coreProperties>
</file>