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4.xml" ContentType="application/vnd.openxmlformats-officedocument.drawingml.chart+xml"/>
  <Override PartName="/ppt/notesSlides/notesSlide13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4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rts/chart5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6.xml" ContentType="application/vnd.openxmlformats-officedocument.drawingml.chart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7.xml" ContentType="application/vnd.openxmlformats-officedocument.drawingml.chart+xml"/>
  <Override PartName="/ppt/notesSlides/notesSlide21.xml" ContentType="application/vnd.openxmlformats-officedocument.presentationml.notesSlide+xml"/>
  <Override PartName="/ppt/charts/chart8.xml" ContentType="application/vnd.openxmlformats-officedocument.drawingml.chart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colors1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  <Override PartName="/ppt/charts/style5.xml" ContentType="application/vnd.ms-office.chartstyle+xml"/>
  <Override PartName="/ppt/charts/colors5.xml" ContentType="application/vnd.ms-office.chartcolorstyle+xml"/>
  <Override PartName="/ppt/charts/style6.xml" ContentType="application/vnd.ms-office.chartstyle+xml"/>
  <Override PartName="/ppt/charts/colors6.xml" ContentType="application/vnd.ms-office.chartcolorstyle+xml"/>
  <Override PartName="/ppt/charts/style7.xml" ContentType="application/vnd.ms-office.chartstyle+xml"/>
  <Override PartName="/ppt/charts/colors7.xml" ContentType="application/vnd.ms-office.chartcolorstyle+xml"/>
  <Override PartName="/ppt/charts/style8.xml" ContentType="application/vnd.ms-office.chartstyle+xml"/>
  <Override PartName="/ppt/charts/colors8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2"/>
  </p:sldMasterIdLst>
  <p:notesMasterIdLst>
    <p:notesMasterId r:id="rId27"/>
  </p:notesMasterIdLst>
  <p:sldIdLst>
    <p:sldId id="404" r:id="rId3"/>
    <p:sldId id="526" r:id="rId4"/>
    <p:sldId id="541" r:id="rId5"/>
    <p:sldId id="533" r:id="rId6"/>
    <p:sldId id="542" r:id="rId7"/>
    <p:sldId id="543" r:id="rId8"/>
    <p:sldId id="544" r:id="rId9"/>
    <p:sldId id="545" r:id="rId10"/>
    <p:sldId id="546" r:id="rId11"/>
    <p:sldId id="562" r:id="rId12"/>
    <p:sldId id="561" r:id="rId13"/>
    <p:sldId id="547" r:id="rId14"/>
    <p:sldId id="559" r:id="rId15"/>
    <p:sldId id="551" r:id="rId16"/>
    <p:sldId id="529" r:id="rId17"/>
    <p:sldId id="554" r:id="rId18"/>
    <p:sldId id="555" r:id="rId19"/>
    <p:sldId id="552" r:id="rId20"/>
    <p:sldId id="557" r:id="rId21"/>
    <p:sldId id="496" r:id="rId22"/>
    <p:sldId id="560" r:id="rId23"/>
    <p:sldId id="465" r:id="rId24"/>
    <p:sldId id="498" r:id="rId25"/>
    <p:sldId id="459" r:id="rId2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2806"/>
    <a:srgbClr val="37560E"/>
    <a:srgbClr val="F84246"/>
    <a:srgbClr val="568616"/>
    <a:srgbClr val="FF3300"/>
    <a:srgbClr val="283E0A"/>
    <a:srgbClr val="7ABF1F"/>
    <a:srgbClr val="4A9C00"/>
    <a:srgbClr val="2C6ED0"/>
    <a:srgbClr val="D02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A111915-BE36-4E01-A7E5-04B1672EAD32}" styleName="Светлый стиль 2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51" autoAdjust="0"/>
    <p:restoredTop sz="86510" autoAdjust="0"/>
  </p:normalViewPr>
  <p:slideViewPr>
    <p:cSldViewPr>
      <p:cViewPr varScale="1">
        <p:scale>
          <a:sx n="101" d="100"/>
          <a:sy n="101" d="100"/>
        </p:scale>
        <p:origin x="-191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Relationship Id="rId4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hPercent val="100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0044543429844099E-2"/>
          <c:y val="2.1634615384615384E-2"/>
          <c:w val="0.95768374164810688"/>
          <c:h val="0.8653846153846154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spPr>
            <a:gradFill>
              <a:gsLst>
                <a:gs pos="100000">
                  <a:schemeClr val="accent2">
                    <a:alpha val="0"/>
                  </a:schemeClr>
                </a:gs>
                <a:gs pos="50000">
                  <a:schemeClr val="accent2"/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3.0656852897984838E-2"/>
                  <c:y val="-9.795424942975694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5740694534506003E-2"/>
                  <c:y val="-1.10250820707408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7506285342597081E-2"/>
                  <c:y val="-1.24196231787166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3.1362252891759423E-2"/>
                  <c:y val="-1.73924528540931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3.0900672207645585E-2"/>
                  <c:y val="-3.337520825283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accent6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Sheet1!$B$1:$F$1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Sheet1!$B$2:$F$2</c:f>
              <c:numCache>
                <c:formatCode>0.00%</c:formatCode>
                <c:ptCount val="5"/>
                <c:pt idx="0">
                  <c:v>6.0999999999999999E-2</c:v>
                </c:pt>
                <c:pt idx="1">
                  <c:v>6.4000000000000001E-2</c:v>
                </c:pt>
                <c:pt idx="2">
                  <c:v>8.5000000000000006E-2</c:v>
                </c:pt>
                <c:pt idx="3">
                  <c:v>0.10299999999999999</c:v>
                </c:pt>
                <c:pt idx="4">
                  <c:v>0.14199999999999999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26767360"/>
        <c:axId val="26768896"/>
        <c:axId val="0"/>
      </c:bar3DChart>
      <c:catAx>
        <c:axId val="26767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>
            <a:noFill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676889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676889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crossAx val="267673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cap="all" spc="120" normalizeH="0" baseline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b="0">
                <a:solidFill>
                  <a:schemeClr val="accent6">
                    <a:lumMod val="75000"/>
                  </a:schemeClr>
                </a:solidFill>
              </a:rPr>
              <a:t>Обеспеченность койками, 2013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"/>
          <c:y val="0.10666335011120216"/>
          <c:w val="1"/>
          <c:h val="0.6893797762579221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Ек-рг, 2013</c:v>
                </c:pt>
              </c:strCache>
            </c:strRef>
          </c:tx>
          <c:spPr>
            <a:solidFill>
              <a:srgbClr val="37560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accent6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акушерск койки</c:v>
                </c:pt>
                <c:pt idx="1">
                  <c:v>койки ПБ</c:v>
                </c:pt>
                <c:pt idx="2">
                  <c:v>гинекол койки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8.4</c:v>
                </c:pt>
                <c:pt idx="1">
                  <c:v>8.06</c:v>
                </c:pt>
                <c:pt idx="2">
                  <c:v>4.2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СО, 2013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accent6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акушерск койки</c:v>
                </c:pt>
                <c:pt idx="1">
                  <c:v>койки ПБ</c:v>
                </c:pt>
                <c:pt idx="2">
                  <c:v>гинекол койки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10.4</c:v>
                </c:pt>
                <c:pt idx="1">
                  <c:v>11.8</c:v>
                </c:pt>
                <c:pt idx="2">
                  <c:v>6.4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41747584"/>
        <c:axId val="41749120"/>
      </c:barChart>
      <c:catAx>
        <c:axId val="4174758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1749120"/>
        <c:crosses val="autoZero"/>
        <c:auto val="1"/>
        <c:lblAlgn val="ctr"/>
        <c:lblOffset val="100"/>
        <c:noMultiLvlLbl val="0"/>
      </c:catAx>
      <c:valAx>
        <c:axId val="417491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17475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3890154804485705"/>
          <c:y val="0.88874342315630361"/>
          <c:w val="0.52844179612934694"/>
          <c:h val="4.523424907439144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solidFill>
        <a:schemeClr val="accent6">
          <a:lumMod val="75000"/>
        </a:schemeClr>
      </a:solidFill>
      <a:prstDash val="dash"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cap="none" spc="20" baseline="0">
                <a:solidFill>
                  <a:srgbClr val="37560E"/>
                </a:solidFill>
                <a:latin typeface="+mn-lt"/>
                <a:ea typeface="+mn-ea"/>
                <a:cs typeface="+mn-cs"/>
              </a:defRPr>
            </a:pPr>
            <a:r>
              <a:rPr lang="ru-RU" sz="1400">
                <a:solidFill>
                  <a:srgbClr val="37560E"/>
                </a:solidFill>
              </a:rPr>
              <a:t>Число родов в р/д Екатеринбурга</a:t>
            </a:r>
          </a:p>
        </c:rich>
      </c:tx>
      <c:layout>
        <c:manualLayout>
          <c:xMode val="edge"/>
          <c:yMode val="edge"/>
          <c:x val="1.8533820316261159E-2"/>
          <c:y val="9.8503872630249581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3.2334370255156834E-2"/>
          <c:y val="0.13422624044617371"/>
          <c:w val="0.93533125948968632"/>
          <c:h val="0.69817254557001762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22225" cap="rnd" cmpd="sng" algn="ctr">
              <a:solidFill>
                <a:srgbClr val="37560E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8.2305669740399212E-2"/>
                  <c:y val="4.63547635907056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6.7608228715327956E-2"/>
                  <c:y val="6.95321453860585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7.0547716920342188E-2"/>
                  <c:y val="6.9532145386058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7.6426693330370693E-2"/>
                  <c:y val="5.79434544883821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8.2305669740399323E-2"/>
                  <c:y val="6.95321453860585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6.7608228715327928E-2"/>
                  <c:y val="-7.5326490834896745E-2"/>
                </c:manualLayout>
              </c:layout>
              <c:spPr>
                <a:noFill/>
                <a:ln>
                  <a:solidFill>
                    <a:srgbClr val="37560E"/>
                  </a:solidFill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rgbClr val="37560E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37560E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2000</c:v>
                </c:pt>
                <c:pt idx="1">
                  <c:v>2005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11130</c:v>
                </c:pt>
                <c:pt idx="1">
                  <c:v>14504</c:v>
                </c:pt>
                <c:pt idx="2">
                  <c:v>18710</c:v>
                </c:pt>
                <c:pt idx="3">
                  <c:v>18237</c:v>
                </c:pt>
                <c:pt idx="4">
                  <c:v>19994</c:v>
                </c:pt>
                <c:pt idx="5">
                  <c:v>20442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dk1">
                  <a:lumMod val="35000"/>
                  <a:lumOff val="65000"/>
                  <a:alpha val="33000"/>
                </a:schemeClr>
              </a:solidFill>
              <a:round/>
            </a:ln>
            <a:effectLst/>
          </c:spPr>
        </c:dropLines>
        <c:marker val="1"/>
        <c:smooth val="0"/>
        <c:axId val="42037248"/>
        <c:axId val="42038784"/>
      </c:lineChart>
      <c:catAx>
        <c:axId val="420372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spc="20" baseline="0">
                <a:solidFill>
                  <a:srgbClr val="37560E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038784"/>
        <c:crosses val="autoZero"/>
        <c:auto val="1"/>
        <c:lblAlgn val="ctr"/>
        <c:lblOffset val="100"/>
        <c:noMultiLvlLbl val="0"/>
      </c:catAx>
      <c:valAx>
        <c:axId val="420387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2037248"/>
        <c:crosses val="autoZero"/>
        <c:crossBetween val="between"/>
      </c:valAx>
      <c:spPr>
        <a:gradFill>
          <a:gsLst>
            <a:gs pos="100000">
              <a:schemeClr val="lt1">
                <a:lumMod val="95000"/>
              </a:schemeClr>
            </a:gs>
            <a:gs pos="0">
              <a:schemeClr val="lt1"/>
            </a:gs>
          </a:gsLst>
          <a:lin ang="5400000" scaled="0"/>
        </a:gradFill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>
      <a:solidFill>
        <a:srgbClr val="37560E"/>
      </a:solidFill>
      <a:prstDash val="dash"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970861281228742E-2"/>
          <c:y val="1.9231287929871881E-2"/>
          <c:w val="0.87429753572470104"/>
          <c:h val="0.8199395776809085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недоношенные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hade val="51000"/>
                    <a:satMod val="130000"/>
                  </a:schemeClr>
                </a:gs>
                <a:gs pos="80000">
                  <a:schemeClr val="accent6">
                    <a:shade val="93000"/>
                    <a:satMod val="130000"/>
                  </a:schemeClr>
                </a:gs>
                <a:gs pos="100000">
                  <a:schemeClr val="accent6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accent6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1196</c:v>
                </c:pt>
                <c:pt idx="1">
                  <c:v>1163</c:v>
                </c:pt>
                <c:pt idx="2">
                  <c:v>1102</c:v>
                </c:pt>
                <c:pt idx="3">
                  <c:v>1252</c:v>
                </c:pt>
                <c:pt idx="4">
                  <c:v>1388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69"/>
        <c:axId val="29987584"/>
        <c:axId val="29989120"/>
      </c:barChart>
      <c:lineChart>
        <c:grouping val="standard"/>
        <c:varyColors val="0"/>
        <c:ser>
          <c:idx val="1"/>
          <c:order val="1"/>
          <c:tx>
            <c:strRef>
              <c:f>Лист1!$C$1</c:f>
              <c:strCache>
                <c:ptCount val="1"/>
                <c:pt idx="0">
                  <c:v>ЭНМТ+ОНМТ</c:v>
                </c:pt>
              </c:strCache>
            </c:strRef>
          </c:tx>
          <c:spPr>
            <a:ln w="34925" cap="rnd">
              <a:solidFill>
                <a:srgbClr val="C00000"/>
              </a:solidFill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marker>
            <c:symbol val="none"/>
          </c:marker>
          <c:dLbls>
            <c:dLbl>
              <c:idx val="0"/>
              <c:layout>
                <c:manualLayout>
                  <c:x val="2.0061728395061727E-2"/>
                  <c:y val="3.92844572525228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9320987654320986E-2"/>
                  <c:y val="2.80603266089448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9320987654320875E-2"/>
                  <c:y val="5.61206532178897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2.0061728395061616E-2"/>
                  <c:y val="-1.4030163304472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2.1604938271604937E-2"/>
                  <c:y val="6.73447838614677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179</c:v>
                </c:pt>
                <c:pt idx="1">
                  <c:v>188</c:v>
                </c:pt>
                <c:pt idx="2">
                  <c:v>160</c:v>
                </c:pt>
                <c:pt idx="3">
                  <c:v>233</c:v>
                </c:pt>
                <c:pt idx="4">
                  <c:v>287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8873344"/>
        <c:axId val="38777216"/>
      </c:lineChart>
      <c:catAx>
        <c:axId val="29987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9989120"/>
        <c:crosses val="autoZero"/>
        <c:auto val="1"/>
        <c:lblAlgn val="ctr"/>
        <c:lblOffset val="100"/>
        <c:noMultiLvlLbl val="0"/>
      </c:catAx>
      <c:valAx>
        <c:axId val="299891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9987584"/>
        <c:crosses val="autoZero"/>
        <c:crossBetween val="between"/>
      </c:valAx>
      <c:valAx>
        <c:axId val="38777216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8873344"/>
        <c:crosses val="max"/>
        <c:crossBetween val="between"/>
      </c:valAx>
      <c:catAx>
        <c:axId val="3887334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877721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0.20100308641975309"/>
          <c:y val="4.6054549991770249E-2"/>
          <c:w val="0.56558641975308643"/>
          <c:h val="5.426136635145825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604025084683262E-3"/>
          <c:y val="1.9988793684170771E-3"/>
          <c:w val="0.96983193124876366"/>
          <c:h val="0.88339423278486751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57150" cap="rnd">
              <a:solidFill>
                <a:srgbClr val="37560E"/>
              </a:solidFill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marker>
            <c:symbol val="none"/>
          </c:marker>
          <c:dLbls>
            <c:dLbl>
              <c:idx val="0"/>
              <c:layout>
                <c:manualLayout>
                  <c:x val="-3.8395723865209848E-2"/>
                  <c:y val="6.47454244867341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4.5252103126854459E-2"/>
                  <c:y val="8.63272326489788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2.6054241194249539E-2"/>
                  <c:y val="6.16623090349848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3.0168068751236309E-2"/>
                  <c:y val="8.63272326489788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0.13462402628944745"/>
                  <c:y val="-5.23643341946261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3.7463642567350859E-2"/>
                  <c:y val="-8.118761004619809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rgbClr val="37560E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rgbClr val="37560E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78</c:v>
                </c:pt>
                <c:pt idx="1">
                  <c:v>129</c:v>
                </c:pt>
                <c:pt idx="2">
                  <c:v>162</c:v>
                </c:pt>
                <c:pt idx="3">
                  <c:v>276</c:v>
                </c:pt>
                <c:pt idx="4">
                  <c:v>257</c:v>
                </c:pt>
                <c:pt idx="5">
                  <c:v>446</c:v>
                </c:pt>
                <c:pt idx="6">
                  <c:v>502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2629376"/>
        <c:axId val="76452608"/>
      </c:lineChart>
      <c:catAx>
        <c:axId val="42629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6452608"/>
        <c:crosses val="autoZero"/>
        <c:auto val="1"/>
        <c:lblAlgn val="ctr"/>
        <c:lblOffset val="100"/>
        <c:noMultiLvlLbl val="0"/>
      </c:catAx>
      <c:valAx>
        <c:axId val="764526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629376"/>
        <c:crosses val="autoZero"/>
        <c:crossBetween val="between"/>
      </c:valAx>
      <c:spPr>
        <a:noFill/>
        <a:ln w="19050">
          <a:solidFill>
            <a:srgbClr val="37560E"/>
          </a:solidFill>
          <a:prstDash val="lgDashDotDot"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299806863764655E-3"/>
          <c:y val="9.1873486371850596E-2"/>
          <c:w val="0.92309316919441065"/>
          <c:h val="0.81249009283660645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50800" cap="rnd" cmpd="sng" algn="ctr">
              <a:solidFill>
                <a:schemeClr val="accent6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6800569665530949E-2"/>
                  <c:y val="5.265082593986105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7.7732669458409925E-2"/>
                  <c:y val="6.345486716797368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5.4405924168787666E-2"/>
                  <c:y val="7.537244672495567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5.3473824375908703E-2"/>
                  <c:y val="5.719515009687998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5.2541945041826542E-2"/>
                  <c:y val="6.456840549684317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5.3470076576363067E-2"/>
                  <c:y val="6.410323845714827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4.5066655763522707E-2"/>
                  <c:y val="-7.004608294930876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accent6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206</c:v>
                </c:pt>
                <c:pt idx="1">
                  <c:v>236</c:v>
                </c:pt>
                <c:pt idx="2">
                  <c:v>348</c:v>
                </c:pt>
                <c:pt idx="3">
                  <c:v>426</c:v>
                </c:pt>
                <c:pt idx="4">
                  <c:v>476</c:v>
                </c:pt>
                <c:pt idx="5">
                  <c:v>546</c:v>
                </c:pt>
                <c:pt idx="6">
                  <c:v>546</c:v>
                </c:pt>
              </c:numCache>
            </c:numRef>
          </c:val>
          <c:smooth val="0"/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dk1">
                  <a:lumMod val="35000"/>
                  <a:lumOff val="65000"/>
                  <a:alpha val="33000"/>
                </a:schemeClr>
              </a:solidFill>
              <a:round/>
            </a:ln>
            <a:effectLst/>
          </c:spPr>
        </c:dropLines>
        <c:marker val="1"/>
        <c:smooth val="0"/>
        <c:axId val="98103680"/>
        <c:axId val="98105600"/>
      </c:lineChart>
      <c:catAx>
        <c:axId val="98103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spc="2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8105600"/>
        <c:crosses val="autoZero"/>
        <c:auto val="1"/>
        <c:lblAlgn val="ctr"/>
        <c:lblOffset val="100"/>
        <c:noMultiLvlLbl val="0"/>
      </c:catAx>
      <c:valAx>
        <c:axId val="981056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98103680"/>
        <c:crosses val="autoZero"/>
        <c:crossBetween val="between"/>
      </c:valAx>
      <c:spPr>
        <a:gradFill>
          <a:gsLst>
            <a:gs pos="100000">
              <a:schemeClr val="lt1">
                <a:lumMod val="95000"/>
              </a:schemeClr>
            </a:gs>
            <a:gs pos="0">
              <a:schemeClr val="lt1"/>
            </a:gs>
          </a:gsLst>
          <a:lin ang="5400000" scaled="0"/>
        </a:gradFill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1366576736628913E-4"/>
          <c:y val="0"/>
          <c:w val="0.98333517908610057"/>
          <c:h val="0.8979877498059916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>
              <a:gsLst>
                <a:gs pos="100000">
                  <a:schemeClr val="accent1">
                    <a:alpha val="0"/>
                  </a:schemeClr>
                </a:gs>
                <a:gs pos="50000">
                  <a:schemeClr val="accent1"/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rgbClr val="C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rgbClr val="C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Лист1!$A$2:$A$11</c:f>
              <c:strCache>
                <c:ptCount val="10"/>
                <c:pt idx="0">
                  <c:v>1982</c:v>
                </c:pt>
                <c:pt idx="1">
                  <c:v>1987</c:v>
                </c:pt>
                <c:pt idx="2">
                  <c:v>1992</c:v>
                </c:pt>
                <c:pt idx="3">
                  <c:v>1997</c:v>
                </c:pt>
                <c:pt idx="4">
                  <c:v>2002</c:v>
                </c:pt>
                <c:pt idx="5">
                  <c:v>2007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8 мес. 2014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20030</c:v>
                </c:pt>
                <c:pt idx="1">
                  <c:v>22476</c:v>
                </c:pt>
                <c:pt idx="2">
                  <c:v>12324</c:v>
                </c:pt>
                <c:pt idx="3">
                  <c:v>10672</c:v>
                </c:pt>
                <c:pt idx="4">
                  <c:v>13527</c:v>
                </c:pt>
                <c:pt idx="5">
                  <c:v>15335</c:v>
                </c:pt>
                <c:pt idx="6">
                  <c:v>18279</c:v>
                </c:pt>
                <c:pt idx="7">
                  <c:v>19960</c:v>
                </c:pt>
                <c:pt idx="8">
                  <c:v>20464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gradFill>
              <a:gsLst>
                <a:gs pos="100000">
                  <a:schemeClr val="accent2">
                    <a:alpha val="0"/>
                  </a:schemeClr>
                </a:gs>
                <a:gs pos="50000">
                  <a:schemeClr val="accent2"/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accent6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Лист1!$A$2:$A$11</c:f>
              <c:strCache>
                <c:ptCount val="10"/>
                <c:pt idx="0">
                  <c:v>1982</c:v>
                </c:pt>
                <c:pt idx="1">
                  <c:v>1987</c:v>
                </c:pt>
                <c:pt idx="2">
                  <c:v>1992</c:v>
                </c:pt>
                <c:pt idx="3">
                  <c:v>1997</c:v>
                </c:pt>
                <c:pt idx="4">
                  <c:v>2002</c:v>
                </c:pt>
                <c:pt idx="5">
                  <c:v>2007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8 мес. 2014</c:v>
                </c:pt>
              </c:strCache>
            </c:strRef>
          </c:cat>
          <c:val>
            <c:numRef>
              <c:f>Лист1!$C$2:$C$11</c:f>
              <c:numCache>
                <c:formatCode>General</c:formatCode>
                <c:ptCount val="10"/>
                <c:pt idx="8">
                  <c:v>13541</c:v>
                </c:pt>
                <c:pt idx="9">
                  <c:v>13839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cylinder"/>
        <c:axId val="73618560"/>
        <c:axId val="73620096"/>
        <c:axId val="0"/>
      </c:bar3DChart>
      <c:catAx>
        <c:axId val="73618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3620096"/>
        <c:crosses val="autoZero"/>
        <c:auto val="1"/>
        <c:lblAlgn val="ctr"/>
        <c:lblOffset val="100"/>
        <c:noMultiLvlLbl val="0"/>
      </c:catAx>
      <c:valAx>
        <c:axId val="736200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3618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8440712806030242E-2"/>
          <c:y val="0"/>
          <c:w val="0.94815785987333001"/>
          <c:h val="0.74961340079860395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МС</c:v>
                </c:pt>
              </c:strCache>
            </c:strRef>
          </c:tx>
          <c:spPr>
            <a:ln w="76200" cap="flat" cmpd="dbl" algn="ctr">
              <a:solidFill>
                <a:schemeClr val="accent6">
                  <a:lumMod val="75000"/>
                </a:schemeClr>
              </a:solidFill>
              <a:miter lim="800000"/>
            </a:ln>
            <a:effectLst/>
          </c:spPr>
          <c:marker>
            <c:symbol val="none"/>
          </c:marker>
          <c:dLbls>
            <c:dLbl>
              <c:idx val="10"/>
              <c:layout>
                <c:manualLayout>
                  <c:x val="-4.0312981097338482E-2"/>
                  <c:y val="-3.098379459339352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rgbClr val="C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1"/>
              <c:layout>
                <c:manualLayout>
                  <c:x val="0"/>
                  <c:y val="-6.36889111086422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rgbClr val="C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rgbClr val="C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accent6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Лист1!$A$2:$A$14</c:f>
              <c:strCache>
                <c:ptCount val="13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</c:v>
                </c:pt>
                <c:pt idx="12">
                  <c:v>8 мес. 2014</c:v>
                </c:pt>
              </c:strCache>
            </c:strRef>
          </c:cat>
          <c:val>
            <c:numRef>
              <c:f>Лист1!$B$2:$B$14</c:f>
              <c:numCache>
                <c:formatCode>General</c:formatCode>
                <c:ptCount val="13"/>
                <c:pt idx="0">
                  <c:v>8.9</c:v>
                </c:pt>
                <c:pt idx="1">
                  <c:v>9.5</c:v>
                </c:pt>
                <c:pt idx="2">
                  <c:v>9</c:v>
                </c:pt>
                <c:pt idx="3">
                  <c:v>7.8</c:v>
                </c:pt>
                <c:pt idx="4">
                  <c:v>6.8</c:v>
                </c:pt>
                <c:pt idx="5">
                  <c:v>5.2</c:v>
                </c:pt>
                <c:pt idx="6">
                  <c:v>6.2</c:v>
                </c:pt>
                <c:pt idx="7">
                  <c:v>5.6</c:v>
                </c:pt>
                <c:pt idx="8">
                  <c:v>4.2</c:v>
                </c:pt>
                <c:pt idx="9">
                  <c:v>5.0999999999999996</c:v>
                </c:pt>
                <c:pt idx="10">
                  <c:v>6.1</c:v>
                </c:pt>
                <c:pt idx="11">
                  <c:v>5.6</c:v>
                </c:pt>
                <c:pt idx="12">
                  <c:v>5.4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4225408"/>
        <c:axId val="144226944"/>
      </c:lineChart>
      <c:catAx>
        <c:axId val="1442254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  <a:alpha val="32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3175" cap="flat" cmpd="sng" algn="ctr">
            <a:solidFill>
              <a:schemeClr val="tx1">
                <a:lumMod val="15000"/>
                <a:lumOff val="85000"/>
              </a:schemeClr>
            </a:solidFill>
            <a:round/>
            <a:tailEnd type="none" w="med" len="lg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4226944"/>
        <c:crosses val="autoZero"/>
        <c:auto val="1"/>
        <c:lblAlgn val="ctr"/>
        <c:lblOffset val="100"/>
        <c:noMultiLvlLbl val="0"/>
      </c:catAx>
      <c:valAx>
        <c:axId val="14422694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  <a:alpha val="32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442254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alpha val="0"/>
            </a:schemeClr>
          </a:gs>
          <a:gs pos="50000">
            <a:schemeClr val="phClr"/>
          </a:gs>
        </a:gsLst>
        <a:lin ang="5400000" scaled="0"/>
      </a:gradFill>
      <a:sp3d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30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b="0" kern="1200" spc="20" baseline="0"/>
  </cs:categoryAxis>
  <cs:chartArea mods="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 cmpd="sng" algn="ctr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  <a:alpha val="33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dk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gradFill>
        <a:gsLst>
          <a:gs pos="100000">
            <a:schemeClr val="lt1">
              <a:lumMod val="95000"/>
            </a:schemeClr>
          </a:gs>
          <a:gs pos="0">
            <a:schemeClr val="lt1"/>
          </a:gs>
        </a:gsLst>
        <a:lin ang="5400000" scaled="0"/>
      </a:gradFill>
    </cs:spPr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dk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35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34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30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b="0" kern="1200" spc="20" baseline="0"/>
  </cs:categoryAxis>
  <cs:chartArea mods="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 cmpd="sng" algn="ctr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  <a:alpha val="33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dk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gradFill>
        <a:gsLst>
          <a:gs pos="100000">
            <a:schemeClr val="lt1">
              <a:lumMod val="95000"/>
            </a:schemeClr>
          </a:gs>
          <a:gs pos="0">
            <a:schemeClr val="lt1"/>
          </a:gs>
        </a:gsLst>
        <a:lin ang="5400000" scaled="0"/>
      </a:gradFill>
    </cs:spPr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dk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9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alpha val="0"/>
            </a:schemeClr>
          </a:gs>
          <a:gs pos="50000">
            <a:schemeClr val="phClr"/>
          </a:gs>
        </a:gsLst>
        <a:lin ang="5400000" scaled="0"/>
      </a:gradFill>
      <a:sp3d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3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3175" cap="flat" cmpd="sng" algn="ctr">
        <a:solidFill>
          <a:schemeClr val="tx1">
            <a:lumMod val="15000"/>
            <a:lumOff val="85000"/>
          </a:schemeClr>
        </a:solidFill>
        <a:round/>
        <a:tailEnd type="none" w="med" len="lg"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38100" cap="flat" cmpd="dbl" algn="ctr">
        <a:solidFill>
          <a:schemeClr val="phClr"/>
        </a:solidFill>
        <a:miter lim="800000"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 cap="flat" cmpd="sng" algn="ctr">
        <a:solidFill>
          <a:schemeClr val="lt1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tx1"/>
    </cs:fontRef>
    <cs:spPr>
      <a:ln w="9525">
        <a:solidFill>
          <a:schemeClr val="tx1">
            <a:lumMod val="65000"/>
            <a:lumOff val="35000"/>
          </a:schemeClr>
        </a:solidFill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  <a:alpha val="32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tx1">
            <a:lumMod val="5000"/>
            <a:lumOff val="95000"/>
            <a:alpha val="32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tx1"/>
        </a:solidFill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/>
    </cs:fontRef>
    <cs:spPr>
      <a:ln w="3175" cap="flat" cmpd="sng" algn="ctr">
        <a:solidFill>
          <a:schemeClr val="tx1">
            <a:lumMod val="15000"/>
            <a:lumOff val="85000"/>
          </a:schemeClr>
        </a:solidFill>
        <a:round/>
        <a:tailEnd type="none" w="med" len="lg"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>
        <a:solidFill>
          <a:schemeClr val="tx1">
            <a:lumMod val="35000"/>
            <a:lumOff val="65000"/>
          </a:schemeClr>
        </a:solidFill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2700" cap="rnd"/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3175" cap="flat" cmpd="sng" algn="ctr">
        <a:solidFill>
          <a:schemeClr val="tx1">
            <a:lumMod val="15000"/>
            <a:lumOff val="85000"/>
          </a:schemeClr>
        </a:solidFill>
        <a:round/>
        <a:tailEnd type="none" w="med" len="lg"/>
      </a:ln>
    </cs:spPr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EFCE10B-D99B-403D-99E3-335DFA9BB463}" type="doc">
      <dgm:prSet loTypeId="urn:microsoft.com/office/officeart/2005/8/layout/default" loCatId="list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59DA9749-3966-4BFF-B7AF-9C8E3FBD5DBE}">
      <dgm:prSet phldrT="[Текст]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ru-RU" dirty="0" smtClean="0"/>
            <a:t>Специализированные центры (КДЦ ГПЦ ДГБ № 10; ЕКДЦ)</a:t>
          </a:r>
          <a:endParaRPr lang="ru-RU" dirty="0"/>
        </a:p>
      </dgm:t>
    </dgm:pt>
    <dgm:pt modelId="{3B405289-E12C-41EB-8F0E-5EC3D5FCF237}" type="parTrans" cxnId="{A240605F-1995-434A-8155-51A95607B163}">
      <dgm:prSet/>
      <dgm:spPr/>
      <dgm:t>
        <a:bodyPr/>
        <a:lstStyle/>
        <a:p>
          <a:endParaRPr lang="ru-RU"/>
        </a:p>
      </dgm:t>
    </dgm:pt>
    <dgm:pt modelId="{015B60DA-531C-4AB7-8C87-EC0335AD233D}" type="sibTrans" cxnId="{A240605F-1995-434A-8155-51A95607B163}">
      <dgm:prSet/>
      <dgm:spPr/>
      <dgm:t>
        <a:bodyPr/>
        <a:lstStyle/>
        <a:p>
          <a:endParaRPr lang="ru-RU"/>
        </a:p>
      </dgm:t>
    </dgm:pt>
    <dgm:pt modelId="{7752CA00-96DA-4B4B-A3B6-823B0734241B}">
      <dgm:prSet phldrT="[Текст]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ru-RU" dirty="0" smtClean="0"/>
            <a:t>Городской перинатальный центр МБУ ДГБ № 10 – 80 коек</a:t>
          </a:r>
          <a:endParaRPr lang="ru-RU" dirty="0"/>
        </a:p>
      </dgm:t>
    </dgm:pt>
    <dgm:pt modelId="{93D6B8EE-8998-42B8-A44C-394797EE719C}" type="parTrans" cxnId="{156F83F6-8FFE-4FE3-BF1F-AA201CCB87D9}">
      <dgm:prSet/>
      <dgm:spPr/>
      <dgm:t>
        <a:bodyPr/>
        <a:lstStyle/>
        <a:p>
          <a:endParaRPr lang="ru-RU"/>
        </a:p>
      </dgm:t>
    </dgm:pt>
    <dgm:pt modelId="{5955DBC2-C896-4F62-89F1-A197112F402B}" type="sibTrans" cxnId="{156F83F6-8FFE-4FE3-BF1F-AA201CCB87D9}">
      <dgm:prSet/>
      <dgm:spPr/>
      <dgm:t>
        <a:bodyPr/>
        <a:lstStyle/>
        <a:p>
          <a:endParaRPr lang="ru-RU"/>
        </a:p>
      </dgm:t>
    </dgm:pt>
    <dgm:pt modelId="{59AB467F-4272-480C-97D0-F059FDBD5812}">
      <dgm:prSet phldrT="[Текст]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/>
            <a:t>Женские консультации (13)</a:t>
          </a:r>
          <a:endParaRPr lang="ru-RU" dirty="0"/>
        </a:p>
      </dgm:t>
    </dgm:pt>
    <dgm:pt modelId="{CC122DDC-F5B7-4D0C-971A-EEF1C5380142}" type="parTrans" cxnId="{2968B5EF-CD2D-4B42-96ED-A2D664F61E10}">
      <dgm:prSet/>
      <dgm:spPr/>
      <dgm:t>
        <a:bodyPr/>
        <a:lstStyle/>
        <a:p>
          <a:endParaRPr lang="ru-RU"/>
        </a:p>
      </dgm:t>
    </dgm:pt>
    <dgm:pt modelId="{438A8D26-5788-4945-A35B-575BE6A5B05B}" type="sibTrans" cxnId="{2968B5EF-CD2D-4B42-96ED-A2D664F61E10}">
      <dgm:prSet/>
      <dgm:spPr/>
      <dgm:t>
        <a:bodyPr/>
        <a:lstStyle/>
        <a:p>
          <a:endParaRPr lang="ru-RU"/>
        </a:p>
      </dgm:t>
    </dgm:pt>
    <dgm:pt modelId="{C82B8250-DA9A-466B-858E-08DB06037706}">
      <dgm:prSet phldrT="[Текст]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Родильные дома (3) – 385 коек  </a:t>
          </a:r>
          <a:endParaRPr lang="ru-RU" dirty="0">
            <a:solidFill>
              <a:schemeClr val="bg1"/>
            </a:solidFill>
          </a:endParaRPr>
        </a:p>
      </dgm:t>
    </dgm:pt>
    <dgm:pt modelId="{0384A6EB-6D2A-4926-B5E4-CAF6D64CCE29}" type="parTrans" cxnId="{8BBD85CA-8AB2-4383-BD1B-EBA3A1B9AC29}">
      <dgm:prSet/>
      <dgm:spPr/>
      <dgm:t>
        <a:bodyPr/>
        <a:lstStyle/>
        <a:p>
          <a:endParaRPr lang="ru-RU"/>
        </a:p>
      </dgm:t>
    </dgm:pt>
    <dgm:pt modelId="{D7951ADF-9B23-41C0-8050-FC2E6784A09E}" type="sibTrans" cxnId="{8BBD85CA-8AB2-4383-BD1B-EBA3A1B9AC29}">
      <dgm:prSet/>
      <dgm:spPr/>
      <dgm:t>
        <a:bodyPr/>
        <a:lstStyle/>
        <a:p>
          <a:endParaRPr lang="ru-RU"/>
        </a:p>
      </dgm:t>
    </dgm:pt>
    <dgm:pt modelId="{28118A1F-C186-419C-8325-F1DF459E3771}">
      <dgm:prSet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Отделения патологии беременности(3) – 115 коек</a:t>
          </a:r>
          <a:endParaRPr lang="ru-RU" dirty="0">
            <a:solidFill>
              <a:schemeClr val="bg1"/>
            </a:solidFill>
          </a:endParaRPr>
        </a:p>
      </dgm:t>
    </dgm:pt>
    <dgm:pt modelId="{B52D51F8-1D40-42CD-89C2-2812D7844C44}" type="parTrans" cxnId="{4CF3FF4A-6613-4A14-B246-E8A4798A9FCC}">
      <dgm:prSet/>
      <dgm:spPr/>
      <dgm:t>
        <a:bodyPr/>
        <a:lstStyle/>
        <a:p>
          <a:endParaRPr lang="ru-RU"/>
        </a:p>
      </dgm:t>
    </dgm:pt>
    <dgm:pt modelId="{9D259DA3-703B-4E80-8A19-9D78C71C81E6}" type="sibTrans" cxnId="{4CF3FF4A-6613-4A14-B246-E8A4798A9FCC}">
      <dgm:prSet/>
      <dgm:spPr/>
      <dgm:t>
        <a:bodyPr/>
        <a:lstStyle/>
        <a:p>
          <a:endParaRPr lang="ru-RU"/>
        </a:p>
      </dgm:t>
    </dgm:pt>
    <dgm:pt modelId="{865BA141-8F92-4E38-AB01-BAD745391279}">
      <dgm:prSet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Акушерское обсервационное отделение (1) – 30 коек</a:t>
          </a:r>
          <a:endParaRPr lang="ru-RU" dirty="0">
            <a:solidFill>
              <a:schemeClr val="bg1"/>
            </a:solidFill>
          </a:endParaRPr>
        </a:p>
      </dgm:t>
    </dgm:pt>
    <dgm:pt modelId="{11191638-2DEF-4947-AA58-2B19616B10BA}" type="parTrans" cxnId="{3BF79137-8F8B-4041-AE7A-7E4CAB8ACD16}">
      <dgm:prSet/>
      <dgm:spPr/>
      <dgm:t>
        <a:bodyPr/>
        <a:lstStyle/>
        <a:p>
          <a:endParaRPr lang="ru-RU"/>
        </a:p>
      </dgm:t>
    </dgm:pt>
    <dgm:pt modelId="{A200926F-699C-4145-9E53-F3F1908C4F06}" type="sibTrans" cxnId="{3BF79137-8F8B-4041-AE7A-7E4CAB8ACD16}">
      <dgm:prSet/>
      <dgm:spPr/>
      <dgm:t>
        <a:bodyPr/>
        <a:lstStyle/>
        <a:p>
          <a:endParaRPr lang="ru-RU"/>
        </a:p>
      </dgm:t>
    </dgm:pt>
    <dgm:pt modelId="{E49ED000-7EAB-44A6-B42E-972349534DF8}">
      <dgm:prSet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Гинекологические отделения(9) – 375 коек</a:t>
          </a:r>
          <a:endParaRPr lang="ru-RU" dirty="0">
            <a:solidFill>
              <a:schemeClr val="bg1"/>
            </a:solidFill>
          </a:endParaRPr>
        </a:p>
      </dgm:t>
    </dgm:pt>
    <dgm:pt modelId="{03AC746F-263A-441D-B0DA-BBCCE3E9D2BE}" type="parTrans" cxnId="{8FF89C0E-175B-414F-AC50-F74B4D029998}">
      <dgm:prSet/>
      <dgm:spPr/>
      <dgm:t>
        <a:bodyPr/>
        <a:lstStyle/>
        <a:p>
          <a:endParaRPr lang="ru-RU"/>
        </a:p>
      </dgm:t>
    </dgm:pt>
    <dgm:pt modelId="{D5755EA2-337B-4189-A3A5-A19D7DD070CD}" type="sibTrans" cxnId="{8FF89C0E-175B-414F-AC50-F74B4D029998}">
      <dgm:prSet/>
      <dgm:spPr/>
      <dgm:t>
        <a:bodyPr/>
        <a:lstStyle/>
        <a:p>
          <a:endParaRPr lang="ru-RU"/>
        </a:p>
      </dgm:t>
    </dgm:pt>
    <dgm:pt modelId="{1CE3A73A-74CF-48A5-BFD1-DCE2B1115DDA}" type="pres">
      <dgm:prSet presAssocID="{8EFCE10B-D99B-403D-99E3-335DFA9BB463}" presName="diagram" presStyleCnt="0">
        <dgm:presLayoutVars>
          <dgm:dir val="rev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D9775B1-7802-48AE-ADC0-56CDCE5FD61F}" type="pres">
      <dgm:prSet presAssocID="{7752CA00-96DA-4B4B-A3B6-823B0734241B}" presName="node" presStyleLbl="node1" presStyleIdx="0" presStyleCnt="7" custLinFactNeighborX="-48288" custLinFactNeighborY="-3168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1CDDCC94-0E3D-406E-956F-43D2BAC52453}" type="pres">
      <dgm:prSet presAssocID="{5955DBC2-C896-4F62-89F1-A197112F402B}" presName="sibTrans" presStyleCnt="0"/>
      <dgm:spPr/>
    </dgm:pt>
    <dgm:pt modelId="{7DBFEB8F-9621-4EC7-B5DE-D2113CF28C5A}" type="pres">
      <dgm:prSet presAssocID="{59DA9749-3966-4BFF-B7AF-9C8E3FBD5DBE}" presName="node" presStyleLbl="node1" presStyleIdx="1" presStyleCnt="7" custLinFactNeighborX="-55410" custLinFactNeighborY="-3168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A2761E1E-55E7-4FF4-A07B-C2022722F62A}" type="pres">
      <dgm:prSet presAssocID="{015B60DA-531C-4AB7-8C87-EC0335AD233D}" presName="sibTrans" presStyleCnt="0"/>
      <dgm:spPr/>
    </dgm:pt>
    <dgm:pt modelId="{A9316635-464E-4538-8F57-A1BE3A5B178B}" type="pres">
      <dgm:prSet presAssocID="{59AB467F-4272-480C-97D0-F059FDBD5812}" presName="node" presStyleLbl="node1" presStyleIdx="2" presStyleCnt="7" custLinFactY="13955" custLinFactNeighborX="1885" custLinFactNeighborY="100000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0263EC6C-E0D1-4B2F-B2BD-33392A45540E}" type="pres">
      <dgm:prSet presAssocID="{438A8D26-5788-4945-A35B-575BE6A5B05B}" presName="sibTrans" presStyleCnt="0"/>
      <dgm:spPr/>
    </dgm:pt>
    <dgm:pt modelId="{952A2702-FAC9-428C-9195-6ADEAE1208D5}" type="pres">
      <dgm:prSet presAssocID="{C82B8250-DA9A-466B-858E-08DB06037706}" presName="node" presStyleLbl="node1" presStyleIdx="3" presStyleCnt="7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0CADF839-D05F-4741-AA6C-4DCE0D52F42C}" type="pres">
      <dgm:prSet presAssocID="{D7951ADF-9B23-41C0-8050-FC2E6784A09E}" presName="sibTrans" presStyleCnt="0"/>
      <dgm:spPr/>
    </dgm:pt>
    <dgm:pt modelId="{37EB2F2B-154B-4A58-B5E6-2E4B40415E58}" type="pres">
      <dgm:prSet presAssocID="{28118A1F-C186-419C-8325-F1DF459E3771}" presName="node" presStyleLbl="node1" presStyleIdx="4" presStyleCnt="7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539CB715-94BB-4641-BA84-1697AC36678D}" type="pres">
      <dgm:prSet presAssocID="{9D259DA3-703B-4E80-8A19-9D78C71C81E6}" presName="sibTrans" presStyleCnt="0"/>
      <dgm:spPr/>
    </dgm:pt>
    <dgm:pt modelId="{E3DBD9A4-63A7-4A39-8779-181CA98919CF}" type="pres">
      <dgm:prSet presAssocID="{865BA141-8F92-4E38-AB01-BAD745391279}" presName="node" presStyleLbl="node1" presStyleIdx="5" presStyleCnt="7" custLinFactY="14411" custLinFactNeighborX="60446" custLinFactNeighborY="100000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8BA3D8C2-5439-4C55-B747-2CEA3CC88AA8}" type="pres">
      <dgm:prSet presAssocID="{A200926F-699C-4145-9E53-F3F1908C4F06}" presName="sibTrans" presStyleCnt="0"/>
      <dgm:spPr/>
    </dgm:pt>
    <dgm:pt modelId="{08C243A8-783A-496C-AEBE-BC2707A2CC26}" type="pres">
      <dgm:prSet presAssocID="{E49ED000-7EAB-44A6-B42E-972349534DF8}" presName="node" presStyleLbl="node1" presStyleIdx="6" presStyleCnt="7" custLinFactNeighborX="64640" custLinFactNeighborY="-225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</dgm:ptLst>
  <dgm:cxnLst>
    <dgm:cxn modelId="{156F83F6-8FFE-4FE3-BF1F-AA201CCB87D9}" srcId="{8EFCE10B-D99B-403D-99E3-335DFA9BB463}" destId="{7752CA00-96DA-4B4B-A3B6-823B0734241B}" srcOrd="0" destOrd="0" parTransId="{93D6B8EE-8998-42B8-A44C-394797EE719C}" sibTransId="{5955DBC2-C896-4F62-89F1-A197112F402B}"/>
    <dgm:cxn modelId="{2968B5EF-CD2D-4B42-96ED-A2D664F61E10}" srcId="{8EFCE10B-D99B-403D-99E3-335DFA9BB463}" destId="{59AB467F-4272-480C-97D0-F059FDBD5812}" srcOrd="2" destOrd="0" parTransId="{CC122DDC-F5B7-4D0C-971A-EEF1C5380142}" sibTransId="{438A8D26-5788-4945-A35B-575BE6A5B05B}"/>
    <dgm:cxn modelId="{8BBD85CA-8AB2-4383-BD1B-EBA3A1B9AC29}" srcId="{8EFCE10B-D99B-403D-99E3-335DFA9BB463}" destId="{C82B8250-DA9A-466B-858E-08DB06037706}" srcOrd="3" destOrd="0" parTransId="{0384A6EB-6D2A-4926-B5E4-CAF6D64CCE29}" sibTransId="{D7951ADF-9B23-41C0-8050-FC2E6784A09E}"/>
    <dgm:cxn modelId="{4CF3FF4A-6613-4A14-B246-E8A4798A9FCC}" srcId="{8EFCE10B-D99B-403D-99E3-335DFA9BB463}" destId="{28118A1F-C186-419C-8325-F1DF459E3771}" srcOrd="4" destOrd="0" parTransId="{B52D51F8-1D40-42CD-89C2-2812D7844C44}" sibTransId="{9D259DA3-703B-4E80-8A19-9D78C71C81E6}"/>
    <dgm:cxn modelId="{02BBE703-5A4C-44B9-811E-B6BB07E8E2D9}" type="presOf" srcId="{865BA141-8F92-4E38-AB01-BAD745391279}" destId="{E3DBD9A4-63A7-4A39-8779-181CA98919CF}" srcOrd="0" destOrd="0" presId="urn:microsoft.com/office/officeart/2005/8/layout/default"/>
    <dgm:cxn modelId="{0B30992E-4F33-4722-813C-682458E780F8}" type="presOf" srcId="{C82B8250-DA9A-466B-858E-08DB06037706}" destId="{952A2702-FAC9-428C-9195-6ADEAE1208D5}" srcOrd="0" destOrd="0" presId="urn:microsoft.com/office/officeart/2005/8/layout/default"/>
    <dgm:cxn modelId="{8FF89C0E-175B-414F-AC50-F74B4D029998}" srcId="{8EFCE10B-D99B-403D-99E3-335DFA9BB463}" destId="{E49ED000-7EAB-44A6-B42E-972349534DF8}" srcOrd="6" destOrd="0" parTransId="{03AC746F-263A-441D-B0DA-BBCCE3E9D2BE}" sibTransId="{D5755EA2-337B-4189-A3A5-A19D7DD070CD}"/>
    <dgm:cxn modelId="{3BF79137-8F8B-4041-AE7A-7E4CAB8ACD16}" srcId="{8EFCE10B-D99B-403D-99E3-335DFA9BB463}" destId="{865BA141-8F92-4E38-AB01-BAD745391279}" srcOrd="5" destOrd="0" parTransId="{11191638-2DEF-4947-AA58-2B19616B10BA}" sibTransId="{A200926F-699C-4145-9E53-F3F1908C4F06}"/>
    <dgm:cxn modelId="{A240605F-1995-434A-8155-51A95607B163}" srcId="{8EFCE10B-D99B-403D-99E3-335DFA9BB463}" destId="{59DA9749-3966-4BFF-B7AF-9C8E3FBD5DBE}" srcOrd="1" destOrd="0" parTransId="{3B405289-E12C-41EB-8F0E-5EC3D5FCF237}" sibTransId="{015B60DA-531C-4AB7-8C87-EC0335AD233D}"/>
    <dgm:cxn modelId="{35072A21-6B21-4CAE-846F-69EF5485DDDD}" type="presOf" srcId="{59AB467F-4272-480C-97D0-F059FDBD5812}" destId="{A9316635-464E-4538-8F57-A1BE3A5B178B}" srcOrd="0" destOrd="0" presId="urn:microsoft.com/office/officeart/2005/8/layout/default"/>
    <dgm:cxn modelId="{40D50F95-AC98-4DB6-92C2-AF0A654F6E66}" type="presOf" srcId="{7752CA00-96DA-4B4B-A3B6-823B0734241B}" destId="{4D9775B1-7802-48AE-ADC0-56CDCE5FD61F}" srcOrd="0" destOrd="0" presId="urn:microsoft.com/office/officeart/2005/8/layout/default"/>
    <dgm:cxn modelId="{46C03CF5-CB80-471D-9839-F995A8E08C76}" type="presOf" srcId="{E49ED000-7EAB-44A6-B42E-972349534DF8}" destId="{08C243A8-783A-496C-AEBE-BC2707A2CC26}" srcOrd="0" destOrd="0" presId="urn:microsoft.com/office/officeart/2005/8/layout/default"/>
    <dgm:cxn modelId="{12F33988-9C60-45A4-80BD-4F9088478883}" type="presOf" srcId="{59DA9749-3966-4BFF-B7AF-9C8E3FBD5DBE}" destId="{7DBFEB8F-9621-4EC7-B5DE-D2113CF28C5A}" srcOrd="0" destOrd="0" presId="urn:microsoft.com/office/officeart/2005/8/layout/default"/>
    <dgm:cxn modelId="{0D26A492-C7E3-474B-A2FD-34BDBA75E71A}" type="presOf" srcId="{8EFCE10B-D99B-403D-99E3-335DFA9BB463}" destId="{1CE3A73A-74CF-48A5-BFD1-DCE2B1115DDA}" srcOrd="0" destOrd="0" presId="urn:microsoft.com/office/officeart/2005/8/layout/default"/>
    <dgm:cxn modelId="{799E66EC-6303-461C-BD1A-09C01CA89AB5}" type="presOf" srcId="{28118A1F-C186-419C-8325-F1DF459E3771}" destId="{37EB2F2B-154B-4A58-B5E6-2E4B40415E58}" srcOrd="0" destOrd="0" presId="urn:microsoft.com/office/officeart/2005/8/layout/default"/>
    <dgm:cxn modelId="{E82634BC-79FA-41EB-9DCC-D1BB157326C6}" type="presParOf" srcId="{1CE3A73A-74CF-48A5-BFD1-DCE2B1115DDA}" destId="{4D9775B1-7802-48AE-ADC0-56CDCE5FD61F}" srcOrd="0" destOrd="0" presId="urn:microsoft.com/office/officeart/2005/8/layout/default"/>
    <dgm:cxn modelId="{FA5F64B0-6F26-4751-AEDD-84FCDF87B411}" type="presParOf" srcId="{1CE3A73A-74CF-48A5-BFD1-DCE2B1115DDA}" destId="{1CDDCC94-0E3D-406E-956F-43D2BAC52453}" srcOrd="1" destOrd="0" presId="urn:microsoft.com/office/officeart/2005/8/layout/default"/>
    <dgm:cxn modelId="{EE17AEF6-E1F7-4CE2-843D-06A5527094DC}" type="presParOf" srcId="{1CE3A73A-74CF-48A5-BFD1-DCE2B1115DDA}" destId="{7DBFEB8F-9621-4EC7-B5DE-D2113CF28C5A}" srcOrd="2" destOrd="0" presId="urn:microsoft.com/office/officeart/2005/8/layout/default"/>
    <dgm:cxn modelId="{B46D6D75-2D2A-4D05-8CA8-0031EAEFBE8A}" type="presParOf" srcId="{1CE3A73A-74CF-48A5-BFD1-DCE2B1115DDA}" destId="{A2761E1E-55E7-4FF4-A07B-C2022722F62A}" srcOrd="3" destOrd="0" presId="urn:microsoft.com/office/officeart/2005/8/layout/default"/>
    <dgm:cxn modelId="{B8AF2B53-6B5C-4E34-BA7F-2C0E01408E3D}" type="presParOf" srcId="{1CE3A73A-74CF-48A5-BFD1-DCE2B1115DDA}" destId="{A9316635-464E-4538-8F57-A1BE3A5B178B}" srcOrd="4" destOrd="0" presId="urn:microsoft.com/office/officeart/2005/8/layout/default"/>
    <dgm:cxn modelId="{1140E881-0AF2-45EF-9315-4AC40239863C}" type="presParOf" srcId="{1CE3A73A-74CF-48A5-BFD1-DCE2B1115DDA}" destId="{0263EC6C-E0D1-4B2F-B2BD-33392A45540E}" srcOrd="5" destOrd="0" presId="urn:microsoft.com/office/officeart/2005/8/layout/default"/>
    <dgm:cxn modelId="{2E5FA3E3-0BC6-4531-BF72-F9F747511877}" type="presParOf" srcId="{1CE3A73A-74CF-48A5-BFD1-DCE2B1115DDA}" destId="{952A2702-FAC9-428C-9195-6ADEAE1208D5}" srcOrd="6" destOrd="0" presId="urn:microsoft.com/office/officeart/2005/8/layout/default"/>
    <dgm:cxn modelId="{30D333DD-9E31-4893-8970-0B7B4B8F3B46}" type="presParOf" srcId="{1CE3A73A-74CF-48A5-BFD1-DCE2B1115DDA}" destId="{0CADF839-D05F-4741-AA6C-4DCE0D52F42C}" srcOrd="7" destOrd="0" presId="urn:microsoft.com/office/officeart/2005/8/layout/default"/>
    <dgm:cxn modelId="{4F5E96B8-728D-4EDC-BCB1-8912BF55B516}" type="presParOf" srcId="{1CE3A73A-74CF-48A5-BFD1-DCE2B1115DDA}" destId="{37EB2F2B-154B-4A58-B5E6-2E4B40415E58}" srcOrd="8" destOrd="0" presId="urn:microsoft.com/office/officeart/2005/8/layout/default"/>
    <dgm:cxn modelId="{6AF4C4A2-9297-41D2-B811-140EA1566645}" type="presParOf" srcId="{1CE3A73A-74CF-48A5-BFD1-DCE2B1115DDA}" destId="{539CB715-94BB-4641-BA84-1697AC36678D}" srcOrd="9" destOrd="0" presId="urn:microsoft.com/office/officeart/2005/8/layout/default"/>
    <dgm:cxn modelId="{E93686BF-69C2-49CD-B164-83EB40285892}" type="presParOf" srcId="{1CE3A73A-74CF-48A5-BFD1-DCE2B1115DDA}" destId="{E3DBD9A4-63A7-4A39-8779-181CA98919CF}" srcOrd="10" destOrd="0" presId="urn:microsoft.com/office/officeart/2005/8/layout/default"/>
    <dgm:cxn modelId="{E7A9F597-068F-477F-B34F-9BAC1D42B596}" type="presParOf" srcId="{1CE3A73A-74CF-48A5-BFD1-DCE2B1115DDA}" destId="{8BA3D8C2-5439-4C55-B747-2CEA3CC88AA8}" srcOrd="11" destOrd="0" presId="urn:microsoft.com/office/officeart/2005/8/layout/default"/>
    <dgm:cxn modelId="{E5831B44-256C-4AF4-BDCB-3C62A16EA4ED}" type="presParOf" srcId="{1CE3A73A-74CF-48A5-BFD1-DCE2B1115DDA}" destId="{08C243A8-783A-496C-AEBE-BC2707A2CC26}" srcOrd="1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74326B7-F962-4E59-B548-3CADC8BC371C}" type="doc">
      <dgm:prSet loTypeId="urn:microsoft.com/office/officeart/2005/8/layout/pyramid4" loCatId="relationship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F2684EE1-8337-4B5B-B768-381142494223}">
      <dgm:prSet phldrT="[Текст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sz="1200" dirty="0" smtClean="0">
              <a:solidFill>
                <a:schemeClr val="bg1"/>
              </a:solidFill>
            </a:rPr>
            <a:t>ГПЦ ДГБ 10 – 4437 родов</a:t>
          </a:r>
          <a:endParaRPr lang="ru-RU" sz="1200" dirty="0">
            <a:solidFill>
              <a:schemeClr val="bg1"/>
            </a:solidFill>
          </a:endParaRPr>
        </a:p>
      </dgm:t>
    </dgm:pt>
    <dgm:pt modelId="{2C6453F6-E105-4884-8F98-53A5BAB90508}" type="parTrans" cxnId="{AB2BF6F4-8F3A-42CF-B232-318A71420466}">
      <dgm:prSet/>
      <dgm:spPr/>
      <dgm:t>
        <a:bodyPr/>
        <a:lstStyle/>
        <a:p>
          <a:endParaRPr lang="ru-RU"/>
        </a:p>
      </dgm:t>
    </dgm:pt>
    <dgm:pt modelId="{87C028A7-F26F-493F-81C7-6681CB338391}" type="sibTrans" cxnId="{AB2BF6F4-8F3A-42CF-B232-318A71420466}">
      <dgm:prSet/>
      <dgm:spPr/>
      <dgm:t>
        <a:bodyPr/>
        <a:lstStyle/>
        <a:p>
          <a:endParaRPr lang="ru-RU"/>
        </a:p>
      </dgm:t>
    </dgm:pt>
    <dgm:pt modelId="{7E29B8A2-DCD1-475F-BF4C-9C8D3108797E}">
      <dgm:prSet phldrT="[Текст]" custT="1"/>
      <dgm:spPr>
        <a:solidFill>
          <a:srgbClr val="37560E"/>
        </a:solidFill>
        <a:ln w="38100">
          <a:solidFill>
            <a:srgbClr val="37560E"/>
          </a:solidFill>
        </a:ln>
      </dgm:spPr>
      <dgm:t>
        <a:bodyPr/>
        <a:lstStyle/>
        <a:p>
          <a:r>
            <a:rPr lang="ru-RU" sz="1200" dirty="0" smtClean="0">
              <a:solidFill>
                <a:schemeClr val="bg1"/>
              </a:solidFill>
            </a:rPr>
            <a:t>ЦГБ № 20</a:t>
          </a:r>
        </a:p>
        <a:p>
          <a:r>
            <a:rPr lang="ru-RU" sz="1200" dirty="0" smtClean="0">
              <a:solidFill>
                <a:schemeClr val="bg1"/>
              </a:solidFill>
            </a:rPr>
            <a:t>4907 родов</a:t>
          </a:r>
          <a:endParaRPr lang="ru-RU" sz="1200" dirty="0">
            <a:solidFill>
              <a:schemeClr val="bg1"/>
            </a:solidFill>
          </a:endParaRPr>
        </a:p>
      </dgm:t>
    </dgm:pt>
    <dgm:pt modelId="{75DE15A7-6481-4A15-8D7B-872F124C479B}" type="parTrans" cxnId="{5F60CA13-C659-4D90-BA74-1D568F71AF1C}">
      <dgm:prSet/>
      <dgm:spPr/>
      <dgm:t>
        <a:bodyPr/>
        <a:lstStyle/>
        <a:p>
          <a:endParaRPr lang="ru-RU"/>
        </a:p>
      </dgm:t>
    </dgm:pt>
    <dgm:pt modelId="{B6693459-2BE1-45C7-8409-F5DF57F8914F}" type="sibTrans" cxnId="{5F60CA13-C659-4D90-BA74-1D568F71AF1C}">
      <dgm:prSet/>
      <dgm:spPr/>
      <dgm:t>
        <a:bodyPr/>
        <a:lstStyle/>
        <a:p>
          <a:endParaRPr lang="ru-RU"/>
        </a:p>
      </dgm:t>
    </dgm:pt>
    <dgm:pt modelId="{AA42412F-A87F-4C6D-8788-46765ACB2457}">
      <dgm:prSet phldrT="[Текст]" custT="1"/>
      <dgm:spPr>
        <a:solidFill>
          <a:srgbClr val="37560E"/>
        </a:solidFill>
        <a:ln w="19050">
          <a:solidFill>
            <a:schemeClr val="bg1"/>
          </a:solidFill>
        </a:ln>
      </dgm:spPr>
      <dgm:t>
        <a:bodyPr/>
        <a:lstStyle/>
        <a:p>
          <a:r>
            <a:rPr lang="ru-RU" sz="1200" dirty="0" smtClean="0">
              <a:solidFill>
                <a:schemeClr val="bg1"/>
              </a:solidFill>
            </a:rPr>
            <a:t>ГКБ № 40 – 5762 родов</a:t>
          </a:r>
          <a:endParaRPr lang="ru-RU" sz="1200" dirty="0">
            <a:solidFill>
              <a:schemeClr val="bg1"/>
            </a:solidFill>
          </a:endParaRPr>
        </a:p>
      </dgm:t>
    </dgm:pt>
    <dgm:pt modelId="{4E7D5172-8527-44BE-AC18-12EE75FEBEDA}" type="parTrans" cxnId="{6CBF62B0-FC11-465F-AA44-94A9149E9DD5}">
      <dgm:prSet/>
      <dgm:spPr/>
      <dgm:t>
        <a:bodyPr/>
        <a:lstStyle/>
        <a:p>
          <a:endParaRPr lang="ru-RU"/>
        </a:p>
      </dgm:t>
    </dgm:pt>
    <dgm:pt modelId="{E64C2F9A-C5E3-403C-9D52-888756249D89}" type="sibTrans" cxnId="{6CBF62B0-FC11-465F-AA44-94A9149E9DD5}">
      <dgm:prSet/>
      <dgm:spPr/>
      <dgm:t>
        <a:bodyPr/>
        <a:lstStyle/>
        <a:p>
          <a:endParaRPr lang="ru-RU"/>
        </a:p>
      </dgm:t>
    </dgm:pt>
    <dgm:pt modelId="{C3F5963F-82FB-457E-80A3-6493A18D3D1A}">
      <dgm:prSet phldrT="[Текст]" custT="1"/>
      <dgm:spPr>
        <a:solidFill>
          <a:srgbClr val="37560E"/>
        </a:solidFill>
        <a:ln>
          <a:solidFill>
            <a:schemeClr val="bg1"/>
          </a:solidFill>
        </a:ln>
      </dgm:spPr>
      <dgm:t>
        <a:bodyPr/>
        <a:lstStyle/>
        <a:p>
          <a:r>
            <a:rPr lang="ru-RU" sz="1200" dirty="0" smtClean="0">
              <a:solidFill>
                <a:schemeClr val="bg1"/>
              </a:solidFill>
            </a:rPr>
            <a:t>ГКБ № 14 – 5336 родов</a:t>
          </a:r>
          <a:endParaRPr lang="ru-RU" sz="1200" dirty="0">
            <a:solidFill>
              <a:schemeClr val="bg1"/>
            </a:solidFill>
          </a:endParaRPr>
        </a:p>
      </dgm:t>
    </dgm:pt>
    <dgm:pt modelId="{3026DB5E-11F6-4C1F-BE2C-BB5A146C02A7}" type="parTrans" cxnId="{0FE85419-9676-4C6D-B7BF-8D0830CB1AE2}">
      <dgm:prSet/>
      <dgm:spPr/>
      <dgm:t>
        <a:bodyPr/>
        <a:lstStyle/>
        <a:p>
          <a:endParaRPr lang="ru-RU"/>
        </a:p>
      </dgm:t>
    </dgm:pt>
    <dgm:pt modelId="{56AA41C3-CA40-460B-A75B-B7A47612B13A}" type="sibTrans" cxnId="{0FE85419-9676-4C6D-B7BF-8D0830CB1AE2}">
      <dgm:prSet/>
      <dgm:spPr/>
      <dgm:t>
        <a:bodyPr/>
        <a:lstStyle/>
        <a:p>
          <a:endParaRPr lang="ru-RU"/>
        </a:p>
      </dgm:t>
    </dgm:pt>
    <dgm:pt modelId="{7ED22198-D0BE-4393-865E-D599E82B6A56}">
      <dgm:prSet phldrT="[Текст]" custT="1"/>
      <dgm:spPr>
        <a:noFill/>
        <a:ln w="38100"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ru-RU" sz="1200" dirty="0" smtClean="0">
              <a:solidFill>
                <a:schemeClr val="accent6">
                  <a:lumMod val="75000"/>
                </a:schemeClr>
              </a:solidFill>
              <a:effectLst/>
            </a:rPr>
            <a:t>НИИ ОММ – 1070 родов (37,2% от всех родов)</a:t>
          </a:r>
          <a:endParaRPr lang="ru-RU" sz="1200" dirty="0">
            <a:solidFill>
              <a:schemeClr val="accent6">
                <a:lumMod val="75000"/>
              </a:schemeClr>
            </a:solidFill>
            <a:effectLst/>
          </a:endParaRPr>
        </a:p>
      </dgm:t>
    </dgm:pt>
    <dgm:pt modelId="{38586024-78E5-48FA-A224-988180062E10}" type="parTrans" cxnId="{B1794B33-F1A4-45B1-8400-960EF925557A}">
      <dgm:prSet/>
      <dgm:spPr/>
      <dgm:t>
        <a:bodyPr/>
        <a:lstStyle/>
        <a:p>
          <a:endParaRPr lang="ru-RU"/>
        </a:p>
      </dgm:t>
    </dgm:pt>
    <dgm:pt modelId="{0082A950-B81E-4EFC-B373-AB07935961CF}" type="sibTrans" cxnId="{B1794B33-F1A4-45B1-8400-960EF925557A}">
      <dgm:prSet/>
      <dgm:spPr/>
      <dgm:t>
        <a:bodyPr/>
        <a:lstStyle/>
        <a:p>
          <a:endParaRPr lang="ru-RU"/>
        </a:p>
      </dgm:t>
    </dgm:pt>
    <dgm:pt modelId="{401A2C76-17E4-4785-B1C7-35501AC68AE6}">
      <dgm:prSet custT="1"/>
      <dgm:spPr>
        <a:ln w="38100"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ru-RU" sz="1200" dirty="0" smtClean="0">
              <a:solidFill>
                <a:schemeClr val="accent6">
                  <a:lumMod val="75000"/>
                </a:schemeClr>
              </a:solidFill>
            </a:rPr>
            <a:t>ОПЦ – 2105 родов (38% от всех родов)</a:t>
          </a:r>
          <a:r>
            <a:rPr lang="ru-RU" sz="1200" dirty="0" smtClean="0"/>
            <a:t> </a:t>
          </a:r>
          <a:endParaRPr lang="ru-RU" sz="1200" dirty="0"/>
        </a:p>
      </dgm:t>
    </dgm:pt>
    <dgm:pt modelId="{4856EB2B-5E00-4AFC-8B8E-814D0A141890}" type="sibTrans" cxnId="{0FAA4AD1-8A94-4AB7-8E10-5F86E5A14EF5}">
      <dgm:prSet/>
      <dgm:spPr/>
      <dgm:t>
        <a:bodyPr/>
        <a:lstStyle/>
        <a:p>
          <a:endParaRPr lang="ru-RU"/>
        </a:p>
      </dgm:t>
    </dgm:pt>
    <dgm:pt modelId="{27B1948D-2FBD-4650-9862-168F8004D99D}" type="parTrans" cxnId="{0FAA4AD1-8A94-4AB7-8E10-5F86E5A14EF5}">
      <dgm:prSet/>
      <dgm:spPr/>
      <dgm:t>
        <a:bodyPr/>
        <a:lstStyle/>
        <a:p>
          <a:endParaRPr lang="ru-RU"/>
        </a:p>
      </dgm:t>
    </dgm:pt>
    <dgm:pt modelId="{46FB99CF-C8A3-430C-8E30-C243FF65DA09}">
      <dgm:prSet phldrT="[Текст]"/>
      <dgm:spPr>
        <a:noFill/>
      </dgm:spPr>
      <dgm:t>
        <a:bodyPr/>
        <a:lstStyle/>
        <a:p>
          <a:endParaRPr lang="ru-RU" dirty="0">
            <a:solidFill>
              <a:schemeClr val="accent6">
                <a:lumMod val="75000"/>
              </a:schemeClr>
            </a:solidFill>
          </a:endParaRPr>
        </a:p>
      </dgm:t>
    </dgm:pt>
    <dgm:pt modelId="{C74E08ED-17BF-4DB3-B78A-C2F964B4E92C}" type="sibTrans" cxnId="{DB49F526-87B7-4FA5-B507-A2CB68E98C70}">
      <dgm:prSet/>
      <dgm:spPr/>
      <dgm:t>
        <a:bodyPr/>
        <a:lstStyle/>
        <a:p>
          <a:endParaRPr lang="ru-RU"/>
        </a:p>
      </dgm:t>
    </dgm:pt>
    <dgm:pt modelId="{884ADE7A-3FF3-4B83-BC4E-3BAA8BACFB4D}" type="parTrans" cxnId="{DB49F526-87B7-4FA5-B507-A2CB68E98C70}">
      <dgm:prSet/>
      <dgm:spPr/>
      <dgm:t>
        <a:bodyPr/>
        <a:lstStyle/>
        <a:p>
          <a:endParaRPr lang="ru-RU"/>
        </a:p>
      </dgm:t>
    </dgm:pt>
    <dgm:pt modelId="{C178AF76-B454-463B-93CE-E22D109E883F}">
      <dgm:prSet/>
      <dgm:spPr>
        <a:ln w="38100">
          <a:solidFill>
            <a:srgbClr val="C00000"/>
          </a:solidFill>
        </a:ln>
      </dgm:spPr>
      <dgm:t>
        <a:bodyPr/>
        <a:lstStyle/>
        <a:p>
          <a:r>
            <a:rPr lang="ru-RU" dirty="0" smtClean="0">
              <a:solidFill>
                <a:srgbClr val="C00000"/>
              </a:solidFill>
            </a:rPr>
            <a:t>Парацельс</a:t>
          </a:r>
          <a:endParaRPr lang="ru-RU" dirty="0">
            <a:solidFill>
              <a:srgbClr val="C00000"/>
            </a:solidFill>
          </a:endParaRPr>
        </a:p>
      </dgm:t>
    </dgm:pt>
    <dgm:pt modelId="{D04C92A5-CDE5-4C2E-BC88-D19E738E57BA}" type="sibTrans" cxnId="{1E28B7E5-EE36-431E-B086-6D1872BC10C3}">
      <dgm:prSet/>
      <dgm:spPr/>
      <dgm:t>
        <a:bodyPr/>
        <a:lstStyle/>
        <a:p>
          <a:endParaRPr lang="ru-RU"/>
        </a:p>
      </dgm:t>
    </dgm:pt>
    <dgm:pt modelId="{850A8275-8C9F-45FD-8F06-E84E7FB207E6}" type="parTrans" cxnId="{1E28B7E5-EE36-431E-B086-6D1872BC10C3}">
      <dgm:prSet/>
      <dgm:spPr/>
      <dgm:t>
        <a:bodyPr/>
        <a:lstStyle/>
        <a:p>
          <a:endParaRPr lang="ru-RU"/>
        </a:p>
      </dgm:t>
    </dgm:pt>
    <dgm:pt modelId="{57059CFE-EE9D-4323-8BD8-ADBF16BDAC87}">
      <dgm:prSet/>
      <dgm:spPr>
        <a:noFill/>
      </dgm:spPr>
      <dgm:t>
        <a:bodyPr/>
        <a:lstStyle/>
        <a:p>
          <a:endParaRPr lang="ru-RU" dirty="0"/>
        </a:p>
      </dgm:t>
    </dgm:pt>
    <dgm:pt modelId="{7720BA35-2DE2-4206-A339-777C22AEA4DC}" type="sibTrans" cxnId="{07026212-77C0-4790-AD03-84BB03794C47}">
      <dgm:prSet/>
      <dgm:spPr/>
      <dgm:t>
        <a:bodyPr/>
        <a:lstStyle/>
        <a:p>
          <a:endParaRPr lang="ru-RU"/>
        </a:p>
      </dgm:t>
    </dgm:pt>
    <dgm:pt modelId="{D8AC6111-EF30-4C50-8444-5BCCBF3285E9}" type="parTrans" cxnId="{07026212-77C0-4790-AD03-84BB03794C47}">
      <dgm:prSet/>
      <dgm:spPr/>
      <dgm:t>
        <a:bodyPr/>
        <a:lstStyle/>
        <a:p>
          <a:endParaRPr lang="ru-RU"/>
        </a:p>
      </dgm:t>
    </dgm:pt>
    <dgm:pt modelId="{63CDCE19-9A91-4583-9075-7F07DF2B79F6}">
      <dgm:prSet phldrT="[Текст]"/>
      <dgm:spPr/>
      <dgm:t>
        <a:bodyPr/>
        <a:lstStyle/>
        <a:p>
          <a:endParaRPr lang="ru-RU"/>
        </a:p>
      </dgm:t>
    </dgm:pt>
    <dgm:pt modelId="{D3A3414D-BD44-4BC6-AEA8-35E6359A5082}" type="parTrans" cxnId="{309E3EDA-61D8-4030-87EB-67C037358179}">
      <dgm:prSet/>
      <dgm:spPr/>
      <dgm:t>
        <a:bodyPr/>
        <a:lstStyle/>
        <a:p>
          <a:endParaRPr lang="ru-RU"/>
        </a:p>
      </dgm:t>
    </dgm:pt>
    <dgm:pt modelId="{9FC9C6E1-208F-413F-B85D-F4438A0EA730}" type="sibTrans" cxnId="{309E3EDA-61D8-4030-87EB-67C037358179}">
      <dgm:prSet/>
      <dgm:spPr/>
      <dgm:t>
        <a:bodyPr/>
        <a:lstStyle/>
        <a:p>
          <a:endParaRPr lang="ru-RU"/>
        </a:p>
      </dgm:t>
    </dgm:pt>
    <dgm:pt modelId="{08650B48-8D96-4FAB-85AA-DE81862DBAC1}">
      <dgm:prSet phldrT="[Текст]"/>
      <dgm:spPr/>
      <dgm:t>
        <a:bodyPr/>
        <a:lstStyle/>
        <a:p>
          <a:endParaRPr lang="ru-RU" dirty="0"/>
        </a:p>
      </dgm:t>
    </dgm:pt>
    <dgm:pt modelId="{5984C76A-17A9-47CA-B6CC-C082AA552DB7}" type="parTrans" cxnId="{4DBAF74C-AD22-443B-A53F-B0959D3935F8}">
      <dgm:prSet/>
      <dgm:spPr/>
      <dgm:t>
        <a:bodyPr/>
        <a:lstStyle/>
        <a:p>
          <a:endParaRPr lang="ru-RU"/>
        </a:p>
      </dgm:t>
    </dgm:pt>
    <dgm:pt modelId="{F4A09268-5AB0-46D1-B519-882FE2382E27}" type="sibTrans" cxnId="{4DBAF74C-AD22-443B-A53F-B0959D3935F8}">
      <dgm:prSet/>
      <dgm:spPr/>
      <dgm:t>
        <a:bodyPr/>
        <a:lstStyle/>
        <a:p>
          <a:endParaRPr lang="ru-RU"/>
        </a:p>
      </dgm:t>
    </dgm:pt>
    <dgm:pt modelId="{94D3C66B-8CA1-42C2-B884-A01A5A98C794}" type="pres">
      <dgm:prSet presAssocID="{974326B7-F962-4E59-B548-3CADC8BC371C}" presName="compositeShape" presStyleCnt="0">
        <dgm:presLayoutVars>
          <dgm:chMax val="9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E9428B8-52C2-4385-B283-E74A08241260}" type="pres">
      <dgm:prSet presAssocID="{974326B7-F962-4E59-B548-3CADC8BC371C}" presName="triangle1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B597B9-4111-4B24-B6C6-5E4BAF3BA4EB}" type="pres">
      <dgm:prSet presAssocID="{974326B7-F962-4E59-B548-3CADC8BC371C}" presName="triangle2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9E1275-E8AB-4397-B3D7-901A261ED263}" type="pres">
      <dgm:prSet presAssocID="{974326B7-F962-4E59-B548-3CADC8BC371C}" presName="triangle3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EA09F7-D47B-427F-A539-86F2198D31AA}" type="pres">
      <dgm:prSet presAssocID="{974326B7-F962-4E59-B548-3CADC8BC371C}" presName="triangle4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B85477-39D0-4F6F-8E27-462A2BAA171F}" type="pres">
      <dgm:prSet presAssocID="{974326B7-F962-4E59-B548-3CADC8BC371C}" presName="triangle5" presStyleLbl="node1" presStyleIdx="4" presStyleCnt="9" custLinFactY="-99600" custLinFactNeighborX="543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8DC07E-D351-4827-A6B4-AFFD251EA60C}" type="pres">
      <dgm:prSet presAssocID="{974326B7-F962-4E59-B548-3CADC8BC371C}" presName="triangle6" presStyleLbl="node1" presStyleIdx="5" presStyleCnt="9" custLinFactX="100000" custLinFactNeighborX="127936" custLinFactNeighborY="8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AE9A29-193A-471A-A57A-EFBC0C5B55CB}" type="pres">
      <dgm:prSet presAssocID="{974326B7-F962-4E59-B548-3CADC8BC371C}" presName="triangle7" presStyleLbl="node1" presStyleIdx="6" presStyleCnt="9" custAng="0" custLinFactNeighborX="247" custLinFactNeighborY="8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43657D-F961-447B-A22D-B6725AA159E8}" type="pres">
      <dgm:prSet presAssocID="{974326B7-F962-4E59-B548-3CADC8BC371C}" presName="triangle8" presStyleLbl="node1" presStyleIdx="7" presStyleCnt="9" custLinFactX="75501" custLinFactY="-94779" custLinFactNeighborX="100000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C9CACD-D403-48D7-97A7-56F711575391}" type="pres">
      <dgm:prSet presAssocID="{974326B7-F962-4E59-B548-3CADC8BC371C}" presName="triangle9" presStyleLbl="node1" presStyleIdx="8" presStyleCnt="9" custLinFactY="-100000" custLinFactNeighborX="-1788" custLinFactNeighborY="-1044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2A5C2AD-9157-4A77-BC88-0F4BFE47838D}" type="presOf" srcId="{F2684EE1-8337-4B5B-B768-381142494223}" destId="{CE9428B8-52C2-4385-B283-E74A08241260}" srcOrd="0" destOrd="0" presId="urn:microsoft.com/office/officeart/2005/8/layout/pyramid4"/>
    <dgm:cxn modelId="{B1794B33-F1A4-45B1-8400-960EF925557A}" srcId="{974326B7-F962-4E59-B548-3CADC8BC371C}" destId="{7ED22198-D0BE-4393-865E-D599E82B6A56}" srcOrd="4" destOrd="0" parTransId="{38586024-78E5-48FA-A224-988180062E10}" sibTransId="{0082A950-B81E-4EFC-B373-AB07935961CF}"/>
    <dgm:cxn modelId="{BC8BDD94-8347-41BF-9D60-C295C016E005}" type="presOf" srcId="{401A2C76-17E4-4785-B1C7-35501AC68AE6}" destId="{62C9CACD-D403-48D7-97A7-56F711575391}" srcOrd="0" destOrd="0" presId="urn:microsoft.com/office/officeart/2005/8/layout/pyramid4"/>
    <dgm:cxn modelId="{F43F7D41-4729-4D90-BCD3-7C9D0F1D1228}" type="presOf" srcId="{974326B7-F962-4E59-B548-3CADC8BC371C}" destId="{94D3C66B-8CA1-42C2-B884-A01A5A98C794}" srcOrd="0" destOrd="0" presId="urn:microsoft.com/office/officeart/2005/8/layout/pyramid4"/>
    <dgm:cxn modelId="{6CBF62B0-FC11-465F-AA44-94A9149E9DD5}" srcId="{974326B7-F962-4E59-B548-3CADC8BC371C}" destId="{AA42412F-A87F-4C6D-8788-46765ACB2457}" srcOrd="2" destOrd="0" parTransId="{4E7D5172-8527-44BE-AC18-12EE75FEBEDA}" sibTransId="{E64C2F9A-C5E3-403C-9D52-888756249D89}"/>
    <dgm:cxn modelId="{536B5E2F-4B47-4C41-AB85-DDC9AF18A9F9}" type="presOf" srcId="{7ED22198-D0BE-4393-865E-D599E82B6A56}" destId="{ADB85477-39D0-4F6F-8E27-462A2BAA171F}" srcOrd="0" destOrd="0" presId="urn:microsoft.com/office/officeart/2005/8/layout/pyramid4"/>
    <dgm:cxn modelId="{A325430B-80EC-4C06-85FF-0A5C3AE0B2DE}" type="presOf" srcId="{7E29B8A2-DCD1-475F-BF4C-9C8D3108797E}" destId="{0DB597B9-4111-4B24-B6C6-5E4BAF3BA4EB}" srcOrd="0" destOrd="0" presId="urn:microsoft.com/office/officeart/2005/8/layout/pyramid4"/>
    <dgm:cxn modelId="{4DBAF74C-AD22-443B-A53F-B0959D3935F8}" srcId="{974326B7-F962-4E59-B548-3CADC8BC371C}" destId="{08650B48-8D96-4FAB-85AA-DE81862DBAC1}" srcOrd="10" destOrd="0" parTransId="{5984C76A-17A9-47CA-B6CC-C082AA552DB7}" sibTransId="{F4A09268-5AB0-46D1-B519-882FE2382E27}"/>
    <dgm:cxn modelId="{5F60CA13-C659-4D90-BA74-1D568F71AF1C}" srcId="{974326B7-F962-4E59-B548-3CADC8BC371C}" destId="{7E29B8A2-DCD1-475F-BF4C-9C8D3108797E}" srcOrd="1" destOrd="0" parTransId="{75DE15A7-6481-4A15-8D7B-872F124C479B}" sibTransId="{B6693459-2BE1-45C7-8409-F5DF57F8914F}"/>
    <dgm:cxn modelId="{224EB148-16CA-4CAD-B288-35D6745DE7F6}" type="presOf" srcId="{C178AF76-B454-463B-93CE-E22D109E883F}" destId="{60AE9A29-193A-471A-A57A-EFBC0C5B55CB}" srcOrd="0" destOrd="0" presId="urn:microsoft.com/office/officeart/2005/8/layout/pyramid4"/>
    <dgm:cxn modelId="{2142FD32-7FE5-4B71-A39C-02E130D78039}" type="presOf" srcId="{C3F5963F-82FB-457E-80A3-6493A18D3D1A}" destId="{A8EA09F7-D47B-427F-A539-86F2198D31AA}" srcOrd="0" destOrd="0" presId="urn:microsoft.com/office/officeart/2005/8/layout/pyramid4"/>
    <dgm:cxn modelId="{AB2BF6F4-8F3A-42CF-B232-318A71420466}" srcId="{974326B7-F962-4E59-B548-3CADC8BC371C}" destId="{F2684EE1-8337-4B5B-B768-381142494223}" srcOrd="0" destOrd="0" parTransId="{2C6453F6-E105-4884-8F98-53A5BAB90508}" sibTransId="{87C028A7-F26F-493F-81C7-6681CB338391}"/>
    <dgm:cxn modelId="{0D9E8EF8-25BE-4FF8-B554-2E7952D1C243}" type="presOf" srcId="{AA42412F-A87F-4C6D-8788-46765ACB2457}" destId="{BB9E1275-E8AB-4397-B3D7-901A261ED263}" srcOrd="0" destOrd="0" presId="urn:microsoft.com/office/officeart/2005/8/layout/pyramid4"/>
    <dgm:cxn modelId="{0FAA4AD1-8A94-4AB7-8E10-5F86E5A14EF5}" srcId="{974326B7-F962-4E59-B548-3CADC8BC371C}" destId="{401A2C76-17E4-4785-B1C7-35501AC68AE6}" srcOrd="8" destOrd="0" parTransId="{27B1948D-2FBD-4650-9862-168F8004D99D}" sibTransId="{4856EB2B-5E00-4AFC-8B8E-814D0A141890}"/>
    <dgm:cxn modelId="{0FE85419-9676-4C6D-B7BF-8D0830CB1AE2}" srcId="{974326B7-F962-4E59-B548-3CADC8BC371C}" destId="{C3F5963F-82FB-457E-80A3-6493A18D3D1A}" srcOrd="3" destOrd="0" parTransId="{3026DB5E-11F6-4C1F-BE2C-BB5A146C02A7}" sibTransId="{56AA41C3-CA40-460B-A75B-B7A47612B13A}"/>
    <dgm:cxn modelId="{DB49F526-87B7-4FA5-B507-A2CB68E98C70}" srcId="{974326B7-F962-4E59-B548-3CADC8BC371C}" destId="{46FB99CF-C8A3-430C-8E30-C243FF65DA09}" srcOrd="5" destOrd="0" parTransId="{884ADE7A-3FF3-4B83-BC4E-3BAA8BACFB4D}" sibTransId="{C74E08ED-17BF-4DB3-B78A-C2F964B4E92C}"/>
    <dgm:cxn modelId="{8C431E7C-DBBC-4123-B265-A127C60C23C8}" type="presOf" srcId="{57059CFE-EE9D-4323-8BD8-ADBF16BDAC87}" destId="{FE43657D-F961-447B-A22D-B6725AA159E8}" srcOrd="0" destOrd="0" presId="urn:microsoft.com/office/officeart/2005/8/layout/pyramid4"/>
    <dgm:cxn modelId="{07026212-77C0-4790-AD03-84BB03794C47}" srcId="{974326B7-F962-4E59-B548-3CADC8BC371C}" destId="{57059CFE-EE9D-4323-8BD8-ADBF16BDAC87}" srcOrd="7" destOrd="0" parTransId="{D8AC6111-EF30-4C50-8444-5BCCBF3285E9}" sibTransId="{7720BA35-2DE2-4206-A339-777C22AEA4DC}"/>
    <dgm:cxn modelId="{B4649F15-BFAC-4716-A756-006395101C42}" type="presOf" srcId="{46FB99CF-C8A3-430C-8E30-C243FF65DA09}" destId="{0C8DC07E-D351-4827-A6B4-AFFD251EA60C}" srcOrd="0" destOrd="0" presId="urn:microsoft.com/office/officeart/2005/8/layout/pyramid4"/>
    <dgm:cxn modelId="{1E28B7E5-EE36-431E-B086-6D1872BC10C3}" srcId="{974326B7-F962-4E59-B548-3CADC8BC371C}" destId="{C178AF76-B454-463B-93CE-E22D109E883F}" srcOrd="6" destOrd="0" parTransId="{850A8275-8C9F-45FD-8F06-E84E7FB207E6}" sibTransId="{D04C92A5-CDE5-4C2E-BC88-D19E738E57BA}"/>
    <dgm:cxn modelId="{309E3EDA-61D8-4030-87EB-67C037358179}" srcId="{974326B7-F962-4E59-B548-3CADC8BC371C}" destId="{63CDCE19-9A91-4583-9075-7F07DF2B79F6}" srcOrd="9" destOrd="0" parTransId="{D3A3414D-BD44-4BC6-AEA8-35E6359A5082}" sibTransId="{9FC9C6E1-208F-413F-B85D-F4438A0EA730}"/>
    <dgm:cxn modelId="{5593C901-3A9B-4E47-8EAF-E21C38D3A3C3}" type="presParOf" srcId="{94D3C66B-8CA1-42C2-B884-A01A5A98C794}" destId="{CE9428B8-52C2-4385-B283-E74A08241260}" srcOrd="0" destOrd="0" presId="urn:microsoft.com/office/officeart/2005/8/layout/pyramid4"/>
    <dgm:cxn modelId="{E2ACE728-3070-42DC-9C28-9B0E4A27A8D2}" type="presParOf" srcId="{94D3C66B-8CA1-42C2-B884-A01A5A98C794}" destId="{0DB597B9-4111-4B24-B6C6-5E4BAF3BA4EB}" srcOrd="1" destOrd="0" presId="urn:microsoft.com/office/officeart/2005/8/layout/pyramid4"/>
    <dgm:cxn modelId="{430EE346-3957-48B1-BD6C-0A75E6BA2DF3}" type="presParOf" srcId="{94D3C66B-8CA1-42C2-B884-A01A5A98C794}" destId="{BB9E1275-E8AB-4397-B3D7-901A261ED263}" srcOrd="2" destOrd="0" presId="urn:microsoft.com/office/officeart/2005/8/layout/pyramid4"/>
    <dgm:cxn modelId="{C56A07EB-4564-40D2-B5CF-EF3D80F54308}" type="presParOf" srcId="{94D3C66B-8CA1-42C2-B884-A01A5A98C794}" destId="{A8EA09F7-D47B-427F-A539-86F2198D31AA}" srcOrd="3" destOrd="0" presId="urn:microsoft.com/office/officeart/2005/8/layout/pyramid4"/>
    <dgm:cxn modelId="{2CE06859-5684-4651-9968-59226CA76315}" type="presParOf" srcId="{94D3C66B-8CA1-42C2-B884-A01A5A98C794}" destId="{ADB85477-39D0-4F6F-8E27-462A2BAA171F}" srcOrd="4" destOrd="0" presId="urn:microsoft.com/office/officeart/2005/8/layout/pyramid4"/>
    <dgm:cxn modelId="{D949ECAC-1FA8-4E4A-8DCD-C47C68785629}" type="presParOf" srcId="{94D3C66B-8CA1-42C2-B884-A01A5A98C794}" destId="{0C8DC07E-D351-4827-A6B4-AFFD251EA60C}" srcOrd="5" destOrd="0" presId="urn:microsoft.com/office/officeart/2005/8/layout/pyramid4"/>
    <dgm:cxn modelId="{C9023543-35CF-43C1-9842-C597CD9F55C0}" type="presParOf" srcId="{94D3C66B-8CA1-42C2-B884-A01A5A98C794}" destId="{60AE9A29-193A-471A-A57A-EFBC0C5B55CB}" srcOrd="6" destOrd="0" presId="urn:microsoft.com/office/officeart/2005/8/layout/pyramid4"/>
    <dgm:cxn modelId="{88A2DFAA-298D-46A1-A394-34F193D0F84C}" type="presParOf" srcId="{94D3C66B-8CA1-42C2-B884-A01A5A98C794}" destId="{FE43657D-F961-447B-A22D-B6725AA159E8}" srcOrd="7" destOrd="0" presId="urn:microsoft.com/office/officeart/2005/8/layout/pyramid4"/>
    <dgm:cxn modelId="{1E7A2E87-7C8E-4EDE-BF10-C5EBE2E1BD59}" type="presParOf" srcId="{94D3C66B-8CA1-42C2-B884-A01A5A98C794}" destId="{62C9CACD-D403-48D7-97A7-56F711575391}" srcOrd="8" destOrd="0" presId="urn:microsoft.com/office/officeart/2005/8/layout/pyramid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82A3CE7-3BB8-48A5-A30F-D67527CCCD3B}" type="doc">
      <dgm:prSet loTypeId="urn:microsoft.com/office/officeart/2005/8/layout/hList7" loCatId="list" qsTypeId="urn:microsoft.com/office/officeart/2005/8/quickstyle/simple1" qsCatId="simple" csTypeId="urn:microsoft.com/office/officeart/2005/8/colors/accent2_1" csCatId="accent2" phldr="1"/>
      <dgm:spPr/>
    </dgm:pt>
    <dgm:pt modelId="{1512E243-7BF9-4416-B5A2-094F984B8769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accent6">
                  <a:lumMod val="75000"/>
                </a:schemeClr>
              </a:solidFill>
            </a:rPr>
            <a:t>3566 детей родилось в ГПЦ </a:t>
          </a:r>
          <a:r>
            <a:rPr lang="ru-RU" sz="2800" dirty="0" smtClean="0">
              <a:solidFill>
                <a:schemeClr val="accent6">
                  <a:lumMod val="75000"/>
                </a:schemeClr>
              </a:solidFill>
            </a:rPr>
            <a:t>- </a:t>
          </a:r>
          <a:r>
            <a:rPr lang="ru-RU" sz="2800" b="1" dirty="0" smtClean="0">
              <a:solidFill>
                <a:schemeClr val="accent6">
                  <a:lumMod val="75000"/>
                </a:schemeClr>
              </a:solidFill>
            </a:rPr>
            <a:t>22,3%   </a:t>
          </a:r>
          <a:r>
            <a:rPr lang="ru-RU" sz="2000" b="0" dirty="0" smtClean="0">
              <a:solidFill>
                <a:schemeClr val="accent6">
                  <a:lumMod val="75000"/>
                </a:schemeClr>
              </a:solidFill>
            </a:rPr>
            <a:t>от всех детей</a:t>
          </a:r>
          <a:endParaRPr lang="ru-RU" sz="2000" b="0" dirty="0">
            <a:solidFill>
              <a:schemeClr val="accent6">
                <a:lumMod val="75000"/>
              </a:schemeClr>
            </a:solidFill>
          </a:endParaRPr>
        </a:p>
      </dgm:t>
    </dgm:pt>
    <dgm:pt modelId="{E32CC586-BA23-403E-8274-99CE03DB8D62}" type="parTrans" cxnId="{9552234D-C6A7-40EC-8DA5-EBF2C88EEF49}">
      <dgm:prSet/>
      <dgm:spPr/>
      <dgm:t>
        <a:bodyPr/>
        <a:lstStyle/>
        <a:p>
          <a:endParaRPr lang="ru-RU"/>
        </a:p>
      </dgm:t>
    </dgm:pt>
    <dgm:pt modelId="{5930859F-44DA-414D-8D97-83534ACC9FD8}" type="sibTrans" cxnId="{9552234D-C6A7-40EC-8DA5-EBF2C88EEF49}">
      <dgm:prSet/>
      <dgm:spPr/>
      <dgm:t>
        <a:bodyPr/>
        <a:lstStyle/>
        <a:p>
          <a:endParaRPr lang="ru-RU"/>
        </a:p>
      </dgm:t>
    </dgm:pt>
    <dgm:pt modelId="{FAF5404B-99DF-4254-8B2D-BB40577A6F85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accent6">
                  <a:lumMod val="50000"/>
                </a:schemeClr>
              </a:solidFill>
            </a:rPr>
            <a:t>667 </a:t>
          </a:r>
          <a:r>
            <a:rPr lang="ru-RU" sz="2000" dirty="0" err="1" smtClean="0">
              <a:solidFill>
                <a:schemeClr val="accent6">
                  <a:lumMod val="50000"/>
                </a:schemeClr>
              </a:solidFill>
            </a:rPr>
            <a:t>недоношен-ных</a:t>
          </a:r>
          <a:r>
            <a:rPr lang="ru-RU" sz="2000" dirty="0" smtClean="0">
              <a:solidFill>
                <a:schemeClr val="accent6">
                  <a:lumMod val="50000"/>
                </a:schemeClr>
              </a:solidFill>
            </a:rPr>
            <a:t> детей родилось в ГПЦ – </a:t>
          </a:r>
          <a:r>
            <a:rPr lang="ru-RU" sz="2800" b="1" dirty="0" smtClean="0">
              <a:solidFill>
                <a:schemeClr val="accent6">
                  <a:lumMod val="75000"/>
                </a:schemeClr>
              </a:solidFill>
            </a:rPr>
            <a:t>65,5% </a:t>
          </a:r>
          <a:r>
            <a:rPr lang="ru-RU" sz="2000" b="0" dirty="0" smtClean="0">
              <a:solidFill>
                <a:schemeClr val="accent6">
                  <a:lumMod val="75000"/>
                </a:schemeClr>
              </a:solidFill>
            </a:rPr>
            <a:t>от всех недоношенных</a:t>
          </a:r>
          <a:endParaRPr lang="ru-RU" sz="2000" b="0" dirty="0">
            <a:solidFill>
              <a:schemeClr val="accent6">
                <a:lumMod val="75000"/>
              </a:schemeClr>
            </a:solidFill>
          </a:endParaRPr>
        </a:p>
      </dgm:t>
    </dgm:pt>
    <dgm:pt modelId="{3CAC6353-07B3-45E0-8390-F59D082B7DE0}" type="parTrans" cxnId="{7CED8E66-E0A2-4159-8B80-5CE192C418B7}">
      <dgm:prSet/>
      <dgm:spPr/>
      <dgm:t>
        <a:bodyPr/>
        <a:lstStyle/>
        <a:p>
          <a:endParaRPr lang="ru-RU"/>
        </a:p>
      </dgm:t>
    </dgm:pt>
    <dgm:pt modelId="{1046C2F1-CFEC-4834-BAF7-2B8DCCCB71A3}" type="sibTrans" cxnId="{7CED8E66-E0A2-4159-8B80-5CE192C418B7}">
      <dgm:prSet/>
      <dgm:spPr/>
      <dgm:t>
        <a:bodyPr/>
        <a:lstStyle/>
        <a:p>
          <a:endParaRPr lang="ru-RU"/>
        </a:p>
      </dgm:t>
    </dgm:pt>
    <dgm:pt modelId="{3285E54A-98D3-4767-83E2-C6DBDEAD6EBC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accent6">
                  <a:lumMod val="75000"/>
                </a:schemeClr>
              </a:solidFill>
            </a:rPr>
            <a:t>184 ребенка с ЭНМТ и ОНМТ родилось в ГПЦ – </a:t>
          </a:r>
          <a:r>
            <a:rPr lang="ru-RU" sz="2800" b="1" dirty="0" smtClean="0">
              <a:solidFill>
                <a:schemeClr val="accent6">
                  <a:lumMod val="75000"/>
                </a:schemeClr>
              </a:solidFill>
            </a:rPr>
            <a:t>92% </a:t>
          </a:r>
          <a:r>
            <a:rPr lang="ru-RU" sz="2000" b="0" dirty="0" smtClean="0">
              <a:solidFill>
                <a:schemeClr val="accent6">
                  <a:lumMod val="75000"/>
                </a:schemeClr>
              </a:solidFill>
            </a:rPr>
            <a:t>от всех с ЭНМТ и ОНМТ</a:t>
          </a:r>
          <a:endParaRPr lang="ru-RU" sz="2000" b="0" dirty="0">
            <a:solidFill>
              <a:schemeClr val="accent6">
                <a:lumMod val="75000"/>
              </a:schemeClr>
            </a:solidFill>
          </a:endParaRPr>
        </a:p>
      </dgm:t>
    </dgm:pt>
    <dgm:pt modelId="{390579D0-297D-4255-AEA9-3F1FEAC58BF4}" type="parTrans" cxnId="{6C34535F-9741-41CC-9B6C-0AE3FD8ECE9D}">
      <dgm:prSet/>
      <dgm:spPr/>
      <dgm:t>
        <a:bodyPr/>
        <a:lstStyle/>
        <a:p>
          <a:endParaRPr lang="ru-RU"/>
        </a:p>
      </dgm:t>
    </dgm:pt>
    <dgm:pt modelId="{CDA1AA31-3C20-4397-81A4-693AB2A7C20C}" type="sibTrans" cxnId="{6C34535F-9741-41CC-9B6C-0AE3FD8ECE9D}">
      <dgm:prSet/>
      <dgm:spPr/>
      <dgm:t>
        <a:bodyPr/>
        <a:lstStyle/>
        <a:p>
          <a:endParaRPr lang="ru-RU"/>
        </a:p>
      </dgm:t>
    </dgm:pt>
    <dgm:pt modelId="{E553D699-C0FF-4012-9DA0-8F07DBD98646}" type="pres">
      <dgm:prSet presAssocID="{582A3CE7-3BB8-48A5-A30F-D67527CCCD3B}" presName="Name0" presStyleCnt="0">
        <dgm:presLayoutVars>
          <dgm:dir/>
          <dgm:resizeHandles val="exact"/>
        </dgm:presLayoutVars>
      </dgm:prSet>
      <dgm:spPr/>
    </dgm:pt>
    <dgm:pt modelId="{3344AF26-D81E-416D-A7E1-02E2D589B59C}" type="pres">
      <dgm:prSet presAssocID="{582A3CE7-3BB8-48A5-A30F-D67527CCCD3B}" presName="fgShape" presStyleLbl="fgShp" presStyleIdx="0" presStyleCnt="1"/>
      <dgm:spPr/>
    </dgm:pt>
    <dgm:pt modelId="{5B2F59CF-A5B5-4EB3-8E8C-5DDFC42C1D15}" type="pres">
      <dgm:prSet presAssocID="{582A3CE7-3BB8-48A5-A30F-D67527CCCD3B}" presName="linComp" presStyleCnt="0"/>
      <dgm:spPr/>
    </dgm:pt>
    <dgm:pt modelId="{54C080C0-49A6-4123-81D8-2E5E2A592F5C}" type="pres">
      <dgm:prSet presAssocID="{1512E243-7BF9-4416-B5A2-094F984B8769}" presName="compNode" presStyleCnt="0"/>
      <dgm:spPr/>
    </dgm:pt>
    <dgm:pt modelId="{D89CFAB2-B165-4377-80C1-75F402189CE3}" type="pres">
      <dgm:prSet presAssocID="{1512E243-7BF9-4416-B5A2-094F984B8769}" presName="bkgdShape" presStyleLbl="node1" presStyleIdx="0" presStyleCnt="3" custLinFactNeighborX="-2358" custLinFactNeighborY="12399"/>
      <dgm:spPr/>
      <dgm:t>
        <a:bodyPr/>
        <a:lstStyle/>
        <a:p>
          <a:endParaRPr lang="ru-RU"/>
        </a:p>
      </dgm:t>
    </dgm:pt>
    <dgm:pt modelId="{8E3EDF64-5700-4872-920A-03E113FDB47A}" type="pres">
      <dgm:prSet presAssocID="{1512E243-7BF9-4416-B5A2-094F984B8769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61FCB5-6311-4BEB-9186-F32A9D10459D}" type="pres">
      <dgm:prSet presAssocID="{1512E243-7BF9-4416-B5A2-094F984B8769}" presName="invisiNode" presStyleLbl="node1" presStyleIdx="0" presStyleCnt="3"/>
      <dgm:spPr/>
    </dgm:pt>
    <dgm:pt modelId="{44445FF2-A172-45F2-A546-2D0B5DDE5244}" type="pres">
      <dgm:prSet presAssocID="{1512E243-7BF9-4416-B5A2-094F984B8769}" presName="imagNode" presStyleLbl="fgImgPlace1" presStyleIdx="0" presStyleCnt="3" custAng="859177" custScaleX="123354" custScaleY="118028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6E6B5F9A-C0BF-49E7-9678-65564F7AEA41}" type="pres">
      <dgm:prSet presAssocID="{5930859F-44DA-414D-8D97-83534ACC9FD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71A3C538-ED50-4EA6-883C-6D7801BADA8E}" type="pres">
      <dgm:prSet presAssocID="{FAF5404B-99DF-4254-8B2D-BB40577A6F85}" presName="compNode" presStyleCnt="0"/>
      <dgm:spPr/>
    </dgm:pt>
    <dgm:pt modelId="{33497AD2-1C83-4261-84B5-FD4924F65701}" type="pres">
      <dgm:prSet presAssocID="{FAF5404B-99DF-4254-8B2D-BB40577A6F85}" presName="bkgdShape" presStyleLbl="node1" presStyleIdx="1" presStyleCnt="3"/>
      <dgm:spPr/>
      <dgm:t>
        <a:bodyPr/>
        <a:lstStyle/>
        <a:p>
          <a:endParaRPr lang="ru-RU"/>
        </a:p>
      </dgm:t>
    </dgm:pt>
    <dgm:pt modelId="{6C7DBDCE-BE58-41DB-967C-65147517ECF3}" type="pres">
      <dgm:prSet presAssocID="{FAF5404B-99DF-4254-8B2D-BB40577A6F85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1F1B5C-947C-4525-B40B-A031348A341F}" type="pres">
      <dgm:prSet presAssocID="{FAF5404B-99DF-4254-8B2D-BB40577A6F85}" presName="invisiNode" presStyleLbl="node1" presStyleIdx="1" presStyleCnt="3"/>
      <dgm:spPr/>
    </dgm:pt>
    <dgm:pt modelId="{FD4C3526-26A8-433D-8676-64B682CB005A}" type="pres">
      <dgm:prSet presAssocID="{FAF5404B-99DF-4254-8B2D-BB40577A6F85}" presName="imagNode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AB170C88-5BCB-4F41-B6EC-0FD0B09FED08}" type="pres">
      <dgm:prSet presAssocID="{1046C2F1-CFEC-4834-BAF7-2B8DCCCB71A3}" presName="sibTrans" presStyleLbl="sibTrans2D1" presStyleIdx="0" presStyleCnt="0"/>
      <dgm:spPr/>
      <dgm:t>
        <a:bodyPr/>
        <a:lstStyle/>
        <a:p>
          <a:endParaRPr lang="ru-RU"/>
        </a:p>
      </dgm:t>
    </dgm:pt>
    <dgm:pt modelId="{36C11AF9-1349-4BD2-9828-2530783BF855}" type="pres">
      <dgm:prSet presAssocID="{3285E54A-98D3-4767-83E2-C6DBDEAD6EBC}" presName="compNode" presStyleCnt="0"/>
      <dgm:spPr/>
    </dgm:pt>
    <dgm:pt modelId="{718B387D-76D8-4731-B829-1757A596F651}" type="pres">
      <dgm:prSet presAssocID="{3285E54A-98D3-4767-83E2-C6DBDEAD6EBC}" presName="bkgdShape" presStyleLbl="node1" presStyleIdx="2" presStyleCnt="3"/>
      <dgm:spPr/>
      <dgm:t>
        <a:bodyPr/>
        <a:lstStyle/>
        <a:p>
          <a:endParaRPr lang="ru-RU"/>
        </a:p>
      </dgm:t>
    </dgm:pt>
    <dgm:pt modelId="{590023B8-438B-4E0B-A359-241599EB2BEE}" type="pres">
      <dgm:prSet presAssocID="{3285E54A-98D3-4767-83E2-C6DBDEAD6EBC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0F4ADF-F78B-4FE9-9657-A3CF4D8C2869}" type="pres">
      <dgm:prSet presAssocID="{3285E54A-98D3-4767-83E2-C6DBDEAD6EBC}" presName="invisiNode" presStyleLbl="node1" presStyleIdx="2" presStyleCnt="3"/>
      <dgm:spPr/>
    </dgm:pt>
    <dgm:pt modelId="{1314661C-30CF-45E4-90C2-38301C1C428A}" type="pres">
      <dgm:prSet presAssocID="{3285E54A-98D3-4767-83E2-C6DBDEAD6EBC}" presName="imagNode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EC658347-752B-4CA0-9986-EE6C8A1EE6B7}" type="presOf" srcId="{5930859F-44DA-414D-8D97-83534ACC9FD8}" destId="{6E6B5F9A-C0BF-49E7-9678-65564F7AEA41}" srcOrd="0" destOrd="0" presId="urn:microsoft.com/office/officeart/2005/8/layout/hList7"/>
    <dgm:cxn modelId="{9552234D-C6A7-40EC-8DA5-EBF2C88EEF49}" srcId="{582A3CE7-3BB8-48A5-A30F-D67527CCCD3B}" destId="{1512E243-7BF9-4416-B5A2-094F984B8769}" srcOrd="0" destOrd="0" parTransId="{E32CC586-BA23-403E-8274-99CE03DB8D62}" sibTransId="{5930859F-44DA-414D-8D97-83534ACC9FD8}"/>
    <dgm:cxn modelId="{6C34535F-9741-41CC-9B6C-0AE3FD8ECE9D}" srcId="{582A3CE7-3BB8-48A5-A30F-D67527CCCD3B}" destId="{3285E54A-98D3-4767-83E2-C6DBDEAD6EBC}" srcOrd="2" destOrd="0" parTransId="{390579D0-297D-4255-AEA9-3F1FEAC58BF4}" sibTransId="{CDA1AA31-3C20-4397-81A4-693AB2A7C20C}"/>
    <dgm:cxn modelId="{51665958-3164-432B-B18D-026C2AE8D57C}" type="presOf" srcId="{3285E54A-98D3-4767-83E2-C6DBDEAD6EBC}" destId="{590023B8-438B-4E0B-A359-241599EB2BEE}" srcOrd="1" destOrd="0" presId="urn:microsoft.com/office/officeart/2005/8/layout/hList7"/>
    <dgm:cxn modelId="{E1A405DF-B565-44C7-82F9-6552600E4B53}" type="presOf" srcId="{3285E54A-98D3-4767-83E2-C6DBDEAD6EBC}" destId="{718B387D-76D8-4731-B829-1757A596F651}" srcOrd="0" destOrd="0" presId="urn:microsoft.com/office/officeart/2005/8/layout/hList7"/>
    <dgm:cxn modelId="{F7D8CCCB-5FE0-4C30-AC15-B9D535489678}" type="presOf" srcId="{1512E243-7BF9-4416-B5A2-094F984B8769}" destId="{D89CFAB2-B165-4377-80C1-75F402189CE3}" srcOrd="0" destOrd="0" presId="urn:microsoft.com/office/officeart/2005/8/layout/hList7"/>
    <dgm:cxn modelId="{658090B0-A3D7-4E34-A8C7-31D216BC4DAF}" type="presOf" srcId="{1512E243-7BF9-4416-B5A2-094F984B8769}" destId="{8E3EDF64-5700-4872-920A-03E113FDB47A}" srcOrd="1" destOrd="0" presId="urn:microsoft.com/office/officeart/2005/8/layout/hList7"/>
    <dgm:cxn modelId="{F873880D-858D-4698-B3E0-49B66663D5FB}" type="presOf" srcId="{FAF5404B-99DF-4254-8B2D-BB40577A6F85}" destId="{33497AD2-1C83-4261-84B5-FD4924F65701}" srcOrd="0" destOrd="0" presId="urn:microsoft.com/office/officeart/2005/8/layout/hList7"/>
    <dgm:cxn modelId="{0D44D4EF-6937-4E27-BD35-AA3F8E6A000A}" type="presOf" srcId="{FAF5404B-99DF-4254-8B2D-BB40577A6F85}" destId="{6C7DBDCE-BE58-41DB-967C-65147517ECF3}" srcOrd="1" destOrd="0" presId="urn:microsoft.com/office/officeart/2005/8/layout/hList7"/>
    <dgm:cxn modelId="{8090A171-A425-4DC7-A609-7EADE0A775D9}" type="presOf" srcId="{582A3CE7-3BB8-48A5-A30F-D67527CCCD3B}" destId="{E553D699-C0FF-4012-9DA0-8F07DBD98646}" srcOrd="0" destOrd="0" presId="urn:microsoft.com/office/officeart/2005/8/layout/hList7"/>
    <dgm:cxn modelId="{7CED8E66-E0A2-4159-8B80-5CE192C418B7}" srcId="{582A3CE7-3BB8-48A5-A30F-D67527CCCD3B}" destId="{FAF5404B-99DF-4254-8B2D-BB40577A6F85}" srcOrd="1" destOrd="0" parTransId="{3CAC6353-07B3-45E0-8390-F59D082B7DE0}" sibTransId="{1046C2F1-CFEC-4834-BAF7-2B8DCCCB71A3}"/>
    <dgm:cxn modelId="{2C04BE99-7BF7-4716-A364-E40452474271}" type="presOf" srcId="{1046C2F1-CFEC-4834-BAF7-2B8DCCCB71A3}" destId="{AB170C88-5BCB-4F41-B6EC-0FD0B09FED08}" srcOrd="0" destOrd="0" presId="urn:microsoft.com/office/officeart/2005/8/layout/hList7"/>
    <dgm:cxn modelId="{2ADD0972-8C21-4CBB-B48E-283BF9CCBCD4}" type="presParOf" srcId="{E553D699-C0FF-4012-9DA0-8F07DBD98646}" destId="{3344AF26-D81E-416D-A7E1-02E2D589B59C}" srcOrd="0" destOrd="0" presId="urn:microsoft.com/office/officeart/2005/8/layout/hList7"/>
    <dgm:cxn modelId="{EFC95D77-AF55-44E2-98ED-27545992D644}" type="presParOf" srcId="{E553D699-C0FF-4012-9DA0-8F07DBD98646}" destId="{5B2F59CF-A5B5-4EB3-8E8C-5DDFC42C1D15}" srcOrd="1" destOrd="0" presId="urn:microsoft.com/office/officeart/2005/8/layout/hList7"/>
    <dgm:cxn modelId="{53DC9E68-0D44-4203-8858-15C81CEDF65C}" type="presParOf" srcId="{5B2F59CF-A5B5-4EB3-8E8C-5DDFC42C1D15}" destId="{54C080C0-49A6-4123-81D8-2E5E2A592F5C}" srcOrd="0" destOrd="0" presId="urn:microsoft.com/office/officeart/2005/8/layout/hList7"/>
    <dgm:cxn modelId="{29D554B1-BF40-42D5-804C-928C2247A9B3}" type="presParOf" srcId="{54C080C0-49A6-4123-81D8-2E5E2A592F5C}" destId="{D89CFAB2-B165-4377-80C1-75F402189CE3}" srcOrd="0" destOrd="0" presId="urn:microsoft.com/office/officeart/2005/8/layout/hList7"/>
    <dgm:cxn modelId="{DF0735C6-8095-46C8-8FDC-B2B7788AF5A8}" type="presParOf" srcId="{54C080C0-49A6-4123-81D8-2E5E2A592F5C}" destId="{8E3EDF64-5700-4872-920A-03E113FDB47A}" srcOrd="1" destOrd="0" presId="urn:microsoft.com/office/officeart/2005/8/layout/hList7"/>
    <dgm:cxn modelId="{CE597189-D638-4DDB-9AC7-53CE3A1010A8}" type="presParOf" srcId="{54C080C0-49A6-4123-81D8-2E5E2A592F5C}" destId="{2861FCB5-6311-4BEB-9186-F32A9D10459D}" srcOrd="2" destOrd="0" presId="urn:microsoft.com/office/officeart/2005/8/layout/hList7"/>
    <dgm:cxn modelId="{7FA45F34-3BA5-4E46-AE05-C6BAEB758999}" type="presParOf" srcId="{54C080C0-49A6-4123-81D8-2E5E2A592F5C}" destId="{44445FF2-A172-45F2-A546-2D0B5DDE5244}" srcOrd="3" destOrd="0" presId="urn:microsoft.com/office/officeart/2005/8/layout/hList7"/>
    <dgm:cxn modelId="{95AEE2C3-649E-46D3-A7CD-8DE139E315C1}" type="presParOf" srcId="{5B2F59CF-A5B5-4EB3-8E8C-5DDFC42C1D15}" destId="{6E6B5F9A-C0BF-49E7-9678-65564F7AEA41}" srcOrd="1" destOrd="0" presId="urn:microsoft.com/office/officeart/2005/8/layout/hList7"/>
    <dgm:cxn modelId="{29A7464B-D935-4163-9BFD-1DA804A6F924}" type="presParOf" srcId="{5B2F59CF-A5B5-4EB3-8E8C-5DDFC42C1D15}" destId="{71A3C538-ED50-4EA6-883C-6D7801BADA8E}" srcOrd="2" destOrd="0" presId="urn:microsoft.com/office/officeart/2005/8/layout/hList7"/>
    <dgm:cxn modelId="{005FC1CA-4E6E-4913-836C-599775289E3C}" type="presParOf" srcId="{71A3C538-ED50-4EA6-883C-6D7801BADA8E}" destId="{33497AD2-1C83-4261-84B5-FD4924F65701}" srcOrd="0" destOrd="0" presId="urn:microsoft.com/office/officeart/2005/8/layout/hList7"/>
    <dgm:cxn modelId="{A126A290-527C-44D8-959E-0EC52CC0AB4E}" type="presParOf" srcId="{71A3C538-ED50-4EA6-883C-6D7801BADA8E}" destId="{6C7DBDCE-BE58-41DB-967C-65147517ECF3}" srcOrd="1" destOrd="0" presId="urn:microsoft.com/office/officeart/2005/8/layout/hList7"/>
    <dgm:cxn modelId="{5B7C3923-5A7E-45A8-B1A9-3B8E631ECEDA}" type="presParOf" srcId="{71A3C538-ED50-4EA6-883C-6D7801BADA8E}" destId="{691F1B5C-947C-4525-B40B-A031348A341F}" srcOrd="2" destOrd="0" presId="urn:microsoft.com/office/officeart/2005/8/layout/hList7"/>
    <dgm:cxn modelId="{36A231F4-C0FB-45A0-82C0-930FEF796353}" type="presParOf" srcId="{71A3C538-ED50-4EA6-883C-6D7801BADA8E}" destId="{FD4C3526-26A8-433D-8676-64B682CB005A}" srcOrd="3" destOrd="0" presId="urn:microsoft.com/office/officeart/2005/8/layout/hList7"/>
    <dgm:cxn modelId="{B2454051-B208-4B84-BBAE-AC701823DCFC}" type="presParOf" srcId="{5B2F59CF-A5B5-4EB3-8E8C-5DDFC42C1D15}" destId="{AB170C88-5BCB-4F41-B6EC-0FD0B09FED08}" srcOrd="3" destOrd="0" presId="urn:microsoft.com/office/officeart/2005/8/layout/hList7"/>
    <dgm:cxn modelId="{B7ED6980-6811-4874-A82B-D341DAF7B930}" type="presParOf" srcId="{5B2F59CF-A5B5-4EB3-8E8C-5DDFC42C1D15}" destId="{36C11AF9-1349-4BD2-9828-2530783BF855}" srcOrd="4" destOrd="0" presId="urn:microsoft.com/office/officeart/2005/8/layout/hList7"/>
    <dgm:cxn modelId="{653C1AAF-7613-48D5-A243-C26A2BB387CF}" type="presParOf" srcId="{36C11AF9-1349-4BD2-9828-2530783BF855}" destId="{718B387D-76D8-4731-B829-1757A596F651}" srcOrd="0" destOrd="0" presId="urn:microsoft.com/office/officeart/2005/8/layout/hList7"/>
    <dgm:cxn modelId="{AC34CE60-0135-4B76-9C28-58981A9C3A99}" type="presParOf" srcId="{36C11AF9-1349-4BD2-9828-2530783BF855}" destId="{590023B8-438B-4E0B-A359-241599EB2BEE}" srcOrd="1" destOrd="0" presId="urn:microsoft.com/office/officeart/2005/8/layout/hList7"/>
    <dgm:cxn modelId="{07D39E8C-5836-4A14-B37B-3E699ACD4637}" type="presParOf" srcId="{36C11AF9-1349-4BD2-9828-2530783BF855}" destId="{6D0F4ADF-F78B-4FE9-9657-A3CF4D8C2869}" srcOrd="2" destOrd="0" presId="urn:microsoft.com/office/officeart/2005/8/layout/hList7"/>
    <dgm:cxn modelId="{37C40D16-EC84-44B3-8946-8C7D7190432F}" type="presParOf" srcId="{36C11AF9-1349-4BD2-9828-2530783BF855}" destId="{1314661C-30CF-45E4-90C2-38301C1C428A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0D7D0DC-6C50-40E4-B1A9-FE5EE7B1C4DD}" type="doc">
      <dgm:prSet loTypeId="urn:microsoft.com/office/officeart/2005/8/layout/list1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967936BF-8D81-4C8E-AD28-3B91C9762496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accent6">
                  <a:lumMod val="75000"/>
                </a:schemeClr>
              </a:solidFill>
            </a:rPr>
            <a:t>Проведение семинаров, индивидуальные тренинги, наставничество, групповые тренинги со специально освобожденными тренерами</a:t>
          </a:r>
          <a:endParaRPr lang="ru-RU" sz="2000" dirty="0">
            <a:solidFill>
              <a:schemeClr val="accent6">
                <a:lumMod val="75000"/>
              </a:schemeClr>
            </a:solidFill>
          </a:endParaRPr>
        </a:p>
      </dgm:t>
    </dgm:pt>
    <dgm:pt modelId="{496D8357-C250-4049-B694-8F5D77DCB14D}" type="parTrans" cxnId="{2E0DDBDE-74C9-4863-AFE3-CF3A72C3A6DC}">
      <dgm:prSet/>
      <dgm:spPr/>
      <dgm:t>
        <a:bodyPr/>
        <a:lstStyle/>
        <a:p>
          <a:endParaRPr lang="ru-RU"/>
        </a:p>
      </dgm:t>
    </dgm:pt>
    <dgm:pt modelId="{26031BB1-D669-4831-A656-DBF6B0FE4C5E}" type="sibTrans" cxnId="{2E0DDBDE-74C9-4863-AFE3-CF3A72C3A6DC}">
      <dgm:prSet/>
      <dgm:spPr/>
      <dgm:t>
        <a:bodyPr/>
        <a:lstStyle/>
        <a:p>
          <a:endParaRPr lang="ru-RU"/>
        </a:p>
      </dgm:t>
    </dgm:pt>
    <dgm:pt modelId="{8C8F5883-722A-42AF-81F7-BE07760ADF18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accent6">
                  <a:lumMod val="50000"/>
                </a:schemeClr>
              </a:solidFill>
            </a:rPr>
            <a:t>Экспертиза, контроль обучения</a:t>
          </a:r>
          <a:endParaRPr lang="ru-RU" sz="2000" dirty="0">
            <a:solidFill>
              <a:schemeClr val="accent6">
                <a:lumMod val="50000"/>
              </a:schemeClr>
            </a:solidFill>
          </a:endParaRPr>
        </a:p>
      </dgm:t>
    </dgm:pt>
    <dgm:pt modelId="{CC50D4B8-6BB0-49E7-B0D2-7B1CD052610F}" type="parTrans" cxnId="{46D7140A-2A36-443E-B51E-4B85EA17ED8E}">
      <dgm:prSet/>
      <dgm:spPr/>
      <dgm:t>
        <a:bodyPr/>
        <a:lstStyle/>
        <a:p>
          <a:endParaRPr lang="ru-RU"/>
        </a:p>
      </dgm:t>
    </dgm:pt>
    <dgm:pt modelId="{7E328D34-91FC-41AA-B9C8-8059C9C5517C}" type="sibTrans" cxnId="{46D7140A-2A36-443E-B51E-4B85EA17ED8E}">
      <dgm:prSet/>
      <dgm:spPr/>
      <dgm:t>
        <a:bodyPr/>
        <a:lstStyle/>
        <a:p>
          <a:endParaRPr lang="ru-RU"/>
        </a:p>
      </dgm:t>
    </dgm:pt>
    <dgm:pt modelId="{A254ECDB-FBCB-4D82-AB47-7A8E9C0EB8D8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accent6">
                  <a:lumMod val="75000"/>
                </a:schemeClr>
              </a:solidFill>
            </a:rPr>
            <a:t>Разработка и внедрение клинических протоколов</a:t>
          </a:r>
          <a:endParaRPr lang="ru-RU" sz="2000" dirty="0">
            <a:solidFill>
              <a:schemeClr val="accent6">
                <a:lumMod val="75000"/>
              </a:schemeClr>
            </a:solidFill>
          </a:endParaRPr>
        </a:p>
      </dgm:t>
    </dgm:pt>
    <dgm:pt modelId="{08325BE8-93AA-4266-8D63-D83369EEE8EE}" type="sibTrans" cxnId="{58FDF8A2-00CE-443E-AAAB-844D9AD8A7A7}">
      <dgm:prSet/>
      <dgm:spPr/>
      <dgm:t>
        <a:bodyPr/>
        <a:lstStyle/>
        <a:p>
          <a:endParaRPr lang="ru-RU"/>
        </a:p>
      </dgm:t>
    </dgm:pt>
    <dgm:pt modelId="{B8B75D25-FC45-4B57-A395-40F9B310FFCE}" type="parTrans" cxnId="{58FDF8A2-00CE-443E-AAAB-844D9AD8A7A7}">
      <dgm:prSet/>
      <dgm:spPr/>
      <dgm:t>
        <a:bodyPr/>
        <a:lstStyle/>
        <a:p>
          <a:endParaRPr lang="ru-RU"/>
        </a:p>
      </dgm:t>
    </dgm:pt>
    <dgm:pt modelId="{389DF299-74BD-49A0-BAAA-CDEFCF54E259}">
      <dgm:prSet/>
      <dgm:spPr/>
      <dgm:t>
        <a:bodyPr/>
        <a:lstStyle/>
        <a:p>
          <a:endParaRPr lang="ru-RU"/>
        </a:p>
      </dgm:t>
    </dgm:pt>
    <dgm:pt modelId="{8977B393-5E92-48B1-BA79-6C8AB7B0993F}" type="parTrans" cxnId="{E54F98F2-0BDF-4434-B2F6-742D6D104C4E}">
      <dgm:prSet/>
      <dgm:spPr/>
      <dgm:t>
        <a:bodyPr/>
        <a:lstStyle/>
        <a:p>
          <a:endParaRPr lang="ru-RU"/>
        </a:p>
      </dgm:t>
    </dgm:pt>
    <dgm:pt modelId="{DE010748-668F-4073-AAD2-C39C4AAF1C3A}" type="sibTrans" cxnId="{E54F98F2-0BDF-4434-B2F6-742D6D104C4E}">
      <dgm:prSet/>
      <dgm:spPr/>
      <dgm:t>
        <a:bodyPr/>
        <a:lstStyle/>
        <a:p>
          <a:endParaRPr lang="ru-RU"/>
        </a:p>
      </dgm:t>
    </dgm:pt>
    <dgm:pt modelId="{04D3EEE8-F779-444E-A536-61D3780E066E}">
      <dgm:prSet custT="1"/>
      <dgm:spPr/>
      <dgm:t>
        <a:bodyPr/>
        <a:lstStyle/>
        <a:p>
          <a:r>
            <a:rPr lang="ru-RU" sz="2000" dirty="0" smtClean="0">
              <a:solidFill>
                <a:schemeClr val="accent6">
                  <a:lumMod val="50000"/>
                </a:schemeClr>
              </a:solidFill>
            </a:rPr>
            <a:t>Повторная учеба (не менее 2 раз в год по утвержденному плану - графику) </a:t>
          </a:r>
          <a:endParaRPr lang="ru-RU" sz="2000" dirty="0">
            <a:solidFill>
              <a:schemeClr val="accent6">
                <a:lumMod val="50000"/>
              </a:schemeClr>
            </a:solidFill>
          </a:endParaRPr>
        </a:p>
      </dgm:t>
    </dgm:pt>
    <dgm:pt modelId="{4122DF02-3B74-41D2-BBF2-83FC02563679}" type="parTrans" cxnId="{AB7628A4-A905-4F81-B7D4-DBCDC397EEE8}">
      <dgm:prSet/>
      <dgm:spPr/>
      <dgm:t>
        <a:bodyPr/>
        <a:lstStyle/>
        <a:p>
          <a:endParaRPr lang="ru-RU"/>
        </a:p>
      </dgm:t>
    </dgm:pt>
    <dgm:pt modelId="{1D2DDB01-956B-40A5-BFE9-83E941311653}" type="sibTrans" cxnId="{AB7628A4-A905-4F81-B7D4-DBCDC397EEE8}">
      <dgm:prSet/>
      <dgm:spPr/>
      <dgm:t>
        <a:bodyPr/>
        <a:lstStyle/>
        <a:p>
          <a:endParaRPr lang="ru-RU"/>
        </a:p>
      </dgm:t>
    </dgm:pt>
    <dgm:pt modelId="{AB2A700F-DDD8-48F0-ABB5-F068CD659B8A}" type="pres">
      <dgm:prSet presAssocID="{E0D7D0DC-6C50-40E4-B1A9-FE5EE7B1C4D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1F57F76-6F70-410F-9D03-88A65DC085FC}" type="pres">
      <dgm:prSet presAssocID="{A254ECDB-FBCB-4D82-AB47-7A8E9C0EB8D8}" presName="parentLin" presStyleCnt="0"/>
      <dgm:spPr/>
    </dgm:pt>
    <dgm:pt modelId="{184D58B4-CFB6-4D77-B9EC-CF8C756FC342}" type="pres">
      <dgm:prSet presAssocID="{A254ECDB-FBCB-4D82-AB47-7A8E9C0EB8D8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C03BDA96-4D3E-418E-93DA-97CF6B280E25}" type="pres">
      <dgm:prSet presAssocID="{A254ECDB-FBCB-4D82-AB47-7A8E9C0EB8D8}" presName="parentText" presStyleLbl="node1" presStyleIdx="0" presStyleCnt="4" custScaleX="102582" custScaleY="201467" custLinFactNeighborX="1109" custLinFactNeighborY="902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79F32A-5C70-4755-BCD3-F2A068579F94}" type="pres">
      <dgm:prSet presAssocID="{A254ECDB-FBCB-4D82-AB47-7A8E9C0EB8D8}" presName="negativeSpace" presStyleCnt="0"/>
      <dgm:spPr/>
    </dgm:pt>
    <dgm:pt modelId="{49E59A4E-87FC-45A4-870F-4146FF2B034C}" type="pres">
      <dgm:prSet presAssocID="{A254ECDB-FBCB-4D82-AB47-7A8E9C0EB8D8}" presName="childText" presStyleLbl="conFgAcc1" presStyleIdx="0" presStyleCnt="4" custScaleY="227733">
        <dgm:presLayoutVars>
          <dgm:bulletEnabled val="1"/>
        </dgm:presLayoutVars>
      </dgm:prSet>
      <dgm:spPr/>
    </dgm:pt>
    <dgm:pt modelId="{F7540614-E654-47D4-A634-6BF60DCEB71F}" type="pres">
      <dgm:prSet presAssocID="{08325BE8-93AA-4266-8D63-D83369EEE8EE}" presName="spaceBetweenRectangles" presStyleCnt="0"/>
      <dgm:spPr/>
    </dgm:pt>
    <dgm:pt modelId="{1A32E95E-D027-478E-9E76-F4B55C6CEA28}" type="pres">
      <dgm:prSet presAssocID="{967936BF-8D81-4C8E-AD28-3B91C9762496}" presName="parentLin" presStyleCnt="0"/>
      <dgm:spPr/>
    </dgm:pt>
    <dgm:pt modelId="{F952397E-8B10-411B-B3B8-CFF71E457AB3}" type="pres">
      <dgm:prSet presAssocID="{967936BF-8D81-4C8E-AD28-3B91C9762496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0E93A7FB-810A-499B-BBB8-2F4EFF3F6420}" type="pres">
      <dgm:prSet presAssocID="{967936BF-8D81-4C8E-AD28-3B91C9762496}" presName="parentText" presStyleLbl="node1" presStyleIdx="1" presStyleCnt="4" custScaleX="122384" custScaleY="26520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3C1188-EC3C-4C88-B16D-E51F02BF47CC}" type="pres">
      <dgm:prSet presAssocID="{967936BF-8D81-4C8E-AD28-3B91C9762496}" presName="negativeSpace" presStyleCnt="0"/>
      <dgm:spPr/>
    </dgm:pt>
    <dgm:pt modelId="{DAED50E6-8081-4A9B-9874-3944B0ADD527}" type="pres">
      <dgm:prSet presAssocID="{967936BF-8D81-4C8E-AD28-3B91C9762496}" presName="childText" presStyleLbl="conFgAcc1" presStyleIdx="1" presStyleCnt="4">
        <dgm:presLayoutVars>
          <dgm:bulletEnabled val="1"/>
        </dgm:presLayoutVars>
      </dgm:prSet>
      <dgm:spPr/>
    </dgm:pt>
    <dgm:pt modelId="{AF5DD346-4A95-4A3E-82E5-B6191F0D5BE7}" type="pres">
      <dgm:prSet presAssocID="{26031BB1-D669-4831-A656-DBF6B0FE4C5E}" presName="spaceBetweenRectangles" presStyleCnt="0"/>
      <dgm:spPr/>
    </dgm:pt>
    <dgm:pt modelId="{78AB41A0-DE45-4B2C-BC5E-5C113DDEBE5E}" type="pres">
      <dgm:prSet presAssocID="{8C8F5883-722A-42AF-81F7-BE07760ADF18}" presName="parentLin" presStyleCnt="0"/>
      <dgm:spPr/>
    </dgm:pt>
    <dgm:pt modelId="{739A746A-10D7-4598-9318-3C43318D726D}" type="pres">
      <dgm:prSet presAssocID="{8C8F5883-722A-42AF-81F7-BE07760ADF18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147E1DC7-2C24-4538-A8E4-87960AC7C802}" type="pres">
      <dgm:prSet presAssocID="{8C8F5883-722A-42AF-81F7-BE07760ADF18}" presName="parentText" presStyleLbl="node1" presStyleIdx="2" presStyleCnt="4" custScaleY="14510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857EF2-3272-4222-AE77-4B4CA7CCCB6A}" type="pres">
      <dgm:prSet presAssocID="{8C8F5883-722A-42AF-81F7-BE07760ADF18}" presName="negativeSpace" presStyleCnt="0"/>
      <dgm:spPr/>
    </dgm:pt>
    <dgm:pt modelId="{140F1C1B-894E-4388-8C6D-3FBEAA9A5A9C}" type="pres">
      <dgm:prSet presAssocID="{8C8F5883-722A-42AF-81F7-BE07760ADF18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E5322E-6C21-40C4-BD82-C0B98630E474}" type="pres">
      <dgm:prSet presAssocID="{7E328D34-91FC-41AA-B9C8-8059C9C5517C}" presName="spaceBetweenRectangles" presStyleCnt="0"/>
      <dgm:spPr/>
    </dgm:pt>
    <dgm:pt modelId="{12EF2D62-567D-4F24-A2E4-6902A013358B}" type="pres">
      <dgm:prSet presAssocID="{04D3EEE8-F779-444E-A536-61D3780E066E}" presName="parentLin" presStyleCnt="0"/>
      <dgm:spPr/>
    </dgm:pt>
    <dgm:pt modelId="{35954DA2-8E6D-44D7-964A-7188FEAE1D63}" type="pres">
      <dgm:prSet presAssocID="{04D3EEE8-F779-444E-A536-61D3780E066E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A3D59C6C-35CE-43BE-8A85-B49C16D6621B}" type="pres">
      <dgm:prSet presAssocID="{04D3EEE8-F779-444E-A536-61D3780E066E}" presName="parentText" presStyleLbl="node1" presStyleIdx="3" presStyleCnt="4" custScaleX="133911" custScaleY="20103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78CC8B-92C3-45DE-BB25-E9B77C462F17}" type="pres">
      <dgm:prSet presAssocID="{04D3EEE8-F779-444E-A536-61D3780E066E}" presName="negativeSpace" presStyleCnt="0"/>
      <dgm:spPr/>
    </dgm:pt>
    <dgm:pt modelId="{AAC484A7-2CE2-4BA3-A32A-F681A94027CC}" type="pres">
      <dgm:prSet presAssocID="{04D3EEE8-F779-444E-A536-61D3780E066E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AB7628A4-A905-4F81-B7D4-DBCDC397EEE8}" srcId="{E0D7D0DC-6C50-40E4-B1A9-FE5EE7B1C4DD}" destId="{04D3EEE8-F779-444E-A536-61D3780E066E}" srcOrd="3" destOrd="0" parTransId="{4122DF02-3B74-41D2-BBF2-83FC02563679}" sibTransId="{1D2DDB01-956B-40A5-BFE9-83E941311653}"/>
    <dgm:cxn modelId="{047131CC-C6D2-4E07-A6B2-BECEF1614348}" type="presOf" srcId="{389DF299-74BD-49A0-BAAA-CDEFCF54E259}" destId="{140F1C1B-894E-4388-8C6D-3FBEAA9A5A9C}" srcOrd="0" destOrd="0" presId="urn:microsoft.com/office/officeart/2005/8/layout/list1"/>
    <dgm:cxn modelId="{8D2C75D0-D814-44FF-837C-6454A0EBD1F1}" type="presOf" srcId="{967936BF-8D81-4C8E-AD28-3B91C9762496}" destId="{F952397E-8B10-411B-B3B8-CFF71E457AB3}" srcOrd="0" destOrd="0" presId="urn:microsoft.com/office/officeart/2005/8/layout/list1"/>
    <dgm:cxn modelId="{46D7140A-2A36-443E-B51E-4B85EA17ED8E}" srcId="{E0D7D0DC-6C50-40E4-B1A9-FE5EE7B1C4DD}" destId="{8C8F5883-722A-42AF-81F7-BE07760ADF18}" srcOrd="2" destOrd="0" parTransId="{CC50D4B8-6BB0-49E7-B0D2-7B1CD052610F}" sibTransId="{7E328D34-91FC-41AA-B9C8-8059C9C5517C}"/>
    <dgm:cxn modelId="{E54F98F2-0BDF-4434-B2F6-742D6D104C4E}" srcId="{8C8F5883-722A-42AF-81F7-BE07760ADF18}" destId="{389DF299-74BD-49A0-BAAA-CDEFCF54E259}" srcOrd="0" destOrd="0" parTransId="{8977B393-5E92-48B1-BA79-6C8AB7B0993F}" sibTransId="{DE010748-668F-4073-AAD2-C39C4AAF1C3A}"/>
    <dgm:cxn modelId="{58FDF8A2-00CE-443E-AAAB-844D9AD8A7A7}" srcId="{E0D7D0DC-6C50-40E4-B1A9-FE5EE7B1C4DD}" destId="{A254ECDB-FBCB-4D82-AB47-7A8E9C0EB8D8}" srcOrd="0" destOrd="0" parTransId="{B8B75D25-FC45-4B57-A395-40F9B310FFCE}" sibTransId="{08325BE8-93AA-4266-8D63-D83369EEE8EE}"/>
    <dgm:cxn modelId="{5E3EDD3D-5996-4DAE-8648-632C011900A8}" type="presOf" srcId="{8C8F5883-722A-42AF-81F7-BE07760ADF18}" destId="{739A746A-10D7-4598-9318-3C43318D726D}" srcOrd="0" destOrd="0" presId="urn:microsoft.com/office/officeart/2005/8/layout/list1"/>
    <dgm:cxn modelId="{CBE1A14D-936B-43A5-85FB-4F50197CB4C3}" type="presOf" srcId="{E0D7D0DC-6C50-40E4-B1A9-FE5EE7B1C4DD}" destId="{AB2A700F-DDD8-48F0-ABB5-F068CD659B8A}" srcOrd="0" destOrd="0" presId="urn:microsoft.com/office/officeart/2005/8/layout/list1"/>
    <dgm:cxn modelId="{2E0DDBDE-74C9-4863-AFE3-CF3A72C3A6DC}" srcId="{E0D7D0DC-6C50-40E4-B1A9-FE5EE7B1C4DD}" destId="{967936BF-8D81-4C8E-AD28-3B91C9762496}" srcOrd="1" destOrd="0" parTransId="{496D8357-C250-4049-B694-8F5D77DCB14D}" sibTransId="{26031BB1-D669-4831-A656-DBF6B0FE4C5E}"/>
    <dgm:cxn modelId="{3E2E992C-8481-4293-80EA-95CD2377D394}" type="presOf" srcId="{A254ECDB-FBCB-4D82-AB47-7A8E9C0EB8D8}" destId="{184D58B4-CFB6-4D77-B9EC-CF8C756FC342}" srcOrd="0" destOrd="0" presId="urn:microsoft.com/office/officeart/2005/8/layout/list1"/>
    <dgm:cxn modelId="{123BCA54-496C-44AE-ACBF-CBA27E79968C}" type="presOf" srcId="{04D3EEE8-F779-444E-A536-61D3780E066E}" destId="{A3D59C6C-35CE-43BE-8A85-B49C16D6621B}" srcOrd="1" destOrd="0" presId="urn:microsoft.com/office/officeart/2005/8/layout/list1"/>
    <dgm:cxn modelId="{06D1DC23-0086-49A9-BDC9-630D2DFBC159}" type="presOf" srcId="{8C8F5883-722A-42AF-81F7-BE07760ADF18}" destId="{147E1DC7-2C24-4538-A8E4-87960AC7C802}" srcOrd="1" destOrd="0" presId="urn:microsoft.com/office/officeart/2005/8/layout/list1"/>
    <dgm:cxn modelId="{C7BAD269-E3B5-477D-8BBB-2DBF2E9B6983}" type="presOf" srcId="{967936BF-8D81-4C8E-AD28-3B91C9762496}" destId="{0E93A7FB-810A-499B-BBB8-2F4EFF3F6420}" srcOrd="1" destOrd="0" presId="urn:microsoft.com/office/officeart/2005/8/layout/list1"/>
    <dgm:cxn modelId="{8EC00C04-1A72-41B8-8994-E7FFD463C9FD}" type="presOf" srcId="{04D3EEE8-F779-444E-A536-61D3780E066E}" destId="{35954DA2-8E6D-44D7-964A-7188FEAE1D63}" srcOrd="0" destOrd="0" presId="urn:microsoft.com/office/officeart/2005/8/layout/list1"/>
    <dgm:cxn modelId="{C1A60548-8786-47E2-BEEE-BCB8D20200AD}" type="presOf" srcId="{A254ECDB-FBCB-4D82-AB47-7A8E9C0EB8D8}" destId="{C03BDA96-4D3E-418E-93DA-97CF6B280E25}" srcOrd="1" destOrd="0" presId="urn:microsoft.com/office/officeart/2005/8/layout/list1"/>
    <dgm:cxn modelId="{37F0DA3F-C660-47FF-A1CB-9EF1DA7AE940}" type="presParOf" srcId="{AB2A700F-DDD8-48F0-ABB5-F068CD659B8A}" destId="{01F57F76-6F70-410F-9D03-88A65DC085FC}" srcOrd="0" destOrd="0" presId="urn:microsoft.com/office/officeart/2005/8/layout/list1"/>
    <dgm:cxn modelId="{FF5CF9FE-47AE-49A5-9CAA-5EA379B47FC0}" type="presParOf" srcId="{01F57F76-6F70-410F-9D03-88A65DC085FC}" destId="{184D58B4-CFB6-4D77-B9EC-CF8C756FC342}" srcOrd="0" destOrd="0" presId="urn:microsoft.com/office/officeart/2005/8/layout/list1"/>
    <dgm:cxn modelId="{C77E290B-942A-4320-97C0-0655670ED937}" type="presParOf" srcId="{01F57F76-6F70-410F-9D03-88A65DC085FC}" destId="{C03BDA96-4D3E-418E-93DA-97CF6B280E25}" srcOrd="1" destOrd="0" presId="urn:microsoft.com/office/officeart/2005/8/layout/list1"/>
    <dgm:cxn modelId="{88DBCAA9-6BD8-4EEB-B15D-7AF080843695}" type="presParOf" srcId="{AB2A700F-DDD8-48F0-ABB5-F068CD659B8A}" destId="{9B79F32A-5C70-4755-BCD3-F2A068579F94}" srcOrd="1" destOrd="0" presId="urn:microsoft.com/office/officeart/2005/8/layout/list1"/>
    <dgm:cxn modelId="{D44369C8-F6F6-428D-8BA8-E22D8E323F3E}" type="presParOf" srcId="{AB2A700F-DDD8-48F0-ABB5-F068CD659B8A}" destId="{49E59A4E-87FC-45A4-870F-4146FF2B034C}" srcOrd="2" destOrd="0" presId="urn:microsoft.com/office/officeart/2005/8/layout/list1"/>
    <dgm:cxn modelId="{E695E8DC-FA66-4585-BCA5-B1C248CE3A20}" type="presParOf" srcId="{AB2A700F-DDD8-48F0-ABB5-F068CD659B8A}" destId="{F7540614-E654-47D4-A634-6BF60DCEB71F}" srcOrd="3" destOrd="0" presId="urn:microsoft.com/office/officeart/2005/8/layout/list1"/>
    <dgm:cxn modelId="{C564E582-D7D2-4980-B4D4-518EE633F61A}" type="presParOf" srcId="{AB2A700F-DDD8-48F0-ABB5-F068CD659B8A}" destId="{1A32E95E-D027-478E-9E76-F4B55C6CEA28}" srcOrd="4" destOrd="0" presId="urn:microsoft.com/office/officeart/2005/8/layout/list1"/>
    <dgm:cxn modelId="{3CEB0FB1-78E7-4BF0-B0F2-9FF9C13FB6CC}" type="presParOf" srcId="{1A32E95E-D027-478E-9E76-F4B55C6CEA28}" destId="{F952397E-8B10-411B-B3B8-CFF71E457AB3}" srcOrd="0" destOrd="0" presId="urn:microsoft.com/office/officeart/2005/8/layout/list1"/>
    <dgm:cxn modelId="{EE036B74-D402-4BB6-84A1-8F6FB8C87D0F}" type="presParOf" srcId="{1A32E95E-D027-478E-9E76-F4B55C6CEA28}" destId="{0E93A7FB-810A-499B-BBB8-2F4EFF3F6420}" srcOrd="1" destOrd="0" presId="urn:microsoft.com/office/officeart/2005/8/layout/list1"/>
    <dgm:cxn modelId="{3394B471-4DBF-4F76-A1B1-110D598B3729}" type="presParOf" srcId="{AB2A700F-DDD8-48F0-ABB5-F068CD659B8A}" destId="{6B3C1188-EC3C-4C88-B16D-E51F02BF47CC}" srcOrd="5" destOrd="0" presId="urn:microsoft.com/office/officeart/2005/8/layout/list1"/>
    <dgm:cxn modelId="{F41653F8-B6B3-47AA-A904-CEC2DD4DFA93}" type="presParOf" srcId="{AB2A700F-DDD8-48F0-ABB5-F068CD659B8A}" destId="{DAED50E6-8081-4A9B-9874-3944B0ADD527}" srcOrd="6" destOrd="0" presId="urn:microsoft.com/office/officeart/2005/8/layout/list1"/>
    <dgm:cxn modelId="{B5A7FA53-18E9-4524-9CA6-C51DA670B736}" type="presParOf" srcId="{AB2A700F-DDD8-48F0-ABB5-F068CD659B8A}" destId="{AF5DD346-4A95-4A3E-82E5-B6191F0D5BE7}" srcOrd="7" destOrd="0" presId="urn:microsoft.com/office/officeart/2005/8/layout/list1"/>
    <dgm:cxn modelId="{2490BF5E-7316-4707-8AC7-A9EA08579D16}" type="presParOf" srcId="{AB2A700F-DDD8-48F0-ABB5-F068CD659B8A}" destId="{78AB41A0-DE45-4B2C-BC5E-5C113DDEBE5E}" srcOrd="8" destOrd="0" presId="urn:microsoft.com/office/officeart/2005/8/layout/list1"/>
    <dgm:cxn modelId="{0B194027-BC51-4CE3-AC61-31D28F5456E2}" type="presParOf" srcId="{78AB41A0-DE45-4B2C-BC5E-5C113DDEBE5E}" destId="{739A746A-10D7-4598-9318-3C43318D726D}" srcOrd="0" destOrd="0" presId="urn:microsoft.com/office/officeart/2005/8/layout/list1"/>
    <dgm:cxn modelId="{D57D5107-0DA2-408C-8618-06141731331B}" type="presParOf" srcId="{78AB41A0-DE45-4B2C-BC5E-5C113DDEBE5E}" destId="{147E1DC7-2C24-4538-A8E4-87960AC7C802}" srcOrd="1" destOrd="0" presId="urn:microsoft.com/office/officeart/2005/8/layout/list1"/>
    <dgm:cxn modelId="{A0920E6A-E9EF-4ACA-BA13-3A70685CABA6}" type="presParOf" srcId="{AB2A700F-DDD8-48F0-ABB5-F068CD659B8A}" destId="{EC857EF2-3272-4222-AE77-4B4CA7CCCB6A}" srcOrd="9" destOrd="0" presId="urn:microsoft.com/office/officeart/2005/8/layout/list1"/>
    <dgm:cxn modelId="{EE5F0644-8AE2-4A9C-A1F2-3F18FBC5E8B2}" type="presParOf" srcId="{AB2A700F-DDD8-48F0-ABB5-F068CD659B8A}" destId="{140F1C1B-894E-4388-8C6D-3FBEAA9A5A9C}" srcOrd="10" destOrd="0" presId="urn:microsoft.com/office/officeart/2005/8/layout/list1"/>
    <dgm:cxn modelId="{1E9AEFF8-FBDE-415E-9646-5BCE856B0DBB}" type="presParOf" srcId="{AB2A700F-DDD8-48F0-ABB5-F068CD659B8A}" destId="{C4E5322E-6C21-40C4-BD82-C0B98630E474}" srcOrd="11" destOrd="0" presId="urn:microsoft.com/office/officeart/2005/8/layout/list1"/>
    <dgm:cxn modelId="{70601ACB-83D9-4932-8148-28570DF2E3D9}" type="presParOf" srcId="{AB2A700F-DDD8-48F0-ABB5-F068CD659B8A}" destId="{12EF2D62-567D-4F24-A2E4-6902A013358B}" srcOrd="12" destOrd="0" presId="urn:microsoft.com/office/officeart/2005/8/layout/list1"/>
    <dgm:cxn modelId="{8D78DFB1-694A-4C9F-AC41-51E61279BA16}" type="presParOf" srcId="{12EF2D62-567D-4F24-A2E4-6902A013358B}" destId="{35954DA2-8E6D-44D7-964A-7188FEAE1D63}" srcOrd="0" destOrd="0" presId="urn:microsoft.com/office/officeart/2005/8/layout/list1"/>
    <dgm:cxn modelId="{787204FE-FA74-4391-ABB3-0C56268FDD80}" type="presParOf" srcId="{12EF2D62-567D-4F24-A2E4-6902A013358B}" destId="{A3D59C6C-35CE-43BE-8A85-B49C16D6621B}" srcOrd="1" destOrd="0" presId="urn:microsoft.com/office/officeart/2005/8/layout/list1"/>
    <dgm:cxn modelId="{55E56CA8-2207-48C6-A636-03C9F4E991C8}" type="presParOf" srcId="{AB2A700F-DDD8-48F0-ABB5-F068CD659B8A}" destId="{0F78CC8B-92C3-45DE-BB25-E9B77C462F17}" srcOrd="13" destOrd="0" presId="urn:microsoft.com/office/officeart/2005/8/layout/list1"/>
    <dgm:cxn modelId="{8872A324-B1AF-4B31-9EAF-E30FAF79152C}" type="presParOf" srcId="{AB2A700F-DDD8-48F0-ABB5-F068CD659B8A}" destId="{AAC484A7-2CE2-4BA3-A32A-F681A94027CC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BCEEE4D-3653-438D-9A00-096863A0F1E2}" type="doc">
      <dgm:prSet loTypeId="urn:microsoft.com/office/officeart/2005/8/layout/arrow2" loCatId="process" qsTypeId="urn:microsoft.com/office/officeart/2005/8/quickstyle/simple3" qsCatId="simple" csTypeId="urn:microsoft.com/office/officeart/2005/8/colors/colorful2" csCatId="colorful" phldr="1"/>
      <dgm:spPr/>
    </dgm:pt>
    <dgm:pt modelId="{06751CEB-96ED-4E68-8F68-7769A6BED041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accent6">
                  <a:lumMod val="75000"/>
                </a:schemeClr>
              </a:solidFill>
            </a:rPr>
            <a:t>2011 – 61,6%</a:t>
          </a:r>
          <a:endParaRPr lang="ru-RU" sz="2000" dirty="0">
            <a:solidFill>
              <a:schemeClr val="accent6">
                <a:lumMod val="75000"/>
              </a:schemeClr>
            </a:solidFill>
          </a:endParaRPr>
        </a:p>
      </dgm:t>
    </dgm:pt>
    <dgm:pt modelId="{F2DF5DB9-03F9-4E23-8179-52990760D4C5}" type="parTrans" cxnId="{23EBC052-D4BB-44A3-8033-55B1034051CD}">
      <dgm:prSet/>
      <dgm:spPr/>
      <dgm:t>
        <a:bodyPr/>
        <a:lstStyle/>
        <a:p>
          <a:endParaRPr lang="ru-RU"/>
        </a:p>
      </dgm:t>
    </dgm:pt>
    <dgm:pt modelId="{D97AA037-3979-4C57-9F2F-6379FC0CF32E}" type="sibTrans" cxnId="{23EBC052-D4BB-44A3-8033-55B1034051CD}">
      <dgm:prSet/>
      <dgm:spPr/>
      <dgm:t>
        <a:bodyPr/>
        <a:lstStyle/>
        <a:p>
          <a:endParaRPr lang="ru-RU"/>
        </a:p>
      </dgm:t>
    </dgm:pt>
    <dgm:pt modelId="{02EA6C7E-32E0-45E6-8DF7-ECA5CDB6BD0F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accent6">
                  <a:lumMod val="75000"/>
                </a:schemeClr>
              </a:solidFill>
            </a:rPr>
            <a:t>2012 – 68,3%</a:t>
          </a:r>
          <a:endParaRPr lang="ru-RU" sz="2000" dirty="0">
            <a:solidFill>
              <a:schemeClr val="accent6">
                <a:lumMod val="75000"/>
              </a:schemeClr>
            </a:solidFill>
          </a:endParaRPr>
        </a:p>
      </dgm:t>
    </dgm:pt>
    <dgm:pt modelId="{CCDD525C-C5CE-47BC-8E59-5E7D8D1C885A}" type="parTrans" cxnId="{133CB4A8-0AB4-4141-8550-0AB71123DC71}">
      <dgm:prSet/>
      <dgm:spPr/>
      <dgm:t>
        <a:bodyPr/>
        <a:lstStyle/>
        <a:p>
          <a:endParaRPr lang="ru-RU"/>
        </a:p>
      </dgm:t>
    </dgm:pt>
    <dgm:pt modelId="{0964A59E-2385-4B15-9F98-C2F34AE4DA44}" type="sibTrans" cxnId="{133CB4A8-0AB4-4141-8550-0AB71123DC71}">
      <dgm:prSet/>
      <dgm:spPr/>
      <dgm:t>
        <a:bodyPr/>
        <a:lstStyle/>
        <a:p>
          <a:endParaRPr lang="ru-RU"/>
        </a:p>
      </dgm:t>
    </dgm:pt>
    <dgm:pt modelId="{1C50FFDC-9E0B-4B5D-A5DC-0C4067CE0DB9}">
      <dgm:prSet phldrT="[Текст]" custT="1"/>
      <dgm:spPr/>
      <dgm:t>
        <a:bodyPr/>
        <a:lstStyle/>
        <a:p>
          <a:r>
            <a:rPr lang="ru-RU" sz="2800" b="0" dirty="0" smtClean="0">
              <a:solidFill>
                <a:srgbClr val="C00000"/>
              </a:solidFill>
            </a:rPr>
            <a:t>2013 – 83%</a:t>
          </a:r>
          <a:endParaRPr lang="ru-RU" sz="2800" b="0" dirty="0">
            <a:solidFill>
              <a:srgbClr val="C00000"/>
            </a:solidFill>
          </a:endParaRPr>
        </a:p>
      </dgm:t>
    </dgm:pt>
    <dgm:pt modelId="{4DE2B171-2D58-4B6B-B4A8-345029E4F4C8}" type="parTrans" cxnId="{289F4A4A-F556-4A30-A4B1-015F666BB536}">
      <dgm:prSet/>
      <dgm:spPr/>
      <dgm:t>
        <a:bodyPr/>
        <a:lstStyle/>
        <a:p>
          <a:endParaRPr lang="ru-RU"/>
        </a:p>
      </dgm:t>
    </dgm:pt>
    <dgm:pt modelId="{8D01DCEC-908F-49E0-AB1D-0952FF40BD4B}" type="sibTrans" cxnId="{289F4A4A-F556-4A30-A4B1-015F666BB536}">
      <dgm:prSet/>
      <dgm:spPr/>
      <dgm:t>
        <a:bodyPr/>
        <a:lstStyle/>
        <a:p>
          <a:endParaRPr lang="ru-RU"/>
        </a:p>
      </dgm:t>
    </dgm:pt>
    <dgm:pt modelId="{D59B6915-BFF8-43FB-BE08-8A9E2EDB0087}">
      <dgm:prSet phldrT="[Текст]" custT="1"/>
      <dgm:spPr/>
      <dgm:t>
        <a:bodyPr/>
        <a:lstStyle/>
        <a:p>
          <a:r>
            <a:rPr lang="ru-RU" sz="2800" b="0" dirty="0" smtClean="0">
              <a:solidFill>
                <a:srgbClr val="C00000"/>
              </a:solidFill>
            </a:rPr>
            <a:t>9 мес. 2014 -   </a:t>
          </a:r>
          <a:r>
            <a:rPr lang="ru-RU" sz="2800" b="1" dirty="0" smtClean="0">
              <a:solidFill>
                <a:srgbClr val="C00000"/>
              </a:solidFill>
            </a:rPr>
            <a:t>88,9% </a:t>
          </a:r>
        </a:p>
        <a:p>
          <a:r>
            <a:rPr lang="ru-RU" sz="2000" b="0" dirty="0" smtClean="0">
              <a:solidFill>
                <a:srgbClr val="C00000"/>
              </a:solidFill>
            </a:rPr>
            <a:t>(из 90 детей выжило 80)!</a:t>
          </a:r>
          <a:r>
            <a:rPr lang="ru-RU" sz="2800" b="1" dirty="0" smtClean="0">
              <a:solidFill>
                <a:srgbClr val="C00000"/>
              </a:solidFill>
            </a:rPr>
            <a:t> </a:t>
          </a:r>
          <a:endParaRPr lang="ru-RU" sz="2800" b="1" dirty="0">
            <a:solidFill>
              <a:srgbClr val="C00000"/>
            </a:solidFill>
          </a:endParaRPr>
        </a:p>
      </dgm:t>
    </dgm:pt>
    <dgm:pt modelId="{A81B651D-58B8-472D-97FC-5EB7F873EC84}" type="parTrans" cxnId="{1102F733-6BBF-43AC-B830-1A50E0A52827}">
      <dgm:prSet/>
      <dgm:spPr/>
      <dgm:t>
        <a:bodyPr/>
        <a:lstStyle/>
        <a:p>
          <a:endParaRPr lang="ru-RU"/>
        </a:p>
      </dgm:t>
    </dgm:pt>
    <dgm:pt modelId="{971FB975-CDD8-4CA9-9BA2-8290B66668AE}" type="sibTrans" cxnId="{1102F733-6BBF-43AC-B830-1A50E0A52827}">
      <dgm:prSet/>
      <dgm:spPr/>
      <dgm:t>
        <a:bodyPr/>
        <a:lstStyle/>
        <a:p>
          <a:endParaRPr lang="ru-RU"/>
        </a:p>
      </dgm:t>
    </dgm:pt>
    <dgm:pt modelId="{FADED8B9-1052-40D5-A5DC-40F482A2D6F8}" type="pres">
      <dgm:prSet presAssocID="{EBCEEE4D-3653-438D-9A00-096863A0F1E2}" presName="arrowDiagram" presStyleCnt="0">
        <dgm:presLayoutVars>
          <dgm:chMax val="5"/>
          <dgm:dir/>
          <dgm:resizeHandles val="exact"/>
        </dgm:presLayoutVars>
      </dgm:prSet>
      <dgm:spPr/>
    </dgm:pt>
    <dgm:pt modelId="{4184F68C-E674-4022-A4B0-C4AC2A3319C7}" type="pres">
      <dgm:prSet presAssocID="{EBCEEE4D-3653-438D-9A00-096863A0F1E2}" presName="arrow" presStyleLbl="bgShp" presStyleIdx="0" presStyleCnt="1" custLinFactNeighborX="1863" custLinFactNeighborY="9615"/>
      <dgm:spPr/>
    </dgm:pt>
    <dgm:pt modelId="{E0206E9F-548F-417B-B4C1-5874C8756FAC}" type="pres">
      <dgm:prSet presAssocID="{EBCEEE4D-3653-438D-9A00-096863A0F1E2}" presName="arrowDiagram4" presStyleCnt="0"/>
      <dgm:spPr/>
    </dgm:pt>
    <dgm:pt modelId="{8D901C5D-FCBF-4DA9-82BE-8F9B21B6BF67}" type="pres">
      <dgm:prSet presAssocID="{06751CEB-96ED-4E68-8F68-7769A6BED041}" presName="bullet4a" presStyleLbl="node1" presStyleIdx="0" presStyleCnt="4"/>
      <dgm:spPr/>
    </dgm:pt>
    <dgm:pt modelId="{5D31702F-BFD9-4906-A30B-C3B4ACD79B31}" type="pres">
      <dgm:prSet presAssocID="{06751CEB-96ED-4E68-8F68-7769A6BED041}" presName="textBox4a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3C315D-D18D-4C58-94B5-4DDB42676B56}" type="pres">
      <dgm:prSet presAssocID="{02EA6C7E-32E0-45E6-8DF7-ECA5CDB6BD0F}" presName="bullet4b" presStyleLbl="node1" presStyleIdx="1" presStyleCnt="4"/>
      <dgm:spPr/>
    </dgm:pt>
    <dgm:pt modelId="{E124E7A0-687F-419E-BA99-5BD31B0D3156}" type="pres">
      <dgm:prSet presAssocID="{02EA6C7E-32E0-45E6-8DF7-ECA5CDB6BD0F}" presName="textBox4b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996183-7EB5-4395-AC4D-19BC1865E73C}" type="pres">
      <dgm:prSet presAssocID="{1C50FFDC-9E0B-4B5D-A5DC-0C4067CE0DB9}" presName="bullet4c" presStyleLbl="node1" presStyleIdx="2" presStyleCnt="4"/>
      <dgm:spPr/>
    </dgm:pt>
    <dgm:pt modelId="{CBAC689E-108D-4C4A-80B5-864EF1B660B4}" type="pres">
      <dgm:prSet presAssocID="{1C50FFDC-9E0B-4B5D-A5DC-0C4067CE0DB9}" presName="textBox4c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C66856-84A0-4765-B9A7-DF73E851D3B5}" type="pres">
      <dgm:prSet presAssocID="{D59B6915-BFF8-43FB-BE08-8A9E2EDB0087}" presName="bullet4d" presStyleLbl="node1" presStyleIdx="3" presStyleCnt="4"/>
      <dgm:spPr/>
    </dgm:pt>
    <dgm:pt modelId="{9F037F93-FA48-4E1C-890E-1F0527A4C9F0}" type="pres">
      <dgm:prSet presAssocID="{D59B6915-BFF8-43FB-BE08-8A9E2EDB0087}" presName="textBox4d" presStyleLbl="revTx" presStyleIdx="3" presStyleCnt="4" custScaleX="167445" custLinFactNeighborX="32658" custLinFactNeighborY="-19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79C161C-6E9C-4DBE-9A39-9A1800BD5042}" type="presOf" srcId="{06751CEB-96ED-4E68-8F68-7769A6BED041}" destId="{5D31702F-BFD9-4906-A30B-C3B4ACD79B31}" srcOrd="0" destOrd="0" presId="urn:microsoft.com/office/officeart/2005/8/layout/arrow2"/>
    <dgm:cxn modelId="{0E344B91-7BD4-459B-A9AC-B612745645AC}" type="presOf" srcId="{02EA6C7E-32E0-45E6-8DF7-ECA5CDB6BD0F}" destId="{E124E7A0-687F-419E-BA99-5BD31B0D3156}" srcOrd="0" destOrd="0" presId="urn:microsoft.com/office/officeart/2005/8/layout/arrow2"/>
    <dgm:cxn modelId="{552D1E32-7942-42D1-A5F8-2D776B4FFE48}" type="presOf" srcId="{EBCEEE4D-3653-438D-9A00-096863A0F1E2}" destId="{FADED8B9-1052-40D5-A5DC-40F482A2D6F8}" srcOrd="0" destOrd="0" presId="urn:microsoft.com/office/officeart/2005/8/layout/arrow2"/>
    <dgm:cxn modelId="{23EBC052-D4BB-44A3-8033-55B1034051CD}" srcId="{EBCEEE4D-3653-438D-9A00-096863A0F1E2}" destId="{06751CEB-96ED-4E68-8F68-7769A6BED041}" srcOrd="0" destOrd="0" parTransId="{F2DF5DB9-03F9-4E23-8179-52990760D4C5}" sibTransId="{D97AA037-3979-4C57-9F2F-6379FC0CF32E}"/>
    <dgm:cxn modelId="{133CB4A8-0AB4-4141-8550-0AB71123DC71}" srcId="{EBCEEE4D-3653-438D-9A00-096863A0F1E2}" destId="{02EA6C7E-32E0-45E6-8DF7-ECA5CDB6BD0F}" srcOrd="1" destOrd="0" parTransId="{CCDD525C-C5CE-47BC-8E59-5E7D8D1C885A}" sibTransId="{0964A59E-2385-4B15-9F98-C2F34AE4DA44}"/>
    <dgm:cxn modelId="{289F4A4A-F556-4A30-A4B1-015F666BB536}" srcId="{EBCEEE4D-3653-438D-9A00-096863A0F1E2}" destId="{1C50FFDC-9E0B-4B5D-A5DC-0C4067CE0DB9}" srcOrd="2" destOrd="0" parTransId="{4DE2B171-2D58-4B6B-B4A8-345029E4F4C8}" sibTransId="{8D01DCEC-908F-49E0-AB1D-0952FF40BD4B}"/>
    <dgm:cxn modelId="{612B8ADC-B952-4A26-86DD-FE154A536051}" type="presOf" srcId="{D59B6915-BFF8-43FB-BE08-8A9E2EDB0087}" destId="{9F037F93-FA48-4E1C-890E-1F0527A4C9F0}" srcOrd="0" destOrd="0" presId="urn:microsoft.com/office/officeart/2005/8/layout/arrow2"/>
    <dgm:cxn modelId="{1102F733-6BBF-43AC-B830-1A50E0A52827}" srcId="{EBCEEE4D-3653-438D-9A00-096863A0F1E2}" destId="{D59B6915-BFF8-43FB-BE08-8A9E2EDB0087}" srcOrd="3" destOrd="0" parTransId="{A81B651D-58B8-472D-97FC-5EB7F873EC84}" sibTransId="{971FB975-CDD8-4CA9-9BA2-8290B66668AE}"/>
    <dgm:cxn modelId="{09D2C17B-9F8B-4133-838B-0AF8D8C49EC1}" type="presOf" srcId="{1C50FFDC-9E0B-4B5D-A5DC-0C4067CE0DB9}" destId="{CBAC689E-108D-4C4A-80B5-864EF1B660B4}" srcOrd="0" destOrd="0" presId="urn:microsoft.com/office/officeart/2005/8/layout/arrow2"/>
    <dgm:cxn modelId="{12E98E0C-BEAF-490B-8955-07748DECFA69}" type="presParOf" srcId="{FADED8B9-1052-40D5-A5DC-40F482A2D6F8}" destId="{4184F68C-E674-4022-A4B0-C4AC2A3319C7}" srcOrd="0" destOrd="0" presId="urn:microsoft.com/office/officeart/2005/8/layout/arrow2"/>
    <dgm:cxn modelId="{3B16C307-8731-4052-955D-78B50236660A}" type="presParOf" srcId="{FADED8B9-1052-40D5-A5DC-40F482A2D6F8}" destId="{E0206E9F-548F-417B-B4C1-5874C8756FAC}" srcOrd="1" destOrd="0" presId="urn:microsoft.com/office/officeart/2005/8/layout/arrow2"/>
    <dgm:cxn modelId="{19FAE59F-6333-4B3B-913E-E065C41C6BC6}" type="presParOf" srcId="{E0206E9F-548F-417B-B4C1-5874C8756FAC}" destId="{8D901C5D-FCBF-4DA9-82BE-8F9B21B6BF67}" srcOrd="0" destOrd="0" presId="urn:microsoft.com/office/officeart/2005/8/layout/arrow2"/>
    <dgm:cxn modelId="{0DBC08FB-782A-4A12-B339-A5FA17BD8782}" type="presParOf" srcId="{E0206E9F-548F-417B-B4C1-5874C8756FAC}" destId="{5D31702F-BFD9-4906-A30B-C3B4ACD79B31}" srcOrd="1" destOrd="0" presId="urn:microsoft.com/office/officeart/2005/8/layout/arrow2"/>
    <dgm:cxn modelId="{246D5005-EAA9-4DFF-A498-A9426906066B}" type="presParOf" srcId="{E0206E9F-548F-417B-B4C1-5874C8756FAC}" destId="{643C315D-D18D-4C58-94B5-4DDB42676B56}" srcOrd="2" destOrd="0" presId="urn:microsoft.com/office/officeart/2005/8/layout/arrow2"/>
    <dgm:cxn modelId="{89EEFA77-A42A-47F4-98FB-7890E4A43CE9}" type="presParOf" srcId="{E0206E9F-548F-417B-B4C1-5874C8756FAC}" destId="{E124E7A0-687F-419E-BA99-5BD31B0D3156}" srcOrd="3" destOrd="0" presId="urn:microsoft.com/office/officeart/2005/8/layout/arrow2"/>
    <dgm:cxn modelId="{B1E58F11-F5B3-4DFC-8B7B-4069787B877E}" type="presParOf" srcId="{E0206E9F-548F-417B-B4C1-5874C8756FAC}" destId="{22996183-7EB5-4395-AC4D-19BC1865E73C}" srcOrd="4" destOrd="0" presId="urn:microsoft.com/office/officeart/2005/8/layout/arrow2"/>
    <dgm:cxn modelId="{B5CE1D91-A483-4A93-B2F2-DB7024806AA3}" type="presParOf" srcId="{E0206E9F-548F-417B-B4C1-5874C8756FAC}" destId="{CBAC689E-108D-4C4A-80B5-864EF1B660B4}" srcOrd="5" destOrd="0" presId="urn:microsoft.com/office/officeart/2005/8/layout/arrow2"/>
    <dgm:cxn modelId="{6AE7C529-23EF-4074-8EB5-3B93C13BCFF4}" type="presParOf" srcId="{E0206E9F-548F-417B-B4C1-5874C8756FAC}" destId="{8EC66856-84A0-4765-B9A7-DF73E851D3B5}" srcOrd="6" destOrd="0" presId="urn:microsoft.com/office/officeart/2005/8/layout/arrow2"/>
    <dgm:cxn modelId="{4F75E440-7A4D-4B61-9566-90CEB91B77CC}" type="presParOf" srcId="{E0206E9F-548F-417B-B4C1-5874C8756FAC}" destId="{9F037F93-FA48-4E1C-890E-1F0527A4C9F0}" srcOrd="7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6785D0-4603-4D17-80D8-9440880805FF}" type="doc">
      <dgm:prSet loTypeId="urn:microsoft.com/office/officeart/2005/8/layout/cycle8" loCatId="cycle" qsTypeId="urn:microsoft.com/office/officeart/2005/8/quickstyle/3d3" qsCatId="3D" csTypeId="urn:microsoft.com/office/officeart/2005/8/colors/colorful2" csCatId="colorful" phldr="1"/>
      <dgm:spPr/>
    </dgm:pt>
    <dgm:pt modelId="{D17B98C8-3416-4419-9E02-F061BFAE424F}">
      <dgm:prSet phldrT="[Текст]" custT="1"/>
      <dgm:spPr/>
      <dgm:t>
        <a:bodyPr/>
        <a:lstStyle/>
        <a:p>
          <a:r>
            <a:rPr lang="ru-RU" sz="1400" b="1" dirty="0" smtClean="0"/>
            <a:t>Неонатальная клиника ГПЦ ДГБ № 10, ОПН ДГБ № 5, 11</a:t>
          </a:r>
          <a:endParaRPr lang="ru-RU" sz="1400" b="1" dirty="0"/>
        </a:p>
      </dgm:t>
    </dgm:pt>
    <dgm:pt modelId="{2474F0D5-30DE-48AD-A6EA-8D78FB76DA9D}" type="parTrans" cxnId="{C24A30F6-B923-487F-9254-A2F9206650D7}">
      <dgm:prSet/>
      <dgm:spPr/>
      <dgm:t>
        <a:bodyPr/>
        <a:lstStyle/>
        <a:p>
          <a:endParaRPr lang="ru-RU"/>
        </a:p>
      </dgm:t>
    </dgm:pt>
    <dgm:pt modelId="{687695AA-4D0B-45A8-A957-183DB47022BF}" type="sibTrans" cxnId="{C24A30F6-B923-487F-9254-A2F9206650D7}">
      <dgm:prSet/>
      <dgm:spPr/>
      <dgm:t>
        <a:bodyPr/>
        <a:lstStyle/>
        <a:p>
          <a:endParaRPr lang="ru-RU"/>
        </a:p>
      </dgm:t>
    </dgm:pt>
    <dgm:pt modelId="{9BBC3A09-895B-45FF-AC2A-75C92A6B611B}">
      <dgm:prSet phldrT="[Текст]" custT="1"/>
      <dgm:spPr/>
      <dgm:t>
        <a:bodyPr/>
        <a:lstStyle/>
        <a:p>
          <a:r>
            <a:rPr lang="ru-RU" sz="1600" b="1" dirty="0" smtClean="0"/>
            <a:t>Детские </a:t>
          </a:r>
          <a:r>
            <a:rPr lang="ru-RU" sz="1600" b="1" dirty="0" err="1" smtClean="0"/>
            <a:t>поликлини-ки</a:t>
          </a:r>
          <a:r>
            <a:rPr lang="ru-RU" sz="1600" b="1" dirty="0" smtClean="0"/>
            <a:t> ДГБ</a:t>
          </a:r>
          <a:endParaRPr lang="ru-RU" sz="1600" b="1" dirty="0"/>
        </a:p>
      </dgm:t>
    </dgm:pt>
    <dgm:pt modelId="{C2A3D66C-DDFB-44AD-B4A2-AA7361FDE73C}" type="parTrans" cxnId="{073DF4C0-EBF6-45AE-8DAA-6B2474A01369}">
      <dgm:prSet/>
      <dgm:spPr/>
      <dgm:t>
        <a:bodyPr/>
        <a:lstStyle/>
        <a:p>
          <a:endParaRPr lang="ru-RU"/>
        </a:p>
      </dgm:t>
    </dgm:pt>
    <dgm:pt modelId="{89B06F21-318D-4A70-86E4-AAACC230FA12}" type="sibTrans" cxnId="{073DF4C0-EBF6-45AE-8DAA-6B2474A01369}">
      <dgm:prSet/>
      <dgm:spPr/>
      <dgm:t>
        <a:bodyPr/>
        <a:lstStyle/>
        <a:p>
          <a:endParaRPr lang="ru-RU"/>
        </a:p>
      </dgm:t>
    </dgm:pt>
    <dgm:pt modelId="{E4D0EAD9-FFBD-4457-8636-7648EDA788EE}">
      <dgm:prSet phldrT="[Текст]" custT="1"/>
      <dgm:spPr/>
      <dgm:t>
        <a:bodyPr/>
        <a:lstStyle/>
        <a:p>
          <a:r>
            <a:rPr lang="ru-RU" sz="1200" b="1" dirty="0" smtClean="0">
              <a:solidFill>
                <a:srgbClr val="37560E"/>
              </a:solidFill>
            </a:rPr>
            <a:t>Отделение мониторинга состояния здоровья и развития детей раннего возраста жизни из групп перинатального риска ДГП № 13 </a:t>
          </a:r>
          <a:endParaRPr lang="ru-RU" sz="1200" b="1" dirty="0">
            <a:solidFill>
              <a:srgbClr val="37560E"/>
            </a:solidFill>
          </a:endParaRPr>
        </a:p>
      </dgm:t>
    </dgm:pt>
    <dgm:pt modelId="{3B707093-3A79-49E2-884C-053E2E2C00A9}" type="parTrans" cxnId="{6FE2FA0C-67C6-4E79-A810-EB50AE7D5FE7}">
      <dgm:prSet/>
      <dgm:spPr/>
      <dgm:t>
        <a:bodyPr/>
        <a:lstStyle/>
        <a:p>
          <a:endParaRPr lang="ru-RU"/>
        </a:p>
      </dgm:t>
    </dgm:pt>
    <dgm:pt modelId="{DDE22A5E-4B3C-4CA8-9731-0F8F3BA4E353}" type="sibTrans" cxnId="{6FE2FA0C-67C6-4E79-A810-EB50AE7D5FE7}">
      <dgm:prSet/>
      <dgm:spPr/>
      <dgm:t>
        <a:bodyPr/>
        <a:lstStyle/>
        <a:p>
          <a:endParaRPr lang="ru-RU"/>
        </a:p>
      </dgm:t>
    </dgm:pt>
    <dgm:pt modelId="{3698E68D-98C6-4516-93E2-E34FC1D70CF4}">
      <dgm:prSet custT="1"/>
      <dgm:spPr/>
      <dgm:t>
        <a:bodyPr/>
        <a:lstStyle/>
        <a:p>
          <a:r>
            <a:rPr lang="ru-RU" sz="1600" b="1" dirty="0" smtClean="0">
              <a:solidFill>
                <a:schemeClr val="accent6">
                  <a:lumMod val="50000"/>
                </a:schemeClr>
              </a:solidFill>
            </a:rPr>
            <a:t>Неврологи-</a:t>
          </a:r>
          <a:r>
            <a:rPr lang="ru-RU" sz="1600" b="1" dirty="0" err="1" smtClean="0">
              <a:solidFill>
                <a:schemeClr val="accent6">
                  <a:lumMod val="50000"/>
                </a:schemeClr>
              </a:solidFill>
            </a:rPr>
            <a:t>ческие</a:t>
          </a:r>
          <a:r>
            <a:rPr lang="ru-RU" sz="1600" b="1" dirty="0" smtClean="0">
              <a:solidFill>
                <a:schemeClr val="accent6">
                  <a:lumMod val="50000"/>
                </a:schemeClr>
              </a:solidFill>
            </a:rPr>
            <a:t> отделения ДГБ № 5</a:t>
          </a:r>
          <a:endParaRPr lang="ru-RU" sz="1600" b="1" dirty="0">
            <a:solidFill>
              <a:schemeClr val="accent6">
                <a:lumMod val="50000"/>
              </a:schemeClr>
            </a:solidFill>
          </a:endParaRPr>
        </a:p>
      </dgm:t>
    </dgm:pt>
    <dgm:pt modelId="{1D361ED0-2956-4E90-8EE4-ECAB1518BB6F}" type="parTrans" cxnId="{38BEC57F-3B91-40E3-BF56-9AE57CF775BE}">
      <dgm:prSet/>
      <dgm:spPr/>
      <dgm:t>
        <a:bodyPr/>
        <a:lstStyle/>
        <a:p>
          <a:endParaRPr lang="ru-RU"/>
        </a:p>
      </dgm:t>
    </dgm:pt>
    <dgm:pt modelId="{2ED31EA9-334E-4547-9255-C4EBFB4A3D41}" type="sibTrans" cxnId="{38BEC57F-3B91-40E3-BF56-9AE57CF775BE}">
      <dgm:prSet/>
      <dgm:spPr/>
      <dgm:t>
        <a:bodyPr/>
        <a:lstStyle/>
        <a:p>
          <a:endParaRPr lang="ru-RU"/>
        </a:p>
      </dgm:t>
    </dgm:pt>
    <dgm:pt modelId="{EE1F0D90-567A-42CF-B3CD-257B78328247}">
      <dgm:prSet custT="1"/>
      <dgm:spPr/>
      <dgm:t>
        <a:bodyPr/>
        <a:lstStyle/>
        <a:p>
          <a:r>
            <a:rPr lang="ru-RU" sz="1400" b="1" dirty="0" err="1" smtClean="0">
              <a:solidFill>
                <a:schemeClr val="accent6">
                  <a:lumMod val="50000"/>
                </a:schemeClr>
              </a:solidFill>
            </a:rPr>
            <a:t>Санаторно</a:t>
          </a:r>
          <a:r>
            <a:rPr lang="ru-RU" sz="1400" b="1" dirty="0" smtClean="0">
              <a:solidFill>
                <a:schemeClr val="accent6">
                  <a:lumMod val="50000"/>
                </a:schemeClr>
              </a:solidFill>
            </a:rPr>
            <a:t> – курортное лечение (АНО «Детский санаторий «</a:t>
          </a:r>
          <a:r>
            <a:rPr lang="ru-RU" sz="1400" b="1" dirty="0" err="1" smtClean="0">
              <a:solidFill>
                <a:schemeClr val="accent6">
                  <a:lumMod val="50000"/>
                </a:schemeClr>
              </a:solidFill>
            </a:rPr>
            <a:t>Изоплит</a:t>
          </a:r>
          <a:r>
            <a:rPr lang="ru-RU" sz="1400" b="1" dirty="0" smtClean="0">
              <a:solidFill>
                <a:schemeClr val="accent6">
                  <a:lumMod val="50000"/>
                </a:schemeClr>
              </a:solidFill>
            </a:rPr>
            <a:t>»)</a:t>
          </a:r>
          <a:endParaRPr lang="ru-RU" sz="1400" b="1" dirty="0">
            <a:solidFill>
              <a:schemeClr val="accent6">
                <a:lumMod val="50000"/>
              </a:schemeClr>
            </a:solidFill>
          </a:endParaRPr>
        </a:p>
      </dgm:t>
    </dgm:pt>
    <dgm:pt modelId="{17ADEC23-7633-4D5F-8AF6-95BB5A25CC36}" type="parTrans" cxnId="{63C352CA-BF7A-48E8-A4E7-938455869411}">
      <dgm:prSet/>
      <dgm:spPr/>
      <dgm:t>
        <a:bodyPr/>
        <a:lstStyle/>
        <a:p>
          <a:endParaRPr lang="ru-RU"/>
        </a:p>
      </dgm:t>
    </dgm:pt>
    <dgm:pt modelId="{E4D0E89B-4CA3-4447-A1DC-9B2140DE6AEC}" type="sibTrans" cxnId="{63C352CA-BF7A-48E8-A4E7-938455869411}">
      <dgm:prSet/>
      <dgm:spPr/>
      <dgm:t>
        <a:bodyPr/>
        <a:lstStyle/>
        <a:p>
          <a:endParaRPr lang="ru-RU"/>
        </a:p>
      </dgm:t>
    </dgm:pt>
    <dgm:pt modelId="{8371C6B2-8999-4227-9E76-5F568C5EA7CB}" type="pres">
      <dgm:prSet presAssocID="{B06785D0-4603-4D17-80D8-9440880805FF}" presName="compositeShape" presStyleCnt="0">
        <dgm:presLayoutVars>
          <dgm:chMax val="7"/>
          <dgm:dir/>
          <dgm:resizeHandles val="exact"/>
        </dgm:presLayoutVars>
      </dgm:prSet>
      <dgm:spPr/>
    </dgm:pt>
    <dgm:pt modelId="{370FF0A3-4C95-4CB3-ABF2-1259E1CEC077}" type="pres">
      <dgm:prSet presAssocID="{B06785D0-4603-4D17-80D8-9440880805FF}" presName="wedge1" presStyleLbl="node1" presStyleIdx="0" presStyleCnt="5"/>
      <dgm:spPr/>
      <dgm:t>
        <a:bodyPr/>
        <a:lstStyle/>
        <a:p>
          <a:endParaRPr lang="ru-RU"/>
        </a:p>
      </dgm:t>
    </dgm:pt>
    <dgm:pt modelId="{7CF72052-F3B6-4AB1-9CAD-C35A075B7F40}" type="pres">
      <dgm:prSet presAssocID="{B06785D0-4603-4D17-80D8-9440880805FF}" presName="dummy1a" presStyleCnt="0"/>
      <dgm:spPr/>
    </dgm:pt>
    <dgm:pt modelId="{5827EEB5-43C6-44C2-A1F0-A9DB89BB4679}" type="pres">
      <dgm:prSet presAssocID="{B06785D0-4603-4D17-80D8-9440880805FF}" presName="dummy1b" presStyleCnt="0"/>
      <dgm:spPr/>
    </dgm:pt>
    <dgm:pt modelId="{4A38B6C9-E595-4599-9025-5DB2861552EF}" type="pres">
      <dgm:prSet presAssocID="{B06785D0-4603-4D17-80D8-9440880805FF}" presName="wedge1Tx" presStyleLbl="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744F07-DDF8-4238-8366-9AA618A5AC71}" type="pres">
      <dgm:prSet presAssocID="{B06785D0-4603-4D17-80D8-9440880805FF}" presName="wedge2" presStyleLbl="node1" presStyleIdx="1" presStyleCnt="5"/>
      <dgm:spPr/>
      <dgm:t>
        <a:bodyPr/>
        <a:lstStyle/>
        <a:p>
          <a:endParaRPr lang="ru-RU"/>
        </a:p>
      </dgm:t>
    </dgm:pt>
    <dgm:pt modelId="{E2BE3D17-C00A-4FEB-B945-D556A231130F}" type="pres">
      <dgm:prSet presAssocID="{B06785D0-4603-4D17-80D8-9440880805FF}" presName="dummy2a" presStyleCnt="0"/>
      <dgm:spPr/>
    </dgm:pt>
    <dgm:pt modelId="{E9FCA1BC-E46D-400F-8D29-D3718375AD14}" type="pres">
      <dgm:prSet presAssocID="{B06785D0-4603-4D17-80D8-9440880805FF}" presName="dummy2b" presStyleCnt="0"/>
      <dgm:spPr/>
    </dgm:pt>
    <dgm:pt modelId="{DE6D7A5B-BE7F-4A3C-8784-A85BB72A3E22}" type="pres">
      <dgm:prSet presAssocID="{B06785D0-4603-4D17-80D8-9440880805FF}" presName="wedge2Tx" presStyleLbl="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379F56-E4AB-4768-8DFA-6F2FC8D32824}" type="pres">
      <dgm:prSet presAssocID="{B06785D0-4603-4D17-80D8-9440880805FF}" presName="wedge3" presStyleLbl="node1" presStyleIdx="2" presStyleCnt="5" custScaleX="107479" custScaleY="102614" custLinFactNeighborX="548" custLinFactNeighborY="-1521"/>
      <dgm:spPr/>
      <dgm:t>
        <a:bodyPr/>
        <a:lstStyle/>
        <a:p>
          <a:endParaRPr lang="ru-RU"/>
        </a:p>
      </dgm:t>
    </dgm:pt>
    <dgm:pt modelId="{9BF11B74-1774-4E93-BD1A-F04F2BD2F8FC}" type="pres">
      <dgm:prSet presAssocID="{B06785D0-4603-4D17-80D8-9440880805FF}" presName="dummy3a" presStyleCnt="0"/>
      <dgm:spPr/>
    </dgm:pt>
    <dgm:pt modelId="{AF74B372-99BC-4651-A9A0-DA1761F52A8E}" type="pres">
      <dgm:prSet presAssocID="{B06785D0-4603-4D17-80D8-9440880805FF}" presName="dummy3b" presStyleCnt="0"/>
      <dgm:spPr/>
    </dgm:pt>
    <dgm:pt modelId="{94497120-6261-48DC-A197-60ECA280C5B5}" type="pres">
      <dgm:prSet presAssocID="{B06785D0-4603-4D17-80D8-9440880805FF}" presName="wedge3Tx" presStyleLbl="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0D1C4F-E2B9-4EEA-8B36-2A2C3950B1F1}" type="pres">
      <dgm:prSet presAssocID="{B06785D0-4603-4D17-80D8-9440880805FF}" presName="wedge4" presStyleLbl="node1" presStyleIdx="3" presStyleCnt="5" custScaleX="104410" custScaleY="99599"/>
      <dgm:spPr/>
      <dgm:t>
        <a:bodyPr/>
        <a:lstStyle/>
        <a:p>
          <a:endParaRPr lang="ru-RU"/>
        </a:p>
      </dgm:t>
    </dgm:pt>
    <dgm:pt modelId="{BA59CC89-FEAB-486B-BD8F-946CB5E83068}" type="pres">
      <dgm:prSet presAssocID="{B06785D0-4603-4D17-80D8-9440880805FF}" presName="dummy4a" presStyleCnt="0"/>
      <dgm:spPr/>
    </dgm:pt>
    <dgm:pt modelId="{C9A276CD-B650-43AB-9FA3-2B7F02E64125}" type="pres">
      <dgm:prSet presAssocID="{B06785D0-4603-4D17-80D8-9440880805FF}" presName="dummy4b" presStyleCnt="0"/>
      <dgm:spPr/>
    </dgm:pt>
    <dgm:pt modelId="{D16ABDAA-D23A-4A33-B6B4-28D57E3C8C0B}" type="pres">
      <dgm:prSet presAssocID="{B06785D0-4603-4D17-80D8-9440880805FF}" presName="wedge4Tx" presStyleLbl="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844800-AD25-4752-B016-5D6781F7295F}" type="pres">
      <dgm:prSet presAssocID="{B06785D0-4603-4D17-80D8-9440880805FF}" presName="wedge5" presStyleLbl="node1" presStyleIdx="4" presStyleCnt="5"/>
      <dgm:spPr/>
      <dgm:t>
        <a:bodyPr/>
        <a:lstStyle/>
        <a:p>
          <a:endParaRPr lang="ru-RU"/>
        </a:p>
      </dgm:t>
    </dgm:pt>
    <dgm:pt modelId="{E7FC3A35-1A9F-40D6-A137-656B48D70992}" type="pres">
      <dgm:prSet presAssocID="{B06785D0-4603-4D17-80D8-9440880805FF}" presName="dummy5a" presStyleCnt="0"/>
      <dgm:spPr/>
    </dgm:pt>
    <dgm:pt modelId="{B62EE9BC-FE34-46D2-86F1-EF033858096D}" type="pres">
      <dgm:prSet presAssocID="{B06785D0-4603-4D17-80D8-9440880805FF}" presName="dummy5b" presStyleCnt="0"/>
      <dgm:spPr/>
    </dgm:pt>
    <dgm:pt modelId="{CF20D722-9227-4C26-87CC-640B06DB78D0}" type="pres">
      <dgm:prSet presAssocID="{B06785D0-4603-4D17-80D8-9440880805FF}" presName="wedge5Tx" presStyleLbl="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B341A5-95C0-4A27-BEB4-6C8B9D25C621}" type="pres">
      <dgm:prSet presAssocID="{687695AA-4D0B-45A8-A957-183DB47022BF}" presName="arrowWedge1" presStyleLbl="fgSibTrans2D1" presStyleIdx="0" presStyleCnt="5"/>
      <dgm:spPr/>
    </dgm:pt>
    <dgm:pt modelId="{AC3360F4-A7F9-421B-AF19-07C9F33C2181}" type="pres">
      <dgm:prSet presAssocID="{89B06F21-318D-4A70-86E4-AAACC230FA12}" presName="arrowWedge2" presStyleLbl="fgSibTrans2D1" presStyleIdx="1" presStyleCnt="5"/>
      <dgm:spPr/>
    </dgm:pt>
    <dgm:pt modelId="{4AAA4BA9-5E14-49E0-98A7-4AF59932B8A4}" type="pres">
      <dgm:prSet presAssocID="{DDE22A5E-4B3C-4CA8-9731-0F8F3BA4E353}" presName="arrowWedge3" presStyleLbl="fgSibTrans2D1" presStyleIdx="2" presStyleCnt="5"/>
      <dgm:spPr/>
    </dgm:pt>
    <dgm:pt modelId="{5F57DC14-AADC-401D-9864-160ACF484E6A}" type="pres">
      <dgm:prSet presAssocID="{2ED31EA9-334E-4547-9255-C4EBFB4A3D41}" presName="arrowWedge4" presStyleLbl="fgSibTrans2D1" presStyleIdx="3" presStyleCnt="5"/>
      <dgm:spPr/>
    </dgm:pt>
    <dgm:pt modelId="{3E3941B8-AB97-463A-B257-CFFF0050E86E}" type="pres">
      <dgm:prSet presAssocID="{E4D0E89B-4CA3-4447-A1DC-9B2140DE6AEC}" presName="arrowWedge5" presStyleLbl="fgSibTrans2D1" presStyleIdx="4" presStyleCnt="5"/>
      <dgm:spPr/>
    </dgm:pt>
  </dgm:ptLst>
  <dgm:cxnLst>
    <dgm:cxn modelId="{C33D2462-7D1B-4B87-AB05-AA4E95ACDF8E}" type="presOf" srcId="{9BBC3A09-895B-45FF-AC2A-75C92A6B611B}" destId="{DE6D7A5B-BE7F-4A3C-8784-A85BB72A3E22}" srcOrd="1" destOrd="0" presId="urn:microsoft.com/office/officeart/2005/8/layout/cycle8"/>
    <dgm:cxn modelId="{A7AB5F9A-96F5-47BF-80D5-AD96084C60EB}" type="presOf" srcId="{9BBC3A09-895B-45FF-AC2A-75C92A6B611B}" destId="{03744F07-DDF8-4238-8366-9AA618A5AC71}" srcOrd="0" destOrd="0" presId="urn:microsoft.com/office/officeart/2005/8/layout/cycle8"/>
    <dgm:cxn modelId="{6FE2FA0C-67C6-4E79-A810-EB50AE7D5FE7}" srcId="{B06785D0-4603-4D17-80D8-9440880805FF}" destId="{E4D0EAD9-FFBD-4457-8636-7648EDA788EE}" srcOrd="2" destOrd="0" parTransId="{3B707093-3A79-49E2-884C-053E2E2C00A9}" sibTransId="{DDE22A5E-4B3C-4CA8-9731-0F8F3BA4E353}"/>
    <dgm:cxn modelId="{38BEC57F-3B91-40E3-BF56-9AE57CF775BE}" srcId="{B06785D0-4603-4D17-80D8-9440880805FF}" destId="{3698E68D-98C6-4516-93E2-E34FC1D70CF4}" srcOrd="3" destOrd="0" parTransId="{1D361ED0-2956-4E90-8EE4-ECAB1518BB6F}" sibTransId="{2ED31EA9-334E-4547-9255-C4EBFB4A3D41}"/>
    <dgm:cxn modelId="{F82495A4-1DCA-4DD6-982B-44C905494436}" type="presOf" srcId="{E4D0EAD9-FFBD-4457-8636-7648EDA788EE}" destId="{F8379F56-E4AB-4768-8DFA-6F2FC8D32824}" srcOrd="0" destOrd="0" presId="urn:microsoft.com/office/officeart/2005/8/layout/cycle8"/>
    <dgm:cxn modelId="{0E76847D-545D-4774-95F2-96073F33BA19}" type="presOf" srcId="{D17B98C8-3416-4419-9E02-F061BFAE424F}" destId="{4A38B6C9-E595-4599-9025-5DB2861552EF}" srcOrd="1" destOrd="0" presId="urn:microsoft.com/office/officeart/2005/8/layout/cycle8"/>
    <dgm:cxn modelId="{A827EF57-6A6F-45C7-9197-12D62FD602DC}" type="presOf" srcId="{D17B98C8-3416-4419-9E02-F061BFAE424F}" destId="{370FF0A3-4C95-4CB3-ABF2-1259E1CEC077}" srcOrd="0" destOrd="0" presId="urn:microsoft.com/office/officeart/2005/8/layout/cycle8"/>
    <dgm:cxn modelId="{C24A30F6-B923-487F-9254-A2F9206650D7}" srcId="{B06785D0-4603-4D17-80D8-9440880805FF}" destId="{D17B98C8-3416-4419-9E02-F061BFAE424F}" srcOrd="0" destOrd="0" parTransId="{2474F0D5-30DE-48AD-A6EA-8D78FB76DA9D}" sibTransId="{687695AA-4D0B-45A8-A957-183DB47022BF}"/>
    <dgm:cxn modelId="{CD1D73E2-9C9B-409C-AB49-1C6A96614917}" type="presOf" srcId="{3698E68D-98C6-4516-93E2-E34FC1D70CF4}" destId="{880D1C4F-E2B9-4EEA-8B36-2A2C3950B1F1}" srcOrd="0" destOrd="0" presId="urn:microsoft.com/office/officeart/2005/8/layout/cycle8"/>
    <dgm:cxn modelId="{073DF4C0-EBF6-45AE-8DAA-6B2474A01369}" srcId="{B06785D0-4603-4D17-80D8-9440880805FF}" destId="{9BBC3A09-895B-45FF-AC2A-75C92A6B611B}" srcOrd="1" destOrd="0" parTransId="{C2A3D66C-DDFB-44AD-B4A2-AA7361FDE73C}" sibTransId="{89B06F21-318D-4A70-86E4-AAACC230FA12}"/>
    <dgm:cxn modelId="{D5A088C8-5DAA-4215-94EB-779FC098C6A6}" type="presOf" srcId="{EE1F0D90-567A-42CF-B3CD-257B78328247}" destId="{8E844800-AD25-4752-B016-5D6781F7295F}" srcOrd="0" destOrd="0" presId="urn:microsoft.com/office/officeart/2005/8/layout/cycle8"/>
    <dgm:cxn modelId="{63C352CA-BF7A-48E8-A4E7-938455869411}" srcId="{B06785D0-4603-4D17-80D8-9440880805FF}" destId="{EE1F0D90-567A-42CF-B3CD-257B78328247}" srcOrd="4" destOrd="0" parTransId="{17ADEC23-7633-4D5F-8AF6-95BB5A25CC36}" sibTransId="{E4D0E89B-4CA3-4447-A1DC-9B2140DE6AEC}"/>
    <dgm:cxn modelId="{29BAD6FF-0DE5-47BF-94AA-22EC1E5D75BC}" type="presOf" srcId="{3698E68D-98C6-4516-93E2-E34FC1D70CF4}" destId="{D16ABDAA-D23A-4A33-B6B4-28D57E3C8C0B}" srcOrd="1" destOrd="0" presId="urn:microsoft.com/office/officeart/2005/8/layout/cycle8"/>
    <dgm:cxn modelId="{1E35E988-FB28-41B4-973D-E9C2323363D4}" type="presOf" srcId="{B06785D0-4603-4D17-80D8-9440880805FF}" destId="{8371C6B2-8999-4227-9E76-5F568C5EA7CB}" srcOrd="0" destOrd="0" presId="urn:microsoft.com/office/officeart/2005/8/layout/cycle8"/>
    <dgm:cxn modelId="{458E036C-86B1-4E34-8E11-DEE9953CDEA9}" type="presOf" srcId="{EE1F0D90-567A-42CF-B3CD-257B78328247}" destId="{CF20D722-9227-4C26-87CC-640B06DB78D0}" srcOrd="1" destOrd="0" presId="urn:microsoft.com/office/officeart/2005/8/layout/cycle8"/>
    <dgm:cxn modelId="{FADACB6D-5C1D-4F88-BBF3-B4635EBD0FD5}" type="presOf" srcId="{E4D0EAD9-FFBD-4457-8636-7648EDA788EE}" destId="{94497120-6261-48DC-A197-60ECA280C5B5}" srcOrd="1" destOrd="0" presId="urn:microsoft.com/office/officeart/2005/8/layout/cycle8"/>
    <dgm:cxn modelId="{C70643B4-CB1A-453C-96B3-03213DD8AE0B}" type="presParOf" srcId="{8371C6B2-8999-4227-9E76-5F568C5EA7CB}" destId="{370FF0A3-4C95-4CB3-ABF2-1259E1CEC077}" srcOrd="0" destOrd="0" presId="urn:microsoft.com/office/officeart/2005/8/layout/cycle8"/>
    <dgm:cxn modelId="{97C55F92-A698-4B2C-BFAD-E5B2CD7C22D2}" type="presParOf" srcId="{8371C6B2-8999-4227-9E76-5F568C5EA7CB}" destId="{7CF72052-F3B6-4AB1-9CAD-C35A075B7F40}" srcOrd="1" destOrd="0" presId="urn:microsoft.com/office/officeart/2005/8/layout/cycle8"/>
    <dgm:cxn modelId="{FA07DE6C-6D50-4B9C-AC55-A3D6EE6DE261}" type="presParOf" srcId="{8371C6B2-8999-4227-9E76-5F568C5EA7CB}" destId="{5827EEB5-43C6-44C2-A1F0-A9DB89BB4679}" srcOrd="2" destOrd="0" presId="urn:microsoft.com/office/officeart/2005/8/layout/cycle8"/>
    <dgm:cxn modelId="{8F2386EA-9C73-4509-8204-84D9B93BFB71}" type="presParOf" srcId="{8371C6B2-8999-4227-9E76-5F568C5EA7CB}" destId="{4A38B6C9-E595-4599-9025-5DB2861552EF}" srcOrd="3" destOrd="0" presId="urn:microsoft.com/office/officeart/2005/8/layout/cycle8"/>
    <dgm:cxn modelId="{B1FC2A1C-54D9-4BF9-97CB-854F871581B4}" type="presParOf" srcId="{8371C6B2-8999-4227-9E76-5F568C5EA7CB}" destId="{03744F07-DDF8-4238-8366-9AA618A5AC71}" srcOrd="4" destOrd="0" presId="urn:microsoft.com/office/officeart/2005/8/layout/cycle8"/>
    <dgm:cxn modelId="{7880BF2F-72EC-4809-8694-F4EA0A10D0BD}" type="presParOf" srcId="{8371C6B2-8999-4227-9E76-5F568C5EA7CB}" destId="{E2BE3D17-C00A-4FEB-B945-D556A231130F}" srcOrd="5" destOrd="0" presId="urn:microsoft.com/office/officeart/2005/8/layout/cycle8"/>
    <dgm:cxn modelId="{35C3B757-3AE2-48FA-AC07-DAD734DE3D3F}" type="presParOf" srcId="{8371C6B2-8999-4227-9E76-5F568C5EA7CB}" destId="{E9FCA1BC-E46D-400F-8D29-D3718375AD14}" srcOrd="6" destOrd="0" presId="urn:microsoft.com/office/officeart/2005/8/layout/cycle8"/>
    <dgm:cxn modelId="{55809F6B-2903-4220-A222-B269ABD03265}" type="presParOf" srcId="{8371C6B2-8999-4227-9E76-5F568C5EA7CB}" destId="{DE6D7A5B-BE7F-4A3C-8784-A85BB72A3E22}" srcOrd="7" destOrd="0" presId="urn:microsoft.com/office/officeart/2005/8/layout/cycle8"/>
    <dgm:cxn modelId="{33F91842-08C2-49EB-ACD9-BDF24D0529A6}" type="presParOf" srcId="{8371C6B2-8999-4227-9E76-5F568C5EA7CB}" destId="{F8379F56-E4AB-4768-8DFA-6F2FC8D32824}" srcOrd="8" destOrd="0" presId="urn:microsoft.com/office/officeart/2005/8/layout/cycle8"/>
    <dgm:cxn modelId="{10AC32EC-F019-4009-BEA4-0A71FF0CCDC9}" type="presParOf" srcId="{8371C6B2-8999-4227-9E76-5F568C5EA7CB}" destId="{9BF11B74-1774-4E93-BD1A-F04F2BD2F8FC}" srcOrd="9" destOrd="0" presId="urn:microsoft.com/office/officeart/2005/8/layout/cycle8"/>
    <dgm:cxn modelId="{8CC30E33-5423-41B4-BB6B-97A575067CB1}" type="presParOf" srcId="{8371C6B2-8999-4227-9E76-5F568C5EA7CB}" destId="{AF74B372-99BC-4651-A9A0-DA1761F52A8E}" srcOrd="10" destOrd="0" presId="urn:microsoft.com/office/officeart/2005/8/layout/cycle8"/>
    <dgm:cxn modelId="{21E8FEEB-CE29-4F5E-8D8B-69B8571C70C8}" type="presParOf" srcId="{8371C6B2-8999-4227-9E76-5F568C5EA7CB}" destId="{94497120-6261-48DC-A197-60ECA280C5B5}" srcOrd="11" destOrd="0" presId="urn:microsoft.com/office/officeart/2005/8/layout/cycle8"/>
    <dgm:cxn modelId="{BD607501-4C60-4EEF-A61A-63A2CE611E6A}" type="presParOf" srcId="{8371C6B2-8999-4227-9E76-5F568C5EA7CB}" destId="{880D1C4F-E2B9-4EEA-8B36-2A2C3950B1F1}" srcOrd="12" destOrd="0" presId="urn:microsoft.com/office/officeart/2005/8/layout/cycle8"/>
    <dgm:cxn modelId="{AE25FBFB-163F-438F-AB5D-3B4B80148A26}" type="presParOf" srcId="{8371C6B2-8999-4227-9E76-5F568C5EA7CB}" destId="{BA59CC89-FEAB-486B-BD8F-946CB5E83068}" srcOrd="13" destOrd="0" presId="urn:microsoft.com/office/officeart/2005/8/layout/cycle8"/>
    <dgm:cxn modelId="{A2104520-3D08-4D9E-BC0E-4787F78D49C6}" type="presParOf" srcId="{8371C6B2-8999-4227-9E76-5F568C5EA7CB}" destId="{C9A276CD-B650-43AB-9FA3-2B7F02E64125}" srcOrd="14" destOrd="0" presId="urn:microsoft.com/office/officeart/2005/8/layout/cycle8"/>
    <dgm:cxn modelId="{131946CE-8896-4DF7-A07F-96C2C08CCF3D}" type="presParOf" srcId="{8371C6B2-8999-4227-9E76-5F568C5EA7CB}" destId="{D16ABDAA-D23A-4A33-B6B4-28D57E3C8C0B}" srcOrd="15" destOrd="0" presId="urn:microsoft.com/office/officeart/2005/8/layout/cycle8"/>
    <dgm:cxn modelId="{0203F9E7-F946-4771-AE3F-F20E2F31F88D}" type="presParOf" srcId="{8371C6B2-8999-4227-9E76-5F568C5EA7CB}" destId="{8E844800-AD25-4752-B016-5D6781F7295F}" srcOrd="16" destOrd="0" presId="urn:microsoft.com/office/officeart/2005/8/layout/cycle8"/>
    <dgm:cxn modelId="{95A0B077-74FA-42B4-BD48-9D90FC107C41}" type="presParOf" srcId="{8371C6B2-8999-4227-9E76-5F568C5EA7CB}" destId="{E7FC3A35-1A9F-40D6-A137-656B48D70992}" srcOrd="17" destOrd="0" presId="urn:microsoft.com/office/officeart/2005/8/layout/cycle8"/>
    <dgm:cxn modelId="{ED9AC5FB-40E2-426B-B05C-93323BF94D38}" type="presParOf" srcId="{8371C6B2-8999-4227-9E76-5F568C5EA7CB}" destId="{B62EE9BC-FE34-46D2-86F1-EF033858096D}" srcOrd="18" destOrd="0" presId="urn:microsoft.com/office/officeart/2005/8/layout/cycle8"/>
    <dgm:cxn modelId="{8DF8CE81-DFB5-4D5B-AC14-C1445E1D8DFB}" type="presParOf" srcId="{8371C6B2-8999-4227-9E76-5F568C5EA7CB}" destId="{CF20D722-9227-4C26-87CC-640B06DB78D0}" srcOrd="19" destOrd="0" presId="urn:microsoft.com/office/officeart/2005/8/layout/cycle8"/>
    <dgm:cxn modelId="{2E64E27C-BB10-422F-98B6-798D1195C808}" type="presParOf" srcId="{8371C6B2-8999-4227-9E76-5F568C5EA7CB}" destId="{F6B341A5-95C0-4A27-BEB4-6C8B9D25C621}" srcOrd="20" destOrd="0" presId="urn:microsoft.com/office/officeart/2005/8/layout/cycle8"/>
    <dgm:cxn modelId="{B871BE5F-22F3-4F96-9823-08D570237E43}" type="presParOf" srcId="{8371C6B2-8999-4227-9E76-5F568C5EA7CB}" destId="{AC3360F4-A7F9-421B-AF19-07C9F33C2181}" srcOrd="21" destOrd="0" presId="urn:microsoft.com/office/officeart/2005/8/layout/cycle8"/>
    <dgm:cxn modelId="{CA8FF3C5-A9D4-4DAD-9065-36B8FDBC0BF4}" type="presParOf" srcId="{8371C6B2-8999-4227-9E76-5F568C5EA7CB}" destId="{4AAA4BA9-5E14-49E0-98A7-4AF59932B8A4}" srcOrd="22" destOrd="0" presId="urn:microsoft.com/office/officeart/2005/8/layout/cycle8"/>
    <dgm:cxn modelId="{EF99BFBD-EAF4-4380-B1DA-6E6A9599D98A}" type="presParOf" srcId="{8371C6B2-8999-4227-9E76-5F568C5EA7CB}" destId="{5F57DC14-AADC-401D-9864-160ACF484E6A}" srcOrd="23" destOrd="0" presId="urn:microsoft.com/office/officeart/2005/8/layout/cycle8"/>
    <dgm:cxn modelId="{9162699A-A2D7-40E8-9BAA-32FE99C6BB1F}" type="presParOf" srcId="{8371C6B2-8999-4227-9E76-5F568C5EA7CB}" destId="{3E3941B8-AB97-463A-B257-CFFF0050E86E}" srcOrd="2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9775B1-7802-48AE-ADC0-56CDCE5FD61F}">
      <dsp:nvSpPr>
        <dsp:cNvPr id="0" name=""/>
        <dsp:cNvSpPr/>
      </dsp:nvSpPr>
      <dsp:spPr>
        <a:xfrm>
          <a:off x="4416003" y="5227"/>
          <a:ext cx="2571749" cy="1543050"/>
        </a:xfrm>
        <a:prstGeom prst="roundRect">
          <a:avLst/>
        </a:prstGeom>
        <a:solidFill>
          <a:schemeClr val="accent1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Городской перинатальный центр МБУ ДГБ № 10 – 80 коек</a:t>
          </a:r>
          <a:endParaRPr lang="ru-RU" sz="1600" kern="1200" dirty="0"/>
        </a:p>
      </dsp:txBody>
      <dsp:txXfrm>
        <a:off x="4491328" y="80552"/>
        <a:ext cx="2421099" cy="1392400"/>
      </dsp:txXfrm>
    </dsp:sp>
    <dsp:sp modelId="{7DBFEB8F-9621-4EC7-B5DE-D2113CF28C5A}">
      <dsp:nvSpPr>
        <dsp:cNvPr id="0" name=""/>
        <dsp:cNvSpPr/>
      </dsp:nvSpPr>
      <dsp:spPr>
        <a:xfrm>
          <a:off x="1403918" y="5227"/>
          <a:ext cx="2571749" cy="1543050"/>
        </a:xfrm>
        <a:prstGeom prst="roundRect">
          <a:avLst/>
        </a:prstGeom>
        <a:solidFill>
          <a:schemeClr val="accent1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Специализированные центры (КДЦ ГПЦ ДГБ № 10; ЕКДЦ)</a:t>
          </a:r>
          <a:endParaRPr lang="ru-RU" sz="1600" kern="1200" dirty="0"/>
        </a:p>
      </dsp:txBody>
      <dsp:txXfrm>
        <a:off x="1479243" y="80552"/>
        <a:ext cx="2421099" cy="1392400"/>
      </dsp:txXfrm>
    </dsp:sp>
    <dsp:sp modelId="{A9316635-464E-4538-8F57-A1BE3A5B178B}">
      <dsp:nvSpPr>
        <dsp:cNvPr id="0" name=""/>
        <dsp:cNvSpPr/>
      </dsp:nvSpPr>
      <dsp:spPr>
        <a:xfrm>
          <a:off x="48477" y="1812493"/>
          <a:ext cx="2571749" cy="1543050"/>
        </a:xfrm>
        <a:prstGeom prst="roundRect">
          <a:avLst/>
        </a:prstGeom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Женские консультации (13)</a:t>
          </a:r>
          <a:endParaRPr lang="ru-RU" sz="1600" kern="1200" dirty="0"/>
        </a:p>
      </dsp:txBody>
      <dsp:txXfrm>
        <a:off x="123802" y="1887818"/>
        <a:ext cx="2421099" cy="1392400"/>
      </dsp:txXfrm>
    </dsp:sp>
    <dsp:sp modelId="{952A2702-FAC9-428C-9195-6ADEAE1208D5}">
      <dsp:nvSpPr>
        <dsp:cNvPr id="0" name=""/>
        <dsp:cNvSpPr/>
      </dsp:nvSpPr>
      <dsp:spPr>
        <a:xfrm>
          <a:off x="5657849" y="1854336"/>
          <a:ext cx="2571749" cy="1543050"/>
        </a:xfrm>
        <a:prstGeom prst="roundRect">
          <a:avLst/>
        </a:prstGeom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bg1"/>
              </a:solidFill>
            </a:rPr>
            <a:t>Родильные дома (3) – 385 коек  </a:t>
          </a:r>
          <a:endParaRPr lang="ru-RU" sz="1600" kern="1200" dirty="0">
            <a:solidFill>
              <a:schemeClr val="bg1"/>
            </a:solidFill>
          </a:endParaRPr>
        </a:p>
      </dsp:txBody>
      <dsp:txXfrm>
        <a:off x="5733174" y="1929661"/>
        <a:ext cx="2421099" cy="1392400"/>
      </dsp:txXfrm>
    </dsp:sp>
    <dsp:sp modelId="{37EB2F2B-154B-4A58-B5E6-2E4B40415E58}">
      <dsp:nvSpPr>
        <dsp:cNvPr id="0" name=""/>
        <dsp:cNvSpPr/>
      </dsp:nvSpPr>
      <dsp:spPr>
        <a:xfrm>
          <a:off x="2828925" y="1854336"/>
          <a:ext cx="2571749" cy="1543050"/>
        </a:xfrm>
        <a:prstGeom prst="roundRect">
          <a:avLst/>
        </a:prstGeom>
        <a:solidFill>
          <a:schemeClr val="accent6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bg1"/>
              </a:solidFill>
            </a:rPr>
            <a:t>Отделения патологии беременности(3) – 115 коек</a:t>
          </a:r>
          <a:endParaRPr lang="ru-RU" sz="1600" kern="1200" dirty="0">
            <a:solidFill>
              <a:schemeClr val="bg1"/>
            </a:solidFill>
          </a:endParaRPr>
        </a:p>
      </dsp:txBody>
      <dsp:txXfrm>
        <a:off x="2904250" y="1929661"/>
        <a:ext cx="2421099" cy="1392400"/>
      </dsp:txXfrm>
    </dsp:sp>
    <dsp:sp modelId="{E3DBD9A4-63A7-4A39-8779-181CA98919CF}">
      <dsp:nvSpPr>
        <dsp:cNvPr id="0" name=""/>
        <dsp:cNvSpPr/>
      </dsp:nvSpPr>
      <dsp:spPr>
        <a:xfrm>
          <a:off x="1554520" y="3619754"/>
          <a:ext cx="2571749" cy="1543050"/>
        </a:xfrm>
        <a:prstGeom prst="roundRect">
          <a:avLst/>
        </a:prstGeom>
        <a:solidFill>
          <a:schemeClr val="accent6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bg1"/>
              </a:solidFill>
            </a:rPr>
            <a:t>Акушерское обсервационное отделение (1) – 30 коек</a:t>
          </a:r>
          <a:endParaRPr lang="ru-RU" sz="1600" kern="1200" dirty="0">
            <a:solidFill>
              <a:schemeClr val="bg1"/>
            </a:solidFill>
          </a:endParaRPr>
        </a:p>
      </dsp:txBody>
      <dsp:txXfrm>
        <a:off x="1629845" y="3695079"/>
        <a:ext cx="2421099" cy="1392400"/>
      </dsp:txXfrm>
    </dsp:sp>
    <dsp:sp modelId="{08C243A8-783A-496C-AEBE-BC2707A2CC26}">
      <dsp:nvSpPr>
        <dsp:cNvPr id="0" name=""/>
        <dsp:cNvSpPr/>
      </dsp:nvSpPr>
      <dsp:spPr>
        <a:xfrm>
          <a:off x="4491304" y="3619749"/>
          <a:ext cx="2571749" cy="1543050"/>
        </a:xfrm>
        <a:prstGeom prst="roundRect">
          <a:avLst/>
        </a:prstGeom>
        <a:solidFill>
          <a:schemeClr val="accent6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bg1"/>
              </a:solidFill>
            </a:rPr>
            <a:t>Гинекологические отделения(9) – 375 коек</a:t>
          </a:r>
          <a:endParaRPr lang="ru-RU" sz="1600" kern="1200" dirty="0">
            <a:solidFill>
              <a:schemeClr val="bg1"/>
            </a:solidFill>
          </a:endParaRPr>
        </a:p>
      </dsp:txBody>
      <dsp:txXfrm>
        <a:off x="4566629" y="3695074"/>
        <a:ext cx="2421099" cy="13924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9428B8-52C2-4385-B283-E74A08241260}">
      <dsp:nvSpPr>
        <dsp:cNvPr id="0" name=""/>
        <dsp:cNvSpPr/>
      </dsp:nvSpPr>
      <dsp:spPr>
        <a:xfrm>
          <a:off x="3386816" y="27201"/>
          <a:ext cx="1795319" cy="1795319"/>
        </a:xfrm>
        <a:prstGeom prst="triangle">
          <a:avLst/>
        </a:prstGeom>
        <a:solidFill>
          <a:schemeClr val="accent6">
            <a:lumMod val="7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bg1"/>
              </a:solidFill>
            </a:rPr>
            <a:t>ГПЦ ДГБ 10 – 4437 родов</a:t>
          </a:r>
          <a:endParaRPr lang="ru-RU" sz="1200" kern="1200" dirty="0">
            <a:solidFill>
              <a:schemeClr val="bg1"/>
            </a:solidFill>
          </a:endParaRPr>
        </a:p>
      </dsp:txBody>
      <dsp:txXfrm>
        <a:off x="3835646" y="924861"/>
        <a:ext cx="897659" cy="897659"/>
      </dsp:txXfrm>
    </dsp:sp>
    <dsp:sp modelId="{0DB597B9-4111-4B24-B6C6-5E4BAF3BA4EB}">
      <dsp:nvSpPr>
        <dsp:cNvPr id="0" name=""/>
        <dsp:cNvSpPr/>
      </dsp:nvSpPr>
      <dsp:spPr>
        <a:xfrm>
          <a:off x="2489156" y="1822521"/>
          <a:ext cx="1795319" cy="1795319"/>
        </a:xfrm>
        <a:prstGeom prst="triangle">
          <a:avLst/>
        </a:prstGeom>
        <a:solidFill>
          <a:srgbClr val="37560E"/>
        </a:solidFill>
        <a:ln w="38100">
          <a:solidFill>
            <a:srgbClr val="37560E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bg1"/>
              </a:solidFill>
            </a:rPr>
            <a:t>ЦГБ № 20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bg1"/>
              </a:solidFill>
            </a:rPr>
            <a:t>4907 родов</a:t>
          </a:r>
          <a:endParaRPr lang="ru-RU" sz="1200" kern="1200" dirty="0">
            <a:solidFill>
              <a:schemeClr val="bg1"/>
            </a:solidFill>
          </a:endParaRPr>
        </a:p>
      </dsp:txBody>
      <dsp:txXfrm>
        <a:off x="2937986" y="2720181"/>
        <a:ext cx="897659" cy="897659"/>
      </dsp:txXfrm>
    </dsp:sp>
    <dsp:sp modelId="{BB9E1275-E8AB-4397-B3D7-901A261ED263}">
      <dsp:nvSpPr>
        <dsp:cNvPr id="0" name=""/>
        <dsp:cNvSpPr/>
      </dsp:nvSpPr>
      <dsp:spPr>
        <a:xfrm rot="10800000">
          <a:off x="3386816" y="1822521"/>
          <a:ext cx="1795319" cy="1795319"/>
        </a:xfrm>
        <a:prstGeom prst="triangle">
          <a:avLst/>
        </a:prstGeom>
        <a:solidFill>
          <a:srgbClr val="37560E"/>
        </a:solidFill>
        <a:ln w="19050">
          <a:solidFill>
            <a:schemeClr val="bg1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bg1"/>
              </a:solidFill>
            </a:rPr>
            <a:t>ГКБ № 40 – 5762 родов</a:t>
          </a:r>
          <a:endParaRPr lang="ru-RU" sz="1200" kern="1200" dirty="0">
            <a:solidFill>
              <a:schemeClr val="bg1"/>
            </a:solidFill>
          </a:endParaRPr>
        </a:p>
      </dsp:txBody>
      <dsp:txXfrm rot="10800000">
        <a:off x="3835646" y="1822521"/>
        <a:ext cx="897659" cy="897659"/>
      </dsp:txXfrm>
    </dsp:sp>
    <dsp:sp modelId="{A8EA09F7-D47B-427F-A539-86F2198D31AA}">
      <dsp:nvSpPr>
        <dsp:cNvPr id="0" name=""/>
        <dsp:cNvSpPr/>
      </dsp:nvSpPr>
      <dsp:spPr>
        <a:xfrm>
          <a:off x="4284476" y="1822521"/>
          <a:ext cx="1795319" cy="1795319"/>
        </a:xfrm>
        <a:prstGeom prst="triangle">
          <a:avLst/>
        </a:prstGeom>
        <a:solidFill>
          <a:srgbClr val="37560E"/>
        </a:solidFill>
        <a:ln>
          <a:solidFill>
            <a:schemeClr val="bg1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bg1"/>
              </a:solidFill>
            </a:rPr>
            <a:t>ГКБ № 14 – 5336 родов</a:t>
          </a:r>
          <a:endParaRPr lang="ru-RU" sz="1200" kern="1200" dirty="0">
            <a:solidFill>
              <a:schemeClr val="bg1"/>
            </a:solidFill>
          </a:endParaRPr>
        </a:p>
      </dsp:txBody>
      <dsp:txXfrm>
        <a:off x="4733306" y="2720181"/>
        <a:ext cx="897659" cy="897659"/>
      </dsp:txXfrm>
    </dsp:sp>
    <dsp:sp modelId="{ADB85477-39D0-4F6F-8E27-462A2BAA171F}">
      <dsp:nvSpPr>
        <dsp:cNvPr id="0" name=""/>
        <dsp:cNvSpPr/>
      </dsp:nvSpPr>
      <dsp:spPr>
        <a:xfrm>
          <a:off x="1601245" y="34383"/>
          <a:ext cx="1795319" cy="1795319"/>
        </a:xfrm>
        <a:prstGeom prst="triangle">
          <a:avLst/>
        </a:prstGeom>
        <a:noFill/>
        <a:ln w="38100">
          <a:solidFill>
            <a:schemeClr val="accent6">
              <a:lumMod val="75000"/>
            </a:schemeClr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accent6">
                  <a:lumMod val="75000"/>
                </a:schemeClr>
              </a:solidFill>
              <a:effectLst/>
            </a:rPr>
            <a:t>НИИ ОММ – 1070 родов (37,2% от всех родов)</a:t>
          </a:r>
          <a:endParaRPr lang="ru-RU" sz="1200" kern="1200" dirty="0">
            <a:solidFill>
              <a:schemeClr val="accent6">
                <a:lumMod val="75000"/>
              </a:schemeClr>
            </a:solidFill>
            <a:effectLst/>
          </a:endParaRPr>
        </a:p>
      </dsp:txBody>
      <dsp:txXfrm>
        <a:off x="2050075" y="932043"/>
        <a:ext cx="897659" cy="897659"/>
      </dsp:txXfrm>
    </dsp:sp>
    <dsp:sp modelId="{0C8DC07E-D351-4827-A6B4-AFFD251EA60C}">
      <dsp:nvSpPr>
        <dsp:cNvPr id="0" name=""/>
        <dsp:cNvSpPr/>
      </dsp:nvSpPr>
      <dsp:spPr>
        <a:xfrm rot="10800000">
          <a:off x="6581335" y="3632382"/>
          <a:ext cx="1795319" cy="1795319"/>
        </a:xfrm>
        <a:prstGeom prst="triangle">
          <a:avLst/>
        </a:prstGeom>
        <a:noFill/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>
            <a:solidFill>
              <a:schemeClr val="accent6">
                <a:lumMod val="75000"/>
              </a:schemeClr>
            </a:solidFill>
          </a:endParaRPr>
        </a:p>
      </dsp:txBody>
      <dsp:txXfrm rot="10800000">
        <a:off x="7030165" y="3632382"/>
        <a:ext cx="897659" cy="897659"/>
      </dsp:txXfrm>
    </dsp:sp>
    <dsp:sp modelId="{60AE9A29-193A-471A-A57A-EFBC0C5B55CB}">
      <dsp:nvSpPr>
        <dsp:cNvPr id="0" name=""/>
        <dsp:cNvSpPr/>
      </dsp:nvSpPr>
      <dsp:spPr>
        <a:xfrm>
          <a:off x="3391250" y="3632382"/>
          <a:ext cx="1795319" cy="1795319"/>
        </a:xfrm>
        <a:prstGeom prst="triangle">
          <a:avLst/>
        </a:prstGeom>
        <a:gradFill rotWithShape="0">
          <a:gsLst>
            <a:gs pos="0">
              <a:schemeClr val="accent2">
                <a:hueOff val="-10800000"/>
                <a:satOff val="-37502"/>
                <a:lumOff val="45001"/>
                <a:alphaOff val="0"/>
                <a:tint val="50000"/>
                <a:satMod val="300000"/>
              </a:schemeClr>
            </a:gs>
            <a:gs pos="35000">
              <a:schemeClr val="accent2">
                <a:hueOff val="-10800000"/>
                <a:satOff val="-37502"/>
                <a:lumOff val="45001"/>
                <a:alphaOff val="0"/>
                <a:tint val="37000"/>
                <a:satMod val="300000"/>
              </a:schemeClr>
            </a:gs>
            <a:gs pos="100000">
              <a:schemeClr val="accent2">
                <a:hueOff val="-10800000"/>
                <a:satOff val="-37502"/>
                <a:lumOff val="45001"/>
                <a:alphaOff val="0"/>
                <a:tint val="15000"/>
                <a:satMod val="350000"/>
              </a:schemeClr>
            </a:gs>
          </a:gsLst>
          <a:lin ang="16200000" scaled="1"/>
        </a:gradFill>
        <a:ln w="38100">
          <a:solidFill>
            <a:srgbClr val="C0000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solidFill>
                <a:srgbClr val="C00000"/>
              </a:solidFill>
            </a:rPr>
            <a:t>Парацельс</a:t>
          </a:r>
          <a:endParaRPr lang="ru-RU" sz="1100" kern="1200" dirty="0">
            <a:solidFill>
              <a:srgbClr val="C00000"/>
            </a:solidFill>
          </a:endParaRPr>
        </a:p>
      </dsp:txBody>
      <dsp:txXfrm>
        <a:off x="3840080" y="4530042"/>
        <a:ext cx="897659" cy="897659"/>
      </dsp:txXfrm>
    </dsp:sp>
    <dsp:sp modelId="{FE43657D-F961-447B-A22D-B6725AA159E8}">
      <dsp:nvSpPr>
        <dsp:cNvPr id="0" name=""/>
        <dsp:cNvSpPr/>
      </dsp:nvSpPr>
      <dsp:spPr>
        <a:xfrm rot="10800000">
          <a:off x="6773632" y="120935"/>
          <a:ext cx="1795319" cy="1795319"/>
        </a:xfrm>
        <a:prstGeom prst="triangle">
          <a:avLst/>
        </a:prstGeom>
        <a:noFill/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/>
        </a:p>
      </dsp:txBody>
      <dsp:txXfrm rot="10800000">
        <a:off x="7222462" y="120935"/>
        <a:ext cx="897659" cy="897659"/>
      </dsp:txXfrm>
    </dsp:sp>
    <dsp:sp modelId="{62C9CACD-D403-48D7-97A7-56F711575391}">
      <dsp:nvSpPr>
        <dsp:cNvPr id="0" name=""/>
        <dsp:cNvSpPr/>
      </dsp:nvSpPr>
      <dsp:spPr>
        <a:xfrm>
          <a:off x="5150035" y="0"/>
          <a:ext cx="1795319" cy="1795319"/>
        </a:xfrm>
        <a:prstGeom prst="triangle">
          <a:avLst/>
        </a:prstGeom>
        <a:gradFill rotWithShape="0">
          <a:gsLst>
            <a:gs pos="0">
              <a:schemeClr val="accent2">
                <a:hueOff val="-14400000"/>
                <a:satOff val="-50003"/>
                <a:lumOff val="60001"/>
                <a:alphaOff val="0"/>
                <a:tint val="50000"/>
                <a:satMod val="300000"/>
              </a:schemeClr>
            </a:gs>
            <a:gs pos="35000">
              <a:schemeClr val="accent2">
                <a:hueOff val="-14400000"/>
                <a:satOff val="-50003"/>
                <a:lumOff val="60001"/>
                <a:alphaOff val="0"/>
                <a:tint val="37000"/>
                <a:satMod val="300000"/>
              </a:schemeClr>
            </a:gs>
            <a:gs pos="100000">
              <a:schemeClr val="accent2">
                <a:hueOff val="-14400000"/>
                <a:satOff val="-50003"/>
                <a:lumOff val="60001"/>
                <a:alphaOff val="0"/>
                <a:tint val="15000"/>
                <a:satMod val="350000"/>
              </a:schemeClr>
            </a:gs>
          </a:gsLst>
          <a:lin ang="16200000" scaled="1"/>
        </a:gradFill>
        <a:ln w="38100">
          <a:solidFill>
            <a:schemeClr val="accent6">
              <a:lumMod val="75000"/>
            </a:schemeClr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accent6">
                  <a:lumMod val="75000"/>
                </a:schemeClr>
              </a:solidFill>
            </a:rPr>
            <a:t>ОПЦ – 2105 родов (38% от всех родов)</a:t>
          </a:r>
          <a:r>
            <a:rPr lang="ru-RU" sz="1200" kern="1200" dirty="0" smtClean="0"/>
            <a:t> </a:t>
          </a:r>
          <a:endParaRPr lang="ru-RU" sz="1200" kern="1200" dirty="0"/>
        </a:p>
      </dsp:txBody>
      <dsp:txXfrm>
        <a:off x="5598865" y="897660"/>
        <a:ext cx="897659" cy="89765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9CFAB2-B165-4377-80C1-75F402189CE3}">
      <dsp:nvSpPr>
        <dsp:cNvPr id="0" name=""/>
        <dsp:cNvSpPr/>
      </dsp:nvSpPr>
      <dsp:spPr>
        <a:xfrm>
          <a:off x="0" y="0"/>
          <a:ext cx="2688282" cy="406531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accent6">
                  <a:lumMod val="75000"/>
                </a:schemeClr>
              </a:solidFill>
            </a:rPr>
            <a:t>3566 детей родилось в ГПЦ </a:t>
          </a:r>
          <a:r>
            <a:rPr lang="ru-RU" sz="2800" kern="1200" dirty="0" smtClean="0">
              <a:solidFill>
                <a:schemeClr val="accent6">
                  <a:lumMod val="75000"/>
                </a:schemeClr>
              </a:solidFill>
            </a:rPr>
            <a:t>- </a:t>
          </a:r>
          <a:r>
            <a:rPr lang="ru-RU" sz="2800" b="1" kern="1200" dirty="0" smtClean="0">
              <a:solidFill>
                <a:schemeClr val="accent6">
                  <a:lumMod val="75000"/>
                </a:schemeClr>
              </a:solidFill>
            </a:rPr>
            <a:t>22,3%   </a:t>
          </a:r>
          <a:r>
            <a:rPr lang="ru-RU" sz="2000" b="0" kern="1200" dirty="0" smtClean="0">
              <a:solidFill>
                <a:schemeClr val="accent6">
                  <a:lumMod val="75000"/>
                </a:schemeClr>
              </a:solidFill>
            </a:rPr>
            <a:t>от всех детей</a:t>
          </a:r>
          <a:endParaRPr lang="ru-RU" sz="2000" b="0" kern="1200" dirty="0">
            <a:solidFill>
              <a:schemeClr val="accent6">
                <a:lumMod val="75000"/>
              </a:schemeClr>
            </a:solidFill>
          </a:endParaRPr>
        </a:p>
      </dsp:txBody>
      <dsp:txXfrm>
        <a:off x="0" y="1626126"/>
        <a:ext cx="2688282" cy="1626126"/>
      </dsp:txXfrm>
    </dsp:sp>
    <dsp:sp modelId="{44445FF2-A172-45F2-A546-2D0B5DDE5244}">
      <dsp:nvSpPr>
        <dsp:cNvPr id="0" name=""/>
        <dsp:cNvSpPr/>
      </dsp:nvSpPr>
      <dsp:spPr>
        <a:xfrm rot="859177">
          <a:off x="510916" y="121891"/>
          <a:ext cx="1669904" cy="1597803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497AD2-1C83-4261-84B5-FD4924F65701}">
      <dsp:nvSpPr>
        <dsp:cNvPr id="0" name=""/>
        <dsp:cNvSpPr/>
      </dsp:nvSpPr>
      <dsp:spPr>
        <a:xfrm>
          <a:off x="2770658" y="0"/>
          <a:ext cx="2688282" cy="406531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accent6">
                  <a:lumMod val="50000"/>
                </a:schemeClr>
              </a:solidFill>
            </a:rPr>
            <a:t>667 </a:t>
          </a:r>
          <a:r>
            <a:rPr lang="ru-RU" sz="2000" kern="1200" dirty="0" err="1" smtClean="0">
              <a:solidFill>
                <a:schemeClr val="accent6">
                  <a:lumMod val="50000"/>
                </a:schemeClr>
              </a:solidFill>
            </a:rPr>
            <a:t>недоношен-ных</a:t>
          </a:r>
          <a:r>
            <a:rPr lang="ru-RU" sz="2000" kern="1200" dirty="0" smtClean="0">
              <a:solidFill>
                <a:schemeClr val="accent6">
                  <a:lumMod val="50000"/>
                </a:schemeClr>
              </a:solidFill>
            </a:rPr>
            <a:t> детей родилось в ГПЦ – </a:t>
          </a:r>
          <a:r>
            <a:rPr lang="ru-RU" sz="2800" b="1" kern="1200" dirty="0" smtClean="0">
              <a:solidFill>
                <a:schemeClr val="accent6">
                  <a:lumMod val="75000"/>
                </a:schemeClr>
              </a:solidFill>
            </a:rPr>
            <a:t>65,5% </a:t>
          </a:r>
          <a:r>
            <a:rPr lang="ru-RU" sz="2000" b="0" kern="1200" dirty="0" smtClean="0">
              <a:solidFill>
                <a:schemeClr val="accent6">
                  <a:lumMod val="75000"/>
                </a:schemeClr>
              </a:solidFill>
            </a:rPr>
            <a:t>от всех недоношенных</a:t>
          </a:r>
          <a:endParaRPr lang="ru-RU" sz="2000" b="0" kern="1200" dirty="0">
            <a:solidFill>
              <a:schemeClr val="accent6">
                <a:lumMod val="75000"/>
              </a:schemeClr>
            </a:solidFill>
          </a:endParaRPr>
        </a:p>
      </dsp:txBody>
      <dsp:txXfrm>
        <a:off x="2770658" y="1626126"/>
        <a:ext cx="2688282" cy="1626126"/>
      </dsp:txXfrm>
    </dsp:sp>
    <dsp:sp modelId="{FD4C3526-26A8-433D-8676-64B682CB005A}">
      <dsp:nvSpPr>
        <dsp:cNvPr id="0" name=""/>
        <dsp:cNvSpPr/>
      </dsp:nvSpPr>
      <dsp:spPr>
        <a:xfrm>
          <a:off x="3437925" y="243918"/>
          <a:ext cx="1353749" cy="1353749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8B387D-76D8-4731-B829-1757A596F651}">
      <dsp:nvSpPr>
        <dsp:cNvPr id="0" name=""/>
        <dsp:cNvSpPr/>
      </dsp:nvSpPr>
      <dsp:spPr>
        <a:xfrm>
          <a:off x="5539589" y="0"/>
          <a:ext cx="2688282" cy="406531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accent6">
                  <a:lumMod val="75000"/>
                </a:schemeClr>
              </a:solidFill>
            </a:rPr>
            <a:t>184 ребенка с ЭНМТ и ОНМТ родилось в ГПЦ – </a:t>
          </a:r>
          <a:r>
            <a:rPr lang="ru-RU" sz="2800" b="1" kern="1200" dirty="0" smtClean="0">
              <a:solidFill>
                <a:schemeClr val="accent6">
                  <a:lumMod val="75000"/>
                </a:schemeClr>
              </a:solidFill>
            </a:rPr>
            <a:t>92% </a:t>
          </a:r>
          <a:r>
            <a:rPr lang="ru-RU" sz="2000" b="0" kern="1200" dirty="0" smtClean="0">
              <a:solidFill>
                <a:schemeClr val="accent6">
                  <a:lumMod val="75000"/>
                </a:schemeClr>
              </a:solidFill>
            </a:rPr>
            <a:t>от всех с ЭНМТ и ОНМТ</a:t>
          </a:r>
          <a:endParaRPr lang="ru-RU" sz="2000" b="0" kern="1200" dirty="0">
            <a:solidFill>
              <a:schemeClr val="accent6">
                <a:lumMod val="75000"/>
              </a:schemeClr>
            </a:solidFill>
          </a:endParaRPr>
        </a:p>
      </dsp:txBody>
      <dsp:txXfrm>
        <a:off x="5539589" y="1626126"/>
        <a:ext cx="2688282" cy="1626126"/>
      </dsp:txXfrm>
    </dsp:sp>
    <dsp:sp modelId="{1314661C-30CF-45E4-90C2-38301C1C428A}">
      <dsp:nvSpPr>
        <dsp:cNvPr id="0" name=""/>
        <dsp:cNvSpPr/>
      </dsp:nvSpPr>
      <dsp:spPr>
        <a:xfrm>
          <a:off x="6206855" y="243918"/>
          <a:ext cx="1353749" cy="1353749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44AF26-D81E-416D-A7E1-02E2D589B59C}">
      <dsp:nvSpPr>
        <dsp:cNvPr id="0" name=""/>
        <dsp:cNvSpPr/>
      </dsp:nvSpPr>
      <dsp:spPr>
        <a:xfrm>
          <a:off x="329183" y="3252252"/>
          <a:ext cx="7571232" cy="609797"/>
        </a:xfrm>
        <a:prstGeom prst="leftRightArrow">
          <a:avLst/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E59A4E-87FC-45A4-870F-4146FF2B034C}">
      <dsp:nvSpPr>
        <dsp:cNvPr id="0" name=""/>
        <dsp:cNvSpPr/>
      </dsp:nvSpPr>
      <dsp:spPr>
        <a:xfrm>
          <a:off x="0" y="823306"/>
          <a:ext cx="7128791" cy="86083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3BDA96-4D3E-418E-93DA-97CF6B280E25}">
      <dsp:nvSpPr>
        <dsp:cNvPr id="0" name=""/>
        <dsp:cNvSpPr/>
      </dsp:nvSpPr>
      <dsp:spPr>
        <a:xfrm>
          <a:off x="360392" y="552078"/>
          <a:ext cx="5119000" cy="89209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8616" tIns="0" rIns="188616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accent6">
                  <a:lumMod val="75000"/>
                </a:schemeClr>
              </a:solidFill>
            </a:rPr>
            <a:t>Разработка и внедрение клинических протоколов</a:t>
          </a:r>
          <a:endParaRPr lang="ru-RU" sz="2000" kern="1200" dirty="0">
            <a:solidFill>
              <a:schemeClr val="accent6">
                <a:lumMod val="75000"/>
              </a:schemeClr>
            </a:solidFill>
          </a:endParaRPr>
        </a:p>
      </dsp:txBody>
      <dsp:txXfrm>
        <a:off x="403940" y="595626"/>
        <a:ext cx="5031904" cy="804999"/>
      </dsp:txXfrm>
    </dsp:sp>
    <dsp:sp modelId="{DAED50E6-8081-4A9B-9874-3944B0ADD527}">
      <dsp:nvSpPr>
        <dsp:cNvPr id="0" name=""/>
        <dsp:cNvSpPr/>
      </dsp:nvSpPr>
      <dsp:spPr>
        <a:xfrm>
          <a:off x="0" y="2718074"/>
          <a:ext cx="7128791" cy="3780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93A7FB-810A-499B-BBB8-2F4EFF3F6420}">
      <dsp:nvSpPr>
        <dsp:cNvPr id="0" name=""/>
        <dsp:cNvSpPr/>
      </dsp:nvSpPr>
      <dsp:spPr>
        <a:xfrm>
          <a:off x="356439" y="1765137"/>
          <a:ext cx="6107150" cy="117433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8616" tIns="0" rIns="188616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accent6">
                  <a:lumMod val="75000"/>
                </a:schemeClr>
              </a:solidFill>
            </a:rPr>
            <a:t>Проведение семинаров, индивидуальные тренинги, наставничество, групповые тренинги со специально освобожденными тренерами</a:t>
          </a:r>
          <a:endParaRPr lang="ru-RU" sz="2000" kern="1200" dirty="0">
            <a:solidFill>
              <a:schemeClr val="accent6">
                <a:lumMod val="75000"/>
              </a:schemeClr>
            </a:solidFill>
          </a:endParaRPr>
        </a:p>
      </dsp:txBody>
      <dsp:txXfrm>
        <a:off x="413765" y="1822463"/>
        <a:ext cx="5992498" cy="1059684"/>
      </dsp:txXfrm>
    </dsp:sp>
    <dsp:sp modelId="{140F1C1B-894E-4388-8C6D-3FBEAA9A5A9C}">
      <dsp:nvSpPr>
        <dsp:cNvPr id="0" name=""/>
        <dsp:cNvSpPr/>
      </dsp:nvSpPr>
      <dsp:spPr>
        <a:xfrm>
          <a:off x="0" y="3598199"/>
          <a:ext cx="7128791" cy="3780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3273" tIns="312420" rIns="553273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500" kern="1200"/>
        </a:p>
      </dsp:txBody>
      <dsp:txXfrm>
        <a:off x="0" y="3598199"/>
        <a:ext cx="7128791" cy="378000"/>
      </dsp:txXfrm>
    </dsp:sp>
    <dsp:sp modelId="{147E1DC7-2C24-4538-A8E4-87960AC7C802}">
      <dsp:nvSpPr>
        <dsp:cNvPr id="0" name=""/>
        <dsp:cNvSpPr/>
      </dsp:nvSpPr>
      <dsp:spPr>
        <a:xfrm>
          <a:off x="356439" y="3177074"/>
          <a:ext cx="4990154" cy="64252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8616" tIns="0" rIns="188616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accent6">
                  <a:lumMod val="50000"/>
                </a:schemeClr>
              </a:solidFill>
            </a:rPr>
            <a:t>Экспертиза, контроль обучения</a:t>
          </a:r>
          <a:endParaRPr lang="ru-RU" sz="2000" kern="1200" dirty="0">
            <a:solidFill>
              <a:schemeClr val="accent6">
                <a:lumMod val="50000"/>
              </a:schemeClr>
            </a:solidFill>
          </a:endParaRPr>
        </a:p>
      </dsp:txBody>
      <dsp:txXfrm>
        <a:off x="387804" y="3208439"/>
        <a:ext cx="4927424" cy="579794"/>
      </dsp:txXfrm>
    </dsp:sp>
    <dsp:sp modelId="{AAC484A7-2CE2-4BA3-A32A-F681A94027CC}">
      <dsp:nvSpPr>
        <dsp:cNvPr id="0" name=""/>
        <dsp:cNvSpPr/>
      </dsp:nvSpPr>
      <dsp:spPr>
        <a:xfrm>
          <a:off x="0" y="4725973"/>
          <a:ext cx="7128791" cy="3780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D59C6C-35CE-43BE-8A85-B49C16D6621B}">
      <dsp:nvSpPr>
        <dsp:cNvPr id="0" name=""/>
        <dsp:cNvSpPr/>
      </dsp:nvSpPr>
      <dsp:spPr>
        <a:xfrm>
          <a:off x="356439" y="4057199"/>
          <a:ext cx="6682365" cy="89017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8616" tIns="0" rIns="188616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accent6">
                  <a:lumMod val="50000"/>
                </a:schemeClr>
              </a:solidFill>
            </a:rPr>
            <a:t>Повторная учеба (не менее 2 раз в год по утвержденному плану - графику) </a:t>
          </a:r>
          <a:endParaRPr lang="ru-RU" sz="2000" kern="1200" dirty="0">
            <a:solidFill>
              <a:schemeClr val="accent6">
                <a:lumMod val="50000"/>
              </a:schemeClr>
            </a:solidFill>
          </a:endParaRPr>
        </a:p>
      </dsp:txBody>
      <dsp:txXfrm>
        <a:off x="399894" y="4100654"/>
        <a:ext cx="6595455" cy="80326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84F68C-E674-4022-A4B0-C4AC2A3319C7}">
      <dsp:nvSpPr>
        <dsp:cNvPr id="0" name=""/>
        <dsp:cNvSpPr/>
      </dsp:nvSpPr>
      <dsp:spPr>
        <a:xfrm>
          <a:off x="936105" y="0"/>
          <a:ext cx="5991065" cy="3744416"/>
        </a:xfrm>
        <a:prstGeom prst="swooshArrow">
          <a:avLst>
            <a:gd name="adj1" fmla="val 25000"/>
            <a:gd name="adj2" fmla="val 25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D901C5D-FCBF-4DA9-82BE-8F9B21B6BF67}">
      <dsp:nvSpPr>
        <dsp:cNvPr id="0" name=""/>
        <dsp:cNvSpPr/>
      </dsp:nvSpPr>
      <dsp:spPr>
        <a:xfrm>
          <a:off x="1414611" y="2784347"/>
          <a:ext cx="137794" cy="137794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D31702F-BFD9-4906-A30B-C3B4ACD79B31}">
      <dsp:nvSpPr>
        <dsp:cNvPr id="0" name=""/>
        <dsp:cNvSpPr/>
      </dsp:nvSpPr>
      <dsp:spPr>
        <a:xfrm>
          <a:off x="1483508" y="2853244"/>
          <a:ext cx="1024472" cy="8911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3014" tIns="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accent6">
                  <a:lumMod val="75000"/>
                </a:schemeClr>
              </a:solidFill>
            </a:rPr>
            <a:t>2011 – 61,6%</a:t>
          </a:r>
          <a:endParaRPr lang="ru-RU" sz="2000" kern="1200" dirty="0">
            <a:solidFill>
              <a:schemeClr val="accent6">
                <a:lumMod val="75000"/>
              </a:schemeClr>
            </a:solidFill>
          </a:endParaRPr>
        </a:p>
      </dsp:txBody>
      <dsp:txXfrm>
        <a:off x="1483508" y="2853244"/>
        <a:ext cx="1024472" cy="891171"/>
      </dsp:txXfrm>
    </dsp:sp>
    <dsp:sp modelId="{643C315D-D18D-4C58-94B5-4DDB42676B56}">
      <dsp:nvSpPr>
        <dsp:cNvPr id="0" name=""/>
        <dsp:cNvSpPr/>
      </dsp:nvSpPr>
      <dsp:spPr>
        <a:xfrm>
          <a:off x="2388159" y="1913396"/>
          <a:ext cx="239642" cy="239642"/>
        </a:xfrm>
        <a:prstGeom prst="ellipse">
          <a:avLst/>
        </a:prstGeom>
        <a:gradFill rotWithShape="0">
          <a:gsLst>
            <a:gs pos="0">
              <a:schemeClr val="accent2">
                <a:hueOff val="-4800000"/>
                <a:satOff val="-16668"/>
                <a:lumOff val="20000"/>
                <a:alphaOff val="0"/>
                <a:tint val="50000"/>
                <a:satMod val="300000"/>
              </a:schemeClr>
            </a:gs>
            <a:gs pos="35000">
              <a:schemeClr val="accent2">
                <a:hueOff val="-4800000"/>
                <a:satOff val="-16668"/>
                <a:lumOff val="20000"/>
                <a:alphaOff val="0"/>
                <a:tint val="37000"/>
                <a:satMod val="300000"/>
              </a:schemeClr>
            </a:gs>
            <a:gs pos="100000">
              <a:schemeClr val="accent2">
                <a:hueOff val="-4800000"/>
                <a:satOff val="-16668"/>
                <a:lumOff val="2000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E124E7A0-687F-419E-BA99-5BD31B0D3156}">
      <dsp:nvSpPr>
        <dsp:cNvPr id="0" name=""/>
        <dsp:cNvSpPr/>
      </dsp:nvSpPr>
      <dsp:spPr>
        <a:xfrm>
          <a:off x="2507981" y="2033217"/>
          <a:ext cx="1258123" cy="17111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6982" tIns="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accent6">
                  <a:lumMod val="75000"/>
                </a:schemeClr>
              </a:solidFill>
            </a:rPr>
            <a:t>2012 – 68,3%</a:t>
          </a:r>
          <a:endParaRPr lang="ru-RU" sz="2000" kern="1200" dirty="0">
            <a:solidFill>
              <a:schemeClr val="accent6">
                <a:lumMod val="75000"/>
              </a:schemeClr>
            </a:solidFill>
          </a:endParaRPr>
        </a:p>
      </dsp:txBody>
      <dsp:txXfrm>
        <a:off x="2507981" y="2033217"/>
        <a:ext cx="1258123" cy="1711198"/>
      </dsp:txXfrm>
    </dsp:sp>
    <dsp:sp modelId="{22996183-7EB5-4395-AC4D-19BC1865E73C}">
      <dsp:nvSpPr>
        <dsp:cNvPr id="0" name=""/>
        <dsp:cNvSpPr/>
      </dsp:nvSpPr>
      <dsp:spPr>
        <a:xfrm>
          <a:off x="3631306" y="1271603"/>
          <a:ext cx="317526" cy="317526"/>
        </a:xfrm>
        <a:prstGeom prst="ellipse">
          <a:avLst/>
        </a:prstGeom>
        <a:gradFill rotWithShape="0">
          <a:gsLst>
            <a:gs pos="0">
              <a:schemeClr val="accent2">
                <a:hueOff val="-9600000"/>
                <a:satOff val="-33335"/>
                <a:lumOff val="40001"/>
                <a:alphaOff val="0"/>
                <a:tint val="50000"/>
                <a:satMod val="300000"/>
              </a:schemeClr>
            </a:gs>
            <a:gs pos="35000">
              <a:schemeClr val="accent2">
                <a:hueOff val="-9600000"/>
                <a:satOff val="-33335"/>
                <a:lumOff val="40001"/>
                <a:alphaOff val="0"/>
                <a:tint val="37000"/>
                <a:satMod val="300000"/>
              </a:schemeClr>
            </a:gs>
            <a:gs pos="100000">
              <a:schemeClr val="accent2">
                <a:hueOff val="-9600000"/>
                <a:satOff val="-33335"/>
                <a:lumOff val="40001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CBAC689E-108D-4C4A-80B5-864EF1B660B4}">
      <dsp:nvSpPr>
        <dsp:cNvPr id="0" name=""/>
        <dsp:cNvSpPr/>
      </dsp:nvSpPr>
      <dsp:spPr>
        <a:xfrm>
          <a:off x="3790069" y="1430366"/>
          <a:ext cx="1258123" cy="23140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8251" tIns="0" rIns="0" bIns="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0" kern="1200" dirty="0" smtClean="0">
              <a:solidFill>
                <a:srgbClr val="C00000"/>
              </a:solidFill>
            </a:rPr>
            <a:t>2013 – 83%</a:t>
          </a:r>
          <a:endParaRPr lang="ru-RU" sz="2800" b="0" kern="1200" dirty="0">
            <a:solidFill>
              <a:srgbClr val="C00000"/>
            </a:solidFill>
          </a:endParaRPr>
        </a:p>
      </dsp:txBody>
      <dsp:txXfrm>
        <a:off x="3790069" y="1430366"/>
        <a:ext cx="1258123" cy="2314049"/>
      </dsp:txXfrm>
    </dsp:sp>
    <dsp:sp modelId="{8EC66856-84A0-4765-B9A7-DF73E851D3B5}">
      <dsp:nvSpPr>
        <dsp:cNvPr id="0" name=""/>
        <dsp:cNvSpPr/>
      </dsp:nvSpPr>
      <dsp:spPr>
        <a:xfrm>
          <a:off x="4985286" y="846986"/>
          <a:ext cx="425365" cy="425365"/>
        </a:xfrm>
        <a:prstGeom prst="ellipse">
          <a:avLst/>
        </a:prstGeom>
        <a:gradFill rotWithShape="0">
          <a:gsLst>
            <a:gs pos="0">
              <a:schemeClr val="accent2">
                <a:hueOff val="-14400000"/>
                <a:satOff val="-50003"/>
                <a:lumOff val="60001"/>
                <a:alphaOff val="0"/>
                <a:tint val="50000"/>
                <a:satMod val="300000"/>
              </a:schemeClr>
            </a:gs>
            <a:gs pos="35000">
              <a:schemeClr val="accent2">
                <a:hueOff val="-14400000"/>
                <a:satOff val="-50003"/>
                <a:lumOff val="60001"/>
                <a:alphaOff val="0"/>
                <a:tint val="37000"/>
                <a:satMod val="300000"/>
              </a:schemeClr>
            </a:gs>
            <a:gs pos="100000">
              <a:schemeClr val="accent2">
                <a:hueOff val="-14400000"/>
                <a:satOff val="-50003"/>
                <a:lumOff val="60001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F037F93-FA48-4E1C-890E-1F0527A4C9F0}">
      <dsp:nvSpPr>
        <dsp:cNvPr id="0" name=""/>
        <dsp:cNvSpPr/>
      </dsp:nvSpPr>
      <dsp:spPr>
        <a:xfrm>
          <a:off x="5184576" y="1008122"/>
          <a:ext cx="2106665" cy="26847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5392" tIns="0" rIns="0" bIns="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0" kern="1200" dirty="0" smtClean="0">
              <a:solidFill>
                <a:srgbClr val="C00000"/>
              </a:solidFill>
            </a:rPr>
            <a:t>9 мес. 2014 -   </a:t>
          </a:r>
          <a:r>
            <a:rPr lang="ru-RU" sz="2800" b="1" kern="1200" dirty="0" smtClean="0">
              <a:solidFill>
                <a:srgbClr val="C00000"/>
              </a:solidFill>
            </a:rPr>
            <a:t>88,9% </a:t>
          </a: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solidFill>
                <a:srgbClr val="C00000"/>
              </a:solidFill>
            </a:rPr>
            <a:t>(из 90 детей выжило 80)!</a:t>
          </a:r>
          <a:r>
            <a:rPr lang="ru-RU" sz="2800" b="1" kern="1200" dirty="0" smtClean="0">
              <a:solidFill>
                <a:srgbClr val="C00000"/>
              </a:solidFill>
            </a:rPr>
            <a:t> </a:t>
          </a:r>
          <a:endParaRPr lang="ru-RU" sz="2800" b="1" kern="1200" dirty="0">
            <a:solidFill>
              <a:srgbClr val="C00000"/>
            </a:solidFill>
          </a:endParaRPr>
        </a:p>
      </dsp:txBody>
      <dsp:txXfrm>
        <a:off x="5184576" y="1008122"/>
        <a:ext cx="2106665" cy="268474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0FF0A3-4C95-4CB3-ABF2-1259E1CEC077}">
      <dsp:nvSpPr>
        <dsp:cNvPr id="0" name=""/>
        <dsp:cNvSpPr/>
      </dsp:nvSpPr>
      <dsp:spPr>
        <a:xfrm>
          <a:off x="1354010" y="294982"/>
          <a:ext cx="4392528" cy="4392528"/>
        </a:xfrm>
        <a:prstGeom prst="pie">
          <a:avLst>
            <a:gd name="adj1" fmla="val 16200000"/>
            <a:gd name="adj2" fmla="val 2052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Неонатальная клиника ГПЦ ДГБ № 10, ОПН ДГБ № 5, 11</a:t>
          </a:r>
          <a:endParaRPr lang="ru-RU" sz="1400" b="1" kern="1200" dirty="0"/>
        </a:p>
      </dsp:txBody>
      <dsp:txXfrm>
        <a:off x="3645445" y="1033345"/>
        <a:ext cx="1411884" cy="941256"/>
      </dsp:txXfrm>
    </dsp:sp>
    <dsp:sp modelId="{03744F07-DDF8-4238-8366-9AA618A5AC71}">
      <dsp:nvSpPr>
        <dsp:cNvPr id="0" name=""/>
        <dsp:cNvSpPr/>
      </dsp:nvSpPr>
      <dsp:spPr>
        <a:xfrm>
          <a:off x="1391660" y="412116"/>
          <a:ext cx="4392528" cy="4392528"/>
        </a:xfrm>
        <a:prstGeom prst="pie">
          <a:avLst>
            <a:gd name="adj1" fmla="val 20520000"/>
            <a:gd name="adj2" fmla="val 3240000"/>
          </a:avLst>
        </a:prstGeom>
        <a:solidFill>
          <a:schemeClr val="accent2">
            <a:hueOff val="-3600000"/>
            <a:satOff val="-12501"/>
            <a:lumOff val="1500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Детские </a:t>
          </a:r>
          <a:r>
            <a:rPr lang="ru-RU" sz="1600" b="1" kern="1200" dirty="0" err="1" smtClean="0"/>
            <a:t>поликлини-ки</a:t>
          </a:r>
          <a:r>
            <a:rPr lang="ru-RU" sz="1600" b="1" kern="1200" dirty="0" smtClean="0"/>
            <a:t> ДГБ</a:t>
          </a:r>
          <a:endParaRPr lang="ru-RU" sz="1600" b="1" kern="1200" dirty="0"/>
        </a:p>
      </dsp:txBody>
      <dsp:txXfrm>
        <a:off x="4220657" y="2419083"/>
        <a:ext cx="1307300" cy="1045840"/>
      </dsp:txXfrm>
    </dsp:sp>
    <dsp:sp modelId="{F8379F56-E4AB-4768-8DFA-6F2FC8D32824}">
      <dsp:nvSpPr>
        <dsp:cNvPr id="0" name=""/>
        <dsp:cNvSpPr/>
      </dsp:nvSpPr>
      <dsp:spPr>
        <a:xfrm>
          <a:off x="1152118" y="360058"/>
          <a:ext cx="4721045" cy="4507348"/>
        </a:xfrm>
        <a:prstGeom prst="pie">
          <a:avLst>
            <a:gd name="adj1" fmla="val 3240000"/>
            <a:gd name="adj2" fmla="val 7560000"/>
          </a:avLst>
        </a:prstGeom>
        <a:solidFill>
          <a:schemeClr val="accent2">
            <a:hueOff val="-7200000"/>
            <a:satOff val="-25001"/>
            <a:lumOff val="30001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rgbClr val="37560E"/>
              </a:solidFill>
            </a:rPr>
            <a:t>Отделение мониторинга состояния здоровья и развития детей раннего возраста жизни из групп перинатального риска ДГП № 13 </a:t>
          </a:r>
          <a:endParaRPr lang="ru-RU" sz="1200" b="1" kern="1200" dirty="0">
            <a:solidFill>
              <a:srgbClr val="37560E"/>
            </a:solidFill>
          </a:endParaRPr>
        </a:p>
      </dsp:txBody>
      <dsp:txXfrm>
        <a:off x="2838205" y="3525934"/>
        <a:ext cx="1348870" cy="1180496"/>
      </dsp:txXfrm>
    </dsp:sp>
    <dsp:sp modelId="{880D1C4F-E2B9-4EEA-8B36-2A2C3950B1F1}">
      <dsp:nvSpPr>
        <dsp:cNvPr id="0" name=""/>
        <dsp:cNvSpPr/>
      </dsp:nvSpPr>
      <dsp:spPr>
        <a:xfrm>
          <a:off x="1096095" y="420923"/>
          <a:ext cx="4586238" cy="4374913"/>
        </a:xfrm>
        <a:prstGeom prst="pie">
          <a:avLst>
            <a:gd name="adj1" fmla="val 7560000"/>
            <a:gd name="adj2" fmla="val 11880000"/>
          </a:avLst>
        </a:prstGeom>
        <a:solidFill>
          <a:schemeClr val="accent2">
            <a:hueOff val="-10800000"/>
            <a:satOff val="-37502"/>
            <a:lumOff val="45001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6">
                  <a:lumMod val="50000"/>
                </a:schemeClr>
              </a:solidFill>
            </a:rPr>
            <a:t>Неврологи-</a:t>
          </a:r>
          <a:r>
            <a:rPr lang="ru-RU" sz="1600" b="1" kern="1200" dirty="0" err="1" smtClean="0">
              <a:solidFill>
                <a:schemeClr val="accent6">
                  <a:lumMod val="50000"/>
                </a:schemeClr>
              </a:solidFill>
            </a:rPr>
            <a:t>ческие</a:t>
          </a:r>
          <a:r>
            <a:rPr lang="ru-RU" sz="1600" b="1" kern="1200" dirty="0" smtClean="0">
              <a:solidFill>
                <a:schemeClr val="accent6">
                  <a:lumMod val="50000"/>
                </a:schemeClr>
              </a:solidFill>
            </a:rPr>
            <a:t> отделения ДГБ № 5</a:t>
          </a:r>
          <a:endParaRPr lang="ru-RU" sz="1600" b="1" kern="1200" dirty="0">
            <a:solidFill>
              <a:schemeClr val="accent6">
                <a:lumMod val="50000"/>
              </a:schemeClr>
            </a:solidFill>
          </a:endParaRPr>
        </a:p>
      </dsp:txBody>
      <dsp:txXfrm>
        <a:off x="1363626" y="2419842"/>
        <a:ext cx="1364951" cy="1041646"/>
      </dsp:txXfrm>
    </dsp:sp>
    <dsp:sp modelId="{8E844800-AD25-4752-B016-5D6781F7295F}">
      <dsp:nvSpPr>
        <dsp:cNvPr id="0" name=""/>
        <dsp:cNvSpPr/>
      </dsp:nvSpPr>
      <dsp:spPr>
        <a:xfrm>
          <a:off x="1230601" y="294982"/>
          <a:ext cx="4392528" cy="4392528"/>
        </a:xfrm>
        <a:prstGeom prst="pie">
          <a:avLst>
            <a:gd name="adj1" fmla="val 11880000"/>
            <a:gd name="adj2" fmla="val 16200000"/>
          </a:avLst>
        </a:prstGeom>
        <a:solidFill>
          <a:schemeClr val="accent2">
            <a:hueOff val="-14400000"/>
            <a:satOff val="-50003"/>
            <a:lumOff val="60001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err="1" smtClean="0">
              <a:solidFill>
                <a:schemeClr val="accent6">
                  <a:lumMod val="50000"/>
                </a:schemeClr>
              </a:solidFill>
            </a:rPr>
            <a:t>Санаторно</a:t>
          </a:r>
          <a:r>
            <a:rPr lang="ru-RU" sz="1400" b="1" kern="1200" dirty="0" smtClean="0">
              <a:solidFill>
                <a:schemeClr val="accent6">
                  <a:lumMod val="50000"/>
                </a:schemeClr>
              </a:solidFill>
            </a:rPr>
            <a:t> – курортное лечение (АНО «Детский санаторий «</a:t>
          </a:r>
          <a:r>
            <a:rPr lang="ru-RU" sz="1400" b="1" kern="1200" dirty="0" err="1" smtClean="0">
              <a:solidFill>
                <a:schemeClr val="accent6">
                  <a:lumMod val="50000"/>
                </a:schemeClr>
              </a:solidFill>
            </a:rPr>
            <a:t>Изоплит</a:t>
          </a:r>
          <a:r>
            <a:rPr lang="ru-RU" sz="1400" b="1" kern="1200" dirty="0" smtClean="0">
              <a:solidFill>
                <a:schemeClr val="accent6">
                  <a:lumMod val="50000"/>
                </a:schemeClr>
              </a:solidFill>
            </a:rPr>
            <a:t>»)</a:t>
          </a:r>
          <a:endParaRPr lang="ru-RU" sz="1400" b="1" kern="1200" dirty="0">
            <a:solidFill>
              <a:schemeClr val="accent6">
                <a:lumMod val="50000"/>
              </a:schemeClr>
            </a:solidFill>
          </a:endParaRPr>
        </a:p>
      </dsp:txBody>
      <dsp:txXfrm>
        <a:off x="1919809" y="1033345"/>
        <a:ext cx="1411884" cy="941256"/>
      </dsp:txXfrm>
    </dsp:sp>
    <dsp:sp modelId="{F6B341A5-95C0-4A27-BEB4-6C8B9D25C621}">
      <dsp:nvSpPr>
        <dsp:cNvPr id="0" name=""/>
        <dsp:cNvSpPr/>
      </dsp:nvSpPr>
      <dsp:spPr>
        <a:xfrm>
          <a:off x="1081885" y="23063"/>
          <a:ext cx="4936364" cy="4936364"/>
        </a:xfrm>
        <a:prstGeom prst="circularArrow">
          <a:avLst>
            <a:gd name="adj1" fmla="val 5085"/>
            <a:gd name="adj2" fmla="val 327528"/>
            <a:gd name="adj3" fmla="val 20192361"/>
            <a:gd name="adj4" fmla="val 16200324"/>
            <a:gd name="adj5" fmla="val 593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3360F4-A7F9-421B-AF19-07C9F33C2181}">
      <dsp:nvSpPr>
        <dsp:cNvPr id="0" name=""/>
        <dsp:cNvSpPr/>
      </dsp:nvSpPr>
      <dsp:spPr>
        <a:xfrm>
          <a:off x="1120045" y="140159"/>
          <a:ext cx="4936364" cy="4936364"/>
        </a:xfrm>
        <a:prstGeom prst="circularArrow">
          <a:avLst>
            <a:gd name="adj1" fmla="val 5085"/>
            <a:gd name="adj2" fmla="val 327528"/>
            <a:gd name="adj3" fmla="val 2912753"/>
            <a:gd name="adj4" fmla="val 20519953"/>
            <a:gd name="adj5" fmla="val 5932"/>
          </a:avLst>
        </a:prstGeom>
        <a:solidFill>
          <a:schemeClr val="accent2">
            <a:hueOff val="-3600000"/>
            <a:satOff val="-12501"/>
            <a:lumOff val="1500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AA4BA9-5E14-49E0-98A7-4AF59932B8A4}">
      <dsp:nvSpPr>
        <dsp:cNvPr id="0" name=""/>
        <dsp:cNvSpPr/>
      </dsp:nvSpPr>
      <dsp:spPr>
        <a:xfrm>
          <a:off x="1043011" y="145249"/>
          <a:ext cx="4936364" cy="4936364"/>
        </a:xfrm>
        <a:prstGeom prst="circularArrow">
          <a:avLst>
            <a:gd name="adj1" fmla="val 5085"/>
            <a:gd name="adj2" fmla="val 327528"/>
            <a:gd name="adj3" fmla="val 7232777"/>
            <a:gd name="adj4" fmla="val 3239695"/>
            <a:gd name="adj5" fmla="val 5932"/>
          </a:avLst>
        </a:prstGeom>
        <a:solidFill>
          <a:schemeClr val="accent2">
            <a:hueOff val="-7200000"/>
            <a:satOff val="-25001"/>
            <a:lumOff val="30001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57DC14-AADC-401D-9864-160ACF484E6A}">
      <dsp:nvSpPr>
        <dsp:cNvPr id="0" name=""/>
        <dsp:cNvSpPr/>
      </dsp:nvSpPr>
      <dsp:spPr>
        <a:xfrm>
          <a:off x="919900" y="140231"/>
          <a:ext cx="4936364" cy="4936364"/>
        </a:xfrm>
        <a:prstGeom prst="circularArrow">
          <a:avLst>
            <a:gd name="adj1" fmla="val 5085"/>
            <a:gd name="adj2" fmla="val 327528"/>
            <a:gd name="adj3" fmla="val 11552519"/>
            <a:gd name="adj4" fmla="val 7559718"/>
            <a:gd name="adj5" fmla="val 5932"/>
          </a:avLst>
        </a:prstGeom>
        <a:solidFill>
          <a:schemeClr val="accent2">
            <a:hueOff val="-10800000"/>
            <a:satOff val="-37502"/>
            <a:lumOff val="45001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E3941B8-AB97-463A-B257-CFFF0050E86E}">
      <dsp:nvSpPr>
        <dsp:cNvPr id="0" name=""/>
        <dsp:cNvSpPr/>
      </dsp:nvSpPr>
      <dsp:spPr>
        <a:xfrm>
          <a:off x="958889" y="23063"/>
          <a:ext cx="4936364" cy="4936364"/>
        </a:xfrm>
        <a:prstGeom prst="circularArrow">
          <a:avLst>
            <a:gd name="adj1" fmla="val 5085"/>
            <a:gd name="adj2" fmla="val 327528"/>
            <a:gd name="adj3" fmla="val 15872148"/>
            <a:gd name="adj4" fmla="val 11880111"/>
            <a:gd name="adj5" fmla="val 5932"/>
          </a:avLst>
        </a:prstGeom>
        <a:solidFill>
          <a:schemeClr val="accent2">
            <a:hueOff val="-14400000"/>
            <a:satOff val="-50003"/>
            <a:lumOff val="60001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0.11575</cdr:x>
      <cdr:y>0.67392</cdr:y>
    </cdr:from>
    <cdr:to>
      <cdr:x>0.23214</cdr:x>
      <cdr:y>0.72154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52574" y="3057252"/>
          <a:ext cx="555625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>
              <a:solidFill>
                <a:schemeClr val="bg1"/>
              </a:solidFill>
            </a:rPr>
            <a:t>1224</a:t>
          </a:r>
          <a:endParaRPr lang="ru-RU" sz="1100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0.2757</cdr:x>
      <cdr:y>0.67392</cdr:y>
    </cdr:from>
    <cdr:to>
      <cdr:x>0.39223</cdr:x>
      <cdr:y>0.73741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316137" y="3057252"/>
          <a:ext cx="556295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>
              <a:solidFill>
                <a:schemeClr val="bg1"/>
              </a:solidFill>
            </a:rPr>
            <a:t>1408</a:t>
          </a:r>
          <a:endParaRPr lang="ru-RU" sz="1100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0.44758</cdr:x>
      <cdr:y>0.67392</cdr:y>
    </cdr:from>
    <cdr:to>
      <cdr:x>0.55317</cdr:x>
      <cdr:y>0.75329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136676" y="3057252"/>
          <a:ext cx="504056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>
              <a:solidFill>
                <a:schemeClr val="bg1"/>
              </a:solidFill>
            </a:rPr>
            <a:t>1989</a:t>
          </a:r>
          <a:endParaRPr lang="ru-RU" sz="1100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0.16099</cdr:x>
      <cdr:y>0.75329</cdr:y>
    </cdr:from>
    <cdr:to>
      <cdr:x>0.35253</cdr:x>
      <cdr:y>0.95485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768524" y="341729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0.59842</cdr:x>
      <cdr:y>0.67392</cdr:y>
    </cdr:from>
    <cdr:to>
      <cdr:x>0.70401</cdr:x>
      <cdr:y>0.75329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2856756" y="3057252"/>
          <a:ext cx="504056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>
              <a:solidFill>
                <a:schemeClr val="bg1"/>
              </a:solidFill>
            </a:rPr>
            <a:t>2782</a:t>
          </a:r>
          <a:endParaRPr lang="ru-RU" sz="1100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0.76434</cdr:x>
      <cdr:y>0.67392</cdr:y>
    </cdr:from>
    <cdr:to>
      <cdr:x>0.86993</cdr:x>
      <cdr:y>0.73741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3648844" y="3057252"/>
          <a:ext cx="504056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>
              <a:solidFill>
                <a:schemeClr val="bg1"/>
              </a:solidFill>
            </a:rPr>
            <a:t>3175</a:t>
          </a:r>
          <a:endParaRPr lang="ru-RU" sz="1100" dirty="0">
            <a:solidFill>
              <a:schemeClr val="bg1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4CA8D68D-B875-4F05-91DE-E6F82310E7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0093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8D68D-B875-4F05-91DE-E6F82310E786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4556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8D68D-B875-4F05-91DE-E6F82310E786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005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90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dirty="0" smtClean="0"/>
          </a:p>
        </p:txBody>
      </p:sp>
      <p:sp>
        <p:nvSpPr>
          <p:cNvPr id="259076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105A535E-3C03-4491-B962-ED9E614E5B83}" type="slidenum">
              <a:rPr lang="ru-RU" sz="1200"/>
              <a:pPr algn="r" eaLnBrk="1" hangingPunct="1"/>
              <a:t>12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7606173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8D68D-B875-4F05-91DE-E6F82310E786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4683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8D68D-B875-4F05-91DE-E6F82310E786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133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8D68D-B875-4F05-91DE-E6F82310E786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593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8D68D-B875-4F05-91DE-E6F82310E786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047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8D68D-B875-4F05-91DE-E6F82310E786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4171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6224634-0025-49ED-B11F-CA4E9842F24F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7357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8D68D-B875-4F05-91DE-E6F82310E786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5448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rgbClr val="EBEBEB"/>
              </a:solidFill>
              <a:effectLst/>
              <a:uLnTx/>
              <a:uFillTx/>
              <a:latin typeface="Century Gothic" panose="020B0502020202020204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8257D4-3E83-49ED-A711-A6C6D8A3D08C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0412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1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3939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F4AE4-9D1C-443E-8431-316AABCC14A3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66269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8D68D-B875-4F05-91DE-E6F82310E786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6177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8D68D-B875-4F05-91DE-E6F82310E786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21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8D68D-B875-4F05-91DE-E6F82310E786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8528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8D68D-B875-4F05-91DE-E6F82310E786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736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dirty="0" smtClean="0">
              <a:solidFill>
                <a:srgbClr val="C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8D68D-B875-4F05-91DE-E6F82310E786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7261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aseline="0" dirty="0" smtClean="0">
              <a:solidFill>
                <a:srgbClr val="C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8D68D-B875-4F05-91DE-E6F82310E786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8189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8D68D-B875-4F05-91DE-E6F82310E786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6584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8D68D-B875-4F05-91DE-E6F82310E786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3998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6224634-0025-49ED-B11F-CA4E9842F24F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56076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8D68D-B875-4F05-91DE-E6F82310E786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4956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62200"/>
            <a:ext cx="8229600" cy="1143000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600" y="2995613"/>
            <a:ext cx="7696200" cy="1500187"/>
          </a:xfrm>
          <a:prstGeom prst="rect">
            <a:avLst/>
          </a:prstGeom>
        </p:spPr>
        <p:txBody>
          <a:bodyPr anchor="t" anchorCtr="0"/>
          <a:lstStyle>
            <a:lvl1pPr marL="0" indent="0" algn="r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06672976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49094933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61199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71793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12642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38200" y="1905000"/>
            <a:ext cx="8007350" cy="4191000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EC2053-F94B-45E0-9A68-0E787A94F5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861055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1864" y="96840"/>
            <a:ext cx="7158037" cy="141287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49326" y="1981200"/>
            <a:ext cx="7661275" cy="1981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49326" y="4114800"/>
            <a:ext cx="7661275" cy="1981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946547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7056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F0F265-9940-40A5-8770-D0568B99CF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54341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86989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75902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6105525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2000" b="1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05338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2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86688682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90876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41546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96053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737915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28711892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65" r:id="rId2"/>
    <p:sldLayoutId id="2147483676" r:id="rId3"/>
    <p:sldLayoutId id="2147483677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8" r:id="rId14"/>
    <p:sldLayoutId id="2147483679" r:id="rId15"/>
  </p:sldLayoutIdLst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8.pn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11" Type="http://schemas.openxmlformats.org/officeDocument/2006/relationships/image" Target="../media/image22.png"/><Relationship Id="rId5" Type="http://schemas.openxmlformats.org/officeDocument/2006/relationships/diagramQuickStyle" Target="../diagrams/quickStyle4.xml"/><Relationship Id="rId10" Type="http://schemas.openxmlformats.org/officeDocument/2006/relationships/image" Target="../media/image21.png"/><Relationship Id="rId4" Type="http://schemas.openxmlformats.org/officeDocument/2006/relationships/diagramLayout" Target="../diagrams/layout4.xml"/><Relationship Id="rId9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Relationship Id="rId9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.xml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924944"/>
            <a:ext cx="9151132" cy="1137047"/>
          </a:xfrm>
        </p:spPr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C00000"/>
                </a:solidFill>
              </a:rPr>
              <a:t>Организация медицинской помощи матери и ребенку в крупном мегаполисе в рамках 3-х уровневой системы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39779" y="5129818"/>
            <a:ext cx="5111353" cy="1728182"/>
          </a:xfrm>
        </p:spPr>
        <p:txBody>
          <a:bodyPr rtlCol="0">
            <a:normAutofit fontScale="70000" lnSpcReduction="20000"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ru-RU" sz="3300" b="1" dirty="0">
                <a:solidFill>
                  <a:schemeClr val="accent2">
                    <a:lumMod val="50000"/>
                  </a:schemeClr>
                </a:solidFill>
              </a:rPr>
              <a:t>Т.Л. Савинова, </a:t>
            </a:r>
            <a:endParaRPr lang="ru-RU" sz="33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ru-RU" sz="3300" b="1" dirty="0" smtClean="0">
                <a:solidFill>
                  <a:schemeClr val="accent2">
                    <a:lumMod val="50000"/>
                  </a:schemeClr>
                </a:solidFill>
              </a:rPr>
              <a:t>первый </a:t>
            </a:r>
            <a:r>
              <a:rPr lang="ru-RU" sz="3300" b="1" dirty="0">
                <a:solidFill>
                  <a:schemeClr val="accent2">
                    <a:lumMod val="50000"/>
                  </a:schemeClr>
                </a:solidFill>
              </a:rPr>
              <a:t>заместитель начальника УЗ г. </a:t>
            </a:r>
            <a:r>
              <a:rPr lang="ru-RU" sz="3300" b="1" dirty="0" smtClean="0">
                <a:solidFill>
                  <a:schemeClr val="accent2">
                    <a:lumMod val="50000"/>
                  </a:schemeClr>
                </a:solidFill>
              </a:rPr>
              <a:t>Екатеринбурга</a:t>
            </a:r>
          </a:p>
          <a:p>
            <a:pPr fontAlgn="auto">
              <a:buFont typeface="Arial"/>
              <a:buNone/>
              <a:defRPr/>
            </a:pPr>
            <a:endParaRPr lang="ru-RU" sz="1800" b="1" dirty="0">
              <a:solidFill>
                <a:schemeClr val="accent2">
                  <a:lumMod val="50000"/>
                </a:schemeClr>
              </a:solidFill>
            </a:endParaRPr>
          </a:p>
          <a:p>
            <a:pPr fontAlgn="auto">
              <a:buFont typeface="Arial"/>
              <a:buNone/>
              <a:defRPr/>
            </a:pP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</a:rPr>
              <a:t>29.10.2014</a:t>
            </a:r>
            <a:endParaRPr lang="ru-RU" sz="1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64087" y="476672"/>
            <a:ext cx="377991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Управление здравоохранения Администрации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г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орода Екатеринбурга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7123414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2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0219" y="2896790"/>
            <a:ext cx="2662958" cy="2350720"/>
          </a:xfrm>
          <a:prstGeom prst="rect">
            <a:avLst/>
          </a:prstGeom>
          <a:noFill/>
          <a:ln w="25400">
            <a:solidFill>
              <a:srgbClr val="CCFFFF"/>
            </a:solidFill>
            <a:miter lim="800000"/>
            <a:headEnd/>
            <a:tailEnd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775" y="3682337"/>
            <a:ext cx="2827512" cy="2365381"/>
          </a:xfrm>
          <a:prstGeom prst="rect">
            <a:avLst/>
          </a:prstGeom>
          <a:noFill/>
          <a:ln w="22225">
            <a:solidFill>
              <a:srgbClr val="99CCFF"/>
            </a:solidFill>
            <a:miter lim="800000"/>
            <a:headEnd/>
            <a:tailEnd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937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260648"/>
            <a:ext cx="6588919" cy="854869"/>
          </a:xfrm>
        </p:spPr>
        <p:txBody>
          <a:bodyPr/>
          <a:lstStyle/>
          <a:p>
            <a:r>
              <a:rPr lang="ru-RU" altLang="ru-RU" sz="2800" dirty="0" smtClean="0">
                <a:solidFill>
                  <a:srgbClr val="C00000"/>
                </a:solidFill>
              </a:rPr>
              <a:t>Разработка </a:t>
            </a:r>
            <a:r>
              <a:rPr lang="ru-RU" altLang="ru-RU" sz="2800" dirty="0">
                <a:solidFill>
                  <a:srgbClr val="C00000"/>
                </a:solidFill>
              </a:rPr>
              <a:t>неонатальных </a:t>
            </a:r>
            <a:r>
              <a:rPr lang="ru-RU" altLang="ru-RU" sz="2800" dirty="0" smtClean="0">
                <a:solidFill>
                  <a:srgbClr val="C00000"/>
                </a:solidFill>
              </a:rPr>
              <a:t> протоколов</a:t>
            </a:r>
            <a:endParaRPr lang="ru-RU" altLang="ru-RU" sz="2800" dirty="0">
              <a:solidFill>
                <a:srgbClr val="C00000"/>
              </a:solidFill>
            </a:endParaRPr>
          </a:p>
        </p:txBody>
      </p:sp>
      <p:sp>
        <p:nvSpPr>
          <p:cNvPr id="399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339211"/>
            <a:ext cx="8208912" cy="2224621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ru-RU" altLang="ru-RU" sz="2000" dirty="0"/>
              <a:t>Первичная реанимационная помощь новорожденным. </a:t>
            </a:r>
            <a:r>
              <a:rPr lang="ru-RU" altLang="ru-RU" sz="2000" dirty="0" err="1"/>
              <a:t>Сурфактант</a:t>
            </a:r>
            <a:r>
              <a:rPr lang="ru-RU" altLang="ru-RU" sz="2000" dirty="0"/>
              <a:t>-терапия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ru-RU" sz="2000" dirty="0"/>
              <a:t>Оптимизация проведения респираторной поддержки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ru-RU" sz="2000" b="1" dirty="0"/>
              <a:t>Отказ от </a:t>
            </a:r>
            <a:r>
              <a:rPr lang="ru-RU" altLang="ru-RU" sz="2000" b="1" dirty="0" err="1"/>
              <a:t>полипрагмазии</a:t>
            </a:r>
            <a:r>
              <a:rPr lang="ru-RU" altLang="ru-RU" sz="2000" b="1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ru-RU" sz="2000" b="1" dirty="0"/>
              <a:t>Антибактериальная терапия у новорожденных</a:t>
            </a:r>
          </a:p>
          <a:p>
            <a:pPr>
              <a:buFont typeface="Arial" charset="0"/>
              <a:buChar char="•"/>
            </a:pPr>
            <a:r>
              <a:rPr lang="ru-RU" altLang="ru-RU" sz="2000" dirty="0"/>
              <a:t>Уход за </a:t>
            </a:r>
            <a:r>
              <a:rPr lang="ru-RU" altLang="ru-RU" sz="2000" dirty="0" smtClean="0"/>
              <a:t>новорожденными детьми </a:t>
            </a:r>
            <a:endParaRPr lang="ru-RU" altLang="ru-RU" sz="2000" dirty="0"/>
          </a:p>
          <a:p>
            <a:pPr>
              <a:buFont typeface="Arial" panose="020B0604020202020204" pitchFamily="34" charset="0"/>
              <a:buChar char="•"/>
            </a:pPr>
            <a:r>
              <a:rPr lang="ru-RU" altLang="ru-RU" sz="2000" dirty="0"/>
              <a:t>Ведение недоношенных детей с ОАП</a:t>
            </a:r>
          </a:p>
          <a:p>
            <a:endParaRPr lang="ru-RU" altLang="ru-RU" sz="1800" dirty="0"/>
          </a:p>
        </p:txBody>
      </p:sp>
    </p:spTree>
    <p:extLst>
      <p:ext uri="{BB962C8B-B14F-4D97-AF65-F5344CB8AC3E}">
        <p14:creationId xmlns:p14="http://schemas.microsoft.com/office/powerpoint/2010/main" val="328661010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r>
              <a:rPr lang="ru-RU" sz="2800" dirty="0" smtClean="0">
                <a:solidFill>
                  <a:srgbClr val="C00000"/>
                </a:solidFill>
              </a:rPr>
              <a:t>В родильных домах создается система непрерывного обучения</a:t>
            </a:r>
            <a:endParaRPr lang="ru-RU" sz="2800" dirty="0">
              <a:solidFill>
                <a:srgbClr val="C0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/>
          </p:nvPr>
        </p:nvGraphicFramePr>
        <p:xfrm>
          <a:off x="251520" y="980728"/>
          <a:ext cx="7128792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44119" y="548680"/>
            <a:ext cx="2499881" cy="187980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35872" y="2060848"/>
            <a:ext cx="2505673" cy="204233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792230" y="3482563"/>
            <a:ext cx="2432515" cy="192650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948264" y="5156894"/>
            <a:ext cx="2195736" cy="1796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11110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3568" y="96555"/>
            <a:ext cx="7942998" cy="818866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ru-RU" sz="3200" dirty="0">
                <a:solidFill>
                  <a:srgbClr val="C00000"/>
                </a:solidFill>
              </a:rPr>
              <a:t>П</a:t>
            </a:r>
            <a:r>
              <a:rPr lang="ru-RU" sz="3200" dirty="0" smtClean="0">
                <a:solidFill>
                  <a:srgbClr val="C00000"/>
                </a:solidFill>
              </a:rPr>
              <a:t>артнерские роды, в том числе оперативные </a:t>
            </a:r>
          </a:p>
        </p:txBody>
      </p:sp>
      <p:pic>
        <p:nvPicPr>
          <p:cNvPr id="296965" name="Picture 5" descr="C:\Users\Гость\Desktop\оля\P51127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463" y="896690"/>
            <a:ext cx="4000528" cy="3286148"/>
          </a:xfrm>
          <a:prstGeom prst="rect">
            <a:avLst/>
          </a:prstGeom>
          <a:noFill/>
          <a:ln w="41275">
            <a:solidFill>
              <a:srgbClr val="FFC000"/>
            </a:solidFill>
          </a:ln>
          <a:effectLst>
            <a:softEdge rad="317500"/>
          </a:effectLst>
          <a:scene3d>
            <a:camera prst="orthographicFront">
              <a:rot lat="0" lon="0" rev="900000"/>
            </a:camera>
            <a:lightRig rig="threePt" dir="t"/>
          </a:scene3d>
        </p:spPr>
      </p:pic>
      <p:pic>
        <p:nvPicPr>
          <p:cNvPr id="296966" name="Picture 6" descr="C:\Users\Гость\Desktop\оля\P51127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1225085"/>
            <a:ext cx="4429156" cy="3143272"/>
          </a:xfrm>
          <a:prstGeom prst="rect">
            <a:avLst/>
          </a:prstGeom>
          <a:noFill/>
          <a:ln w="41275">
            <a:solidFill>
              <a:srgbClr val="7030A0"/>
            </a:solidFill>
          </a:ln>
          <a:effectLst>
            <a:softEdge rad="317500"/>
          </a:effectLst>
          <a:scene3d>
            <a:camera prst="orthographicFront">
              <a:rot lat="0" lon="0" rev="20699999"/>
            </a:camera>
            <a:lightRig rig="threePt" dir="t"/>
          </a:scene3d>
        </p:spPr>
      </p:pic>
      <p:pic>
        <p:nvPicPr>
          <p:cNvPr id="258053" name="Picture 7" descr="F:\фото\09122011306(1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913881"/>
            <a:ext cx="2649141" cy="3037171"/>
          </a:xfrm>
          <a:prstGeom prst="rect">
            <a:avLst/>
          </a:prstGeom>
          <a:noFill/>
          <a:ln w="41275">
            <a:solidFill>
              <a:srgbClr val="0E013D"/>
            </a:solidFill>
            <a:miter lim="800000"/>
            <a:headEnd/>
            <a:tailEnd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 rot="20707318">
            <a:off x="593604" y="3849878"/>
            <a:ext cx="3811701" cy="1323439"/>
          </a:xfrm>
          <a:prstGeom prst="rect">
            <a:avLst/>
          </a:prstGeom>
          <a:noFill/>
          <a:ln w="22225">
            <a:solidFill>
              <a:schemeClr val="accent2">
                <a:shade val="80000"/>
                <a:hueOff val="0"/>
                <a:satOff val="0"/>
                <a:lumOff val="0"/>
              </a:schemeClr>
            </a:solidFill>
            <a:prstDash val="lgDash"/>
          </a:ln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В родильных домах города из всех родов - </a:t>
            </a: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45 – 50% 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составляют  партнерские роды </a:t>
            </a:r>
            <a:endParaRPr lang="ru-RU" sz="2000" dirty="0">
              <a:solidFill>
                <a:schemeClr val="accent6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 rot="21187180">
            <a:off x="905733" y="5393022"/>
            <a:ext cx="3767090" cy="1015663"/>
          </a:xfrm>
          <a:prstGeom prst="rect">
            <a:avLst/>
          </a:prstGeom>
          <a:noFill/>
          <a:ln w="22225">
            <a:solidFill>
              <a:srgbClr val="37560E"/>
            </a:solidFill>
            <a:prstDash val="lgDash"/>
          </a:ln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192806"/>
                </a:solidFill>
                <a:latin typeface="+mn-lt"/>
              </a:rPr>
              <a:t>В ГПЦ из всех родов </a:t>
            </a:r>
            <a:r>
              <a:rPr lang="ru-RU" sz="2000" dirty="0" smtClean="0">
                <a:solidFill>
                  <a:srgbClr val="37560E"/>
                </a:solidFill>
                <a:latin typeface="+mn-lt"/>
              </a:rPr>
              <a:t>-</a:t>
            </a:r>
            <a:r>
              <a:rPr lang="ru-RU" sz="2000" b="1" dirty="0" smtClean="0">
                <a:solidFill>
                  <a:srgbClr val="37560E"/>
                </a:solidFill>
                <a:latin typeface="+mn-lt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80%  (9 мес. 2014)</a:t>
            </a:r>
            <a:r>
              <a:rPr lang="ru-RU" sz="2000" b="1" dirty="0" smtClean="0">
                <a:solidFill>
                  <a:srgbClr val="37560E"/>
                </a:solidFill>
                <a:latin typeface="+mn-lt"/>
              </a:rPr>
              <a:t> </a:t>
            </a:r>
            <a:r>
              <a:rPr lang="ru-RU" sz="2000" dirty="0" smtClean="0">
                <a:solidFill>
                  <a:srgbClr val="192806"/>
                </a:solidFill>
                <a:latin typeface="+mn-lt"/>
              </a:rPr>
              <a:t>составляют  партнерские роды </a:t>
            </a:r>
            <a:endParaRPr lang="ru-RU" sz="2000" dirty="0">
              <a:solidFill>
                <a:srgbClr val="192806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4940964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8725" y="0"/>
            <a:ext cx="2005758" cy="228619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7033" y="0"/>
            <a:ext cx="7022951" cy="1368152"/>
          </a:xfrm>
        </p:spPr>
        <p:txBody>
          <a:bodyPr/>
          <a:lstStyle/>
          <a:p>
            <a:r>
              <a:rPr lang="ru-RU" sz="2800" dirty="0" smtClean="0">
                <a:solidFill>
                  <a:srgbClr val="C00000"/>
                </a:solidFill>
              </a:rPr>
              <a:t>Увеличивается количество новорожденных, </a:t>
            </a:r>
            <a:r>
              <a:rPr lang="ru-RU" sz="2800" dirty="0">
                <a:solidFill>
                  <a:srgbClr val="C00000"/>
                </a:solidFill>
              </a:rPr>
              <a:t>в</a:t>
            </a:r>
            <a:r>
              <a:rPr lang="ru-RU" sz="2800" dirty="0" smtClean="0">
                <a:solidFill>
                  <a:srgbClr val="C00000"/>
                </a:solidFill>
              </a:rPr>
              <a:t> том числе </a:t>
            </a:r>
            <a:r>
              <a:rPr lang="ru-RU" sz="2800" dirty="0">
                <a:solidFill>
                  <a:srgbClr val="C00000"/>
                </a:solidFill>
              </a:rPr>
              <a:t>з</a:t>
            </a:r>
            <a:r>
              <a:rPr lang="ru-RU" sz="2800" dirty="0" smtClean="0">
                <a:solidFill>
                  <a:srgbClr val="C00000"/>
                </a:solidFill>
              </a:rPr>
              <a:t>а счет рождения детей с ЭНМТ* и ОНМТ**</a:t>
            </a:r>
            <a:endParaRPr lang="ru-RU" sz="2800" dirty="0">
              <a:solidFill>
                <a:srgbClr val="C00000"/>
              </a:solidFill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/>
          </p:nvPr>
        </p:nvGraphicFramePr>
        <p:xfrm>
          <a:off x="2195736" y="1700808"/>
          <a:ext cx="6012160" cy="40923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07504" y="5733256"/>
            <a:ext cx="88924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*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ЭНМТ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 – дети, рожденные с экстремально низкой массой тела (с 500 до 1000 граммов);</a:t>
            </a: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**ОНМТ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– дети, рожденные с очень низкой массой тела (до 1500 граммов)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321877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09936368"/>
              </p:ext>
            </p:extLst>
          </p:nvPr>
        </p:nvGraphicFramePr>
        <p:xfrm>
          <a:off x="395536" y="1628800"/>
          <a:ext cx="7704856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79512" y="173727"/>
            <a:ext cx="5112568" cy="1143000"/>
          </a:xfrm>
        </p:spPr>
        <p:txBody>
          <a:bodyPr/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Результат работы акушерской и неонатальной служб города </a:t>
            </a:r>
            <a:r>
              <a:rPr lang="ru-RU" sz="2400" dirty="0" smtClean="0">
                <a:solidFill>
                  <a:srgbClr val="C00000"/>
                </a:solidFill>
              </a:rPr>
              <a:t>– увеличивающееся количество выживших детей с экстремально низкой массой тела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 smtClean="0">
                <a:solidFill>
                  <a:srgbClr val="C00000"/>
                </a:solidFill>
              </a:rPr>
              <a:t>в раннем </a:t>
            </a:r>
            <a:r>
              <a:rPr lang="ru-RU" sz="2400" dirty="0">
                <a:solidFill>
                  <a:srgbClr val="C00000"/>
                </a:solidFill>
              </a:rPr>
              <a:t>неонатальном </a:t>
            </a:r>
            <a:r>
              <a:rPr lang="ru-RU" sz="2400" dirty="0" smtClean="0">
                <a:solidFill>
                  <a:srgbClr val="C00000"/>
                </a:solidFill>
              </a:rPr>
              <a:t>периоде в ГПЦ 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28331" y="1305887"/>
            <a:ext cx="2032234" cy="203223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4869160"/>
            <a:ext cx="1841152" cy="184115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50493463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ru-RU" sz="2800" dirty="0" smtClean="0">
                <a:solidFill>
                  <a:srgbClr val="C00000"/>
                </a:solidFill>
              </a:rPr>
              <a:t>В Екатеринбурге создана система наблюдения за детьми группы перинатального риска</a:t>
            </a:r>
            <a:endParaRPr lang="ru-RU" sz="2800" dirty="0">
              <a:solidFill>
                <a:srgbClr val="C0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39010664"/>
              </p:ext>
            </p:extLst>
          </p:nvPr>
        </p:nvGraphicFramePr>
        <p:xfrm>
          <a:off x="-972616" y="1363288"/>
          <a:ext cx="6945188" cy="52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94152572"/>
              </p:ext>
            </p:extLst>
          </p:nvPr>
        </p:nvGraphicFramePr>
        <p:xfrm>
          <a:off x="5004048" y="2780928"/>
          <a:ext cx="4067944" cy="3933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220072" y="3573016"/>
            <a:ext cx="27270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37560E"/>
                </a:solidFill>
                <a:latin typeface="+mn-lt"/>
              </a:rPr>
              <a:t>Наблюдение детей в отделении </a:t>
            </a:r>
            <a:r>
              <a:rPr lang="ru-RU" dirty="0" err="1">
                <a:solidFill>
                  <a:srgbClr val="37560E"/>
                </a:solidFill>
                <a:latin typeface="+mn-lt"/>
              </a:rPr>
              <a:t>к</a:t>
            </a:r>
            <a:r>
              <a:rPr lang="ru-RU" dirty="0" err="1" smtClean="0">
                <a:solidFill>
                  <a:srgbClr val="37560E"/>
                </a:solidFill>
                <a:latin typeface="+mn-lt"/>
              </a:rPr>
              <a:t>атамнеза</a:t>
            </a:r>
            <a:r>
              <a:rPr lang="ru-RU" dirty="0" smtClean="0">
                <a:solidFill>
                  <a:srgbClr val="37560E"/>
                </a:solidFill>
                <a:latin typeface="+mn-lt"/>
              </a:rPr>
              <a:t> ДГП № 13</a:t>
            </a:r>
            <a:endParaRPr lang="ru-RU" dirty="0">
              <a:solidFill>
                <a:srgbClr val="37560E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417863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rgbClr val="C00000"/>
                </a:solidFill>
              </a:rPr>
              <a:t>Педиатрическая служба города: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457200" y="855664"/>
            <a:ext cx="4040188" cy="639762"/>
          </a:xfrm>
        </p:spPr>
        <p:txBody>
          <a:bodyPr/>
          <a:lstStyle/>
          <a:p>
            <a:r>
              <a:rPr lang="ru-RU" b="0" dirty="0" smtClean="0">
                <a:solidFill>
                  <a:schemeClr val="accent6">
                    <a:lumMod val="75000"/>
                  </a:schemeClr>
                </a:solidFill>
              </a:rPr>
              <a:t>Амбулаторная служба</a:t>
            </a:r>
            <a:endParaRPr lang="ru-RU" b="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434752" y="1700808"/>
            <a:ext cx="4040188" cy="4885902"/>
          </a:xfrm>
          <a:ln w="38100">
            <a:noFill/>
            <a:prstDash val="dash"/>
          </a:ln>
        </p:spPr>
        <p:txBody>
          <a:bodyPr/>
          <a:lstStyle/>
          <a:p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>7 территориальных больниц</a:t>
            </a:r>
          </a:p>
          <a:p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>3 ОВП</a:t>
            </a:r>
          </a:p>
          <a:p>
            <a:r>
              <a:rPr lang="ru-RU" altLang="ru-RU" sz="2000" dirty="0" smtClean="0">
                <a:solidFill>
                  <a:srgbClr val="37560E"/>
                </a:solidFill>
              </a:rPr>
              <a:t>Консультативно-диагностическая поликлиника  </a:t>
            </a:r>
            <a:r>
              <a:rPr lang="ru-RU" altLang="ru-RU" sz="2000" dirty="0">
                <a:solidFill>
                  <a:srgbClr val="37560E"/>
                </a:solidFill>
              </a:rPr>
              <a:t>ДГКБ </a:t>
            </a:r>
            <a:r>
              <a:rPr lang="ru-RU" altLang="ru-RU" sz="2000" dirty="0" smtClean="0">
                <a:solidFill>
                  <a:srgbClr val="37560E"/>
                </a:solidFill>
              </a:rPr>
              <a:t>№9</a:t>
            </a:r>
          </a:p>
          <a:p>
            <a:r>
              <a:rPr lang="ru-RU" sz="2000" dirty="0" smtClean="0">
                <a:solidFill>
                  <a:srgbClr val="37560E"/>
                </a:solidFill>
              </a:rPr>
              <a:t>Городские центры </a:t>
            </a:r>
            <a:r>
              <a:rPr lang="ru-RU" sz="1600" dirty="0" smtClean="0">
                <a:solidFill>
                  <a:srgbClr val="37560E"/>
                </a:solidFill>
              </a:rPr>
              <a:t>(</a:t>
            </a:r>
            <a:r>
              <a:rPr lang="ru-RU" sz="1600" i="1" dirty="0">
                <a:solidFill>
                  <a:srgbClr val="37560E"/>
                </a:solidFill>
              </a:rPr>
              <a:t>Городской детский </a:t>
            </a:r>
            <a:r>
              <a:rPr lang="ru-RU" sz="1600" i="1" dirty="0" smtClean="0">
                <a:solidFill>
                  <a:srgbClr val="37560E"/>
                </a:solidFill>
              </a:rPr>
              <a:t>кардиологический Центр </a:t>
            </a:r>
            <a:r>
              <a:rPr lang="ru-RU" sz="1600" i="1" dirty="0">
                <a:solidFill>
                  <a:srgbClr val="37560E"/>
                </a:solidFill>
              </a:rPr>
              <a:t>ДГКБ №</a:t>
            </a:r>
            <a:r>
              <a:rPr lang="ru-RU" sz="1600" i="1" dirty="0" smtClean="0">
                <a:solidFill>
                  <a:srgbClr val="37560E"/>
                </a:solidFill>
              </a:rPr>
              <a:t>11; </a:t>
            </a:r>
            <a:r>
              <a:rPr lang="ru-RU" altLang="ru-RU" sz="1600" i="1" dirty="0" smtClean="0">
                <a:solidFill>
                  <a:srgbClr val="37560E"/>
                </a:solidFill>
              </a:rPr>
              <a:t>Городской эндокринологи-</a:t>
            </a:r>
            <a:r>
              <a:rPr lang="ru-RU" altLang="ru-RU" sz="1600" i="1" dirty="0" err="1" smtClean="0">
                <a:solidFill>
                  <a:srgbClr val="37560E"/>
                </a:solidFill>
              </a:rPr>
              <a:t>ческий</a:t>
            </a:r>
            <a:r>
              <a:rPr lang="ru-RU" altLang="ru-RU" sz="1600" i="1" dirty="0" smtClean="0">
                <a:solidFill>
                  <a:srgbClr val="37560E"/>
                </a:solidFill>
              </a:rPr>
              <a:t> Центр ГКБ №40; Консультативные </a:t>
            </a:r>
            <a:r>
              <a:rPr lang="ru-RU" altLang="ru-RU" sz="1600" i="1" dirty="0">
                <a:solidFill>
                  <a:srgbClr val="37560E"/>
                </a:solidFill>
              </a:rPr>
              <a:t>приемы в </a:t>
            </a:r>
            <a:r>
              <a:rPr lang="ru-RU" altLang="ru-RU" sz="1600" i="1" dirty="0" smtClean="0">
                <a:solidFill>
                  <a:srgbClr val="37560E"/>
                </a:solidFill>
              </a:rPr>
              <a:t>ЕКДЦ:</a:t>
            </a:r>
            <a:r>
              <a:rPr lang="ru-RU" sz="1600" i="1" dirty="0" smtClean="0">
                <a:solidFill>
                  <a:srgbClr val="37560E"/>
                </a:solidFill>
              </a:rPr>
              <a:t> </a:t>
            </a:r>
            <a:r>
              <a:rPr lang="ru-RU" sz="1600" i="1" dirty="0">
                <a:solidFill>
                  <a:srgbClr val="37560E"/>
                </a:solidFill>
              </a:rPr>
              <a:t>Городское </a:t>
            </a:r>
            <a:r>
              <a:rPr lang="ru-RU" sz="1600" i="1" dirty="0" smtClean="0">
                <a:solidFill>
                  <a:srgbClr val="37560E"/>
                </a:solidFill>
              </a:rPr>
              <a:t>консультативно-педиатрическое отделение </a:t>
            </a:r>
            <a:r>
              <a:rPr lang="ru-RU" sz="1600" i="1" dirty="0">
                <a:solidFill>
                  <a:srgbClr val="37560E"/>
                </a:solidFill>
              </a:rPr>
              <a:t>для детей раннего </a:t>
            </a:r>
            <a:r>
              <a:rPr lang="ru-RU" sz="1600" i="1" dirty="0" smtClean="0">
                <a:solidFill>
                  <a:srgbClr val="37560E"/>
                </a:solidFill>
              </a:rPr>
              <a:t>возраста)</a:t>
            </a:r>
            <a:endParaRPr lang="ru-RU" altLang="ru-RU" sz="1600" b="1" i="1" dirty="0">
              <a:solidFill>
                <a:srgbClr val="37560E"/>
              </a:solidFill>
            </a:endParaRPr>
          </a:p>
          <a:p>
            <a:endParaRPr lang="ru-RU" altLang="ru-RU" sz="2000" b="1" i="1" dirty="0">
              <a:solidFill>
                <a:srgbClr val="000099"/>
              </a:solidFill>
            </a:endParaRPr>
          </a:p>
          <a:p>
            <a:pPr algn="ctr">
              <a:defRPr/>
            </a:pPr>
            <a:endParaRPr lang="ru-RU" sz="2000" b="1" i="1" dirty="0">
              <a:solidFill>
                <a:srgbClr val="660066"/>
              </a:solidFill>
            </a:endParaRPr>
          </a:p>
          <a:p>
            <a:endParaRPr lang="ru-RU" sz="2000" dirty="0" smtClean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>
          <a:xfrm>
            <a:off x="4724573" y="1734146"/>
            <a:ext cx="4041775" cy="639762"/>
          </a:xfrm>
        </p:spPr>
        <p:txBody>
          <a:bodyPr/>
          <a:lstStyle/>
          <a:p>
            <a:r>
              <a:rPr lang="ru-RU" b="0" dirty="0" smtClean="0">
                <a:solidFill>
                  <a:srgbClr val="37560E"/>
                </a:solidFill>
              </a:rPr>
              <a:t>Стационарная служба (без неонатальных коек родильных домов)</a:t>
            </a:r>
            <a:endParaRPr lang="ru-RU" b="0" dirty="0">
              <a:solidFill>
                <a:srgbClr val="37560E"/>
              </a:solidFill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sz="quarter" idx="4"/>
          </p:nvPr>
        </p:nvSpPr>
        <p:spPr>
          <a:xfrm>
            <a:off x="4860032" y="2492896"/>
            <a:ext cx="4041775" cy="2696467"/>
          </a:xfrm>
          <a:ln w="38100">
            <a:noFill/>
            <a:prstDash val="dash"/>
          </a:ln>
        </p:spPr>
        <p:txBody>
          <a:bodyPr/>
          <a:lstStyle/>
          <a:p>
            <a:r>
              <a:rPr lang="ru-RU" sz="2000" dirty="0" smtClean="0"/>
              <a:t>6 территориальных больниц (ДГБ № 5, 8, 10, 11, 15, 16)</a:t>
            </a:r>
          </a:p>
          <a:p>
            <a:r>
              <a:rPr lang="ru-RU" sz="2000" dirty="0" smtClean="0"/>
              <a:t>1 многопрофильная детская больница ДГКБ № 9</a:t>
            </a:r>
          </a:p>
          <a:p>
            <a:r>
              <a:rPr lang="ru-RU" sz="2000" dirty="0" smtClean="0"/>
              <a:t>2 отделения </a:t>
            </a:r>
            <a:r>
              <a:rPr lang="ru-RU" sz="2000" dirty="0"/>
              <a:t>на базе взрослых </a:t>
            </a:r>
            <a:r>
              <a:rPr lang="ru-RU" sz="2000" dirty="0" smtClean="0"/>
              <a:t>ЛПУ (ЦГБ № 7, ГКБ № 40)</a:t>
            </a:r>
            <a:endParaRPr lang="ru-RU" sz="2000" dirty="0"/>
          </a:p>
          <a:p>
            <a:endParaRPr lang="ru-RU" dirty="0"/>
          </a:p>
        </p:txBody>
      </p:sp>
      <p:cxnSp>
        <p:nvCxnSpPr>
          <p:cNvPr id="14" name="Прямая со стрелкой 13"/>
          <p:cNvCxnSpPr/>
          <p:nvPr/>
        </p:nvCxnSpPr>
        <p:spPr>
          <a:xfrm flipH="1">
            <a:off x="2477294" y="692696"/>
            <a:ext cx="2094706" cy="36004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677094" y="2780928"/>
            <a:ext cx="3600400" cy="0"/>
          </a:xfrm>
          <a:prstGeom prst="line">
            <a:avLst/>
          </a:prstGeom>
          <a:ln w="38100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4626026" y="697460"/>
            <a:ext cx="2117947" cy="427706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353080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6808"/>
            <a:ext cx="8784976" cy="1143000"/>
          </a:xfrm>
        </p:spPr>
        <p:txBody>
          <a:bodyPr/>
          <a:lstStyle/>
          <a:p>
            <a:r>
              <a:rPr lang="ru-RU" sz="2400" dirty="0" smtClean="0">
                <a:solidFill>
                  <a:srgbClr val="C00000"/>
                </a:solidFill>
              </a:rPr>
              <a:t>В поликлиниках в каждой территориальной больнице оказывается в полном объеме первичная </a:t>
            </a:r>
            <a:r>
              <a:rPr lang="ru-RU" sz="2400" dirty="0" err="1" smtClean="0">
                <a:solidFill>
                  <a:srgbClr val="C00000"/>
                </a:solidFill>
              </a:rPr>
              <a:t>медико</a:t>
            </a:r>
            <a:r>
              <a:rPr lang="ru-RU" sz="2400" dirty="0" smtClean="0">
                <a:solidFill>
                  <a:srgbClr val="C00000"/>
                </a:solidFill>
              </a:rPr>
              <a:t> – санитарная помощь  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67780" y="1183840"/>
            <a:ext cx="7859216" cy="639762"/>
          </a:xfrm>
        </p:spPr>
        <p:txBody>
          <a:bodyPr/>
          <a:lstStyle/>
          <a:p>
            <a:pPr algn="ctr"/>
            <a:r>
              <a:rPr lang="ru-RU" b="0" dirty="0" smtClean="0">
                <a:solidFill>
                  <a:schemeClr val="accent6">
                    <a:lumMod val="75000"/>
                  </a:schemeClr>
                </a:solidFill>
              </a:rPr>
              <a:t>Новые организационные технологии:</a:t>
            </a:r>
            <a:endParaRPr lang="ru-RU" b="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323528" y="1900709"/>
            <a:ext cx="4239744" cy="3951288"/>
          </a:xfrm>
        </p:spPr>
        <p:txBody>
          <a:bodyPr/>
          <a:lstStyle/>
          <a:p>
            <a:r>
              <a:rPr lang="ru-RU" sz="2000" dirty="0" smtClean="0">
                <a:solidFill>
                  <a:srgbClr val="192806"/>
                </a:solidFill>
              </a:rPr>
              <a:t>Во всех районах города созданы </a:t>
            </a:r>
            <a:r>
              <a:rPr lang="ru-RU" sz="2000" dirty="0">
                <a:solidFill>
                  <a:srgbClr val="192806"/>
                </a:solidFill>
              </a:rPr>
              <a:t>поликлинические </a:t>
            </a:r>
            <a:r>
              <a:rPr lang="ru-RU" sz="2000" b="1" dirty="0">
                <a:solidFill>
                  <a:srgbClr val="192806"/>
                </a:solidFill>
              </a:rPr>
              <a:t>отделения неотложной помощи </a:t>
            </a:r>
            <a:r>
              <a:rPr lang="ru-RU" sz="2000" dirty="0">
                <a:solidFill>
                  <a:srgbClr val="192806"/>
                </a:solidFill>
              </a:rPr>
              <a:t>(ОНП) </a:t>
            </a:r>
          </a:p>
          <a:p>
            <a:r>
              <a:rPr lang="ru-RU" sz="2000" dirty="0">
                <a:solidFill>
                  <a:srgbClr val="192806"/>
                </a:solidFill>
              </a:rPr>
              <a:t>За 9 мес. 2014 из СМП передано в ДГБ 2236 вызовов, из регистратуры ДБ в ОНП – 67691, всего </a:t>
            </a:r>
            <a:r>
              <a:rPr lang="ru-RU" sz="2000" u="sng" dirty="0">
                <a:solidFill>
                  <a:srgbClr val="192806"/>
                </a:solidFill>
              </a:rPr>
              <a:t>69927</a:t>
            </a:r>
            <a:r>
              <a:rPr lang="ru-RU" sz="2000" dirty="0">
                <a:solidFill>
                  <a:srgbClr val="192806"/>
                </a:solidFill>
              </a:rPr>
              <a:t> вызовов, что позволило сократить число вызовов на педиатрических </a:t>
            </a:r>
            <a:r>
              <a:rPr lang="ru-RU" sz="2000" dirty="0" smtClean="0">
                <a:solidFill>
                  <a:srgbClr val="192806"/>
                </a:solidFill>
              </a:rPr>
              <a:t>участках</a:t>
            </a:r>
            <a:endParaRPr lang="en-US" sz="2000" dirty="0">
              <a:solidFill>
                <a:srgbClr val="192806"/>
              </a:solidFill>
            </a:endParaRPr>
          </a:p>
          <a:p>
            <a:pPr marL="0" indent="0">
              <a:buNone/>
            </a:pPr>
            <a:endParaRPr lang="ru-RU" dirty="0">
              <a:solidFill>
                <a:srgbClr val="192806"/>
              </a:solidFill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quarter" idx="4"/>
          </p:nvPr>
        </p:nvSpPr>
        <p:spPr>
          <a:xfrm>
            <a:off x="4677385" y="1864877"/>
            <a:ext cx="4319463" cy="3951288"/>
          </a:xfrm>
        </p:spPr>
        <p:txBody>
          <a:bodyPr/>
          <a:lstStyle/>
          <a:p>
            <a:pPr>
              <a:buClr>
                <a:schemeClr val="bg1">
                  <a:lumMod val="25000"/>
                </a:schemeClr>
              </a:buClr>
              <a:buSzPct val="150000"/>
              <a:defRPr/>
            </a:pPr>
            <a:r>
              <a:rPr lang="ru-RU" sz="2000" dirty="0" smtClean="0">
                <a:solidFill>
                  <a:srgbClr val="192806"/>
                </a:solidFill>
              </a:rPr>
              <a:t>С </a:t>
            </a:r>
            <a:r>
              <a:rPr lang="ru-RU" sz="2000" dirty="0">
                <a:solidFill>
                  <a:srgbClr val="192806"/>
                </a:solidFill>
              </a:rPr>
              <a:t>01.06.2013 года </a:t>
            </a:r>
            <a:r>
              <a:rPr lang="ru-RU" sz="2000" dirty="0" smtClean="0">
                <a:solidFill>
                  <a:srgbClr val="192806"/>
                </a:solidFill>
              </a:rPr>
              <a:t>технология выдачи детского питания через торговую сеть группы компаний «Кировский» была </a:t>
            </a:r>
            <a:r>
              <a:rPr lang="ru-RU" sz="2000" dirty="0">
                <a:solidFill>
                  <a:srgbClr val="192806"/>
                </a:solidFill>
              </a:rPr>
              <a:t>внедрена во всех районах </a:t>
            </a:r>
            <a:r>
              <a:rPr lang="ru-RU" sz="2000" dirty="0" smtClean="0">
                <a:solidFill>
                  <a:srgbClr val="192806"/>
                </a:solidFill>
              </a:rPr>
              <a:t>города</a:t>
            </a:r>
          </a:p>
          <a:p>
            <a:pPr>
              <a:buClr>
                <a:schemeClr val="bg1">
                  <a:lumMod val="25000"/>
                </a:schemeClr>
              </a:buClr>
              <a:buSzPct val="150000"/>
              <a:defRPr/>
            </a:pPr>
            <a:r>
              <a:rPr lang="ru-RU" sz="2000" dirty="0" smtClean="0">
                <a:solidFill>
                  <a:srgbClr val="192806"/>
                </a:solidFill>
              </a:rPr>
              <a:t>Высвободившиеся </a:t>
            </a:r>
            <a:r>
              <a:rPr lang="ru-RU" sz="2000" dirty="0">
                <a:solidFill>
                  <a:srgbClr val="192806"/>
                </a:solidFill>
              </a:rPr>
              <a:t>площади в поликлиниках используются под медицинские технологии с расширением площадей лечебно-диагностических кабинетов, регистратуры, организацией отделений неотложной помощи, отделений восстановительного лечения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613523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Rectangle 2"/>
          <p:cNvSpPr>
            <a:spLocks noGrp="1"/>
          </p:cNvSpPr>
          <p:nvPr>
            <p:ph type="title"/>
          </p:nvPr>
        </p:nvSpPr>
        <p:spPr>
          <a:xfrm>
            <a:off x="0" y="4616"/>
            <a:ext cx="9144000" cy="1413022"/>
          </a:xfrm>
        </p:spPr>
        <p:txBody>
          <a:bodyPr anchor="b">
            <a:noAutofit/>
          </a:bodyPr>
          <a:lstStyle/>
          <a:p>
            <a:r>
              <a:rPr lang="ru-RU" sz="2400" dirty="0">
                <a:ln>
                  <a:noFill/>
                </a:ln>
                <a:solidFill>
                  <a:srgbClr val="C00000"/>
                </a:solidFill>
              </a:rPr>
              <a:t>В педиатрической службе города продолжают </a:t>
            </a:r>
            <a:r>
              <a:rPr lang="ru-RU" sz="2400" dirty="0" smtClean="0">
                <a:ln>
                  <a:noFill/>
                </a:ln>
                <a:solidFill>
                  <a:srgbClr val="C00000"/>
                </a:solidFill>
              </a:rPr>
              <a:t>развиваться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800" dirty="0" err="1" smtClean="0">
                <a:ln>
                  <a:noFill/>
                </a:ln>
                <a:solidFill>
                  <a:srgbClr val="C00000"/>
                </a:solidFill>
              </a:rPr>
              <a:t>стационарзамещающие</a:t>
            </a:r>
            <a:r>
              <a:rPr lang="ru-RU" sz="2800" dirty="0" smtClean="0">
                <a:ln>
                  <a:noFill/>
                </a:ln>
                <a:solidFill>
                  <a:srgbClr val="C00000"/>
                </a:solidFill>
              </a:rPr>
              <a:t> </a:t>
            </a:r>
            <a:r>
              <a:rPr lang="ru-RU" sz="2800" dirty="0">
                <a:ln>
                  <a:noFill/>
                </a:ln>
                <a:solidFill>
                  <a:srgbClr val="C00000"/>
                </a:solidFill>
              </a:rPr>
              <a:t>технологии</a:t>
            </a:r>
            <a:r>
              <a:rPr lang="ru-RU" sz="2400" dirty="0">
                <a:ln>
                  <a:noFill/>
                </a:ln>
                <a:solidFill>
                  <a:srgbClr val="C00000"/>
                </a:solidFill>
              </a:rPr>
              <a:t>: количество коек к 2013 увеличилось в 2,6 раза  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608299015"/>
              </p:ext>
            </p:extLst>
          </p:nvPr>
        </p:nvGraphicFramePr>
        <p:xfrm>
          <a:off x="259904" y="1700808"/>
          <a:ext cx="4038600" cy="38584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4139952" y="1600200"/>
            <a:ext cx="4824536" cy="4525963"/>
          </a:xfrm>
        </p:spPr>
        <p:txBody>
          <a:bodyPr/>
          <a:lstStyle/>
          <a:p>
            <a:r>
              <a:rPr lang="ru-RU" sz="2000" dirty="0">
                <a:solidFill>
                  <a:srgbClr val="192806"/>
                </a:solidFill>
              </a:rPr>
              <a:t>Во всех территориальных ЛПУ открыты ДС, всего в Екатеринбурге -17 </a:t>
            </a:r>
            <a:r>
              <a:rPr lang="ru-RU" sz="2000" dirty="0" smtClean="0">
                <a:solidFill>
                  <a:srgbClr val="192806"/>
                </a:solidFill>
              </a:rPr>
              <a:t>ДС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Структура профилей ДС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различна, следующая:</a:t>
            </a:r>
            <a:endParaRPr lang="ru-RU" sz="2000" dirty="0">
              <a:solidFill>
                <a:schemeClr val="accent2">
                  <a:lumMod val="5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Педиатрия;</a:t>
            </a:r>
          </a:p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Нефрология;</a:t>
            </a:r>
          </a:p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Кардиология (очень востребованы койки !);</a:t>
            </a:r>
          </a:p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Гастроэнтерология;</a:t>
            </a:r>
          </a:p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Неврология 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ru-RU" sz="2000" dirty="0">
              <a:solidFill>
                <a:schemeClr val="accent2">
                  <a:lumMod val="5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solidFill>
                  <a:srgbClr val="C00000"/>
                </a:solidFill>
              </a:rPr>
              <a:t>ЗАДАЧА: открытие однодневного стационара хирургического профиля (ДГКБ № 9) </a:t>
            </a:r>
          </a:p>
          <a:p>
            <a:endParaRPr lang="ru-RU" dirty="0"/>
          </a:p>
        </p:txBody>
      </p:sp>
      <p:pic>
        <p:nvPicPr>
          <p:cNvPr id="232453" name="Picture 6" descr="iCA862YE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504" y="1417638"/>
            <a:ext cx="2592287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82436599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ru-RU" sz="2800" dirty="0" smtClean="0">
                <a:solidFill>
                  <a:srgbClr val="C00000"/>
                </a:solidFill>
              </a:rPr>
              <a:t>Койки круглосуточного пребывания, их движение (</a:t>
            </a:r>
            <a:r>
              <a:rPr lang="ru-RU" sz="2800" dirty="0" err="1" smtClean="0">
                <a:solidFill>
                  <a:srgbClr val="C00000"/>
                </a:solidFill>
              </a:rPr>
              <a:t>абс</a:t>
            </a:r>
            <a:r>
              <a:rPr lang="ru-RU" sz="2800" dirty="0" smtClean="0">
                <a:solidFill>
                  <a:srgbClr val="C00000"/>
                </a:solidFill>
              </a:rPr>
              <a:t>. число, %)</a:t>
            </a:r>
            <a:endParaRPr lang="ru-RU" sz="2800" dirty="0">
              <a:solidFill>
                <a:srgbClr val="C00000"/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72403726"/>
              </p:ext>
            </p:extLst>
          </p:nvPr>
        </p:nvGraphicFramePr>
        <p:xfrm>
          <a:off x="457200" y="1313840"/>
          <a:ext cx="8229601" cy="4206240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3178696"/>
                <a:gridCol w="1440160"/>
                <a:gridCol w="1584176"/>
                <a:gridCol w="2026569"/>
              </a:tblGrid>
              <a:tr h="370840">
                <a:tc>
                  <a:txBody>
                    <a:bodyPr/>
                    <a:lstStyle/>
                    <a:p>
                      <a:endParaRPr lang="ru-RU" sz="2000" b="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2000</a:t>
                      </a:r>
                      <a:endParaRPr lang="ru-RU" sz="20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2013</a:t>
                      </a:r>
                      <a:endParaRPr lang="ru-RU" sz="20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-/+</a:t>
                      </a:r>
                      <a:r>
                        <a:rPr lang="ru-RU" sz="20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, %</a:t>
                      </a:r>
                      <a:endParaRPr lang="ru-RU" sz="20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Всего коек</a:t>
                      </a:r>
                      <a:endParaRPr lang="ru-RU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C00000"/>
                          </a:solidFill>
                        </a:rPr>
                        <a:t>2470</a:t>
                      </a:r>
                      <a:endParaRPr lang="ru-RU" sz="20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C00000"/>
                          </a:solidFill>
                        </a:rPr>
                        <a:t>1385 </a:t>
                      </a:r>
                      <a:endParaRPr lang="ru-RU" sz="20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C00000"/>
                          </a:solidFill>
                        </a:rPr>
                        <a:t>-1085 (-44%)</a:t>
                      </a:r>
                      <a:endParaRPr lang="ru-RU" sz="20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Кардиоревматологи-ческие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60</a:t>
                      </a:r>
                      <a:endParaRPr lang="ru-RU" sz="20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30</a:t>
                      </a:r>
                      <a:endParaRPr lang="ru-RU" sz="20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-30 (-50%)</a:t>
                      </a:r>
                      <a:endParaRPr lang="ru-RU" sz="20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Гастроэнтерологические 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165</a:t>
                      </a:r>
                      <a:endParaRPr lang="ru-RU" sz="20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45</a:t>
                      </a:r>
                      <a:endParaRPr lang="ru-RU" sz="20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-120 (-75%)</a:t>
                      </a:r>
                      <a:endParaRPr lang="ru-RU" sz="20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Инфекционные 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1045</a:t>
                      </a:r>
                      <a:endParaRPr lang="ru-RU" sz="20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310</a:t>
                      </a:r>
                      <a:endParaRPr lang="ru-RU" sz="20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-735 (-70%)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Нефрологические</a:t>
                      </a:r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160</a:t>
                      </a:r>
                      <a:endParaRPr lang="ru-RU" sz="20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60</a:t>
                      </a:r>
                      <a:endParaRPr lang="ru-RU" sz="20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-100 (-62,5%)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Неврологические 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150</a:t>
                      </a:r>
                      <a:endParaRPr lang="ru-RU" sz="20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120</a:t>
                      </a:r>
                      <a:endParaRPr lang="ru-RU" sz="20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-30 (-20%)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Офтальмологические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70</a:t>
                      </a:r>
                      <a:endParaRPr lang="ru-RU" sz="20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45</a:t>
                      </a:r>
                      <a:endParaRPr lang="ru-RU" sz="20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-25 (-35,7%)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Отоларингологические 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95</a:t>
                      </a:r>
                      <a:endParaRPr lang="ru-RU" sz="20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60</a:t>
                      </a:r>
                      <a:endParaRPr lang="ru-RU" sz="20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-35 (-36,8%)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Педиатрические 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485</a:t>
                      </a:r>
                      <a:endParaRPr lang="ru-RU" sz="20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400</a:t>
                      </a:r>
                      <a:endParaRPr lang="ru-RU" sz="20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-85 (-21%)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554914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>
                <a:solidFill>
                  <a:srgbClr val="C00000"/>
                </a:solidFill>
              </a:rPr>
              <a:t>С</a:t>
            </a:r>
            <a:r>
              <a:rPr lang="ru-RU" sz="2800" dirty="0" smtClean="0">
                <a:solidFill>
                  <a:srgbClr val="C00000"/>
                </a:solidFill>
              </a:rPr>
              <a:t>труктура </a:t>
            </a:r>
            <a:r>
              <a:rPr lang="ru-RU" sz="2800" dirty="0" err="1" smtClean="0">
                <a:solidFill>
                  <a:srgbClr val="C00000"/>
                </a:solidFill>
              </a:rPr>
              <a:t>акушерско</a:t>
            </a:r>
            <a:r>
              <a:rPr lang="ru-RU" sz="2800" dirty="0" smtClean="0">
                <a:solidFill>
                  <a:srgbClr val="C00000"/>
                </a:solidFill>
              </a:rPr>
              <a:t> – гинекологической службы г. Екатеринбурга </a:t>
            </a:r>
            <a:endParaRPr lang="ru-RU" sz="2800" dirty="0">
              <a:solidFill>
                <a:srgbClr val="C0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12644989"/>
              </p:ext>
            </p:extLst>
          </p:nvPr>
        </p:nvGraphicFramePr>
        <p:xfrm>
          <a:off x="457200" y="1417638"/>
          <a:ext cx="8229600" cy="52517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457200" y="3140968"/>
            <a:ext cx="8147248" cy="0"/>
          </a:xfrm>
          <a:prstGeom prst="line">
            <a:avLst/>
          </a:prstGeom>
          <a:ln w="47625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23528" y="1918687"/>
            <a:ext cx="1656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  <a:latin typeface="+mn-lt"/>
              </a:rPr>
              <a:t>III </a:t>
            </a:r>
            <a:r>
              <a:rPr lang="ru-RU" sz="2400" b="1" dirty="0" smtClean="0">
                <a:solidFill>
                  <a:srgbClr val="C00000"/>
                </a:solidFill>
                <a:latin typeface="+mn-lt"/>
              </a:rPr>
              <a:t>уровень</a:t>
            </a:r>
            <a:endParaRPr lang="ru-RU" sz="24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8" y="4864299"/>
            <a:ext cx="1656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  <a:latin typeface="+mn-lt"/>
              </a:rPr>
              <a:t>II</a:t>
            </a:r>
            <a:r>
              <a:rPr lang="ru-RU" sz="2400" b="1" dirty="0" smtClean="0">
                <a:solidFill>
                  <a:srgbClr val="C00000"/>
                </a:solidFill>
                <a:latin typeface="+mn-lt"/>
              </a:rPr>
              <a:t> уровень</a:t>
            </a:r>
            <a:endParaRPr lang="ru-RU" sz="2400" b="1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2013473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17"/>
          <p:cNvSpPr>
            <a:spLocks noGrp="1"/>
          </p:cNvSpPr>
          <p:nvPr>
            <p:ph type="title"/>
          </p:nvPr>
        </p:nvSpPr>
        <p:spPr>
          <a:xfrm>
            <a:off x="179512" y="4725144"/>
            <a:ext cx="8964488" cy="1362075"/>
          </a:xfrm>
        </p:spPr>
        <p:txBody>
          <a:bodyPr>
            <a:noAutofit/>
          </a:bodyPr>
          <a:lstStyle/>
          <a:p>
            <a:pPr>
              <a:spcAft>
                <a:spcPts val="450"/>
              </a:spcAft>
            </a:pPr>
            <a:r>
              <a:rPr lang="ru-RU" sz="2400" b="0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400" b="0" dirty="0" smtClean="0">
                <a:solidFill>
                  <a:srgbClr val="C00000"/>
                </a:solidFill>
                <a:latin typeface="+mn-lt"/>
              </a:rPr>
            </a:br>
            <a:r>
              <a:rPr lang="ru-RU" sz="2400" b="0" dirty="0" smtClean="0">
                <a:solidFill>
                  <a:srgbClr val="C00000"/>
                </a:solidFill>
                <a:latin typeface="+mn-lt"/>
              </a:rPr>
              <a:t>эффективность работы службы родовспоможения и детства определяется положительной динамикой </a:t>
            </a:r>
            <a:r>
              <a:rPr lang="ru-RU" sz="2400" b="0" dirty="0" err="1" smtClean="0">
                <a:solidFill>
                  <a:srgbClr val="C00000"/>
                </a:solidFill>
                <a:latin typeface="+mn-lt"/>
              </a:rPr>
              <a:t>медико</a:t>
            </a:r>
            <a:r>
              <a:rPr lang="ru-RU" sz="2400" b="0" dirty="0" smtClean="0">
                <a:solidFill>
                  <a:srgbClr val="C00000"/>
                </a:solidFill>
                <a:latin typeface="+mn-lt"/>
              </a:rPr>
              <a:t> – демографических показателей </a:t>
            </a:r>
            <a:r>
              <a:rPr lang="ru-RU" sz="2400" b="0" dirty="0">
                <a:solidFill>
                  <a:srgbClr val="C00000"/>
                </a:solidFill>
              </a:rPr>
              <a:t/>
            </a:r>
            <a:br>
              <a:rPr lang="ru-RU" sz="2400" b="0" dirty="0">
                <a:solidFill>
                  <a:srgbClr val="C00000"/>
                </a:solidFill>
              </a:rPr>
            </a:br>
            <a:endParaRPr lang="ru-RU" sz="2400" b="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56081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7504" y="32411"/>
            <a:ext cx="8712968" cy="1504713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В Екатеринбурге отмечается увеличение новорожденных </a:t>
            </a:r>
            <a:r>
              <a:rPr lang="ru-RU" sz="3200" dirty="0" smtClean="0">
                <a:solidFill>
                  <a:srgbClr val="C00000"/>
                </a:solidFill>
              </a:rPr>
              <a:t/>
            </a:r>
            <a:br>
              <a:rPr lang="ru-RU" sz="3200" dirty="0" smtClean="0">
                <a:solidFill>
                  <a:srgbClr val="C00000"/>
                </a:solidFill>
              </a:rPr>
            </a:br>
            <a:r>
              <a:rPr lang="ru-RU" sz="2400" dirty="0" smtClean="0">
                <a:solidFill>
                  <a:srgbClr val="C00000"/>
                </a:solidFill>
              </a:rPr>
              <a:t>(</a:t>
            </a:r>
            <a:r>
              <a:rPr lang="ru-RU" sz="2400" dirty="0" err="1" smtClean="0">
                <a:solidFill>
                  <a:srgbClr val="C00000"/>
                </a:solidFill>
              </a:rPr>
              <a:t>абс</a:t>
            </a:r>
            <a:r>
              <a:rPr lang="ru-RU" sz="2400" dirty="0">
                <a:solidFill>
                  <a:srgbClr val="C00000"/>
                </a:solidFill>
              </a:rPr>
              <a:t>. ч</a:t>
            </a:r>
            <a:r>
              <a:rPr lang="ru-RU" sz="2400" dirty="0" smtClean="0">
                <a:solidFill>
                  <a:srgbClr val="C00000"/>
                </a:solidFill>
              </a:rPr>
              <a:t>исло, данные </a:t>
            </a:r>
            <a:r>
              <a:rPr lang="ru-RU" sz="2400" dirty="0" err="1" smtClean="0">
                <a:solidFill>
                  <a:srgbClr val="C00000"/>
                </a:solidFill>
              </a:rPr>
              <a:t>Свердловскоблстата</a:t>
            </a:r>
            <a:r>
              <a:rPr lang="ru-RU" sz="2400" dirty="0" smtClean="0">
                <a:solidFill>
                  <a:srgbClr val="C00000"/>
                </a:solidFill>
              </a:rPr>
              <a:t>)</a:t>
            </a:r>
            <a:endParaRPr lang="ru-RU" sz="2400" dirty="0">
              <a:solidFill>
                <a:srgbClr val="C00000"/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2460837"/>
              </p:ext>
            </p:extLst>
          </p:nvPr>
        </p:nvGraphicFramePr>
        <p:xfrm>
          <a:off x="-1896" y="1628800"/>
          <a:ext cx="9145896" cy="37640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5079608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43508" y="-33104"/>
            <a:ext cx="8820980" cy="1013832"/>
          </a:xfrm>
        </p:spPr>
        <p:txBody>
          <a:bodyPr/>
          <a:lstStyle/>
          <a:p>
            <a:pPr algn="ctr"/>
            <a:r>
              <a:rPr lang="ru-RU" sz="2800" b="0" dirty="0" smtClean="0">
                <a:solidFill>
                  <a:srgbClr val="C00000"/>
                </a:solidFill>
              </a:rPr>
              <a:t>Показатель младенческой смертности в городе Екатеринбурге (‰)</a:t>
            </a:r>
            <a:endParaRPr lang="ru-RU" sz="2800" b="0" dirty="0">
              <a:solidFill>
                <a:srgbClr val="C00000"/>
              </a:solidFill>
            </a:endParaRPr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7728374"/>
              </p:ext>
            </p:extLst>
          </p:nvPr>
        </p:nvGraphicFramePr>
        <p:xfrm>
          <a:off x="215516" y="1196752"/>
          <a:ext cx="8748972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Овал 12"/>
          <p:cNvSpPr/>
          <p:nvPr/>
        </p:nvSpPr>
        <p:spPr>
          <a:xfrm>
            <a:off x="8460432" y="2564904"/>
            <a:ext cx="504056" cy="1008112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562506" y="3933056"/>
            <a:ext cx="2457766" cy="923330"/>
          </a:xfrm>
          <a:prstGeom prst="rect">
            <a:avLst/>
          </a:prstGeom>
          <a:noFill/>
          <a:ln w="317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+mn-lt"/>
              </a:rPr>
              <a:t>Переход на новые критерии живорождения</a:t>
            </a:r>
            <a:endParaRPr lang="ru-RU" dirty="0">
              <a:solidFill>
                <a:srgbClr val="C00000"/>
              </a:solidFill>
              <a:latin typeface="+mn-lt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V="1">
            <a:off x="7020272" y="2852936"/>
            <a:ext cx="144016" cy="1080120"/>
          </a:xfrm>
          <a:prstGeom prst="straightConnector1">
            <a:avLst/>
          </a:prstGeom>
          <a:ln w="3492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578534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2800" dirty="0" smtClean="0">
                <a:solidFill>
                  <a:srgbClr val="C00000"/>
                </a:solidFill>
              </a:rPr>
              <a:t>Выводы и задачи: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49090"/>
            <a:ext cx="8229600" cy="4525963"/>
          </a:xfrm>
        </p:spPr>
        <p:txBody>
          <a:bodyPr/>
          <a:lstStyle/>
          <a:p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Считаем, что структура, созданная в службе родовспоможения и детства, оптимальна.</a:t>
            </a:r>
          </a:p>
          <a:p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Управление здравоохранения ставит перед собой и главными врачами детских больниц следующие задачи:</a:t>
            </a:r>
          </a:p>
          <a:p>
            <a:r>
              <a:rPr lang="ru-RU" sz="2000" dirty="0">
                <a:solidFill>
                  <a:srgbClr val="C00000"/>
                </a:solidFill>
              </a:rPr>
              <a:t>о</a:t>
            </a:r>
            <a:r>
              <a:rPr lang="ru-RU" sz="2000" dirty="0" smtClean="0">
                <a:solidFill>
                  <a:srgbClr val="C00000"/>
                </a:solidFill>
              </a:rPr>
              <a:t>рганизация работы службы с соблюдением Порядков оказания медицинской помощи женщинам и детям;</a:t>
            </a:r>
          </a:p>
          <a:p>
            <a:r>
              <a:rPr lang="ru-RU" sz="2000" dirty="0" smtClean="0">
                <a:solidFill>
                  <a:srgbClr val="C00000"/>
                </a:solidFill>
              </a:rPr>
              <a:t>дальнейшее развитие </a:t>
            </a:r>
            <a:r>
              <a:rPr lang="ru-RU" sz="2000" dirty="0" err="1" smtClean="0">
                <a:solidFill>
                  <a:srgbClr val="C00000"/>
                </a:solidFill>
              </a:rPr>
              <a:t>стационарзамещающих</a:t>
            </a:r>
            <a:r>
              <a:rPr lang="ru-RU" sz="2000" dirty="0" smtClean="0">
                <a:solidFill>
                  <a:srgbClr val="C00000"/>
                </a:solidFill>
              </a:rPr>
              <a:t> технологий;</a:t>
            </a:r>
          </a:p>
          <a:p>
            <a:r>
              <a:rPr lang="ru-RU" sz="2000" dirty="0" smtClean="0">
                <a:solidFill>
                  <a:srgbClr val="C00000"/>
                </a:solidFill>
              </a:rPr>
              <a:t>открытие в  2015 году однодневного стационара хирургического профиля (ДГКБ № 9);</a:t>
            </a:r>
          </a:p>
          <a:p>
            <a:r>
              <a:rPr lang="ru-RU" sz="2000" dirty="0">
                <a:solidFill>
                  <a:srgbClr val="C00000"/>
                </a:solidFill>
              </a:rPr>
              <a:t>р</a:t>
            </a:r>
            <a:r>
              <a:rPr lang="ru-RU" sz="2000" dirty="0" smtClean="0">
                <a:solidFill>
                  <a:srgbClr val="C00000"/>
                </a:solidFill>
              </a:rPr>
              <a:t>азвитие реабилитационных технологий (рассматривается вопрос о закрытии круглосуточного стационара и создание городской реабилитационной площадки);</a:t>
            </a:r>
          </a:p>
          <a:p>
            <a:r>
              <a:rPr lang="ru-RU" sz="2000" dirty="0" smtClean="0">
                <a:solidFill>
                  <a:srgbClr val="C00000"/>
                </a:solidFill>
              </a:rPr>
              <a:t>приоритеты в работе – профилактическая составляющая и </a:t>
            </a:r>
            <a:r>
              <a:rPr lang="ru-RU" sz="2000" dirty="0" err="1" smtClean="0">
                <a:solidFill>
                  <a:srgbClr val="C00000"/>
                </a:solidFill>
              </a:rPr>
              <a:t>пациентоориентированная</a:t>
            </a:r>
            <a:r>
              <a:rPr lang="ru-RU" sz="2000" dirty="0" smtClean="0">
                <a:solidFill>
                  <a:srgbClr val="C00000"/>
                </a:solidFill>
              </a:rPr>
              <a:t> организация работы службы</a:t>
            </a:r>
          </a:p>
          <a:p>
            <a:endParaRPr lang="ru-RU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285226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3275856" y="1268760"/>
            <a:ext cx="5650265" cy="330090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latin typeface="+mn-lt"/>
              </a:rPr>
              <a:t>Благодарю за внимание!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latin typeface="+mn-lt"/>
              </a:rPr>
              <a:t>Желаю всем крепкого здоровья!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5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                       </a:t>
            </a:r>
            <a:endParaRPr lang="ru-RU" sz="405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latin typeface="+mn-lt"/>
              </a:rPr>
              <a:t>С </a:t>
            </a: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latin typeface="+mn-lt"/>
              </a:rPr>
              <a:t>уважением Савинова Т.Л.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932040" y="609329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C00000"/>
                </a:solidFill>
                <a:latin typeface="+mn-lt"/>
              </a:rPr>
              <a:t>Мы приходим в этот мир для счастья:)</a:t>
            </a:r>
            <a:br>
              <a:rPr lang="ru-RU" dirty="0">
                <a:solidFill>
                  <a:srgbClr val="C00000"/>
                </a:solidFill>
                <a:latin typeface="+mn-lt"/>
              </a:rPr>
            </a:br>
            <a:r>
              <a:rPr lang="ru-RU" dirty="0">
                <a:solidFill>
                  <a:srgbClr val="C00000"/>
                </a:solidFill>
                <a:latin typeface="+mn-lt"/>
              </a:rPr>
              <a:t>чтобы жить легко и вдохновенно:)</a:t>
            </a:r>
            <a:endParaRPr lang="ru-RU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9691713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Text Box 2"/>
          <p:cNvSpPr txBox="1">
            <a:spLocks noChangeArrowheads="1"/>
          </p:cNvSpPr>
          <p:nvPr/>
        </p:nvSpPr>
        <p:spPr bwMode="auto">
          <a:xfrm>
            <a:off x="1095375" y="56832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endParaRPr lang="ru-RU" altLang="ru-RU" sz="1800"/>
          </a:p>
        </p:txBody>
      </p:sp>
      <p:sp>
        <p:nvSpPr>
          <p:cNvPr id="152579" name="Text Box 3"/>
          <p:cNvSpPr txBox="1">
            <a:spLocks noChangeArrowheads="1"/>
          </p:cNvSpPr>
          <p:nvPr/>
        </p:nvSpPr>
        <p:spPr bwMode="auto">
          <a:xfrm>
            <a:off x="611188" y="188913"/>
            <a:ext cx="80645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ru-RU" altLang="ru-RU" sz="2800" dirty="0" smtClean="0">
                <a:solidFill>
                  <a:srgbClr val="C00000"/>
                </a:solidFill>
                <a:latin typeface="+mj-lt"/>
              </a:rPr>
              <a:t>В Екатеринбурге создан четкий алгоритм наблюдения беременных женщин</a:t>
            </a:r>
            <a:endParaRPr lang="ru-RU" alt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52580" name="Text Box 4"/>
          <p:cNvSpPr txBox="1">
            <a:spLocks noChangeArrowheads="1"/>
          </p:cNvSpPr>
          <p:nvPr/>
        </p:nvSpPr>
        <p:spPr bwMode="auto">
          <a:xfrm>
            <a:off x="1166813" y="57531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endParaRPr lang="ru-RU" altLang="ru-RU" sz="1800"/>
          </a:p>
        </p:txBody>
      </p:sp>
      <p:sp>
        <p:nvSpPr>
          <p:cNvPr id="152581" name="Text Box 5"/>
          <p:cNvSpPr txBox="1">
            <a:spLocks noChangeArrowheads="1"/>
          </p:cNvSpPr>
          <p:nvPr/>
        </p:nvSpPr>
        <p:spPr bwMode="auto">
          <a:xfrm>
            <a:off x="808038" y="57531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endParaRPr lang="ru-RU" altLang="ru-RU" sz="1800"/>
          </a:p>
        </p:txBody>
      </p:sp>
      <p:sp>
        <p:nvSpPr>
          <p:cNvPr id="152582" name="Rectangle 6"/>
          <p:cNvSpPr>
            <a:spLocks noChangeArrowheads="1"/>
          </p:cNvSpPr>
          <p:nvPr/>
        </p:nvSpPr>
        <p:spPr bwMode="auto">
          <a:xfrm>
            <a:off x="107504" y="6119813"/>
            <a:ext cx="8928991" cy="576263"/>
          </a:xfrm>
          <a:prstGeom prst="rect">
            <a:avLst/>
          </a:prstGeom>
          <a:ln>
            <a:headEnd/>
            <a:tailEnd/>
          </a:ln>
          <a:ex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400" dirty="0" smtClean="0">
                <a:solidFill>
                  <a:schemeClr val="bg1"/>
                </a:solidFill>
              </a:rPr>
              <a:t>13 </a:t>
            </a:r>
            <a:r>
              <a:rPr lang="ru-RU" altLang="ru-RU" sz="1400" dirty="0">
                <a:solidFill>
                  <a:schemeClr val="bg1"/>
                </a:solidFill>
              </a:rPr>
              <a:t>территориальных женских </a:t>
            </a:r>
            <a:r>
              <a:rPr lang="ru-RU" altLang="ru-RU" sz="1400" dirty="0" smtClean="0">
                <a:solidFill>
                  <a:schemeClr val="bg1"/>
                </a:solidFill>
              </a:rPr>
              <a:t>консультаций в </a:t>
            </a:r>
            <a:r>
              <a:rPr lang="ru-RU" altLang="ru-RU" sz="1400" dirty="0">
                <a:solidFill>
                  <a:schemeClr val="bg1"/>
                </a:solidFill>
              </a:rPr>
              <a:t>составе </a:t>
            </a:r>
            <a:r>
              <a:rPr lang="ru-RU" altLang="ru-RU" sz="1400" dirty="0" smtClean="0">
                <a:solidFill>
                  <a:schemeClr val="bg1"/>
                </a:solidFill>
              </a:rPr>
              <a:t>11 многопрофильных </a:t>
            </a:r>
            <a:r>
              <a:rPr lang="ru-RU" altLang="ru-RU" sz="1400" dirty="0">
                <a:solidFill>
                  <a:schemeClr val="bg1"/>
                </a:solidFill>
              </a:rPr>
              <a:t>больниц</a:t>
            </a:r>
          </a:p>
        </p:txBody>
      </p:sp>
      <p:sp>
        <p:nvSpPr>
          <p:cNvPr id="152583" name="AutoShape 7"/>
          <p:cNvSpPr>
            <a:spLocks noChangeArrowheads="1"/>
          </p:cNvSpPr>
          <p:nvPr/>
        </p:nvSpPr>
        <p:spPr bwMode="auto">
          <a:xfrm>
            <a:off x="395288" y="2420938"/>
            <a:ext cx="8424862" cy="431800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C00000"/>
            </a:solidFill>
            <a:prstDash val="dash"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 eaLnBrk="1" hangingPunct="1"/>
            <a:r>
              <a:rPr lang="ru-RU" altLang="ru-RU" sz="2000" dirty="0">
                <a:solidFill>
                  <a:srgbClr val="C00000"/>
                </a:solidFill>
                <a:latin typeface="+mn-lt"/>
              </a:rPr>
              <a:t>Консультативное наблюдение</a:t>
            </a:r>
          </a:p>
        </p:txBody>
      </p:sp>
      <p:sp>
        <p:nvSpPr>
          <p:cNvPr id="152584" name="Text Box 8"/>
          <p:cNvSpPr txBox="1">
            <a:spLocks noChangeArrowheads="1"/>
          </p:cNvSpPr>
          <p:nvPr/>
        </p:nvSpPr>
        <p:spPr bwMode="auto">
          <a:xfrm>
            <a:off x="4048125" y="438467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endParaRPr lang="ru-RU" altLang="ru-RU" sz="1800"/>
          </a:p>
        </p:txBody>
      </p:sp>
      <p:sp>
        <p:nvSpPr>
          <p:cNvPr id="152585" name="AutoShape 9"/>
          <p:cNvSpPr>
            <a:spLocks noChangeArrowheads="1"/>
          </p:cNvSpPr>
          <p:nvPr/>
        </p:nvSpPr>
        <p:spPr bwMode="auto">
          <a:xfrm>
            <a:off x="1619250" y="5084763"/>
            <a:ext cx="6408737" cy="431800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C00000"/>
            </a:solidFill>
            <a:prstDash val="dashDot"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 eaLnBrk="1" hangingPunct="1"/>
            <a:r>
              <a:rPr lang="ru-RU" altLang="ru-RU" sz="2000" dirty="0">
                <a:solidFill>
                  <a:srgbClr val="C00000"/>
                </a:solidFill>
                <a:latin typeface="+mn-lt"/>
              </a:rPr>
              <a:t>Диспансерное  и консультативное наблюдение</a:t>
            </a:r>
          </a:p>
        </p:txBody>
      </p:sp>
      <p:sp>
        <p:nvSpPr>
          <p:cNvPr id="152586" name="AutoShape 10"/>
          <p:cNvSpPr>
            <a:spLocks noChangeArrowheads="1"/>
          </p:cNvSpPr>
          <p:nvPr/>
        </p:nvSpPr>
        <p:spPr bwMode="auto">
          <a:xfrm>
            <a:off x="4932363" y="3573463"/>
            <a:ext cx="3095625" cy="719137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x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400" dirty="0">
                <a:solidFill>
                  <a:schemeClr val="bg1"/>
                </a:solidFill>
              </a:rPr>
              <a:t>Екатеринбургский</a:t>
            </a:r>
          </a:p>
          <a:p>
            <a:pPr algn="ctr" eaLnBrk="1" hangingPunct="1"/>
            <a:r>
              <a:rPr lang="ru-RU" altLang="ru-RU" sz="1400" dirty="0">
                <a:solidFill>
                  <a:schemeClr val="bg1"/>
                </a:solidFill>
              </a:rPr>
              <a:t> клинико-диагностический центр</a:t>
            </a:r>
          </a:p>
        </p:txBody>
      </p:sp>
      <p:sp>
        <p:nvSpPr>
          <p:cNvPr id="152587" name="Text Box 11"/>
          <p:cNvSpPr txBox="1">
            <a:spLocks noChangeArrowheads="1"/>
          </p:cNvSpPr>
          <p:nvPr/>
        </p:nvSpPr>
        <p:spPr bwMode="auto">
          <a:xfrm>
            <a:off x="5416550" y="460057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endParaRPr lang="ru-RU" altLang="ru-RU" sz="1800"/>
          </a:p>
        </p:txBody>
      </p:sp>
      <p:sp>
        <p:nvSpPr>
          <p:cNvPr id="152588" name="AutoShape 12"/>
          <p:cNvSpPr>
            <a:spLocks noChangeArrowheads="1"/>
          </p:cNvSpPr>
          <p:nvPr/>
        </p:nvSpPr>
        <p:spPr bwMode="auto">
          <a:xfrm>
            <a:off x="4448174" y="4410076"/>
            <a:ext cx="842963" cy="576262"/>
          </a:xfrm>
          <a:prstGeom prst="upArrow">
            <a:avLst>
              <a:gd name="adj1" fmla="val 50000"/>
              <a:gd name="adj2" fmla="val 25000"/>
            </a:avLst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2589" name="Text Box 13"/>
          <p:cNvSpPr txBox="1">
            <a:spLocks noChangeArrowheads="1"/>
          </p:cNvSpPr>
          <p:nvPr/>
        </p:nvSpPr>
        <p:spPr bwMode="auto">
          <a:xfrm>
            <a:off x="3471863" y="46736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endParaRPr lang="ru-RU" altLang="ru-RU" sz="1800"/>
          </a:p>
        </p:txBody>
      </p:sp>
      <p:sp>
        <p:nvSpPr>
          <p:cNvPr id="152591" name="Text Box 15"/>
          <p:cNvSpPr txBox="1">
            <a:spLocks noChangeArrowheads="1"/>
          </p:cNvSpPr>
          <p:nvPr/>
        </p:nvSpPr>
        <p:spPr bwMode="auto">
          <a:xfrm>
            <a:off x="2967038" y="366553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endParaRPr lang="ru-RU" altLang="ru-RU" sz="1800"/>
          </a:p>
        </p:txBody>
      </p:sp>
      <p:sp>
        <p:nvSpPr>
          <p:cNvPr id="152592" name="AutoShape 16"/>
          <p:cNvSpPr>
            <a:spLocks noChangeArrowheads="1"/>
          </p:cNvSpPr>
          <p:nvPr/>
        </p:nvSpPr>
        <p:spPr bwMode="auto">
          <a:xfrm>
            <a:off x="1619250" y="3573463"/>
            <a:ext cx="3168650" cy="792162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x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200" dirty="0">
                <a:solidFill>
                  <a:schemeClr val="bg1"/>
                </a:solidFill>
              </a:rPr>
              <a:t>Клинико-диагностическая</a:t>
            </a:r>
          </a:p>
          <a:p>
            <a:pPr algn="ctr" eaLnBrk="1" hangingPunct="1"/>
            <a:r>
              <a:rPr lang="ru-RU" altLang="ru-RU" sz="1200" dirty="0">
                <a:solidFill>
                  <a:schemeClr val="bg1"/>
                </a:solidFill>
              </a:rPr>
              <a:t>поликлиника</a:t>
            </a:r>
          </a:p>
          <a:p>
            <a:pPr algn="ctr" eaLnBrk="1" hangingPunct="1"/>
            <a:r>
              <a:rPr lang="ru-RU" altLang="ru-RU" sz="1200" dirty="0">
                <a:solidFill>
                  <a:schemeClr val="bg1"/>
                </a:solidFill>
              </a:rPr>
              <a:t> Городского перинатального центра</a:t>
            </a:r>
          </a:p>
        </p:txBody>
      </p:sp>
      <p:sp>
        <p:nvSpPr>
          <p:cNvPr id="152593" name="Text Box 17"/>
          <p:cNvSpPr txBox="1">
            <a:spLocks noChangeArrowheads="1"/>
          </p:cNvSpPr>
          <p:nvPr/>
        </p:nvSpPr>
        <p:spPr bwMode="auto">
          <a:xfrm>
            <a:off x="3400425" y="287337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endParaRPr lang="ru-RU" altLang="ru-RU" sz="1800"/>
          </a:p>
        </p:txBody>
      </p:sp>
      <p:sp>
        <p:nvSpPr>
          <p:cNvPr id="152594" name="AutoShape 18"/>
          <p:cNvSpPr>
            <a:spLocks noChangeArrowheads="1"/>
          </p:cNvSpPr>
          <p:nvPr/>
        </p:nvSpPr>
        <p:spPr bwMode="auto">
          <a:xfrm>
            <a:off x="2987675" y="2924175"/>
            <a:ext cx="935038" cy="576263"/>
          </a:xfrm>
          <a:prstGeom prst="upArrow">
            <a:avLst>
              <a:gd name="adj1" fmla="val 50000"/>
              <a:gd name="adj2" fmla="val 25000"/>
            </a:avLst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2595" name="Text Box 19"/>
          <p:cNvSpPr txBox="1">
            <a:spLocks noChangeArrowheads="1"/>
          </p:cNvSpPr>
          <p:nvPr/>
        </p:nvSpPr>
        <p:spPr bwMode="auto">
          <a:xfrm>
            <a:off x="6135688" y="280035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endParaRPr lang="ru-RU" altLang="ru-RU" sz="1800"/>
          </a:p>
        </p:txBody>
      </p:sp>
      <p:sp>
        <p:nvSpPr>
          <p:cNvPr id="152596" name="AutoShape 20"/>
          <p:cNvSpPr>
            <a:spLocks noChangeArrowheads="1"/>
          </p:cNvSpPr>
          <p:nvPr/>
        </p:nvSpPr>
        <p:spPr bwMode="auto">
          <a:xfrm>
            <a:off x="5867400" y="2924175"/>
            <a:ext cx="864840" cy="576263"/>
          </a:xfrm>
          <a:prstGeom prst="upArrow">
            <a:avLst>
              <a:gd name="adj1" fmla="val 50000"/>
              <a:gd name="adj2" fmla="val 25000"/>
            </a:avLst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2597" name="Text Box 21"/>
          <p:cNvSpPr txBox="1">
            <a:spLocks noChangeArrowheads="1"/>
          </p:cNvSpPr>
          <p:nvPr/>
        </p:nvSpPr>
        <p:spPr bwMode="auto">
          <a:xfrm>
            <a:off x="1239838" y="128905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endParaRPr lang="ru-RU" altLang="ru-RU" sz="1800"/>
          </a:p>
        </p:txBody>
      </p:sp>
      <p:sp>
        <p:nvSpPr>
          <p:cNvPr id="152598" name="AutoShape 22"/>
          <p:cNvSpPr>
            <a:spLocks noChangeArrowheads="1"/>
          </p:cNvSpPr>
          <p:nvPr/>
        </p:nvSpPr>
        <p:spPr bwMode="auto">
          <a:xfrm>
            <a:off x="250825" y="1268413"/>
            <a:ext cx="2736850" cy="719137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x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600" dirty="0">
                <a:ln w="0"/>
                <a:solidFill>
                  <a:schemeClr val="accent6">
                    <a:lumMod val="75000"/>
                  </a:schemeClr>
                </a:solidFill>
              </a:rPr>
              <a:t>Областной </a:t>
            </a:r>
          </a:p>
          <a:p>
            <a:pPr algn="ctr" eaLnBrk="1" hangingPunct="1"/>
            <a:r>
              <a:rPr lang="ru-RU" altLang="ru-RU" sz="1600" dirty="0">
                <a:ln w="0"/>
                <a:solidFill>
                  <a:schemeClr val="accent6">
                    <a:lumMod val="75000"/>
                  </a:schemeClr>
                </a:solidFill>
              </a:rPr>
              <a:t>перинатальный</a:t>
            </a:r>
          </a:p>
          <a:p>
            <a:pPr algn="ctr" eaLnBrk="1" hangingPunct="1"/>
            <a:r>
              <a:rPr lang="ru-RU" altLang="ru-RU" sz="1600" dirty="0">
                <a:ln w="0"/>
                <a:solidFill>
                  <a:schemeClr val="accent6">
                    <a:lumMod val="75000"/>
                  </a:schemeClr>
                </a:solidFill>
              </a:rPr>
              <a:t> центр ОДКБ №1</a:t>
            </a:r>
          </a:p>
        </p:txBody>
      </p:sp>
      <p:sp>
        <p:nvSpPr>
          <p:cNvPr id="152599" name="Text Box 23"/>
          <p:cNvSpPr txBox="1">
            <a:spLocks noChangeArrowheads="1"/>
          </p:cNvSpPr>
          <p:nvPr/>
        </p:nvSpPr>
        <p:spPr bwMode="auto">
          <a:xfrm>
            <a:off x="3400425" y="150495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endParaRPr lang="ru-RU" altLang="ru-RU" sz="1800"/>
          </a:p>
        </p:txBody>
      </p:sp>
      <p:sp>
        <p:nvSpPr>
          <p:cNvPr id="152600" name="AutoShape 24"/>
          <p:cNvSpPr>
            <a:spLocks noChangeArrowheads="1"/>
          </p:cNvSpPr>
          <p:nvPr/>
        </p:nvSpPr>
        <p:spPr bwMode="auto">
          <a:xfrm>
            <a:off x="6084888" y="1268413"/>
            <a:ext cx="2736850" cy="719137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x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800" dirty="0">
                <a:solidFill>
                  <a:schemeClr val="accent6">
                    <a:lumMod val="75000"/>
                  </a:schemeClr>
                </a:solidFill>
              </a:rPr>
              <a:t>ГБУЗ СО «КДЦ «ОЗМР»</a:t>
            </a:r>
          </a:p>
        </p:txBody>
      </p:sp>
      <p:sp>
        <p:nvSpPr>
          <p:cNvPr id="152601" name="Text Box 25"/>
          <p:cNvSpPr txBox="1">
            <a:spLocks noChangeArrowheads="1"/>
          </p:cNvSpPr>
          <p:nvPr/>
        </p:nvSpPr>
        <p:spPr bwMode="auto">
          <a:xfrm>
            <a:off x="7288213" y="136048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endParaRPr lang="ru-RU" altLang="ru-RU" sz="1800"/>
          </a:p>
        </p:txBody>
      </p:sp>
      <p:sp>
        <p:nvSpPr>
          <p:cNvPr id="152602" name="AutoShape 26"/>
          <p:cNvSpPr>
            <a:spLocks noChangeArrowheads="1"/>
          </p:cNvSpPr>
          <p:nvPr/>
        </p:nvSpPr>
        <p:spPr bwMode="auto">
          <a:xfrm>
            <a:off x="3203575" y="1268413"/>
            <a:ext cx="2736850" cy="719137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x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800" dirty="0">
                <a:ln w="0"/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НИИ ОММ </a:t>
            </a:r>
          </a:p>
        </p:txBody>
      </p:sp>
      <p:sp>
        <p:nvSpPr>
          <p:cNvPr id="152603" name="Text Box 27"/>
          <p:cNvSpPr txBox="1">
            <a:spLocks noChangeArrowheads="1"/>
          </p:cNvSpPr>
          <p:nvPr/>
        </p:nvSpPr>
        <p:spPr bwMode="auto">
          <a:xfrm>
            <a:off x="4479925" y="200818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endParaRPr lang="ru-RU" altLang="ru-RU" sz="1800"/>
          </a:p>
        </p:txBody>
      </p:sp>
      <p:sp>
        <p:nvSpPr>
          <p:cNvPr id="152606" name="AutoShape 30"/>
          <p:cNvSpPr>
            <a:spLocks noChangeArrowheads="1"/>
          </p:cNvSpPr>
          <p:nvPr/>
        </p:nvSpPr>
        <p:spPr bwMode="auto">
          <a:xfrm>
            <a:off x="4284663" y="2060575"/>
            <a:ext cx="792162" cy="288925"/>
          </a:xfrm>
          <a:prstGeom prst="upArrow">
            <a:avLst>
              <a:gd name="adj1" fmla="val 50000"/>
              <a:gd name="adj2" fmla="val 25000"/>
            </a:avLst>
          </a:prstGeom>
          <a:noFill/>
          <a:ln w="38100" cmpd="sng">
            <a:solidFill>
              <a:srgbClr val="C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2607" name="AutoShape 31"/>
          <p:cNvSpPr>
            <a:spLocks noChangeArrowheads="1"/>
          </p:cNvSpPr>
          <p:nvPr/>
        </p:nvSpPr>
        <p:spPr bwMode="auto">
          <a:xfrm>
            <a:off x="8243888" y="2852738"/>
            <a:ext cx="431800" cy="2881312"/>
          </a:xfrm>
          <a:prstGeom prst="upArrow">
            <a:avLst>
              <a:gd name="adj1" fmla="val 50000"/>
              <a:gd name="adj2" fmla="val 166820"/>
            </a:avLst>
          </a:prstGeom>
          <a:noFill/>
          <a:ln w="38100" cmpd="sng">
            <a:solidFill>
              <a:srgbClr val="C00000"/>
            </a:solidFill>
            <a:prstDash val="solid"/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2608" name="AutoShape 32"/>
          <p:cNvSpPr>
            <a:spLocks noChangeArrowheads="1"/>
          </p:cNvSpPr>
          <p:nvPr/>
        </p:nvSpPr>
        <p:spPr bwMode="auto">
          <a:xfrm>
            <a:off x="611188" y="2924175"/>
            <a:ext cx="431800" cy="2809875"/>
          </a:xfrm>
          <a:prstGeom prst="upArrow">
            <a:avLst>
              <a:gd name="adj1" fmla="val 50000"/>
              <a:gd name="adj2" fmla="val 162684"/>
            </a:avLst>
          </a:prstGeom>
          <a:noFill/>
          <a:ln w="38100" cmpd="sng">
            <a:solidFill>
              <a:srgbClr val="C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2609" name="AutoShape 33"/>
          <p:cNvSpPr>
            <a:spLocks noChangeArrowheads="1"/>
          </p:cNvSpPr>
          <p:nvPr/>
        </p:nvSpPr>
        <p:spPr bwMode="auto">
          <a:xfrm>
            <a:off x="4448174" y="5561013"/>
            <a:ext cx="842963" cy="485775"/>
          </a:xfrm>
          <a:prstGeom prst="upArrow">
            <a:avLst>
              <a:gd name="adj1" fmla="val 50000"/>
              <a:gd name="adj2" fmla="val 25000"/>
            </a:avLst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882876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3" name="Text Box 3"/>
          <p:cNvSpPr txBox="1">
            <a:spLocks noChangeArrowheads="1"/>
          </p:cNvSpPr>
          <p:nvPr/>
        </p:nvSpPr>
        <p:spPr bwMode="auto">
          <a:xfrm>
            <a:off x="1311275" y="121602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endParaRPr lang="ru-RU" altLang="ru-RU" sz="1800"/>
          </a:p>
        </p:txBody>
      </p:sp>
      <p:sp>
        <p:nvSpPr>
          <p:cNvPr id="168964" name="Text Box 4"/>
          <p:cNvSpPr txBox="1">
            <a:spLocks noChangeArrowheads="1"/>
          </p:cNvSpPr>
          <p:nvPr/>
        </p:nvSpPr>
        <p:spPr bwMode="auto">
          <a:xfrm>
            <a:off x="755650" y="692150"/>
            <a:ext cx="7848600" cy="36671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altLang="ru-RU" sz="1800"/>
          </a:p>
        </p:txBody>
      </p:sp>
      <p:sp>
        <p:nvSpPr>
          <p:cNvPr id="168965" name="Text Box 5"/>
          <p:cNvSpPr txBox="1">
            <a:spLocks noChangeArrowheads="1"/>
          </p:cNvSpPr>
          <p:nvPr/>
        </p:nvSpPr>
        <p:spPr bwMode="auto">
          <a:xfrm>
            <a:off x="0" y="246529"/>
            <a:ext cx="4976911" cy="193899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400" dirty="0">
                <a:solidFill>
                  <a:srgbClr val="C00000"/>
                </a:solidFill>
                <a:latin typeface="+mj-lt"/>
              </a:rPr>
              <a:t>Динамика числа беременных женщин, </a:t>
            </a:r>
            <a:r>
              <a:rPr lang="ru-RU" altLang="ru-RU" sz="2400" dirty="0" smtClean="0">
                <a:solidFill>
                  <a:srgbClr val="C00000"/>
                </a:solidFill>
                <a:latin typeface="+mj-lt"/>
              </a:rPr>
              <a:t>вставших </a:t>
            </a:r>
            <a:r>
              <a:rPr lang="ru-RU" altLang="ru-RU" sz="2400" dirty="0">
                <a:solidFill>
                  <a:srgbClr val="C00000"/>
                </a:solidFill>
                <a:latin typeface="+mj-lt"/>
              </a:rPr>
              <a:t>на диспансерный учет в клинико-диагностическую поликлинику </a:t>
            </a:r>
            <a:r>
              <a:rPr lang="ru-RU" altLang="ru-RU" sz="2400" dirty="0" smtClean="0">
                <a:solidFill>
                  <a:srgbClr val="C00000"/>
                </a:solidFill>
                <a:latin typeface="+mj-lt"/>
              </a:rPr>
              <a:t>ГПЦ</a:t>
            </a:r>
            <a:endParaRPr lang="ru-RU" altLang="ru-RU" sz="2400" dirty="0">
              <a:solidFill>
                <a:srgbClr val="C00000"/>
              </a:solidFill>
              <a:latin typeface="+mj-lt"/>
            </a:endParaRPr>
          </a:p>
        </p:txBody>
      </p:sp>
      <p:graphicFrame>
        <p:nvGraphicFramePr>
          <p:cNvPr id="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1556738"/>
              </p:ext>
            </p:extLst>
          </p:nvPr>
        </p:nvGraphicFramePr>
        <p:xfrm>
          <a:off x="203076" y="1739900"/>
          <a:ext cx="4773835" cy="45365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5076056" y="1751593"/>
            <a:ext cx="4009210" cy="4896544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>Во всех 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>13 территориальных ж/к, ж/к 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>КДЦ ГПЦ, 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>ЕКДЦ 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>открыты и работают дневные 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>стационары</a:t>
            </a:r>
          </a:p>
          <a:p>
            <a:pPr marL="0" indent="0">
              <a:buNone/>
            </a:pPr>
            <a:endParaRPr lang="ru-RU" sz="2000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>Городской коечный фонд ДНЕВНЫХ СТАЦИОНАРОВ составляет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216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> коек в 2 смены </a:t>
            </a:r>
            <a:endParaRPr lang="ru-RU" sz="24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8186" y="0"/>
            <a:ext cx="2797080" cy="1956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03811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ru-RU" sz="2800" dirty="0" smtClean="0">
                <a:solidFill>
                  <a:srgbClr val="C00000"/>
                </a:solidFill>
              </a:rPr>
              <a:t>Акушерская служба. Коечный фонд</a:t>
            </a:r>
            <a:endParaRPr lang="ru-RU" sz="2800" dirty="0">
              <a:solidFill>
                <a:srgbClr val="C0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66485829"/>
              </p:ext>
            </p:extLst>
          </p:nvPr>
        </p:nvGraphicFramePr>
        <p:xfrm>
          <a:off x="323528" y="836712"/>
          <a:ext cx="3970784" cy="2377440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2452285"/>
                <a:gridCol w="1518499"/>
              </a:tblGrid>
              <a:tr h="611480">
                <a:tc>
                  <a:txBody>
                    <a:bodyPr/>
                    <a:lstStyle/>
                    <a:p>
                      <a:pPr algn="l"/>
                      <a:r>
                        <a:rPr lang="ru-RU" b="0" i="1" dirty="0" smtClean="0">
                          <a:solidFill>
                            <a:srgbClr val="C00000"/>
                          </a:solidFill>
                        </a:rPr>
                        <a:t>Коечный</a:t>
                      </a:r>
                      <a:r>
                        <a:rPr lang="ru-RU" b="0" i="1" baseline="0" dirty="0" smtClean="0">
                          <a:solidFill>
                            <a:srgbClr val="C00000"/>
                          </a:solidFill>
                        </a:rPr>
                        <a:t> фонд</a:t>
                      </a:r>
                      <a:r>
                        <a:rPr lang="ru-RU" b="0" i="1" dirty="0" smtClean="0">
                          <a:solidFill>
                            <a:srgbClr val="C00000"/>
                          </a:solidFill>
                        </a:rPr>
                        <a:t> (</a:t>
                      </a:r>
                      <a:r>
                        <a:rPr lang="ru-RU" b="0" i="1" dirty="0" err="1" smtClean="0">
                          <a:solidFill>
                            <a:srgbClr val="C00000"/>
                          </a:solidFill>
                        </a:rPr>
                        <a:t>абс</a:t>
                      </a:r>
                      <a:r>
                        <a:rPr lang="ru-RU" b="0" i="1" dirty="0" smtClean="0">
                          <a:solidFill>
                            <a:srgbClr val="C00000"/>
                          </a:solidFill>
                        </a:rPr>
                        <a:t>. число коек)</a:t>
                      </a:r>
                      <a:endParaRPr lang="ru-RU" b="0" i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rgbClr val="C00000"/>
                          </a:solidFill>
                        </a:rPr>
                        <a:t>1040</a:t>
                      </a:r>
                      <a:endParaRPr lang="ru-RU" sz="2400" b="1" i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b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Акушерские</a:t>
                      </a:r>
                      <a:r>
                        <a:rPr lang="ru-RU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</a:t>
                      </a:r>
                      <a:endParaRPr lang="ru-RU" b="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340</a:t>
                      </a:r>
                      <a:endParaRPr lang="ru-RU" sz="2400" b="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b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Койки</a:t>
                      </a:r>
                      <a:r>
                        <a:rPr lang="ru-RU" b="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патологии беременности</a:t>
                      </a:r>
                      <a:endParaRPr lang="ru-RU" b="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325</a:t>
                      </a:r>
                      <a:endParaRPr lang="ru-RU" sz="2400" b="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b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Гинекологические койки</a:t>
                      </a:r>
                      <a:endParaRPr lang="ru-RU" b="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375</a:t>
                      </a:r>
                      <a:endParaRPr lang="ru-RU" sz="2400" b="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482743884"/>
              </p:ext>
            </p:extLst>
          </p:nvPr>
        </p:nvGraphicFramePr>
        <p:xfrm>
          <a:off x="4932040" y="1052736"/>
          <a:ext cx="4067324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3118321795"/>
              </p:ext>
            </p:extLst>
          </p:nvPr>
        </p:nvGraphicFramePr>
        <p:xfrm>
          <a:off x="251520" y="3861048"/>
          <a:ext cx="4320480" cy="21917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55578321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531"/>
            <a:ext cx="8229600" cy="1143000"/>
          </a:xfrm>
        </p:spPr>
        <p:txBody>
          <a:bodyPr/>
          <a:lstStyle/>
          <a:p>
            <a:r>
              <a:rPr lang="ru-RU" sz="2800" dirty="0" smtClean="0">
                <a:solidFill>
                  <a:srgbClr val="C00000"/>
                </a:solidFill>
              </a:rPr>
              <a:t>Родильные дома на территории города Екатеринбурга</a:t>
            </a:r>
            <a:endParaRPr lang="ru-RU" sz="2800" dirty="0">
              <a:solidFill>
                <a:srgbClr val="C0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70687826"/>
              </p:ext>
            </p:extLst>
          </p:nvPr>
        </p:nvGraphicFramePr>
        <p:xfrm>
          <a:off x="-828600" y="1183531"/>
          <a:ext cx="8568952" cy="54403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835696" y="1395315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III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 уровень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3413058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37560E"/>
                </a:solidFill>
                <a:latin typeface="+mn-lt"/>
              </a:rPr>
              <a:t>II</a:t>
            </a:r>
            <a:r>
              <a:rPr lang="ru-RU" b="1" dirty="0" smtClean="0">
                <a:solidFill>
                  <a:srgbClr val="37560E"/>
                </a:solidFill>
                <a:latin typeface="+mn-lt"/>
              </a:rPr>
              <a:t> уровень</a:t>
            </a:r>
            <a:endParaRPr lang="ru-RU" b="1" dirty="0">
              <a:solidFill>
                <a:srgbClr val="37560E"/>
              </a:solidFill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19672" y="5430801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+mn-lt"/>
              </a:rPr>
              <a:t>I</a:t>
            </a:r>
            <a:r>
              <a:rPr lang="ru-RU" b="1" dirty="0" smtClean="0">
                <a:solidFill>
                  <a:srgbClr val="C00000"/>
                </a:solidFill>
                <a:latin typeface="+mn-lt"/>
              </a:rPr>
              <a:t> уровень</a:t>
            </a:r>
            <a:endParaRPr lang="ru-RU" b="1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4994385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568952" cy="1143000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РЕЗУЛЬТАТ четкой маршрутизации:</a:t>
            </a:r>
            <a:r>
              <a:rPr lang="ru-RU" sz="2800" dirty="0" smtClean="0">
                <a:solidFill>
                  <a:srgbClr val="C00000"/>
                </a:solidFill>
              </a:rPr>
              <a:t>                  за </a:t>
            </a:r>
            <a:r>
              <a:rPr lang="ru-RU" sz="2800" dirty="0">
                <a:solidFill>
                  <a:srgbClr val="C00000"/>
                </a:solidFill>
              </a:rPr>
              <a:t>9 мес. 2014 в </a:t>
            </a:r>
            <a:r>
              <a:rPr lang="ru-RU" sz="2800" dirty="0" smtClean="0">
                <a:solidFill>
                  <a:srgbClr val="C00000"/>
                </a:solidFill>
              </a:rPr>
              <a:t>родильных домах  </a:t>
            </a:r>
            <a:r>
              <a:rPr lang="ru-RU" sz="2800" dirty="0">
                <a:solidFill>
                  <a:srgbClr val="C00000"/>
                </a:solidFill>
              </a:rPr>
              <a:t>Екатеринбурга  родилось живыми – </a:t>
            </a:r>
            <a:r>
              <a:rPr lang="ru-RU" sz="2800" b="1" dirty="0">
                <a:solidFill>
                  <a:srgbClr val="C00000"/>
                </a:solidFill>
              </a:rPr>
              <a:t>15985</a:t>
            </a:r>
            <a:r>
              <a:rPr lang="ru-RU" sz="2800" dirty="0">
                <a:solidFill>
                  <a:srgbClr val="C00000"/>
                </a:solidFill>
              </a:rPr>
              <a:t> </a:t>
            </a:r>
            <a:r>
              <a:rPr lang="ru-RU" sz="2800" dirty="0" smtClean="0">
                <a:solidFill>
                  <a:srgbClr val="C00000"/>
                </a:solidFill>
              </a:rPr>
              <a:t>детей (из них – 1019 недоношенных, 200 – рожденных с ЭНМТ и ОНМТ)</a:t>
            </a:r>
            <a:endParaRPr lang="ru-RU" sz="2800" dirty="0">
              <a:solidFill>
                <a:srgbClr val="C0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18012607"/>
              </p:ext>
            </p:extLst>
          </p:nvPr>
        </p:nvGraphicFramePr>
        <p:xfrm>
          <a:off x="683568" y="2492896"/>
          <a:ext cx="8229600" cy="40653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5629511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5402" y="183405"/>
            <a:ext cx="8229600" cy="1143000"/>
          </a:xfrm>
        </p:spPr>
        <p:txBody>
          <a:bodyPr/>
          <a:lstStyle/>
          <a:p>
            <a:r>
              <a:rPr lang="ru-RU" altLang="ru-RU" sz="2800" dirty="0">
                <a:solidFill>
                  <a:srgbClr val="C00000"/>
                </a:solidFill>
              </a:rPr>
              <a:t>Организационное и технологическое </a:t>
            </a:r>
            <a:r>
              <a:rPr lang="ru-RU" altLang="ru-RU" sz="2800" dirty="0" smtClean="0">
                <a:solidFill>
                  <a:srgbClr val="C00000"/>
                </a:solidFill>
              </a:rPr>
              <a:t>обеспечение акушерских </a:t>
            </a:r>
            <a:r>
              <a:rPr lang="ru-RU" altLang="ru-RU" sz="2800" dirty="0">
                <a:solidFill>
                  <a:srgbClr val="C00000"/>
                </a:solidFill>
              </a:rPr>
              <a:t>стационаров </a:t>
            </a:r>
            <a:r>
              <a:rPr lang="ru-RU" altLang="ru-RU" sz="2800" dirty="0" smtClean="0">
                <a:solidFill>
                  <a:srgbClr val="C00000"/>
                </a:solidFill>
              </a:rPr>
              <a:t>осуществляется </a:t>
            </a:r>
            <a:r>
              <a:rPr lang="ru-RU" altLang="ru-RU" sz="2800" dirty="0">
                <a:solidFill>
                  <a:srgbClr val="C00000"/>
                </a:solidFill>
              </a:rPr>
              <a:t>в соответствии</a:t>
            </a:r>
            <a:br>
              <a:rPr lang="ru-RU" altLang="ru-RU" sz="2800" dirty="0">
                <a:solidFill>
                  <a:srgbClr val="C00000"/>
                </a:solidFill>
              </a:rPr>
            </a:br>
            <a:r>
              <a:rPr lang="ru-RU" altLang="ru-RU" sz="2800" dirty="0">
                <a:solidFill>
                  <a:srgbClr val="C00000"/>
                </a:solidFill>
              </a:rPr>
              <a:t> с действующими Порядками </a:t>
            </a:r>
            <a:r>
              <a:rPr lang="ru-RU" altLang="ru-RU" b="1" dirty="0">
                <a:solidFill>
                  <a:schemeClr val="hlink"/>
                </a:solidFill>
                <a:latin typeface="Times New Roman" panose="02020603050405020304" pitchFamily="18" charset="0"/>
              </a:rPr>
              <a:t/>
            </a:r>
            <a:br>
              <a:rPr lang="ru-RU" altLang="ru-RU" b="1" dirty="0">
                <a:solidFill>
                  <a:schemeClr val="hlink"/>
                </a:solidFill>
                <a:latin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402" y="4263407"/>
            <a:ext cx="2144715" cy="25649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881762">
            <a:off x="34106" y="1858570"/>
            <a:ext cx="3292956" cy="2684421"/>
          </a:xfrm>
          <a:prstGeom prst="rect">
            <a:avLst/>
          </a:prstGeom>
        </p:spPr>
      </p:pic>
      <p:pic>
        <p:nvPicPr>
          <p:cNvPr id="7" name="Picture 3" descr="C:\Users\Михрица\Documents\Стратегический проект ЗМГ до 2020\Роддом ГКБ 40\11854_original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2373930"/>
            <a:ext cx="2873003" cy="19191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4" descr="CIMG286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5152" y="4395031"/>
            <a:ext cx="2873696" cy="2462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00755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 rot="5400000">
            <a:off x="6261455" y="1918654"/>
            <a:ext cx="3444779" cy="2433024"/>
          </a:xfrm>
          <a:prstGeom prst="rect">
            <a:avLst/>
          </a:prstGeom>
          <a:ln>
            <a:noFill/>
          </a:ln>
          <a:effectLst>
            <a:softEdge rad="317500"/>
          </a:effectLst>
          <a:ex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/>
          </a:blip>
          <a:srcRect/>
          <a:stretch>
            <a:fillRect/>
          </a:stretch>
        </p:blipFill>
        <p:spPr bwMode="auto">
          <a:xfrm rot="576754">
            <a:off x="5805691" y="-247719"/>
            <a:ext cx="3642293" cy="2903438"/>
          </a:xfrm>
          <a:prstGeom prst="rect">
            <a:avLst/>
          </a:prstGeom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/>
        </p:spPr>
      </p:pic>
      <p:sp>
        <p:nvSpPr>
          <p:cNvPr id="265221" name="Номер слайда 2"/>
          <p:cNvSpPr txBox="1">
            <a:spLocks noGrp="1"/>
          </p:cNvSpPr>
          <p:nvPr/>
        </p:nvSpPr>
        <p:spPr bwMode="auto">
          <a:xfrm>
            <a:off x="7765257" y="5334000"/>
            <a:ext cx="407194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4B66DDDE-FCFE-4ECB-9F0B-9438AE188955}" type="slidenum">
              <a:rPr lang="ru-RU" sz="750">
                <a:latin typeface="Garamond" pitchFamily="18" charset="0"/>
              </a:rPr>
              <a:pPr algn="r"/>
              <a:t>9</a:t>
            </a:fld>
            <a:endParaRPr lang="ru-RU" sz="750">
              <a:latin typeface="Garamond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27779" y="114240"/>
            <a:ext cx="561662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 smtClean="0">
                <a:solidFill>
                  <a:srgbClr val="C00000"/>
                </a:solidFill>
                <a:latin typeface="+mn-lt"/>
              </a:rPr>
              <a:t>В связи с переходом в 2012 г. на </a:t>
            </a:r>
            <a:r>
              <a:rPr lang="ru-RU" sz="2000" dirty="0">
                <a:solidFill>
                  <a:srgbClr val="C00000"/>
                </a:solidFill>
                <a:latin typeface="+mn-lt"/>
              </a:rPr>
              <a:t>новые критерии живорождения, </a:t>
            </a:r>
            <a:r>
              <a:rPr lang="ru-RU" sz="2000" dirty="0" smtClean="0">
                <a:solidFill>
                  <a:srgbClr val="C00000"/>
                </a:solidFill>
                <a:latin typeface="+mn-lt"/>
              </a:rPr>
              <a:t>возникла необходимость </a:t>
            </a:r>
            <a:r>
              <a:rPr lang="ru-RU" sz="2000" dirty="0">
                <a:solidFill>
                  <a:srgbClr val="C00000"/>
                </a:solidFill>
                <a:latin typeface="+mn-lt"/>
              </a:rPr>
              <a:t>оптимизации оказания медицинской помощи </a:t>
            </a:r>
            <a:r>
              <a:rPr lang="ru-RU" sz="2000" dirty="0" smtClean="0">
                <a:solidFill>
                  <a:srgbClr val="C00000"/>
                </a:solidFill>
                <a:latin typeface="+mn-lt"/>
              </a:rPr>
              <a:t>женщинам и детям, работы </a:t>
            </a:r>
            <a:r>
              <a:rPr lang="ru-RU" sz="2000" dirty="0">
                <a:solidFill>
                  <a:srgbClr val="C00000"/>
                </a:solidFill>
                <a:latin typeface="+mn-lt"/>
              </a:rPr>
              <a:t>коек ПИТ, ОРИТН </a:t>
            </a:r>
            <a:r>
              <a:rPr lang="en-US" sz="2000" dirty="0">
                <a:solidFill>
                  <a:srgbClr val="C00000"/>
                </a:solidFill>
                <a:latin typeface="+mn-lt"/>
              </a:rPr>
              <a:t>I</a:t>
            </a:r>
            <a:r>
              <a:rPr lang="ru-RU" sz="2000" dirty="0">
                <a:solidFill>
                  <a:srgbClr val="C00000"/>
                </a:solidFill>
                <a:latin typeface="+mn-lt"/>
              </a:rPr>
              <a:t> и </a:t>
            </a:r>
            <a:r>
              <a:rPr lang="en-US" sz="2000" dirty="0">
                <a:solidFill>
                  <a:srgbClr val="C00000"/>
                </a:solidFill>
                <a:latin typeface="+mn-lt"/>
              </a:rPr>
              <a:t>II</a:t>
            </a:r>
            <a:r>
              <a:rPr lang="ru-RU" sz="2000" dirty="0">
                <a:solidFill>
                  <a:srgbClr val="C00000"/>
                </a:solidFill>
                <a:latin typeface="+mn-lt"/>
              </a:rPr>
              <a:t> этапа, ОПН</a:t>
            </a:r>
            <a:r>
              <a:rPr lang="en-US" sz="2000" dirty="0">
                <a:solidFill>
                  <a:srgbClr val="C00000"/>
                </a:solidFill>
                <a:latin typeface="+mn-lt"/>
              </a:rPr>
              <a:t>,</a:t>
            </a:r>
            <a:r>
              <a:rPr lang="ru-RU" sz="2000" dirty="0">
                <a:solidFill>
                  <a:srgbClr val="C00000"/>
                </a:solidFill>
                <a:latin typeface="+mn-lt"/>
              </a:rPr>
              <a:t> отработки медицинских </a:t>
            </a:r>
            <a:r>
              <a:rPr lang="ru-RU" sz="2000" dirty="0" smtClean="0">
                <a:solidFill>
                  <a:srgbClr val="C00000"/>
                </a:solidFill>
                <a:latin typeface="+mn-lt"/>
              </a:rPr>
              <a:t>технологий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dirty="0">
              <a:solidFill>
                <a:srgbClr val="C00000"/>
              </a:solidFill>
              <a:latin typeface="+mn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altLang="ru-RU" sz="2000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В учреждениях разработаны и внедрены в практику  протоколы оказания медицинской помощи беременным, роженицам, родильницам и новорожденным, основанные на принципах доказательной </a:t>
            </a:r>
            <a:r>
              <a:rPr lang="ru-RU" altLang="ru-RU" sz="2000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медицины</a:t>
            </a:r>
            <a:endParaRPr lang="ru-RU" altLang="ru-RU" sz="2000" dirty="0">
              <a:solidFill>
                <a:schemeClr val="accent6">
                  <a:lumMod val="75000"/>
                </a:schemeClr>
              </a:solidFill>
              <a:latin typeface="+mn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altLang="ru-RU" sz="2000" dirty="0">
              <a:solidFill>
                <a:schemeClr val="accent6">
                  <a:lumMod val="75000"/>
                </a:schemeClr>
              </a:solidFill>
              <a:latin typeface="+mn-lt"/>
            </a:endParaRPr>
          </a:p>
          <a:p>
            <a:pPr indent="3429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altLang="ru-RU" sz="2000" dirty="0">
              <a:solidFill>
                <a:srgbClr val="C00000"/>
              </a:solidFill>
              <a:latin typeface="+mn-lt"/>
            </a:endParaRPr>
          </a:p>
          <a:p>
            <a:pPr indent="34290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ru-RU" sz="2000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548112" y="3650468"/>
            <a:ext cx="2104016" cy="2499334"/>
          </a:xfrm>
          <a:prstGeom prst="roundRect">
            <a:avLst>
              <a:gd name="adj" fmla="val 10000"/>
            </a:avLst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9000" r="-9000"/>
            </a:stretch>
          </a:blipFill>
          <a:effectLst>
            <a:reflection blurRad="762000" stA="51000" endPos="65000" dist="50800" dir="5400000" sy="-100000" algn="bl" rotWithShape="0"/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16138" y="4237195"/>
            <a:ext cx="1929753" cy="240316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28737050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mmy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9C1EAD42-71A5-41C6-8948-E820E65FE0E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оформления Мама</Template>
  <TotalTime>0</TotalTime>
  <Words>1258</Words>
  <Application>Microsoft Office PowerPoint</Application>
  <PresentationFormat>Экран (4:3)</PresentationFormat>
  <Paragraphs>245</Paragraphs>
  <Slides>24</Slides>
  <Notes>23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mommy</vt:lpstr>
      <vt:lpstr>Организация медицинской помощи матери и ребенку в крупном мегаполисе в рамках 3-х уровневой системы</vt:lpstr>
      <vt:lpstr>Структура акушерско – гинекологической службы г. Екатеринбурга </vt:lpstr>
      <vt:lpstr>Презентация PowerPoint</vt:lpstr>
      <vt:lpstr>Презентация PowerPoint</vt:lpstr>
      <vt:lpstr>Акушерская служба. Коечный фонд</vt:lpstr>
      <vt:lpstr>Родильные дома на территории города Екатеринбурга</vt:lpstr>
      <vt:lpstr>РЕЗУЛЬТАТ четкой маршрутизации:                  за 9 мес. 2014 в родильных домах  Екатеринбурга  родилось живыми – 15985 детей (из них – 1019 недоношенных, 200 – рожденных с ЭНМТ и ОНМТ)</vt:lpstr>
      <vt:lpstr>Организационное и технологическое обеспечение акушерских стационаров осуществляется в соответствии  с действующими Порядками  </vt:lpstr>
      <vt:lpstr>Презентация PowerPoint</vt:lpstr>
      <vt:lpstr>Разработка неонатальных  протоколов</vt:lpstr>
      <vt:lpstr>В родильных домах создается система непрерывного обучения</vt:lpstr>
      <vt:lpstr>Партнерские роды, в том числе оперативные </vt:lpstr>
      <vt:lpstr>Увеличивается количество новорожденных, в том числе за счет рождения детей с ЭНМТ* и ОНМТ**</vt:lpstr>
      <vt:lpstr>Результат работы акушерской и неонатальной служб города – увеличивающееся количество выживших детей с экстремально низкой массой тела в раннем неонатальном периоде в ГПЦ </vt:lpstr>
      <vt:lpstr>В Екатеринбурге создана система наблюдения за детьми группы перинатального риска</vt:lpstr>
      <vt:lpstr>Педиатрическая служба города:</vt:lpstr>
      <vt:lpstr>В поликлиниках в каждой территориальной больнице оказывается в полном объеме первичная медико – санитарная помощь  </vt:lpstr>
      <vt:lpstr>В педиатрической службе города продолжают развиваться стационарзамещающие технологии: количество коек к 2013 увеличилось в 2,6 раза  </vt:lpstr>
      <vt:lpstr>Койки круглосуточного пребывания, их движение (абс. число, %)</vt:lpstr>
      <vt:lpstr> эффективность работы службы родовспоможения и детства определяется положительной динамикой медико – демографических показателей  </vt:lpstr>
      <vt:lpstr>В Екатеринбурге отмечается увеличение новорожденных  (абс. число, данные Свердловскоблстата)</vt:lpstr>
      <vt:lpstr>Показатель младенческой смертности в городе Екатеринбурге (‰)</vt:lpstr>
      <vt:lpstr>Выводы и задачи: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2014-05-13T16:07:08Z</dcterms:created>
  <dcterms:modified xsi:type="dcterms:W3CDTF">2014-11-05T12:52:16Z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TC103368039990</vt:lpwstr>
  </property>
</Properties>
</file>