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1" r:id="rId2"/>
    <p:sldId id="294" r:id="rId3"/>
    <p:sldId id="292" r:id="rId4"/>
    <p:sldId id="301" r:id="rId5"/>
    <p:sldId id="300" r:id="rId6"/>
    <p:sldId id="293" r:id="rId7"/>
    <p:sldId id="297" r:id="rId8"/>
    <p:sldId id="298" r:id="rId9"/>
    <p:sldId id="295" r:id="rId10"/>
    <p:sldId id="296" r:id="rId11"/>
    <p:sldId id="290" r:id="rId12"/>
    <p:sldId id="257" r:id="rId13"/>
    <p:sldId id="286" r:id="rId14"/>
    <p:sldId id="288" r:id="rId15"/>
    <p:sldId id="315" r:id="rId16"/>
    <p:sldId id="306" r:id="rId17"/>
    <p:sldId id="310" r:id="rId18"/>
    <p:sldId id="311" r:id="rId19"/>
    <p:sldId id="308" r:id="rId20"/>
    <p:sldId id="309" r:id="rId21"/>
    <p:sldId id="312" r:id="rId22"/>
    <p:sldId id="313" r:id="rId23"/>
    <p:sldId id="314" r:id="rId24"/>
    <p:sldId id="284" r:id="rId25"/>
    <p:sldId id="285" r:id="rId26"/>
    <p:sldId id="259" r:id="rId27"/>
    <p:sldId id="27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 autoAdjust="0"/>
    <p:restoredTop sz="94545" autoAdjust="0"/>
  </p:normalViewPr>
  <p:slideViewPr>
    <p:cSldViewPr>
      <p:cViewPr varScale="1">
        <p:scale>
          <a:sx n="76" d="100"/>
          <a:sy n="76" d="100"/>
        </p:scale>
        <p:origin x="-331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ilyasheva_lb\Desktop\&#1051;&#1080;&#1089;&#1090;%20Microsoft%20Office%20Excel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lyasheva_lb\Desktop\&#1051;&#1080;&#1089;&#1090;%20Microsoft%20Office%20Excel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lyasheva_lb\Desktop\&#1051;&#1080;&#1089;&#1090;%20Microsoft%20Office%20Excel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lyasheva_lb\Desktop\&#1051;&#1080;&#1089;&#1090;%20Microsoft%20Office%20Exce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lyasheva_lb\Desktop\&#1051;&#1080;&#1089;&#1090;%20Microsoft%20Office%20Excel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ilyasheva_lb\Desktop\&#1051;&#1080;&#1089;&#1090;%20Microsoft%20Office%20Excel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lyasheva_lb\Desktop\&#1051;&#1080;&#1089;&#1090;%20Microsoft%20Office%20Excel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lyasheva_lb\Desktop\&#1051;&#1080;&#1089;&#1090;%20Microsoft%20Office%20Excel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lyasheva_lb\Desktop\&#1051;&#1080;&#1089;&#1090;%20Microsoft%20Office%20Excel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lyasheva_lb\Desktop\&#1051;&#1080;&#1089;&#1090;%20Microsoft%20Office%20Excel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>
        <c:manualLayout>
          <c:layoutTarget val="inner"/>
          <c:xMode val="edge"/>
          <c:yMode val="edge"/>
          <c:x val="4.5583333333333462E-2"/>
          <c:y val="9.3007524970406583E-2"/>
          <c:w val="0.93913888888888963"/>
          <c:h val="0.76899499042182684"/>
        </c:manualLayout>
      </c:layout>
      <c:lineChart>
        <c:grouping val="standard"/>
        <c:ser>
          <c:idx val="0"/>
          <c:order val="0"/>
          <c:marker>
            <c:symbol val="none"/>
          </c:marker>
          <c:dLbls>
            <c:dLbl>
              <c:idx val="0"/>
              <c:layout>
                <c:manualLayout>
                  <c:x val="5.5555555555555558E-3"/>
                  <c:y val="-1.8415034643283954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-9.2075173216419805E-3"/>
                </c:manualLayout>
              </c:layout>
              <c:showVal val="1"/>
            </c:dLbl>
            <c:dLbl>
              <c:idx val="2"/>
              <c:layout>
                <c:manualLayout>
                  <c:x val="-1.3888888888888925E-2"/>
                  <c:y val="-3.9131948616978433E-2"/>
                </c:manualLayout>
              </c:layout>
              <c:showVal val="1"/>
            </c:dLbl>
            <c:dLbl>
              <c:idx val="3"/>
              <c:layout>
                <c:manualLayout>
                  <c:x val="-5.5555555555555558E-3"/>
                  <c:y val="-2.3018793304104945E-2"/>
                </c:manualLayout>
              </c:layout>
              <c:showVal val="1"/>
            </c:dLbl>
            <c:dLbl>
              <c:idx val="4"/>
              <c:layout>
                <c:manualLayout>
                  <c:x val="-4.3055555555555396E-2"/>
                  <c:y val="-2.9924431295336344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showVal val="1"/>
          </c:dLbls>
          <c:cat>
            <c:strRef>
              <c:f>Лист1!$A$74:$E$74</c:f>
              <c:strCache>
                <c:ptCount val="5"/>
                <c:pt idx="0">
                  <c:v>2009г</c:v>
                </c:pt>
                <c:pt idx="1">
                  <c:v>2010г</c:v>
                </c:pt>
                <c:pt idx="2">
                  <c:v>2011г</c:v>
                </c:pt>
                <c:pt idx="3">
                  <c:v>2012г</c:v>
                </c:pt>
                <c:pt idx="4">
                  <c:v>2013г</c:v>
                </c:pt>
              </c:strCache>
            </c:strRef>
          </c:cat>
          <c:val>
            <c:numRef>
              <c:f>Лист1!$A$75:$E$75</c:f>
              <c:numCache>
                <c:formatCode>General</c:formatCode>
                <c:ptCount val="5"/>
                <c:pt idx="0">
                  <c:v>632.1</c:v>
                </c:pt>
                <c:pt idx="1">
                  <c:v>557.70000000000005</c:v>
                </c:pt>
                <c:pt idx="2">
                  <c:v>459.3</c:v>
                </c:pt>
                <c:pt idx="3">
                  <c:v>498.3</c:v>
                </c:pt>
                <c:pt idx="4">
                  <c:v>503.8</c:v>
                </c:pt>
              </c:numCache>
            </c:numRef>
          </c:val>
        </c:ser>
        <c:ser>
          <c:idx val="1"/>
          <c:order val="1"/>
          <c:marker>
            <c:symbol val="none"/>
          </c:marker>
          <c:dLbls>
            <c:dLbl>
              <c:idx val="0"/>
              <c:layout>
                <c:manualLayout>
                  <c:x val="-1.3888888888888924E-3"/>
                  <c:y val="4.3735707277799303E-2"/>
                </c:manualLayout>
              </c:layout>
              <c:showVal val="1"/>
            </c:dLbl>
            <c:dLbl>
              <c:idx val="1"/>
              <c:layout>
                <c:manualLayout>
                  <c:x val="-3.0555555555555596E-2"/>
                  <c:y val="4.8339465938620423E-2"/>
                </c:manualLayout>
              </c:layout>
              <c:showVal val="1"/>
            </c:dLbl>
            <c:dLbl>
              <c:idx val="2"/>
              <c:layout>
                <c:manualLayout>
                  <c:x val="-2.2222222222222265E-2"/>
                  <c:y val="2.7622551964925891E-2"/>
                </c:manualLayout>
              </c:layout>
              <c:showVal val="1"/>
            </c:dLbl>
            <c:dLbl>
              <c:idx val="3"/>
              <c:layout>
                <c:manualLayout>
                  <c:x val="9.72222222222212E-3"/>
                  <c:y val="2.9924431295336344E-2"/>
                </c:manualLayout>
              </c:layout>
              <c:showVal val="1"/>
            </c:dLbl>
            <c:dLbl>
              <c:idx val="4"/>
              <c:layout>
                <c:manualLayout>
                  <c:x val="-4.1666666666665703E-3"/>
                  <c:y val="4.1433827947388938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showVal val="1"/>
          </c:dLbls>
          <c:cat>
            <c:strRef>
              <c:f>Лист1!$A$74:$E$74</c:f>
              <c:strCache>
                <c:ptCount val="5"/>
                <c:pt idx="0">
                  <c:v>2009г</c:v>
                </c:pt>
                <c:pt idx="1">
                  <c:v>2010г</c:v>
                </c:pt>
                <c:pt idx="2">
                  <c:v>2011г</c:v>
                </c:pt>
                <c:pt idx="3">
                  <c:v>2012г</c:v>
                </c:pt>
                <c:pt idx="4">
                  <c:v>2013г</c:v>
                </c:pt>
              </c:strCache>
            </c:strRef>
          </c:cat>
          <c:val>
            <c:numRef>
              <c:f>Лист1!$A$76:$E$76</c:f>
              <c:numCache>
                <c:formatCode>General</c:formatCode>
                <c:ptCount val="5"/>
                <c:pt idx="0">
                  <c:v>477.3</c:v>
                </c:pt>
                <c:pt idx="1">
                  <c:v>506.5</c:v>
                </c:pt>
                <c:pt idx="2">
                  <c:v>367.7</c:v>
                </c:pt>
                <c:pt idx="3">
                  <c:v>430.4</c:v>
                </c:pt>
                <c:pt idx="4">
                  <c:v>487.5</c:v>
                </c:pt>
              </c:numCache>
            </c:numRef>
          </c:val>
        </c:ser>
        <c:marker val="1"/>
        <c:axId val="54967296"/>
        <c:axId val="55579392"/>
      </c:lineChart>
      <c:catAx>
        <c:axId val="54967296"/>
        <c:scaling>
          <c:orientation val="minMax"/>
        </c:scaling>
        <c:axPos val="b"/>
        <c:majorTickMark val="none"/>
        <c:tickLblPos val="nextTo"/>
        <c:crossAx val="55579392"/>
        <c:crosses val="autoZero"/>
        <c:auto val="1"/>
        <c:lblAlgn val="ctr"/>
        <c:lblOffset val="100"/>
      </c:catAx>
      <c:valAx>
        <c:axId val="5557939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10000">
            <a:noFill/>
          </a:ln>
        </c:spPr>
        <c:crossAx val="54967296"/>
        <c:crosses val="autoZero"/>
        <c:crossBetween val="between"/>
      </c:valAx>
    </c:plotArea>
    <c:plotVisOnly val="1"/>
  </c:chart>
  <c:externalData r:id="rId1"/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1.9574693788276466E-2"/>
                  <c:y val="-7.4974482356372123E-3"/>
                </c:manualLayout>
              </c:layout>
              <c:showVal val="1"/>
            </c:dLbl>
            <c:dLbl>
              <c:idx val="1"/>
              <c:layout>
                <c:manualLayout>
                  <c:x val="-4.0686789151356114E-3"/>
                  <c:y val="-5.4807888597258693E-2"/>
                </c:manualLayout>
              </c:layout>
              <c:showVal val="1"/>
            </c:dLbl>
            <c:dLbl>
              <c:idx val="3"/>
              <c:layout>
                <c:manualLayout>
                  <c:x val="1.5728783902012249E-2"/>
                  <c:y val="2.1997666958296878E-2"/>
                </c:manualLayout>
              </c:layout>
              <c:showVal val="1"/>
            </c:dLbl>
            <c:dLbl>
              <c:idx val="4"/>
              <c:layout>
                <c:manualLayout>
                  <c:x val="-2.3833552055992999E-2"/>
                  <c:y val="4.7174467774861478E-2"/>
                </c:manualLayout>
              </c:layout>
              <c:showVal val="1"/>
            </c:dLbl>
            <c:dLbl>
              <c:idx val="5"/>
              <c:layout>
                <c:manualLayout>
                  <c:x val="-0.10973775153105915"/>
                  <c:y val="-3.0508894721493152E-2"/>
                </c:manualLayout>
              </c:layout>
              <c:showVal val="1"/>
            </c:dLbl>
            <c:dLbl>
              <c:idx val="6"/>
              <c:layout>
                <c:manualLayout>
                  <c:x val="3.017607174103237E-2"/>
                  <c:y val="-8.7877661125693105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Лист1!$B$37:$B$43</c:f>
              <c:strCache>
                <c:ptCount val="7"/>
                <c:pt idx="0">
                  <c:v>Неразделенная любовь</c:v>
                </c:pt>
                <c:pt idx="1">
                  <c:v>Измена любимого</c:v>
                </c:pt>
                <c:pt idx="2">
                  <c:v>Развод родителей</c:v>
                </c:pt>
                <c:pt idx="3">
                  <c:v>Потеря близких</c:v>
                </c:pt>
                <c:pt idx="4">
                  <c:v>Ревность</c:v>
                </c:pt>
                <c:pt idx="5">
                  <c:v>Несправедливое отношение </c:v>
                </c:pt>
                <c:pt idx="6">
                  <c:v>Непонимание близкими</c:v>
                </c:pt>
              </c:strCache>
            </c:strRef>
          </c:cat>
          <c:val>
            <c:numRef>
              <c:f>Лист1!$C$37:$C$43</c:f>
              <c:numCache>
                <c:formatCode>0%</c:formatCode>
                <c:ptCount val="7"/>
                <c:pt idx="0">
                  <c:v>0.16</c:v>
                </c:pt>
                <c:pt idx="1">
                  <c:v>7.0000000000000021E-2</c:v>
                </c:pt>
                <c:pt idx="2">
                  <c:v>1.0000000000000005E-2</c:v>
                </c:pt>
                <c:pt idx="3">
                  <c:v>3.0000000000000002E-2</c:v>
                </c:pt>
                <c:pt idx="4">
                  <c:v>0.1</c:v>
                </c:pt>
                <c:pt idx="5">
                  <c:v>0.17</c:v>
                </c:pt>
                <c:pt idx="6">
                  <c:v>0.37000000000000038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0629230556706657"/>
          <c:y val="0.12878101937223521"/>
          <c:w val="0.29078371782474727"/>
          <c:h val="0.54320959831302162"/>
        </c:manualLayout>
      </c:layout>
      <c:txPr>
        <a:bodyPr/>
        <a:lstStyle/>
        <a:p>
          <a:pPr>
            <a:defRPr sz="1400" b="1" i="0" baseline="0"/>
          </a:pPr>
          <a:endParaRPr lang="ru-RU"/>
        </a:p>
      </c:txPr>
    </c:legend>
    <c:plotVisOnly val="1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dLbls>
            <c:dLbl>
              <c:idx val="0"/>
              <c:layout>
                <c:manualLayout>
                  <c:x val="0"/>
                  <c:y val="1.0208515602216455E-2"/>
                </c:manualLayout>
              </c:layout>
              <c:spPr/>
              <c:txPr>
                <a:bodyPr/>
                <a:lstStyle/>
                <a:p>
                  <a:pPr>
                    <a:defRPr sz="1400" b="1" i="0" baseline="0">
                      <a:latin typeface="Times New Roman" pitchFamily="18" charset="0"/>
                    </a:defRPr>
                  </a:pPr>
                  <a:endParaRPr lang="ru-RU"/>
                </a:p>
              </c:txPr>
              <c:dLblPos val="outEnd"/>
              <c:showVal val="1"/>
            </c:dLbl>
            <c:dLbl>
              <c:idx val="1"/>
              <c:layout>
                <c:manualLayout>
                  <c:x val="2.7777777777778087E-3"/>
                  <c:y val="1.0208515602216455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i="0" baseline="0" dirty="0">
                        <a:latin typeface="Times New Roman" pitchFamily="18" charset="0"/>
                      </a:rPr>
                      <a:t>7</a:t>
                    </a:r>
                    <a:r>
                      <a:rPr lang="en-US" sz="1400" baseline="0" dirty="0">
                        <a:latin typeface="Times New Roman" pitchFamily="18" charset="0"/>
                      </a:rPr>
                      <a:t>,9</a:t>
                    </a:r>
                  </a:p>
                </c:rich>
              </c:tx>
              <c:dLblPos val="outEnd"/>
              <c:showVal val="1"/>
            </c:dLbl>
            <c:dLbl>
              <c:idx val="2"/>
              <c:layout>
                <c:manualLayout>
                  <c:x val="0"/>
                  <c:y val="1.0208515602216505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i="0" baseline="0" dirty="0">
                        <a:latin typeface="Times New Roman" pitchFamily="18" charset="0"/>
                      </a:rPr>
                      <a:t>1</a:t>
                    </a:r>
                    <a:r>
                      <a:rPr lang="en-US" sz="1400" baseline="0" dirty="0">
                        <a:latin typeface="Times New Roman" pitchFamily="18" charset="0"/>
                      </a:rPr>
                      <a:t>4,2</a:t>
                    </a:r>
                  </a:p>
                </c:rich>
              </c:tx>
              <c:dLblPos val="outEnd"/>
              <c:showVal val="1"/>
            </c:dLbl>
            <c:dLbl>
              <c:idx val="3"/>
              <c:layout>
                <c:manualLayout>
                  <c:x val="0"/>
                  <c:y val="1.0208515602216455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i="0" baseline="0">
                        <a:latin typeface="Times New Roman" pitchFamily="18" charset="0"/>
                      </a:rPr>
                      <a:t>1</a:t>
                    </a:r>
                    <a:r>
                      <a:rPr lang="en-US" sz="1400" baseline="0">
                        <a:latin typeface="Times New Roman" pitchFamily="18" charset="0"/>
                      </a:rPr>
                      <a:t>2,5</a:t>
                    </a:r>
                  </a:p>
                </c:rich>
              </c:tx>
              <c:dLblPos val="outEnd"/>
              <c:showVal val="1"/>
            </c:dLbl>
            <c:dLbl>
              <c:idx val="4"/>
              <c:layout>
                <c:manualLayout>
                  <c:x val="0"/>
                  <c:y val="9.4925634295713567E-4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i="0" baseline="0">
                        <a:latin typeface="Times New Roman" pitchFamily="18" charset="0"/>
                      </a:rPr>
                      <a:t>1</a:t>
                    </a:r>
                    <a:r>
                      <a:rPr lang="en-US" sz="1400" baseline="0">
                        <a:latin typeface="Times New Roman" pitchFamily="18" charset="0"/>
                      </a:rPr>
                      <a:t>9,5</a:t>
                    </a:r>
                  </a:p>
                </c:rich>
              </c:tx>
              <c:dLblPos val="outEnd"/>
              <c:showVal val="1"/>
            </c:dLbl>
            <c:dLbl>
              <c:idx val="5"/>
              <c:layout>
                <c:manualLayout>
                  <c:x val="0"/>
                  <c:y val="5.5788859725867555E-3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i="0" baseline="0">
                        <a:latin typeface="Times New Roman" pitchFamily="18" charset="0"/>
                      </a:rPr>
                      <a:t>8</a:t>
                    </a:r>
                    <a:r>
                      <a:rPr lang="en-US" sz="1400" baseline="0">
                        <a:latin typeface="Times New Roman" pitchFamily="18" charset="0"/>
                      </a:rPr>
                      <a:t>,5</a:t>
                    </a:r>
                  </a:p>
                </c:rich>
              </c:tx>
              <c:dLblPos val="outEnd"/>
              <c:showVal val="1"/>
            </c:dLbl>
            <c:dLbl>
              <c:idx val="6"/>
              <c:layout>
                <c:manualLayout>
                  <c:x val="-2.7777777777779123E-3"/>
                  <c:y val="9.4925634295713567E-4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i="0" baseline="0">
                        <a:latin typeface="Times New Roman" pitchFamily="18" charset="0"/>
                      </a:rPr>
                      <a:t>3</a:t>
                    </a:r>
                    <a:r>
                      <a:rPr lang="en-US" sz="1400" baseline="0">
                        <a:latin typeface="Times New Roman" pitchFamily="18" charset="0"/>
                      </a:rPr>
                      <a:t>,9</a:t>
                    </a:r>
                  </a:p>
                </c:rich>
              </c:tx>
              <c:dLblPos val="outEnd"/>
              <c:showVal val="1"/>
            </c:dLbl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dLblPos val="inEnd"/>
            <c:showVal val="1"/>
          </c:dLbls>
          <c:cat>
            <c:strRef>
              <c:f>'[Лист Microsoft Office Excel.xlsx]Лист1'!$A$1:$G$1</c:f>
              <c:strCache>
                <c:ptCount val="7"/>
                <c:pt idx="0">
                  <c:v>2008г</c:v>
                </c:pt>
                <c:pt idx="1">
                  <c:v>2009г</c:v>
                </c:pt>
                <c:pt idx="2">
                  <c:v>2010г</c:v>
                </c:pt>
                <c:pt idx="3">
                  <c:v>2011г</c:v>
                </c:pt>
                <c:pt idx="4">
                  <c:v>2012г</c:v>
                </c:pt>
                <c:pt idx="5">
                  <c:v>2013г</c:v>
                </c:pt>
                <c:pt idx="6">
                  <c:v>6мес. 2014г</c:v>
                </c:pt>
              </c:strCache>
            </c:strRef>
          </c:cat>
          <c:val>
            <c:numRef>
              <c:f>'[Лист Microsoft Office Excel.xlsx]Лист1'!$A$2:$G$2</c:f>
              <c:numCache>
                <c:formatCode>General</c:formatCode>
                <c:ptCount val="7"/>
                <c:pt idx="0">
                  <c:v>19.899999999999999</c:v>
                </c:pt>
                <c:pt idx="1">
                  <c:v>7.9</c:v>
                </c:pt>
                <c:pt idx="2">
                  <c:v>14.2</c:v>
                </c:pt>
                <c:pt idx="3">
                  <c:v>12.5</c:v>
                </c:pt>
                <c:pt idx="4">
                  <c:v>19.5</c:v>
                </c:pt>
                <c:pt idx="5">
                  <c:v>8.5</c:v>
                </c:pt>
                <c:pt idx="6">
                  <c:v>3.9</c:v>
                </c:pt>
              </c:numCache>
            </c:numRef>
          </c:val>
        </c:ser>
        <c:dLbls>
          <c:showVal val="1"/>
        </c:dLbls>
        <c:axId val="56472320"/>
        <c:axId val="56473856"/>
      </c:barChart>
      <c:catAx>
        <c:axId val="56472320"/>
        <c:scaling>
          <c:orientation val="minMax"/>
        </c:scaling>
        <c:axPos val="b"/>
        <c:tickLblPos val="nextTo"/>
        <c:crossAx val="56473856"/>
        <c:crosses val="autoZero"/>
        <c:auto val="1"/>
        <c:lblAlgn val="ctr"/>
        <c:lblOffset val="100"/>
      </c:catAx>
      <c:valAx>
        <c:axId val="56473856"/>
        <c:scaling>
          <c:orientation val="minMax"/>
        </c:scaling>
        <c:axPos val="l"/>
        <c:majorGridlines/>
        <c:numFmt formatCode="General" sourceLinked="1"/>
        <c:tickLblPos val="nextTo"/>
        <c:crossAx val="56472320"/>
        <c:crosses val="autoZero"/>
        <c:crossBetween val="between"/>
      </c:valAx>
    </c:plotArea>
    <c:plotVisOnly val="1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400" b="1" i="0" baseline="0">
                    <a:latin typeface="Times New Roman" pitchFamily="18" charset="0"/>
                  </a:defRPr>
                </a:pPr>
                <a:endParaRPr lang="ru-RU"/>
              </a:p>
            </c:txPr>
            <c:dLblPos val="outEnd"/>
            <c:showVal val="1"/>
          </c:dLbls>
          <c:cat>
            <c:strRef>
              <c:f>'[Лист Microsoft Office Excel.xlsx]Лист1'!$A$6:$G$6</c:f>
              <c:strCache>
                <c:ptCount val="7"/>
                <c:pt idx="0">
                  <c:v>2008г</c:v>
                </c:pt>
                <c:pt idx="1">
                  <c:v>2009г</c:v>
                </c:pt>
                <c:pt idx="2">
                  <c:v>2010г</c:v>
                </c:pt>
                <c:pt idx="3">
                  <c:v>2011г</c:v>
                </c:pt>
                <c:pt idx="4">
                  <c:v>2012г</c:v>
                </c:pt>
                <c:pt idx="5">
                  <c:v>2013г</c:v>
                </c:pt>
                <c:pt idx="6">
                  <c:v>6мес. 2014г</c:v>
                </c:pt>
              </c:strCache>
            </c:strRef>
          </c:cat>
          <c:val>
            <c:numRef>
              <c:f>'[Лист Microsoft Office Excel.xlsx]Лист1'!$A$7:$G$7</c:f>
              <c:numCache>
                <c:formatCode>General</c:formatCode>
                <c:ptCount val="7"/>
                <c:pt idx="0">
                  <c:v>0.16</c:v>
                </c:pt>
                <c:pt idx="1">
                  <c:v>0.8</c:v>
                </c:pt>
                <c:pt idx="2">
                  <c:v>0.95000000000000062</c:v>
                </c:pt>
                <c:pt idx="3">
                  <c:v>0</c:v>
                </c:pt>
                <c:pt idx="4">
                  <c:v>0.79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dLbls>
          <c:showVal val="1"/>
        </c:dLbls>
        <c:axId val="57370496"/>
        <c:axId val="57372032"/>
      </c:barChart>
      <c:catAx>
        <c:axId val="57370496"/>
        <c:scaling>
          <c:orientation val="minMax"/>
        </c:scaling>
        <c:axPos val="b"/>
        <c:tickLblPos val="nextTo"/>
        <c:crossAx val="57372032"/>
        <c:crosses val="autoZero"/>
        <c:auto val="1"/>
        <c:lblAlgn val="ctr"/>
        <c:lblOffset val="100"/>
      </c:catAx>
      <c:valAx>
        <c:axId val="57372032"/>
        <c:scaling>
          <c:orientation val="minMax"/>
        </c:scaling>
        <c:axPos val="l"/>
        <c:majorGridlines/>
        <c:numFmt formatCode="General" sourceLinked="1"/>
        <c:tickLblPos val="nextTo"/>
        <c:crossAx val="57370496"/>
        <c:crosses val="autoZero"/>
        <c:crossBetween val="between"/>
      </c:valAx>
    </c:plotArea>
    <c:plotVisOnly val="1"/>
  </c:chart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pieChart>
        <c:varyColors val="1"/>
        <c:ser>
          <c:idx val="0"/>
          <c:order val="0"/>
          <c:dLbls>
            <c:dLbl>
              <c:idx val="1"/>
              <c:layout>
                <c:manualLayout>
                  <c:x val="1.491754155730534E-2"/>
                  <c:y val="-4.0908428113152519E-3"/>
                </c:manualLayout>
              </c:layout>
              <c:showVal val="1"/>
            </c:dLbl>
            <c:dLbl>
              <c:idx val="2"/>
              <c:layout>
                <c:manualLayout>
                  <c:x val="-4.2343613298337938E-3"/>
                  <c:y val="-1.2101924759405101E-2"/>
                </c:manualLayout>
              </c:layout>
              <c:showVal val="1"/>
            </c:dLbl>
            <c:dLbl>
              <c:idx val="4"/>
              <c:layout>
                <c:manualLayout>
                  <c:x val="1.4105205599300091E-2"/>
                  <c:y val="2.9635826771653693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Лист1!$B$2:$B$6</c:f>
              <c:strCache>
                <c:ptCount val="5"/>
                <c:pt idx="0">
                  <c:v>Огнестрельные ранения</c:v>
                </c:pt>
                <c:pt idx="1">
                  <c:v>Самопорезы</c:v>
                </c:pt>
                <c:pt idx="2">
                  <c:v>Самоповешения</c:v>
                </c:pt>
                <c:pt idx="3">
                  <c:v>Отравления бытовой химией</c:v>
                </c:pt>
                <c:pt idx="4">
                  <c:v>Медикаментозные отравления</c:v>
                </c:pt>
              </c:strCache>
            </c:strRef>
          </c:cat>
          <c:val>
            <c:numRef>
              <c:f>Лист1!$C$2:$C$6</c:f>
              <c:numCache>
                <c:formatCode>0%</c:formatCode>
                <c:ptCount val="5"/>
                <c:pt idx="0">
                  <c:v>2.0000000000000011E-2</c:v>
                </c:pt>
                <c:pt idx="1">
                  <c:v>0.18000000000000024</c:v>
                </c:pt>
                <c:pt idx="2">
                  <c:v>0.11</c:v>
                </c:pt>
                <c:pt idx="3">
                  <c:v>2.0000000000000011E-2</c:v>
                </c:pt>
                <c:pt idx="4">
                  <c:v>0.67000000000000226</c:v>
                </c:pt>
              </c:numCache>
            </c:numRef>
          </c:val>
        </c:ser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1400" b="1" i="0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 b="1" i="0" baseline="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400" b="1" i="0" baseline="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400" b="1" i="0" baseline="0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400" b="1" i="0" baseline="0"/>
            </a:pPr>
            <a:endParaRPr lang="ru-RU"/>
          </a:p>
        </c:txPr>
      </c:legendEntry>
      <c:layout>
        <c:manualLayout>
          <c:xMode val="edge"/>
          <c:yMode val="edge"/>
          <c:x val="0.67519264428708925"/>
          <c:y val="0.1274747772485457"/>
          <c:w val="0.3155247613812916"/>
          <c:h val="0.61844802674581345"/>
        </c:manualLayout>
      </c:layout>
      <c:txPr>
        <a:bodyPr/>
        <a:lstStyle/>
        <a:p>
          <a:pPr>
            <a:defRPr sz="1400" b="1" i="0" baseline="0"/>
          </a:pPr>
          <a:endParaRPr lang="ru-RU"/>
        </a:p>
      </c:txPr>
    </c:legend>
    <c:plotVisOnly val="1"/>
  </c:chart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pieChart>
        <c:varyColors val="1"/>
        <c:ser>
          <c:idx val="0"/>
          <c:order val="0"/>
          <c:dLbls>
            <c:dLbl>
              <c:idx val="1"/>
              <c:layout>
                <c:manualLayout>
                  <c:x val="3.6911636045494412E-3"/>
                  <c:y val="-4.1808836395450565E-3"/>
                </c:manualLayout>
              </c:layout>
              <c:showVal val="1"/>
            </c:dLbl>
            <c:dLbl>
              <c:idx val="2"/>
              <c:layout>
                <c:manualLayout>
                  <c:x val="4.4429133858267834E-3"/>
                  <c:y val="3.1275882181394175E-2"/>
                </c:manualLayout>
              </c:layout>
              <c:showVal val="1"/>
            </c:dLbl>
            <c:dLbl>
              <c:idx val="3"/>
              <c:layout>
                <c:manualLayout>
                  <c:x val="0.16293416447944067"/>
                  <c:y val="-0.10395596383785358"/>
                </c:manualLayout>
              </c:layout>
              <c:showVal val="1"/>
            </c:dLbl>
            <c:dLbl>
              <c:idx val="4"/>
              <c:layout>
                <c:manualLayout>
                  <c:x val="-1.6421478565179417E-2"/>
                  <c:y val="4.2364756488772227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Лист1!$B$20:$B$24</c:f>
              <c:strCache>
                <c:ptCount val="5"/>
                <c:pt idx="0">
                  <c:v>Бедность</c:v>
                </c:pt>
                <c:pt idx="1">
                  <c:v>Низкая</c:v>
                </c:pt>
                <c:pt idx="2">
                  <c:v>Невысокая</c:v>
                </c:pt>
                <c:pt idx="3">
                  <c:v>Средняя</c:v>
                </c:pt>
                <c:pt idx="4">
                  <c:v>Хорошая</c:v>
                </c:pt>
              </c:strCache>
            </c:strRef>
          </c:cat>
          <c:val>
            <c:numRef>
              <c:f>Лист1!$C$20:$C$24</c:f>
              <c:numCache>
                <c:formatCode>0%</c:formatCode>
                <c:ptCount val="5"/>
                <c:pt idx="0">
                  <c:v>2.0000000000000011E-2</c:v>
                </c:pt>
                <c:pt idx="1">
                  <c:v>0.05</c:v>
                </c:pt>
                <c:pt idx="2">
                  <c:v>0.25</c:v>
                </c:pt>
                <c:pt idx="3">
                  <c:v>0.33000000000000113</c:v>
                </c:pt>
                <c:pt idx="4">
                  <c:v>0.35000000000000031</c:v>
                </c:pt>
              </c:numCache>
            </c:numRef>
          </c:val>
        </c:ser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1600" b="1" i="0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 b="1" i="0" baseline="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600" b="1" i="0" baseline="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600" b="1" i="0" baseline="0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600" b="1" i="0" baseline="0"/>
            </a:pPr>
            <a:endParaRPr lang="ru-RU"/>
          </a:p>
        </c:txPr>
      </c:legendEntry>
      <c:layout>
        <c:manualLayout>
          <c:xMode val="edge"/>
          <c:yMode val="edge"/>
          <c:x val="0.75664767233043673"/>
          <c:y val="0.34769359530636801"/>
          <c:w val="0.23458039784500673"/>
          <c:h val="0.30461258843976258"/>
        </c:manualLayout>
      </c:layout>
      <c:txPr>
        <a:bodyPr/>
        <a:lstStyle/>
        <a:p>
          <a:pPr>
            <a:defRPr sz="1600" b="1" i="0" baseline="0"/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pieChart>
        <c:varyColors val="1"/>
        <c:ser>
          <c:idx val="0"/>
          <c:order val="0"/>
          <c:dLbls>
            <c:dLbl>
              <c:idx val="2"/>
              <c:layout>
                <c:manualLayout>
                  <c:x val="3.3840004374453191E-2"/>
                  <c:y val="-3.2242271799358416E-2"/>
                </c:manualLayout>
              </c:layout>
              <c:showVal val="1"/>
            </c:dLbl>
            <c:dLbl>
              <c:idx val="3"/>
              <c:layout>
                <c:manualLayout>
                  <c:x val="-2.04675196850394E-2"/>
                  <c:y val="2.8219597550306216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showVal val="1"/>
            <c:showLeaderLines val="1"/>
          </c:dLbls>
          <c:cat>
            <c:strRef>
              <c:f>'[Лист Microsoft Office Excel.xlsx]Лист1'!$A$144:$A$147</c:f>
              <c:strCache>
                <c:ptCount val="4"/>
                <c:pt idx="0">
                  <c:v>психозы и слабоумие</c:v>
                </c:pt>
                <c:pt idx="1">
                  <c:v>шизофрения</c:v>
                </c:pt>
                <c:pt idx="2">
                  <c:v>психические расстройства непсихотического уровня</c:v>
                </c:pt>
                <c:pt idx="3">
                  <c:v>умственная отсталость</c:v>
                </c:pt>
              </c:strCache>
            </c:strRef>
          </c:cat>
          <c:val>
            <c:numRef>
              <c:f>'[Лист Microsoft Office Excel.xlsx]Лист1'!$B$144:$B$147</c:f>
              <c:numCache>
                <c:formatCode>General</c:formatCode>
                <c:ptCount val="4"/>
                <c:pt idx="0">
                  <c:v>62</c:v>
                </c:pt>
                <c:pt idx="1">
                  <c:v>27</c:v>
                </c:pt>
                <c:pt idx="2">
                  <c:v>2656</c:v>
                </c:pt>
                <c:pt idx="3">
                  <c:v>529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1400" b="1" i="0" baseline="0"/>
          </a:pPr>
          <a:endParaRPr lang="ru-RU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2.0722659667541537E-2"/>
                  <c:y val="-2.5608778069408028E-3"/>
                </c:manualLayout>
              </c:layout>
              <c:showVal val="1"/>
            </c:dLbl>
            <c:dLbl>
              <c:idx val="1"/>
              <c:layout>
                <c:manualLayout>
                  <c:x val="1.0533683289588801E-2"/>
                  <c:y val="-1.9160104986876664E-3"/>
                </c:manualLayout>
              </c:layout>
              <c:showVal val="1"/>
            </c:dLbl>
            <c:dLbl>
              <c:idx val="2"/>
              <c:layout>
                <c:manualLayout>
                  <c:x val="4.9075787401574797E-2"/>
                  <c:y val="-2.7394648585593519E-2"/>
                </c:manualLayout>
              </c:layout>
              <c:showVal val="1"/>
            </c:dLbl>
            <c:dLbl>
              <c:idx val="3"/>
              <c:layout>
                <c:manualLayout>
                  <c:x val="-1.5608158355205619E-2"/>
                  <c:y val="1.57830271216098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showVal val="1"/>
            <c:showLeaderLines val="1"/>
          </c:dLbls>
          <c:cat>
            <c:strRef>
              <c:f>'[Лист Microsoft Office Excel.xlsx]Лист1'!$A$150:$A$153</c:f>
              <c:strCache>
                <c:ptCount val="4"/>
                <c:pt idx="0">
                  <c:v>психозы и слабоумие</c:v>
                </c:pt>
                <c:pt idx="1">
                  <c:v>шизофрения</c:v>
                </c:pt>
                <c:pt idx="2">
                  <c:v>психические расстройства непсихотического уровня</c:v>
                </c:pt>
                <c:pt idx="3">
                  <c:v>умственная отсталость</c:v>
                </c:pt>
              </c:strCache>
            </c:strRef>
          </c:cat>
          <c:val>
            <c:numRef>
              <c:f>'[Лист Microsoft Office Excel.xlsx]Лист1'!$B$150:$B$153</c:f>
              <c:numCache>
                <c:formatCode>General</c:formatCode>
                <c:ptCount val="4"/>
                <c:pt idx="0">
                  <c:v>30</c:v>
                </c:pt>
                <c:pt idx="1">
                  <c:v>20</c:v>
                </c:pt>
                <c:pt idx="2">
                  <c:v>437</c:v>
                </c:pt>
                <c:pt idx="3">
                  <c:v>105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1400" b="1" i="0" baseline="0"/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5.3388325133571501E-2"/>
          <c:y val="1.4374082284641538E-2"/>
          <c:w val="0.92961126168053365"/>
          <c:h val="0.77492601686257334"/>
        </c:manualLayout>
      </c:layout>
      <c:lineChart>
        <c:grouping val="standard"/>
        <c:ser>
          <c:idx val="0"/>
          <c:order val="0"/>
          <c:marker>
            <c:symbol val="none"/>
          </c:marker>
          <c:dLbls>
            <c:dLbl>
              <c:idx val="0"/>
              <c:layout>
                <c:manualLayout>
                  <c:x val="-1.4936380081048688E-2"/>
                  <c:y val="4.4364227926917937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4.7464841271470271E-2"/>
                  <c:y val="3.8632704093104819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4.0158902549705007E-2"/>
                  <c:y val="3.4296333967654205E-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-6.5659522328547937E-2"/>
                  <c:y val="0.10762226269936966"/>
                </c:manualLayout>
              </c:layout>
              <c:dLblPos val="r"/>
              <c:showVal val="1"/>
            </c:dLbl>
            <c:dLbl>
              <c:idx val="4"/>
              <c:layout>
                <c:manualLayout>
                  <c:x val="-6.6798126117185969E-2"/>
                  <c:y val="3.273951899265224E-2"/>
                </c:manualLayout>
              </c:layout>
              <c:dLblPos val="r"/>
              <c:showVal val="1"/>
            </c:dLbl>
            <c:txPr>
              <a:bodyPr/>
              <a:lstStyle/>
              <a:p>
                <a:pPr>
                  <a:defRPr sz="1200" b="1" i="0" baseline="0"/>
                </a:pPr>
                <a:endParaRPr lang="ru-RU"/>
              </a:p>
            </c:txPr>
            <c:dLblPos val="b"/>
            <c:showVal val="1"/>
          </c:dLbls>
          <c:cat>
            <c:strRef>
              <c:f>'[Лист Microsoft Office Excel.xlsx]Лист1'!$A$88:$E$88</c:f>
              <c:strCache>
                <c:ptCount val="5"/>
                <c:pt idx="0">
                  <c:v>2009г</c:v>
                </c:pt>
                <c:pt idx="1">
                  <c:v>2010г</c:v>
                </c:pt>
                <c:pt idx="2">
                  <c:v>2011г</c:v>
                </c:pt>
                <c:pt idx="3">
                  <c:v>2012г</c:v>
                </c:pt>
                <c:pt idx="4">
                  <c:v>2013г</c:v>
                </c:pt>
              </c:strCache>
            </c:strRef>
          </c:cat>
          <c:val>
            <c:numRef>
              <c:f>'[Лист Microsoft Office Excel.xlsx]Лист1'!$A$89:$E$89</c:f>
              <c:numCache>
                <c:formatCode>General</c:formatCode>
                <c:ptCount val="5"/>
                <c:pt idx="0">
                  <c:v>1704.7</c:v>
                </c:pt>
                <c:pt idx="1">
                  <c:v>1639.6</c:v>
                </c:pt>
                <c:pt idx="2">
                  <c:v>1669.9</c:v>
                </c:pt>
                <c:pt idx="3">
                  <c:v>1692.5</c:v>
                </c:pt>
                <c:pt idx="4">
                  <c:v>1718.8</c:v>
                </c:pt>
              </c:numCache>
            </c:numRef>
          </c:val>
        </c:ser>
        <c:ser>
          <c:idx val="1"/>
          <c:order val="1"/>
          <c:marker>
            <c:symbol val="none"/>
          </c:marker>
          <c:dLbls>
            <c:dLbl>
              <c:idx val="0"/>
              <c:layout>
                <c:manualLayout>
                  <c:x val="-3.8874947459353035E-2"/>
                  <c:y val="-3.2667648581229128E-2"/>
                </c:manualLayout>
              </c:layout>
              <c:spPr/>
              <c:txPr>
                <a:bodyPr/>
                <a:lstStyle/>
                <a:p>
                  <a:pPr>
                    <a:defRPr sz="1200" b="1" i="0" baseline="0"/>
                  </a:pPr>
                  <a:endParaRPr lang="ru-RU"/>
                </a:p>
              </c:txPr>
              <c:dLblPos val="r"/>
              <c:showVal val="1"/>
            </c:dLbl>
            <c:dLbl>
              <c:idx val="1"/>
              <c:layout>
                <c:manualLayout>
                  <c:x val="-3.9564445844536798E-2"/>
                  <c:y val="-4.036928941478999E-2"/>
                </c:manualLayout>
              </c:layout>
              <c:spPr/>
              <c:txPr>
                <a:bodyPr/>
                <a:lstStyle/>
                <a:p>
                  <a:pPr>
                    <a:defRPr sz="1200" b="1" i="0" baseline="0"/>
                  </a:pPr>
                  <a:endParaRPr lang="ru-RU"/>
                </a:p>
              </c:txPr>
              <c:dLblPos val="r"/>
              <c:showVal val="1"/>
            </c:dLbl>
            <c:dLbl>
              <c:idx val="2"/>
              <c:layout>
                <c:manualLayout>
                  <c:x val="-3.9321375632384185E-2"/>
                  <c:y val="-5.9151423600054896E-2"/>
                </c:manualLayout>
              </c:layout>
              <c:spPr/>
              <c:txPr>
                <a:bodyPr/>
                <a:lstStyle/>
                <a:p>
                  <a:pPr>
                    <a:defRPr sz="1200" b="1" i="0" baseline="0"/>
                  </a:pPr>
                  <a:endParaRPr lang="ru-RU"/>
                </a:p>
              </c:txPr>
              <c:dLblPos val="r"/>
              <c:showVal val="1"/>
            </c:dLbl>
            <c:dLbl>
              <c:idx val="3"/>
              <c:layout>
                <c:manualLayout>
                  <c:x val="-4.9852707706229377E-2"/>
                  <c:y val="-4.1148357129167465E-2"/>
                </c:manualLayout>
              </c:layout>
              <c:spPr/>
              <c:txPr>
                <a:bodyPr/>
                <a:lstStyle/>
                <a:p>
                  <a:pPr>
                    <a:defRPr sz="1200" b="1" i="0" baseline="0"/>
                  </a:pPr>
                  <a:endParaRPr lang="ru-RU"/>
                </a:p>
              </c:txPr>
              <c:dLblPos val="r"/>
              <c:showVal val="1"/>
            </c:dLbl>
            <c:dLbl>
              <c:idx val="4"/>
              <c:layout>
                <c:manualLayout>
                  <c:x val="-6.6479201043048913E-2"/>
                  <c:y val="-3.1407181155691341E-2"/>
                </c:manualLayout>
              </c:layout>
              <c:spPr/>
              <c:txPr>
                <a:bodyPr/>
                <a:lstStyle/>
                <a:p>
                  <a:pPr>
                    <a:defRPr sz="1200" b="1" i="0" baseline="0"/>
                  </a:pPr>
                  <a:endParaRPr lang="ru-RU"/>
                </a:p>
              </c:txPr>
              <c:dLblPos val="r"/>
              <c:showVal val="1"/>
            </c:dLbl>
            <c:dLblPos val="b"/>
            <c:showVal val="1"/>
          </c:dLbls>
          <c:cat>
            <c:strRef>
              <c:f>'[Лист Microsoft Office Excel.xlsx]Лист1'!$A$88:$E$88</c:f>
              <c:strCache>
                <c:ptCount val="5"/>
                <c:pt idx="0">
                  <c:v>2009г</c:v>
                </c:pt>
                <c:pt idx="1">
                  <c:v>2010г</c:v>
                </c:pt>
                <c:pt idx="2">
                  <c:v>2011г</c:v>
                </c:pt>
                <c:pt idx="3">
                  <c:v>2012г</c:v>
                </c:pt>
                <c:pt idx="4">
                  <c:v>2013г</c:v>
                </c:pt>
              </c:strCache>
            </c:strRef>
          </c:cat>
          <c:val>
            <c:numRef>
              <c:f>'[Лист Microsoft Office Excel.xlsx]Лист1'!$A$90:$E$90</c:f>
              <c:numCache>
                <c:formatCode>General</c:formatCode>
                <c:ptCount val="5"/>
                <c:pt idx="0">
                  <c:v>1891.7</c:v>
                </c:pt>
                <c:pt idx="1">
                  <c:v>2000.8</c:v>
                </c:pt>
                <c:pt idx="2">
                  <c:v>1763.2</c:v>
                </c:pt>
                <c:pt idx="3">
                  <c:v>1996.8</c:v>
                </c:pt>
                <c:pt idx="4">
                  <c:v>2201.6</c:v>
                </c:pt>
              </c:numCache>
            </c:numRef>
          </c:val>
        </c:ser>
        <c:dLbls>
          <c:showVal val="1"/>
        </c:dLbls>
        <c:marker val="1"/>
        <c:axId val="56259328"/>
        <c:axId val="56260864"/>
      </c:lineChart>
      <c:catAx>
        <c:axId val="56259328"/>
        <c:scaling>
          <c:orientation val="minMax"/>
        </c:scaling>
        <c:axPos val="b"/>
        <c:tickLblPos val="nextTo"/>
        <c:crossAx val="56260864"/>
        <c:crosses val="autoZero"/>
        <c:auto val="1"/>
        <c:lblAlgn val="ctr"/>
        <c:lblOffset val="100"/>
      </c:catAx>
      <c:valAx>
        <c:axId val="56260864"/>
        <c:scaling>
          <c:orientation val="minMax"/>
        </c:scaling>
        <c:axPos val="l"/>
        <c:majorGridlines/>
        <c:numFmt formatCode="General" sourceLinked="1"/>
        <c:tickLblPos val="nextTo"/>
        <c:crossAx val="56259328"/>
        <c:crosses val="autoZero"/>
        <c:crossBetween val="between"/>
      </c:valAx>
    </c:plotArea>
    <c:plotVisOnly val="1"/>
  </c:chart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2.2385389326334212E-2"/>
                  <c:y val="1.8095654709827963E-3"/>
                </c:manualLayout>
              </c:layout>
              <c:showVal val="1"/>
            </c:dLbl>
            <c:dLbl>
              <c:idx val="2"/>
              <c:layout>
                <c:manualLayout>
                  <c:x val="4.3462160979877512E-2"/>
                  <c:y val="-4.7220034995625632E-2"/>
                </c:manualLayout>
              </c:layout>
              <c:showVal val="1"/>
            </c:dLbl>
            <c:dLbl>
              <c:idx val="3"/>
              <c:layout>
                <c:manualLayout>
                  <c:x val="-6.2787620297462942E-3"/>
                  <c:y val="3.4159375911344415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showVal val="1"/>
            <c:showLeaderLines val="1"/>
          </c:dLbls>
          <c:cat>
            <c:strRef>
              <c:f>'[Лист Microsoft Office Excel.xlsx]Лист1'!$A$112:$A$115</c:f>
              <c:strCache>
                <c:ptCount val="4"/>
                <c:pt idx="0">
                  <c:v>психозы и слабоумие</c:v>
                </c:pt>
                <c:pt idx="1">
                  <c:v>шизофрения</c:v>
                </c:pt>
                <c:pt idx="2">
                  <c:v>психические расстройства непсихотического уровня</c:v>
                </c:pt>
                <c:pt idx="3">
                  <c:v>умственная отсталость</c:v>
                </c:pt>
              </c:strCache>
            </c:strRef>
          </c:cat>
          <c:val>
            <c:numRef>
              <c:f>'[Лист Microsoft Office Excel.xlsx]Лист1'!$B$112:$B$115</c:f>
              <c:numCache>
                <c:formatCode>General</c:formatCode>
                <c:ptCount val="4"/>
                <c:pt idx="0">
                  <c:v>749</c:v>
                </c:pt>
                <c:pt idx="1">
                  <c:v>454</c:v>
                </c:pt>
                <c:pt idx="2">
                  <c:v>11553</c:v>
                </c:pt>
                <c:pt idx="3">
                  <c:v>3536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7547353455818226"/>
          <c:y val="0"/>
          <c:w val="0.32206802274715712"/>
          <c:h val="1"/>
        </c:manualLayout>
      </c:layout>
      <c:txPr>
        <a:bodyPr/>
        <a:lstStyle/>
        <a:p>
          <a:pPr>
            <a:defRPr sz="1400" b="1" i="0" baseline="0"/>
          </a:pPr>
          <a:endParaRPr lang="ru-RU"/>
        </a:p>
      </c:txPr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pieChart>
        <c:varyColors val="1"/>
        <c:ser>
          <c:idx val="0"/>
          <c:order val="0"/>
          <c:dLbls>
            <c:dLbl>
              <c:idx val="2"/>
              <c:layout>
                <c:manualLayout>
                  <c:x val="3.3840004374453191E-2"/>
                  <c:y val="-3.2242271799358416E-2"/>
                </c:manualLayout>
              </c:layout>
              <c:showVal val="1"/>
            </c:dLbl>
            <c:dLbl>
              <c:idx val="3"/>
              <c:layout>
                <c:manualLayout>
                  <c:x val="-2.0467519685039414E-2"/>
                  <c:y val="2.8219597550306216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showVal val="1"/>
            <c:showLeaderLines val="1"/>
          </c:dLbls>
          <c:cat>
            <c:strRef>
              <c:f>'[Лист Microsoft Office Excel.xlsx]Лист1'!$A$144:$A$147</c:f>
              <c:strCache>
                <c:ptCount val="4"/>
                <c:pt idx="0">
                  <c:v>психозы и слабоумие</c:v>
                </c:pt>
                <c:pt idx="1">
                  <c:v>шизофрения</c:v>
                </c:pt>
                <c:pt idx="2">
                  <c:v>психические расстройства непсихотического уровня</c:v>
                </c:pt>
                <c:pt idx="3">
                  <c:v>умственная отсталость</c:v>
                </c:pt>
              </c:strCache>
            </c:strRef>
          </c:cat>
          <c:val>
            <c:numRef>
              <c:f>'[Лист Microsoft Office Excel.xlsx]Лист1'!$B$144:$B$147</c:f>
              <c:numCache>
                <c:formatCode>General</c:formatCode>
                <c:ptCount val="4"/>
                <c:pt idx="0">
                  <c:v>62</c:v>
                </c:pt>
                <c:pt idx="1">
                  <c:v>27</c:v>
                </c:pt>
                <c:pt idx="2">
                  <c:v>2656</c:v>
                </c:pt>
                <c:pt idx="3">
                  <c:v>529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1400" b="1" i="0" baseline="0"/>
          </a:pPr>
          <a:endParaRPr lang="ru-RU"/>
        </a:p>
      </c:txPr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5.0906432748538191E-2"/>
          <c:y val="3.0866366089684412E-2"/>
          <c:w val="0.87233031726297372"/>
          <c:h val="0.90192935778073269"/>
        </c:manualLayout>
      </c:layout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showVal val="1"/>
          </c:dLbls>
          <c:cat>
            <c:strRef>
              <c:f>'[Лист Microsoft Office Excel.xlsx]Лист1'!$A$95:$E$95</c:f>
              <c:strCache>
                <c:ptCount val="5"/>
                <c:pt idx="0">
                  <c:v>2009г</c:v>
                </c:pt>
                <c:pt idx="1">
                  <c:v>2010г</c:v>
                </c:pt>
                <c:pt idx="2">
                  <c:v>2011г</c:v>
                </c:pt>
                <c:pt idx="3">
                  <c:v>2012г</c:v>
                </c:pt>
                <c:pt idx="4">
                  <c:v>2013г</c:v>
                </c:pt>
              </c:strCache>
            </c:strRef>
          </c:cat>
          <c:val>
            <c:numRef>
              <c:f>'[Лист Microsoft Office Excel.xlsx]Лист1'!$A$96:$E$96</c:f>
              <c:numCache>
                <c:formatCode>General</c:formatCode>
                <c:ptCount val="5"/>
                <c:pt idx="0">
                  <c:v>108.1</c:v>
                </c:pt>
                <c:pt idx="1">
                  <c:v>52.1</c:v>
                </c:pt>
                <c:pt idx="2">
                  <c:v>35.6</c:v>
                </c:pt>
                <c:pt idx="3">
                  <c:v>44.9</c:v>
                </c:pt>
                <c:pt idx="4">
                  <c:v>48.9</c:v>
                </c:pt>
              </c:numCache>
            </c:numRef>
          </c:val>
        </c:ser>
        <c:axId val="56418304"/>
        <c:axId val="52474240"/>
      </c:barChart>
      <c:catAx>
        <c:axId val="56418304"/>
        <c:scaling>
          <c:orientation val="minMax"/>
        </c:scaling>
        <c:axPos val="b"/>
        <c:tickLblPos val="nextTo"/>
        <c:crossAx val="52474240"/>
        <c:crosses val="autoZero"/>
        <c:auto val="1"/>
        <c:lblAlgn val="ctr"/>
        <c:lblOffset val="100"/>
      </c:catAx>
      <c:valAx>
        <c:axId val="52474240"/>
        <c:scaling>
          <c:orientation val="minMax"/>
        </c:scaling>
        <c:axPos val="l"/>
        <c:majorGridlines/>
        <c:numFmt formatCode="General" sourceLinked="1"/>
        <c:tickLblPos val="nextTo"/>
        <c:crossAx val="56418304"/>
        <c:crosses val="autoZero"/>
        <c:crossBetween val="between"/>
      </c:valAx>
    </c:plotArea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showVal val="1"/>
          </c:dLbls>
          <c:cat>
            <c:strRef>
              <c:f>'[Лист Microsoft Office Excel.xlsx]Лист1'!$A$108:$E$108</c:f>
              <c:strCache>
                <c:ptCount val="5"/>
                <c:pt idx="0">
                  <c:v>2009г</c:v>
                </c:pt>
                <c:pt idx="1">
                  <c:v>2010г</c:v>
                </c:pt>
                <c:pt idx="2">
                  <c:v>2011г</c:v>
                </c:pt>
                <c:pt idx="3">
                  <c:v>2012г</c:v>
                </c:pt>
                <c:pt idx="4">
                  <c:v>2013г</c:v>
                </c:pt>
              </c:strCache>
            </c:strRef>
          </c:cat>
          <c:val>
            <c:numRef>
              <c:f>'[Лист Microsoft Office Excel.xlsx]Лист1'!$A$109:$E$109</c:f>
              <c:numCache>
                <c:formatCode>General</c:formatCode>
                <c:ptCount val="5"/>
                <c:pt idx="0">
                  <c:v>634.20000000000005</c:v>
                </c:pt>
                <c:pt idx="1">
                  <c:v>587.5</c:v>
                </c:pt>
                <c:pt idx="2">
                  <c:v>523.9</c:v>
                </c:pt>
                <c:pt idx="3">
                  <c:v>497</c:v>
                </c:pt>
                <c:pt idx="4">
                  <c:v>477.1</c:v>
                </c:pt>
              </c:numCache>
            </c:numRef>
          </c:val>
        </c:ser>
        <c:axId val="55906304"/>
        <c:axId val="55907840"/>
      </c:barChart>
      <c:catAx>
        <c:axId val="55906304"/>
        <c:scaling>
          <c:orientation val="minMax"/>
        </c:scaling>
        <c:axPos val="b"/>
        <c:tickLblPos val="nextTo"/>
        <c:crossAx val="55907840"/>
        <c:crosses val="autoZero"/>
        <c:auto val="1"/>
        <c:lblAlgn val="ctr"/>
        <c:lblOffset val="100"/>
      </c:catAx>
      <c:valAx>
        <c:axId val="55907840"/>
        <c:scaling>
          <c:orientation val="minMax"/>
        </c:scaling>
        <c:axPos val="l"/>
        <c:majorGridlines/>
        <c:numFmt formatCode="General" sourceLinked="1"/>
        <c:tickLblPos val="nextTo"/>
        <c:crossAx val="55906304"/>
        <c:crosses val="autoZero"/>
        <c:crossBetween val="between"/>
      </c:valAx>
    </c:plotArea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showVal val="1"/>
          </c:dLbls>
          <c:cat>
            <c:strRef>
              <c:f>Лист1!$B$30:$B$34</c:f>
              <c:strCache>
                <c:ptCount val="5"/>
                <c:pt idx="0">
                  <c:v>Личностно-семейные</c:v>
                </c:pt>
                <c:pt idx="1">
                  <c:v>Учебно-профессиональные</c:v>
                </c:pt>
                <c:pt idx="2">
                  <c:v>Социальная сфера</c:v>
                </c:pt>
                <c:pt idx="3">
                  <c:v>Состояние физического здоровья</c:v>
                </c:pt>
                <c:pt idx="4">
                  <c:v>Состояние психического здоровья</c:v>
                </c:pt>
              </c:strCache>
            </c:strRef>
          </c:cat>
          <c:val>
            <c:numRef>
              <c:f>Лист1!$C$30:$C$34</c:f>
              <c:numCache>
                <c:formatCode>0%</c:formatCode>
                <c:ptCount val="5"/>
                <c:pt idx="0" formatCode="0.00%">
                  <c:v>0.94499999999999995</c:v>
                </c:pt>
                <c:pt idx="1">
                  <c:v>0.22</c:v>
                </c:pt>
                <c:pt idx="2">
                  <c:v>0.33000000000000157</c:v>
                </c:pt>
                <c:pt idx="3">
                  <c:v>0.22</c:v>
                </c:pt>
                <c:pt idx="4" formatCode="0.00%">
                  <c:v>0.12100000000000002</c:v>
                </c:pt>
              </c:numCache>
            </c:numRef>
          </c:val>
        </c:ser>
        <c:axId val="55931648"/>
        <c:axId val="55933184"/>
      </c:barChart>
      <c:catAx>
        <c:axId val="55931648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 i="0" baseline="0"/>
            </a:pPr>
            <a:endParaRPr lang="ru-RU"/>
          </a:p>
        </c:txPr>
        <c:crossAx val="55933184"/>
        <c:crosses val="autoZero"/>
        <c:auto val="1"/>
        <c:lblAlgn val="ctr"/>
        <c:lblOffset val="100"/>
      </c:catAx>
      <c:valAx>
        <c:axId val="55933184"/>
        <c:scaling>
          <c:orientation val="minMax"/>
        </c:scaling>
        <c:axPos val="l"/>
        <c:majorGridlines/>
        <c:numFmt formatCode="0.00%" sourceLinked="1"/>
        <c:tickLblPos val="nextTo"/>
        <c:crossAx val="55931648"/>
        <c:crosses val="autoZero"/>
        <c:crossBetween val="between"/>
      </c:valAx>
    </c:plotArea>
    <c:plotVisOnly val="1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0.3425</cdr:x>
      <cdr:y>0.9136</cdr:y>
    </cdr:from>
    <cdr:to>
      <cdr:x>0.47638</cdr:x>
      <cdr:y>0.96581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131840" y="5040559"/>
          <a:ext cx="1224136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----     Дети</a:t>
          </a:r>
          <a:endParaRPr lang="ru-RU" sz="1600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0.5315</cdr:x>
      <cdr:y>0.9136</cdr:y>
    </cdr:from>
    <cdr:to>
      <cdr:x>0.7205</cdr:x>
      <cdr:y>0.96581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4860032" y="5040559"/>
          <a:ext cx="1728192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Franklin Gothic Book"/>
            </a:defRPr>
          </a:lvl1pPr>
          <a:lvl2pPr marL="457200" indent="0">
            <a:defRPr sz="1100">
              <a:latin typeface="Franklin Gothic Book"/>
            </a:defRPr>
          </a:lvl2pPr>
          <a:lvl3pPr marL="914400" indent="0">
            <a:defRPr sz="1100">
              <a:latin typeface="Franklin Gothic Book"/>
            </a:defRPr>
          </a:lvl3pPr>
          <a:lvl4pPr marL="1371600" indent="0">
            <a:defRPr sz="1100">
              <a:latin typeface="Franklin Gothic Book"/>
            </a:defRPr>
          </a:lvl4pPr>
          <a:lvl5pPr marL="1828800" indent="0">
            <a:defRPr sz="1100">
              <a:latin typeface="Franklin Gothic Book"/>
            </a:defRPr>
          </a:lvl5pPr>
          <a:lvl6pPr marL="2286000" indent="0">
            <a:defRPr sz="1100">
              <a:latin typeface="Franklin Gothic Book"/>
            </a:defRPr>
          </a:lvl6pPr>
          <a:lvl7pPr marL="2743200" indent="0">
            <a:defRPr sz="1100">
              <a:latin typeface="Franklin Gothic Book"/>
            </a:defRPr>
          </a:lvl7pPr>
          <a:lvl8pPr marL="3200400" indent="0">
            <a:defRPr sz="1100">
              <a:latin typeface="Franklin Gothic Book"/>
            </a:defRPr>
          </a:lvl8pPr>
          <a:lvl9pPr marL="3657600" indent="0">
            <a:defRPr sz="1100">
              <a:latin typeface="Franklin Gothic Book"/>
            </a:defRPr>
          </a:lvl9pPr>
        </a:lstStyle>
        <a:p xmlns:a="http://schemas.openxmlformats.org/drawingml/2006/main">
          <a:r>
            <a:rPr lang="ru-RU" sz="1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----    Подростки</a:t>
          </a:r>
          <a:r>
            <a:rPr lang="ru-RU" sz="1100" b="1" dirty="0" smtClean="0">
              <a:solidFill>
                <a:srgbClr val="FF0000"/>
              </a:solidFill>
            </a:rPr>
            <a:t> </a:t>
          </a:r>
          <a:endParaRPr lang="ru-RU" sz="1100" b="1" dirty="0">
            <a:solidFill>
              <a:srgbClr val="FF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0.28153</cdr:x>
      <cdr:y>0.88292</cdr:y>
    </cdr:from>
    <cdr:to>
      <cdr:x>0.41808</cdr:x>
      <cdr:y>1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523746" y="4680520"/>
          <a:ext cx="1224136" cy="6206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Franklin Gothic Book"/>
            </a:defRPr>
          </a:lvl1pPr>
          <a:lvl2pPr marL="457200" indent="0">
            <a:defRPr sz="1100">
              <a:latin typeface="Franklin Gothic Book"/>
            </a:defRPr>
          </a:lvl2pPr>
          <a:lvl3pPr marL="914400" indent="0">
            <a:defRPr sz="1100">
              <a:latin typeface="Franklin Gothic Book"/>
            </a:defRPr>
          </a:lvl3pPr>
          <a:lvl4pPr marL="1371600" indent="0">
            <a:defRPr sz="1100">
              <a:latin typeface="Franklin Gothic Book"/>
            </a:defRPr>
          </a:lvl4pPr>
          <a:lvl5pPr marL="1828800" indent="0">
            <a:defRPr sz="1100">
              <a:latin typeface="Franklin Gothic Book"/>
            </a:defRPr>
          </a:lvl5pPr>
          <a:lvl6pPr marL="2286000" indent="0">
            <a:defRPr sz="1100">
              <a:latin typeface="Franklin Gothic Book"/>
            </a:defRPr>
          </a:lvl6pPr>
          <a:lvl7pPr marL="2743200" indent="0">
            <a:defRPr sz="1100">
              <a:latin typeface="Franklin Gothic Book"/>
            </a:defRPr>
          </a:lvl7pPr>
          <a:lvl8pPr marL="3200400" indent="0">
            <a:defRPr sz="1100">
              <a:latin typeface="Franklin Gothic Book"/>
            </a:defRPr>
          </a:lvl8pPr>
          <a:lvl9pPr marL="3657600" indent="0">
            <a:defRPr sz="1100">
              <a:latin typeface="Franklin Gothic Book"/>
            </a:defRPr>
          </a:lvl9pPr>
        </a:lstStyle>
        <a:p xmlns:a="http://schemas.openxmlformats.org/drawingml/2006/main">
          <a:r>
            <a: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----     Дети</a:t>
          </a:r>
          <a:endParaRPr lang="ru-RU" sz="1600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0.44575</cdr:x>
      <cdr:y>0.88292</cdr:y>
    </cdr:from>
    <cdr:to>
      <cdr:x>0.63853</cdr:x>
      <cdr:y>0.93725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3995936" y="4680520"/>
          <a:ext cx="1728192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Franklin Gothic Book"/>
            </a:defRPr>
          </a:lvl1pPr>
          <a:lvl2pPr marL="457200" indent="0">
            <a:defRPr sz="1100">
              <a:latin typeface="Franklin Gothic Book"/>
            </a:defRPr>
          </a:lvl2pPr>
          <a:lvl3pPr marL="914400" indent="0">
            <a:defRPr sz="1100">
              <a:latin typeface="Franklin Gothic Book"/>
            </a:defRPr>
          </a:lvl3pPr>
          <a:lvl4pPr marL="1371600" indent="0">
            <a:defRPr sz="1100">
              <a:latin typeface="Franklin Gothic Book"/>
            </a:defRPr>
          </a:lvl4pPr>
          <a:lvl5pPr marL="1828800" indent="0">
            <a:defRPr sz="1100">
              <a:latin typeface="Franklin Gothic Book"/>
            </a:defRPr>
          </a:lvl5pPr>
          <a:lvl6pPr marL="2286000" indent="0">
            <a:defRPr sz="1100">
              <a:latin typeface="Franklin Gothic Book"/>
            </a:defRPr>
          </a:lvl6pPr>
          <a:lvl7pPr marL="2743200" indent="0">
            <a:defRPr sz="1100">
              <a:latin typeface="Franklin Gothic Book"/>
            </a:defRPr>
          </a:lvl7pPr>
          <a:lvl8pPr marL="3200400" indent="0">
            <a:defRPr sz="1100">
              <a:latin typeface="Franklin Gothic Book"/>
            </a:defRPr>
          </a:lvl8pPr>
          <a:lvl9pPr marL="3657600" indent="0">
            <a:defRPr sz="1100">
              <a:latin typeface="Franklin Gothic Book"/>
            </a:defRPr>
          </a:lvl9pPr>
        </a:lstStyle>
        <a:p xmlns:a="http://schemas.openxmlformats.org/drawingml/2006/main">
          <a:r>
            <a:rPr lang="ru-RU" sz="1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----    Подростки</a:t>
          </a:r>
          <a:r>
            <a:rPr lang="ru-RU" sz="1100" b="1" dirty="0" smtClean="0">
              <a:solidFill>
                <a:srgbClr val="FF0000"/>
              </a:solidFill>
            </a:rPr>
            <a:t> </a:t>
          </a:r>
          <a:endParaRPr lang="ru-RU" sz="1100" b="1" dirty="0">
            <a:solidFill>
              <a:srgbClr val="FF0000"/>
            </a:solidFill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398B5-6206-469F-8BE5-331700221F9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5ADA481-3BFC-4BDF-9170-1F37D9234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398B5-6206-469F-8BE5-331700221F9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DA481-3BFC-4BDF-9170-1F37D9234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398B5-6206-469F-8BE5-331700221F9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DA481-3BFC-4BDF-9170-1F37D9234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398B5-6206-469F-8BE5-331700221F9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5ADA481-3BFC-4BDF-9170-1F37D9234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398B5-6206-469F-8BE5-331700221F9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DA481-3BFC-4BDF-9170-1F37D92349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398B5-6206-469F-8BE5-331700221F9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DA481-3BFC-4BDF-9170-1F37D9234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398B5-6206-469F-8BE5-331700221F9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5ADA481-3BFC-4BDF-9170-1F37D92349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398B5-6206-469F-8BE5-331700221F9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DA481-3BFC-4BDF-9170-1F37D9234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398B5-6206-469F-8BE5-331700221F9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DA481-3BFC-4BDF-9170-1F37D9234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398B5-6206-469F-8BE5-331700221F9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DA481-3BFC-4BDF-9170-1F37D9234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398B5-6206-469F-8BE5-331700221F9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DA481-3BFC-4BDF-9170-1F37D92349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27398B5-6206-469F-8BE5-331700221F9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5ADA481-3BFC-4BDF-9170-1F37D92349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611760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 smtClean="0"/>
              <a:t>Психическое здоровье детей Свердловской области</a:t>
            </a:r>
            <a:endParaRPr lang="ru-RU" sz="40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4869160"/>
            <a:ext cx="4347592" cy="121096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i="1" dirty="0" smtClean="0"/>
              <a:t>Главный внештатный специалист</a:t>
            </a:r>
          </a:p>
          <a:p>
            <a:pPr algn="ctr">
              <a:buNone/>
            </a:pPr>
            <a:r>
              <a:rPr lang="ru-RU" sz="2000" b="1" i="1" dirty="0" smtClean="0"/>
              <a:t>детский психиатр </a:t>
            </a:r>
          </a:p>
          <a:p>
            <a:pPr algn="ctr">
              <a:buNone/>
            </a:pPr>
            <a:r>
              <a:rPr lang="ru-RU" sz="2000" b="1" i="1" dirty="0" smtClean="0"/>
              <a:t>Л.Б. Ильяшева</a:t>
            </a:r>
            <a:endParaRPr lang="ru-RU" sz="2000" b="1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dirty="0" smtClean="0">
                <a:solidFill>
                  <a:schemeClr val="accent5">
                    <a:lumMod val="50000"/>
                  </a:schemeClr>
                </a:solidFill>
              </a:rPr>
              <a:t>Общая инвалидность</a:t>
            </a:r>
            <a:br>
              <a:rPr lang="ru-RU" sz="2800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i="1" dirty="0" smtClean="0">
                <a:solidFill>
                  <a:schemeClr val="accent5">
                    <a:lumMod val="50000"/>
                  </a:schemeClr>
                </a:solidFill>
              </a:rPr>
              <a:t>(на 100тыс населения)</a:t>
            </a:r>
            <a:endParaRPr lang="ru-RU" sz="20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340768"/>
            <a:ext cx="8458200" cy="3240360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/>
              <a:t>Анализ суицидов у несовершеннолетних в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Свердловской </a:t>
            </a:r>
            <a:r>
              <a:rPr lang="ru-RU" i="1" dirty="0" smtClean="0"/>
              <a:t>области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5229200"/>
            <a:ext cx="6400800" cy="1080120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Главный внештатный специалист </a:t>
            </a:r>
          </a:p>
          <a:p>
            <a:pPr algn="ctr"/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детский психиатр</a:t>
            </a:r>
          </a:p>
          <a:p>
            <a:pPr algn="ctr"/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Л.Б. Ильяшева</a:t>
            </a:r>
            <a:endParaRPr lang="ru-RU" sz="2000" b="1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04800" y="-531440"/>
            <a:ext cx="8686800" cy="48572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    В соответствии с приказом Министерства здравоохранения Свердловской области от 13.04.2012 № 387-П «О мерах по мониторингу и профилактике суицидального поведения среди детского населения Свердловской области» областной психиатрической службой проводится работа по учету и анализу попыток самоубийств среди несовершеннолетних в Свердловской области.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-819472"/>
            <a:ext cx="8686800" cy="72008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 2013г. получены данные о </a:t>
            </a:r>
            <a:r>
              <a:rPr lang="ru-RU" b="1" dirty="0" smtClean="0"/>
              <a:t>279</a:t>
            </a:r>
            <a:r>
              <a:rPr lang="ru-RU" dirty="0" smtClean="0"/>
              <a:t> случае суицидальных попыток, совершенных несовершеннолетними. Завершенных суицидов </a:t>
            </a:r>
            <a:r>
              <a:rPr lang="ru-RU" b="1" dirty="0" smtClean="0"/>
              <a:t>16</a:t>
            </a:r>
            <a:r>
              <a:rPr lang="ru-RU" dirty="0" smtClean="0"/>
              <a:t> в возрасте старше 15л</a:t>
            </a:r>
          </a:p>
          <a:p>
            <a:r>
              <a:rPr lang="ru-RU" dirty="0" smtClean="0"/>
              <a:t>За 6мес 2014г. - </a:t>
            </a:r>
            <a:r>
              <a:rPr lang="ru-RU" b="1" dirty="0" smtClean="0"/>
              <a:t>144</a:t>
            </a:r>
            <a:r>
              <a:rPr lang="ru-RU" dirty="0" smtClean="0"/>
              <a:t> суицидальных попытки.</a:t>
            </a:r>
          </a:p>
          <a:p>
            <a:pPr>
              <a:buNone/>
            </a:pPr>
            <a:r>
              <a:rPr lang="ru-RU" dirty="0" smtClean="0"/>
              <a:t>    Завершенных суицидов </a:t>
            </a:r>
            <a:r>
              <a:rPr lang="ru-RU" b="1" dirty="0" smtClean="0"/>
              <a:t>5</a:t>
            </a:r>
            <a:r>
              <a:rPr lang="ru-RU" dirty="0" smtClean="0"/>
              <a:t> в возрасте старше 15л.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2014г среди совершивших все виды суицидальных действий юноши составили 30%, девушки – 70% (в 2013году юноши составляли 25%, девушки 75%).</a:t>
            </a:r>
          </a:p>
          <a:p>
            <a:r>
              <a:rPr lang="ru-RU" smtClean="0"/>
              <a:t> </a:t>
            </a:r>
            <a:r>
              <a:rPr lang="ru-RU" dirty="0" smtClean="0"/>
              <a:t>Возрастная группа до 15 лет </a:t>
            </a:r>
            <a:r>
              <a:rPr lang="ru-RU" smtClean="0"/>
              <a:t>составила 19%, </a:t>
            </a:r>
            <a:r>
              <a:rPr lang="ru-RU" dirty="0" smtClean="0"/>
              <a:t>основная же масса случаев приходится на возраст 15 – 17 лет.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i="1" dirty="0" smtClean="0"/>
              <a:t>Факторы, влияющие на суицидальную активность несовершеннолетних</a:t>
            </a:r>
            <a:endParaRPr lang="ru-RU" sz="2800" i="1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86800" cy="5303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i="1" dirty="0" smtClean="0"/>
              <a:t>Причины, вызвавшие суицидальное поведение несовершеннолетних</a:t>
            </a:r>
            <a:endParaRPr lang="ru-RU" sz="2800" i="1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Профилактика суицидов у детей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Проблема детской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суицидологии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не является проблемой лишь здравоохранения и психиатрии – это социальная проблема и решение ее требует межведомственного взаимодействия учреждений образования,  социальной политики, здравоохранения.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Основной задачей является предотвращение роста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аутоагрессивных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действий.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Специализированный кризисный стационар для детей не предусмотрен, а стационарная помощь детям с суицидальным поведением оказывается в детских отделениях Центра психического здоровья детей СОКПБ.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dirty="0" smtClean="0"/>
              <a:t>Профилактика суицидов у детей</a:t>
            </a:r>
            <a:endParaRPr lang="ru-RU" sz="2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4883373"/>
          </a:xfrm>
        </p:spPr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Центр кризисных состояний детей и подростков (г. Екатеринбург ГБУЗ СОКПБ)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Клиники дружественные молодежи (гг. Екатеринбург, Нижний Тагил, Ревда, Ирбит, Арамиль, Алапаевск, Первоуральск)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Центр «Ладо» (г. Полевской)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Телефоны доверия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628800"/>
            <a:ext cx="87849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1 июня 2010 года открыт телефон экстренной  психологической помощи (телефон доверия) для детей и подростков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8 800-300-83-83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 Звонки на  указанный телефон бесплатны для всех звонящих на всей территории Свердловской области, что решает вопрос доступности экстренной психологической помощи для всех территорий и групп населения. </a:t>
            </a:r>
          </a:p>
          <a:p>
            <a:pPr algn="just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2013год поступило 3153 звонка, за 9мес 2014г. 2912 звонков. 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-675456"/>
            <a:ext cx="8686800" cy="6754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2013г. на наблюдении у детских психиатров состояло:</a:t>
            </a:r>
          </a:p>
          <a:p>
            <a:pPr>
              <a:buNone/>
            </a:pPr>
            <a:r>
              <a:rPr lang="ru-RU" dirty="0" smtClean="0"/>
              <a:t> 15 838 детей, из них впервые взято под наблюдение 3247;</a:t>
            </a:r>
          </a:p>
          <a:p>
            <a:pPr>
              <a:buNone/>
            </a:pPr>
            <a:r>
              <a:rPr lang="ru-RU" dirty="0" smtClean="0"/>
              <a:t> 4 539 подростков, из них впервые взято под наблюдение 572.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-531440"/>
            <a:ext cx="8686800" cy="5314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Первое место по количеству обращений на детской линии весь  2013 год и  9мес 2014г год занимает тема детско-родительских отношений. Второе место за этот же период: сложности в завязывании дружеских и любовных отношений, на третьем месте: проблема различных зависимостей.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08720"/>
          </a:xfrm>
        </p:spPr>
        <p:txBody>
          <a:bodyPr/>
          <a:lstStyle/>
          <a:p>
            <a:pPr algn="ctr"/>
            <a:r>
              <a:rPr lang="ru-RU" i="1" dirty="0" smtClean="0"/>
              <a:t>Выводы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655272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подавляющее большинство случаев суицидов связаны с отношениями детей и подростков со значимыми для них людьми. Таким образом, основным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антисуицидальным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фактором может являться внимание к подростку, понимание со стороны значимых лиц. 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знаний населения о действенности принимающего отношения к детям и их переживаниям,  правила поведения по отношению к ребенку в различных случаях необходимо использовать в просветительской работе с населением.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4811365"/>
          </a:xfrm>
        </p:spPr>
        <p:txBody>
          <a:bodyPr>
            <a:normAutofit/>
          </a:bodyPr>
          <a:lstStyle/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снижения влияния психотравмирующих факторов важно не только решение проблем, но и оказание психологической поддержки. Со стороны органов здравоохранения это помощь специалистов – психотерапевтов и медицинских психологов поликлиник, клиник, дружественных молодежи. 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Особого внимания заслуживает также тема уверенности в будущем, что также требует как увеличения объема психологической помощи подросткам, так и проведения реальных социальных программ.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-675456"/>
            <a:ext cx="8686800" cy="5040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Суициды у подростков 14-18 лет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23528" y="1412776"/>
          <a:ext cx="864096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Суициды у детей до 14 лет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23528" y="1556792"/>
          <a:ext cx="8712968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052736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 smtClean="0"/>
              <a:t>Структура методов суицидальных попыток несовершеннолетних</a:t>
            </a:r>
            <a:endParaRPr lang="ru-RU" sz="2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467544" y="1124744"/>
          <a:ext cx="8208912" cy="511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i="1" dirty="0" smtClean="0"/>
              <a:t>Материальный статус  несовершеннолетних </a:t>
            </a:r>
            <a:r>
              <a:rPr lang="ru-RU" sz="2800" i="1" dirty="0" err="1" smtClean="0"/>
              <a:t>суицедентов</a:t>
            </a:r>
            <a:endParaRPr lang="ru-RU" sz="2800" i="1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i="1" dirty="0" smtClean="0"/>
              <a:t>Первичная заболеваемость</a:t>
            </a:r>
            <a:br>
              <a:rPr lang="ru-RU" sz="3100" i="1" dirty="0" smtClean="0"/>
            </a:br>
            <a:r>
              <a:rPr lang="ru-RU" sz="2200" i="1" dirty="0" smtClean="0"/>
              <a:t>(на 100тыс населения)</a:t>
            </a:r>
            <a:endParaRPr lang="ru-RU" sz="2200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340769"/>
          <a:ext cx="9144000" cy="55172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dirty="0" smtClean="0"/>
              <a:t>Структура первичной заболеваемости детей</a:t>
            </a:r>
            <a:endParaRPr lang="ru-RU" sz="2800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err="1" smtClean="0"/>
              <a:t>Стурктура</a:t>
            </a:r>
            <a:r>
              <a:rPr lang="ru-RU" i="1" dirty="0" smtClean="0"/>
              <a:t> первичной заболеваемости подростков</a:t>
            </a:r>
            <a:endParaRPr lang="ru-RU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i="1" dirty="0" smtClean="0"/>
              <a:t>Болезненность</a:t>
            </a:r>
            <a:br>
              <a:rPr lang="ru-RU" sz="2800" i="1" dirty="0" smtClean="0"/>
            </a:br>
            <a:r>
              <a:rPr lang="ru-RU" sz="2000" i="1" dirty="0" smtClean="0"/>
              <a:t>( на 100тыс населения)</a:t>
            </a:r>
            <a:endParaRPr lang="ru-RU" sz="20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1556792"/>
          <a:ext cx="8964488" cy="5301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dirty="0" smtClean="0"/>
              <a:t>Структура болезненности детей</a:t>
            </a:r>
            <a:endParaRPr lang="ru-RU" sz="2800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dirty="0" smtClean="0"/>
              <a:t>Структура болезненности подростков</a:t>
            </a:r>
            <a:endParaRPr lang="ru-RU" sz="2800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1700808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dirty="0" smtClean="0"/>
              <a:t>Первичная Инвалидность</a:t>
            </a:r>
            <a:br>
              <a:rPr lang="ru-RU" sz="2800" i="1" dirty="0" smtClean="0"/>
            </a:br>
            <a:r>
              <a:rPr lang="ru-RU" sz="2000" i="1" dirty="0" smtClean="0"/>
              <a:t>(на 100тыс </a:t>
            </a:r>
            <a:r>
              <a:rPr lang="ru-RU" sz="2000" i="1" dirty="0" err="1" smtClean="0"/>
              <a:t>наслеления</a:t>
            </a:r>
            <a:r>
              <a:rPr lang="ru-RU" sz="2000" i="1" dirty="0" smtClean="0"/>
              <a:t>)</a:t>
            </a:r>
            <a:endParaRPr lang="ru-RU" sz="2000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</TotalTime>
  <Words>632</Words>
  <Application>Microsoft Office PowerPoint</Application>
  <PresentationFormat>Экран (4:3)</PresentationFormat>
  <Paragraphs>114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Трек</vt:lpstr>
      <vt:lpstr>Психическое здоровье детей Свердловской области</vt:lpstr>
      <vt:lpstr>Слайд 2</vt:lpstr>
      <vt:lpstr>Первичная заболеваемость (на 100тыс населения)</vt:lpstr>
      <vt:lpstr>Структура первичной заболеваемости детей</vt:lpstr>
      <vt:lpstr>Стурктура первичной заболеваемости подростков</vt:lpstr>
      <vt:lpstr>Болезненность ( на 100тыс населения)</vt:lpstr>
      <vt:lpstr>Структура болезненности детей</vt:lpstr>
      <vt:lpstr>Структура болезненности подростков</vt:lpstr>
      <vt:lpstr>Первичная Инвалидность (на 100тыс наслеления)</vt:lpstr>
      <vt:lpstr>Общая инвалидность (на 100тыс населения)</vt:lpstr>
      <vt:lpstr>Анализ суицидов у несовершеннолетних в Свердловской области</vt:lpstr>
      <vt:lpstr>Слайд 12</vt:lpstr>
      <vt:lpstr>Слайд 13</vt:lpstr>
      <vt:lpstr>Слайд 14</vt:lpstr>
      <vt:lpstr>Факторы, влияющие на суицидальную активность несовершеннолетних</vt:lpstr>
      <vt:lpstr>Причины, вызвавшие суицидальное поведение несовершеннолетних</vt:lpstr>
      <vt:lpstr>Профилактика суицидов у детей</vt:lpstr>
      <vt:lpstr>Профилактика суицидов у детей</vt:lpstr>
      <vt:lpstr>Слайд 19</vt:lpstr>
      <vt:lpstr>Слайд 20</vt:lpstr>
      <vt:lpstr>Выводы</vt:lpstr>
      <vt:lpstr>выводы</vt:lpstr>
      <vt:lpstr>Слайд 23</vt:lpstr>
      <vt:lpstr>Суициды у подростков 14-18 лет</vt:lpstr>
      <vt:lpstr>Суициды у детей до 14 лет</vt:lpstr>
      <vt:lpstr>Структура методов суицидальных попыток несовершеннолетних</vt:lpstr>
      <vt:lpstr>Материальный статус  несовершеннолетних суицедентов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суицидов у несовершеннолетних в Свердловской области</dc:title>
  <dc:creator>ilyasheva_lb</dc:creator>
  <cp:lastModifiedBy>ilyasheva_lb</cp:lastModifiedBy>
  <cp:revision>89</cp:revision>
  <dcterms:created xsi:type="dcterms:W3CDTF">2014-04-23T04:10:55Z</dcterms:created>
  <dcterms:modified xsi:type="dcterms:W3CDTF">2014-10-29T04:12:06Z</dcterms:modified>
</cp:coreProperties>
</file>