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4"/>
  </p:notesMasterIdLst>
  <p:sldIdLst>
    <p:sldId id="262" r:id="rId2"/>
    <p:sldId id="285" r:id="rId3"/>
    <p:sldId id="283" r:id="rId4"/>
    <p:sldId id="284" r:id="rId5"/>
    <p:sldId id="263" r:id="rId6"/>
    <p:sldId id="264" r:id="rId7"/>
    <p:sldId id="271" r:id="rId8"/>
    <p:sldId id="275" r:id="rId9"/>
    <p:sldId id="287" r:id="rId10"/>
    <p:sldId id="277" r:id="rId11"/>
    <p:sldId id="289" r:id="rId12"/>
    <p:sldId id="28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D63A266-35F2-4CBB-B2FC-38B20F44223A}">
          <p14:sldIdLst>
            <p14:sldId id="262"/>
            <p14:sldId id="285"/>
            <p14:sldId id="283"/>
            <p14:sldId id="284"/>
            <p14:sldId id="263"/>
            <p14:sldId id="264"/>
            <p14:sldId id="271"/>
            <p14:sldId id="275"/>
            <p14:sldId id="287"/>
            <p14:sldId id="277"/>
            <p14:sldId id="289"/>
            <p14:sldId id="288"/>
          </p14:sldIdLst>
        </p14:section>
        <p14:section name="Раздел без заголовка" id="{3632D02B-FA85-420F-8689-941F07BA663C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929F9F4-4A8F-4326-A1B4-22849713DDAB}" styleName="Темный стиль 1 —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6152C-A370-42ED-98C8-A6CBA14018A3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F689A-C207-455E-A98E-5886B465E4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09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F689A-C207-455E-A98E-5886B465E4D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9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773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34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93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2712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415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842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671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735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334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860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49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08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790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20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014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166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966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693A81E-321D-49F6-A355-268B8EEA88B6}" type="datetimeFigureOut">
              <a:rPr lang="ru-RU" smtClean="0"/>
              <a:t>29.10.2014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339DB-4C9E-41CE-B8A3-DB6446F42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1158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13" Type="http://schemas.openxmlformats.org/officeDocument/2006/relationships/image" Target="../media/image47.emf"/><Relationship Id="rId3" Type="http://schemas.openxmlformats.org/officeDocument/2006/relationships/image" Target="../media/image38.emf"/><Relationship Id="rId7" Type="http://schemas.openxmlformats.org/officeDocument/2006/relationships/image" Target="../media/image42.emf"/><Relationship Id="rId12" Type="http://schemas.openxmlformats.org/officeDocument/2006/relationships/image" Target="../media/image46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emf"/><Relationship Id="rId11" Type="http://schemas.microsoft.com/office/2007/relationships/hdphoto" Target="../media/hdphoto5.wdp"/><Relationship Id="rId5" Type="http://schemas.openxmlformats.org/officeDocument/2006/relationships/image" Target="../media/image40.emf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emf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3.png"/><Relationship Id="rId7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82" y="5381535"/>
            <a:ext cx="1803527" cy="1311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7" y="3932554"/>
            <a:ext cx="2586643" cy="1791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962407" y="3073774"/>
            <a:ext cx="70839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Организация  медицинской помощи матерям и детям в учреждении третьего уровня. Задачи в период оптимизации.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40757" y="5326606"/>
            <a:ext cx="8087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ГБУЗ СО ОДКБ №1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 организации медицинской помощи матерям и детям МЗСО</a:t>
            </a:r>
          </a:p>
        </p:txBody>
      </p:sp>
      <p:pic>
        <p:nvPicPr>
          <p:cNvPr id="15" name="Рисунок 14" descr="C:\Users\123\Desktop\Безопасность пациента\SuperStock_1030-339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6" t="18472" r="9480" b="21149"/>
          <a:stretch/>
        </p:blipFill>
        <p:spPr bwMode="auto">
          <a:xfrm>
            <a:off x="1878801" y="2165996"/>
            <a:ext cx="2882657" cy="2189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0129" y="220848"/>
            <a:ext cx="3956647" cy="27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90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99" y="210326"/>
            <a:ext cx="1664219" cy="1416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753829" y="239369"/>
            <a:ext cx="5911702" cy="495496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Протоколы и стандарты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66063" y="1057851"/>
            <a:ext cx="6186121" cy="58477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Комитет ВОЗ по обзору руководящих принципов (2007):</a:t>
            </a:r>
          </a:p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более 60 руководств за 4 года 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88" y="1900923"/>
            <a:ext cx="832110" cy="1144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541" y="2202665"/>
            <a:ext cx="894408" cy="12603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lum bright="-20000" contrast="40000"/>
          </a:blip>
          <a:stretch>
            <a:fillRect/>
          </a:stretch>
        </p:blipFill>
        <p:spPr>
          <a:xfrm>
            <a:off x="1745431" y="2557417"/>
            <a:ext cx="1076261" cy="1391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lum contrast="40000"/>
          </a:blip>
          <a:stretch>
            <a:fillRect/>
          </a:stretch>
        </p:blipFill>
        <p:spPr>
          <a:xfrm>
            <a:off x="2343488" y="2927091"/>
            <a:ext cx="1074445" cy="1426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lum contrast="20000"/>
          </a:blip>
          <a:stretch>
            <a:fillRect/>
          </a:stretch>
        </p:blipFill>
        <p:spPr>
          <a:xfrm>
            <a:off x="3028925" y="3305270"/>
            <a:ext cx="1212277" cy="166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lum bright="-20000" contrast="40000"/>
          </a:blip>
          <a:stretch>
            <a:fillRect/>
          </a:stretch>
        </p:blipFill>
        <p:spPr>
          <a:xfrm>
            <a:off x="3658865" y="3560456"/>
            <a:ext cx="1366428" cy="18094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lum bright="-20000" contrast="40000"/>
          </a:blip>
          <a:stretch>
            <a:fillRect/>
          </a:stretch>
        </p:blipFill>
        <p:spPr>
          <a:xfrm>
            <a:off x="4315692" y="4008744"/>
            <a:ext cx="1529455" cy="1922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18719" y="4375801"/>
            <a:ext cx="1529456" cy="1988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>
            <a:lum contrast="20000"/>
          </a:blip>
          <a:stretch>
            <a:fillRect/>
          </a:stretch>
        </p:blipFill>
        <p:spPr>
          <a:xfrm>
            <a:off x="6501974" y="3181688"/>
            <a:ext cx="1808152" cy="2566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>
            <a:lum contrast="20000"/>
          </a:blip>
          <a:stretch>
            <a:fillRect/>
          </a:stretch>
        </p:blipFill>
        <p:spPr>
          <a:xfrm>
            <a:off x="7951225" y="3463525"/>
            <a:ext cx="2031456" cy="3012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8714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65" y="1147196"/>
            <a:ext cx="8860365" cy="499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532" y="2616496"/>
            <a:ext cx="9404723" cy="1400530"/>
          </a:xfrm>
        </p:spPr>
        <p:txBody>
          <a:bodyPr/>
          <a:lstStyle/>
          <a:p>
            <a:pPr algn="ctr"/>
            <a:r>
              <a:rPr lang="ru-RU" b="1" dirty="0" smtClean="0"/>
              <a:t>С НАСТУПАЮЩИМ ПРАЗДНИКОМ НАРОДНОГО ЕДИНЕНИЯ!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83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863" y="841973"/>
            <a:ext cx="7061703" cy="529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8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732" y="1993951"/>
            <a:ext cx="3743268" cy="4676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2733" y="2530536"/>
            <a:ext cx="1133954" cy="835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7683" y="5655528"/>
            <a:ext cx="1133954" cy="835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0260" y="5199762"/>
            <a:ext cx="1133954" cy="835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6593" y="5628858"/>
            <a:ext cx="1133954" cy="835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7753" y="5278338"/>
            <a:ext cx="1133954" cy="835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334" y="2545585"/>
            <a:ext cx="2530059" cy="31092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738" y="451166"/>
            <a:ext cx="1197882" cy="18320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2708" y="532151"/>
            <a:ext cx="3719889" cy="11608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9795" y="3956363"/>
            <a:ext cx="1471567" cy="107718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8388" y="2199018"/>
            <a:ext cx="2009869" cy="155461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9285" y="3484611"/>
            <a:ext cx="2011854" cy="155461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3259" y="855876"/>
            <a:ext cx="3542625" cy="10453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47304" y="497942"/>
            <a:ext cx="3005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C000"/>
                </a:solidFill>
              </a:rPr>
              <a:t>Выживаемость детей </a:t>
            </a:r>
            <a:endParaRPr lang="ru-RU" sz="1400" b="1" dirty="0">
              <a:solidFill>
                <a:srgbClr val="FFC000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7819" y="3793402"/>
            <a:ext cx="4371455" cy="194649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53496" y="5667470"/>
            <a:ext cx="2625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C000"/>
                </a:solidFill>
              </a:rPr>
              <a:t>Преждевременные роды</a:t>
            </a:r>
            <a:endParaRPr lang="ru-RU" sz="1400" b="1" dirty="0">
              <a:solidFill>
                <a:srgbClr val="FFC000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83740" y="3083816"/>
            <a:ext cx="1133954" cy="8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94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 rot="807819">
            <a:off x="2067197" y="502107"/>
            <a:ext cx="6479526" cy="66327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 smtClean="0"/>
              <a:t>ВЫЕЗДНАЯ ПОЛИКЛИНИКА</a:t>
            </a:r>
            <a:br>
              <a:rPr lang="ru-RU" sz="1600" b="1" dirty="0" smtClean="0"/>
            </a:br>
            <a:r>
              <a:rPr lang="ru-RU" sz="1600" b="1" dirty="0" smtClean="0"/>
              <a:t>ТЕЛЕМЕДИЦИНСКИЕ КОНСУЛЬТАЦИИ</a:t>
            </a:r>
            <a:br>
              <a:rPr lang="ru-RU" sz="1600" b="1" dirty="0" smtClean="0"/>
            </a:br>
            <a:r>
              <a:rPr lang="ru-RU" sz="1600" b="1" dirty="0" smtClean="0"/>
              <a:t>МОНИТОРИНГ И ИНДИВИДУАЛЬНАЯ МАРШРУТИЗАЦИЯ</a:t>
            </a:r>
            <a:br>
              <a:rPr lang="ru-RU" sz="1600" b="1" dirty="0" smtClean="0"/>
            </a:br>
            <a:r>
              <a:rPr lang="ru-RU" sz="1600" b="1" dirty="0" smtClean="0"/>
              <a:t>МОНИТОРИНГ СМЕРТНОСТИ и КРИТИЧЕСКИХ СОСТОЯНИЙ</a:t>
            </a:r>
            <a:br>
              <a:rPr lang="ru-RU" sz="1600" b="1" dirty="0" smtClean="0"/>
            </a:br>
            <a:r>
              <a:rPr lang="ru-RU" sz="1600" b="1" dirty="0" smtClean="0"/>
              <a:t>МОНИТОРИНГ и РЕАЛИЗАЦИЯ СОЦИАЛЬНЫХ ГАРАНТИЙ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42" y="798467"/>
            <a:ext cx="1938696" cy="251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1295286008_hosp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938" y="5154930"/>
            <a:ext cx="1135062" cy="83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1295286008_hosp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938" y="4480560"/>
            <a:ext cx="1135062" cy="83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1295286008_hosp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718" y="5463540"/>
            <a:ext cx="1135062" cy="83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1295286008_hosp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9828" y="4572000"/>
            <a:ext cx="1135062" cy="83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0153" y="1554480"/>
            <a:ext cx="3746117" cy="4642272"/>
          </a:xfrm>
          <a:prstGeom prst="rect">
            <a:avLst/>
          </a:prstGeom>
        </p:spPr>
      </p:pic>
      <p:pic>
        <p:nvPicPr>
          <p:cNvPr id="22" name="Picture 2" descr="1295286008_hosp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728" y="2872740"/>
            <a:ext cx="1135062" cy="83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1295286008_hosp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058" y="3390900"/>
            <a:ext cx="1135062" cy="83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Выгнутая влево стрелка 25"/>
          <p:cNvSpPr/>
          <p:nvPr/>
        </p:nvSpPr>
        <p:spPr>
          <a:xfrm rot="6374599" flipV="1">
            <a:off x="5787422" y="-3197035"/>
            <a:ext cx="1579388" cy="9259879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utout trans="47000" numberOfShades="6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3267">
            <a:off x="4431233" y="2281281"/>
            <a:ext cx="1740713" cy="1183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48590" y="1920105"/>
            <a:ext cx="2530059" cy="3109229"/>
          </a:xfrm>
          <a:prstGeom prst="rect">
            <a:avLst/>
          </a:prstGeom>
        </p:spPr>
      </p:pic>
      <p:sp>
        <p:nvSpPr>
          <p:cNvPr id="27" name="Выгнутая влево стрелка 26"/>
          <p:cNvSpPr/>
          <p:nvPr/>
        </p:nvSpPr>
        <p:spPr>
          <a:xfrm rot="5096507" flipH="1" flipV="1">
            <a:off x="5444320" y="1412024"/>
            <a:ext cx="1452742" cy="9057509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Заголовок 3"/>
          <p:cNvSpPr txBox="1">
            <a:spLocks/>
          </p:cNvSpPr>
          <p:nvPr/>
        </p:nvSpPr>
        <p:spPr>
          <a:xfrm rot="819882">
            <a:off x="1721090" y="3702822"/>
            <a:ext cx="6233471" cy="5529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ru-RU" sz="1400" b="1" dirty="0" smtClean="0"/>
              <a:t>РЕАНИМАЦИОННО-КОНСУЛЬТАТИВНЫЕ ЦЕНТРЫ</a:t>
            </a:r>
          </a:p>
          <a:p>
            <a:pPr algn="ctr">
              <a:lnSpc>
                <a:spcPct val="170000"/>
              </a:lnSpc>
            </a:pPr>
            <a:r>
              <a:rPr lang="ru-RU" sz="1400" b="1" dirty="0" smtClean="0"/>
              <a:t>МЕТОДИЧЕСКАЯ РАБОТА </a:t>
            </a:r>
            <a:endParaRPr lang="ru-RU" sz="1400" b="1" dirty="0"/>
          </a:p>
        </p:txBody>
      </p:sp>
      <p:sp>
        <p:nvSpPr>
          <p:cNvPr id="10" name="Стрелка вправо 9"/>
          <p:cNvSpPr/>
          <p:nvPr/>
        </p:nvSpPr>
        <p:spPr>
          <a:xfrm rot="810368">
            <a:off x="2275940" y="1881309"/>
            <a:ext cx="7773122" cy="2448271"/>
          </a:xfrm>
          <a:prstGeom prst="rightArrow">
            <a:avLst>
              <a:gd name="adj1" fmla="val 50000"/>
              <a:gd name="adj2" fmla="val 106950"/>
            </a:avLst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7630" y="2644005"/>
            <a:ext cx="2530059" cy="31092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48410" y="4327557"/>
            <a:ext cx="2317688" cy="17382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98873" y="4826476"/>
            <a:ext cx="2365453" cy="176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1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99" y="210326"/>
            <a:ext cx="1664219" cy="1416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400743" y="239369"/>
            <a:ext cx="5911702" cy="1416456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обеспечения безопасности пациентов</a:t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7129132" y="2649496"/>
            <a:ext cx="5248940" cy="1467294"/>
          </a:xfrm>
        </p:spPr>
        <p:txBody>
          <a:bodyPr>
            <a:noAutofit/>
          </a:bodyPr>
          <a:lstStyle/>
          <a:p>
            <a:r>
              <a:rPr lang="ru-RU" sz="1400" b="1" u="sng" dirty="0" smtClean="0">
                <a:solidFill>
                  <a:schemeClr val="tx1"/>
                </a:solidFill>
              </a:rPr>
              <a:t>сэр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Лиам</a:t>
            </a:r>
            <a:r>
              <a:rPr lang="ru-RU" sz="1400" b="1" u="sng" dirty="0" smtClean="0">
                <a:solidFill>
                  <a:schemeClr val="tx1"/>
                </a:solidFill>
              </a:rPr>
              <a:t> </a:t>
            </a:r>
            <a:r>
              <a:rPr lang="ru-RU" sz="1400" b="1" u="sng" dirty="0" err="1" smtClean="0">
                <a:solidFill>
                  <a:schemeClr val="tx1"/>
                </a:solidFill>
              </a:rPr>
              <a:t>Дональдсон</a:t>
            </a:r>
            <a:r>
              <a:rPr lang="ru-RU" sz="1400" b="1" u="sng" dirty="0" smtClean="0">
                <a:solidFill>
                  <a:schemeClr val="tx1"/>
                </a:solidFill>
              </a:rPr>
              <a:t> /воз/: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больнице пациент имеет 10% шансов стать жертвой врачебной ошибки. </a:t>
            </a:r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Ошибки </a:t>
            </a:r>
            <a:r>
              <a:rPr lang="ru-RU" sz="1400" b="1" dirty="0">
                <a:solidFill>
                  <a:schemeClr val="tx1"/>
                </a:solidFill>
              </a:rPr>
              <a:t>при хирургическом вмешательстве занимают третье место после неправильной лекарственной терапии </a:t>
            </a:r>
            <a:r>
              <a:rPr lang="ru-RU" sz="1400" b="1" dirty="0" smtClean="0">
                <a:solidFill>
                  <a:schemeClr val="tx1"/>
                </a:solidFill>
              </a:rPr>
              <a:t>и </a:t>
            </a:r>
            <a:r>
              <a:rPr lang="ru-RU" sz="1400" b="1" dirty="0">
                <a:solidFill>
                  <a:schemeClr val="tx1"/>
                </a:solidFill>
              </a:rPr>
              <a:t>внутрибольничных инфекций. 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495" y="1160278"/>
            <a:ext cx="2036644" cy="1403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7006856" y="2563776"/>
            <a:ext cx="4768483" cy="2021512"/>
          </a:xfrm>
          <a:prstGeom prst="wedgeRoundRectCallout">
            <a:avLst>
              <a:gd name="adj1" fmla="val -5934"/>
              <a:gd name="adj2" fmla="val -65966"/>
              <a:gd name="adj3" fmla="val 16667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 l="42412" t="5657" b="40111"/>
          <a:stretch/>
        </p:blipFill>
        <p:spPr>
          <a:xfrm>
            <a:off x="574939" y="2751647"/>
            <a:ext cx="1786269" cy="2307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087" y="1812130"/>
            <a:ext cx="1786269" cy="2304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/>
          <a:srcRect t="10139" r="22991" b="17764"/>
          <a:stretch/>
        </p:blipFill>
        <p:spPr>
          <a:xfrm>
            <a:off x="3377008" y="2751648"/>
            <a:ext cx="1786269" cy="2307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948878" y="5655782"/>
            <a:ext cx="10322686" cy="830997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ПРЕДОТВРАЩЕНИЕ ПОЛИПРОГМАЗИИ</a:t>
            </a:r>
          </a:p>
          <a:p>
            <a:pPr algn="ctr"/>
            <a:endParaRPr lang="ru-RU" sz="1600" b="1" dirty="0"/>
          </a:p>
          <a:p>
            <a:pPr algn="ctr"/>
            <a:r>
              <a:rPr lang="ru-RU" sz="1600" b="1" dirty="0" smtClean="0"/>
              <a:t>РАЦИОНАЛЬНОЕ ИСПОЛЬЗОВАНИЕ ФАРМАКОЛОГИЧЕСКИХ ПРЕПАРАТОВ И МЕТОДОВ ДИАГНОСТИКИ</a:t>
            </a:r>
            <a:endParaRPr lang="ru-RU" sz="16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/>
          <a:srcRect l="5611" t="13096" r="6005" b="26173"/>
          <a:stretch/>
        </p:blipFill>
        <p:spPr>
          <a:xfrm>
            <a:off x="5071278" y="1812130"/>
            <a:ext cx="1793811" cy="2304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805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7277" t="2184" r="6412" b="66771"/>
          <a:stretch/>
        </p:blipFill>
        <p:spPr>
          <a:xfrm>
            <a:off x="183191" y="138251"/>
            <a:ext cx="5225911" cy="2206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79835" y="2826405"/>
            <a:ext cx="1143452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Пересмотр подходов к фармакотерапии </a:t>
            </a:r>
            <a:r>
              <a:rPr lang="ru-RU" b="1" dirty="0" smtClean="0"/>
              <a:t>позволил:</a:t>
            </a:r>
          </a:p>
          <a:p>
            <a:endParaRPr lang="ru-RU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/>
              <a:t>Существенно </a:t>
            </a:r>
            <a:r>
              <a:rPr lang="ru-RU" dirty="0"/>
              <a:t>сократить объёмы рутинной, необоснованной </a:t>
            </a:r>
            <a:r>
              <a:rPr lang="ru-RU" dirty="0" err="1"/>
              <a:t>инфузионной</a:t>
            </a:r>
            <a:r>
              <a:rPr lang="ru-RU" dirty="0"/>
              <a:t> </a:t>
            </a:r>
            <a:r>
              <a:rPr lang="ru-RU" dirty="0" smtClean="0"/>
              <a:t>терапии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/>
              <a:t>В </a:t>
            </a:r>
            <a:r>
              <a:rPr lang="ru-RU" dirty="0"/>
              <a:t>разы уменьшить число проводимых внутримышечных </a:t>
            </a:r>
            <a:r>
              <a:rPr lang="ru-RU" dirty="0" smtClean="0"/>
              <a:t>инъекций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/>
              <a:t>Курс на внедрение принципа «больницы </a:t>
            </a:r>
            <a:r>
              <a:rPr lang="ru-RU" dirty="0"/>
              <a:t>без </a:t>
            </a:r>
            <a:r>
              <a:rPr lang="ru-RU" dirty="0" smtClean="0"/>
              <a:t>боли»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/>
              <a:t>Значительно </a:t>
            </a:r>
            <a:r>
              <a:rPr lang="ru-RU" dirty="0"/>
              <a:t>уменьшить заявки на фармакологические препараты во всех </a:t>
            </a:r>
            <a:r>
              <a:rPr lang="ru-RU" dirty="0" smtClean="0"/>
              <a:t>отделениях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/>
              <a:t>Снизить </a:t>
            </a:r>
            <a:r>
              <a:rPr lang="ru-RU" dirty="0"/>
              <a:t>среднее пребывание пациента на койке, особенно в хирургических </a:t>
            </a:r>
            <a:r>
              <a:rPr lang="ru-RU" dirty="0" smtClean="0"/>
              <a:t>отделениях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/>
              <a:t>Достичь снижения среднего пребывания </a:t>
            </a:r>
            <a:r>
              <a:rPr lang="ru-RU" dirty="0"/>
              <a:t>на койке в плановых хирургических отделениях за 9 месяцев 2014 года </a:t>
            </a:r>
            <a:r>
              <a:rPr lang="ru-RU" dirty="0" smtClean="0"/>
              <a:t>на </a:t>
            </a:r>
            <a:r>
              <a:rPr lang="ru-RU" dirty="0"/>
              <a:t>24% по сравнению с аналогичным периодом 2013 года </a:t>
            </a:r>
            <a:r>
              <a:rPr lang="ru-RU" dirty="0" smtClean="0"/>
              <a:t>(6,5 к/дня).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47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01926" y="2160182"/>
            <a:ext cx="9090050" cy="414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382" y="183142"/>
            <a:ext cx="2631192" cy="1971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282830"/>
              </p:ext>
            </p:extLst>
          </p:nvPr>
        </p:nvGraphicFramePr>
        <p:xfrm>
          <a:off x="1113577" y="1416782"/>
          <a:ext cx="7713551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203"/>
                <a:gridCol w="1837854"/>
                <a:gridCol w="1946494"/>
              </a:tblGrid>
              <a:tr h="6383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pPr algn="ctr"/>
                      <a:r>
                        <a:rPr lang="ru-RU" baseline="0" dirty="0" smtClean="0"/>
                        <a:t>(10 месяцев)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Хирургия новорожденных (ОХН)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865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Плановая хирургия (ОПХ)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949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915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Урология (в </a:t>
                      </a:r>
                      <a:r>
                        <a:rPr lang="ru-RU" dirty="0" err="1" smtClean="0"/>
                        <a:t>т.ч</a:t>
                      </a:r>
                      <a:r>
                        <a:rPr lang="ru-RU" dirty="0" smtClean="0"/>
                        <a:t>. андрология)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ЧИСЛО ОПЕРАЦИЙ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899556" y="1647731"/>
            <a:ext cx="2924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NB! </a:t>
            </a:r>
            <a:r>
              <a:rPr lang="ru-RU" dirty="0" smtClean="0"/>
              <a:t>с апреля 2014</a:t>
            </a:r>
            <a:endParaRPr lang="ru-RU" dirty="0"/>
          </a:p>
        </p:txBody>
      </p:sp>
      <p:sp>
        <p:nvSpPr>
          <p:cNvPr id="10" name="Полилиния 9"/>
          <p:cNvSpPr/>
          <p:nvPr/>
        </p:nvSpPr>
        <p:spPr>
          <a:xfrm rot="21062812">
            <a:off x="8992873" y="2018252"/>
            <a:ext cx="534154" cy="45719"/>
          </a:xfrm>
          <a:custGeom>
            <a:avLst/>
            <a:gdLst>
              <a:gd name="connsiteX0" fmla="*/ 0 w 534154"/>
              <a:gd name="connsiteY0" fmla="*/ 162962 h 162962"/>
              <a:gd name="connsiteX1" fmla="*/ 253497 w 534154"/>
              <a:gd name="connsiteY1" fmla="*/ 144855 h 162962"/>
              <a:gd name="connsiteX2" fmla="*/ 298764 w 534154"/>
              <a:gd name="connsiteY2" fmla="*/ 108641 h 162962"/>
              <a:gd name="connsiteX3" fmla="*/ 407406 w 534154"/>
              <a:gd name="connsiteY3" fmla="*/ 81481 h 162962"/>
              <a:gd name="connsiteX4" fmla="*/ 434566 w 534154"/>
              <a:gd name="connsiteY4" fmla="*/ 63374 h 162962"/>
              <a:gd name="connsiteX5" fmla="*/ 479833 w 534154"/>
              <a:gd name="connsiteY5" fmla="*/ 54321 h 162962"/>
              <a:gd name="connsiteX6" fmla="*/ 497940 w 534154"/>
              <a:gd name="connsiteY6" fmla="*/ 18107 h 162962"/>
              <a:gd name="connsiteX7" fmla="*/ 525101 w 534154"/>
              <a:gd name="connsiteY7" fmla="*/ 9053 h 162962"/>
              <a:gd name="connsiteX8" fmla="*/ 534154 w 534154"/>
              <a:gd name="connsiteY8" fmla="*/ 0 h 16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4154" h="162962">
                <a:moveTo>
                  <a:pt x="0" y="162962"/>
                </a:moveTo>
                <a:cubicBezTo>
                  <a:pt x="84499" y="156926"/>
                  <a:pt x="170149" y="160009"/>
                  <a:pt x="253497" y="144855"/>
                </a:cubicBezTo>
                <a:cubicBezTo>
                  <a:pt x="272509" y="141398"/>
                  <a:pt x="281481" y="117283"/>
                  <a:pt x="298764" y="108641"/>
                </a:cubicBezTo>
                <a:cubicBezTo>
                  <a:pt x="321094" y="97476"/>
                  <a:pt x="379707" y="87021"/>
                  <a:pt x="407406" y="81481"/>
                </a:cubicBezTo>
                <a:cubicBezTo>
                  <a:pt x="416459" y="75445"/>
                  <a:pt x="424378" y="67194"/>
                  <a:pt x="434566" y="63374"/>
                </a:cubicBezTo>
                <a:cubicBezTo>
                  <a:pt x="448974" y="57971"/>
                  <a:pt x="467311" y="63265"/>
                  <a:pt x="479833" y="54321"/>
                </a:cubicBezTo>
                <a:cubicBezTo>
                  <a:pt x="490815" y="46477"/>
                  <a:pt x="488397" y="27650"/>
                  <a:pt x="497940" y="18107"/>
                </a:cubicBezTo>
                <a:cubicBezTo>
                  <a:pt x="504688" y="11359"/>
                  <a:pt x="516565" y="13321"/>
                  <a:pt x="525101" y="9053"/>
                </a:cubicBezTo>
                <a:cubicBezTo>
                  <a:pt x="528918" y="7144"/>
                  <a:pt x="531136" y="3018"/>
                  <a:pt x="534154" y="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4271" y="2030894"/>
            <a:ext cx="560881" cy="170703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945904"/>
              </p:ext>
            </p:extLst>
          </p:nvPr>
        </p:nvGraphicFramePr>
        <p:xfrm>
          <a:off x="329950" y="3879325"/>
          <a:ext cx="4848633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888"/>
                <a:gridCol w="1702051"/>
                <a:gridCol w="181069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</a:p>
                    <a:p>
                      <a:pPr algn="ctr"/>
                      <a:r>
                        <a:rPr lang="ru-RU" dirty="0" smtClean="0"/>
                        <a:t>(10 месяцев)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ОХН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ОПХ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Урология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2,4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ПРЕДОПЕРАЦИОННЫЙ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КОЙКО-ДЕНЬ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036596"/>
              </p:ext>
            </p:extLst>
          </p:nvPr>
        </p:nvGraphicFramePr>
        <p:xfrm>
          <a:off x="6509442" y="3897432"/>
          <a:ext cx="5033726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287"/>
                <a:gridCol w="1754456"/>
                <a:gridCol w="19289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</a:t>
                      </a:r>
                    </a:p>
                    <a:p>
                      <a:pPr algn="ctr"/>
                      <a:r>
                        <a:rPr lang="ru-RU" dirty="0" smtClean="0"/>
                        <a:t>(10 месяцев)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ОХН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8,8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ОПХ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Урология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ПОСЛЕОПЕРАЦИОННЫЙ КОЙКО-ДЕНЬ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90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351089" y="4095900"/>
            <a:ext cx="7489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857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1pPr>
            <a:lvl2pPr marL="7429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2pPr>
            <a:lvl3pPr marL="11430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3pPr>
            <a:lvl4pPr marL="16002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4pPr>
            <a:lvl5pPr marL="20574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1600" i="1">
              <a:solidFill>
                <a:schemeClr val="accent1"/>
              </a:solidFill>
            </a:endParaRP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482851" y="4248300"/>
            <a:ext cx="7489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857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1pPr>
            <a:lvl2pPr marL="7429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2pPr>
            <a:lvl3pPr marL="11430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3pPr>
            <a:lvl4pPr marL="16002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4pPr>
            <a:lvl5pPr marL="20574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Impact" panose="020B080603090205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1600" i="1">
              <a:solidFill>
                <a:schemeClr val="accent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062531"/>
              </p:ext>
            </p:extLst>
          </p:nvPr>
        </p:nvGraphicFramePr>
        <p:xfrm>
          <a:off x="1792418" y="1717926"/>
          <a:ext cx="8492320" cy="4592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817"/>
                <a:gridCol w="5187138"/>
                <a:gridCol w="2831365"/>
              </a:tblGrid>
              <a:tr h="3530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Профиль ВМП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ОДКБ№1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Абдоминальная хирургия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Педиатрия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Детская хирургия в период новорожденности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Урология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Гематология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Онкология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Трансплантация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Травматология и ортопедия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Нейрохирургия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</a:rPr>
                        <a:t>V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Торакальная хирургия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Акушерство и гинекология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Заявлен на 2015г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2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Эндокринология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03387" y="491437"/>
            <a:ext cx="879567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Перечень профилей ВМП согласно приказа МЗ РФ от 10.12.2013г № 916н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перечне видов высокотехнологичной помощи»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19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202" y="489452"/>
            <a:ext cx="10157988" cy="596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2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4391</TotalTime>
  <Words>331</Words>
  <Application>Microsoft Office PowerPoint</Application>
  <PresentationFormat>Произвольный</PresentationFormat>
  <Paragraphs>109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Ион</vt:lpstr>
      <vt:lpstr>Презентация PowerPoint</vt:lpstr>
      <vt:lpstr>Презентация PowerPoint</vt:lpstr>
      <vt:lpstr>Презентация PowerPoint</vt:lpstr>
      <vt:lpstr>ВЫЕЗДНАЯ ПОЛИКЛИНИКА ТЕЛЕМЕДИЦИНСКИЕ КОНСУЛЬТАЦИИ МОНИТОРИНГ И ИНДИВИДУАЛЬНАЯ МАРШРУТИЗАЦИЯ МОНИТОРИНГ СМЕРТНОСТИ и КРИТИЧЕСКИХ СОСТОЯНИЙ МОНИТОРИНГ и РЕАЛИЗАЦИЯ СОЦИАЛЬНЫХ ГАРАНТИЙ  </vt:lpstr>
      <vt:lpstr>Программа обеспечения безопасности пациентов 2004</vt:lpstr>
      <vt:lpstr>Презентация PowerPoint</vt:lpstr>
      <vt:lpstr>Презентация PowerPoint</vt:lpstr>
      <vt:lpstr>Презентация PowerPoint</vt:lpstr>
      <vt:lpstr>Презентация PowerPoint</vt:lpstr>
      <vt:lpstr>Протоколы и стандарты</vt:lpstr>
      <vt:lpstr>Презентация PowerPoint</vt:lpstr>
      <vt:lpstr>С НАСТУПАЮЩИМ ПРАЗДНИКОМ НАРОДНОГО ЕДИНЕНИЯ!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Хлебникова Светлана Станиславна</cp:lastModifiedBy>
  <cp:revision>154</cp:revision>
  <dcterms:created xsi:type="dcterms:W3CDTF">2013-08-10T18:14:40Z</dcterms:created>
  <dcterms:modified xsi:type="dcterms:W3CDTF">2014-10-29T03:54:10Z</dcterms:modified>
</cp:coreProperties>
</file>