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drawings/drawing1.xml" ContentType="application/vnd.openxmlformats-officedocument.drawingml.chartshapes+xml"/>
  <Override PartName="/ppt/charts/chart4.xml" ContentType="application/vnd.openxmlformats-officedocument.drawingml.chart+xml"/>
  <Override PartName="/ppt/drawings/drawing2.xml" ContentType="application/vnd.openxmlformats-officedocument.drawingml.chartshapes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drawings/drawing3.xml" ContentType="application/vnd.openxmlformats-officedocument.drawingml.chartshape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handoutMasterIdLst>
    <p:handoutMasterId r:id="rId19"/>
  </p:handoutMasterIdLst>
  <p:sldIdLst>
    <p:sldId id="256" r:id="rId2"/>
    <p:sldId id="257" r:id="rId3"/>
    <p:sldId id="258" r:id="rId4"/>
    <p:sldId id="271" r:id="rId5"/>
    <p:sldId id="259" r:id="rId6"/>
    <p:sldId id="269" r:id="rId7"/>
    <p:sldId id="272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70" r:id="rId16"/>
    <p:sldId id="267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A111915-BE36-4E01-A7E5-04B1672EAD32}" styleName="Светлый стиль 2 - акцент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BDBED569-4797-4DF1-A0F4-6AAB3CD982D8}" styleName="Светлый стиль 3 - акцент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B301B821-A1FF-4177-AEE7-76D212191A09}" styleName="Средний стиль 1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26" d="100"/>
          <a:sy n="126" d="100"/>
        </p:scale>
        <p:origin x="-119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package" Target="../embeddings/Microsoft_Excel_Worksheet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6.xlsx"/></Relationships>
</file>

<file path=ppt/charts/_rels/chart7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3.xml"/><Relationship Id="rId1" Type="http://schemas.openxmlformats.org/officeDocument/2006/relationships/package" Target="../embeddings/Microsoft_Excel_Worksheet7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 sz="2000" dirty="0" smtClean="0"/>
              <a:t>Всего </a:t>
            </a:r>
            <a:r>
              <a:rPr lang="ru-RU" sz="2000" dirty="0"/>
              <a:t>83 </a:t>
            </a:r>
            <a:r>
              <a:rPr lang="ru-RU" sz="2000" dirty="0" smtClean="0"/>
              <a:t>проверки в 2012 </a:t>
            </a:r>
            <a:r>
              <a:rPr lang="ru-RU" sz="2000" baseline="0" dirty="0" smtClean="0"/>
              <a:t>г.</a:t>
            </a:r>
            <a:endParaRPr lang="ru-RU" sz="2000" dirty="0"/>
          </a:p>
        </c:rich>
      </c:tx>
      <c:layout/>
      <c:overlay val="0"/>
    </c:title>
    <c:autoTitleDeleted val="0"/>
    <c:view3D>
      <c:rotX val="15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всего 83 проверки</c:v>
                </c:pt>
              </c:strCache>
            </c:strRef>
          </c:tx>
          <c:dLbls>
            <c:txPr>
              <a:bodyPr/>
              <a:lstStyle/>
              <a:p>
                <a:pPr>
                  <a:defRPr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Лист1!$A$2:$A$3</c:f>
              <c:strCache>
                <c:ptCount val="2"/>
                <c:pt idx="0">
                  <c:v>Плановые проверки</c:v>
                </c:pt>
                <c:pt idx="1">
                  <c:v>Внеплановые проверки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12</c:v>
                </c:pt>
                <c:pt idx="1">
                  <c:v>71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b"/>
      <c:layout/>
      <c:overlay val="0"/>
      <c:txPr>
        <a:bodyPr/>
        <a:lstStyle/>
        <a:p>
          <a:pPr>
            <a:defRPr b="1"/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 sz="2000" dirty="0" smtClean="0"/>
              <a:t>Всего 319 проверок в 2013</a:t>
            </a:r>
            <a:r>
              <a:rPr lang="ru-RU" sz="2000" baseline="0" dirty="0" smtClean="0"/>
              <a:t> г.</a:t>
            </a:r>
            <a:endParaRPr lang="ru-RU" sz="2000" dirty="0"/>
          </a:p>
        </c:rich>
      </c:tx>
      <c:layout/>
      <c:overlay val="0"/>
    </c:title>
    <c:autoTitleDeleted val="0"/>
    <c:view3D>
      <c:rotX val="15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всего 83 проверки</c:v>
                </c:pt>
              </c:strCache>
            </c:strRef>
          </c:tx>
          <c:dLbls>
            <c:txPr>
              <a:bodyPr/>
              <a:lstStyle/>
              <a:p>
                <a:pPr>
                  <a:defRPr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Лист1!$A$2:$A$3</c:f>
              <c:strCache>
                <c:ptCount val="2"/>
                <c:pt idx="0">
                  <c:v>Плановые проверки</c:v>
                </c:pt>
                <c:pt idx="1">
                  <c:v>Внеплановые проверки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84</c:v>
                </c:pt>
                <c:pt idx="1">
                  <c:v>235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b"/>
      <c:layout/>
      <c:overlay val="0"/>
      <c:txPr>
        <a:bodyPr/>
        <a:lstStyle/>
        <a:p>
          <a:pPr>
            <a:defRPr b="1"/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Плановые проверки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Лист1!$A$2:$A$3</c:f>
              <c:strCache>
                <c:ptCount val="2"/>
                <c:pt idx="0">
                  <c:v>2012 год</c:v>
                </c:pt>
                <c:pt idx="1">
                  <c:v>2013 год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60</c:v>
                </c:pt>
                <c:pt idx="1">
                  <c:v>94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Внеплановые проверки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Лист1!$A$2:$A$3</c:f>
              <c:strCache>
                <c:ptCount val="2"/>
                <c:pt idx="0">
                  <c:v>2012 год</c:v>
                </c:pt>
                <c:pt idx="1">
                  <c:v>2013 год</c:v>
                </c:pt>
              </c:strCache>
            </c:strRef>
          </c:cat>
          <c:val>
            <c:numRef>
              <c:f>Лист1!$C$2:$C$3</c:f>
              <c:numCache>
                <c:formatCode>General</c:formatCode>
                <c:ptCount val="2"/>
                <c:pt idx="0">
                  <c:v>79</c:v>
                </c:pt>
                <c:pt idx="1">
                  <c:v>76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38731136"/>
        <c:axId val="38741120"/>
      </c:barChart>
      <c:catAx>
        <c:axId val="38731136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b="1"/>
            </a:pPr>
            <a:endParaRPr lang="ru-RU"/>
          </a:p>
        </c:txPr>
        <c:crossAx val="38741120"/>
        <c:crosses val="autoZero"/>
        <c:auto val="1"/>
        <c:lblAlgn val="ctr"/>
        <c:lblOffset val="100"/>
        <c:noMultiLvlLbl val="0"/>
      </c:catAx>
      <c:valAx>
        <c:axId val="3874112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38731136"/>
        <c:crosses val="autoZero"/>
        <c:crossBetween val="between"/>
      </c:valAx>
    </c:plotArea>
    <c:legend>
      <c:legendPos val="b"/>
      <c:layout/>
      <c:overlay val="0"/>
      <c:txPr>
        <a:bodyPr/>
        <a:lstStyle/>
        <a:p>
          <a:pPr>
            <a:defRPr b="1"/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Протоколы по другим статьям КоАП РФ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Лист1!$A$2:$A$3</c:f>
              <c:strCache>
                <c:ptCount val="2"/>
                <c:pt idx="0">
                  <c:v>2012 год</c:v>
                </c:pt>
                <c:pt idx="1">
                  <c:v>2013 год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21</c:v>
                </c:pt>
                <c:pt idx="1">
                  <c:v>34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Протоколы за безлицензионную деятельность и деятельность с нарушением лицензонных требований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Лист1!$A$2:$A$3</c:f>
              <c:strCache>
                <c:ptCount val="2"/>
                <c:pt idx="0">
                  <c:v>2012 год</c:v>
                </c:pt>
                <c:pt idx="1">
                  <c:v>2013 год</c:v>
                </c:pt>
              </c:strCache>
            </c:strRef>
          </c:cat>
          <c:val>
            <c:numRef>
              <c:f>Лист1!$C$2:$C$3</c:f>
              <c:numCache>
                <c:formatCode>General</c:formatCode>
                <c:ptCount val="2"/>
                <c:pt idx="0">
                  <c:v>21</c:v>
                </c:pt>
                <c:pt idx="1">
                  <c:v>46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48258432"/>
        <c:axId val="48264320"/>
      </c:barChart>
      <c:catAx>
        <c:axId val="48258432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b="1"/>
            </a:pPr>
            <a:endParaRPr lang="ru-RU"/>
          </a:p>
        </c:txPr>
        <c:crossAx val="48264320"/>
        <c:crosses val="autoZero"/>
        <c:auto val="1"/>
        <c:lblAlgn val="ctr"/>
        <c:lblOffset val="100"/>
        <c:noMultiLvlLbl val="0"/>
      </c:catAx>
      <c:valAx>
        <c:axId val="4826432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48258432"/>
        <c:crosses val="autoZero"/>
        <c:crossBetween val="between"/>
      </c:valAx>
    </c:plotArea>
    <c:legend>
      <c:legendPos val="b"/>
      <c:layout>
        <c:manualLayout>
          <c:xMode val="edge"/>
          <c:yMode val="edge"/>
          <c:x val="9.8644778593563482E-4"/>
          <c:y val="0.72046513156273362"/>
          <c:w val="0.96346283501679342"/>
          <c:h val="0.27953486843726638"/>
        </c:manualLayout>
      </c:layout>
      <c:overlay val="0"/>
      <c:txPr>
        <a:bodyPr/>
        <a:lstStyle/>
        <a:p>
          <a:pPr>
            <a:defRPr sz="1600" b="1"/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Выдано предписаний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Лист1!$A$2:$A$3</c:f>
              <c:strCache>
                <c:ptCount val="2"/>
                <c:pt idx="0">
                  <c:v>2012 год</c:v>
                </c:pt>
                <c:pt idx="1">
                  <c:v>2013 год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177</c:v>
                </c:pt>
                <c:pt idx="1">
                  <c:v>191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Всего проверок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Лист1!$A$2:$A$3</c:f>
              <c:strCache>
                <c:ptCount val="2"/>
                <c:pt idx="0">
                  <c:v>2012 год</c:v>
                </c:pt>
                <c:pt idx="1">
                  <c:v>2013 год</c:v>
                </c:pt>
              </c:strCache>
            </c:strRef>
          </c:cat>
          <c:val>
            <c:numRef>
              <c:f>Лист1!$C$2:$C$3</c:f>
              <c:numCache>
                <c:formatCode>General</c:formatCode>
                <c:ptCount val="2"/>
                <c:pt idx="0">
                  <c:v>751</c:v>
                </c:pt>
                <c:pt idx="1">
                  <c:v>612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48282624"/>
        <c:axId val="48345856"/>
      </c:barChart>
      <c:catAx>
        <c:axId val="48282624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b="1"/>
            </a:pPr>
            <a:endParaRPr lang="ru-RU"/>
          </a:p>
        </c:txPr>
        <c:crossAx val="48345856"/>
        <c:crosses val="autoZero"/>
        <c:auto val="1"/>
        <c:lblAlgn val="ctr"/>
        <c:lblOffset val="100"/>
        <c:noMultiLvlLbl val="0"/>
      </c:catAx>
      <c:valAx>
        <c:axId val="4834585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48282624"/>
        <c:crosses val="autoZero"/>
        <c:crossBetween val="between"/>
      </c:valAx>
    </c:plotArea>
    <c:legend>
      <c:legendPos val="b"/>
      <c:layout/>
      <c:overlay val="0"/>
      <c:txPr>
        <a:bodyPr/>
        <a:lstStyle/>
        <a:p>
          <a:pPr>
            <a:defRPr b="1"/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Жалобы на качество медицинской помощи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Лист1!$A$2:$A$3</c:f>
              <c:strCache>
                <c:ptCount val="2"/>
                <c:pt idx="0">
                  <c:v>2012 год</c:v>
                </c:pt>
                <c:pt idx="1">
                  <c:v>2013 год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175</c:v>
                </c:pt>
                <c:pt idx="1">
                  <c:v>320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Всего жалоб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Лист1!$A$2:$A$3</c:f>
              <c:strCache>
                <c:ptCount val="2"/>
                <c:pt idx="0">
                  <c:v>2012 год</c:v>
                </c:pt>
                <c:pt idx="1">
                  <c:v>2013 год</c:v>
                </c:pt>
              </c:strCache>
            </c:strRef>
          </c:cat>
          <c:val>
            <c:numRef>
              <c:f>Лист1!$C$2:$C$3</c:f>
              <c:numCache>
                <c:formatCode>General</c:formatCode>
                <c:ptCount val="2"/>
                <c:pt idx="0">
                  <c:v>294</c:v>
                </c:pt>
                <c:pt idx="1">
                  <c:v>389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86300928"/>
        <c:axId val="86302720"/>
      </c:barChart>
      <c:catAx>
        <c:axId val="86300928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b="1"/>
            </a:pPr>
            <a:endParaRPr lang="ru-RU"/>
          </a:p>
        </c:txPr>
        <c:crossAx val="86302720"/>
        <c:crosses val="autoZero"/>
        <c:auto val="1"/>
        <c:lblAlgn val="ctr"/>
        <c:lblOffset val="100"/>
        <c:noMultiLvlLbl val="0"/>
      </c:catAx>
      <c:valAx>
        <c:axId val="86302720"/>
        <c:scaling>
          <c:orientation val="minMax"/>
          <c:max val="400"/>
          <c:min val="0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86300928"/>
        <c:crosses val="autoZero"/>
        <c:crossBetween val="between"/>
      </c:valAx>
    </c:plotArea>
    <c:legend>
      <c:legendPos val="b"/>
      <c:layout/>
      <c:overlay val="0"/>
      <c:txPr>
        <a:bodyPr/>
        <a:lstStyle/>
        <a:p>
          <a:pPr>
            <a:defRPr b="1"/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Лист1!$A$2:$A$3</c:f>
              <c:strCache>
                <c:ptCount val="2"/>
                <c:pt idx="0">
                  <c:v>2012 год</c:v>
                </c:pt>
                <c:pt idx="1">
                  <c:v>2013 год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8</c:v>
                </c:pt>
                <c:pt idx="1">
                  <c:v>31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12730112"/>
        <c:axId val="112732416"/>
      </c:barChart>
      <c:catAx>
        <c:axId val="112730112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b="1"/>
            </a:pPr>
            <a:endParaRPr lang="ru-RU"/>
          </a:p>
        </c:txPr>
        <c:crossAx val="112732416"/>
        <c:crosses val="autoZero"/>
        <c:auto val="1"/>
        <c:lblAlgn val="ctr"/>
        <c:lblOffset val="100"/>
        <c:noMultiLvlLbl val="0"/>
      </c:catAx>
      <c:valAx>
        <c:axId val="112732416"/>
        <c:scaling>
          <c:orientation val="minMax"/>
          <c:max val="40"/>
          <c:min val="0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12730112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diagrams/_rels/data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image" Target="../media/image2.png"/></Relationships>
</file>

<file path=ppt/diagrams/_rels/drawing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image" Target="../media/image2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38CA9F8-7663-47C1-AE73-0ADB3FDA4839}" type="doc">
      <dgm:prSet loTypeId="urn:microsoft.com/office/officeart/2005/8/layout/p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56509EF9-305B-4B29-B5A6-7B5FAFD3740C}">
      <dgm:prSet phldrT="[Текст]" custT="1"/>
      <dgm:spPr/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ru-RU" sz="2800" b="1" kern="1200" dirty="0" smtClean="0">
              <a:solidFill>
                <a:srgbClr val="C00000"/>
              </a:solidFill>
              <a:latin typeface="+mn-lt"/>
              <a:ea typeface="+mn-ea"/>
              <a:cs typeface="+mn-cs"/>
            </a:rPr>
            <a:t>281 </a:t>
          </a:r>
          <a:endParaRPr lang="ru-RU" sz="2400" b="1" kern="1200" dirty="0" smtClean="0">
            <a:solidFill>
              <a:srgbClr val="C00000"/>
            </a:solidFill>
            <a:latin typeface="+mn-lt"/>
            <a:ea typeface="+mn-ea"/>
            <a:cs typeface="+mn-cs"/>
          </a:endParaRPr>
        </a:p>
        <a:p>
          <a:pPr>
            <a:lnSpc>
              <a:spcPct val="100000"/>
            </a:lnSpc>
            <a:spcAft>
              <a:spcPts val="0"/>
            </a:spcAft>
          </a:pPr>
          <a:r>
            <a:rPr lang="ru-RU" sz="2400" b="1" kern="1200" dirty="0" smtClean="0">
              <a:solidFill>
                <a:schemeClr val="tx2"/>
              </a:solidFill>
              <a:latin typeface="+mn-lt"/>
              <a:ea typeface="+mn-ea"/>
              <a:cs typeface="+mn-cs"/>
            </a:rPr>
            <a:t>документарная проверка</a:t>
          </a:r>
          <a:endParaRPr lang="ru-RU" sz="2400" b="1" kern="1200" dirty="0">
            <a:solidFill>
              <a:schemeClr val="tx2"/>
            </a:solidFill>
            <a:latin typeface="+mn-lt"/>
            <a:ea typeface="+mn-ea"/>
            <a:cs typeface="+mn-cs"/>
          </a:endParaRPr>
        </a:p>
      </dgm:t>
    </dgm:pt>
    <dgm:pt modelId="{1FED7CB2-6EE2-4F5F-BAE3-1C9751A22471}" type="parTrans" cxnId="{4758C7FD-D6ED-4CA5-A957-D5E765307E57}">
      <dgm:prSet/>
      <dgm:spPr/>
      <dgm:t>
        <a:bodyPr/>
        <a:lstStyle/>
        <a:p>
          <a:endParaRPr lang="ru-RU"/>
        </a:p>
      </dgm:t>
    </dgm:pt>
    <dgm:pt modelId="{F8A1EFE3-816E-4E64-AA11-3B6542C9DE13}" type="sibTrans" cxnId="{4758C7FD-D6ED-4CA5-A957-D5E765307E57}">
      <dgm:prSet/>
      <dgm:spPr/>
      <dgm:t>
        <a:bodyPr/>
        <a:lstStyle/>
        <a:p>
          <a:endParaRPr lang="ru-RU"/>
        </a:p>
      </dgm:t>
    </dgm:pt>
    <dgm:pt modelId="{5B7DC920-B8CE-4E7C-ABAB-3482714490D7}">
      <dgm:prSet phldrT="[Текст]" custT="1"/>
      <dgm:spPr/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ru-RU" sz="2800" b="1" kern="1200" dirty="0" smtClean="0">
              <a:solidFill>
                <a:srgbClr val="C00000"/>
              </a:solidFill>
              <a:latin typeface="+mn-lt"/>
              <a:ea typeface="+mn-ea"/>
              <a:cs typeface="+mn-cs"/>
            </a:rPr>
            <a:t>331</a:t>
          </a:r>
          <a:endParaRPr lang="ru-RU" sz="2400" b="1" kern="1200" dirty="0" smtClean="0">
            <a:solidFill>
              <a:srgbClr val="C00000"/>
            </a:solidFill>
            <a:latin typeface="+mn-lt"/>
            <a:ea typeface="+mn-ea"/>
            <a:cs typeface="+mn-cs"/>
          </a:endParaRPr>
        </a:p>
        <a:p>
          <a:pPr>
            <a:lnSpc>
              <a:spcPct val="100000"/>
            </a:lnSpc>
            <a:spcAft>
              <a:spcPts val="0"/>
            </a:spcAft>
          </a:pPr>
          <a:r>
            <a:rPr lang="ru-RU" sz="2400" b="1" kern="1200" dirty="0" smtClean="0">
              <a:solidFill>
                <a:schemeClr val="tx2"/>
              </a:solidFill>
              <a:latin typeface="+mn-lt"/>
              <a:ea typeface="+mn-ea"/>
              <a:cs typeface="+mn-cs"/>
            </a:rPr>
            <a:t>выездная проверка</a:t>
          </a:r>
          <a:endParaRPr lang="ru-RU" sz="2400" b="1" kern="1200" dirty="0">
            <a:solidFill>
              <a:schemeClr val="tx2"/>
            </a:solidFill>
            <a:latin typeface="+mn-lt"/>
            <a:ea typeface="+mn-ea"/>
            <a:cs typeface="+mn-cs"/>
          </a:endParaRPr>
        </a:p>
      </dgm:t>
    </dgm:pt>
    <dgm:pt modelId="{C3574A8D-576C-4ADB-9357-A858267C798C}" type="parTrans" cxnId="{F4802742-8065-41A8-9A6F-D1E6E2741127}">
      <dgm:prSet/>
      <dgm:spPr/>
      <dgm:t>
        <a:bodyPr/>
        <a:lstStyle/>
        <a:p>
          <a:endParaRPr lang="ru-RU"/>
        </a:p>
      </dgm:t>
    </dgm:pt>
    <dgm:pt modelId="{C417ADDC-8F37-4E8D-9A4B-1C31138D92FA}" type="sibTrans" cxnId="{F4802742-8065-41A8-9A6F-D1E6E2741127}">
      <dgm:prSet/>
      <dgm:spPr/>
      <dgm:t>
        <a:bodyPr/>
        <a:lstStyle/>
        <a:p>
          <a:endParaRPr lang="ru-RU"/>
        </a:p>
      </dgm:t>
    </dgm:pt>
    <dgm:pt modelId="{5043B5F4-84C6-433A-808F-3F0798DA71B7}" type="pres">
      <dgm:prSet presAssocID="{438CA9F8-7663-47C1-AE73-0ADB3FDA4839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427268A-D0E1-44FD-B0F6-D4CA17F68E09}" type="pres">
      <dgm:prSet presAssocID="{56509EF9-305B-4B29-B5A6-7B5FAFD3740C}" presName="compNode" presStyleCnt="0"/>
      <dgm:spPr/>
    </dgm:pt>
    <dgm:pt modelId="{42C99DEB-2657-418C-97D2-63032EB6795E}" type="pres">
      <dgm:prSet presAssocID="{56509EF9-305B-4B29-B5A6-7B5FAFD3740C}" presName="pictRect" presStyleLbl="node1" presStyleIdx="0" presStyleCnt="2" custScaleX="76972" custScaleY="67637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23000" b="-23000"/>
          </a:stretch>
        </a:blipFill>
      </dgm:spPr>
    </dgm:pt>
    <dgm:pt modelId="{C288263F-9413-4F5D-9BE5-C87629A35ECC}" type="pres">
      <dgm:prSet presAssocID="{56509EF9-305B-4B29-B5A6-7B5FAFD3740C}" presName="textRect" presStyleLbl="revTx" presStyleIdx="0" presStyleCnt="2" custLinFactNeighborY="-3562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B8616F3-77D6-4A91-8A3D-370497BE97F2}" type="pres">
      <dgm:prSet presAssocID="{F8A1EFE3-816E-4E64-AA11-3B6542C9DE13}" presName="sibTrans" presStyleLbl="sibTrans2D1" presStyleIdx="0" presStyleCnt="0"/>
      <dgm:spPr/>
      <dgm:t>
        <a:bodyPr/>
        <a:lstStyle/>
        <a:p>
          <a:endParaRPr lang="ru-RU"/>
        </a:p>
      </dgm:t>
    </dgm:pt>
    <dgm:pt modelId="{76A335D8-40D7-4C60-9D87-2811ACFAD274}" type="pres">
      <dgm:prSet presAssocID="{5B7DC920-B8CE-4E7C-ABAB-3482714490D7}" presName="compNode" presStyleCnt="0"/>
      <dgm:spPr/>
    </dgm:pt>
    <dgm:pt modelId="{657E3307-CB68-41B3-BF7B-801E848FA08D}" type="pres">
      <dgm:prSet presAssocID="{5B7DC920-B8CE-4E7C-ABAB-3482714490D7}" presName="pictRect" presStyleLbl="node1" presStyleIdx="1" presStyleCnt="2" custScaleX="76972" custScaleY="67637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8000" r="-18000"/>
          </a:stretch>
        </a:blipFill>
      </dgm:spPr>
    </dgm:pt>
    <dgm:pt modelId="{31DC851E-DC1D-4B51-B1AC-658CEA37CD3F}" type="pres">
      <dgm:prSet presAssocID="{5B7DC920-B8CE-4E7C-ABAB-3482714490D7}" presName="textRect" presStyleLbl="revTx" presStyleIdx="1" presStyleCnt="2" custLinFactNeighborY="-3650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2BD8CDA2-E93F-466A-A682-4F48F1478D26}" type="presOf" srcId="{F8A1EFE3-816E-4E64-AA11-3B6542C9DE13}" destId="{5B8616F3-77D6-4A91-8A3D-370497BE97F2}" srcOrd="0" destOrd="0" presId="urn:microsoft.com/office/officeart/2005/8/layout/pList1"/>
    <dgm:cxn modelId="{F4802742-8065-41A8-9A6F-D1E6E2741127}" srcId="{438CA9F8-7663-47C1-AE73-0ADB3FDA4839}" destId="{5B7DC920-B8CE-4E7C-ABAB-3482714490D7}" srcOrd="1" destOrd="0" parTransId="{C3574A8D-576C-4ADB-9357-A858267C798C}" sibTransId="{C417ADDC-8F37-4E8D-9A4B-1C31138D92FA}"/>
    <dgm:cxn modelId="{4758C7FD-D6ED-4CA5-A957-D5E765307E57}" srcId="{438CA9F8-7663-47C1-AE73-0ADB3FDA4839}" destId="{56509EF9-305B-4B29-B5A6-7B5FAFD3740C}" srcOrd="0" destOrd="0" parTransId="{1FED7CB2-6EE2-4F5F-BAE3-1C9751A22471}" sibTransId="{F8A1EFE3-816E-4E64-AA11-3B6542C9DE13}"/>
    <dgm:cxn modelId="{FFA6E5E2-B1F3-493F-9563-17F14A96C5CA}" type="presOf" srcId="{56509EF9-305B-4B29-B5A6-7B5FAFD3740C}" destId="{C288263F-9413-4F5D-9BE5-C87629A35ECC}" srcOrd="0" destOrd="0" presId="urn:microsoft.com/office/officeart/2005/8/layout/pList1"/>
    <dgm:cxn modelId="{025A0674-CBED-472B-88C8-41CB72E3A871}" type="presOf" srcId="{5B7DC920-B8CE-4E7C-ABAB-3482714490D7}" destId="{31DC851E-DC1D-4B51-B1AC-658CEA37CD3F}" srcOrd="0" destOrd="0" presId="urn:microsoft.com/office/officeart/2005/8/layout/pList1"/>
    <dgm:cxn modelId="{92006A49-95A5-45A2-B3D5-15A8C27032AA}" type="presOf" srcId="{438CA9F8-7663-47C1-AE73-0ADB3FDA4839}" destId="{5043B5F4-84C6-433A-808F-3F0798DA71B7}" srcOrd="0" destOrd="0" presId="urn:microsoft.com/office/officeart/2005/8/layout/pList1"/>
    <dgm:cxn modelId="{18B627B4-EA15-4EFE-93E6-B8EC3EE75275}" type="presParOf" srcId="{5043B5F4-84C6-433A-808F-3F0798DA71B7}" destId="{5427268A-D0E1-44FD-B0F6-D4CA17F68E09}" srcOrd="0" destOrd="0" presId="urn:microsoft.com/office/officeart/2005/8/layout/pList1"/>
    <dgm:cxn modelId="{C037F555-B4A2-4091-B912-453FDCC293FA}" type="presParOf" srcId="{5427268A-D0E1-44FD-B0F6-D4CA17F68E09}" destId="{42C99DEB-2657-418C-97D2-63032EB6795E}" srcOrd="0" destOrd="0" presId="urn:microsoft.com/office/officeart/2005/8/layout/pList1"/>
    <dgm:cxn modelId="{A6D896EA-4AE7-41BA-B409-B6DABD72EF70}" type="presParOf" srcId="{5427268A-D0E1-44FD-B0F6-D4CA17F68E09}" destId="{C288263F-9413-4F5D-9BE5-C87629A35ECC}" srcOrd="1" destOrd="0" presId="urn:microsoft.com/office/officeart/2005/8/layout/pList1"/>
    <dgm:cxn modelId="{A6EE223A-93BC-4ED6-B551-EFAFA57ECE8C}" type="presParOf" srcId="{5043B5F4-84C6-433A-808F-3F0798DA71B7}" destId="{5B8616F3-77D6-4A91-8A3D-370497BE97F2}" srcOrd="1" destOrd="0" presId="urn:microsoft.com/office/officeart/2005/8/layout/pList1"/>
    <dgm:cxn modelId="{7049148B-4145-404E-8DAD-68C001D7B7A8}" type="presParOf" srcId="{5043B5F4-84C6-433A-808F-3F0798DA71B7}" destId="{76A335D8-40D7-4C60-9D87-2811ACFAD274}" srcOrd="2" destOrd="0" presId="urn:microsoft.com/office/officeart/2005/8/layout/pList1"/>
    <dgm:cxn modelId="{F6E764A7-5367-4420-8740-A901AE0007E7}" type="presParOf" srcId="{76A335D8-40D7-4C60-9D87-2811ACFAD274}" destId="{657E3307-CB68-41B3-BF7B-801E848FA08D}" srcOrd="0" destOrd="0" presId="urn:microsoft.com/office/officeart/2005/8/layout/pList1"/>
    <dgm:cxn modelId="{CF38E562-51C7-4E53-8CB8-2D7347636C73}" type="presParOf" srcId="{76A335D8-40D7-4C60-9D87-2811ACFAD274}" destId="{31DC851E-DC1D-4B51-B1AC-658CEA37CD3F}" srcOrd="1" destOrd="0" presId="urn:microsoft.com/office/officeart/2005/8/layout/p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52EAFB1-9358-4233-B7F4-E4FB536DA063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06EF11D6-7940-4599-9777-5CD531689216}">
      <dgm:prSet phldrT="[Текст]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dirty="0" smtClean="0">
              <a:solidFill>
                <a:schemeClr val="tx1"/>
              </a:solidFill>
            </a:rPr>
            <a:t>Государственный контроль качества и безопасности медицинской деятельности</a:t>
          </a:r>
        </a:p>
      </dgm:t>
    </dgm:pt>
    <dgm:pt modelId="{0C7521EE-DE59-467E-A093-6F268CCF40C3}" type="parTrans" cxnId="{9B1448EC-A237-4524-9617-20B5B90BE4E7}">
      <dgm:prSet/>
      <dgm:spPr/>
      <dgm:t>
        <a:bodyPr/>
        <a:lstStyle/>
        <a:p>
          <a:endParaRPr lang="ru-RU"/>
        </a:p>
      </dgm:t>
    </dgm:pt>
    <dgm:pt modelId="{67B7BC03-43E7-4CD9-945F-B6DEA9296099}" type="sibTrans" cxnId="{9B1448EC-A237-4524-9617-20B5B90BE4E7}">
      <dgm:prSet/>
      <dgm:spPr/>
      <dgm:t>
        <a:bodyPr/>
        <a:lstStyle/>
        <a:p>
          <a:endParaRPr lang="ru-RU"/>
        </a:p>
      </dgm:t>
    </dgm:pt>
    <dgm:pt modelId="{DC95B850-7343-4389-B4F9-21106299CC92}">
      <dgm:prSet/>
      <dgm:spPr/>
      <dgm:t>
        <a:bodyPr/>
        <a:lstStyle/>
        <a:p>
          <a:r>
            <a:rPr lang="ru-RU" dirty="0" smtClean="0">
              <a:solidFill>
                <a:schemeClr val="tx1"/>
              </a:solidFill>
            </a:rPr>
            <a:t>Государственный контроль в сфере обращения лекарственных средств</a:t>
          </a:r>
          <a:endParaRPr lang="ru-RU" dirty="0">
            <a:solidFill>
              <a:schemeClr val="tx1"/>
            </a:solidFill>
          </a:endParaRPr>
        </a:p>
      </dgm:t>
    </dgm:pt>
    <dgm:pt modelId="{B6CC6FDD-8049-482D-8A77-1A5DC43F6A6B}" type="parTrans" cxnId="{56CA8E19-BC25-433B-8EF9-02471648AF58}">
      <dgm:prSet/>
      <dgm:spPr/>
      <dgm:t>
        <a:bodyPr/>
        <a:lstStyle/>
        <a:p>
          <a:endParaRPr lang="ru-RU"/>
        </a:p>
      </dgm:t>
    </dgm:pt>
    <dgm:pt modelId="{5F2A2E15-46A2-4423-943D-3E4AE337D1FC}" type="sibTrans" cxnId="{56CA8E19-BC25-433B-8EF9-02471648AF58}">
      <dgm:prSet/>
      <dgm:spPr/>
      <dgm:t>
        <a:bodyPr/>
        <a:lstStyle/>
        <a:p>
          <a:endParaRPr lang="ru-RU"/>
        </a:p>
      </dgm:t>
    </dgm:pt>
    <dgm:pt modelId="{DD459015-A155-4EAB-835F-B27D3D5C8F2B}">
      <dgm:prSet/>
      <dgm:spPr/>
      <dgm:t>
        <a:bodyPr/>
        <a:lstStyle/>
        <a:p>
          <a:r>
            <a:rPr lang="ru-RU" dirty="0" smtClean="0">
              <a:solidFill>
                <a:schemeClr val="tx1"/>
              </a:solidFill>
            </a:rPr>
            <a:t>Государственный контроль за обращением медицинских изделий</a:t>
          </a:r>
          <a:endParaRPr lang="ru-RU" dirty="0">
            <a:solidFill>
              <a:schemeClr val="tx1"/>
            </a:solidFill>
          </a:endParaRPr>
        </a:p>
      </dgm:t>
    </dgm:pt>
    <dgm:pt modelId="{29F43332-E1AB-4349-805D-4AAD21F4C0F1}" type="parTrans" cxnId="{0CA81D37-4E3E-43E4-93D6-A5EC84A3E224}">
      <dgm:prSet/>
      <dgm:spPr/>
      <dgm:t>
        <a:bodyPr/>
        <a:lstStyle/>
        <a:p>
          <a:endParaRPr lang="ru-RU"/>
        </a:p>
      </dgm:t>
    </dgm:pt>
    <dgm:pt modelId="{B72545A7-F5B2-41A5-BDD6-089FEDBA661B}" type="sibTrans" cxnId="{0CA81D37-4E3E-43E4-93D6-A5EC84A3E224}">
      <dgm:prSet/>
      <dgm:spPr/>
      <dgm:t>
        <a:bodyPr/>
        <a:lstStyle/>
        <a:p>
          <a:endParaRPr lang="ru-RU"/>
        </a:p>
      </dgm:t>
    </dgm:pt>
    <dgm:pt modelId="{4B4AB01D-4049-4CE7-8153-727EF64333FF}" type="pres">
      <dgm:prSet presAssocID="{D52EAFB1-9358-4233-B7F4-E4FB536DA063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C504AA44-F7DD-406A-99BC-A5C69D43B2A3}" type="pres">
      <dgm:prSet presAssocID="{06EF11D6-7940-4599-9777-5CD531689216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6E6EC36-3651-4EB4-B925-F1C5C154C872}" type="pres">
      <dgm:prSet presAssocID="{67B7BC03-43E7-4CD9-945F-B6DEA9296099}" presName="sibTrans" presStyleCnt="0"/>
      <dgm:spPr/>
    </dgm:pt>
    <dgm:pt modelId="{9449C52B-251C-4823-A92E-51B93A2B1292}" type="pres">
      <dgm:prSet presAssocID="{DC95B850-7343-4389-B4F9-21106299CC92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75C9A92-08F4-4615-922C-6133E3855D1D}" type="pres">
      <dgm:prSet presAssocID="{5F2A2E15-46A2-4423-943D-3E4AE337D1FC}" presName="sibTrans" presStyleCnt="0"/>
      <dgm:spPr/>
    </dgm:pt>
    <dgm:pt modelId="{F4C3BA95-695A-42CF-AC57-5212578C4AAB}" type="pres">
      <dgm:prSet presAssocID="{DD459015-A155-4EAB-835F-B27D3D5C8F2B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0CA81D37-4E3E-43E4-93D6-A5EC84A3E224}" srcId="{D52EAFB1-9358-4233-B7F4-E4FB536DA063}" destId="{DD459015-A155-4EAB-835F-B27D3D5C8F2B}" srcOrd="2" destOrd="0" parTransId="{29F43332-E1AB-4349-805D-4AAD21F4C0F1}" sibTransId="{B72545A7-F5B2-41A5-BDD6-089FEDBA661B}"/>
    <dgm:cxn modelId="{0D2FCB38-775A-4B03-9932-442CA67DF552}" type="presOf" srcId="{06EF11D6-7940-4599-9777-5CD531689216}" destId="{C504AA44-F7DD-406A-99BC-A5C69D43B2A3}" srcOrd="0" destOrd="0" presId="urn:microsoft.com/office/officeart/2005/8/layout/default"/>
    <dgm:cxn modelId="{431AC387-CADC-4598-A60C-920259F2C52D}" type="presOf" srcId="{DC95B850-7343-4389-B4F9-21106299CC92}" destId="{9449C52B-251C-4823-A92E-51B93A2B1292}" srcOrd="0" destOrd="0" presId="urn:microsoft.com/office/officeart/2005/8/layout/default"/>
    <dgm:cxn modelId="{6694A41E-C1AB-4038-A832-6AB1915A86CC}" type="presOf" srcId="{D52EAFB1-9358-4233-B7F4-E4FB536DA063}" destId="{4B4AB01D-4049-4CE7-8153-727EF64333FF}" srcOrd="0" destOrd="0" presId="urn:microsoft.com/office/officeart/2005/8/layout/default"/>
    <dgm:cxn modelId="{56CA8E19-BC25-433B-8EF9-02471648AF58}" srcId="{D52EAFB1-9358-4233-B7F4-E4FB536DA063}" destId="{DC95B850-7343-4389-B4F9-21106299CC92}" srcOrd="1" destOrd="0" parTransId="{B6CC6FDD-8049-482D-8A77-1A5DC43F6A6B}" sibTransId="{5F2A2E15-46A2-4423-943D-3E4AE337D1FC}"/>
    <dgm:cxn modelId="{9B1448EC-A237-4524-9617-20B5B90BE4E7}" srcId="{D52EAFB1-9358-4233-B7F4-E4FB536DA063}" destId="{06EF11D6-7940-4599-9777-5CD531689216}" srcOrd="0" destOrd="0" parTransId="{0C7521EE-DE59-467E-A093-6F268CCF40C3}" sibTransId="{67B7BC03-43E7-4CD9-945F-B6DEA9296099}"/>
    <dgm:cxn modelId="{280D6CFE-66B2-499D-85C0-373701B995FF}" type="presOf" srcId="{DD459015-A155-4EAB-835F-B27D3D5C8F2B}" destId="{F4C3BA95-695A-42CF-AC57-5212578C4AAB}" srcOrd="0" destOrd="0" presId="urn:microsoft.com/office/officeart/2005/8/layout/default"/>
    <dgm:cxn modelId="{1D247990-C6A9-48D3-886A-8280882BF5F7}" type="presParOf" srcId="{4B4AB01D-4049-4CE7-8153-727EF64333FF}" destId="{C504AA44-F7DD-406A-99BC-A5C69D43B2A3}" srcOrd="0" destOrd="0" presId="urn:microsoft.com/office/officeart/2005/8/layout/default"/>
    <dgm:cxn modelId="{F4A74819-854E-47E4-BD8C-913D3E040FB1}" type="presParOf" srcId="{4B4AB01D-4049-4CE7-8153-727EF64333FF}" destId="{76E6EC36-3651-4EB4-B925-F1C5C154C872}" srcOrd="1" destOrd="0" presId="urn:microsoft.com/office/officeart/2005/8/layout/default"/>
    <dgm:cxn modelId="{8EF6BCE1-7176-4E40-95C9-C7A6B340BDAD}" type="presParOf" srcId="{4B4AB01D-4049-4CE7-8153-727EF64333FF}" destId="{9449C52B-251C-4823-A92E-51B93A2B1292}" srcOrd="2" destOrd="0" presId="urn:microsoft.com/office/officeart/2005/8/layout/default"/>
    <dgm:cxn modelId="{E395B558-1E57-4EE7-BBA3-0135B5D8EB2C}" type="presParOf" srcId="{4B4AB01D-4049-4CE7-8153-727EF64333FF}" destId="{175C9A92-08F4-4615-922C-6133E3855D1D}" srcOrd="3" destOrd="0" presId="urn:microsoft.com/office/officeart/2005/8/layout/default"/>
    <dgm:cxn modelId="{C5EE36E6-6DD6-447F-BAF7-08A2169FFC04}" type="presParOf" srcId="{4B4AB01D-4049-4CE7-8153-727EF64333FF}" destId="{F4C3BA95-695A-42CF-AC57-5212578C4AAB}" srcOrd="4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2C99DEB-2657-418C-97D2-63032EB6795E}">
      <dsp:nvSpPr>
        <dsp:cNvPr id="0" name=""/>
        <dsp:cNvSpPr/>
      </dsp:nvSpPr>
      <dsp:spPr>
        <a:xfrm>
          <a:off x="453567" y="405679"/>
          <a:ext cx="3014419" cy="1825048"/>
        </a:xfrm>
        <a:prstGeom prst="roundRect">
          <a:avLst/>
        </a:prstGeom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23000" b="-23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288263F-9413-4F5D-9BE5-C87629A35ECC}">
      <dsp:nvSpPr>
        <dsp:cNvPr id="0" name=""/>
        <dsp:cNvSpPr/>
      </dsp:nvSpPr>
      <dsp:spPr>
        <a:xfrm>
          <a:off x="2650" y="2149703"/>
          <a:ext cx="3916254" cy="145293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9136" tIns="199136" rIns="199136" bIns="0" numCol="1" spcCol="1270" anchor="t" anchorCtr="0">
          <a:noAutofit/>
        </a:bodyPr>
        <a:lstStyle/>
        <a:p>
          <a:pPr lvl="0" algn="ctr" defTabSz="12446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ru-RU" sz="2800" b="1" kern="1200" dirty="0" smtClean="0">
              <a:solidFill>
                <a:srgbClr val="C00000"/>
              </a:solidFill>
              <a:latin typeface="+mn-lt"/>
              <a:ea typeface="+mn-ea"/>
              <a:cs typeface="+mn-cs"/>
            </a:rPr>
            <a:t>281 </a:t>
          </a:r>
          <a:endParaRPr lang="ru-RU" sz="2400" b="1" kern="1200" dirty="0" smtClean="0">
            <a:solidFill>
              <a:srgbClr val="C00000"/>
            </a:solidFill>
            <a:latin typeface="+mn-lt"/>
            <a:ea typeface="+mn-ea"/>
            <a:cs typeface="+mn-cs"/>
          </a:endParaRPr>
        </a:p>
        <a:p>
          <a:pPr lvl="0" algn="ctr" defTabSz="12446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ru-RU" sz="2400" b="1" kern="1200" dirty="0" smtClean="0">
              <a:solidFill>
                <a:schemeClr val="tx2"/>
              </a:solidFill>
              <a:latin typeface="+mn-lt"/>
              <a:ea typeface="+mn-ea"/>
              <a:cs typeface="+mn-cs"/>
            </a:rPr>
            <a:t>документарная проверка</a:t>
          </a:r>
          <a:endParaRPr lang="ru-RU" sz="2400" b="1" kern="1200" dirty="0">
            <a:solidFill>
              <a:schemeClr val="tx2"/>
            </a:solidFill>
            <a:latin typeface="+mn-lt"/>
            <a:ea typeface="+mn-ea"/>
            <a:cs typeface="+mn-cs"/>
          </a:endParaRPr>
        </a:p>
      </dsp:txBody>
      <dsp:txXfrm>
        <a:off x="2650" y="2149703"/>
        <a:ext cx="3916254" cy="1452930"/>
      </dsp:txXfrm>
    </dsp:sp>
    <dsp:sp modelId="{657E3307-CB68-41B3-BF7B-801E848FA08D}">
      <dsp:nvSpPr>
        <dsp:cNvPr id="0" name=""/>
        <dsp:cNvSpPr/>
      </dsp:nvSpPr>
      <dsp:spPr>
        <a:xfrm>
          <a:off x="4761612" y="405679"/>
          <a:ext cx="3014419" cy="1825048"/>
        </a:xfrm>
        <a:prstGeom prst="roundRect">
          <a:avLst/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8000" r="-18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1DC851E-DC1D-4B51-B1AC-658CEA37CD3F}">
      <dsp:nvSpPr>
        <dsp:cNvPr id="0" name=""/>
        <dsp:cNvSpPr/>
      </dsp:nvSpPr>
      <dsp:spPr>
        <a:xfrm>
          <a:off x="4310695" y="2136931"/>
          <a:ext cx="3916254" cy="145293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9136" tIns="199136" rIns="199136" bIns="0" numCol="1" spcCol="1270" anchor="t" anchorCtr="0">
          <a:noAutofit/>
        </a:bodyPr>
        <a:lstStyle/>
        <a:p>
          <a:pPr lvl="0" algn="ctr" defTabSz="12446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ru-RU" sz="2800" b="1" kern="1200" dirty="0" smtClean="0">
              <a:solidFill>
                <a:srgbClr val="C00000"/>
              </a:solidFill>
              <a:latin typeface="+mn-lt"/>
              <a:ea typeface="+mn-ea"/>
              <a:cs typeface="+mn-cs"/>
            </a:rPr>
            <a:t>331</a:t>
          </a:r>
          <a:endParaRPr lang="ru-RU" sz="2400" b="1" kern="1200" dirty="0" smtClean="0">
            <a:solidFill>
              <a:srgbClr val="C00000"/>
            </a:solidFill>
            <a:latin typeface="+mn-lt"/>
            <a:ea typeface="+mn-ea"/>
            <a:cs typeface="+mn-cs"/>
          </a:endParaRPr>
        </a:p>
        <a:p>
          <a:pPr lvl="0" algn="ctr" defTabSz="12446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ru-RU" sz="2400" b="1" kern="1200" dirty="0" smtClean="0">
              <a:solidFill>
                <a:schemeClr val="tx2"/>
              </a:solidFill>
              <a:latin typeface="+mn-lt"/>
              <a:ea typeface="+mn-ea"/>
              <a:cs typeface="+mn-cs"/>
            </a:rPr>
            <a:t>выездная проверка</a:t>
          </a:r>
          <a:endParaRPr lang="ru-RU" sz="2400" b="1" kern="1200" dirty="0">
            <a:solidFill>
              <a:schemeClr val="tx2"/>
            </a:solidFill>
            <a:latin typeface="+mn-lt"/>
            <a:ea typeface="+mn-ea"/>
            <a:cs typeface="+mn-cs"/>
          </a:endParaRPr>
        </a:p>
      </dsp:txBody>
      <dsp:txXfrm>
        <a:off x="4310695" y="2136931"/>
        <a:ext cx="3916254" cy="145293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504AA44-F7DD-406A-99BC-A5C69D43B2A3}">
      <dsp:nvSpPr>
        <dsp:cNvPr id="0" name=""/>
        <dsp:cNvSpPr/>
      </dsp:nvSpPr>
      <dsp:spPr>
        <a:xfrm>
          <a:off x="460905" y="1047"/>
          <a:ext cx="3479899" cy="208793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400" kern="1200" dirty="0" smtClean="0">
              <a:solidFill>
                <a:schemeClr val="tx1"/>
              </a:solidFill>
            </a:rPr>
            <a:t>Государственный контроль качества и безопасности медицинской деятельности</a:t>
          </a:r>
        </a:p>
      </dsp:txBody>
      <dsp:txXfrm>
        <a:off x="460905" y="1047"/>
        <a:ext cx="3479899" cy="2087939"/>
      </dsp:txXfrm>
    </dsp:sp>
    <dsp:sp modelId="{9449C52B-251C-4823-A92E-51B93A2B1292}">
      <dsp:nvSpPr>
        <dsp:cNvPr id="0" name=""/>
        <dsp:cNvSpPr/>
      </dsp:nvSpPr>
      <dsp:spPr>
        <a:xfrm>
          <a:off x="4288794" y="1047"/>
          <a:ext cx="3479899" cy="208793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solidFill>
                <a:schemeClr val="tx1"/>
              </a:solidFill>
            </a:rPr>
            <a:t>Государственный контроль в сфере обращения лекарственных средств</a:t>
          </a:r>
          <a:endParaRPr lang="ru-RU" sz="2400" kern="1200" dirty="0">
            <a:solidFill>
              <a:schemeClr val="tx1"/>
            </a:solidFill>
          </a:endParaRPr>
        </a:p>
      </dsp:txBody>
      <dsp:txXfrm>
        <a:off x="4288794" y="1047"/>
        <a:ext cx="3479899" cy="2087939"/>
      </dsp:txXfrm>
    </dsp:sp>
    <dsp:sp modelId="{F4C3BA95-695A-42CF-AC57-5212578C4AAB}">
      <dsp:nvSpPr>
        <dsp:cNvPr id="0" name=""/>
        <dsp:cNvSpPr/>
      </dsp:nvSpPr>
      <dsp:spPr>
        <a:xfrm>
          <a:off x="2374850" y="2436976"/>
          <a:ext cx="3479899" cy="208793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solidFill>
                <a:schemeClr val="tx1"/>
              </a:solidFill>
            </a:rPr>
            <a:t>Государственный контроль за обращением медицинских изделий</a:t>
          </a:r>
          <a:endParaRPr lang="ru-RU" sz="2400" kern="1200" dirty="0">
            <a:solidFill>
              <a:schemeClr val="tx1"/>
            </a:solidFill>
          </a:endParaRPr>
        </a:p>
      </dsp:txBody>
      <dsp:txXfrm>
        <a:off x="2374850" y="2436976"/>
        <a:ext cx="3479899" cy="208793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List1">
  <dgm:title val=""/>
  <dgm:desc val=""/>
  <dgm:catLst>
    <dgm:cat type="list" pri="2000"/>
    <dgm:cat type="picture" pri="2500"/>
    <dgm:cat type="pictureconvert" pri="25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Name0">
    <dgm:varLst>
      <dgm:dir/>
      <dgm:resizeHandles val="exact"/>
    </dgm:varLst>
    <dgm:choose name="Name1">
      <dgm:if name="Name2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3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w" for="ch" ptType="sibTrans" refType="w" refFor="ch" refForName="compNode" op="equ" fact="0.1"/>
      <dgm:constr type="sp" refType="w" refFor="ch" refForName="compNode" op="equ" fact="0.1"/>
      <dgm:constr type="primFontSz" for="des" ptType="node" op="equ" val="65"/>
    </dgm:constrLst>
    <dgm:ruleLst/>
    <dgm:forEach name="Name4" axis="ch" ptType="node">
      <dgm:layoutNode name="compNode">
        <dgm:alg type="composite">
          <dgm:param type="ar" val="0.943"/>
        </dgm:alg>
        <dgm:shape xmlns:r="http://schemas.openxmlformats.org/officeDocument/2006/relationships" r:blip="">
          <dgm:adjLst/>
        </dgm:shape>
        <dgm:presOf axis="self"/>
        <dgm:constrLst>
          <dgm:constr type="h" refType="w" fact="1.06"/>
          <dgm:constr type="h" for="ch" forName="pictRect" refType="h" fact="0.65"/>
          <dgm:constr type="w" for="ch" forName="pictRect" refType="w"/>
          <dgm:constr type="l" for="ch" forName="pictRect"/>
          <dgm:constr type="t" for="ch" forName="pictRect"/>
          <dgm:constr type="w" for="ch" forName="textRect" refType="w"/>
          <dgm:constr type="h" for="ch" forName="textRect" refType="h" fact="0.35"/>
          <dgm:constr type="l" for="ch" forName="textRect"/>
          <dgm:constr type="t" for="ch" forName="textRect" refType="b" refFor="ch" refForName="pictRect"/>
        </dgm:constrLst>
        <dgm:ruleLst/>
        <dgm:layoutNode name="pictRect">
          <dgm:alg type="sp"/>
          <dgm:shape xmlns:r="http://schemas.openxmlformats.org/officeDocument/2006/relationships" type="roundRect" r:blip="" blipPhldr="1">
            <dgm:adjLst/>
          </dgm:shape>
          <dgm:presOf/>
          <dgm:constrLst/>
          <dgm:ruleLst/>
        </dgm:layoutNode>
        <dgm:layoutNode name="textRect" styleLbl="revTx">
          <dgm:varLst>
            <dgm:bulletEnabled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bMarg"/>
          </dgm:constrLst>
          <dgm:ruleLst>
            <dgm:rule type="primFontSz" val="5" fact="NaN" max="NaN"/>
          </dgm:ruleLst>
        </dgm:layoutNode>
      </dgm:layoutNode>
      <dgm:forEach name="Name5" axis="followSib" ptType="sibTrans" cnt="1">
        <dgm:layoutNode name="sibTrans">
          <dgm:alg type="sp"/>
          <dgm:shape xmlns:r="http://schemas.openxmlformats.org/officeDocument/2006/relationships" type="rect" r:blip="" hideGeom="1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0.2726</cdr:x>
      <cdr:y>0.10589</cdr:y>
    </cdr:from>
    <cdr:to>
      <cdr:x>0.39731</cdr:x>
      <cdr:y>0.22889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985392" y="495888"/>
          <a:ext cx="908282" cy="57602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1800" b="1" kern="1200" dirty="0">
              <a:solidFill>
                <a:prstClr val="black"/>
              </a:solidFill>
            </a:rPr>
            <a:t>139</a:t>
          </a:r>
        </a:p>
      </cdr:txBody>
    </cdr:sp>
  </cdr:relSizeAnchor>
  <cdr:relSizeAnchor xmlns:cdr="http://schemas.openxmlformats.org/drawingml/2006/chartDrawing">
    <cdr:from>
      <cdr:x>0.7274</cdr:x>
      <cdr:y>0.01363</cdr:y>
    </cdr:from>
    <cdr:to>
      <cdr:x>0.85211</cdr:x>
      <cdr:y>0.13664</cdr:y>
    </cdr:to>
    <cdr:sp macro="" textlink="">
      <cdr:nvSpPr>
        <cdr:cNvPr id="3" name="TextBox 1"/>
        <cdr:cNvSpPr txBox="1"/>
      </cdr:nvSpPr>
      <cdr:spPr>
        <a:xfrm xmlns:a="http://schemas.openxmlformats.org/drawingml/2006/main">
          <a:off x="5297760" y="63840"/>
          <a:ext cx="908282" cy="57607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ru-RU" sz="1800" b="1" kern="1200" dirty="0" smtClean="0">
              <a:solidFill>
                <a:prstClr val="black"/>
              </a:solidFill>
            </a:rPr>
            <a:t>170</a:t>
          </a:r>
          <a:endParaRPr lang="ru-RU" sz="1800" b="1" kern="1200" dirty="0">
            <a:solidFill>
              <a:prstClr val="black"/>
            </a:solidFill>
          </a:endParaRPr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0.28505</cdr:x>
      <cdr:y>0.23662</cdr:y>
    </cdr:from>
    <cdr:to>
      <cdr:x>0.40977</cdr:x>
      <cdr:y>0.35962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152128" y="1152128"/>
          <a:ext cx="504050" cy="59890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1800" b="1" kern="1200" dirty="0" smtClean="0">
              <a:solidFill>
                <a:prstClr val="black"/>
              </a:solidFill>
            </a:rPr>
            <a:t>42</a:t>
          </a:r>
          <a:endParaRPr lang="ru-RU" sz="1800" b="1" kern="1200" dirty="0">
            <a:solidFill>
              <a:prstClr val="black"/>
            </a:solidFill>
          </a:endParaRPr>
        </a:p>
      </cdr:txBody>
    </cdr:sp>
  </cdr:relSizeAnchor>
  <cdr:relSizeAnchor xmlns:cdr="http://schemas.openxmlformats.org/drawingml/2006/chartDrawing">
    <cdr:from>
      <cdr:x>0.69482</cdr:x>
      <cdr:y>0.02958</cdr:y>
    </cdr:from>
    <cdr:to>
      <cdr:x>0.81953</cdr:x>
      <cdr:y>0.15259</cdr:y>
    </cdr:to>
    <cdr:sp macro="" textlink="">
      <cdr:nvSpPr>
        <cdr:cNvPr id="3" name="TextBox 1"/>
        <cdr:cNvSpPr txBox="1"/>
      </cdr:nvSpPr>
      <cdr:spPr>
        <a:xfrm xmlns:a="http://schemas.openxmlformats.org/drawingml/2006/main">
          <a:off x="2808312" y="144016"/>
          <a:ext cx="504049" cy="59895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ru-RU" sz="1800" b="1" kern="1200" dirty="0" smtClean="0">
              <a:solidFill>
                <a:prstClr val="black"/>
              </a:solidFill>
            </a:rPr>
            <a:t>80</a:t>
          </a:r>
          <a:endParaRPr lang="ru-RU" sz="1800" b="1" kern="1200" dirty="0">
            <a:solidFill>
              <a:prstClr val="black"/>
            </a:solidFill>
          </a:endParaRPr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0.39655</cdr:x>
      <cdr:y>0.36633</cdr:y>
    </cdr:from>
    <cdr:to>
      <cdr:x>0.60345</cdr:x>
      <cdr:y>0.4847</cdr:y>
    </cdr:to>
    <cdr:sp macro="" textlink="">
      <cdr:nvSpPr>
        <cdr:cNvPr id="2" name="Стрелка вправо 1"/>
        <cdr:cNvSpPr/>
      </cdr:nvSpPr>
      <cdr:spPr>
        <a:xfrm xmlns:a="http://schemas.openxmlformats.org/drawingml/2006/main" rot="19658447">
          <a:off x="3312367" y="1715592"/>
          <a:ext cx="1728192" cy="554297"/>
        </a:xfrm>
        <a:prstGeom xmlns:a="http://schemas.openxmlformats.org/drawingml/2006/main" prst="rightArrow">
          <a:avLst/>
        </a:prstGeom>
        <a:solidFill xmlns:a="http://schemas.openxmlformats.org/drawingml/2006/main">
          <a:srgbClr val="C00000"/>
        </a:solidFill>
        <a:ln xmlns:a="http://schemas.openxmlformats.org/drawingml/2006/main">
          <a:solidFill>
            <a:srgbClr val="C00000"/>
          </a:soli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0.39053</cdr:x>
      <cdr:y>0.29215</cdr:y>
    </cdr:from>
    <cdr:to>
      <cdr:x>0.5</cdr:x>
      <cdr:y>0.4874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3262064" y="1368152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pPr algn="ctr">
            <a:defRPr sz="1800" b="1" i="0" u="none" strike="noStrike" kern="1200" baseline="0">
              <a:solidFill>
                <a:prstClr val="black"/>
              </a:solidFill>
              <a:latin typeface="+mn-lt"/>
              <a:ea typeface="+mn-ea"/>
              <a:cs typeface="+mn-cs"/>
            </a:defRPr>
          </a:pPr>
          <a:r>
            <a:rPr lang="ru-RU" sz="1800" b="1" kern="1200" dirty="0">
              <a:solidFill>
                <a:prstClr val="black"/>
              </a:solidFill>
            </a:rPr>
            <a:t>В 3.9 раза</a:t>
          </a:r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5A5C3B1-67EB-4CFF-886F-44E367A8FBE0}" type="datetimeFigureOut">
              <a:rPr lang="ru-RU" smtClean="0"/>
              <a:t>03.04.2014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14A4839-87FC-4976-A3D0-D1676C74F5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422134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5094328-F417-43FA-9C0B-82F012FB4DD0}" type="datetimeFigureOut">
              <a:rPr lang="ru-RU" smtClean="0"/>
              <a:t>03.04.2014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5138D0-9884-44CE-B8C5-604C2B12F4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15428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5138D0-9884-44CE-B8C5-604C2B12F4BD}" type="slidenum">
              <a:rPr lang="ru-RU" smtClean="0"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473869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5138D0-9884-44CE-B8C5-604C2B12F4BD}" type="slidenum">
              <a:rPr lang="ru-RU" smtClean="0">
                <a:solidFill>
                  <a:prstClr val="black"/>
                </a:solidFill>
              </a:rPr>
              <a:pPr/>
              <a:t>15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473869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5138D0-9884-44CE-B8C5-604C2B12F4BD}" type="slidenum">
              <a:rPr lang="ru-RU" smtClean="0">
                <a:solidFill>
                  <a:prstClr val="black"/>
                </a:solidFill>
              </a:rPr>
              <a:pPr/>
              <a:t>16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47386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03.04.2014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03.04.2014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03.04.2014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03.04.2014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03.04.2014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03.04.2014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03.04.2014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.xml"/><Relationship Id="rId3" Type="http://schemas.openxmlformats.org/officeDocument/2006/relationships/image" Target="../media/image1.png"/><Relationship Id="rId7" Type="http://schemas.openxmlformats.org/officeDocument/2006/relationships/diagramColors" Target="../diagrams/colors2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2.xml"/><Relationship Id="rId5" Type="http://schemas.openxmlformats.org/officeDocument/2006/relationships/diagramLayout" Target="../diagrams/layout2.xml"/><Relationship Id="rId4" Type="http://schemas.openxmlformats.org/officeDocument/2006/relationships/diagramData" Target="../diagrams/data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1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Relationship Id="rId4" Type="http://schemas.openxmlformats.org/officeDocument/2006/relationships/chart" Target="../charts/char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Relationship Id="rId4" Type="http://schemas.openxmlformats.org/officeDocument/2006/relationships/chart" Target="../charts/char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Кокарева\Desktop\gerb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249" y="64418"/>
            <a:ext cx="1095375" cy="1276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5" name="Прямая соединительная линия 4"/>
          <p:cNvCxnSpPr/>
          <p:nvPr/>
        </p:nvCxnSpPr>
        <p:spPr>
          <a:xfrm>
            <a:off x="0" y="1412776"/>
            <a:ext cx="914400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2267744" y="287094"/>
            <a:ext cx="585833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chemeClr val="tx2"/>
                </a:solidFill>
              </a:rPr>
              <a:t>Территориальный орган Росздравнадзора</a:t>
            </a:r>
          </a:p>
          <a:p>
            <a:pPr algn="ctr"/>
            <a:r>
              <a:rPr lang="ru-RU" sz="2400" b="1" dirty="0" smtClean="0">
                <a:solidFill>
                  <a:schemeClr val="tx2"/>
                </a:solidFill>
              </a:rPr>
              <a:t> по Свердловской области</a:t>
            </a:r>
            <a:endParaRPr lang="ru-RU" sz="2400" b="1" dirty="0">
              <a:solidFill>
                <a:schemeClr val="tx2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57012" y="3003740"/>
            <a:ext cx="8807476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200" b="1" dirty="0">
                <a:solidFill>
                  <a:schemeClr val="tx2"/>
                </a:solidFill>
              </a:rPr>
              <a:t>Об итогах контрольно-надзорной деятельности </a:t>
            </a:r>
          </a:p>
          <a:p>
            <a:pPr algn="ctr"/>
            <a:r>
              <a:rPr lang="ru-RU" sz="3200" b="1" dirty="0" smtClean="0">
                <a:solidFill>
                  <a:schemeClr val="tx2"/>
                </a:solidFill>
              </a:rPr>
              <a:t>в </a:t>
            </a:r>
            <a:r>
              <a:rPr lang="ru-RU" sz="3200" b="1" dirty="0">
                <a:solidFill>
                  <a:schemeClr val="tx2"/>
                </a:solidFill>
              </a:rPr>
              <a:t>2013 году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555776" y="602128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2286000" y="6021288"/>
            <a:ext cx="4572000" cy="707886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000" b="1" dirty="0">
                <a:solidFill>
                  <a:schemeClr val="tx2"/>
                </a:solidFill>
              </a:rPr>
              <a:t>Руководитель 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000" b="1" dirty="0">
                <a:solidFill>
                  <a:schemeClr val="tx2"/>
                </a:solidFill>
              </a:rPr>
              <a:t>Трофимов Игорь Михайлович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971600" y="1461435"/>
            <a:ext cx="756084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000" b="1" dirty="0" smtClean="0">
                <a:solidFill>
                  <a:schemeClr val="tx2"/>
                </a:solidFill>
              </a:rPr>
              <a:t>Коллегия Министерства здравоохранения Свердловской области</a:t>
            </a:r>
            <a:endParaRPr lang="ru-RU" sz="2000" b="1" dirty="0">
              <a:solidFill>
                <a:schemeClr val="tx2"/>
              </a:solidFill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000" b="1" dirty="0" smtClean="0">
                <a:solidFill>
                  <a:schemeClr val="tx2"/>
                </a:solidFill>
              </a:rPr>
              <a:t>9 апреля 2014 года</a:t>
            </a:r>
            <a:endParaRPr lang="ru-RU" sz="2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1160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Кокарева\Desktop\gerb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249" y="64418"/>
            <a:ext cx="1095375" cy="1276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5" name="Прямая соединительная линия 4"/>
          <p:cNvCxnSpPr/>
          <p:nvPr/>
        </p:nvCxnSpPr>
        <p:spPr>
          <a:xfrm>
            <a:off x="0" y="1412776"/>
            <a:ext cx="914400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2555776" y="602128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043608" y="35389"/>
            <a:ext cx="8229600" cy="1143000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Внеплановые выездные проверки </a:t>
            </a:r>
            <a:br>
              <a:rPr lang="ru-RU" sz="2400" b="1" dirty="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</a:br>
            <a:r>
              <a:rPr lang="ru-RU" sz="2400" b="1" dirty="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в связи с обращениями граждан по поводу смерти</a:t>
            </a:r>
            <a:endParaRPr lang="ru-RU" sz="2400" b="1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graphicFrame>
        <p:nvGraphicFramePr>
          <p:cNvPr id="3" name="Объект 2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2481880496"/>
              </p:ext>
            </p:extLst>
          </p:nvPr>
        </p:nvGraphicFramePr>
        <p:xfrm>
          <a:off x="395536" y="1916832"/>
          <a:ext cx="8352928" cy="46831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8748464" y="404664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10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16823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Кокарева\Desktop\gerb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249" y="64418"/>
            <a:ext cx="1095375" cy="1276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5" name="Прямая соединительная линия 4"/>
          <p:cNvCxnSpPr/>
          <p:nvPr/>
        </p:nvCxnSpPr>
        <p:spPr>
          <a:xfrm>
            <a:off x="0" y="1412776"/>
            <a:ext cx="914400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2555776" y="602128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043608" y="35389"/>
            <a:ext cx="8229600" cy="1143000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Изменения полномочий Росздравнадзора</a:t>
            </a:r>
            <a:br>
              <a:rPr lang="ru-RU" sz="2400" b="1" dirty="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</a:br>
            <a:r>
              <a:rPr lang="ru-RU" sz="2000" b="1" dirty="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(внесены </a:t>
            </a:r>
            <a:r>
              <a:rPr lang="ru-RU" altLang="ru-RU" sz="2000" b="1" dirty="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Федеральным законом </a:t>
            </a:r>
            <a:r>
              <a:rPr lang="ru-RU" altLang="ru-RU" sz="2000" b="1" dirty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от 25 ноября 2013 г. N </a:t>
            </a:r>
            <a:r>
              <a:rPr lang="ru-RU" altLang="ru-RU" sz="2000" b="1" dirty="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317-ФЗ) </a:t>
            </a:r>
            <a:endParaRPr lang="ru-RU" sz="2000" b="1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58511872"/>
              </p:ext>
            </p:extLst>
          </p:nvPr>
        </p:nvGraphicFramePr>
        <p:xfrm>
          <a:off x="179388" y="1484783"/>
          <a:ext cx="8857108" cy="5340128"/>
        </p:xfrm>
        <a:graphic>
          <a:graphicData uri="http://schemas.openxmlformats.org/drawingml/2006/table">
            <a:tbl>
              <a:tblPr firstRow="1" bandRow="1"/>
              <a:tblGrid>
                <a:gridCol w="1008236"/>
                <a:gridCol w="2376264"/>
                <a:gridCol w="5472608"/>
              </a:tblGrid>
              <a:tr h="31319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Статья</a:t>
                      </a:r>
                    </a:p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 КоАП РФ</a:t>
                      </a:r>
                      <a:endParaRPr lang="ru-RU" sz="1600" dirty="0">
                        <a:solidFill>
                          <a:schemeClr val="tx1"/>
                        </a:solidFill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91449" marR="91449" marT="45727" marB="4572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990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Название</a:t>
                      </a:r>
                      <a:endParaRPr lang="ru-RU" sz="1600" dirty="0">
                        <a:solidFill>
                          <a:schemeClr val="tx1"/>
                        </a:solidFill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91449" marR="91449" marT="45727" marB="4572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990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Размер административного штрафа</a:t>
                      </a:r>
                      <a:endParaRPr lang="ru-RU" sz="1600" dirty="0">
                        <a:solidFill>
                          <a:schemeClr val="tx1"/>
                        </a:solidFill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91449" marR="91449" marT="45727" marB="4572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9900">
                        <a:alpha val="0"/>
                      </a:srgbClr>
                    </a:solidFill>
                  </a:tcPr>
                </a:tc>
              </a:tr>
              <a:tr h="57573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ru-RU" sz="16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6.2.</a:t>
                      </a:r>
                      <a:endParaRPr lang="ru-RU" sz="1600" b="0" dirty="0">
                        <a:solidFill>
                          <a:schemeClr val="tx1"/>
                        </a:solidFill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91449" marR="91449" marT="45727" marB="4572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990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"/>
                          <a:cs typeface=""/>
                        </a:defRPr>
                      </a:lvl9pPr>
                    </a:lstStyle>
                    <a:p>
                      <a:r>
                        <a:rPr lang="ru-RU" sz="16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Незаконное занятие народной медициной</a:t>
                      </a:r>
                      <a:endParaRPr lang="ru-RU" sz="1600" b="0" dirty="0">
                        <a:solidFill>
                          <a:schemeClr val="tx1"/>
                        </a:solidFill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91449" marR="91449" marT="45727" marB="4572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990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"/>
                          <a:cs typeface=""/>
                        </a:defRPr>
                      </a:lvl9pPr>
                    </a:lstStyle>
                    <a:p>
                      <a:r>
                        <a:rPr lang="ru-RU" sz="16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от 2 000 до 4 000 руб.</a:t>
                      </a:r>
                      <a:endParaRPr lang="ru-RU" sz="1600" b="0" dirty="0">
                        <a:solidFill>
                          <a:schemeClr val="tx1"/>
                        </a:solidFill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91449" marR="91449" marT="45727" marB="4572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9900">
                        <a:alpha val="0"/>
                      </a:srgbClr>
                    </a:solidFill>
                  </a:tcPr>
                </a:tc>
              </a:tr>
              <a:tr h="79785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ru-RU" sz="160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6.28. </a:t>
                      </a:r>
                      <a:endParaRPr lang="ru-RU" sz="1600" b="0" dirty="0">
                        <a:solidFill>
                          <a:schemeClr val="tx1"/>
                        </a:solidFill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91449" marR="91449" marT="45727" marB="4572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990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"/>
                          <a:cs typeface=""/>
                        </a:defRPr>
                      </a:lvl9pPr>
                    </a:lstStyle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Нарушение установленных правил в сфере обращения медицинских изделий </a:t>
                      </a:r>
                    </a:p>
                  </a:txBody>
                  <a:tcPr marL="91449" marR="91449" marT="45727" marB="4572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990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"/>
                          <a:cs typeface=""/>
                        </a:defRPr>
                      </a:lvl9pPr>
                    </a:lstStyle>
                    <a:p>
                      <a:r>
                        <a:rPr lang="ru-RU" sz="160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на граждан в размере от 2 000 до 4 000 руб.;</a:t>
                      </a:r>
                    </a:p>
                    <a:p>
                      <a:r>
                        <a:rPr lang="ru-RU" sz="160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на должностных лиц - от 5 000 до 10 000 руб.;</a:t>
                      </a:r>
                    </a:p>
                    <a:p>
                      <a:r>
                        <a:rPr lang="ru-RU" sz="160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на юридических лиц - от 30 000 до 50 000 руб.</a:t>
                      </a:r>
                    </a:p>
                  </a:txBody>
                  <a:tcPr marL="91449" marR="91449" marT="45727" marB="4572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9900">
                        <a:alpha val="0"/>
                      </a:srgbClr>
                    </a:solidFill>
                  </a:tcPr>
                </a:tc>
              </a:tr>
              <a:tr h="2879102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6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6.29. </a:t>
                      </a:r>
                    </a:p>
                  </a:txBody>
                  <a:tcPr marT="45715" marB="4571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990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6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CC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Невыполнение обязанностей о представлении информации о конфликте интересов при осуществлении медицинской деятельности и фармацевтической деятельности</a:t>
                      </a:r>
                    </a:p>
                  </a:txBody>
                  <a:tcPr marT="45715" marB="4571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990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6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CC"/>
                        </a:buClr>
                        <a:buSzPct val="7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alt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1. от 3 000 до 5 000 руб. за н</a:t>
                      </a:r>
                      <a:r>
                        <a:rPr kumimoji="0" lang="ru-RU" alt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епредставление информации медицинским или фармацевтическим работником руководителю организации, в которой он работает;</a:t>
                      </a:r>
                    </a:p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CC"/>
                        </a:buClr>
                        <a:buSzPct val="7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alt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2. </a:t>
                      </a:r>
                      <a:r>
                        <a:rPr kumimoji="0" lang="ru-RU" alt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от 5 000 до 10 000 руб. за н</a:t>
                      </a:r>
                      <a:r>
                        <a:rPr kumimoji="0" lang="ru-RU" alt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епредставление или несвоевременное представление руководителем организации уведомления в уполномоченный федеральный орган исполнительной власти;</a:t>
                      </a:r>
                      <a:endParaRPr kumimoji="0" lang="ru-RU" alt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CC"/>
                        </a:buClr>
                        <a:buSzPct val="7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alt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3. от 3 000 до    5 000 руб. за непредставление индивидуальным предпринимателем, осуществляющим медицинскую деятельность или фармацевтическую деятельность в уполномоченный федеральный орган исполнительной власти.</a:t>
                      </a:r>
                      <a:endParaRPr kumimoji="0" lang="ru-RU" alt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marT="45715" marB="4571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9900">
                        <a:alpha val="0"/>
                      </a:srgbClr>
                    </a:solidFill>
                  </a:tcPr>
                </a:tc>
              </a:tr>
            </a:tbl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8748464" y="404664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11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27182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Кокарева\Desktop\gerb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249" y="64418"/>
            <a:ext cx="1095375" cy="1276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5" name="Прямая соединительная линия 4"/>
          <p:cNvCxnSpPr/>
          <p:nvPr/>
        </p:nvCxnSpPr>
        <p:spPr>
          <a:xfrm>
            <a:off x="0" y="1412776"/>
            <a:ext cx="914400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2555776" y="602128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043608" y="197768"/>
            <a:ext cx="8229600" cy="1143000"/>
          </a:xfrm>
        </p:spPr>
        <p:txBody>
          <a:bodyPr>
            <a:noAutofit/>
          </a:bodyPr>
          <a:lstStyle/>
          <a:p>
            <a:pPr lvl="0" eaLnBrk="0" fontAlgn="base" hangingPunct="0">
              <a:spcBef>
                <a:spcPct val="20000"/>
              </a:spcBef>
              <a:spcAft>
                <a:spcPct val="0"/>
              </a:spcAft>
            </a:pPr>
            <a:r>
              <a:rPr lang="ru-RU" altLang="ru-RU" sz="2400" b="1" dirty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Невыполнение </a:t>
            </a:r>
            <a:r>
              <a:rPr lang="ru-RU" altLang="ru-RU" sz="2400" b="1" dirty="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обязанностей</a:t>
            </a:r>
            <a:br>
              <a:rPr lang="ru-RU" altLang="ru-RU" sz="2400" b="1" dirty="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</a:br>
            <a:r>
              <a:rPr lang="ru-RU" altLang="ru-RU" sz="2400" b="1" dirty="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altLang="ru-RU" sz="2400" b="1" dirty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об информировании граждан </a:t>
            </a:r>
            <a:r>
              <a:rPr lang="ru-RU" altLang="ru-RU" sz="2400" b="1" dirty="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/>
            </a:r>
            <a:br>
              <a:rPr lang="ru-RU" altLang="ru-RU" sz="2400" b="1" dirty="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</a:br>
            <a:r>
              <a:rPr lang="ru-RU" altLang="ru-RU" sz="2400" b="1" dirty="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о </a:t>
            </a:r>
            <a:r>
              <a:rPr lang="ru-RU" altLang="ru-RU" sz="2400" b="1" dirty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получении медицинской помощи</a:t>
            </a: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80187028"/>
              </p:ext>
            </p:extLst>
          </p:nvPr>
        </p:nvGraphicFramePr>
        <p:xfrm>
          <a:off x="215106" y="1479400"/>
          <a:ext cx="8533358" cy="5333976"/>
        </p:xfrm>
        <a:graphic>
          <a:graphicData uri="http://schemas.openxmlformats.org/drawingml/2006/table">
            <a:tbl>
              <a:tblPr/>
              <a:tblGrid>
                <a:gridCol w="1252551"/>
                <a:gridCol w="7280807"/>
              </a:tblGrid>
              <a:tr h="576120">
                <a:tc>
                  <a:txBody>
                    <a:bodyPr/>
                    <a:lstStyle>
                      <a:lvl1pPr marL="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 sz="2800" kern="1200">
                          <a:solidFill>
                            <a:schemeClr val="tx1"/>
                          </a:solidFill>
                          <a:latin typeface="Times New Roman" pitchFamily="18" charset="0"/>
                          <a:ea typeface=""/>
                          <a:cs typeface=""/>
                        </a:defRPr>
                      </a:lvl1pPr>
                      <a:lvl2pPr marL="742950" indent="-28575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60000"/>
                        <a:buFont typeface="Wingdings" pitchFamily="2" charset="2"/>
                        <a:defRPr sz="2400" kern="1200">
                          <a:solidFill>
                            <a:schemeClr val="tx1"/>
                          </a:solidFill>
                          <a:latin typeface="Times New Roman" pitchFamily="18" charset="0"/>
                          <a:ea typeface=""/>
                          <a:cs typeface=""/>
                        </a:defRPr>
                      </a:lvl2pPr>
                      <a:lvl3pPr marL="11430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 sz="2000" kern="1200">
                          <a:solidFill>
                            <a:schemeClr val="tx1"/>
                          </a:solidFill>
                          <a:latin typeface="Times New Roman" pitchFamily="18" charset="0"/>
                          <a:ea typeface=""/>
                          <a:cs typeface=""/>
                        </a:defRPr>
                      </a:lvl3pPr>
                      <a:lvl4pPr marL="16002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60000"/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Times New Roman" pitchFamily="18" charset="0"/>
                          <a:ea typeface=""/>
                          <a:cs typeface=""/>
                        </a:defRPr>
                      </a:lvl4pPr>
                      <a:lvl5pPr marL="20574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Times New Roman" pitchFamily="18" charset="0"/>
                          <a:ea typeface=""/>
                          <a:cs typeface="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Times New Roman" pitchFamily="18" charset="0"/>
                          <a:ea typeface=""/>
                          <a:cs typeface="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Times New Roman" pitchFamily="18" charset="0"/>
                          <a:ea typeface=""/>
                          <a:cs typeface="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Times New Roman" pitchFamily="18" charset="0"/>
                          <a:ea typeface=""/>
                          <a:cs typeface="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Times New Roman" pitchFamily="18" charset="0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Статья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 КоАП РФ</a:t>
                      </a: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0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 sz="2800" kern="1200">
                          <a:solidFill>
                            <a:schemeClr val="tx1"/>
                          </a:solidFill>
                          <a:latin typeface="Times New Roman" pitchFamily="18" charset="0"/>
                          <a:ea typeface=""/>
                          <a:cs typeface=""/>
                        </a:defRPr>
                      </a:lvl1pPr>
                      <a:lvl2pPr marL="742950" indent="-28575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60000"/>
                        <a:buFont typeface="Wingdings" pitchFamily="2" charset="2"/>
                        <a:defRPr sz="2400" kern="1200">
                          <a:solidFill>
                            <a:schemeClr val="tx1"/>
                          </a:solidFill>
                          <a:latin typeface="Times New Roman" pitchFamily="18" charset="0"/>
                          <a:ea typeface=""/>
                          <a:cs typeface=""/>
                        </a:defRPr>
                      </a:lvl2pPr>
                      <a:lvl3pPr marL="11430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 sz="2000" kern="1200">
                          <a:solidFill>
                            <a:schemeClr val="tx1"/>
                          </a:solidFill>
                          <a:latin typeface="Times New Roman" pitchFamily="18" charset="0"/>
                          <a:ea typeface=""/>
                          <a:cs typeface=""/>
                        </a:defRPr>
                      </a:lvl3pPr>
                      <a:lvl4pPr marL="16002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60000"/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Times New Roman" pitchFamily="18" charset="0"/>
                          <a:ea typeface=""/>
                          <a:cs typeface=""/>
                        </a:defRPr>
                      </a:lvl4pPr>
                      <a:lvl5pPr marL="20574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Times New Roman" pitchFamily="18" charset="0"/>
                          <a:ea typeface=""/>
                          <a:cs typeface="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Times New Roman" pitchFamily="18" charset="0"/>
                          <a:ea typeface=""/>
                          <a:cs typeface="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Times New Roman" pitchFamily="18" charset="0"/>
                          <a:ea typeface=""/>
                          <a:cs typeface="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Times New Roman" pitchFamily="18" charset="0"/>
                          <a:ea typeface=""/>
                          <a:cs typeface="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Times New Roman" pitchFamily="18" charset="0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Содержание</a:t>
                      </a:r>
                    </a:p>
                  </a:txBody>
                  <a:tcPr marT="45714" marB="4571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00">
                        <a:alpha val="0"/>
                      </a:srgbClr>
                    </a:solidFill>
                  </a:tcPr>
                </a:tc>
              </a:tr>
              <a:tr h="4608456">
                <a:tc>
                  <a:txBody>
                    <a:bodyPr/>
                    <a:lstStyle>
                      <a:lvl1pPr marL="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 sz="2800" kern="1200">
                          <a:solidFill>
                            <a:schemeClr val="tx1"/>
                          </a:solidFill>
                          <a:latin typeface="Times New Roman" pitchFamily="18" charset="0"/>
                          <a:ea typeface=""/>
                          <a:cs typeface=""/>
                        </a:defRPr>
                      </a:lvl1pPr>
                      <a:lvl2pPr marL="742950" indent="-28575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60000"/>
                        <a:buFont typeface="Wingdings" pitchFamily="2" charset="2"/>
                        <a:defRPr sz="2400" kern="1200">
                          <a:solidFill>
                            <a:schemeClr val="tx1"/>
                          </a:solidFill>
                          <a:latin typeface="Times New Roman" pitchFamily="18" charset="0"/>
                          <a:ea typeface=""/>
                          <a:cs typeface=""/>
                        </a:defRPr>
                      </a:lvl2pPr>
                      <a:lvl3pPr marL="11430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 sz="2000" kern="1200">
                          <a:solidFill>
                            <a:schemeClr val="tx1"/>
                          </a:solidFill>
                          <a:latin typeface="Times New Roman" pitchFamily="18" charset="0"/>
                          <a:ea typeface=""/>
                          <a:cs typeface=""/>
                        </a:defRPr>
                      </a:lvl3pPr>
                      <a:lvl4pPr marL="16002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60000"/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Times New Roman" pitchFamily="18" charset="0"/>
                          <a:ea typeface=""/>
                          <a:cs typeface=""/>
                        </a:defRPr>
                      </a:lvl4pPr>
                      <a:lvl5pPr marL="20574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Times New Roman" pitchFamily="18" charset="0"/>
                          <a:ea typeface=""/>
                          <a:cs typeface="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Times New Roman" pitchFamily="18" charset="0"/>
                          <a:ea typeface=""/>
                          <a:cs typeface="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Times New Roman" pitchFamily="18" charset="0"/>
                          <a:ea typeface=""/>
                          <a:cs typeface="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Times New Roman" pitchFamily="18" charset="0"/>
                          <a:ea typeface=""/>
                          <a:cs typeface="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Times New Roman" pitchFamily="18" charset="0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6.30. </a:t>
                      </a: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0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 sz="2800" kern="1200">
                          <a:solidFill>
                            <a:schemeClr val="tx1"/>
                          </a:solidFill>
                          <a:latin typeface="Times New Roman" pitchFamily="18" charset="0"/>
                          <a:ea typeface=""/>
                          <a:cs typeface=""/>
                        </a:defRPr>
                      </a:lvl1pPr>
                      <a:lvl2pPr marL="742950" indent="-28575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60000"/>
                        <a:buFont typeface="Wingdings" pitchFamily="2" charset="2"/>
                        <a:defRPr sz="2400" kern="1200">
                          <a:solidFill>
                            <a:schemeClr val="tx1"/>
                          </a:solidFill>
                          <a:latin typeface="Times New Roman" pitchFamily="18" charset="0"/>
                          <a:ea typeface=""/>
                          <a:cs typeface=""/>
                        </a:defRPr>
                      </a:lvl2pPr>
                      <a:lvl3pPr marL="11430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 sz="2000" kern="1200">
                          <a:solidFill>
                            <a:schemeClr val="tx1"/>
                          </a:solidFill>
                          <a:latin typeface="Times New Roman" pitchFamily="18" charset="0"/>
                          <a:ea typeface=""/>
                          <a:cs typeface=""/>
                        </a:defRPr>
                      </a:lvl3pPr>
                      <a:lvl4pPr marL="16002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60000"/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Times New Roman" pitchFamily="18" charset="0"/>
                          <a:ea typeface=""/>
                          <a:cs typeface=""/>
                        </a:defRPr>
                      </a:lvl4pPr>
                      <a:lvl5pPr marL="20574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Times New Roman" pitchFamily="18" charset="0"/>
                          <a:ea typeface=""/>
                          <a:cs typeface="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Times New Roman" pitchFamily="18" charset="0"/>
                          <a:ea typeface=""/>
                          <a:cs typeface="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Times New Roman" pitchFamily="18" charset="0"/>
                          <a:ea typeface=""/>
                          <a:cs typeface="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Times New Roman" pitchFamily="18" charset="0"/>
                          <a:ea typeface=""/>
                          <a:cs typeface="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Times New Roman" pitchFamily="18" charset="0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1. Невыполнение медицинской организацией обязанности об информировании граждан о возможности получения медицинской помощи в рамках программы государственных гарантий бесплатного оказания гражданам медицинской помощи и территориальных программ государственных гарантий бесплатного оказания гражданам медицинской помощи влечет наложение административного штрафа на должностных лиц в размере от 5 000 до 7 000 руб.; на юридических лиц - от 10 000 до 20 000 руб.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2. Невыполнение медицинской организацией, участвующей в реализации программы государственных гарантий бесплатного оказания гражданам медицинской помощи, обязанности о предоставлении пациентам информации о порядке, об объеме и условиях оказания медицинской помощи в соответствии с программой государственных гарантий бесплатного оказания гражданам медицинской помощи влечет наложение административного штрафа на должностных лиц в размере от 10 000 до 15 000 руб.; на юридических лиц - от 20 000 до 30 000 руб.</a:t>
                      </a: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00">
                        <a:alpha val="0"/>
                      </a:srgbClr>
                    </a:solidFill>
                  </a:tcPr>
                </a:tc>
              </a:tr>
            </a:tbl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8748464" y="404664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12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4179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Кокарева\Desktop\gerb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249" y="64418"/>
            <a:ext cx="1095375" cy="1276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5" name="Прямая соединительная линия 4"/>
          <p:cNvCxnSpPr/>
          <p:nvPr/>
        </p:nvCxnSpPr>
        <p:spPr>
          <a:xfrm>
            <a:off x="0" y="1412776"/>
            <a:ext cx="914400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2555776" y="602128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043608" y="197768"/>
            <a:ext cx="8229600" cy="1143000"/>
          </a:xfrm>
        </p:spPr>
        <p:txBody>
          <a:bodyPr>
            <a:noAutofit/>
          </a:bodyPr>
          <a:lstStyle/>
          <a:p>
            <a:pPr lvl="0" eaLnBrk="0" fontAlgn="base" hangingPunct="0">
              <a:spcBef>
                <a:spcPct val="20000"/>
              </a:spcBef>
              <a:spcAft>
                <a:spcPct val="0"/>
              </a:spcAft>
            </a:pPr>
            <a:r>
              <a:rPr lang="ru-RU" sz="2400" b="1" dirty="0">
                <a:solidFill>
                  <a:srgbClr val="1F497D"/>
                </a:solidFill>
                <a:ea typeface="+mn-ea"/>
                <a:cs typeface="+mn-cs"/>
              </a:rPr>
              <a:t>Изменения полномочий Росздравнадзора</a:t>
            </a:r>
            <a:br>
              <a:rPr lang="ru-RU" sz="2400" b="1" dirty="0">
                <a:solidFill>
                  <a:srgbClr val="1F497D"/>
                </a:solidFill>
                <a:ea typeface="+mn-ea"/>
                <a:cs typeface="+mn-cs"/>
              </a:rPr>
            </a:br>
            <a:r>
              <a:rPr lang="ru-RU" sz="2000" b="1" dirty="0">
                <a:solidFill>
                  <a:srgbClr val="1F497D"/>
                </a:solidFill>
                <a:ea typeface="+mn-ea"/>
                <a:cs typeface="+mn-cs"/>
              </a:rPr>
              <a:t>(внесены </a:t>
            </a:r>
            <a:r>
              <a:rPr lang="ru-RU" altLang="ru-RU" sz="2000" b="1" dirty="0">
                <a:solidFill>
                  <a:srgbClr val="1F497D"/>
                </a:solidFill>
                <a:ea typeface="+mn-ea"/>
                <a:cs typeface="+mn-cs"/>
              </a:rPr>
              <a:t>Федеральным законом от 25 ноября 2013 г. N 317-ФЗ) </a:t>
            </a:r>
            <a:endParaRPr lang="ru-RU" altLang="ru-RU" sz="2400" b="1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04478489"/>
              </p:ext>
            </p:extLst>
          </p:nvPr>
        </p:nvGraphicFramePr>
        <p:xfrm>
          <a:off x="466849" y="2328924"/>
          <a:ext cx="8281615" cy="2737132"/>
        </p:xfrm>
        <a:graphic>
          <a:graphicData uri="http://schemas.openxmlformats.org/drawingml/2006/table">
            <a:tbl>
              <a:tblPr/>
              <a:tblGrid>
                <a:gridCol w="1440855"/>
                <a:gridCol w="6840760"/>
              </a:tblGrid>
              <a:tr h="467226">
                <a:tc>
                  <a:txBody>
                    <a:bodyPr/>
                    <a:lstStyle>
                      <a:lvl1pPr marL="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 sz="2800" kern="1200">
                          <a:solidFill>
                            <a:schemeClr val="tx1"/>
                          </a:solidFill>
                          <a:latin typeface="Times New Roman" pitchFamily="18" charset="0"/>
                          <a:ea typeface=""/>
                          <a:cs typeface=""/>
                        </a:defRPr>
                      </a:lvl1pPr>
                      <a:lvl2pPr marL="742950" indent="-28575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60000"/>
                        <a:buFont typeface="Wingdings" pitchFamily="2" charset="2"/>
                        <a:defRPr sz="2400" kern="1200">
                          <a:solidFill>
                            <a:schemeClr val="tx1"/>
                          </a:solidFill>
                          <a:latin typeface="Times New Roman" pitchFamily="18" charset="0"/>
                          <a:ea typeface=""/>
                          <a:cs typeface=""/>
                        </a:defRPr>
                      </a:lvl2pPr>
                      <a:lvl3pPr marL="11430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 sz="2000" kern="1200">
                          <a:solidFill>
                            <a:schemeClr val="tx1"/>
                          </a:solidFill>
                          <a:latin typeface="Times New Roman" pitchFamily="18" charset="0"/>
                          <a:ea typeface=""/>
                          <a:cs typeface=""/>
                        </a:defRPr>
                      </a:lvl3pPr>
                      <a:lvl4pPr marL="16002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60000"/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Times New Roman" pitchFamily="18" charset="0"/>
                          <a:ea typeface=""/>
                          <a:cs typeface=""/>
                        </a:defRPr>
                      </a:lvl4pPr>
                      <a:lvl5pPr marL="20574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Times New Roman" pitchFamily="18" charset="0"/>
                          <a:ea typeface=""/>
                          <a:cs typeface="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Times New Roman" pitchFamily="18" charset="0"/>
                          <a:ea typeface=""/>
                          <a:cs typeface="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Times New Roman" pitchFamily="18" charset="0"/>
                          <a:ea typeface=""/>
                          <a:cs typeface="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Times New Roman" pitchFamily="18" charset="0"/>
                          <a:ea typeface=""/>
                          <a:cs typeface="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Times New Roman" pitchFamily="18" charset="0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Статья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 КоАП РФ</a:t>
                      </a: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0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 sz="2800" kern="1200">
                          <a:solidFill>
                            <a:schemeClr val="tx1"/>
                          </a:solidFill>
                          <a:latin typeface="Times New Roman" pitchFamily="18" charset="0"/>
                          <a:ea typeface=""/>
                          <a:cs typeface=""/>
                        </a:defRPr>
                      </a:lvl1pPr>
                      <a:lvl2pPr marL="742950" indent="-28575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60000"/>
                        <a:buFont typeface="Wingdings" pitchFamily="2" charset="2"/>
                        <a:defRPr sz="2400" kern="1200">
                          <a:solidFill>
                            <a:schemeClr val="tx1"/>
                          </a:solidFill>
                          <a:latin typeface="Times New Roman" pitchFamily="18" charset="0"/>
                          <a:ea typeface=""/>
                          <a:cs typeface=""/>
                        </a:defRPr>
                      </a:lvl2pPr>
                      <a:lvl3pPr marL="11430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 sz="2000" kern="1200">
                          <a:solidFill>
                            <a:schemeClr val="tx1"/>
                          </a:solidFill>
                          <a:latin typeface="Times New Roman" pitchFamily="18" charset="0"/>
                          <a:ea typeface=""/>
                          <a:cs typeface=""/>
                        </a:defRPr>
                      </a:lvl3pPr>
                      <a:lvl4pPr marL="16002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60000"/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Times New Roman" pitchFamily="18" charset="0"/>
                          <a:ea typeface=""/>
                          <a:cs typeface=""/>
                        </a:defRPr>
                      </a:lvl4pPr>
                      <a:lvl5pPr marL="20574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Times New Roman" pitchFamily="18" charset="0"/>
                          <a:ea typeface=""/>
                          <a:cs typeface="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Times New Roman" pitchFamily="18" charset="0"/>
                          <a:ea typeface=""/>
                          <a:cs typeface="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Times New Roman" pitchFamily="18" charset="0"/>
                          <a:ea typeface=""/>
                          <a:cs typeface="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Times New Roman" pitchFamily="18" charset="0"/>
                          <a:ea typeface=""/>
                          <a:cs typeface="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Times New Roman" pitchFamily="18" charset="0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Название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00">
                        <a:alpha val="0"/>
                      </a:srgbClr>
                    </a:solidFill>
                  </a:tcPr>
                </a:tc>
              </a:tr>
              <a:tr h="396870">
                <a:tc>
                  <a:txBody>
                    <a:bodyPr/>
                    <a:lstStyle>
                      <a:lvl1pPr marL="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 sz="2800" kern="1200">
                          <a:solidFill>
                            <a:schemeClr val="tx1"/>
                          </a:solidFill>
                          <a:latin typeface="Times New Roman" pitchFamily="18" charset="0"/>
                          <a:ea typeface=""/>
                          <a:cs typeface=""/>
                        </a:defRPr>
                      </a:lvl1pPr>
                      <a:lvl2pPr marL="742950" indent="-28575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60000"/>
                        <a:buFont typeface="Wingdings" pitchFamily="2" charset="2"/>
                        <a:defRPr sz="2400" kern="1200">
                          <a:solidFill>
                            <a:schemeClr val="tx1"/>
                          </a:solidFill>
                          <a:latin typeface="Times New Roman" pitchFamily="18" charset="0"/>
                          <a:ea typeface=""/>
                          <a:cs typeface=""/>
                        </a:defRPr>
                      </a:lvl2pPr>
                      <a:lvl3pPr marL="11430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 sz="2000" kern="1200">
                          <a:solidFill>
                            <a:schemeClr val="tx1"/>
                          </a:solidFill>
                          <a:latin typeface="Times New Roman" pitchFamily="18" charset="0"/>
                          <a:ea typeface=""/>
                          <a:cs typeface=""/>
                        </a:defRPr>
                      </a:lvl3pPr>
                      <a:lvl4pPr marL="16002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60000"/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Times New Roman" pitchFamily="18" charset="0"/>
                          <a:ea typeface=""/>
                          <a:cs typeface=""/>
                        </a:defRPr>
                      </a:lvl4pPr>
                      <a:lvl5pPr marL="20574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Times New Roman" pitchFamily="18" charset="0"/>
                          <a:ea typeface=""/>
                          <a:cs typeface="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Times New Roman" pitchFamily="18" charset="0"/>
                          <a:ea typeface=""/>
                          <a:cs typeface="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Times New Roman" pitchFamily="18" charset="0"/>
                          <a:ea typeface=""/>
                          <a:cs typeface="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Times New Roman" pitchFamily="18" charset="0"/>
                          <a:ea typeface=""/>
                          <a:cs typeface="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Times New Roman" pitchFamily="18" charset="0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 14.4.2. </a:t>
                      </a: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0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 sz="2800" kern="1200">
                          <a:solidFill>
                            <a:schemeClr val="tx1"/>
                          </a:solidFill>
                          <a:latin typeface="Times New Roman" pitchFamily="18" charset="0"/>
                          <a:ea typeface=""/>
                          <a:cs typeface=""/>
                        </a:defRPr>
                      </a:lvl1pPr>
                      <a:lvl2pPr marL="742950" indent="-28575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60000"/>
                        <a:buFont typeface="Wingdings" pitchFamily="2" charset="2"/>
                        <a:defRPr sz="2400" kern="1200">
                          <a:solidFill>
                            <a:schemeClr val="tx1"/>
                          </a:solidFill>
                          <a:latin typeface="Times New Roman" pitchFamily="18" charset="0"/>
                          <a:ea typeface=""/>
                          <a:cs typeface=""/>
                        </a:defRPr>
                      </a:lvl2pPr>
                      <a:lvl3pPr marL="11430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 sz="2000" kern="1200">
                          <a:solidFill>
                            <a:schemeClr val="tx1"/>
                          </a:solidFill>
                          <a:latin typeface="Times New Roman" pitchFamily="18" charset="0"/>
                          <a:ea typeface=""/>
                          <a:cs typeface=""/>
                        </a:defRPr>
                      </a:lvl3pPr>
                      <a:lvl4pPr marL="16002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60000"/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Times New Roman" pitchFamily="18" charset="0"/>
                          <a:ea typeface=""/>
                          <a:cs typeface=""/>
                        </a:defRPr>
                      </a:lvl4pPr>
                      <a:lvl5pPr marL="20574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Times New Roman" pitchFamily="18" charset="0"/>
                          <a:ea typeface=""/>
                          <a:cs typeface="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Times New Roman" pitchFamily="18" charset="0"/>
                          <a:ea typeface=""/>
                          <a:cs typeface="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Times New Roman" pitchFamily="18" charset="0"/>
                          <a:ea typeface=""/>
                          <a:cs typeface="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Times New Roman" pitchFamily="18" charset="0"/>
                          <a:ea typeface=""/>
                          <a:cs typeface="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Times New Roman" pitchFamily="18" charset="0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CC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Нарушение законодательства об обращении лекарственных средств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CC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ru-RU" alt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00">
                        <a:alpha val="0"/>
                      </a:srgbClr>
                    </a:solidFill>
                  </a:tcPr>
                </a:tc>
              </a:tr>
              <a:tr h="39687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6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15.33.1. 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0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6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Невыполнение требований законодательства об обязательном медицинском страховании о размещении в сети "Интернет" информации об условиях осуществления деятельности в сфере обязательного медицинского страхования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00">
                        <a:alpha val="0"/>
                      </a:srgbClr>
                    </a:solidFill>
                  </a:tcPr>
                </a:tc>
              </a:tr>
            </a:tbl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8748464" y="404664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13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99525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Кокарева\Desktop\gerb2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249" y="64418"/>
            <a:ext cx="1095375" cy="1276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5" name="Прямая соединительная линия 4"/>
          <p:cNvCxnSpPr/>
          <p:nvPr/>
        </p:nvCxnSpPr>
        <p:spPr>
          <a:xfrm>
            <a:off x="0" y="1412776"/>
            <a:ext cx="914400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2555776" y="602128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043608" y="197768"/>
            <a:ext cx="8229600" cy="1143000"/>
          </a:xfrm>
        </p:spPr>
        <p:txBody>
          <a:bodyPr>
            <a:noAutofit/>
          </a:bodyPr>
          <a:lstStyle/>
          <a:p>
            <a:pPr lvl="0" eaLnBrk="0" fontAlgn="base" hangingPunct="0">
              <a:spcBef>
                <a:spcPct val="20000"/>
              </a:spcBef>
              <a:spcAft>
                <a:spcPct val="0"/>
              </a:spcAft>
            </a:pPr>
            <a:r>
              <a:rPr lang="ru-RU" sz="2400" b="1" dirty="0">
                <a:solidFill>
                  <a:srgbClr val="1F497D"/>
                </a:solidFill>
                <a:ea typeface="+mn-ea"/>
                <a:cs typeface="+mn-cs"/>
              </a:rPr>
              <a:t>Изменения полномочий Росздравнадзора</a:t>
            </a:r>
            <a:br>
              <a:rPr lang="ru-RU" sz="2400" b="1" dirty="0">
                <a:solidFill>
                  <a:srgbClr val="1F497D"/>
                </a:solidFill>
                <a:ea typeface="+mn-ea"/>
                <a:cs typeface="+mn-cs"/>
              </a:rPr>
            </a:br>
            <a:r>
              <a:rPr lang="ru-RU" sz="2000" b="1" dirty="0">
                <a:solidFill>
                  <a:srgbClr val="1F497D"/>
                </a:solidFill>
                <a:ea typeface="+mn-ea"/>
                <a:cs typeface="+mn-cs"/>
              </a:rPr>
              <a:t>(внесены </a:t>
            </a:r>
            <a:r>
              <a:rPr lang="ru-RU" altLang="ru-RU" sz="2000" b="1" dirty="0">
                <a:solidFill>
                  <a:srgbClr val="1F497D"/>
                </a:solidFill>
                <a:ea typeface="+mn-ea"/>
                <a:cs typeface="+mn-cs"/>
              </a:rPr>
              <a:t>Федеральным законом от 25 ноября 2013 г. N 317-ФЗ) </a:t>
            </a:r>
            <a:endParaRPr lang="ru-RU" altLang="ru-RU" sz="2400" b="1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45761409"/>
              </p:ext>
            </p:extLst>
          </p:nvPr>
        </p:nvGraphicFramePr>
        <p:xfrm>
          <a:off x="250825" y="1459944"/>
          <a:ext cx="8641655" cy="5425440"/>
        </p:xfrm>
        <a:graphic>
          <a:graphicData uri="http://schemas.openxmlformats.org/drawingml/2006/table">
            <a:tbl>
              <a:tblPr/>
              <a:tblGrid>
                <a:gridCol w="1023028"/>
                <a:gridCol w="7618627"/>
              </a:tblGrid>
              <a:tr h="360040">
                <a:tc>
                  <a:txBody>
                    <a:bodyPr/>
                    <a:lstStyle>
                      <a:lvl1pPr marL="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 sz="2800" kern="1200">
                          <a:solidFill>
                            <a:schemeClr val="tx1"/>
                          </a:solidFill>
                          <a:latin typeface="Times New Roman" pitchFamily="18" charset="0"/>
                          <a:ea typeface=""/>
                          <a:cs typeface=""/>
                        </a:defRPr>
                      </a:lvl1pPr>
                      <a:lvl2pPr marL="742950" indent="-28575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60000"/>
                        <a:buFont typeface="Wingdings" pitchFamily="2" charset="2"/>
                        <a:defRPr sz="2400" kern="1200">
                          <a:solidFill>
                            <a:schemeClr val="tx1"/>
                          </a:solidFill>
                          <a:latin typeface="Times New Roman" pitchFamily="18" charset="0"/>
                          <a:ea typeface=""/>
                          <a:cs typeface=""/>
                        </a:defRPr>
                      </a:lvl2pPr>
                      <a:lvl3pPr marL="11430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 sz="2000" kern="1200">
                          <a:solidFill>
                            <a:schemeClr val="tx1"/>
                          </a:solidFill>
                          <a:latin typeface="Times New Roman" pitchFamily="18" charset="0"/>
                          <a:ea typeface=""/>
                          <a:cs typeface=""/>
                        </a:defRPr>
                      </a:lvl3pPr>
                      <a:lvl4pPr marL="16002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60000"/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Times New Roman" pitchFamily="18" charset="0"/>
                          <a:ea typeface=""/>
                          <a:cs typeface=""/>
                        </a:defRPr>
                      </a:lvl4pPr>
                      <a:lvl5pPr marL="20574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Times New Roman" pitchFamily="18" charset="0"/>
                          <a:ea typeface=""/>
                          <a:cs typeface="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Times New Roman" pitchFamily="18" charset="0"/>
                          <a:ea typeface=""/>
                          <a:cs typeface="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Times New Roman" pitchFamily="18" charset="0"/>
                          <a:ea typeface=""/>
                          <a:cs typeface="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Times New Roman" pitchFamily="18" charset="0"/>
                          <a:ea typeface=""/>
                          <a:cs typeface="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Times New Roman" pitchFamily="18" charset="0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Статья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 КоАП РФ</a:t>
                      </a: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0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 sz="2800" kern="1200">
                          <a:solidFill>
                            <a:schemeClr val="tx1"/>
                          </a:solidFill>
                          <a:latin typeface="Times New Roman" pitchFamily="18" charset="0"/>
                          <a:ea typeface=""/>
                          <a:cs typeface=""/>
                        </a:defRPr>
                      </a:lvl1pPr>
                      <a:lvl2pPr marL="742950" indent="-28575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60000"/>
                        <a:buFont typeface="Wingdings" pitchFamily="2" charset="2"/>
                        <a:defRPr sz="2400" kern="1200">
                          <a:solidFill>
                            <a:schemeClr val="tx1"/>
                          </a:solidFill>
                          <a:latin typeface="Times New Roman" pitchFamily="18" charset="0"/>
                          <a:ea typeface=""/>
                          <a:cs typeface=""/>
                        </a:defRPr>
                      </a:lvl2pPr>
                      <a:lvl3pPr marL="11430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 sz="2000" kern="1200">
                          <a:solidFill>
                            <a:schemeClr val="tx1"/>
                          </a:solidFill>
                          <a:latin typeface="Times New Roman" pitchFamily="18" charset="0"/>
                          <a:ea typeface=""/>
                          <a:cs typeface=""/>
                        </a:defRPr>
                      </a:lvl3pPr>
                      <a:lvl4pPr marL="16002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60000"/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Times New Roman" pitchFamily="18" charset="0"/>
                          <a:ea typeface=""/>
                          <a:cs typeface=""/>
                        </a:defRPr>
                      </a:lvl4pPr>
                      <a:lvl5pPr marL="20574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Times New Roman" pitchFamily="18" charset="0"/>
                          <a:ea typeface=""/>
                          <a:cs typeface="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Times New Roman" pitchFamily="18" charset="0"/>
                          <a:ea typeface=""/>
                          <a:cs typeface="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Times New Roman" pitchFamily="18" charset="0"/>
                          <a:ea typeface=""/>
                          <a:cs typeface="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Times New Roman" pitchFamily="18" charset="0"/>
                          <a:ea typeface=""/>
                          <a:cs typeface="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Times New Roman" pitchFamily="18" charset="0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Содержание</a:t>
                      </a:r>
                    </a:p>
                  </a:txBody>
                  <a:tcPr marT="45717" marB="4571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00">
                        <a:alpha val="0"/>
                      </a:srgbClr>
                    </a:solidFill>
                  </a:tcPr>
                </a:tc>
              </a:tr>
              <a:tr h="1376413">
                <a:tc>
                  <a:txBody>
                    <a:bodyPr/>
                    <a:lstStyle>
                      <a:lvl1pPr marL="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 sz="2800" kern="1200">
                          <a:solidFill>
                            <a:schemeClr val="tx1"/>
                          </a:solidFill>
                          <a:latin typeface="Times New Roman" pitchFamily="18" charset="0"/>
                          <a:ea typeface=""/>
                          <a:cs typeface=""/>
                        </a:defRPr>
                      </a:lvl1pPr>
                      <a:lvl2pPr marL="742950" indent="-28575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60000"/>
                        <a:buFont typeface="Wingdings" pitchFamily="2" charset="2"/>
                        <a:defRPr sz="2400" kern="1200">
                          <a:solidFill>
                            <a:schemeClr val="tx1"/>
                          </a:solidFill>
                          <a:latin typeface="Times New Roman" pitchFamily="18" charset="0"/>
                          <a:ea typeface=""/>
                          <a:cs typeface=""/>
                        </a:defRPr>
                      </a:lvl2pPr>
                      <a:lvl3pPr marL="11430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 sz="2000" kern="1200">
                          <a:solidFill>
                            <a:schemeClr val="tx1"/>
                          </a:solidFill>
                          <a:latin typeface="Times New Roman" pitchFamily="18" charset="0"/>
                          <a:ea typeface=""/>
                          <a:cs typeface=""/>
                        </a:defRPr>
                      </a:lvl3pPr>
                      <a:lvl4pPr marL="16002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60000"/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Times New Roman" pitchFamily="18" charset="0"/>
                          <a:ea typeface=""/>
                          <a:cs typeface=""/>
                        </a:defRPr>
                      </a:lvl4pPr>
                      <a:lvl5pPr marL="20574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Times New Roman" pitchFamily="18" charset="0"/>
                          <a:ea typeface=""/>
                          <a:cs typeface="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Times New Roman" pitchFamily="18" charset="0"/>
                          <a:ea typeface=""/>
                          <a:cs typeface="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Times New Roman" pitchFamily="18" charset="0"/>
                          <a:ea typeface=""/>
                          <a:cs typeface="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Times New Roman" pitchFamily="18" charset="0"/>
                          <a:ea typeface=""/>
                          <a:cs typeface="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Times New Roman" pitchFamily="18" charset="0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19.4.</a:t>
                      </a: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0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 sz="2800" kern="1200">
                          <a:solidFill>
                            <a:schemeClr val="tx1"/>
                          </a:solidFill>
                          <a:latin typeface="Times New Roman" pitchFamily="18" charset="0"/>
                          <a:ea typeface=""/>
                          <a:cs typeface=""/>
                        </a:defRPr>
                      </a:lvl1pPr>
                      <a:lvl2pPr marL="742950" indent="-28575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60000"/>
                        <a:buFont typeface="Wingdings" pitchFamily="2" charset="2"/>
                        <a:defRPr sz="2400" kern="1200">
                          <a:solidFill>
                            <a:schemeClr val="tx1"/>
                          </a:solidFill>
                          <a:latin typeface="Times New Roman" pitchFamily="18" charset="0"/>
                          <a:ea typeface=""/>
                          <a:cs typeface=""/>
                        </a:defRPr>
                      </a:lvl2pPr>
                      <a:lvl3pPr marL="11430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 sz="2000" kern="1200">
                          <a:solidFill>
                            <a:schemeClr val="tx1"/>
                          </a:solidFill>
                          <a:latin typeface="Times New Roman" pitchFamily="18" charset="0"/>
                          <a:ea typeface=""/>
                          <a:cs typeface=""/>
                        </a:defRPr>
                      </a:lvl3pPr>
                      <a:lvl4pPr marL="16002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60000"/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Times New Roman" pitchFamily="18" charset="0"/>
                          <a:ea typeface=""/>
                          <a:cs typeface=""/>
                        </a:defRPr>
                      </a:lvl4pPr>
                      <a:lvl5pPr marL="20574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Times New Roman" pitchFamily="18" charset="0"/>
                          <a:ea typeface=""/>
                          <a:cs typeface="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Times New Roman" pitchFamily="18" charset="0"/>
                          <a:ea typeface=""/>
                          <a:cs typeface="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Times New Roman" pitchFamily="18" charset="0"/>
                          <a:ea typeface=""/>
                          <a:cs typeface="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Times New Roman" pitchFamily="18" charset="0"/>
                          <a:ea typeface=""/>
                          <a:cs typeface="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Times New Roman" pitchFamily="18" charset="0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Невыполнение законных требований должностного лица федерального органа исполнительной власти, осуществляющего функции по контролю и надзору в сфере здравоохранения, его территориального органа, а равно воспрепятствование осуществлению этим должностным лицом служебных обязанностей влечет наложение административного штрафа на должностных лиц в размере от 5 000 до 10 000 руб.; на юридических лиц - от 20 000 до    30 000 руб.</a:t>
                      </a: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00">
                        <a:alpha val="0"/>
                      </a:srgbClr>
                    </a:solidFill>
                  </a:tcPr>
                </a:tc>
              </a:tr>
              <a:tr h="1167732">
                <a:tc>
                  <a:txBody>
                    <a:bodyPr/>
                    <a:lstStyle>
                      <a:lvl1pPr marL="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 sz="2800" kern="1200">
                          <a:solidFill>
                            <a:schemeClr val="tx1"/>
                          </a:solidFill>
                          <a:latin typeface="Times New Roman" pitchFamily="18" charset="0"/>
                          <a:ea typeface=""/>
                          <a:cs typeface=""/>
                        </a:defRPr>
                      </a:lvl1pPr>
                      <a:lvl2pPr marL="742950" indent="-28575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60000"/>
                        <a:buFont typeface="Wingdings" pitchFamily="2" charset="2"/>
                        <a:defRPr sz="2400" kern="1200">
                          <a:solidFill>
                            <a:schemeClr val="tx1"/>
                          </a:solidFill>
                          <a:latin typeface="Times New Roman" pitchFamily="18" charset="0"/>
                          <a:ea typeface=""/>
                          <a:cs typeface=""/>
                        </a:defRPr>
                      </a:lvl2pPr>
                      <a:lvl3pPr marL="11430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 sz="2000" kern="1200">
                          <a:solidFill>
                            <a:schemeClr val="tx1"/>
                          </a:solidFill>
                          <a:latin typeface="Times New Roman" pitchFamily="18" charset="0"/>
                          <a:ea typeface=""/>
                          <a:cs typeface=""/>
                        </a:defRPr>
                      </a:lvl3pPr>
                      <a:lvl4pPr marL="16002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60000"/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Times New Roman" pitchFamily="18" charset="0"/>
                          <a:ea typeface=""/>
                          <a:cs typeface=""/>
                        </a:defRPr>
                      </a:lvl4pPr>
                      <a:lvl5pPr marL="20574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Times New Roman" pitchFamily="18" charset="0"/>
                          <a:ea typeface=""/>
                          <a:cs typeface="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Times New Roman" pitchFamily="18" charset="0"/>
                          <a:ea typeface=""/>
                          <a:cs typeface="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Times New Roman" pitchFamily="18" charset="0"/>
                          <a:ea typeface=""/>
                          <a:cs typeface="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Times New Roman" pitchFamily="18" charset="0"/>
                          <a:ea typeface=""/>
                          <a:cs typeface="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Times New Roman" pitchFamily="18" charset="0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19.5.</a:t>
                      </a: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0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 sz="2800" kern="1200">
                          <a:solidFill>
                            <a:schemeClr val="tx1"/>
                          </a:solidFill>
                          <a:latin typeface="Times New Roman" pitchFamily="18" charset="0"/>
                          <a:ea typeface=""/>
                          <a:cs typeface=""/>
                        </a:defRPr>
                      </a:lvl1pPr>
                      <a:lvl2pPr marL="742950" indent="-28575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60000"/>
                        <a:buFont typeface="Wingdings" pitchFamily="2" charset="2"/>
                        <a:defRPr sz="2400" kern="1200">
                          <a:solidFill>
                            <a:schemeClr val="tx1"/>
                          </a:solidFill>
                          <a:latin typeface="Times New Roman" pitchFamily="18" charset="0"/>
                          <a:ea typeface=""/>
                          <a:cs typeface=""/>
                        </a:defRPr>
                      </a:lvl2pPr>
                      <a:lvl3pPr marL="11430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 sz="2000" kern="1200">
                          <a:solidFill>
                            <a:schemeClr val="tx1"/>
                          </a:solidFill>
                          <a:latin typeface="Times New Roman" pitchFamily="18" charset="0"/>
                          <a:ea typeface=""/>
                          <a:cs typeface=""/>
                        </a:defRPr>
                      </a:lvl3pPr>
                      <a:lvl4pPr marL="16002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60000"/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Times New Roman" pitchFamily="18" charset="0"/>
                          <a:ea typeface=""/>
                          <a:cs typeface=""/>
                        </a:defRPr>
                      </a:lvl4pPr>
                      <a:lvl5pPr marL="20574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Times New Roman" pitchFamily="18" charset="0"/>
                          <a:ea typeface=""/>
                          <a:cs typeface="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Times New Roman" pitchFamily="18" charset="0"/>
                          <a:ea typeface=""/>
                          <a:cs typeface="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Times New Roman" pitchFamily="18" charset="0"/>
                          <a:ea typeface=""/>
                          <a:cs typeface="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Times New Roman" pitchFamily="18" charset="0"/>
                          <a:ea typeface=""/>
                          <a:cs typeface="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Times New Roman" pitchFamily="18" charset="0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Невыполнение в установленный срок законного предписания, решения федерального органа исполнительной власти, осуществляющего функции по контролю и надзору в сфере здравоохранения, его территориального органа влечет наложение административного штрафа на должностных лиц в размере от 10 000 до 20 000 рублей; на юридических лиц - от 30 000 до 50 000 руб.</a:t>
                      </a: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00">
                        <a:alpha val="0"/>
                      </a:srgbClr>
                    </a:solidFill>
                  </a:tcPr>
                </a:tc>
              </a:tr>
              <a:tr h="179819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6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19.7.8.</a:t>
                      </a:r>
                    </a:p>
                  </a:txBody>
                  <a:tcPr marT="45729" marB="4572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0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6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Непредставление или несвоевременное представление в федеральный орган исполнительной власти, осуществляющий функции по контролю и надзору в сфере здравоохранения, его территориальный орган, если представление таких сведений является обязательным в соответствии с законодательством в сфере охраны здоровья, за исключением случаев, предусмотренных частями 2 и 3 статьи 6.29 настоящего Кодекса, либо представление заведомо недостоверных сведений влечет наложение административного штрафа на должностных лиц в размере от 10 000 до 15 000 руб.; на юридических лиц - в размере от 30 000 до 70 000 руб.</a:t>
                      </a:r>
                    </a:p>
                  </a:txBody>
                  <a:tcPr marT="45729" marB="4572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00">
                        <a:alpha val="0"/>
                      </a:srgbClr>
                    </a:solidFill>
                  </a:tcPr>
                </a:tc>
              </a:tr>
            </a:tbl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8748464" y="404664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14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13809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Кокарева\Desktop\gerb2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249" y="64418"/>
            <a:ext cx="1095375" cy="1276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5" name="Прямая соединительная линия 4"/>
          <p:cNvCxnSpPr/>
          <p:nvPr/>
        </p:nvCxnSpPr>
        <p:spPr>
          <a:xfrm>
            <a:off x="0" y="1412776"/>
            <a:ext cx="914400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2555776" y="602128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043608" y="131093"/>
            <a:ext cx="8229600" cy="1143000"/>
          </a:xfrm>
        </p:spPr>
        <p:txBody>
          <a:bodyPr>
            <a:noAutofit/>
          </a:bodyPr>
          <a:lstStyle/>
          <a:p>
            <a:pPr lvl="0" eaLnBrk="0" fontAlgn="base" hangingPunct="0">
              <a:spcBef>
                <a:spcPct val="2000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1F497D"/>
                </a:solidFill>
                <a:ea typeface="+mn-ea"/>
                <a:cs typeface="+mn-cs"/>
              </a:rPr>
              <a:t>Приоритетные направления деятельности ТО Росздравнадзора по Свердловской области в 2014 году </a:t>
            </a:r>
            <a:endParaRPr lang="ru-RU" altLang="ru-RU" sz="2400" b="1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graphicFrame>
        <p:nvGraphicFramePr>
          <p:cNvPr id="3" name="Объект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77403822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8748464" y="404664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mtClean="0">
                <a:solidFill>
                  <a:prstClr val="black"/>
                </a:solidFill>
              </a:rPr>
              <a:t>15</a:t>
            </a:r>
            <a:endParaRPr 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22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Кокарева\Desktop\gerb2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99892" y="188640"/>
            <a:ext cx="1944216" cy="22654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5" name="Прямая соединительная линия 4"/>
          <p:cNvCxnSpPr/>
          <p:nvPr/>
        </p:nvCxnSpPr>
        <p:spPr>
          <a:xfrm>
            <a:off x="0" y="3212976"/>
            <a:ext cx="914400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2555776" y="602128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639936" y="3356992"/>
            <a:ext cx="8229600" cy="1143000"/>
          </a:xfrm>
        </p:spPr>
        <p:txBody>
          <a:bodyPr>
            <a:noAutofit/>
          </a:bodyPr>
          <a:lstStyle/>
          <a:p>
            <a:pPr lvl="0" eaLnBrk="0" fontAlgn="base" hangingPunct="0">
              <a:spcBef>
                <a:spcPct val="20000"/>
              </a:spcBef>
              <a:spcAft>
                <a:spcPct val="0"/>
              </a:spcAft>
            </a:pPr>
            <a:r>
              <a:rPr lang="ru-RU" sz="4000" b="1" dirty="0" smtClean="0">
                <a:solidFill>
                  <a:srgbClr val="1F497D"/>
                </a:solidFill>
                <a:ea typeface="+mn-ea"/>
                <a:cs typeface="+mn-cs"/>
              </a:rPr>
              <a:t>Благодарю за внимание!</a:t>
            </a:r>
            <a:endParaRPr lang="ru-RU" altLang="ru-RU" sz="4000" b="1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547664" y="2420888"/>
            <a:ext cx="633670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400" b="1" dirty="0">
                <a:solidFill>
                  <a:srgbClr val="1F497D"/>
                </a:solidFill>
              </a:rPr>
              <a:t>Территориальный орган Росздравнадзора</a:t>
            </a:r>
          </a:p>
          <a:p>
            <a:pPr lvl="0" algn="ctr"/>
            <a:r>
              <a:rPr lang="ru-RU" sz="2400" b="1" dirty="0">
                <a:solidFill>
                  <a:srgbClr val="1F497D"/>
                </a:solidFill>
              </a:rPr>
              <a:t> по Свердловской области</a:t>
            </a:r>
          </a:p>
        </p:txBody>
      </p:sp>
    </p:spTree>
    <p:extLst>
      <p:ext uri="{BB962C8B-B14F-4D97-AF65-F5344CB8AC3E}">
        <p14:creationId xmlns:p14="http://schemas.microsoft.com/office/powerpoint/2010/main" val="3972682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Кокарева\Desktop\gerb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249" y="64418"/>
            <a:ext cx="1095375" cy="1276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5" name="Прямая соединительная линия 4"/>
          <p:cNvCxnSpPr/>
          <p:nvPr/>
        </p:nvCxnSpPr>
        <p:spPr>
          <a:xfrm>
            <a:off x="0" y="1412776"/>
            <a:ext cx="914400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1403648" y="416858"/>
            <a:ext cx="742365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1F497D"/>
                </a:solidFill>
              </a:rPr>
              <a:t>Количество организаций , осуществляющих подконтрольную ТО Росздравнадзора по Свердловской области деятельность</a:t>
            </a:r>
            <a:endParaRPr lang="ru-RU" sz="2000" b="1" dirty="0">
              <a:solidFill>
                <a:srgbClr val="1F497D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555776" y="602128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2" name="Скругленный прямоугольник 1"/>
          <p:cNvSpPr/>
          <p:nvPr/>
        </p:nvSpPr>
        <p:spPr>
          <a:xfrm>
            <a:off x="467544" y="1916832"/>
            <a:ext cx="3960440" cy="1944216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2"/>
                </a:solidFill>
              </a:rPr>
              <a:t>95</a:t>
            </a:r>
          </a:p>
          <a:p>
            <a:pPr algn="ctr"/>
            <a:r>
              <a:rPr lang="ru-RU" dirty="0" smtClean="0">
                <a:solidFill>
                  <a:schemeClr val="tx1"/>
                </a:solidFill>
              </a:rPr>
              <a:t>организаций федерального подчинения, осуществляющих медицинскую деятельность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716016" y="1916832"/>
            <a:ext cx="3960440" cy="1944216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2"/>
                </a:solidFill>
              </a:rPr>
              <a:t>38</a:t>
            </a:r>
          </a:p>
          <a:p>
            <a:pPr algn="ctr"/>
            <a:r>
              <a:rPr lang="ru-RU" dirty="0" smtClean="0">
                <a:solidFill>
                  <a:schemeClr val="tx1"/>
                </a:solidFill>
              </a:rPr>
              <a:t>аптечных учреждений, осуществляющих фармацевтическую деятельность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467544" y="4221088"/>
            <a:ext cx="3960440" cy="1944216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2400" b="1" dirty="0" smtClean="0">
                <a:solidFill>
                  <a:schemeClr val="tx2"/>
                </a:solidFill>
              </a:rPr>
              <a:t>95</a:t>
            </a:r>
            <a:endParaRPr lang="ru-RU" sz="2400" b="1" dirty="0">
              <a:solidFill>
                <a:schemeClr val="tx2"/>
              </a:solidFill>
            </a:endParaRPr>
          </a:p>
          <a:p>
            <a:pPr lvl="0" algn="ctr"/>
            <a:r>
              <a:rPr lang="ru-RU" dirty="0" smtClean="0">
                <a:solidFill>
                  <a:prstClr val="black"/>
                </a:solidFill>
              </a:rPr>
              <a:t>организаций оптовой торговли, осуществляющих </a:t>
            </a:r>
            <a:r>
              <a:rPr lang="ru-RU" dirty="0">
                <a:solidFill>
                  <a:prstClr val="black"/>
                </a:solidFill>
              </a:rPr>
              <a:t>фармацевтическую деятельность</a:t>
            </a:r>
            <a:r>
              <a:rPr lang="ru-RU" dirty="0">
                <a:solidFill>
                  <a:prstClr val="white"/>
                </a:solidFill>
              </a:rPr>
              <a:t> </a:t>
            </a: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4716016" y="4221088"/>
            <a:ext cx="3960440" cy="1944216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2400" b="1" dirty="0" smtClean="0">
                <a:solidFill>
                  <a:schemeClr val="tx2"/>
                </a:solidFill>
              </a:rPr>
              <a:t>23</a:t>
            </a:r>
            <a:endParaRPr lang="ru-RU" sz="2400" b="1" dirty="0">
              <a:solidFill>
                <a:schemeClr val="tx2"/>
              </a:solidFill>
            </a:endParaRPr>
          </a:p>
          <a:p>
            <a:pPr lvl="0" algn="ctr"/>
            <a:r>
              <a:rPr lang="ru-RU" dirty="0" smtClean="0">
                <a:solidFill>
                  <a:prstClr val="black"/>
                </a:solidFill>
              </a:rPr>
              <a:t>организации, </a:t>
            </a:r>
            <a:r>
              <a:rPr lang="ru-RU" dirty="0">
                <a:solidFill>
                  <a:prstClr val="black"/>
                </a:solidFill>
              </a:rPr>
              <a:t>осуществляющих </a:t>
            </a:r>
            <a:r>
              <a:rPr lang="ru-RU" dirty="0" smtClean="0">
                <a:solidFill>
                  <a:prstClr val="black"/>
                </a:solidFill>
              </a:rPr>
              <a:t>деятельность</a:t>
            </a:r>
            <a:r>
              <a:rPr lang="ru-RU" dirty="0" smtClean="0">
                <a:solidFill>
                  <a:schemeClr val="tx1"/>
                </a:solidFill>
              </a:rPr>
              <a:t>, связанную с оборотом наркотических средств, психотропных веществ, их </a:t>
            </a:r>
            <a:r>
              <a:rPr lang="ru-RU" dirty="0" err="1" smtClean="0">
                <a:solidFill>
                  <a:schemeClr val="tx1"/>
                </a:solidFill>
              </a:rPr>
              <a:t>прекурсоров</a:t>
            </a:r>
            <a:r>
              <a:rPr lang="ru-RU" dirty="0" smtClean="0">
                <a:solidFill>
                  <a:schemeClr val="tx1"/>
                </a:solidFill>
              </a:rPr>
              <a:t> и культивированию </a:t>
            </a:r>
            <a:r>
              <a:rPr lang="ru-RU" dirty="0" err="1" smtClean="0">
                <a:solidFill>
                  <a:schemeClr val="tx1"/>
                </a:solidFill>
              </a:rPr>
              <a:t>наркосодержащих</a:t>
            </a:r>
            <a:r>
              <a:rPr lang="ru-RU" dirty="0" smtClean="0">
                <a:solidFill>
                  <a:schemeClr val="tx1"/>
                </a:solidFill>
              </a:rPr>
              <a:t> растений</a:t>
            </a:r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676456" y="26064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2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80335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Объект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72516836"/>
              </p:ext>
            </p:extLst>
          </p:nvPr>
        </p:nvGraphicFramePr>
        <p:xfrm>
          <a:off x="457200" y="1639341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027" name="Picture 3" descr="C:\Users\Кокарева\Desktop\gerb2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249" y="64418"/>
            <a:ext cx="1095375" cy="1276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5" name="Прямая соединительная линия 4"/>
          <p:cNvCxnSpPr/>
          <p:nvPr/>
        </p:nvCxnSpPr>
        <p:spPr>
          <a:xfrm>
            <a:off x="0" y="1412776"/>
            <a:ext cx="914400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2555776" y="602128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563888" y="1556792"/>
            <a:ext cx="21852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u="sng" dirty="0" smtClean="0">
                <a:solidFill>
                  <a:srgbClr val="C00000"/>
                </a:solidFill>
              </a:rPr>
              <a:t>612</a:t>
            </a:r>
            <a:r>
              <a:rPr lang="ru-RU" sz="2800" b="1" u="sng" dirty="0" smtClean="0">
                <a:solidFill>
                  <a:schemeClr val="tx2"/>
                </a:solidFill>
              </a:rPr>
              <a:t> </a:t>
            </a:r>
            <a:r>
              <a:rPr lang="ru-RU" sz="2400" b="1" u="sng" dirty="0" smtClean="0">
                <a:solidFill>
                  <a:schemeClr val="tx2"/>
                </a:solidFill>
              </a:rPr>
              <a:t>проверок:</a:t>
            </a:r>
            <a:endParaRPr lang="ru-RU" sz="2400" b="1" u="sng" dirty="0">
              <a:solidFill>
                <a:schemeClr val="tx2"/>
              </a:solidFill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927089" y="14469"/>
            <a:ext cx="8229600" cy="1143000"/>
          </a:xfrm>
        </p:spPr>
        <p:txBody>
          <a:bodyPr>
            <a:normAutofit/>
          </a:bodyPr>
          <a:lstStyle/>
          <a:p>
            <a:r>
              <a:rPr lang="ru-RU" sz="2400" b="1" dirty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Контрольно-надзорные мероприятия в 2013 году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02974" y="5621178"/>
            <a:ext cx="85039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Проверено: 572 юридических лица, 1543 территориально-обособленных объекта</a:t>
            </a:r>
            <a:endParaRPr lang="ru-RU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748464" y="404664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3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82870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Кокарева\Desktop\gerb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249" y="64418"/>
            <a:ext cx="1095375" cy="1276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5" name="Прямая соединительная линия 4"/>
          <p:cNvCxnSpPr/>
          <p:nvPr/>
        </p:nvCxnSpPr>
        <p:spPr>
          <a:xfrm>
            <a:off x="0" y="1412776"/>
            <a:ext cx="914400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2555776" y="602128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043608" y="197768"/>
            <a:ext cx="8229600" cy="1143000"/>
          </a:xfrm>
        </p:spPr>
        <p:txBody>
          <a:bodyPr>
            <a:normAutofit fontScale="90000"/>
          </a:bodyPr>
          <a:lstStyle/>
          <a:p>
            <a:pPr lvl="0">
              <a:spcBef>
                <a:spcPct val="20000"/>
              </a:spcBef>
            </a:pPr>
            <a:r>
              <a:rPr lang="ru-RU" sz="2400" b="1" dirty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Осуществление </a:t>
            </a:r>
            <a:r>
              <a:rPr lang="ru-RU" sz="2400" b="1" dirty="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лицензирования </a:t>
            </a:r>
            <a:br>
              <a:rPr lang="ru-RU" sz="2400" b="1" dirty="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</a:br>
            <a:r>
              <a:rPr lang="ru-RU" sz="2400" b="1" dirty="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ТО Росздравнадзора по Свердловской области </a:t>
            </a:r>
            <a:br>
              <a:rPr lang="ru-RU" sz="2400" b="1" dirty="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</a:br>
            <a:r>
              <a:rPr lang="ru-RU" sz="2400" b="1" dirty="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в 2012-2013 гг.</a:t>
            </a:r>
            <a:endParaRPr lang="ru-RU" sz="2400" b="1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8748464" y="77196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prstClr val="black"/>
                </a:solidFill>
              </a:rPr>
              <a:t>4</a:t>
            </a:r>
            <a:endParaRPr lang="ru-RU" dirty="0">
              <a:solidFill>
                <a:prstClr val="black"/>
              </a:solidFill>
            </a:endParaRPr>
          </a:p>
        </p:txBody>
      </p:sp>
      <p:graphicFrame>
        <p:nvGraphicFramePr>
          <p:cNvPr id="7" name="Объект 6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3174301224"/>
              </p:ext>
            </p:extLst>
          </p:nvPr>
        </p:nvGraphicFramePr>
        <p:xfrm>
          <a:off x="179512" y="1733344"/>
          <a:ext cx="8743795" cy="4718304"/>
        </p:xfrm>
        <a:graphic>
          <a:graphicData uri="http://schemas.openxmlformats.org/drawingml/2006/table">
            <a:tbl>
              <a:tblPr firstRow="1" firstCol="1" bandRow="1"/>
              <a:tblGrid>
                <a:gridCol w="2376264"/>
                <a:gridCol w="936104"/>
                <a:gridCol w="980356"/>
                <a:gridCol w="1094914"/>
                <a:gridCol w="1130622"/>
                <a:gridCol w="1106816"/>
                <a:gridCol w="1118719"/>
              </a:tblGrid>
              <a:tr h="1679391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Мероприятия, связанные с лицензированием </a:t>
                      </a:r>
                    </a:p>
                  </a:txBody>
                  <a:tcPr marL="45955" marR="4595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Медицинская деятельность</a:t>
                      </a:r>
                    </a:p>
                  </a:txBody>
                  <a:tcPr marL="45955" marR="4595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Фармацевтическая деятельность </a:t>
                      </a:r>
                    </a:p>
                  </a:txBody>
                  <a:tcPr marL="45955" marR="4595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Деятельность, связанная с оборотом наркотических средств и психотропных веществ и их </a:t>
                      </a:r>
                      <a:r>
                        <a:rPr lang="ru-RU" sz="1600" dirty="0" err="1">
                          <a:effectLst/>
                          <a:latin typeface="+mn-lt"/>
                          <a:ea typeface="Calibri"/>
                          <a:cs typeface="Times New Roman"/>
                        </a:rPr>
                        <a:t>прекурсоров</a:t>
                      </a:r>
                      <a:r>
                        <a:rPr lang="ru-RU" sz="16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, культивированию </a:t>
                      </a:r>
                      <a:r>
                        <a:rPr lang="ru-RU" sz="1600" dirty="0" err="1">
                          <a:effectLst/>
                          <a:latin typeface="+mn-lt"/>
                          <a:ea typeface="Calibri"/>
                          <a:cs typeface="Times New Roman"/>
                        </a:rPr>
                        <a:t>наркосодержащих</a:t>
                      </a:r>
                      <a:r>
                        <a:rPr lang="ru-RU" sz="16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 растений</a:t>
                      </a:r>
                    </a:p>
                  </a:txBody>
                  <a:tcPr marL="45955" marR="4595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5267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2012</a:t>
                      </a:r>
                    </a:p>
                  </a:txBody>
                  <a:tcPr marL="45955" marR="4595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+mn-lt"/>
                          <a:ea typeface="Calibri"/>
                          <a:cs typeface="Times New Roman"/>
                        </a:rPr>
                        <a:t>2013</a:t>
                      </a:r>
                    </a:p>
                  </a:txBody>
                  <a:tcPr marL="45955" marR="4595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+mn-lt"/>
                          <a:ea typeface="Calibri"/>
                          <a:cs typeface="Times New Roman"/>
                        </a:rPr>
                        <a:t>2012</a:t>
                      </a:r>
                    </a:p>
                  </a:txBody>
                  <a:tcPr marL="45955" marR="4595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+mn-lt"/>
                          <a:ea typeface="Calibri"/>
                          <a:cs typeface="Times New Roman"/>
                        </a:rPr>
                        <a:t>2013</a:t>
                      </a:r>
                    </a:p>
                  </a:txBody>
                  <a:tcPr marL="45955" marR="4595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+mn-lt"/>
                          <a:ea typeface="Calibri"/>
                          <a:cs typeface="Times New Roman"/>
                        </a:rPr>
                        <a:t>2012</a:t>
                      </a:r>
                    </a:p>
                  </a:txBody>
                  <a:tcPr marL="45955" marR="4595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+mn-lt"/>
                          <a:ea typeface="Calibri"/>
                          <a:cs typeface="Times New Roman"/>
                        </a:rPr>
                        <a:t>2013</a:t>
                      </a:r>
                    </a:p>
                  </a:txBody>
                  <a:tcPr marL="45955" marR="4595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534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Подано заявлений на получение лицензии</a:t>
                      </a:r>
                    </a:p>
                  </a:txBody>
                  <a:tcPr marL="45955" marR="4595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110</a:t>
                      </a:r>
                    </a:p>
                  </a:txBody>
                  <a:tcPr marL="45955" marR="4595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2</a:t>
                      </a:r>
                    </a:p>
                  </a:txBody>
                  <a:tcPr marL="45955" marR="4595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14</a:t>
                      </a:r>
                    </a:p>
                  </a:txBody>
                  <a:tcPr marL="45955" marR="4595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3</a:t>
                      </a:r>
                    </a:p>
                  </a:txBody>
                  <a:tcPr marL="45955" marR="4595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0</a:t>
                      </a:r>
                    </a:p>
                  </a:txBody>
                  <a:tcPr marL="45955" marR="4595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1</a:t>
                      </a:r>
                    </a:p>
                  </a:txBody>
                  <a:tcPr marL="45955" marR="4595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67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+mn-lt"/>
                          <a:ea typeface="Calibri"/>
                          <a:cs typeface="Times New Roman"/>
                        </a:rPr>
                        <a:t>Выдано лицензий</a:t>
                      </a:r>
                    </a:p>
                  </a:txBody>
                  <a:tcPr marL="45955" marR="4595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131</a:t>
                      </a:r>
                    </a:p>
                  </a:txBody>
                  <a:tcPr marL="45955" marR="4595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2</a:t>
                      </a:r>
                    </a:p>
                  </a:txBody>
                  <a:tcPr marL="45955" marR="4595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14</a:t>
                      </a:r>
                    </a:p>
                  </a:txBody>
                  <a:tcPr marL="45955" marR="4595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3</a:t>
                      </a:r>
                    </a:p>
                  </a:txBody>
                  <a:tcPr marL="45955" marR="4595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+mn-lt"/>
                          <a:ea typeface="Calibri"/>
                          <a:cs typeface="Times New Roman"/>
                        </a:rPr>
                        <a:t>0</a:t>
                      </a:r>
                    </a:p>
                  </a:txBody>
                  <a:tcPr marL="45955" marR="4595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1</a:t>
                      </a:r>
                    </a:p>
                  </a:txBody>
                  <a:tcPr marL="45955" marR="4595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801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+mn-lt"/>
                          <a:ea typeface="Calibri"/>
                          <a:cs typeface="Times New Roman"/>
                        </a:rPr>
                        <a:t>Подано заявлений на переоформление лицензий</a:t>
                      </a:r>
                    </a:p>
                  </a:txBody>
                  <a:tcPr marL="45955" marR="4595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+mn-lt"/>
                          <a:ea typeface="Calibri"/>
                          <a:cs typeface="Times New Roman"/>
                        </a:rPr>
                        <a:t>373</a:t>
                      </a:r>
                    </a:p>
                  </a:txBody>
                  <a:tcPr marL="45955" marR="4595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+mn-lt"/>
                          <a:ea typeface="Calibri"/>
                          <a:cs typeface="Times New Roman"/>
                        </a:rPr>
                        <a:t>35</a:t>
                      </a:r>
                    </a:p>
                  </a:txBody>
                  <a:tcPr marL="45955" marR="4595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+mn-lt"/>
                          <a:ea typeface="Calibri"/>
                          <a:cs typeface="Times New Roman"/>
                        </a:rPr>
                        <a:t>30</a:t>
                      </a:r>
                    </a:p>
                  </a:txBody>
                  <a:tcPr marL="45955" marR="4595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1</a:t>
                      </a:r>
                    </a:p>
                  </a:txBody>
                  <a:tcPr marL="45955" marR="4595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10</a:t>
                      </a:r>
                    </a:p>
                  </a:txBody>
                  <a:tcPr marL="45955" marR="4595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1</a:t>
                      </a:r>
                    </a:p>
                  </a:txBody>
                  <a:tcPr marL="45955" marR="4595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534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+mn-lt"/>
                          <a:ea typeface="Calibri"/>
                          <a:cs typeface="Times New Roman"/>
                        </a:rPr>
                        <a:t>Переоформлено лицензий </a:t>
                      </a:r>
                    </a:p>
                  </a:txBody>
                  <a:tcPr marL="45955" marR="4595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+mn-lt"/>
                          <a:ea typeface="Calibri"/>
                          <a:cs typeface="Times New Roman"/>
                        </a:rPr>
                        <a:t>372</a:t>
                      </a:r>
                    </a:p>
                  </a:txBody>
                  <a:tcPr marL="45955" marR="4595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+mn-lt"/>
                          <a:ea typeface="Calibri"/>
                          <a:cs typeface="Times New Roman"/>
                        </a:rPr>
                        <a:t>35</a:t>
                      </a:r>
                    </a:p>
                  </a:txBody>
                  <a:tcPr marL="45955" marR="4595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+mn-lt"/>
                          <a:ea typeface="Calibri"/>
                          <a:cs typeface="Times New Roman"/>
                        </a:rPr>
                        <a:t>29</a:t>
                      </a:r>
                    </a:p>
                  </a:txBody>
                  <a:tcPr marL="45955" marR="4595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+mn-lt"/>
                          <a:ea typeface="Calibri"/>
                          <a:cs typeface="Times New Roman"/>
                        </a:rPr>
                        <a:t>1</a:t>
                      </a:r>
                    </a:p>
                  </a:txBody>
                  <a:tcPr marL="45955" marR="4595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8</a:t>
                      </a:r>
                    </a:p>
                  </a:txBody>
                  <a:tcPr marL="45955" marR="4595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1</a:t>
                      </a:r>
                    </a:p>
                  </a:txBody>
                  <a:tcPr marL="45955" marR="4595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07583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Кокарева\Desktop\gerb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249" y="64418"/>
            <a:ext cx="1095375" cy="1276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5" name="Прямая соединительная линия 4"/>
          <p:cNvCxnSpPr/>
          <p:nvPr/>
        </p:nvCxnSpPr>
        <p:spPr>
          <a:xfrm>
            <a:off x="0" y="1412776"/>
            <a:ext cx="914400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2555776" y="602128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043608" y="35389"/>
            <a:ext cx="8229600" cy="1143000"/>
          </a:xfrm>
        </p:spPr>
        <p:txBody>
          <a:bodyPr>
            <a:normAutofit fontScale="90000"/>
          </a:bodyPr>
          <a:lstStyle/>
          <a:p>
            <a:pPr lvl="0">
              <a:spcBef>
                <a:spcPct val="20000"/>
              </a:spcBef>
            </a:pPr>
            <a:r>
              <a:rPr lang="ru-RU" sz="2400" b="1" dirty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Контрольно-надзорные </a:t>
            </a:r>
            <a:r>
              <a:rPr lang="ru-RU" sz="2400" b="1" dirty="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мероприятия</a:t>
            </a:r>
            <a:br>
              <a:rPr lang="ru-RU" sz="2400" b="1" dirty="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</a:br>
            <a:r>
              <a:rPr lang="ru-RU" sz="2400" b="1" dirty="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 по </a:t>
            </a:r>
            <a:r>
              <a:rPr lang="ru-RU" sz="2400" b="1" dirty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соблюдению </a:t>
            </a:r>
            <a:r>
              <a:rPr lang="ru-RU" sz="2400" b="1" dirty="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качества и безопасности</a:t>
            </a:r>
            <a:br>
              <a:rPr lang="ru-RU" sz="2400" b="1" dirty="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</a:br>
            <a:r>
              <a:rPr lang="ru-RU" sz="2400" b="1" dirty="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2400" b="1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медицинской деятельности в </a:t>
            </a:r>
            <a:r>
              <a:rPr lang="ru-RU" sz="2400" b="1" dirty="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2012-2013 гг.</a:t>
            </a:r>
            <a:endParaRPr lang="ru-RU" sz="2400" b="1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graphicFrame>
        <p:nvGraphicFramePr>
          <p:cNvPr id="3" name="Объект 2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693274608"/>
              </p:ext>
            </p:extLst>
          </p:nvPr>
        </p:nvGraphicFramePr>
        <p:xfrm>
          <a:off x="457200" y="1786946"/>
          <a:ext cx="4040188" cy="46831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4" name="TextBox 13"/>
          <p:cNvSpPr txBox="1"/>
          <p:nvPr/>
        </p:nvSpPr>
        <p:spPr>
          <a:xfrm>
            <a:off x="8748464" y="77196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5</a:t>
            </a:r>
            <a:endParaRPr lang="ru-RU" dirty="0"/>
          </a:p>
        </p:txBody>
      </p:sp>
      <p:graphicFrame>
        <p:nvGraphicFramePr>
          <p:cNvPr id="17" name="Объект 2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863495456"/>
              </p:ext>
            </p:extLst>
          </p:nvPr>
        </p:nvGraphicFramePr>
        <p:xfrm>
          <a:off x="4859119" y="1772816"/>
          <a:ext cx="4040188" cy="46831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3848646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Кокарева\Desktop\gerb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249" y="64418"/>
            <a:ext cx="1095375" cy="1276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5" name="Прямая соединительная линия 4"/>
          <p:cNvCxnSpPr/>
          <p:nvPr/>
        </p:nvCxnSpPr>
        <p:spPr>
          <a:xfrm>
            <a:off x="0" y="1412776"/>
            <a:ext cx="914400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2555776" y="602128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043608" y="197768"/>
            <a:ext cx="8229600" cy="1143000"/>
          </a:xfrm>
        </p:spPr>
        <p:txBody>
          <a:bodyPr>
            <a:normAutofit fontScale="90000"/>
          </a:bodyPr>
          <a:lstStyle/>
          <a:p>
            <a:pPr lvl="0">
              <a:spcBef>
                <a:spcPct val="20000"/>
              </a:spcBef>
            </a:pPr>
            <a:r>
              <a:rPr lang="ru-RU" sz="2400" b="1" dirty="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Контрольно-надзорные мероприятия в отношении</a:t>
            </a:r>
            <a:br>
              <a:rPr lang="ru-RU" sz="2400" b="1" dirty="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</a:br>
            <a:r>
              <a:rPr lang="ru-RU" sz="2400" b="1" dirty="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субъектов </a:t>
            </a:r>
            <a:r>
              <a:rPr lang="ru-RU" sz="2400" b="1" dirty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обращения лекарственных </a:t>
            </a:r>
            <a:r>
              <a:rPr lang="ru-RU" sz="2400" b="1" dirty="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средств</a:t>
            </a:r>
            <a:br>
              <a:rPr lang="ru-RU" sz="2400" b="1" dirty="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</a:br>
            <a:r>
              <a:rPr lang="ru-RU" sz="2400" b="1" dirty="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 в 2012-2013 гг.</a:t>
            </a:r>
            <a:endParaRPr lang="ru-RU" sz="2400" b="1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graphicFrame>
        <p:nvGraphicFramePr>
          <p:cNvPr id="7" name="Объект 6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val="1453557597"/>
              </p:ext>
            </p:extLst>
          </p:nvPr>
        </p:nvGraphicFramePr>
        <p:xfrm>
          <a:off x="930424" y="2141024"/>
          <a:ext cx="7283152" cy="46831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4" name="TextBox 13"/>
          <p:cNvSpPr txBox="1"/>
          <p:nvPr/>
        </p:nvSpPr>
        <p:spPr>
          <a:xfrm>
            <a:off x="8748464" y="404664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prstClr val="black"/>
                </a:solidFill>
              </a:rPr>
              <a:t>6</a:t>
            </a:r>
            <a:endParaRPr 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6057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Кокарева\Desktop\gerb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249" y="64418"/>
            <a:ext cx="1095375" cy="1276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5" name="Прямая соединительная линия 4"/>
          <p:cNvCxnSpPr/>
          <p:nvPr/>
        </p:nvCxnSpPr>
        <p:spPr>
          <a:xfrm>
            <a:off x="0" y="1412776"/>
            <a:ext cx="914400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2555776" y="602128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043608" y="197768"/>
            <a:ext cx="8229600" cy="1143000"/>
          </a:xfrm>
        </p:spPr>
        <p:txBody>
          <a:bodyPr>
            <a:normAutofit fontScale="90000"/>
          </a:bodyPr>
          <a:lstStyle/>
          <a:p>
            <a:pPr lvl="0">
              <a:spcBef>
                <a:spcPct val="20000"/>
              </a:spcBef>
            </a:pPr>
            <a:r>
              <a:rPr lang="ru-RU" sz="2400" b="1" dirty="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Организация проведения экспертизы качества, </a:t>
            </a:r>
            <a:br>
              <a:rPr lang="ru-RU" sz="2400" b="1" dirty="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</a:br>
            <a:r>
              <a:rPr lang="ru-RU" sz="2400" b="1" dirty="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эффективности и безопасности лекарственных средств</a:t>
            </a:r>
            <a:br>
              <a:rPr lang="ru-RU" sz="2400" b="1" dirty="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</a:br>
            <a:r>
              <a:rPr lang="ru-RU" sz="2400" b="1" dirty="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 в 2012-2013 гг.</a:t>
            </a:r>
            <a:endParaRPr lang="ru-RU" sz="2400" b="1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8748464" y="404664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prstClr val="black"/>
                </a:solidFill>
              </a:rPr>
              <a:t>7</a:t>
            </a:r>
            <a:endParaRPr lang="ru-RU" dirty="0">
              <a:solidFill>
                <a:prstClr val="black"/>
              </a:solidFill>
            </a:endParaRPr>
          </a:p>
        </p:txBody>
      </p:sp>
      <p:graphicFrame>
        <p:nvGraphicFramePr>
          <p:cNvPr id="3" name="Объект 2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val="1936493985"/>
              </p:ext>
            </p:extLst>
          </p:nvPr>
        </p:nvGraphicFramePr>
        <p:xfrm>
          <a:off x="317466" y="1926560"/>
          <a:ext cx="8581840" cy="431075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14374"/>
                <a:gridCol w="1476546"/>
                <a:gridCol w="1547790"/>
                <a:gridCol w="2743130"/>
              </a:tblGrid>
              <a:tr h="43569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План</a:t>
                      </a:r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Факт</a:t>
                      </a:r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Результат</a:t>
                      </a:r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2848">
                <a:tc>
                  <a:txBody>
                    <a:bodyPr/>
                    <a:lstStyle/>
                    <a:p>
                      <a:r>
                        <a:rPr lang="ru-RU" dirty="0" smtClean="0"/>
                        <a:t>Количество</a:t>
                      </a:r>
                      <a:r>
                        <a:rPr lang="ru-RU" baseline="0" dirty="0" smtClean="0"/>
                        <a:t> </a:t>
                      </a:r>
                      <a:r>
                        <a:rPr lang="ru-RU" dirty="0" smtClean="0"/>
                        <a:t> образцов для</a:t>
                      </a:r>
                      <a:r>
                        <a:rPr lang="ru-RU" baseline="0" dirty="0" smtClean="0"/>
                        <a:t> анализа по показателям нормативной документации</a:t>
                      </a:r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380</a:t>
                      </a:r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381</a:t>
                      </a:r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11 серий </a:t>
                      </a:r>
                    </a:p>
                    <a:p>
                      <a:pPr algn="ctr"/>
                      <a:r>
                        <a:rPr lang="ru-RU" dirty="0" smtClean="0"/>
                        <a:t>11 наименований </a:t>
                      </a:r>
                    </a:p>
                    <a:p>
                      <a:pPr algn="ctr"/>
                      <a:r>
                        <a:rPr lang="ru-RU" dirty="0" smtClean="0"/>
                        <a:t>не соответствовали требованиям </a:t>
                      </a:r>
                    </a:p>
                    <a:p>
                      <a:pPr algn="ctr"/>
                      <a:r>
                        <a:rPr lang="ru-RU" dirty="0" smtClean="0"/>
                        <a:t>(2.9 % от общего количества отобранных образцов)</a:t>
                      </a:r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63376">
                <a:tc>
                  <a:txBody>
                    <a:bodyPr/>
                    <a:lstStyle/>
                    <a:p>
                      <a:r>
                        <a:rPr lang="ru-RU" dirty="0" smtClean="0"/>
                        <a:t>Количество образцов для проведения экспертиз неразрушающим экспресс-методом</a:t>
                      </a:r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528</a:t>
                      </a:r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723</a:t>
                      </a:r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6 препаратов не прошли испытания неразрушающим</a:t>
                      </a:r>
                      <a:r>
                        <a:rPr lang="ru-RU" baseline="0" dirty="0" smtClean="0"/>
                        <a:t> методом</a:t>
                      </a:r>
                      <a:r>
                        <a:rPr lang="ru-RU" dirty="0" smtClean="0"/>
                        <a:t>, при полном анализе несоответствия</a:t>
                      </a:r>
                    </a:p>
                    <a:p>
                      <a:pPr algn="ctr"/>
                      <a:r>
                        <a:rPr lang="ru-RU" baseline="0" dirty="0" smtClean="0"/>
                        <a:t> не выявлены</a:t>
                      </a:r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12085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Кокарева\Desktop\gerb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249" y="64418"/>
            <a:ext cx="1095375" cy="1276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5" name="Прямая соединительная линия 4"/>
          <p:cNvCxnSpPr/>
          <p:nvPr/>
        </p:nvCxnSpPr>
        <p:spPr>
          <a:xfrm>
            <a:off x="0" y="1412776"/>
            <a:ext cx="914400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2555776" y="602128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043608" y="35389"/>
            <a:ext cx="8229600" cy="1143000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Результаты контрольно-надзорных мероприятий</a:t>
            </a:r>
            <a:br>
              <a:rPr lang="ru-RU" sz="2400" b="1" dirty="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</a:br>
            <a:r>
              <a:rPr lang="ru-RU" sz="2400" b="1" dirty="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2400" b="1" dirty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в </a:t>
            </a:r>
            <a:r>
              <a:rPr lang="ru-RU" sz="2400" b="1" dirty="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2012-2013 гг.</a:t>
            </a:r>
            <a:endParaRPr lang="ru-RU" sz="2400" b="1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454893" y="1268760"/>
            <a:ext cx="4405139" cy="639762"/>
          </a:xfrm>
        </p:spPr>
        <p:txBody>
          <a:bodyPr anchor="ctr">
            <a:noAutofit/>
          </a:bodyPr>
          <a:lstStyle/>
          <a:p>
            <a:pPr algn="ctr"/>
            <a:r>
              <a:rPr lang="ru-RU" sz="1600" dirty="0" smtClean="0"/>
              <a:t>Количество выданных предписаний</a:t>
            </a:r>
            <a:endParaRPr lang="ru-RU" sz="1600" dirty="0"/>
          </a:p>
        </p:txBody>
      </p:sp>
      <p:sp>
        <p:nvSpPr>
          <p:cNvPr id="11" name="Текст 10"/>
          <p:cNvSpPr>
            <a:spLocks noGrp="1"/>
          </p:cNvSpPr>
          <p:nvPr>
            <p:ph type="body" sz="quarter" idx="3"/>
          </p:nvPr>
        </p:nvSpPr>
        <p:spPr>
          <a:xfrm>
            <a:off x="4547907" y="1412776"/>
            <a:ext cx="4860032" cy="639762"/>
          </a:xfrm>
        </p:spPr>
        <p:txBody>
          <a:bodyPr anchor="ctr">
            <a:normAutofit/>
          </a:bodyPr>
          <a:lstStyle/>
          <a:p>
            <a:pPr algn="ctr"/>
            <a:r>
              <a:rPr lang="ru-RU" sz="1600" dirty="0"/>
              <a:t>Количество </a:t>
            </a:r>
            <a:r>
              <a:rPr lang="ru-RU" sz="1600" dirty="0" smtClean="0"/>
              <a:t>составленных протоколов об административном правонарушении</a:t>
            </a:r>
            <a:endParaRPr lang="ru-RU" sz="1600" dirty="0"/>
          </a:p>
        </p:txBody>
      </p:sp>
      <p:graphicFrame>
        <p:nvGraphicFramePr>
          <p:cNvPr id="7" name="Объект 6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val="473758110"/>
              </p:ext>
            </p:extLst>
          </p:nvPr>
        </p:nvGraphicFramePr>
        <p:xfrm>
          <a:off x="4572000" y="1988840"/>
          <a:ext cx="4041775" cy="48691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3" name="Объект 2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320988696"/>
              </p:ext>
            </p:extLst>
          </p:nvPr>
        </p:nvGraphicFramePr>
        <p:xfrm>
          <a:off x="395536" y="1916832"/>
          <a:ext cx="4040188" cy="46831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8748464" y="404664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8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7661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Кокарева\Desktop\gerb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249" y="64418"/>
            <a:ext cx="1095375" cy="1276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5" name="Прямая соединительная линия 4"/>
          <p:cNvCxnSpPr/>
          <p:nvPr/>
        </p:nvCxnSpPr>
        <p:spPr>
          <a:xfrm>
            <a:off x="0" y="1412776"/>
            <a:ext cx="914400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2555776" y="602128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043608" y="35389"/>
            <a:ext cx="8229600" cy="1143000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Динамика обращений граждан по вопросам качества оказания медицинской помощи в 2012-2013 гг.</a:t>
            </a:r>
            <a:endParaRPr lang="ru-RU" sz="2400" b="1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graphicFrame>
        <p:nvGraphicFramePr>
          <p:cNvPr id="3" name="Объект 2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2599575380"/>
              </p:ext>
            </p:extLst>
          </p:nvPr>
        </p:nvGraphicFramePr>
        <p:xfrm>
          <a:off x="395536" y="1916832"/>
          <a:ext cx="8352928" cy="46831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4" name="TextBox 13"/>
          <p:cNvSpPr txBox="1"/>
          <p:nvPr/>
        </p:nvSpPr>
        <p:spPr>
          <a:xfrm>
            <a:off x="8748464" y="404664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9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30561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854</TotalTime>
  <Words>923</Words>
  <Application>Microsoft Office PowerPoint</Application>
  <PresentationFormat>Экран (4:3)</PresentationFormat>
  <Paragraphs>160</Paragraphs>
  <Slides>16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Презентация PowerPoint</vt:lpstr>
      <vt:lpstr>Презентация PowerPoint</vt:lpstr>
      <vt:lpstr>Контрольно-надзорные мероприятия в 2013 году</vt:lpstr>
      <vt:lpstr>Осуществление лицензирования  ТО Росздравнадзора по Свердловской области  в 2012-2013 гг.</vt:lpstr>
      <vt:lpstr>Контрольно-надзорные мероприятия  по соблюдению качества и безопасности  медицинской деятельности в 2012-2013 гг.</vt:lpstr>
      <vt:lpstr>Контрольно-надзорные мероприятия в отношении субъектов обращения лекарственных средств  в 2012-2013 гг.</vt:lpstr>
      <vt:lpstr>Организация проведения экспертизы качества,  эффективности и безопасности лекарственных средств  в 2012-2013 гг.</vt:lpstr>
      <vt:lpstr>Результаты контрольно-надзорных мероприятий  в 2012-2013 гг.</vt:lpstr>
      <vt:lpstr>Динамика обращений граждан по вопросам качества оказания медицинской помощи в 2012-2013 гг.</vt:lpstr>
      <vt:lpstr>Внеплановые выездные проверки  в связи с обращениями граждан по поводу смерти</vt:lpstr>
      <vt:lpstr>Изменения полномочий Росздравнадзора (внесены Федеральным законом от 25 ноября 2013 г. N 317-ФЗ) </vt:lpstr>
      <vt:lpstr>Невыполнение обязанностей  об информировании граждан  о получении медицинской помощи</vt:lpstr>
      <vt:lpstr>Изменения полномочий Росздравнадзора (внесены Федеральным законом от 25 ноября 2013 г. N 317-ФЗ) </vt:lpstr>
      <vt:lpstr>Изменения полномочий Росздравнадзора (внесены Федеральным законом от 25 ноября 2013 г. N 317-ФЗ) </vt:lpstr>
      <vt:lpstr>Приоритетные направления деятельности ТО Росздравнадзора по Свердловской области в 2014 году </vt:lpstr>
      <vt:lpstr>Благодарю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Кокарева Юлия</dc:creator>
  <cp:lastModifiedBy>Игорь М. Трофимов</cp:lastModifiedBy>
  <cp:revision>50</cp:revision>
  <dcterms:created xsi:type="dcterms:W3CDTF">2014-03-27T13:41:40Z</dcterms:created>
  <dcterms:modified xsi:type="dcterms:W3CDTF">2014-04-03T10:35:58Z</dcterms:modified>
</cp:coreProperties>
</file>