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rawings/drawing2.xml" ContentType="application/vnd.openxmlformats-officedocument.drawingml.chartshapes+xml"/>
  <Override PartName="/ppt/notesSlides/notesSlide38.xml" ContentType="application/vnd.openxmlformats-officedocument.presentationml.notesSlide+xml"/>
  <Override PartName="/ppt/charts/chart28.xml" ContentType="application/vnd.openxmlformats-officedocument.drawingml.chart+xml"/>
  <Override PartName="/ppt/notesSlides/notesSlide49.xml" ContentType="application/vnd.openxmlformats-officedocument.presentationml.notesSlide+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harts/chart17.xml" ContentType="application/vnd.openxmlformats-officedocument.drawingml.chart+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harts/chart13.xml" ContentType="application/vnd.openxmlformats-officedocument.drawingml.chart+xml"/>
  <Override PartName="/ppt/notesSlides/notesSlide34.xml" ContentType="application/vnd.openxmlformats-officedocument.presentationml.notesSlide+xml"/>
  <Override PartName="/ppt/theme/themeOverride1.xml" ContentType="application/vnd.openxmlformats-officedocument.themeOverride+xml"/>
  <Override PartName="/ppt/charts/chart24.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30.xml" ContentType="application/vnd.openxmlformats-officedocument.presentationml.notesSlide+xml"/>
  <Override PartName="/ppt/charts/chart20.xml" ContentType="application/vnd.openxmlformats-officedocument.drawingml.chart+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drawings/drawing3.xml" ContentType="application/vnd.openxmlformats-officedocument.drawingml.chartshapes+xml"/>
  <Override PartName="/ppt/charts/chart29.xml" ContentType="application/vnd.openxmlformats-officedocument.drawingml.char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charts/chart18.xml" ContentType="application/vnd.openxmlformats-officedocument.drawingml.char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charts/chart25.xml" ContentType="application/vnd.openxmlformats-officedocument.drawingml.char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charts/chart14.xml" ContentType="application/vnd.openxmlformats-officedocument.drawingml.chart+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42.xml" ContentType="application/vnd.openxmlformats-officedocument.presentationml.notesSlide+xml"/>
  <Override PartName="/ppt/charts/chart21.xml" ContentType="application/vnd.openxmlformats-officedocument.drawingml.char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charts/chart10.xml" ContentType="application/vnd.openxmlformats-officedocument.drawingml.chart+xml"/>
  <Override PartName="/ppt/notesSlides/notesSlide31.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charts/chart19.xml" ContentType="application/vnd.openxmlformats-officedocument.drawingml.chart+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Override PartName="/ppt/charts/chart26.xml" ContentType="application/vnd.openxmlformats-officedocument.drawingml.char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charts/chart15.xml" ContentType="application/vnd.openxmlformats-officedocument.drawingml.chart+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notesSlides/notesSlide32.xml" ContentType="application/vnd.openxmlformats-officedocument.presentationml.notesSlide+xml"/>
  <Override PartName="/ppt/charts/chart22.xml" ContentType="application/vnd.openxmlformats-officedocument.drawingml.char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rawings/drawing1.xml" ContentType="application/vnd.openxmlformats-officedocument.drawingml.chartshapes+xml"/>
  <Override PartName="/ppt/notesSlides/notesSlide19.xml" ContentType="application/vnd.openxmlformats-officedocument.presentationml.notesSlide+xml"/>
  <Override PartName="/ppt/diagrams/drawing1.xml" ContentType="application/vnd.ms-office.drawingml.diagramDrawing+xml"/>
  <Override PartName="/ppt/charts/chart27.xml" ContentType="application/vnd.openxmlformats-officedocument.drawingml.chart+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charts/chart16.xml" ContentType="application/vnd.openxmlformats-officedocument.drawingml.chart+xml"/>
  <Override PartName="/ppt/notesSlides/notesSlide37.xml" ContentType="application/vnd.openxmlformats-officedocument.presentationml.notesSlide+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charts/chart23.xml" ContentType="application/vnd.openxmlformats-officedocument.drawingml.chart+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charts/chart12.xml" ContentType="application/vnd.openxmlformats-officedocument.drawingml.chart+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56" r:id="rId2"/>
    <p:sldId id="273" r:id="rId3"/>
    <p:sldId id="276" r:id="rId4"/>
    <p:sldId id="278" r:id="rId5"/>
    <p:sldId id="277" r:id="rId6"/>
    <p:sldId id="313" r:id="rId7"/>
    <p:sldId id="271" r:id="rId8"/>
    <p:sldId id="280" r:id="rId9"/>
    <p:sldId id="274" r:id="rId10"/>
    <p:sldId id="281" r:id="rId11"/>
    <p:sldId id="299" r:id="rId12"/>
    <p:sldId id="325" r:id="rId13"/>
    <p:sldId id="300" r:id="rId14"/>
    <p:sldId id="301" r:id="rId15"/>
    <p:sldId id="302" r:id="rId16"/>
    <p:sldId id="303" r:id="rId17"/>
    <p:sldId id="304" r:id="rId18"/>
    <p:sldId id="305" r:id="rId19"/>
    <p:sldId id="323" r:id="rId20"/>
    <p:sldId id="298" r:id="rId21"/>
    <p:sldId id="285" r:id="rId22"/>
    <p:sldId id="293" r:id="rId23"/>
    <p:sldId id="284" r:id="rId24"/>
    <p:sldId id="283" r:id="rId25"/>
    <p:sldId id="295" r:id="rId26"/>
    <p:sldId id="296" r:id="rId27"/>
    <p:sldId id="294" r:id="rId28"/>
    <p:sldId id="287" r:id="rId29"/>
    <p:sldId id="259" r:id="rId30"/>
    <p:sldId id="270" r:id="rId31"/>
    <p:sldId id="324" r:id="rId32"/>
    <p:sldId id="263" r:id="rId33"/>
    <p:sldId id="257" r:id="rId34"/>
    <p:sldId id="316" r:id="rId35"/>
    <p:sldId id="317" r:id="rId36"/>
    <p:sldId id="291" r:id="rId37"/>
    <p:sldId id="268" r:id="rId38"/>
    <p:sldId id="319" r:id="rId39"/>
    <p:sldId id="318" r:id="rId40"/>
    <p:sldId id="320" r:id="rId41"/>
    <p:sldId id="306" r:id="rId42"/>
    <p:sldId id="258" r:id="rId43"/>
    <p:sldId id="290" r:id="rId44"/>
    <p:sldId id="308" r:id="rId45"/>
    <p:sldId id="312" r:id="rId46"/>
    <p:sldId id="311" r:id="rId47"/>
    <p:sldId id="309" r:id="rId48"/>
    <p:sldId id="310" r:id="rId49"/>
    <p:sldId id="326" r:id="rId50"/>
    <p:sldId id="322" r:id="rId51"/>
    <p:sldId id="297" r:id="rId5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0594"/>
    <a:srgbClr val="DA8EFC"/>
    <a:srgbClr val="F46AB2"/>
    <a:srgbClr val="EDD6C3"/>
    <a:srgbClr val="FCA492"/>
    <a:srgbClr val="FCD4F6"/>
    <a:srgbClr val="F44AF8"/>
    <a:srgbClr val="7B7055"/>
    <a:srgbClr val="FCB6DE"/>
    <a:srgbClr val="820B8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0094" autoAdjust="0"/>
    <p:restoredTop sz="56344" autoAdjust="0"/>
  </p:normalViewPr>
  <p:slideViewPr>
    <p:cSldViewPr>
      <p:cViewPr varScale="1">
        <p:scale>
          <a:sx n="49" d="100"/>
          <a:sy n="49" d="100"/>
        </p:scale>
        <p:origin x="-141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Office_Excel10.xlsx"/></Relationships>
</file>

<file path=ppt/charts/_rels/chart11.xml.rels><?xml version="1.0" encoding="UTF-8" standalone="yes"?>
<Relationships xmlns="http://schemas.openxmlformats.org/package/2006/relationships"><Relationship Id="rId3" Type="http://schemas.openxmlformats.org/officeDocument/2006/relationships/package" Target="../embeddings/_____Microsoft_Office_Excel11.xlsx"/><Relationship Id="rId2" Type="http://schemas.openxmlformats.org/officeDocument/2006/relationships/image" Target="../media/image28.jpeg"/><Relationship Id="rId1" Type="http://schemas.openxmlformats.org/officeDocument/2006/relationships/image" Target="../media/image27.jpeg"/></Relationships>
</file>

<file path=ppt/charts/_rels/chart12.xml.rels><?xml version="1.0" encoding="UTF-8" standalone="yes"?>
<Relationships xmlns="http://schemas.openxmlformats.org/package/2006/relationships"><Relationship Id="rId2" Type="http://schemas.openxmlformats.org/officeDocument/2006/relationships/package" Target="../embeddings/_____Microsoft_Office_Excel12.xlsx"/><Relationship Id="rId1" Type="http://schemas.openxmlformats.org/officeDocument/2006/relationships/image" Target="../media/image37.jpeg"/></Relationships>
</file>

<file path=ppt/charts/_rels/chart13.xml.rels><?xml version="1.0" encoding="UTF-8" standalone="yes"?>
<Relationships xmlns="http://schemas.openxmlformats.org/package/2006/relationships"><Relationship Id="rId1" Type="http://schemas.openxmlformats.org/officeDocument/2006/relationships/package" Target="../embeddings/_____Microsoft_Office_Excel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Office_Excel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_____Microsoft_Office_Excel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_____Microsoft_Office_Excel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_____Microsoft_Office_Excel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_____Microsoft_Office_Excel18.xlsx"/></Relationships>
</file>

<file path=ppt/charts/_rels/chart19.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package" Target="../embeddings/_____Microsoft_Office_Excel19.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_____Microsoft_Office_Excel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_____Microsoft_Office_Excel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_____Microsoft_Office_Excel22.xlsx"/></Relationships>
</file>

<file path=ppt/charts/_rels/chart23.xml.rels><?xml version="1.0" encoding="UTF-8" standalone="yes"?>
<Relationships xmlns="http://schemas.openxmlformats.org/package/2006/relationships"><Relationship Id="rId1" Type="http://schemas.openxmlformats.org/officeDocument/2006/relationships/oleObject" Target="&#1050;&#1085;&#1080;&#1075;&#1072;2"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1050;&#1085;&#1080;&#1075;&#1072;2"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1050;&#1085;&#1080;&#1075;&#1072;2"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1050;&#1085;&#1080;&#1075;&#1072;2" TargetMode="External"/></Relationships>
</file>

<file path=ppt/charts/_rels/chart27.xml.rels><?xml version="1.0" encoding="UTF-8" standalone="yes"?>
<Relationships xmlns="http://schemas.openxmlformats.org/package/2006/relationships"><Relationship Id="rId1" Type="http://schemas.openxmlformats.org/officeDocument/2006/relationships/oleObject" Target="&#1050;&#1085;&#1080;&#1075;&#1072;2"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1050;&#1085;&#1080;&#1075;&#1072;2" TargetMode="External"/></Relationships>
</file>

<file path=ppt/charts/_rels/chart29.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_rels/chart3.xml.rels><?xml version="1.0" encoding="UTF-8" standalone="yes"?>
<Relationships xmlns="http://schemas.openxmlformats.org/package/2006/relationships"><Relationship Id="rId3" Type="http://schemas.openxmlformats.org/officeDocument/2006/relationships/package" Target="../embeddings/_____Microsoft_Office_Excel3.xlsx"/><Relationship Id="rId2" Type="http://schemas.openxmlformats.org/officeDocument/2006/relationships/image" Target="../media/image17.jpeg"/><Relationship Id="rId1" Type="http://schemas.openxmlformats.org/officeDocument/2006/relationships/image" Target="../media/image16.jpeg"/></Relationships>
</file>

<file path=ppt/charts/_rels/chart4.xml.rels><?xml version="1.0" encoding="UTF-8" standalone="yes"?>
<Relationships xmlns="http://schemas.openxmlformats.org/package/2006/relationships"><Relationship Id="rId3" Type="http://schemas.openxmlformats.org/officeDocument/2006/relationships/package" Target="../embeddings/_____Microsoft_Office_Excel4.xlsx"/><Relationship Id="rId2" Type="http://schemas.openxmlformats.org/officeDocument/2006/relationships/image" Target="../media/image17.jpeg"/><Relationship Id="rId1" Type="http://schemas.openxmlformats.org/officeDocument/2006/relationships/image" Target="../media/image16.jpeg"/></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Office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Office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Office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0"/>
          <c:y val="1.7750478704980498E-2"/>
          <c:w val="0.93457268188839238"/>
          <c:h val="0.88702327431382644"/>
        </c:manualLayout>
      </c:layout>
      <c:lineChart>
        <c:grouping val="standard"/>
        <c:ser>
          <c:idx val="0"/>
          <c:order val="0"/>
          <c:tx>
            <c:strRef>
              <c:f>Sheet1!$B$1:$B$2</c:f>
              <c:strCache>
                <c:ptCount val="1"/>
                <c:pt idx="0">
                  <c:v>Общее количество учреждений</c:v>
                </c:pt>
              </c:strCache>
            </c:strRef>
          </c:tx>
          <c:spPr>
            <a:ln w="50800">
              <a:solidFill>
                <a:schemeClr val="accent6">
                  <a:lumMod val="50000"/>
                </a:schemeClr>
              </a:solidFill>
              <a:prstDash val="solid"/>
            </a:ln>
          </c:spPr>
          <c:marker>
            <c:symbol val="triangle"/>
            <c:size val="4"/>
            <c:spPr>
              <a:solidFill>
                <a:srgbClr val="FFFF00"/>
              </a:solidFill>
              <a:ln>
                <a:solidFill>
                  <a:srgbClr val="800000"/>
                </a:solidFill>
                <a:prstDash val="solid"/>
              </a:ln>
              <a:scene3d>
                <a:camera prst="orthographicFront"/>
                <a:lightRig rig="threePt" dir="t"/>
              </a:scene3d>
              <a:sp3d>
                <a:bevelT w="165100" prst="coolSlant"/>
              </a:sp3d>
            </c:spPr>
          </c:marker>
          <c:dLbls>
            <c:dLbl>
              <c:idx val="0"/>
              <c:layout>
                <c:manualLayout>
                  <c:x val="-3.0209660855069813E-2"/>
                  <c:y val="-7.6501647703213535E-2"/>
                </c:manualLayout>
              </c:layout>
              <c:dLblPos val="r"/>
              <c:showVal val="1"/>
            </c:dLbl>
            <c:dLbl>
              <c:idx val="1"/>
              <c:layout>
                <c:manualLayout>
                  <c:x val="-2.7425964642802791E-2"/>
                  <c:y val="-6.424844257932906E-2"/>
                </c:manualLayout>
              </c:layout>
              <c:dLblPos val="r"/>
              <c:showVal val="1"/>
            </c:dLbl>
            <c:dLbl>
              <c:idx val="2"/>
              <c:layout>
                <c:manualLayout>
                  <c:x val="-2.3571604618972855E-2"/>
                  <c:y val="-6.675960189105791E-2"/>
                </c:manualLayout>
              </c:layout>
              <c:dLblPos val="r"/>
              <c:showVal val="1"/>
            </c:dLbl>
            <c:dLbl>
              <c:idx val="3"/>
              <c:layout>
                <c:manualLayout>
                  <c:x val="-2.9353114934658229E-2"/>
                  <c:y val="-6.813485028975029E-2"/>
                </c:manualLayout>
              </c:layout>
              <c:dLblPos val="r"/>
              <c:showVal val="1"/>
            </c:dLbl>
            <c:dLbl>
              <c:idx val="4"/>
              <c:layout>
                <c:manualLayout>
                  <c:x val="-3.6111355010733585E-2"/>
                  <c:y val="-3.1160208778545313E-2"/>
                </c:manualLayout>
              </c:layout>
              <c:tx>
                <c:rich>
                  <a:bodyPr/>
                  <a:lstStyle/>
                  <a:p>
                    <a:pPr>
                      <a:defRPr sz="2800" b="1" i="0" u="none" strike="noStrike" baseline="0">
                        <a:solidFill>
                          <a:schemeClr val="accent6">
                            <a:lumMod val="50000"/>
                          </a:schemeClr>
                        </a:solidFill>
                        <a:latin typeface="Arial"/>
                        <a:ea typeface="Arial"/>
                        <a:cs typeface="Arial"/>
                      </a:defRPr>
                    </a:pPr>
                    <a:r>
                      <a:rPr lang="en-US" sz="2800" dirty="0" smtClean="0">
                        <a:solidFill>
                          <a:srgbClr val="FF0000"/>
                        </a:solidFill>
                      </a:rPr>
                      <a:t>19</a:t>
                    </a:r>
                    <a:r>
                      <a:rPr lang="ru-RU" sz="2800" dirty="0" smtClean="0">
                        <a:solidFill>
                          <a:srgbClr val="FF0000"/>
                        </a:solidFill>
                      </a:rPr>
                      <a:t>5</a:t>
                    </a:r>
                    <a:endParaRPr lang="en-US" sz="2800" dirty="0">
                      <a:solidFill>
                        <a:srgbClr val="FF0000"/>
                      </a:solidFill>
                    </a:endParaRPr>
                  </a:p>
                </c:rich>
              </c:tx>
              <c:spPr>
                <a:noFill/>
                <a:ln w="12304">
                  <a:solidFill>
                    <a:srgbClr val="996633"/>
                  </a:solidFill>
                  <a:prstDash val="solid"/>
                </a:ln>
                <a:scene3d>
                  <a:camera prst="orthographicFront"/>
                  <a:lightRig rig="threePt" dir="t"/>
                </a:scene3d>
                <a:sp3d>
                  <a:bevelB/>
                </a:sp3d>
              </c:spPr>
              <c:dLblPos val="r"/>
              <c:showVal val="1"/>
            </c:dLbl>
            <c:dLbl>
              <c:idx val="5"/>
              <c:layout>
                <c:manualLayout>
                  <c:x val="-4.5514880067089307E-2"/>
                  <c:y val="6.2247985517949002E-2"/>
                </c:manualLayout>
              </c:layout>
              <c:showVal val="1"/>
            </c:dLbl>
            <c:spPr>
              <a:noFill/>
              <a:ln w="12304">
                <a:solidFill>
                  <a:srgbClr val="996633"/>
                </a:solidFill>
                <a:prstDash val="solid"/>
              </a:ln>
              <a:scene3d>
                <a:camera prst="orthographicFront"/>
                <a:lightRig rig="threePt" dir="t"/>
              </a:scene3d>
              <a:sp3d>
                <a:bevelB/>
              </a:sp3d>
            </c:spPr>
            <c:txPr>
              <a:bodyPr/>
              <a:lstStyle/>
              <a:p>
                <a:pPr>
                  <a:defRPr sz="1925" b="1" i="0" u="none" strike="noStrike" baseline="0">
                    <a:solidFill>
                      <a:schemeClr val="accent6">
                        <a:lumMod val="50000"/>
                      </a:schemeClr>
                    </a:solidFill>
                    <a:latin typeface="Arial"/>
                    <a:ea typeface="Arial"/>
                    <a:cs typeface="Arial"/>
                  </a:defRPr>
                </a:pPr>
                <a:endParaRPr lang="ru-RU"/>
              </a:p>
            </c:txPr>
            <c:showVal val="1"/>
          </c:dLbls>
          <c:cat>
            <c:numRef>
              <c:f>Sheet1!$A$3:$A$8</c:f>
              <c:numCache>
                <c:formatCode>General</c:formatCode>
                <c:ptCount val="6"/>
                <c:pt idx="0">
                  <c:v>2009</c:v>
                </c:pt>
                <c:pt idx="1">
                  <c:v>2010</c:v>
                </c:pt>
                <c:pt idx="2">
                  <c:v>2011</c:v>
                </c:pt>
                <c:pt idx="3">
                  <c:v>2012</c:v>
                </c:pt>
                <c:pt idx="4">
                  <c:v>2013</c:v>
                </c:pt>
                <c:pt idx="5">
                  <c:v>2014</c:v>
                </c:pt>
              </c:numCache>
            </c:numRef>
          </c:cat>
          <c:val>
            <c:numRef>
              <c:f>Sheet1!$B$3:$B$8</c:f>
              <c:numCache>
                <c:formatCode>General</c:formatCode>
                <c:ptCount val="6"/>
                <c:pt idx="0">
                  <c:v>248</c:v>
                </c:pt>
                <c:pt idx="1">
                  <c:v>228</c:v>
                </c:pt>
                <c:pt idx="2">
                  <c:v>214</c:v>
                </c:pt>
                <c:pt idx="3">
                  <c:v>208</c:v>
                </c:pt>
                <c:pt idx="4">
                  <c:v>195</c:v>
                </c:pt>
                <c:pt idx="5">
                  <c:v>180</c:v>
                </c:pt>
              </c:numCache>
            </c:numRef>
          </c:val>
        </c:ser>
        <c:ser>
          <c:idx val="1"/>
          <c:order val="1"/>
          <c:tx>
            <c:strRef>
              <c:f>Sheet1!$C$1:$C$2</c:f>
              <c:strCache>
                <c:ptCount val="1"/>
                <c:pt idx="0">
                  <c:v>Количество автономных учреждений</c:v>
                </c:pt>
              </c:strCache>
            </c:strRef>
          </c:tx>
          <c:spPr>
            <a:ln w="50800">
              <a:solidFill>
                <a:srgbClr val="00FF00"/>
              </a:solidFill>
              <a:prstDash val="solid"/>
            </a:ln>
          </c:spPr>
          <c:marker>
            <c:symbol val="triangle"/>
            <c:size val="6"/>
            <c:spPr>
              <a:solidFill>
                <a:srgbClr val="FFFF00"/>
              </a:solidFill>
              <a:ln>
                <a:solidFill>
                  <a:srgbClr val="008000"/>
                </a:solidFill>
                <a:prstDash val="solid"/>
              </a:ln>
            </c:spPr>
          </c:marker>
          <c:dLbls>
            <c:dLbl>
              <c:idx val="0"/>
              <c:layout>
                <c:manualLayout>
                  <c:x val="-4.3142236352760502E-2"/>
                  <c:y val="-5.390945123744411E-2"/>
                </c:manualLayout>
              </c:layout>
              <c:dLblPos val="r"/>
              <c:showVal val="1"/>
            </c:dLbl>
            <c:dLbl>
              <c:idx val="1"/>
              <c:layout>
                <c:manualLayout>
                  <c:x val="-3.7064037745868382E-2"/>
                  <c:y val="-6.7568064332721431E-2"/>
                </c:manualLayout>
              </c:layout>
              <c:dLblPos val="r"/>
              <c:showVal val="1"/>
            </c:dLbl>
            <c:dLbl>
              <c:idx val="2"/>
              <c:layout>
                <c:manualLayout>
                  <c:x val="-2.9009589860510571E-2"/>
                  <c:y val="-4.4315337511518525E-2"/>
                </c:manualLayout>
              </c:layout>
              <c:dLblPos val="r"/>
              <c:showVal val="1"/>
            </c:dLbl>
            <c:dLbl>
              <c:idx val="3"/>
              <c:layout>
                <c:manualLayout>
                  <c:x val="-2.9451981709179655E-2"/>
                  <c:y val="-6.1401549519189046E-2"/>
                </c:manualLayout>
              </c:layout>
              <c:dLblPos val="r"/>
              <c:showVal val="1"/>
            </c:dLbl>
            <c:dLbl>
              <c:idx val="4"/>
              <c:layout>
                <c:manualLayout>
                  <c:x val="-5.7650404435349488E-2"/>
                  <c:y val="-7.9101777362428169E-2"/>
                </c:manualLayout>
              </c:layout>
              <c:tx>
                <c:rich>
                  <a:bodyPr/>
                  <a:lstStyle/>
                  <a:p>
                    <a:pPr>
                      <a:defRPr sz="2800" b="1" i="0" u="none" strike="noStrike" baseline="0">
                        <a:solidFill>
                          <a:srgbClr val="009900"/>
                        </a:solidFill>
                        <a:latin typeface="Arial"/>
                        <a:ea typeface="Arial"/>
                        <a:cs typeface="Arial"/>
                      </a:defRPr>
                    </a:pPr>
                    <a:r>
                      <a:rPr lang="en-US" sz="2800" dirty="0">
                        <a:solidFill>
                          <a:schemeClr val="accent3">
                            <a:lumMod val="50000"/>
                          </a:schemeClr>
                        </a:solidFill>
                      </a:rPr>
                      <a:t>38</a:t>
                    </a:r>
                  </a:p>
                </c:rich>
              </c:tx>
              <c:spPr>
                <a:noFill/>
                <a:ln w="12304">
                  <a:solidFill>
                    <a:srgbClr val="00FF00"/>
                  </a:solidFill>
                  <a:prstDash val="solid"/>
                </a:ln>
              </c:spPr>
              <c:dLblPos val="r"/>
              <c:showVal val="1"/>
            </c:dLbl>
            <c:dLbl>
              <c:idx val="5"/>
              <c:layout>
                <c:manualLayout>
                  <c:x val="-4.8359546071941817E-2"/>
                  <c:y val="-5.8789764100285163E-2"/>
                </c:manualLayout>
              </c:layout>
              <c:showVal val="1"/>
            </c:dLbl>
            <c:spPr>
              <a:noFill/>
              <a:ln w="12304">
                <a:solidFill>
                  <a:srgbClr val="00FF00"/>
                </a:solidFill>
                <a:prstDash val="solid"/>
              </a:ln>
            </c:spPr>
            <c:txPr>
              <a:bodyPr/>
              <a:lstStyle/>
              <a:p>
                <a:pPr>
                  <a:defRPr sz="1925" b="1" i="0" u="none" strike="noStrike" baseline="0">
                    <a:solidFill>
                      <a:srgbClr val="009900"/>
                    </a:solidFill>
                    <a:latin typeface="Arial"/>
                    <a:ea typeface="Arial"/>
                    <a:cs typeface="Arial"/>
                  </a:defRPr>
                </a:pPr>
                <a:endParaRPr lang="ru-RU"/>
              </a:p>
            </c:txPr>
            <c:showVal val="1"/>
          </c:dLbls>
          <c:cat>
            <c:numRef>
              <c:f>Sheet1!$A$3:$A$8</c:f>
              <c:numCache>
                <c:formatCode>General</c:formatCode>
                <c:ptCount val="6"/>
                <c:pt idx="0">
                  <c:v>2009</c:v>
                </c:pt>
                <c:pt idx="1">
                  <c:v>2010</c:v>
                </c:pt>
                <c:pt idx="2">
                  <c:v>2011</c:v>
                </c:pt>
                <c:pt idx="3">
                  <c:v>2012</c:v>
                </c:pt>
                <c:pt idx="4">
                  <c:v>2013</c:v>
                </c:pt>
                <c:pt idx="5">
                  <c:v>2014</c:v>
                </c:pt>
              </c:numCache>
            </c:numRef>
          </c:cat>
          <c:val>
            <c:numRef>
              <c:f>Sheet1!$C$3:$C$8</c:f>
              <c:numCache>
                <c:formatCode>General</c:formatCode>
                <c:ptCount val="6"/>
                <c:pt idx="0">
                  <c:v>1</c:v>
                </c:pt>
                <c:pt idx="1">
                  <c:v>1</c:v>
                </c:pt>
                <c:pt idx="2">
                  <c:v>11</c:v>
                </c:pt>
                <c:pt idx="3">
                  <c:v>14</c:v>
                </c:pt>
                <c:pt idx="4">
                  <c:v>38</c:v>
                </c:pt>
                <c:pt idx="5">
                  <c:v>81</c:v>
                </c:pt>
              </c:numCache>
            </c:numRef>
          </c:val>
        </c:ser>
        <c:dLbls>
          <c:showVal val="1"/>
        </c:dLbls>
        <c:marker val="1"/>
        <c:axId val="92902912"/>
        <c:axId val="92904448"/>
      </c:lineChart>
      <c:catAx>
        <c:axId val="92902912"/>
        <c:scaling>
          <c:orientation val="minMax"/>
        </c:scaling>
        <c:axPos val="b"/>
        <c:numFmt formatCode="General" sourceLinked="1"/>
        <c:tickLblPos val="nextTo"/>
        <c:spPr>
          <a:ln w="12304">
            <a:solidFill>
              <a:srgbClr val="969696"/>
            </a:solidFill>
            <a:prstDash val="solid"/>
          </a:ln>
        </c:spPr>
        <c:txPr>
          <a:bodyPr rot="0" vert="horz"/>
          <a:lstStyle/>
          <a:p>
            <a:pPr>
              <a:defRPr sz="1735" b="1" i="0" u="none" strike="noStrike" baseline="0">
                <a:solidFill>
                  <a:schemeClr val="tx1">
                    <a:lumMod val="65000"/>
                    <a:lumOff val="35000"/>
                  </a:schemeClr>
                </a:solidFill>
                <a:latin typeface="Arial"/>
                <a:ea typeface="Arial"/>
                <a:cs typeface="Arial"/>
              </a:defRPr>
            </a:pPr>
            <a:endParaRPr lang="ru-RU"/>
          </a:p>
        </c:txPr>
        <c:crossAx val="92904448"/>
        <c:crosses val="autoZero"/>
        <c:auto val="1"/>
        <c:lblAlgn val="ctr"/>
        <c:lblOffset val="100"/>
        <c:tickLblSkip val="1"/>
        <c:tickMarkSkip val="1"/>
      </c:catAx>
      <c:valAx>
        <c:axId val="92904448"/>
        <c:scaling>
          <c:orientation val="minMax"/>
        </c:scaling>
        <c:delete val="1"/>
        <c:axPos val="l"/>
        <c:numFmt formatCode="General" sourceLinked="1"/>
        <c:tickLblPos val="none"/>
        <c:crossAx val="92902912"/>
        <c:crosses val="autoZero"/>
        <c:crossBetween val="between"/>
      </c:valAx>
      <c:spPr>
        <a:noFill/>
        <a:ln w="25394">
          <a:noFill/>
        </a:ln>
      </c:spPr>
    </c:plotArea>
    <c:legend>
      <c:legendPos val="b"/>
      <c:layout>
        <c:manualLayout>
          <c:xMode val="edge"/>
          <c:yMode val="edge"/>
          <c:x val="3.0312044181470876E-2"/>
          <c:y val="0.40824331065611424"/>
          <c:w val="0.5889333933656492"/>
          <c:h val="0.2360772550326653"/>
        </c:manualLayout>
      </c:layout>
      <c:spPr>
        <a:noFill/>
        <a:ln w="24609">
          <a:noFill/>
        </a:ln>
      </c:spPr>
      <c:txPr>
        <a:bodyPr/>
        <a:lstStyle/>
        <a:p>
          <a:pPr>
            <a:defRPr sz="1400" b="1" i="0" u="none" strike="noStrike" baseline="0">
              <a:solidFill>
                <a:schemeClr val="tx1">
                  <a:lumMod val="65000"/>
                  <a:lumOff val="35000"/>
                </a:schemeClr>
              </a:solidFill>
              <a:latin typeface="Arial"/>
              <a:ea typeface="Arial"/>
              <a:cs typeface="Arial"/>
            </a:defRPr>
          </a:pPr>
          <a:endParaRPr lang="ru-RU"/>
        </a:p>
      </c:txPr>
    </c:legend>
    <c:plotVisOnly val="1"/>
    <c:dispBlanksAs val="gap"/>
  </c:chart>
  <c:spPr>
    <a:noFill/>
    <a:ln>
      <a:noFill/>
    </a:ln>
  </c:spPr>
  <c:txPr>
    <a:bodyPr/>
    <a:lstStyle/>
    <a:p>
      <a:pPr>
        <a:defRPr sz="2445" b="1" i="0" u="none" strike="noStrike" baseline="0">
          <a:solidFill>
            <a:schemeClr val="tx1"/>
          </a:solidFill>
          <a:latin typeface="Arial"/>
          <a:ea typeface="Arial"/>
          <a:cs typeface="Arial"/>
        </a:defRPr>
      </a:pPr>
      <a:endParaRPr lang="ru-RU"/>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0.17145508736577167"/>
          <c:y val="5.0261567294693874E-2"/>
          <c:w val="0.54553293567636785"/>
          <c:h val="0.85356934831832254"/>
        </c:manualLayout>
      </c:layout>
      <c:barChart>
        <c:barDir val="col"/>
        <c:grouping val="clustered"/>
        <c:ser>
          <c:idx val="1"/>
          <c:order val="1"/>
          <c:tx>
            <c:strRef>
              <c:f>Лист1!$C$1</c:f>
              <c:strCache>
                <c:ptCount val="1"/>
                <c:pt idx="0">
                  <c:v>Средних медработников на 10 тыс. населения</c:v>
                </c:pt>
              </c:strCache>
            </c:strRef>
          </c:tx>
          <c:spPr>
            <a:gradFill>
              <a:gsLst>
                <a:gs pos="0">
                  <a:srgbClr val="8488C4"/>
                </a:gs>
                <a:gs pos="53000">
                  <a:srgbClr val="D4DEFF"/>
                </a:gs>
                <a:gs pos="83000">
                  <a:srgbClr val="D4DEFF"/>
                </a:gs>
                <a:gs pos="100000">
                  <a:srgbClr val="96AB94"/>
                </a:gs>
              </a:gsLst>
              <a:lin ang="5400000" scaled="0"/>
            </a:gradFill>
            <a:ln>
              <a:solidFill>
                <a:schemeClr val="accent4">
                  <a:lumMod val="50000"/>
                </a:schemeClr>
              </a:solidFill>
            </a:ln>
          </c:spPr>
          <c:dLbls>
            <c:spPr>
              <a:solidFill>
                <a:schemeClr val="bg1"/>
              </a:solidFill>
              <a:effectLst>
                <a:outerShdw blurRad="50800" dist="38100" dir="16200000" rotWithShape="0">
                  <a:prstClr val="black">
                    <a:alpha val="40000"/>
                  </a:prstClr>
                </a:outerShdw>
              </a:effectLst>
            </c:spPr>
            <c:txPr>
              <a:bodyPr/>
              <a:lstStyle/>
              <a:p>
                <a:pPr>
                  <a:defRPr sz="1600" b="1">
                    <a:solidFill>
                      <a:schemeClr val="accent4">
                        <a:lumMod val="75000"/>
                      </a:schemeClr>
                    </a:solidFill>
                    <a:latin typeface="Arial" pitchFamily="34" charset="0"/>
                    <a:cs typeface="Arial" pitchFamily="34" charset="0"/>
                  </a:defRPr>
                </a:pPr>
                <a:endParaRPr lang="ru-RU"/>
              </a:p>
            </c:txPr>
            <c:dLblPos val="outEnd"/>
            <c:showVal val="1"/>
          </c:dLbls>
          <c:cat>
            <c:numRef>
              <c:f>Лист1!$A$2:$A$6</c:f>
              <c:numCache>
                <c:formatCode>General</c:formatCode>
                <c:ptCount val="5"/>
                <c:pt idx="0">
                  <c:v>2009</c:v>
                </c:pt>
                <c:pt idx="1">
                  <c:v>2010</c:v>
                </c:pt>
                <c:pt idx="2">
                  <c:v>2011</c:v>
                </c:pt>
                <c:pt idx="3">
                  <c:v>2012</c:v>
                </c:pt>
                <c:pt idx="4">
                  <c:v>2013</c:v>
                </c:pt>
              </c:numCache>
            </c:numRef>
          </c:cat>
          <c:val>
            <c:numRef>
              <c:f>Лист1!$C$2:$C$6</c:f>
              <c:numCache>
                <c:formatCode>General</c:formatCode>
                <c:ptCount val="5"/>
                <c:pt idx="0">
                  <c:v>91.7</c:v>
                </c:pt>
                <c:pt idx="1">
                  <c:v>90.9</c:v>
                </c:pt>
                <c:pt idx="2">
                  <c:v>90.7</c:v>
                </c:pt>
                <c:pt idx="3">
                  <c:v>92.5</c:v>
                </c:pt>
                <c:pt idx="4">
                  <c:v>94.1</c:v>
                </c:pt>
              </c:numCache>
            </c:numRef>
          </c:val>
        </c:ser>
        <c:axId val="105528704"/>
        <c:axId val="105538688"/>
      </c:barChart>
      <c:lineChart>
        <c:grouping val="standard"/>
        <c:ser>
          <c:idx val="0"/>
          <c:order val="0"/>
          <c:tx>
            <c:strRef>
              <c:f>Лист1!$B$1</c:f>
              <c:strCache>
                <c:ptCount val="1"/>
                <c:pt idx="0">
                  <c:v>Число средних медработников</c:v>
                </c:pt>
              </c:strCache>
            </c:strRef>
          </c:tx>
          <c:spPr>
            <a:ln>
              <a:solidFill>
                <a:srgbClr val="F44AF8"/>
              </a:solidFill>
            </a:ln>
          </c:spPr>
          <c:marker>
            <c:spPr>
              <a:ln>
                <a:solidFill>
                  <a:srgbClr val="F44AF8"/>
                </a:solidFill>
              </a:ln>
            </c:spPr>
          </c:marker>
          <c:dLbls>
            <c:spPr>
              <a:solidFill>
                <a:schemeClr val="bg1"/>
              </a:solidFill>
              <a:effectLst>
                <a:outerShdw blurRad="50800" dist="38100" dir="16200000" rotWithShape="0">
                  <a:prstClr val="black">
                    <a:alpha val="40000"/>
                  </a:prstClr>
                </a:outerShdw>
              </a:effectLst>
            </c:spPr>
            <c:txPr>
              <a:bodyPr/>
              <a:lstStyle/>
              <a:p>
                <a:pPr>
                  <a:defRPr sz="1600" b="1">
                    <a:solidFill>
                      <a:srgbClr val="BB0594"/>
                    </a:solidFill>
                    <a:latin typeface="Arial" pitchFamily="34" charset="0"/>
                    <a:cs typeface="Arial" pitchFamily="34" charset="0"/>
                  </a:defRPr>
                </a:pPr>
                <a:endParaRPr lang="ru-RU"/>
              </a:p>
            </c:txPr>
            <c:dLblPos val="b"/>
            <c:showVal val="1"/>
          </c:dLbls>
          <c:cat>
            <c:numRef>
              <c:f>Лист1!$A$2:$A$6</c:f>
              <c:numCache>
                <c:formatCode>General</c:formatCode>
                <c:ptCount val="5"/>
                <c:pt idx="0">
                  <c:v>2009</c:v>
                </c:pt>
                <c:pt idx="1">
                  <c:v>2010</c:v>
                </c:pt>
                <c:pt idx="2">
                  <c:v>2011</c:v>
                </c:pt>
                <c:pt idx="3">
                  <c:v>2012</c:v>
                </c:pt>
                <c:pt idx="4">
                  <c:v>2013</c:v>
                </c:pt>
              </c:numCache>
            </c:numRef>
          </c:cat>
          <c:val>
            <c:numRef>
              <c:f>Лист1!$B$2:$B$6</c:f>
              <c:numCache>
                <c:formatCode>General</c:formatCode>
                <c:ptCount val="5"/>
                <c:pt idx="0">
                  <c:v>38620</c:v>
                </c:pt>
                <c:pt idx="1">
                  <c:v>38296</c:v>
                </c:pt>
                <c:pt idx="2">
                  <c:v>38208</c:v>
                </c:pt>
                <c:pt idx="3">
                  <c:v>38892</c:v>
                </c:pt>
                <c:pt idx="4">
                  <c:v>39740</c:v>
                </c:pt>
              </c:numCache>
            </c:numRef>
          </c:val>
        </c:ser>
        <c:marker val="1"/>
        <c:axId val="105550208"/>
        <c:axId val="105540224"/>
      </c:lineChart>
      <c:catAx>
        <c:axId val="105528704"/>
        <c:scaling>
          <c:orientation val="minMax"/>
        </c:scaling>
        <c:axPos val="b"/>
        <c:numFmt formatCode="General" sourceLinked="1"/>
        <c:tickLblPos val="nextTo"/>
        <c:txPr>
          <a:bodyPr/>
          <a:lstStyle/>
          <a:p>
            <a:pPr>
              <a:defRPr sz="1400">
                <a:solidFill>
                  <a:schemeClr val="tx1">
                    <a:lumMod val="75000"/>
                    <a:lumOff val="25000"/>
                  </a:schemeClr>
                </a:solidFill>
                <a:latin typeface="Arial" pitchFamily="34" charset="0"/>
                <a:cs typeface="Arial" pitchFamily="34" charset="0"/>
              </a:defRPr>
            </a:pPr>
            <a:endParaRPr lang="ru-RU"/>
          </a:p>
        </c:txPr>
        <c:crossAx val="105538688"/>
        <c:crosses val="autoZero"/>
        <c:auto val="1"/>
        <c:lblAlgn val="ctr"/>
        <c:lblOffset val="100"/>
      </c:catAx>
      <c:valAx>
        <c:axId val="105538688"/>
        <c:scaling>
          <c:orientation val="minMax"/>
          <c:max val="110"/>
          <c:min val="10"/>
        </c:scaling>
        <c:axPos val="l"/>
        <c:numFmt formatCode="General" sourceLinked="1"/>
        <c:tickLblPos val="nextTo"/>
        <c:spPr>
          <a:ln>
            <a:noFill/>
          </a:ln>
        </c:spPr>
        <c:txPr>
          <a:bodyPr/>
          <a:lstStyle/>
          <a:p>
            <a:pPr>
              <a:defRPr>
                <a:solidFill>
                  <a:schemeClr val="bg1"/>
                </a:solidFill>
              </a:defRPr>
            </a:pPr>
            <a:endParaRPr lang="ru-RU"/>
          </a:p>
        </c:txPr>
        <c:crossAx val="105528704"/>
        <c:crosses val="autoZero"/>
        <c:crossBetween val="between"/>
        <c:majorUnit val="15"/>
      </c:valAx>
      <c:valAx>
        <c:axId val="105540224"/>
        <c:scaling>
          <c:orientation val="minMax"/>
          <c:max val="50000"/>
          <c:min val="20000"/>
        </c:scaling>
        <c:axPos val="r"/>
        <c:numFmt formatCode="General" sourceLinked="1"/>
        <c:tickLblPos val="nextTo"/>
        <c:spPr>
          <a:noFill/>
          <a:ln>
            <a:noFill/>
          </a:ln>
        </c:spPr>
        <c:txPr>
          <a:bodyPr/>
          <a:lstStyle/>
          <a:p>
            <a:pPr>
              <a:defRPr sz="100">
                <a:solidFill>
                  <a:schemeClr val="bg1"/>
                </a:solidFill>
              </a:defRPr>
            </a:pPr>
            <a:endParaRPr lang="ru-RU"/>
          </a:p>
        </c:txPr>
        <c:crossAx val="105550208"/>
        <c:crosses val="max"/>
        <c:crossBetween val="between"/>
        <c:majorUnit val="1000"/>
      </c:valAx>
      <c:catAx>
        <c:axId val="105550208"/>
        <c:scaling>
          <c:orientation val="minMax"/>
        </c:scaling>
        <c:delete val="1"/>
        <c:axPos val="b"/>
        <c:numFmt formatCode="General" sourceLinked="1"/>
        <c:tickLblPos val="none"/>
        <c:crossAx val="105540224"/>
        <c:crosses val="autoZero"/>
        <c:auto val="1"/>
        <c:lblAlgn val="ctr"/>
        <c:lblOffset val="100"/>
      </c:catAx>
    </c:plotArea>
    <c:legend>
      <c:legendPos val="r"/>
      <c:legendEntry>
        <c:idx val="0"/>
        <c:txPr>
          <a:bodyPr/>
          <a:lstStyle/>
          <a:p>
            <a:pPr>
              <a:defRPr sz="1200" b="1">
                <a:solidFill>
                  <a:schemeClr val="tx1">
                    <a:lumMod val="85000"/>
                    <a:lumOff val="15000"/>
                  </a:schemeClr>
                </a:solidFill>
                <a:latin typeface="Arial" pitchFamily="34" charset="0"/>
                <a:cs typeface="Arial" pitchFamily="34" charset="0"/>
              </a:defRPr>
            </a:pPr>
            <a:endParaRPr lang="ru-RU"/>
          </a:p>
        </c:txPr>
      </c:legendEntry>
      <c:legendEntry>
        <c:idx val="1"/>
        <c:txPr>
          <a:bodyPr/>
          <a:lstStyle/>
          <a:p>
            <a:pPr>
              <a:defRPr sz="1200" b="1">
                <a:solidFill>
                  <a:srgbClr val="BB0594"/>
                </a:solidFill>
                <a:latin typeface="Arial" pitchFamily="34" charset="0"/>
                <a:cs typeface="Arial" pitchFamily="34" charset="0"/>
              </a:defRPr>
            </a:pPr>
            <a:endParaRPr lang="ru-RU"/>
          </a:p>
        </c:txPr>
      </c:legendEntry>
      <c:layout>
        <c:manualLayout>
          <c:xMode val="edge"/>
          <c:yMode val="edge"/>
          <c:x val="0.11907712680711086"/>
          <c:y val="0.72141628794508073"/>
          <c:w val="0.6565440685390006"/>
          <c:h val="0.13709453232391519"/>
        </c:manualLayout>
      </c:layout>
      <c:spPr>
        <a:solidFill>
          <a:schemeClr val="bg1">
            <a:alpha val="80000"/>
          </a:schemeClr>
        </a:solidFill>
        <a:ln>
          <a:solidFill>
            <a:schemeClr val="bg1">
              <a:lumMod val="50000"/>
            </a:schemeClr>
          </a:solidFill>
        </a:ln>
      </c:spPr>
      <c:txPr>
        <a:bodyPr/>
        <a:lstStyle/>
        <a:p>
          <a:pPr>
            <a:defRPr sz="1600" b="1">
              <a:solidFill>
                <a:schemeClr val="tx2">
                  <a:lumMod val="60000"/>
                  <a:lumOff val="40000"/>
                </a:schemeClr>
              </a:solidFill>
              <a:latin typeface="Arial" pitchFamily="34" charset="0"/>
              <a:cs typeface="Arial" pitchFamily="34" charset="0"/>
            </a:defRPr>
          </a:pPr>
          <a:endParaRPr lang="ru-RU"/>
        </a:p>
      </c:txPr>
    </c:legend>
    <c:plotVisOnly val="1"/>
    <c:dispBlanksAs val="gap"/>
  </c:chart>
  <c:txPr>
    <a:bodyPr/>
    <a:lstStyle/>
    <a:p>
      <a:pPr>
        <a:defRPr sz="1800"/>
      </a:pPr>
      <a:endParaRPr lang="ru-RU"/>
    </a:p>
  </c:txPr>
  <c:externalData r:id="rId1"/>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ru-RU"/>
  <c:chart>
    <c:plotArea>
      <c:layout/>
      <c:barChart>
        <c:barDir val="bar"/>
        <c:grouping val="clustered"/>
        <c:ser>
          <c:idx val="0"/>
          <c:order val="0"/>
          <c:tx>
            <c:strRef>
              <c:f>Лист1!$B$1</c:f>
              <c:strCache>
                <c:ptCount val="1"/>
                <c:pt idx="0">
                  <c:v>Трудоустроилось в 2013</c:v>
                </c:pt>
              </c:strCache>
            </c:strRef>
          </c:tx>
          <c:spPr>
            <a:blipFill>
              <a:blip xmlns:r="http://schemas.openxmlformats.org/officeDocument/2006/relationships" r:embed="rId1"/>
              <a:tile tx="0" ty="0" sx="100000" sy="100000" flip="none" algn="tl"/>
            </a:blipFill>
            <a:ln>
              <a:solidFill>
                <a:schemeClr val="accent5">
                  <a:lumMod val="75000"/>
                </a:schemeClr>
              </a:solidFill>
            </a:ln>
            <a:effectLst>
              <a:glow rad="63500">
                <a:schemeClr val="accent1">
                  <a:satMod val="175000"/>
                  <a:alpha val="40000"/>
                </a:schemeClr>
              </a:glow>
              <a:outerShdw blurRad="50800" dist="38100" dir="18900000" algn="bl" rotWithShape="0">
                <a:prstClr val="black">
                  <a:alpha val="40000"/>
                </a:prstClr>
              </a:outerShdw>
            </a:effectLst>
          </c:spPr>
          <c:dLbls>
            <c:dLbl>
              <c:idx val="0"/>
              <c:layout>
                <c:manualLayout>
                  <c:x val="4.3005650900596422E-3"/>
                  <c:y val="3.8448042810058154E-2"/>
                </c:manualLayout>
              </c:layout>
              <c:showVal val="1"/>
            </c:dLbl>
            <c:dLbl>
              <c:idx val="1"/>
              <c:layout>
                <c:manualLayout>
                  <c:x val="1.3625338886308033E-2"/>
                  <c:y val="3.3275006480761413E-2"/>
                </c:manualLayout>
              </c:layout>
              <c:showVal val="1"/>
            </c:dLbl>
            <c:spPr>
              <a:effectLst>
                <a:outerShdw blurRad="50800" dist="38100" dir="5400000" algn="t" rotWithShape="0">
                  <a:prstClr val="black">
                    <a:alpha val="40000"/>
                  </a:prstClr>
                </a:outerShdw>
              </a:effectLst>
            </c:spPr>
            <c:txPr>
              <a:bodyPr/>
              <a:lstStyle/>
              <a:p>
                <a:pPr>
                  <a:defRPr sz="2000" b="1">
                    <a:solidFill>
                      <a:schemeClr val="tx1">
                        <a:lumMod val="75000"/>
                        <a:lumOff val="25000"/>
                      </a:schemeClr>
                    </a:solidFill>
                  </a:defRPr>
                </a:pPr>
                <a:endParaRPr lang="ru-RU"/>
              </a:p>
            </c:txPr>
            <c:showVal val="1"/>
          </c:dLbls>
          <c:cat>
            <c:strRef>
              <c:f>Лист1!$A$2:$A$3</c:f>
              <c:strCache>
                <c:ptCount val="2"/>
                <c:pt idx="0">
                  <c:v>Интерны</c:v>
                </c:pt>
                <c:pt idx="1">
                  <c:v>Ординаторы</c:v>
                </c:pt>
              </c:strCache>
            </c:strRef>
          </c:cat>
          <c:val>
            <c:numRef>
              <c:f>Лист1!$B$2:$B$3</c:f>
              <c:numCache>
                <c:formatCode>General</c:formatCode>
                <c:ptCount val="2"/>
                <c:pt idx="0">
                  <c:v>640</c:v>
                </c:pt>
                <c:pt idx="1">
                  <c:v>137</c:v>
                </c:pt>
              </c:numCache>
            </c:numRef>
          </c:val>
        </c:ser>
        <c:ser>
          <c:idx val="1"/>
          <c:order val="1"/>
          <c:tx>
            <c:strRef>
              <c:f>Лист1!$C$1</c:f>
              <c:strCache>
                <c:ptCount val="1"/>
                <c:pt idx="0">
                  <c:v>Выпустилось в 2013</c:v>
                </c:pt>
              </c:strCache>
            </c:strRef>
          </c:tx>
          <c:spPr>
            <a:blipFill>
              <a:blip xmlns:r="http://schemas.openxmlformats.org/officeDocument/2006/relationships" r:embed="rId2"/>
              <a:tile tx="0" ty="0" sx="100000" sy="100000" flip="none" algn="tl"/>
            </a:blipFill>
            <a:ln>
              <a:solidFill>
                <a:schemeClr val="accent2">
                  <a:lumMod val="75000"/>
                </a:schemeClr>
              </a:solidFill>
            </a:ln>
            <a:effectLst>
              <a:glow rad="63500">
                <a:schemeClr val="accent6">
                  <a:satMod val="175000"/>
                  <a:alpha val="40000"/>
                </a:schemeClr>
              </a:glow>
              <a:outerShdw blurRad="50800" dist="38100" dir="18900000" algn="bl" rotWithShape="0">
                <a:prstClr val="black">
                  <a:alpha val="40000"/>
                </a:prstClr>
              </a:outerShdw>
            </a:effectLst>
          </c:spPr>
          <c:dLbls>
            <c:dLbl>
              <c:idx val="0"/>
              <c:layout>
                <c:manualLayout>
                  <c:x val="1.7925268643956677E-3"/>
                  <c:y val="-0.10699690775099067"/>
                </c:manualLayout>
              </c:layout>
              <c:showVal val="1"/>
            </c:dLbl>
            <c:dLbl>
              <c:idx val="1"/>
              <c:layout>
                <c:manualLayout>
                  <c:x val="9.8612484840968698E-3"/>
                  <c:y val="-0.10441015813057808"/>
                </c:manualLayout>
              </c:layout>
              <c:spPr>
                <a:effectLst>
                  <a:outerShdw blurRad="50800" dist="38100" dir="5400000" algn="t" rotWithShape="0">
                    <a:prstClr val="black">
                      <a:alpha val="40000"/>
                    </a:prstClr>
                  </a:outerShdw>
                </a:effectLst>
              </c:spPr>
              <c:txPr>
                <a:bodyPr/>
                <a:lstStyle/>
                <a:p>
                  <a:pPr>
                    <a:defRPr sz="2000" b="1">
                      <a:solidFill>
                        <a:schemeClr val="tx1">
                          <a:lumMod val="75000"/>
                          <a:lumOff val="25000"/>
                        </a:schemeClr>
                      </a:solidFill>
                    </a:defRPr>
                  </a:pPr>
                  <a:endParaRPr lang="ru-RU"/>
                </a:p>
              </c:txPr>
              <c:showVal val="1"/>
            </c:dLbl>
            <c:spPr>
              <a:effectLst>
                <a:outerShdw blurRad="50800" dist="38100" dir="5400000" algn="t" rotWithShape="0">
                  <a:prstClr val="black">
                    <a:alpha val="40000"/>
                  </a:prstClr>
                </a:outerShdw>
              </a:effectLst>
            </c:spPr>
            <c:txPr>
              <a:bodyPr/>
              <a:lstStyle/>
              <a:p>
                <a:pPr>
                  <a:defRPr sz="2000" b="1"/>
                </a:pPr>
                <a:endParaRPr lang="ru-RU"/>
              </a:p>
            </c:txPr>
            <c:showVal val="1"/>
          </c:dLbls>
          <c:cat>
            <c:strRef>
              <c:f>Лист1!$A$2:$A$3</c:f>
              <c:strCache>
                <c:ptCount val="2"/>
                <c:pt idx="0">
                  <c:v>Интерны</c:v>
                </c:pt>
                <c:pt idx="1">
                  <c:v>Ординаторы</c:v>
                </c:pt>
              </c:strCache>
            </c:strRef>
          </c:cat>
          <c:val>
            <c:numRef>
              <c:f>Лист1!$C$2:$C$3</c:f>
              <c:numCache>
                <c:formatCode>General</c:formatCode>
                <c:ptCount val="2"/>
                <c:pt idx="0">
                  <c:v>670</c:v>
                </c:pt>
                <c:pt idx="1">
                  <c:v>145</c:v>
                </c:pt>
              </c:numCache>
            </c:numRef>
          </c:val>
        </c:ser>
        <c:axId val="97517952"/>
        <c:axId val="97519488"/>
      </c:barChart>
      <c:catAx>
        <c:axId val="97517952"/>
        <c:scaling>
          <c:orientation val="minMax"/>
        </c:scaling>
        <c:axPos val="l"/>
        <c:majorTickMark val="none"/>
        <c:tickLblPos val="nextTo"/>
        <c:spPr>
          <a:ln>
            <a:noFill/>
          </a:ln>
        </c:spPr>
        <c:txPr>
          <a:bodyPr/>
          <a:lstStyle/>
          <a:p>
            <a:pPr>
              <a:defRPr sz="1600" b="1">
                <a:latin typeface="Trebuchet MS" panose="020B0603020202020204" pitchFamily="34" charset="0"/>
              </a:defRPr>
            </a:pPr>
            <a:endParaRPr lang="ru-RU"/>
          </a:p>
        </c:txPr>
        <c:crossAx val="97519488"/>
        <c:crosses val="autoZero"/>
        <c:auto val="1"/>
        <c:lblAlgn val="ctr"/>
        <c:lblOffset val="100"/>
      </c:catAx>
      <c:valAx>
        <c:axId val="97519488"/>
        <c:scaling>
          <c:orientation val="minMax"/>
        </c:scaling>
        <c:delete val="1"/>
        <c:axPos val="b"/>
        <c:numFmt formatCode="General" sourceLinked="1"/>
        <c:tickLblPos val="none"/>
        <c:crossAx val="97517952"/>
        <c:crosses val="autoZero"/>
        <c:crossBetween val="between"/>
      </c:valAx>
      <c:spPr>
        <a:ln cmpd="sng"/>
      </c:spPr>
    </c:plotArea>
    <c:legend>
      <c:legendPos val="r"/>
      <c:layout/>
      <c:txPr>
        <a:bodyPr/>
        <a:lstStyle/>
        <a:p>
          <a:pPr>
            <a:defRPr sz="1400">
              <a:latin typeface="Trebuchet MS" panose="020B0603020202020204" pitchFamily="34" charset="0"/>
            </a:defRPr>
          </a:pPr>
          <a:endParaRPr lang="ru-RU"/>
        </a:p>
      </c:txPr>
    </c:legend>
    <c:plotVisOnly val="1"/>
    <c:dispBlanksAs val="gap"/>
  </c:chart>
  <c:spPr>
    <a:solidFill>
      <a:srgbClr val="4F81BD">
        <a:lumMod val="20000"/>
        <a:lumOff val="80000"/>
        <a:alpha val="80000"/>
      </a:srgbClr>
    </a:solidFill>
    <a:ln cmpd="sng">
      <a:solidFill>
        <a:schemeClr val="tx2">
          <a:lumMod val="40000"/>
          <a:lumOff val="60000"/>
        </a:schemeClr>
      </a:solidFill>
      <a:prstDash val="solid"/>
    </a:ln>
    <a:scene3d>
      <a:camera prst="orthographicFront"/>
      <a:lightRig rig="threePt" dir="t"/>
    </a:scene3d>
    <a:sp3d>
      <a:bevelB/>
    </a:sp3d>
  </c:spPr>
  <c:txPr>
    <a:bodyPr/>
    <a:lstStyle/>
    <a:p>
      <a:pPr>
        <a:defRPr sz="1800"/>
      </a:pPr>
      <a:endParaRPr lang="ru-RU"/>
    </a:p>
  </c:txPr>
  <c:externalData r:id="rId3"/>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ru-RU"/>
  <c:chart>
    <c:view3D>
      <c:rAngAx val="1"/>
    </c:view3D>
    <c:floor>
      <c:spPr>
        <a:ln>
          <a:noFill/>
        </a:ln>
      </c:spPr>
    </c:floor>
    <c:plotArea>
      <c:layout>
        <c:manualLayout>
          <c:layoutTarget val="inner"/>
          <c:xMode val="edge"/>
          <c:yMode val="edge"/>
          <c:x val="0"/>
          <c:y val="0"/>
          <c:w val="0.74028012117333053"/>
          <c:h val="0.83237480896895799"/>
        </c:manualLayout>
      </c:layout>
      <c:bar3DChart>
        <c:barDir val="col"/>
        <c:grouping val="percentStacked"/>
        <c:ser>
          <c:idx val="0"/>
          <c:order val="0"/>
          <c:tx>
            <c:strRef>
              <c:f>Лист1!$B$1</c:f>
              <c:strCache>
                <c:ptCount val="1"/>
                <c:pt idx="0">
                  <c:v>Старше трудоспособного</c:v>
                </c:pt>
              </c:strCache>
            </c:strRef>
          </c:tx>
          <c:spPr>
            <a:blipFill>
              <a:blip xmlns:r="http://schemas.openxmlformats.org/officeDocument/2006/relationships" r:embed="rId1"/>
              <a:tile tx="0" ty="0" sx="100000" sy="100000" flip="none" algn="tl"/>
            </a:blipFill>
          </c:spPr>
          <c:dLbls>
            <c:dLbl>
              <c:idx val="0"/>
              <c:layout>
                <c:manualLayout>
                  <c:x val="-0.10773905023624829"/>
                  <c:y val="-4.5168290479801788E-2"/>
                </c:manualLayout>
              </c:layout>
              <c:tx>
                <c:rich>
                  <a:bodyPr/>
                  <a:lstStyle/>
                  <a:p>
                    <a:r>
                      <a:rPr lang="en-US" sz="1400" b="1" dirty="0" smtClean="0">
                        <a:solidFill>
                          <a:schemeClr val="tx1">
                            <a:lumMod val="65000"/>
                            <a:lumOff val="35000"/>
                          </a:schemeClr>
                        </a:solidFill>
                      </a:rPr>
                      <a:t>21.4</a:t>
                    </a:r>
                    <a:r>
                      <a:rPr lang="ru-RU" sz="1400" b="1" dirty="0" smtClean="0">
                        <a:solidFill>
                          <a:schemeClr val="tx1">
                            <a:lumMod val="65000"/>
                            <a:lumOff val="35000"/>
                          </a:schemeClr>
                        </a:solidFill>
                      </a:rPr>
                      <a:t>%</a:t>
                    </a:r>
                    <a:endParaRPr lang="en-US" dirty="0"/>
                  </a:p>
                </c:rich>
              </c:tx>
              <c:showVal val="1"/>
            </c:dLbl>
            <c:dLbl>
              <c:idx val="1"/>
              <c:layout>
                <c:manualLayout>
                  <c:x val="-0.11033271629949609"/>
                  <c:y val="-3.57931244354492E-2"/>
                </c:manualLayout>
              </c:layout>
              <c:tx>
                <c:rich>
                  <a:bodyPr/>
                  <a:lstStyle/>
                  <a:p>
                    <a:r>
                      <a:rPr lang="en-US" sz="1400" b="1" dirty="0" smtClean="0">
                        <a:solidFill>
                          <a:schemeClr val="tx1">
                            <a:lumMod val="65000"/>
                            <a:lumOff val="35000"/>
                          </a:schemeClr>
                        </a:solidFill>
                      </a:rPr>
                      <a:t>23.8</a:t>
                    </a:r>
                    <a:r>
                      <a:rPr lang="ru-RU" sz="1400" b="1" dirty="0" smtClean="0">
                        <a:solidFill>
                          <a:schemeClr val="tx1">
                            <a:lumMod val="65000"/>
                            <a:lumOff val="35000"/>
                          </a:schemeClr>
                        </a:solidFill>
                      </a:rPr>
                      <a:t>%</a:t>
                    </a:r>
                    <a:endParaRPr lang="en-US" dirty="0"/>
                  </a:p>
                </c:rich>
              </c:tx>
              <c:showVal val="1"/>
            </c:dLbl>
            <c:spPr>
              <a:ln>
                <a:solidFill>
                  <a:srgbClr val="996633"/>
                </a:solidFill>
              </a:ln>
              <a:effectLst>
                <a:outerShdw blurRad="50800" dist="38100" dir="16200000" rotWithShape="0">
                  <a:prstClr val="black">
                    <a:alpha val="40000"/>
                  </a:prstClr>
                </a:outerShdw>
              </a:effectLst>
            </c:spPr>
            <c:txPr>
              <a:bodyPr/>
              <a:lstStyle/>
              <a:p>
                <a:pPr>
                  <a:defRPr sz="1400" b="1">
                    <a:solidFill>
                      <a:schemeClr val="tx1">
                        <a:lumMod val="65000"/>
                        <a:lumOff val="35000"/>
                      </a:schemeClr>
                    </a:solidFill>
                  </a:defRPr>
                </a:pPr>
                <a:endParaRPr lang="ru-RU"/>
              </a:p>
            </c:txPr>
            <c:showVal val="1"/>
          </c:dLbls>
          <c:cat>
            <c:numRef>
              <c:f>Лист1!$A$2:$A$3</c:f>
              <c:numCache>
                <c:formatCode>General</c:formatCode>
                <c:ptCount val="2"/>
                <c:pt idx="0">
                  <c:v>2009</c:v>
                </c:pt>
                <c:pt idx="1">
                  <c:v>2013</c:v>
                </c:pt>
              </c:numCache>
            </c:numRef>
          </c:cat>
          <c:val>
            <c:numRef>
              <c:f>Лист1!$B$2:$B$3</c:f>
              <c:numCache>
                <c:formatCode>General</c:formatCode>
                <c:ptCount val="2"/>
                <c:pt idx="0">
                  <c:v>21.4</c:v>
                </c:pt>
                <c:pt idx="1">
                  <c:v>23.8</c:v>
                </c:pt>
              </c:numCache>
            </c:numRef>
          </c:val>
        </c:ser>
        <c:ser>
          <c:idx val="1"/>
          <c:order val="1"/>
          <c:tx>
            <c:strRef>
              <c:f>Лист1!$C$1</c:f>
              <c:strCache>
                <c:ptCount val="1"/>
                <c:pt idx="0">
                  <c:v>Трудоспособное</c:v>
                </c:pt>
              </c:strCache>
            </c:strRef>
          </c:tx>
          <c:spPr>
            <a:solidFill>
              <a:schemeClr val="accent2">
                <a:lumMod val="60000"/>
                <a:lumOff val="40000"/>
                <a:alpha val="90000"/>
              </a:schemeClr>
            </a:solidFill>
          </c:spPr>
          <c:dLbls>
            <c:dLbl>
              <c:idx val="0"/>
              <c:layout>
                <c:manualLayout>
                  <c:x val="-9.1624623407856681E-2"/>
                  <c:y val="-3.337733005511466E-2"/>
                </c:manualLayout>
              </c:layout>
              <c:tx>
                <c:rich>
                  <a:bodyPr/>
                  <a:lstStyle/>
                  <a:p>
                    <a:r>
                      <a:rPr lang="en-US" sz="1400" b="1" dirty="0" smtClean="0">
                        <a:solidFill>
                          <a:schemeClr val="tx1">
                            <a:lumMod val="65000"/>
                            <a:lumOff val="35000"/>
                          </a:schemeClr>
                        </a:solidFill>
                      </a:rPr>
                      <a:t>63</a:t>
                    </a:r>
                    <a:r>
                      <a:rPr lang="ru-RU" sz="1400" b="1" dirty="0" smtClean="0">
                        <a:solidFill>
                          <a:schemeClr val="tx1">
                            <a:lumMod val="65000"/>
                            <a:lumOff val="35000"/>
                          </a:schemeClr>
                        </a:solidFill>
                      </a:rPr>
                      <a:t>%</a:t>
                    </a:r>
                    <a:endParaRPr lang="en-US" dirty="0"/>
                  </a:p>
                </c:rich>
              </c:tx>
              <c:showVal val="1"/>
            </c:dLbl>
            <c:dLbl>
              <c:idx val="1"/>
              <c:layout>
                <c:manualLayout>
                  <c:x val="-0.10982235633949168"/>
                  <c:y val="-7.6682301000371962E-3"/>
                </c:manualLayout>
              </c:layout>
              <c:tx>
                <c:rich>
                  <a:bodyPr/>
                  <a:lstStyle/>
                  <a:p>
                    <a:r>
                      <a:rPr lang="en-US" sz="1400" b="1" dirty="0" smtClean="0">
                        <a:solidFill>
                          <a:schemeClr val="tx1">
                            <a:lumMod val="65000"/>
                            <a:lumOff val="35000"/>
                          </a:schemeClr>
                        </a:solidFill>
                      </a:rPr>
                      <a:t>59.3</a:t>
                    </a:r>
                    <a:r>
                      <a:rPr lang="ru-RU" sz="1400" b="1" dirty="0" smtClean="0">
                        <a:solidFill>
                          <a:schemeClr val="tx1">
                            <a:lumMod val="65000"/>
                            <a:lumOff val="35000"/>
                          </a:schemeClr>
                        </a:solidFill>
                      </a:rPr>
                      <a:t>%</a:t>
                    </a:r>
                    <a:endParaRPr lang="en-US" dirty="0"/>
                  </a:p>
                </c:rich>
              </c:tx>
              <c:showVal val="1"/>
            </c:dLbl>
            <c:spPr>
              <a:ln>
                <a:solidFill>
                  <a:srgbClr val="996633"/>
                </a:solidFill>
              </a:ln>
              <a:effectLst>
                <a:outerShdw blurRad="50800" dist="38100" dir="16200000" rotWithShape="0">
                  <a:prstClr val="black">
                    <a:alpha val="40000"/>
                  </a:prstClr>
                </a:outerShdw>
              </a:effectLst>
            </c:spPr>
            <c:txPr>
              <a:bodyPr/>
              <a:lstStyle/>
              <a:p>
                <a:pPr>
                  <a:defRPr sz="1400" b="1">
                    <a:solidFill>
                      <a:schemeClr val="tx1">
                        <a:lumMod val="65000"/>
                        <a:lumOff val="35000"/>
                      </a:schemeClr>
                    </a:solidFill>
                  </a:defRPr>
                </a:pPr>
                <a:endParaRPr lang="ru-RU"/>
              </a:p>
            </c:txPr>
            <c:showVal val="1"/>
          </c:dLbls>
          <c:cat>
            <c:numRef>
              <c:f>Лист1!$A$2:$A$3</c:f>
              <c:numCache>
                <c:formatCode>General</c:formatCode>
                <c:ptCount val="2"/>
                <c:pt idx="0">
                  <c:v>2009</c:v>
                </c:pt>
                <c:pt idx="1">
                  <c:v>2013</c:v>
                </c:pt>
              </c:numCache>
            </c:numRef>
          </c:cat>
          <c:val>
            <c:numRef>
              <c:f>Лист1!$C$2:$C$3</c:f>
              <c:numCache>
                <c:formatCode>General</c:formatCode>
                <c:ptCount val="2"/>
                <c:pt idx="0">
                  <c:v>63</c:v>
                </c:pt>
                <c:pt idx="1">
                  <c:v>59.3</c:v>
                </c:pt>
              </c:numCache>
            </c:numRef>
          </c:val>
        </c:ser>
        <c:ser>
          <c:idx val="2"/>
          <c:order val="2"/>
          <c:tx>
            <c:strRef>
              <c:f>Лист1!$D$1</c:f>
              <c:strCache>
                <c:ptCount val="1"/>
                <c:pt idx="0">
                  <c:v>Младше трудоспособного</c:v>
                </c:pt>
              </c:strCache>
            </c:strRef>
          </c:tx>
          <c:dLbls>
            <c:dLbl>
              <c:idx val="0"/>
              <c:layout>
                <c:manualLayout>
                  <c:x val="-0.10880163641948283"/>
                  <c:y val="-2.0877209295585522E-2"/>
                </c:manualLayout>
              </c:layout>
              <c:tx>
                <c:rich>
                  <a:bodyPr/>
                  <a:lstStyle/>
                  <a:p>
                    <a:r>
                      <a:rPr lang="en-US" sz="1400" b="1" dirty="0" smtClean="0">
                        <a:solidFill>
                          <a:schemeClr val="tx1">
                            <a:lumMod val="65000"/>
                            <a:lumOff val="35000"/>
                          </a:schemeClr>
                        </a:solidFill>
                      </a:rPr>
                      <a:t>15.6</a:t>
                    </a:r>
                    <a:r>
                      <a:rPr lang="ru-RU" sz="1400" b="1" dirty="0" smtClean="0">
                        <a:solidFill>
                          <a:schemeClr val="tx1">
                            <a:lumMod val="65000"/>
                            <a:lumOff val="35000"/>
                          </a:schemeClr>
                        </a:solidFill>
                      </a:rPr>
                      <a:t>%</a:t>
                    </a:r>
                    <a:endParaRPr lang="en-US" dirty="0"/>
                  </a:p>
                </c:rich>
              </c:tx>
              <c:showVal val="1"/>
            </c:dLbl>
            <c:dLbl>
              <c:idx val="1"/>
              <c:layout>
                <c:manualLayout>
                  <c:x val="-0.11033271629949609"/>
                  <c:y val="-3.8341150500185986E-3"/>
                </c:manualLayout>
              </c:layout>
              <c:tx>
                <c:rich>
                  <a:bodyPr/>
                  <a:lstStyle/>
                  <a:p>
                    <a:r>
                      <a:rPr lang="en-US" sz="1400" b="1" dirty="0" smtClean="0">
                        <a:solidFill>
                          <a:schemeClr val="tx1">
                            <a:lumMod val="65000"/>
                            <a:lumOff val="35000"/>
                          </a:schemeClr>
                        </a:solidFill>
                      </a:rPr>
                      <a:t>16.9</a:t>
                    </a:r>
                    <a:r>
                      <a:rPr lang="ru-RU" sz="1400" b="1" dirty="0" smtClean="0">
                        <a:solidFill>
                          <a:schemeClr val="tx1">
                            <a:lumMod val="65000"/>
                            <a:lumOff val="35000"/>
                          </a:schemeClr>
                        </a:solidFill>
                      </a:rPr>
                      <a:t>%</a:t>
                    </a:r>
                    <a:endParaRPr lang="en-US" dirty="0"/>
                  </a:p>
                </c:rich>
              </c:tx>
              <c:showVal val="1"/>
            </c:dLbl>
            <c:spPr>
              <a:ln>
                <a:solidFill>
                  <a:srgbClr val="996633"/>
                </a:solidFill>
              </a:ln>
              <a:effectLst>
                <a:outerShdw blurRad="50800" dist="38100" dir="16200000" rotWithShape="0">
                  <a:prstClr val="black">
                    <a:alpha val="40000"/>
                  </a:prstClr>
                </a:outerShdw>
              </a:effectLst>
            </c:spPr>
            <c:txPr>
              <a:bodyPr/>
              <a:lstStyle/>
              <a:p>
                <a:pPr>
                  <a:defRPr sz="1400" b="1">
                    <a:solidFill>
                      <a:schemeClr val="tx1">
                        <a:lumMod val="65000"/>
                        <a:lumOff val="35000"/>
                      </a:schemeClr>
                    </a:solidFill>
                  </a:defRPr>
                </a:pPr>
                <a:endParaRPr lang="ru-RU"/>
              </a:p>
            </c:txPr>
            <c:showVal val="1"/>
          </c:dLbls>
          <c:cat>
            <c:numRef>
              <c:f>Лист1!$A$2:$A$3</c:f>
              <c:numCache>
                <c:formatCode>General</c:formatCode>
                <c:ptCount val="2"/>
                <c:pt idx="0">
                  <c:v>2009</c:v>
                </c:pt>
                <c:pt idx="1">
                  <c:v>2013</c:v>
                </c:pt>
              </c:numCache>
            </c:numRef>
          </c:cat>
          <c:val>
            <c:numRef>
              <c:f>Лист1!$D$2:$D$3</c:f>
              <c:numCache>
                <c:formatCode>General</c:formatCode>
                <c:ptCount val="2"/>
                <c:pt idx="0">
                  <c:v>15.6</c:v>
                </c:pt>
                <c:pt idx="1">
                  <c:v>16.899999999999999</c:v>
                </c:pt>
              </c:numCache>
            </c:numRef>
          </c:val>
        </c:ser>
        <c:shape val="cylinder"/>
        <c:axId val="107274240"/>
        <c:axId val="107275776"/>
        <c:axId val="0"/>
      </c:bar3DChart>
      <c:catAx>
        <c:axId val="107274240"/>
        <c:scaling>
          <c:orientation val="minMax"/>
        </c:scaling>
        <c:axPos val="b"/>
        <c:numFmt formatCode="General" sourceLinked="1"/>
        <c:tickLblPos val="nextTo"/>
        <c:spPr>
          <a:ln>
            <a:solidFill>
              <a:srgbClr val="996633"/>
            </a:solidFill>
          </a:ln>
        </c:spPr>
        <c:txPr>
          <a:bodyPr/>
          <a:lstStyle/>
          <a:p>
            <a:pPr>
              <a:defRPr b="1">
                <a:solidFill>
                  <a:schemeClr val="accent6">
                    <a:lumMod val="50000"/>
                  </a:schemeClr>
                </a:solidFill>
              </a:defRPr>
            </a:pPr>
            <a:endParaRPr lang="ru-RU"/>
          </a:p>
        </c:txPr>
        <c:crossAx val="107275776"/>
        <c:crosses val="autoZero"/>
        <c:auto val="1"/>
        <c:lblAlgn val="ctr"/>
        <c:lblOffset val="50"/>
      </c:catAx>
      <c:valAx>
        <c:axId val="107275776"/>
        <c:scaling>
          <c:orientation val="minMax"/>
        </c:scaling>
        <c:delete val="1"/>
        <c:axPos val="l"/>
        <c:numFmt formatCode="0%" sourceLinked="1"/>
        <c:tickLblPos val="none"/>
        <c:crossAx val="107274240"/>
        <c:crosses val="autoZero"/>
        <c:crossBetween val="between"/>
      </c:valAx>
    </c:plotArea>
    <c:legend>
      <c:legendPos val="b"/>
      <c:layout>
        <c:manualLayout>
          <c:xMode val="edge"/>
          <c:yMode val="edge"/>
          <c:x val="0.55731563876541268"/>
          <c:y val="0.36028521911631128"/>
          <c:w val="0.44268436123458743"/>
          <c:h val="0.24178398061523457"/>
        </c:manualLayout>
      </c:layout>
      <c:txPr>
        <a:bodyPr/>
        <a:lstStyle/>
        <a:p>
          <a:pPr>
            <a:defRPr sz="1100"/>
          </a:pPr>
          <a:endParaRPr lang="ru-RU"/>
        </a:p>
      </c:txPr>
    </c:legend>
    <c:plotVisOnly val="1"/>
    <c:dispBlanksAs val="gap"/>
  </c:chart>
  <c:txPr>
    <a:bodyPr/>
    <a:lstStyle/>
    <a:p>
      <a:pPr>
        <a:defRPr sz="1800"/>
      </a:pPr>
      <a:endParaRPr lang="ru-RU"/>
    </a:p>
  </c:txPr>
  <c:externalData r:id="rId2"/>
</c:chartSpace>
</file>

<file path=ppt/charts/chart13.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0"/>
          <c:y val="4.6382158440390786E-2"/>
          <c:w val="0.6435279503105592"/>
          <c:h val="0.86063572442158476"/>
        </c:manualLayout>
      </c:layout>
      <c:lineChart>
        <c:grouping val="standard"/>
        <c:ser>
          <c:idx val="0"/>
          <c:order val="0"/>
          <c:tx>
            <c:strRef>
              <c:f>Лист1!$B$1</c:f>
              <c:strCache>
                <c:ptCount val="1"/>
                <c:pt idx="0">
                  <c:v>общее число абортов</c:v>
                </c:pt>
              </c:strCache>
            </c:strRef>
          </c:tx>
          <c:spPr>
            <a:ln w="38100"/>
          </c:spPr>
          <c:marker>
            <c:symbol val="none"/>
          </c:marker>
          <c:dLbls>
            <c:dLbl>
              <c:idx val="0"/>
              <c:layout>
                <c:manualLayout>
                  <c:x val="2.4844720496894411E-3"/>
                  <c:y val="-4.6382158440390786E-2"/>
                </c:manualLayout>
              </c:layout>
              <c:showVal val="1"/>
            </c:dLbl>
            <c:dLbl>
              <c:idx val="1"/>
              <c:layout>
                <c:manualLayout>
                  <c:x val="-4.9689440993789065E-3"/>
                  <c:y val="-3.7949038723956122E-2"/>
                </c:manualLayout>
              </c:layout>
              <c:showVal val="1"/>
            </c:dLbl>
            <c:dLbl>
              <c:idx val="2"/>
              <c:layout>
                <c:manualLayout>
                  <c:x val="0"/>
                  <c:y val="-5.0598718298608139E-2"/>
                </c:manualLayout>
              </c:layout>
              <c:showVal val="1"/>
            </c:dLbl>
            <c:dLbl>
              <c:idx val="3"/>
              <c:layout>
                <c:manualLayout>
                  <c:x val="-7.4534161490682795E-3"/>
                  <c:y val="-4.6382158440390786E-2"/>
                </c:manualLayout>
              </c:layout>
              <c:showVal val="1"/>
            </c:dLbl>
            <c:dLbl>
              <c:idx val="4"/>
              <c:layout>
                <c:manualLayout>
                  <c:x val="-2.4844720496894411E-3"/>
                  <c:y val="-3.7949038723956038E-2"/>
                </c:manualLayout>
              </c:layout>
              <c:tx>
                <c:rich>
                  <a:bodyPr/>
                  <a:lstStyle/>
                  <a:p>
                    <a:r>
                      <a:rPr lang="en-US" sz="1600" b="1" dirty="0">
                        <a:solidFill>
                          <a:schemeClr val="tx2">
                            <a:lumMod val="50000"/>
                          </a:schemeClr>
                        </a:solidFill>
                      </a:rPr>
                      <a:t>40.2</a:t>
                    </a:r>
                  </a:p>
                </c:rich>
              </c:tx>
              <c:showVal val="1"/>
            </c:dLbl>
            <c:dLbl>
              <c:idx val="5"/>
              <c:layout>
                <c:manualLayout>
                  <c:x val="-9.9378881987577643E-3"/>
                  <c:y val="-2.951591900752135E-2"/>
                </c:manualLayout>
              </c:layout>
              <c:showVal val="1"/>
            </c:dLbl>
            <c:spPr>
              <a:effectLst>
                <a:outerShdw blurRad="50800" dist="38100" dir="16200000" rotWithShape="0">
                  <a:prstClr val="black">
                    <a:alpha val="40000"/>
                  </a:prstClr>
                </a:outerShdw>
              </a:effectLst>
            </c:spPr>
            <c:txPr>
              <a:bodyPr/>
              <a:lstStyle/>
              <a:p>
                <a:pPr>
                  <a:defRPr sz="1200">
                    <a:latin typeface="Trebuchet MS" panose="020B0603020202020204" pitchFamily="34" charset="0"/>
                  </a:defRPr>
                </a:pPr>
                <a:endParaRPr lang="ru-RU"/>
              </a:p>
            </c:txPr>
            <c:showVal val="1"/>
          </c:dLbls>
          <c:cat>
            <c:numRef>
              <c:f>Лист1!$A$2:$A$6</c:f>
              <c:numCache>
                <c:formatCode>General</c:formatCode>
                <c:ptCount val="5"/>
                <c:pt idx="0">
                  <c:v>2009</c:v>
                </c:pt>
                <c:pt idx="1">
                  <c:v>2010</c:v>
                </c:pt>
                <c:pt idx="2">
                  <c:v>2011</c:v>
                </c:pt>
                <c:pt idx="3">
                  <c:v>2012</c:v>
                </c:pt>
                <c:pt idx="4">
                  <c:v>2013</c:v>
                </c:pt>
              </c:numCache>
            </c:numRef>
          </c:cat>
          <c:val>
            <c:numRef>
              <c:f>Лист1!$B$2:$B$6</c:f>
              <c:numCache>
                <c:formatCode>General</c:formatCode>
                <c:ptCount val="5"/>
                <c:pt idx="0">
                  <c:v>48.9</c:v>
                </c:pt>
                <c:pt idx="1">
                  <c:v>47.2</c:v>
                </c:pt>
                <c:pt idx="2">
                  <c:v>44.6</c:v>
                </c:pt>
                <c:pt idx="3">
                  <c:v>42.3</c:v>
                </c:pt>
                <c:pt idx="4">
                  <c:v>40.200000000000003</c:v>
                </c:pt>
              </c:numCache>
            </c:numRef>
          </c:val>
        </c:ser>
        <c:ser>
          <c:idx val="1"/>
          <c:order val="1"/>
          <c:tx>
            <c:strRef>
              <c:f>Лист1!$C$1</c:f>
              <c:strCache>
                <c:ptCount val="1"/>
                <c:pt idx="0">
                  <c:v>число абортов на 1000 женщин фертильного возраста</c:v>
                </c:pt>
              </c:strCache>
            </c:strRef>
          </c:tx>
          <c:spPr>
            <a:ln w="38100"/>
          </c:spPr>
          <c:marker>
            <c:symbol val="none"/>
          </c:marker>
          <c:dLbls>
            <c:dLbl>
              <c:idx val="0"/>
              <c:layout>
                <c:manualLayout>
                  <c:x val="2.4844720496894411E-3"/>
                  <c:y val="5.4815278156825506E-2"/>
                </c:manualLayout>
              </c:layout>
              <c:showVal val="1"/>
            </c:dLbl>
            <c:dLbl>
              <c:idx val="1"/>
              <c:layout>
                <c:manualLayout>
                  <c:x val="-4.9691397270993322E-3"/>
                  <c:y val="4.6382158440390786E-2"/>
                </c:manualLayout>
              </c:layout>
              <c:showVal val="1"/>
            </c:dLbl>
            <c:dLbl>
              <c:idx val="2"/>
              <c:layout>
                <c:manualLayout>
                  <c:x val="0"/>
                  <c:y val="4.2165598582173447E-2"/>
                </c:manualLayout>
              </c:layout>
              <c:showVal val="1"/>
            </c:dLbl>
            <c:dLbl>
              <c:idx val="3"/>
              <c:layout>
                <c:manualLayout>
                  <c:x val="4.968944099378929E-3"/>
                  <c:y val="4.6382158440390786E-2"/>
                </c:manualLayout>
              </c:layout>
              <c:showVal val="1"/>
            </c:dLbl>
            <c:dLbl>
              <c:idx val="4"/>
              <c:layout>
                <c:manualLayout>
                  <c:x val="-2.4844720496894411E-3"/>
                  <c:y val="5.0598718298608139E-2"/>
                </c:manualLayout>
              </c:layout>
              <c:tx>
                <c:rich>
                  <a:bodyPr/>
                  <a:lstStyle/>
                  <a:p>
                    <a:r>
                      <a:rPr lang="en-US" sz="1600" b="1" dirty="0">
                        <a:solidFill>
                          <a:schemeClr val="accent2">
                            <a:lumMod val="50000"/>
                          </a:schemeClr>
                        </a:solidFill>
                      </a:rPr>
                      <a:t>36.6</a:t>
                    </a:r>
                  </a:p>
                </c:rich>
              </c:tx>
              <c:showVal val="1"/>
            </c:dLbl>
            <c:dLbl>
              <c:idx val="5"/>
              <c:layout>
                <c:manualLayout>
                  <c:x val="-9.9378881987577643E-3"/>
                  <c:y val="5.9031838015042824E-2"/>
                </c:manualLayout>
              </c:layout>
              <c:showVal val="1"/>
            </c:dLbl>
            <c:spPr>
              <a:effectLst>
                <a:outerShdw blurRad="50800" dist="38100" dir="16200000" rotWithShape="0">
                  <a:prstClr val="black">
                    <a:alpha val="40000"/>
                  </a:prstClr>
                </a:outerShdw>
              </a:effectLst>
            </c:spPr>
            <c:txPr>
              <a:bodyPr/>
              <a:lstStyle/>
              <a:p>
                <a:pPr>
                  <a:defRPr sz="1200">
                    <a:latin typeface="Trebuchet MS" panose="020B0603020202020204" pitchFamily="34" charset="0"/>
                  </a:defRPr>
                </a:pPr>
                <a:endParaRPr lang="ru-RU"/>
              </a:p>
            </c:txPr>
            <c:showVal val="1"/>
          </c:dLbls>
          <c:cat>
            <c:numRef>
              <c:f>Лист1!$A$2:$A$6</c:f>
              <c:numCache>
                <c:formatCode>General</c:formatCode>
                <c:ptCount val="5"/>
                <c:pt idx="0">
                  <c:v>2009</c:v>
                </c:pt>
                <c:pt idx="1">
                  <c:v>2010</c:v>
                </c:pt>
                <c:pt idx="2">
                  <c:v>2011</c:v>
                </c:pt>
                <c:pt idx="3">
                  <c:v>2012</c:v>
                </c:pt>
                <c:pt idx="4">
                  <c:v>2013</c:v>
                </c:pt>
              </c:numCache>
            </c:numRef>
          </c:cat>
          <c:val>
            <c:numRef>
              <c:f>Лист1!$C$2:$C$6</c:f>
              <c:numCache>
                <c:formatCode>General</c:formatCode>
                <c:ptCount val="5"/>
                <c:pt idx="0">
                  <c:v>41.8</c:v>
                </c:pt>
                <c:pt idx="1">
                  <c:v>40.6</c:v>
                </c:pt>
                <c:pt idx="2">
                  <c:v>38.4</c:v>
                </c:pt>
                <c:pt idx="3">
                  <c:v>38.9</c:v>
                </c:pt>
                <c:pt idx="4">
                  <c:v>36.6</c:v>
                </c:pt>
              </c:numCache>
            </c:numRef>
          </c:val>
        </c:ser>
        <c:ser>
          <c:idx val="2"/>
          <c:order val="2"/>
          <c:tx>
            <c:strRef>
              <c:f>Лист1!$D$1</c:f>
              <c:strCache>
                <c:ptCount val="1"/>
                <c:pt idx="0">
                  <c:v>число абортов на 100 родов</c:v>
                </c:pt>
              </c:strCache>
            </c:strRef>
          </c:tx>
          <c:spPr>
            <a:ln w="38100">
              <a:solidFill>
                <a:schemeClr val="accent3">
                  <a:lumMod val="50000"/>
                </a:schemeClr>
              </a:solidFill>
            </a:ln>
          </c:spPr>
          <c:marker>
            <c:symbol val="none"/>
          </c:marker>
          <c:dLbls>
            <c:dLbl>
              <c:idx val="0"/>
              <c:layout>
                <c:manualLayout>
                  <c:x val="4.9689440993788934E-3"/>
                  <c:y val="-4.2165598582173426E-2"/>
                </c:manualLayout>
              </c:layout>
              <c:showVal val="1"/>
            </c:dLbl>
            <c:dLbl>
              <c:idx val="1"/>
              <c:layout>
                <c:manualLayout>
                  <c:x val="-1.9562772044798768E-7"/>
                  <c:y val="-5.0598718298608139E-2"/>
                </c:manualLayout>
              </c:layout>
              <c:showVal val="1"/>
            </c:dLbl>
            <c:dLbl>
              <c:idx val="2"/>
              <c:layout>
                <c:manualLayout>
                  <c:x val="0"/>
                  <c:y val="-3.3732478865738755E-2"/>
                </c:manualLayout>
              </c:layout>
              <c:showVal val="1"/>
            </c:dLbl>
            <c:dLbl>
              <c:idx val="3"/>
              <c:layout>
                <c:manualLayout>
                  <c:x val="7.4534161490683246E-3"/>
                  <c:y val="-2.5299359149304076E-2"/>
                </c:manualLayout>
              </c:layout>
              <c:showVal val="1"/>
            </c:dLbl>
            <c:dLbl>
              <c:idx val="4"/>
              <c:layout>
                <c:manualLayout>
                  <c:x val="0"/>
                  <c:y val="-2.1082799291086723E-2"/>
                </c:manualLayout>
              </c:layout>
              <c:tx>
                <c:rich>
                  <a:bodyPr/>
                  <a:lstStyle/>
                  <a:p>
                    <a:pPr>
                      <a:defRPr sz="1600">
                        <a:latin typeface="Trebuchet MS" panose="020B0603020202020204" pitchFamily="34" charset="0"/>
                      </a:defRPr>
                    </a:pPr>
                    <a:r>
                      <a:rPr lang="en-US" sz="1600" b="1" dirty="0">
                        <a:solidFill>
                          <a:schemeClr val="accent3">
                            <a:lumMod val="50000"/>
                          </a:schemeClr>
                        </a:solidFill>
                      </a:rPr>
                      <a:t>64.3</a:t>
                    </a:r>
                  </a:p>
                </c:rich>
              </c:tx>
              <c:spPr>
                <a:effectLst>
                  <a:outerShdw blurRad="50800" dist="38100" dir="16200000" rotWithShape="0">
                    <a:prstClr val="black">
                      <a:alpha val="40000"/>
                    </a:prstClr>
                  </a:outerShdw>
                </a:effectLst>
              </c:spPr>
              <c:showVal val="1"/>
            </c:dLbl>
            <c:dLbl>
              <c:idx val="5"/>
              <c:layout>
                <c:manualLayout>
                  <c:x val="-1.2422360248447213E-2"/>
                  <c:y val="-2.1082799291086723E-2"/>
                </c:manualLayout>
              </c:layout>
              <c:showVal val="1"/>
            </c:dLbl>
            <c:spPr>
              <a:effectLst>
                <a:outerShdw blurRad="50800" dist="38100" dir="16200000" rotWithShape="0">
                  <a:prstClr val="black">
                    <a:alpha val="40000"/>
                  </a:prstClr>
                </a:outerShdw>
              </a:effectLst>
            </c:spPr>
            <c:txPr>
              <a:bodyPr/>
              <a:lstStyle/>
              <a:p>
                <a:pPr>
                  <a:defRPr sz="1200">
                    <a:latin typeface="Trebuchet MS" panose="020B0603020202020204" pitchFamily="34" charset="0"/>
                  </a:defRPr>
                </a:pPr>
                <a:endParaRPr lang="ru-RU"/>
              </a:p>
            </c:txPr>
            <c:showVal val="1"/>
          </c:dLbls>
          <c:cat>
            <c:numRef>
              <c:f>Лист1!$A$2:$A$6</c:f>
              <c:numCache>
                <c:formatCode>General</c:formatCode>
                <c:ptCount val="5"/>
                <c:pt idx="0">
                  <c:v>2009</c:v>
                </c:pt>
                <c:pt idx="1">
                  <c:v>2010</c:v>
                </c:pt>
                <c:pt idx="2">
                  <c:v>2011</c:v>
                </c:pt>
                <c:pt idx="3">
                  <c:v>2012</c:v>
                </c:pt>
                <c:pt idx="4">
                  <c:v>2013</c:v>
                </c:pt>
              </c:numCache>
            </c:numRef>
          </c:cat>
          <c:val>
            <c:numRef>
              <c:f>Лист1!$D$2:$D$6</c:f>
              <c:numCache>
                <c:formatCode>General</c:formatCode>
                <c:ptCount val="5"/>
                <c:pt idx="0">
                  <c:v>90.9</c:v>
                </c:pt>
                <c:pt idx="1">
                  <c:v>85.9</c:v>
                </c:pt>
                <c:pt idx="2">
                  <c:v>80.400000000000006</c:v>
                </c:pt>
                <c:pt idx="3">
                  <c:v>71.7</c:v>
                </c:pt>
                <c:pt idx="4">
                  <c:v>64.3</c:v>
                </c:pt>
              </c:numCache>
            </c:numRef>
          </c:val>
        </c:ser>
        <c:marker val="1"/>
        <c:axId val="108758144"/>
        <c:axId val="108759680"/>
      </c:lineChart>
      <c:catAx>
        <c:axId val="108758144"/>
        <c:scaling>
          <c:orientation val="minMax"/>
        </c:scaling>
        <c:axPos val="b"/>
        <c:numFmt formatCode="General" sourceLinked="1"/>
        <c:tickLblPos val="nextTo"/>
        <c:txPr>
          <a:bodyPr/>
          <a:lstStyle/>
          <a:p>
            <a:pPr>
              <a:defRPr sz="1200">
                <a:solidFill>
                  <a:schemeClr val="tx1">
                    <a:lumMod val="75000"/>
                    <a:lumOff val="25000"/>
                  </a:schemeClr>
                </a:solidFill>
              </a:defRPr>
            </a:pPr>
            <a:endParaRPr lang="ru-RU"/>
          </a:p>
        </c:txPr>
        <c:crossAx val="108759680"/>
        <c:crosses val="autoZero"/>
        <c:auto val="1"/>
        <c:lblAlgn val="ctr"/>
        <c:lblOffset val="100"/>
      </c:catAx>
      <c:valAx>
        <c:axId val="108759680"/>
        <c:scaling>
          <c:orientation val="minMax"/>
        </c:scaling>
        <c:delete val="1"/>
        <c:axPos val="l"/>
        <c:numFmt formatCode="General" sourceLinked="1"/>
        <c:tickLblPos val="none"/>
        <c:crossAx val="108758144"/>
        <c:crosses val="autoZero"/>
        <c:crossBetween val="between"/>
      </c:valAx>
    </c:plotArea>
    <c:legend>
      <c:legendPos val="r"/>
      <c:layout>
        <c:manualLayout>
          <c:xMode val="edge"/>
          <c:yMode val="edge"/>
          <c:x val="0"/>
          <c:y val="0.69747776677709383"/>
          <c:w val="0.73162732919254669"/>
          <c:h val="0.18867511705103759"/>
        </c:manualLayout>
      </c:layout>
    </c:legend>
    <c:plotVisOnly val="1"/>
    <c:dispBlanksAs val="gap"/>
  </c:chart>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ru-RU"/>
  <c:chart>
    <c:autoTitleDeleted val="1"/>
    <c:plotArea>
      <c:layout>
        <c:manualLayout>
          <c:layoutTarget val="inner"/>
          <c:xMode val="edge"/>
          <c:yMode val="edge"/>
          <c:x val="0"/>
          <c:y val="0"/>
          <c:w val="1"/>
          <c:h val="1"/>
        </c:manualLayout>
      </c:layout>
      <c:lineChart>
        <c:grouping val="standard"/>
        <c:ser>
          <c:idx val="0"/>
          <c:order val="0"/>
          <c:tx>
            <c:strRef>
              <c:f>Лист1!$B$1</c:f>
              <c:strCache>
                <c:ptCount val="1"/>
                <c:pt idx="0">
                  <c:v>Ряд 1</c:v>
                </c:pt>
              </c:strCache>
            </c:strRef>
          </c:tx>
          <c:spPr>
            <a:ln w="38100" cmpd="thickThin">
              <a:solidFill>
                <a:srgbClr val="183CEE"/>
              </a:solidFill>
            </a:ln>
          </c:spPr>
          <c:marker>
            <c:symbol val="circle"/>
            <c:size val="7"/>
            <c:spPr>
              <a:scene3d>
                <a:camera prst="orthographicFront"/>
                <a:lightRig rig="threePt" dir="t"/>
              </a:scene3d>
              <a:sp3d prstMaterial="flat">
                <a:bevelT w="127000" h="127000"/>
              </a:sp3d>
            </c:spPr>
          </c:marker>
          <c:dLbls>
            <c:dLbl>
              <c:idx val="0"/>
              <c:layout>
                <c:manualLayout>
                  <c:x val="-9.7961517724133973E-2"/>
                  <c:y val="-8.7620046362733239E-2"/>
                </c:manualLayout>
              </c:layout>
              <c:showVal val="1"/>
            </c:dLbl>
            <c:dLbl>
              <c:idx val="1"/>
              <c:layout>
                <c:manualLayout>
                  <c:x val="-7.2409612979170937E-2"/>
                  <c:y val="-7.7311805614176374E-2"/>
                </c:manualLayout>
              </c:layout>
              <c:showVal val="1"/>
            </c:dLbl>
            <c:dLbl>
              <c:idx val="2"/>
              <c:layout>
                <c:manualLayout>
                  <c:x val="-5.2914717177086484E-2"/>
                  <c:y val="-5.6695324117062663E-2"/>
                </c:manualLayout>
              </c:layout>
              <c:showVal val="1"/>
            </c:dLbl>
            <c:dLbl>
              <c:idx val="3"/>
              <c:layout>
                <c:manualLayout>
                  <c:x val="-7.8466651547897323E-2"/>
                  <c:y val="-8.7620046362733239E-2"/>
                </c:manualLayout>
              </c:layout>
              <c:showVal val="1"/>
            </c:dLbl>
            <c:dLbl>
              <c:idx val="4"/>
              <c:layout>
                <c:manualLayout>
                  <c:x val="-7.3807733608236333E-3"/>
                  <c:y val="-6.1849444491341082E-2"/>
                </c:manualLayout>
              </c:layout>
              <c:showVal val="1"/>
            </c:dLbl>
            <c:txPr>
              <a:bodyPr/>
              <a:lstStyle/>
              <a:p>
                <a:pPr>
                  <a:defRPr b="1" baseline="0">
                    <a:solidFill>
                      <a:srgbClr val="996633"/>
                    </a:solidFill>
                  </a:defRPr>
                </a:pPr>
                <a:endParaRPr lang="ru-RU"/>
              </a:p>
            </c:txPr>
            <c:showVal val="1"/>
          </c:dLbls>
          <c:cat>
            <c:numRef>
              <c:f>Лист1!$A$2:$A$6</c:f>
              <c:numCache>
                <c:formatCode>General</c:formatCode>
                <c:ptCount val="5"/>
                <c:pt idx="0">
                  <c:v>2009</c:v>
                </c:pt>
                <c:pt idx="1">
                  <c:v>2010</c:v>
                </c:pt>
                <c:pt idx="2">
                  <c:v>2011</c:v>
                </c:pt>
                <c:pt idx="3">
                  <c:v>2012</c:v>
                </c:pt>
                <c:pt idx="4">
                  <c:v>2013</c:v>
                </c:pt>
              </c:numCache>
            </c:numRef>
          </c:cat>
          <c:val>
            <c:numRef>
              <c:f>Лист1!$B$2:$B$6</c:f>
              <c:numCache>
                <c:formatCode>General</c:formatCode>
                <c:ptCount val="5"/>
                <c:pt idx="0">
                  <c:v>17882</c:v>
                </c:pt>
                <c:pt idx="1">
                  <c:v>17107</c:v>
                </c:pt>
                <c:pt idx="2">
                  <c:v>16437</c:v>
                </c:pt>
                <c:pt idx="3">
                  <c:v>15530</c:v>
                </c:pt>
                <c:pt idx="4">
                  <c:v>15362</c:v>
                </c:pt>
              </c:numCache>
            </c:numRef>
          </c:val>
        </c:ser>
        <c:marker val="1"/>
        <c:axId val="114139520"/>
        <c:axId val="114141056"/>
      </c:lineChart>
      <c:catAx>
        <c:axId val="114139520"/>
        <c:scaling>
          <c:orientation val="minMax"/>
        </c:scaling>
        <c:delete val="1"/>
        <c:axPos val="b"/>
        <c:numFmt formatCode="General" sourceLinked="1"/>
        <c:tickLblPos val="none"/>
        <c:crossAx val="114141056"/>
        <c:crosses val="autoZero"/>
        <c:auto val="1"/>
        <c:lblAlgn val="ctr"/>
        <c:lblOffset val="100"/>
      </c:catAx>
      <c:valAx>
        <c:axId val="114141056"/>
        <c:scaling>
          <c:orientation val="minMax"/>
        </c:scaling>
        <c:delete val="1"/>
        <c:axPos val="l"/>
        <c:numFmt formatCode="General" sourceLinked="1"/>
        <c:tickLblPos val="none"/>
        <c:crossAx val="114139520"/>
        <c:crosses val="autoZero"/>
        <c:crossBetween val="between"/>
      </c:valAx>
    </c:plotArea>
    <c:plotVisOnly val="1"/>
    <c:dispBlanksAs val="gap"/>
  </c:chart>
  <c:txPr>
    <a:bodyPr/>
    <a:lstStyle/>
    <a:p>
      <a:pPr>
        <a:defRPr sz="1800"/>
      </a:pPr>
      <a:endParaRPr lang="ru-RU"/>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ru-RU"/>
  <c:chart>
    <c:autoTitleDeleted val="1"/>
    <c:plotArea>
      <c:layout/>
      <c:barChart>
        <c:barDir val="bar"/>
        <c:grouping val="clustered"/>
        <c:ser>
          <c:idx val="0"/>
          <c:order val="0"/>
          <c:tx>
            <c:strRef>
              <c:f>Лист1!$B$1</c:f>
              <c:strCache>
                <c:ptCount val="1"/>
                <c:pt idx="0">
                  <c:v>Ряд 1</c:v>
                </c:pt>
              </c:strCache>
            </c:strRef>
          </c:tx>
          <c:spPr>
            <a:effectLst>
              <a:outerShdw blurRad="50800" dist="38100" dir="16200000" rotWithShape="0">
                <a:prstClr val="black">
                  <a:alpha val="40000"/>
                </a:prstClr>
              </a:outerShdw>
            </a:effectLst>
          </c:spPr>
          <c:dPt>
            <c:idx val="0"/>
            <c:spPr>
              <a:gradFill>
                <a:gsLst>
                  <a:gs pos="62900">
                    <a:schemeClr val="accent2">
                      <a:lumMod val="20000"/>
                      <a:lumOff val="80000"/>
                    </a:schemeClr>
                  </a:gs>
                  <a:gs pos="0">
                    <a:srgbClr val="FF0000"/>
                  </a:gs>
                  <a:gs pos="100000">
                    <a:srgbClr val="F44AF8"/>
                  </a:gs>
                </a:gsLst>
                <a:lin ang="9600000" scaled="0"/>
              </a:gradFill>
              <a:ln>
                <a:solidFill>
                  <a:srgbClr val="FFFF00"/>
                </a:solidFill>
              </a:ln>
              <a:effectLst>
                <a:outerShdw blurRad="50800" dist="38100" dir="16200000" rotWithShape="0">
                  <a:prstClr val="black">
                    <a:alpha val="40000"/>
                  </a:prstClr>
                </a:outerShdw>
              </a:effectLst>
            </c:spPr>
          </c:dPt>
          <c:dPt>
            <c:idx val="1"/>
            <c:spPr>
              <a:gradFill>
                <a:gsLst>
                  <a:gs pos="62900">
                    <a:schemeClr val="accent2">
                      <a:lumMod val="20000"/>
                      <a:lumOff val="80000"/>
                    </a:schemeClr>
                  </a:gs>
                  <a:gs pos="0">
                    <a:srgbClr val="FF0000"/>
                  </a:gs>
                  <a:gs pos="100000">
                    <a:srgbClr val="F44AF8"/>
                  </a:gs>
                </a:gsLst>
                <a:lin ang="9600000" scaled="0"/>
              </a:gradFill>
              <a:ln>
                <a:solidFill>
                  <a:srgbClr val="FFFF00"/>
                </a:solidFill>
              </a:ln>
              <a:effectLst>
                <a:outerShdw blurRad="50800" dist="38100" dir="16200000" rotWithShape="0">
                  <a:prstClr val="black">
                    <a:alpha val="40000"/>
                  </a:prstClr>
                </a:outerShdw>
              </a:effectLst>
            </c:spPr>
          </c:dPt>
          <c:dPt>
            <c:idx val="2"/>
            <c:spPr>
              <a:gradFill>
                <a:gsLst>
                  <a:gs pos="62900">
                    <a:schemeClr val="accent2">
                      <a:lumMod val="20000"/>
                      <a:lumOff val="80000"/>
                    </a:schemeClr>
                  </a:gs>
                  <a:gs pos="0">
                    <a:srgbClr val="FF0000"/>
                  </a:gs>
                  <a:gs pos="100000">
                    <a:srgbClr val="F44AF8"/>
                  </a:gs>
                </a:gsLst>
                <a:lin ang="9600000" scaled="0"/>
              </a:gradFill>
              <a:ln>
                <a:solidFill>
                  <a:srgbClr val="FFFF00"/>
                </a:solidFill>
              </a:ln>
              <a:effectLst>
                <a:outerShdw blurRad="50800" dist="38100" dir="16200000" rotWithShape="0">
                  <a:prstClr val="black">
                    <a:alpha val="40000"/>
                  </a:prstClr>
                </a:outerShdw>
              </a:effectLst>
            </c:spPr>
          </c:dPt>
          <c:dPt>
            <c:idx val="3"/>
            <c:spPr>
              <a:gradFill>
                <a:gsLst>
                  <a:gs pos="62900">
                    <a:schemeClr val="accent2">
                      <a:lumMod val="20000"/>
                      <a:lumOff val="80000"/>
                    </a:schemeClr>
                  </a:gs>
                  <a:gs pos="0">
                    <a:srgbClr val="FF0000"/>
                  </a:gs>
                  <a:gs pos="100000">
                    <a:srgbClr val="F44AF8"/>
                  </a:gs>
                </a:gsLst>
                <a:lin ang="9600000" scaled="0"/>
              </a:gradFill>
              <a:ln>
                <a:solidFill>
                  <a:srgbClr val="FFFF00"/>
                </a:solidFill>
              </a:ln>
              <a:effectLst>
                <a:outerShdw blurRad="50800" dist="38100" dir="16200000" rotWithShape="0">
                  <a:prstClr val="black">
                    <a:alpha val="40000"/>
                  </a:prstClr>
                </a:outerShdw>
              </a:effectLst>
            </c:spPr>
          </c:dPt>
          <c:dPt>
            <c:idx val="5"/>
            <c:spPr>
              <a:gradFill>
                <a:gsLst>
                  <a:gs pos="62900">
                    <a:schemeClr val="accent3">
                      <a:lumMod val="20000"/>
                      <a:lumOff val="80000"/>
                    </a:schemeClr>
                  </a:gs>
                  <a:gs pos="0">
                    <a:schemeClr val="accent6">
                      <a:lumMod val="60000"/>
                      <a:lumOff val="40000"/>
                    </a:schemeClr>
                  </a:gs>
                  <a:gs pos="100000">
                    <a:schemeClr val="accent1">
                      <a:lumMod val="20000"/>
                      <a:lumOff val="80000"/>
                    </a:schemeClr>
                  </a:gs>
                </a:gsLst>
                <a:lin ang="9600000" scaled="0"/>
              </a:gradFill>
              <a:ln>
                <a:solidFill>
                  <a:schemeClr val="accent6">
                    <a:lumMod val="75000"/>
                  </a:schemeClr>
                </a:solidFill>
              </a:ln>
              <a:effectLst>
                <a:outerShdw blurRad="50800" dist="38100" dir="16200000" rotWithShape="0">
                  <a:prstClr val="black">
                    <a:alpha val="40000"/>
                  </a:prstClr>
                </a:outerShdw>
              </a:effectLst>
            </c:spPr>
          </c:dPt>
          <c:dPt>
            <c:idx val="6"/>
            <c:spPr>
              <a:gradFill>
                <a:gsLst>
                  <a:gs pos="62900">
                    <a:schemeClr val="accent3">
                      <a:lumMod val="20000"/>
                      <a:lumOff val="80000"/>
                    </a:schemeClr>
                  </a:gs>
                  <a:gs pos="0">
                    <a:schemeClr val="accent6">
                      <a:lumMod val="60000"/>
                      <a:lumOff val="40000"/>
                    </a:schemeClr>
                  </a:gs>
                  <a:gs pos="100000">
                    <a:schemeClr val="accent1">
                      <a:lumMod val="20000"/>
                      <a:lumOff val="80000"/>
                    </a:schemeClr>
                  </a:gs>
                </a:gsLst>
                <a:lin ang="9600000" scaled="0"/>
              </a:gradFill>
              <a:ln>
                <a:solidFill>
                  <a:schemeClr val="accent6">
                    <a:lumMod val="75000"/>
                  </a:schemeClr>
                </a:solidFill>
              </a:ln>
              <a:effectLst>
                <a:outerShdw blurRad="50800" dist="38100" dir="16200000" rotWithShape="0">
                  <a:prstClr val="black">
                    <a:alpha val="40000"/>
                  </a:prstClr>
                </a:outerShdw>
              </a:effectLst>
            </c:spPr>
          </c:dPt>
          <c:dPt>
            <c:idx val="7"/>
            <c:spPr>
              <a:gradFill>
                <a:gsLst>
                  <a:gs pos="62900">
                    <a:schemeClr val="accent3">
                      <a:lumMod val="20000"/>
                      <a:lumOff val="80000"/>
                    </a:schemeClr>
                  </a:gs>
                  <a:gs pos="0">
                    <a:schemeClr val="accent6">
                      <a:lumMod val="60000"/>
                      <a:lumOff val="40000"/>
                    </a:schemeClr>
                  </a:gs>
                  <a:gs pos="100000">
                    <a:schemeClr val="accent1">
                      <a:lumMod val="20000"/>
                      <a:lumOff val="80000"/>
                    </a:schemeClr>
                  </a:gs>
                </a:gsLst>
                <a:lin ang="9600000" scaled="0"/>
              </a:gradFill>
              <a:ln>
                <a:solidFill>
                  <a:schemeClr val="accent6">
                    <a:lumMod val="75000"/>
                  </a:schemeClr>
                </a:solidFill>
              </a:ln>
              <a:effectLst>
                <a:outerShdw blurRad="50800" dist="38100" dir="16200000" rotWithShape="0">
                  <a:prstClr val="black">
                    <a:alpha val="40000"/>
                  </a:prstClr>
                </a:outerShdw>
              </a:effectLst>
            </c:spPr>
          </c:dPt>
          <c:dPt>
            <c:idx val="8"/>
            <c:spPr>
              <a:gradFill>
                <a:gsLst>
                  <a:gs pos="62900">
                    <a:schemeClr val="accent3">
                      <a:lumMod val="20000"/>
                      <a:lumOff val="80000"/>
                    </a:schemeClr>
                  </a:gs>
                  <a:gs pos="0">
                    <a:schemeClr val="accent6">
                      <a:lumMod val="60000"/>
                      <a:lumOff val="40000"/>
                    </a:schemeClr>
                  </a:gs>
                  <a:gs pos="100000">
                    <a:schemeClr val="accent1">
                      <a:lumMod val="20000"/>
                      <a:lumOff val="80000"/>
                    </a:schemeClr>
                  </a:gs>
                </a:gsLst>
                <a:lin ang="9600000" scaled="0"/>
              </a:gradFill>
              <a:ln>
                <a:solidFill>
                  <a:schemeClr val="accent6">
                    <a:lumMod val="75000"/>
                  </a:schemeClr>
                </a:solidFill>
              </a:ln>
              <a:effectLst>
                <a:outerShdw blurRad="50800" dist="38100" dir="16200000" rotWithShape="0">
                  <a:prstClr val="black">
                    <a:alpha val="40000"/>
                  </a:prstClr>
                </a:outerShdw>
              </a:effectLst>
            </c:spPr>
          </c:dPt>
          <c:dPt>
            <c:idx val="10"/>
            <c:spPr>
              <a:gradFill>
                <a:gsLst>
                  <a:gs pos="62900">
                    <a:schemeClr val="accent3">
                      <a:lumMod val="20000"/>
                      <a:lumOff val="80000"/>
                    </a:schemeClr>
                  </a:gs>
                  <a:gs pos="0">
                    <a:schemeClr val="accent3">
                      <a:lumMod val="75000"/>
                    </a:schemeClr>
                  </a:gs>
                  <a:gs pos="100000">
                    <a:schemeClr val="accent3">
                      <a:lumMod val="20000"/>
                      <a:lumOff val="80000"/>
                    </a:schemeClr>
                  </a:gs>
                </a:gsLst>
                <a:lin ang="9600000" scaled="0"/>
              </a:gradFill>
              <a:ln>
                <a:solidFill>
                  <a:srgbClr val="00B050"/>
                </a:solidFill>
              </a:ln>
              <a:effectLst>
                <a:outerShdw blurRad="50800" dist="38100" dir="16200000" rotWithShape="0">
                  <a:prstClr val="black">
                    <a:alpha val="40000"/>
                  </a:prstClr>
                </a:outerShdw>
              </a:effectLst>
            </c:spPr>
          </c:dPt>
          <c:dPt>
            <c:idx val="11"/>
            <c:spPr>
              <a:gradFill>
                <a:gsLst>
                  <a:gs pos="62900">
                    <a:schemeClr val="accent3">
                      <a:lumMod val="20000"/>
                      <a:lumOff val="80000"/>
                    </a:schemeClr>
                  </a:gs>
                  <a:gs pos="0">
                    <a:schemeClr val="accent3">
                      <a:lumMod val="75000"/>
                    </a:schemeClr>
                  </a:gs>
                  <a:gs pos="100000">
                    <a:schemeClr val="accent3">
                      <a:lumMod val="20000"/>
                      <a:lumOff val="80000"/>
                    </a:schemeClr>
                  </a:gs>
                </a:gsLst>
                <a:lin ang="9600000" scaled="0"/>
              </a:gradFill>
              <a:ln>
                <a:solidFill>
                  <a:srgbClr val="00B050"/>
                </a:solidFill>
              </a:ln>
              <a:effectLst>
                <a:outerShdw blurRad="50800" dist="38100" dir="16200000" rotWithShape="0">
                  <a:prstClr val="black">
                    <a:alpha val="40000"/>
                  </a:prstClr>
                </a:outerShdw>
              </a:effectLst>
            </c:spPr>
          </c:dPt>
          <c:dPt>
            <c:idx val="12"/>
            <c:spPr>
              <a:gradFill>
                <a:gsLst>
                  <a:gs pos="62900">
                    <a:schemeClr val="accent3">
                      <a:lumMod val="20000"/>
                      <a:lumOff val="80000"/>
                    </a:schemeClr>
                  </a:gs>
                  <a:gs pos="0">
                    <a:schemeClr val="accent3">
                      <a:lumMod val="75000"/>
                    </a:schemeClr>
                  </a:gs>
                  <a:gs pos="100000">
                    <a:schemeClr val="accent3">
                      <a:lumMod val="20000"/>
                      <a:lumOff val="80000"/>
                    </a:schemeClr>
                  </a:gs>
                </a:gsLst>
                <a:lin ang="9600000" scaled="0"/>
              </a:gradFill>
              <a:ln>
                <a:solidFill>
                  <a:srgbClr val="00B050"/>
                </a:solidFill>
              </a:ln>
              <a:effectLst>
                <a:outerShdw blurRad="50800" dist="38100" dir="16200000" rotWithShape="0">
                  <a:prstClr val="black">
                    <a:alpha val="40000"/>
                  </a:prstClr>
                </a:outerShdw>
              </a:effectLst>
            </c:spPr>
          </c:dPt>
          <c:dPt>
            <c:idx val="13"/>
            <c:spPr>
              <a:gradFill>
                <a:gsLst>
                  <a:gs pos="62900">
                    <a:schemeClr val="accent3">
                      <a:lumMod val="20000"/>
                      <a:lumOff val="80000"/>
                    </a:schemeClr>
                  </a:gs>
                  <a:gs pos="0">
                    <a:schemeClr val="accent3">
                      <a:lumMod val="75000"/>
                    </a:schemeClr>
                  </a:gs>
                  <a:gs pos="100000">
                    <a:schemeClr val="accent3">
                      <a:lumMod val="20000"/>
                      <a:lumOff val="80000"/>
                    </a:schemeClr>
                  </a:gs>
                </a:gsLst>
                <a:lin ang="9600000" scaled="0"/>
              </a:gradFill>
              <a:ln>
                <a:solidFill>
                  <a:srgbClr val="00B050"/>
                </a:solidFill>
              </a:ln>
              <a:effectLst>
                <a:outerShdw blurRad="50800" dist="38100" dir="16200000" rotWithShape="0">
                  <a:prstClr val="black">
                    <a:alpha val="40000"/>
                  </a:prstClr>
                </a:outerShdw>
              </a:effectLst>
            </c:spPr>
          </c:dPt>
          <c:dLbls>
            <c:dLbl>
              <c:idx val="0"/>
              <c:spPr>
                <a:effectLst>
                  <a:outerShdw blurRad="50800" dist="38100" dir="16200000" rotWithShape="0">
                    <a:prstClr val="black">
                      <a:alpha val="40000"/>
                    </a:prstClr>
                  </a:outerShdw>
                </a:effectLst>
              </c:spPr>
              <c:txPr>
                <a:bodyPr/>
                <a:lstStyle/>
                <a:p>
                  <a:pPr>
                    <a:defRPr b="1">
                      <a:solidFill>
                        <a:srgbClr val="FF0000"/>
                      </a:solidFill>
                      <a:latin typeface="Trebuchet MS" panose="020B0603020202020204" pitchFamily="34" charset="0"/>
                    </a:defRPr>
                  </a:pPr>
                  <a:endParaRPr lang="ru-RU"/>
                </a:p>
              </c:txPr>
            </c:dLbl>
            <c:dLbl>
              <c:idx val="1"/>
              <c:spPr>
                <a:effectLst>
                  <a:outerShdw blurRad="50800" dist="38100" dir="16200000" rotWithShape="0">
                    <a:prstClr val="black">
                      <a:alpha val="40000"/>
                    </a:prstClr>
                  </a:outerShdw>
                </a:effectLst>
              </c:spPr>
              <c:txPr>
                <a:bodyPr/>
                <a:lstStyle/>
                <a:p>
                  <a:pPr>
                    <a:defRPr b="1">
                      <a:solidFill>
                        <a:srgbClr val="FF0000"/>
                      </a:solidFill>
                      <a:latin typeface="Trebuchet MS" panose="020B0603020202020204" pitchFamily="34" charset="0"/>
                    </a:defRPr>
                  </a:pPr>
                  <a:endParaRPr lang="ru-RU"/>
                </a:p>
              </c:txPr>
            </c:dLbl>
            <c:dLbl>
              <c:idx val="2"/>
              <c:spPr>
                <a:effectLst>
                  <a:outerShdw blurRad="50800" dist="38100" dir="16200000" rotWithShape="0">
                    <a:prstClr val="black">
                      <a:alpha val="40000"/>
                    </a:prstClr>
                  </a:outerShdw>
                </a:effectLst>
              </c:spPr>
              <c:txPr>
                <a:bodyPr/>
                <a:lstStyle/>
                <a:p>
                  <a:pPr>
                    <a:defRPr b="1">
                      <a:solidFill>
                        <a:srgbClr val="FF0000"/>
                      </a:solidFill>
                      <a:latin typeface="Trebuchet MS" panose="020B0603020202020204" pitchFamily="34" charset="0"/>
                    </a:defRPr>
                  </a:pPr>
                  <a:endParaRPr lang="ru-RU"/>
                </a:p>
              </c:txPr>
            </c:dLbl>
            <c:dLbl>
              <c:idx val="3"/>
              <c:spPr>
                <a:effectLst>
                  <a:outerShdw blurRad="50800" dist="38100" dir="16200000" rotWithShape="0">
                    <a:prstClr val="black">
                      <a:alpha val="40000"/>
                    </a:prstClr>
                  </a:outerShdw>
                </a:effectLst>
              </c:spPr>
              <c:txPr>
                <a:bodyPr/>
                <a:lstStyle/>
                <a:p>
                  <a:pPr>
                    <a:defRPr b="1">
                      <a:solidFill>
                        <a:srgbClr val="FF0000"/>
                      </a:solidFill>
                      <a:latin typeface="Trebuchet MS" panose="020B0603020202020204" pitchFamily="34" charset="0"/>
                    </a:defRPr>
                  </a:pPr>
                  <a:endParaRPr lang="ru-RU"/>
                </a:p>
              </c:txPr>
            </c:dLbl>
            <c:dLbl>
              <c:idx val="5"/>
              <c:spPr>
                <a:effectLst>
                  <a:outerShdw blurRad="50800" dist="38100" dir="16200000" rotWithShape="0">
                    <a:prstClr val="black">
                      <a:alpha val="40000"/>
                    </a:prstClr>
                  </a:outerShdw>
                </a:effectLst>
              </c:spPr>
              <c:txPr>
                <a:bodyPr/>
                <a:lstStyle/>
                <a:p>
                  <a:pPr>
                    <a:defRPr b="1">
                      <a:solidFill>
                        <a:schemeClr val="accent6">
                          <a:lumMod val="75000"/>
                        </a:schemeClr>
                      </a:solidFill>
                      <a:latin typeface="Trebuchet MS" panose="020B0603020202020204" pitchFamily="34" charset="0"/>
                    </a:defRPr>
                  </a:pPr>
                  <a:endParaRPr lang="ru-RU"/>
                </a:p>
              </c:txPr>
            </c:dLbl>
            <c:dLbl>
              <c:idx val="6"/>
              <c:spPr>
                <a:effectLst>
                  <a:outerShdw blurRad="50800" dist="38100" dir="16200000" rotWithShape="0">
                    <a:prstClr val="black">
                      <a:alpha val="40000"/>
                    </a:prstClr>
                  </a:outerShdw>
                </a:effectLst>
              </c:spPr>
              <c:txPr>
                <a:bodyPr/>
                <a:lstStyle/>
                <a:p>
                  <a:pPr>
                    <a:defRPr b="1">
                      <a:solidFill>
                        <a:schemeClr val="accent6">
                          <a:lumMod val="75000"/>
                        </a:schemeClr>
                      </a:solidFill>
                      <a:latin typeface="Trebuchet MS" panose="020B0603020202020204" pitchFamily="34" charset="0"/>
                    </a:defRPr>
                  </a:pPr>
                  <a:endParaRPr lang="ru-RU"/>
                </a:p>
              </c:txPr>
            </c:dLbl>
            <c:dLbl>
              <c:idx val="7"/>
              <c:spPr>
                <a:effectLst>
                  <a:outerShdw blurRad="50800" dist="38100" dir="16200000" rotWithShape="0">
                    <a:prstClr val="black">
                      <a:alpha val="40000"/>
                    </a:prstClr>
                  </a:outerShdw>
                </a:effectLst>
              </c:spPr>
              <c:txPr>
                <a:bodyPr/>
                <a:lstStyle/>
                <a:p>
                  <a:pPr>
                    <a:defRPr b="1">
                      <a:solidFill>
                        <a:schemeClr val="accent6">
                          <a:lumMod val="75000"/>
                        </a:schemeClr>
                      </a:solidFill>
                      <a:latin typeface="Trebuchet MS" panose="020B0603020202020204" pitchFamily="34" charset="0"/>
                    </a:defRPr>
                  </a:pPr>
                  <a:endParaRPr lang="ru-RU"/>
                </a:p>
              </c:txPr>
            </c:dLbl>
            <c:dLbl>
              <c:idx val="8"/>
              <c:spPr>
                <a:effectLst>
                  <a:outerShdw blurRad="50800" dist="38100" dir="16200000" rotWithShape="0">
                    <a:prstClr val="black">
                      <a:alpha val="40000"/>
                    </a:prstClr>
                  </a:outerShdw>
                </a:effectLst>
              </c:spPr>
              <c:txPr>
                <a:bodyPr/>
                <a:lstStyle/>
                <a:p>
                  <a:pPr>
                    <a:defRPr b="1">
                      <a:solidFill>
                        <a:schemeClr val="accent6">
                          <a:lumMod val="75000"/>
                        </a:schemeClr>
                      </a:solidFill>
                      <a:latin typeface="Trebuchet MS" panose="020B0603020202020204" pitchFamily="34" charset="0"/>
                    </a:defRPr>
                  </a:pPr>
                  <a:endParaRPr lang="ru-RU"/>
                </a:p>
              </c:txPr>
            </c:dLbl>
            <c:dLbl>
              <c:idx val="10"/>
              <c:spPr>
                <a:effectLst>
                  <a:outerShdw blurRad="50800" dist="38100" dir="16200000" rotWithShape="0">
                    <a:prstClr val="black">
                      <a:alpha val="40000"/>
                    </a:prstClr>
                  </a:outerShdw>
                </a:effectLst>
              </c:spPr>
              <c:txPr>
                <a:bodyPr/>
                <a:lstStyle/>
                <a:p>
                  <a:pPr>
                    <a:defRPr b="1">
                      <a:solidFill>
                        <a:srgbClr val="00B050"/>
                      </a:solidFill>
                      <a:latin typeface="Trebuchet MS" panose="020B0603020202020204" pitchFamily="34" charset="0"/>
                    </a:defRPr>
                  </a:pPr>
                  <a:endParaRPr lang="ru-RU"/>
                </a:p>
              </c:txPr>
            </c:dLbl>
            <c:dLbl>
              <c:idx val="11"/>
              <c:spPr>
                <a:effectLst>
                  <a:outerShdw blurRad="50800" dist="38100" dir="16200000" rotWithShape="0">
                    <a:prstClr val="black">
                      <a:alpha val="40000"/>
                    </a:prstClr>
                  </a:outerShdw>
                </a:effectLst>
              </c:spPr>
              <c:txPr>
                <a:bodyPr/>
                <a:lstStyle/>
                <a:p>
                  <a:pPr>
                    <a:defRPr b="1">
                      <a:solidFill>
                        <a:srgbClr val="00B050"/>
                      </a:solidFill>
                      <a:latin typeface="Trebuchet MS" panose="020B0603020202020204" pitchFamily="34" charset="0"/>
                    </a:defRPr>
                  </a:pPr>
                  <a:endParaRPr lang="ru-RU"/>
                </a:p>
              </c:txPr>
            </c:dLbl>
            <c:dLbl>
              <c:idx val="12"/>
              <c:spPr>
                <a:effectLst>
                  <a:outerShdw blurRad="50800" dist="38100" dir="16200000" rotWithShape="0">
                    <a:prstClr val="black">
                      <a:alpha val="40000"/>
                    </a:prstClr>
                  </a:outerShdw>
                </a:effectLst>
              </c:spPr>
              <c:txPr>
                <a:bodyPr/>
                <a:lstStyle/>
                <a:p>
                  <a:pPr>
                    <a:defRPr b="1">
                      <a:solidFill>
                        <a:srgbClr val="00B050"/>
                      </a:solidFill>
                      <a:latin typeface="Trebuchet MS" panose="020B0603020202020204" pitchFamily="34" charset="0"/>
                    </a:defRPr>
                  </a:pPr>
                  <a:endParaRPr lang="ru-RU"/>
                </a:p>
              </c:txPr>
            </c:dLbl>
            <c:dLbl>
              <c:idx val="13"/>
              <c:spPr>
                <a:effectLst>
                  <a:outerShdw blurRad="50800" dist="38100" dir="16200000" rotWithShape="0">
                    <a:prstClr val="black">
                      <a:alpha val="40000"/>
                    </a:prstClr>
                  </a:outerShdw>
                </a:effectLst>
              </c:spPr>
              <c:txPr>
                <a:bodyPr/>
                <a:lstStyle/>
                <a:p>
                  <a:pPr>
                    <a:defRPr b="1">
                      <a:solidFill>
                        <a:srgbClr val="00B050"/>
                      </a:solidFill>
                      <a:latin typeface="Trebuchet MS" panose="020B0603020202020204" pitchFamily="34" charset="0"/>
                    </a:defRPr>
                  </a:pPr>
                  <a:endParaRPr lang="ru-RU"/>
                </a:p>
              </c:txPr>
            </c:dLbl>
            <c:spPr>
              <a:effectLst>
                <a:outerShdw blurRad="50800" dist="38100" dir="16200000" rotWithShape="0">
                  <a:prstClr val="black">
                    <a:alpha val="40000"/>
                  </a:prstClr>
                </a:outerShdw>
              </a:effectLst>
            </c:spPr>
            <c:txPr>
              <a:bodyPr/>
              <a:lstStyle/>
              <a:p>
                <a:pPr>
                  <a:defRPr b="1">
                    <a:latin typeface="Trebuchet MS" panose="020B0603020202020204" pitchFamily="34" charset="0"/>
                  </a:defRPr>
                </a:pPr>
                <a:endParaRPr lang="ru-RU"/>
              </a:p>
            </c:txPr>
            <c:dLblPos val="outEnd"/>
            <c:showVal val="1"/>
          </c:dLbls>
          <c:cat>
            <c:strRef>
              <c:f>Лист1!$A$2:$A$15</c:f>
              <c:strCache>
                <c:ptCount val="14"/>
                <c:pt idx="0">
                  <c:v>Таборы</c:v>
                </c:pt>
                <c:pt idx="1">
                  <c:v>Кировград</c:v>
                </c:pt>
                <c:pt idx="2">
                  <c:v>Сосьва</c:v>
                </c:pt>
                <c:pt idx="3">
                  <c:v>Тугулым</c:v>
                </c:pt>
                <c:pt idx="5">
                  <c:v>Сысерть</c:v>
                </c:pt>
                <c:pt idx="6">
                  <c:v>Серов</c:v>
                </c:pt>
                <c:pt idx="7">
                  <c:v>Богданович</c:v>
                </c:pt>
                <c:pt idx="8">
                  <c:v>Арамиль</c:v>
                </c:pt>
                <c:pt idx="10">
                  <c:v>Новоуральск</c:v>
                </c:pt>
                <c:pt idx="11">
                  <c:v>В.Дуброво</c:v>
                </c:pt>
                <c:pt idx="12">
                  <c:v>Екатеринбург</c:v>
                </c:pt>
                <c:pt idx="13">
                  <c:v>Махнево</c:v>
                </c:pt>
              </c:strCache>
            </c:strRef>
          </c:cat>
          <c:val>
            <c:numRef>
              <c:f>Лист1!$B$2:$B$15</c:f>
              <c:numCache>
                <c:formatCode>General</c:formatCode>
                <c:ptCount val="14"/>
                <c:pt idx="0">
                  <c:v>13.7</c:v>
                </c:pt>
                <c:pt idx="1">
                  <c:v>11.7</c:v>
                </c:pt>
                <c:pt idx="2">
                  <c:v>11.7</c:v>
                </c:pt>
                <c:pt idx="3">
                  <c:v>11.6</c:v>
                </c:pt>
                <c:pt idx="5">
                  <c:v>7.5</c:v>
                </c:pt>
                <c:pt idx="6">
                  <c:v>6.7</c:v>
                </c:pt>
                <c:pt idx="7">
                  <c:v>6.6</c:v>
                </c:pt>
                <c:pt idx="8">
                  <c:v>6.1</c:v>
                </c:pt>
                <c:pt idx="10">
                  <c:v>6</c:v>
                </c:pt>
                <c:pt idx="11">
                  <c:v>5.9</c:v>
                </c:pt>
                <c:pt idx="12">
                  <c:v>4.8</c:v>
                </c:pt>
                <c:pt idx="13">
                  <c:v>3.8</c:v>
                </c:pt>
              </c:numCache>
            </c:numRef>
          </c:val>
        </c:ser>
        <c:dLbls>
          <c:showVal val="1"/>
        </c:dLbls>
        <c:axId val="114813952"/>
        <c:axId val="114561792"/>
      </c:barChart>
      <c:catAx>
        <c:axId val="114813952"/>
        <c:scaling>
          <c:orientation val="minMax"/>
        </c:scaling>
        <c:axPos val="l"/>
        <c:tickLblPos val="nextTo"/>
        <c:txPr>
          <a:bodyPr/>
          <a:lstStyle/>
          <a:p>
            <a:pPr>
              <a:defRPr b="1">
                <a:solidFill>
                  <a:schemeClr val="tx1">
                    <a:lumMod val="75000"/>
                    <a:lumOff val="25000"/>
                  </a:schemeClr>
                </a:solidFill>
                <a:latin typeface="Trebuchet MS" panose="020B0603020202020204" pitchFamily="34" charset="0"/>
              </a:defRPr>
            </a:pPr>
            <a:endParaRPr lang="ru-RU"/>
          </a:p>
        </c:txPr>
        <c:crossAx val="114561792"/>
        <c:crosses val="autoZero"/>
        <c:auto val="1"/>
        <c:lblAlgn val="ctr"/>
        <c:lblOffset val="100"/>
      </c:catAx>
      <c:valAx>
        <c:axId val="114561792"/>
        <c:scaling>
          <c:orientation val="minMax"/>
        </c:scaling>
        <c:delete val="1"/>
        <c:axPos val="b"/>
        <c:numFmt formatCode="General" sourceLinked="1"/>
        <c:tickLblPos val="none"/>
        <c:crossAx val="114813952"/>
        <c:crosses val="autoZero"/>
        <c:crossBetween val="between"/>
      </c:valAx>
    </c:plotArea>
    <c:plotVisOnly val="1"/>
    <c:dispBlanksAs val="gap"/>
  </c:chart>
  <c:txPr>
    <a:bodyPr/>
    <a:lstStyle/>
    <a:p>
      <a:pPr>
        <a:defRPr sz="1800"/>
      </a:pPr>
      <a:endParaRPr lang="ru-RU"/>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ru-RU"/>
  <c:chart>
    <c:autoTitleDeleted val="1"/>
    <c:plotArea>
      <c:layout/>
      <c:barChart>
        <c:barDir val="bar"/>
        <c:grouping val="clustered"/>
        <c:ser>
          <c:idx val="0"/>
          <c:order val="0"/>
          <c:tx>
            <c:strRef>
              <c:f>Лист1!$B$1</c:f>
              <c:strCache>
                <c:ptCount val="1"/>
                <c:pt idx="0">
                  <c:v>инфаркты</c:v>
                </c:pt>
              </c:strCache>
            </c:strRef>
          </c:tx>
          <c:spPr>
            <a:gradFill>
              <a:gsLst>
                <a:gs pos="0">
                  <a:srgbClr val="F46AB2"/>
                </a:gs>
                <a:gs pos="76000">
                  <a:srgbClr val="D8A1E3"/>
                </a:gs>
                <a:gs pos="100000">
                  <a:schemeClr val="accent3">
                    <a:lumMod val="20000"/>
                    <a:lumOff val="80000"/>
                  </a:schemeClr>
                </a:gs>
              </a:gsLst>
              <a:path path="circle">
                <a:fillToRect l="100000" t="100000"/>
              </a:path>
            </a:gradFill>
            <a:ln>
              <a:solidFill>
                <a:srgbClr val="F44AF8"/>
              </a:solidFill>
            </a:ln>
            <a:effectLst>
              <a:outerShdw blurRad="50800" dist="38100" dir="16200000" rotWithShape="0">
                <a:prstClr val="black">
                  <a:alpha val="40000"/>
                </a:prstClr>
              </a:outerShdw>
            </a:effectLst>
          </c:spPr>
          <c:dLbls>
            <c:dLbl>
              <c:idx val="0"/>
              <c:layout>
                <c:manualLayout>
                  <c:x val="-6.9849224673606139E-3"/>
                  <c:y val="-9.948922070790002E-17"/>
                </c:manualLayout>
              </c:layout>
              <c:dLblPos val="outEnd"/>
              <c:showVal val="1"/>
            </c:dLbl>
            <c:dLbl>
              <c:idx val="1"/>
              <c:layout>
                <c:manualLayout>
                  <c:x val="-6.9849224673606139E-3"/>
                  <c:y val="-9.948922070790002E-17"/>
                </c:manualLayout>
              </c:layout>
              <c:dLblPos val="outEnd"/>
              <c:showVal val="1"/>
            </c:dLbl>
            <c:dLbl>
              <c:idx val="5"/>
              <c:layout>
                <c:manualLayout>
                  <c:x val="0"/>
                  <c:y val="2.4420363549349216E-2"/>
                </c:manualLayout>
              </c:layout>
              <c:dLblPos val="outEnd"/>
              <c:showVal val="1"/>
            </c:dLbl>
            <c:dLbl>
              <c:idx val="6"/>
              <c:layout>
                <c:manualLayout>
                  <c:x val="-8.7311530842006987E-3"/>
                  <c:y val="1.3566868638527352E-2"/>
                </c:manualLayout>
              </c:layout>
              <c:dLblPos val="outEnd"/>
              <c:showVal val="1"/>
            </c:dLbl>
            <c:dLbl>
              <c:idx val="7"/>
              <c:layout>
                <c:manualLayout>
                  <c:x val="-8.7311530842006987E-3"/>
                  <c:y val="1.3566868638527367E-2"/>
                </c:manualLayout>
              </c:layout>
              <c:dLblPos val="outEnd"/>
              <c:showVal val="1"/>
            </c:dLbl>
            <c:dLbl>
              <c:idx val="8"/>
              <c:layout>
                <c:manualLayout>
                  <c:x val="-6.9849224673606139E-3"/>
                  <c:y val="1.0853494910821875E-2"/>
                </c:manualLayout>
              </c:layout>
              <c:dLblPos val="outEnd"/>
              <c:showVal val="1"/>
            </c:dLbl>
            <c:dLbl>
              <c:idx val="10"/>
              <c:layout>
                <c:manualLayout>
                  <c:x val="-3.2013858148581767E-17"/>
                  <c:y val="1.3566868638527367E-2"/>
                </c:manualLayout>
              </c:layout>
              <c:dLblPos val="outEnd"/>
              <c:showVal val="1"/>
            </c:dLbl>
            <c:dLbl>
              <c:idx val="11"/>
              <c:layout>
                <c:manualLayout>
                  <c:x val="3.2013858148581681E-17"/>
                  <c:y val="1.3566654987052723E-2"/>
                </c:manualLayout>
              </c:layout>
              <c:dLblPos val="outEnd"/>
              <c:showVal val="1"/>
            </c:dLbl>
            <c:dLbl>
              <c:idx val="12"/>
              <c:layout>
                <c:manualLayout>
                  <c:x val="-5.2386918505204641E-3"/>
                  <c:y val="1.0853494910821875E-2"/>
                </c:manualLayout>
              </c:layout>
              <c:dLblPos val="outEnd"/>
              <c:showVal val="1"/>
            </c:dLbl>
            <c:dLbl>
              <c:idx val="13"/>
              <c:layout>
                <c:manualLayout>
                  <c:x val="-1.3749847376694124E-7"/>
                  <c:y val="1.0853494910821868E-2"/>
                </c:manualLayout>
              </c:layout>
              <c:dLblPos val="outEnd"/>
              <c:showVal val="1"/>
            </c:dLbl>
            <c:spPr>
              <a:effectLst>
                <a:outerShdw blurRad="50800" dist="38100" dir="16200000" rotWithShape="0">
                  <a:prstClr val="black">
                    <a:alpha val="40000"/>
                  </a:prstClr>
                </a:outerShdw>
              </a:effectLst>
            </c:spPr>
            <c:txPr>
              <a:bodyPr/>
              <a:lstStyle/>
              <a:p>
                <a:pPr>
                  <a:defRPr sz="1600" b="1">
                    <a:solidFill>
                      <a:srgbClr val="FF0000"/>
                    </a:solidFill>
                    <a:latin typeface="Arial Narrow" pitchFamily="34" charset="0"/>
                  </a:defRPr>
                </a:pPr>
                <a:endParaRPr lang="ru-RU"/>
              </a:p>
            </c:txPr>
            <c:dLblPos val="outEnd"/>
            <c:showVal val="1"/>
          </c:dLbls>
          <c:cat>
            <c:strRef>
              <c:f>Лист1!$A$2:$A$15</c:f>
              <c:strCache>
                <c:ptCount val="14"/>
                <c:pt idx="0">
                  <c:v>Красноуральск</c:v>
                </c:pt>
                <c:pt idx="1">
                  <c:v>В.Салда</c:v>
                </c:pt>
                <c:pt idx="2">
                  <c:v>Н.Салда</c:v>
                </c:pt>
                <c:pt idx="3">
                  <c:v>Лесной</c:v>
                </c:pt>
                <c:pt idx="5">
                  <c:v>Сосьва</c:v>
                </c:pt>
                <c:pt idx="6">
                  <c:v>Пелым</c:v>
                </c:pt>
                <c:pt idx="7">
                  <c:v>Верхотурье</c:v>
                </c:pt>
                <c:pt idx="8">
                  <c:v>Новоуральск</c:v>
                </c:pt>
                <c:pt idx="10">
                  <c:v>Красноуфимск</c:v>
                </c:pt>
                <c:pt idx="11">
                  <c:v>Качканар</c:v>
                </c:pt>
                <c:pt idx="12">
                  <c:v>Богданович</c:v>
                </c:pt>
                <c:pt idx="13">
                  <c:v>Ревда</c:v>
                </c:pt>
              </c:strCache>
            </c:strRef>
          </c:cat>
          <c:val>
            <c:numRef>
              <c:f>Лист1!$B$2:$B$15</c:f>
              <c:numCache>
                <c:formatCode>General</c:formatCode>
                <c:ptCount val="14"/>
                <c:pt idx="0">
                  <c:v>0.64600000000000024</c:v>
                </c:pt>
                <c:pt idx="1">
                  <c:v>0.6000000000000002</c:v>
                </c:pt>
                <c:pt idx="2">
                  <c:v>0.42400000000000015</c:v>
                </c:pt>
                <c:pt idx="3">
                  <c:v>0.39200000000000013</c:v>
                </c:pt>
                <c:pt idx="5">
                  <c:v>0.27600000000000002</c:v>
                </c:pt>
                <c:pt idx="6">
                  <c:v>0.25800000000000001</c:v>
                </c:pt>
                <c:pt idx="7">
                  <c:v>0.25800000000000001</c:v>
                </c:pt>
                <c:pt idx="8">
                  <c:v>0.21000000000000005</c:v>
                </c:pt>
                <c:pt idx="10">
                  <c:v>2.700000000000001E-2</c:v>
                </c:pt>
                <c:pt idx="11">
                  <c:v>2.5000000000000001E-2</c:v>
                </c:pt>
                <c:pt idx="12">
                  <c:v>2.3E-2</c:v>
                </c:pt>
                <c:pt idx="13">
                  <c:v>1.7000000000000001E-2</c:v>
                </c:pt>
              </c:numCache>
            </c:numRef>
          </c:val>
        </c:ser>
        <c:ser>
          <c:idx val="1"/>
          <c:order val="1"/>
          <c:tx>
            <c:strRef>
              <c:f>Лист1!$C$1</c:f>
              <c:strCache>
                <c:ptCount val="1"/>
                <c:pt idx="0">
                  <c:v>инсульты</c:v>
                </c:pt>
              </c:strCache>
            </c:strRef>
          </c:tx>
          <c:spPr>
            <a:gradFill flip="none" rotWithShape="1">
              <a:gsLst>
                <a:gs pos="0">
                  <a:srgbClr val="5E9EFF"/>
                </a:gs>
                <a:gs pos="39999">
                  <a:srgbClr val="85C2FF"/>
                </a:gs>
                <a:gs pos="70000">
                  <a:srgbClr val="C4D6EB"/>
                </a:gs>
                <a:gs pos="100000">
                  <a:srgbClr val="FFEBFA"/>
                </a:gs>
              </a:gsLst>
              <a:path path="circle">
                <a:fillToRect l="100000" t="100000"/>
              </a:path>
              <a:tileRect r="-100000" b="-100000"/>
            </a:gradFill>
            <a:ln>
              <a:solidFill>
                <a:schemeClr val="tx2">
                  <a:lumMod val="75000"/>
                </a:schemeClr>
              </a:solidFill>
            </a:ln>
            <a:effectLst>
              <a:outerShdw blurRad="50800" dist="38100" dir="16200000" rotWithShape="0">
                <a:prstClr val="black">
                  <a:alpha val="40000"/>
                </a:prstClr>
              </a:outerShdw>
            </a:effectLst>
          </c:spPr>
          <c:dLbls>
            <c:dLbl>
              <c:idx val="0"/>
              <c:layout>
                <c:manualLayout>
                  <c:x val="-8.7311530842007629E-3"/>
                  <c:y val="-1.3566868638527451E-2"/>
                </c:manualLayout>
              </c:layout>
              <c:showVal val="1"/>
            </c:dLbl>
            <c:dLbl>
              <c:idx val="1"/>
              <c:layout>
                <c:manualLayout>
                  <c:x val="-5.2386918505204607E-3"/>
                  <c:y val="-1.3566868638527352E-2"/>
                </c:manualLayout>
              </c:layout>
              <c:showVal val="1"/>
            </c:dLbl>
            <c:dLbl>
              <c:idx val="2"/>
              <c:layout>
                <c:manualLayout>
                  <c:x val="-6.9849224673605497E-3"/>
                  <c:y val="-1.0853494910821875E-2"/>
                </c:manualLayout>
              </c:layout>
              <c:showVal val="1"/>
            </c:dLbl>
            <c:dLbl>
              <c:idx val="3"/>
              <c:layout>
                <c:manualLayout>
                  <c:x val="-3.492461233680307E-3"/>
                  <c:y val="-1.3566868638527352E-2"/>
                </c:manualLayout>
              </c:layout>
              <c:showVal val="1"/>
            </c:dLbl>
            <c:dLbl>
              <c:idx val="8"/>
              <c:layout>
                <c:manualLayout>
                  <c:x val="2.0954767402081902E-2"/>
                  <c:y val="-5.4267474554109407E-3"/>
                </c:manualLayout>
              </c:layout>
              <c:showVal val="1"/>
            </c:dLbl>
            <c:spPr>
              <a:effectLst>
                <a:outerShdw blurRad="50800" dist="38100" dir="16200000" rotWithShape="0">
                  <a:prstClr val="black">
                    <a:alpha val="40000"/>
                  </a:prstClr>
                </a:outerShdw>
              </a:effectLst>
            </c:spPr>
            <c:txPr>
              <a:bodyPr/>
              <a:lstStyle/>
              <a:p>
                <a:pPr>
                  <a:defRPr sz="1600" b="1">
                    <a:solidFill>
                      <a:schemeClr val="tx2">
                        <a:lumMod val="60000"/>
                        <a:lumOff val="40000"/>
                      </a:schemeClr>
                    </a:solidFill>
                    <a:latin typeface="Arial Narrow" pitchFamily="34" charset="0"/>
                  </a:defRPr>
                </a:pPr>
                <a:endParaRPr lang="ru-RU"/>
              </a:p>
            </c:txPr>
            <c:showVal val="1"/>
          </c:dLbls>
          <c:cat>
            <c:strRef>
              <c:f>Лист1!$A$2:$A$15</c:f>
              <c:strCache>
                <c:ptCount val="14"/>
                <c:pt idx="0">
                  <c:v>Красноуральск</c:v>
                </c:pt>
                <c:pt idx="1">
                  <c:v>В.Салда</c:v>
                </c:pt>
                <c:pt idx="2">
                  <c:v>Н.Салда</c:v>
                </c:pt>
                <c:pt idx="3">
                  <c:v>Лесной</c:v>
                </c:pt>
                <c:pt idx="5">
                  <c:v>Сосьва</c:v>
                </c:pt>
                <c:pt idx="6">
                  <c:v>Пелым</c:v>
                </c:pt>
                <c:pt idx="7">
                  <c:v>Верхотурье</c:v>
                </c:pt>
                <c:pt idx="8">
                  <c:v>Новоуральск</c:v>
                </c:pt>
                <c:pt idx="10">
                  <c:v>Красноуфимск</c:v>
                </c:pt>
                <c:pt idx="11">
                  <c:v>Качканар</c:v>
                </c:pt>
                <c:pt idx="12">
                  <c:v>Богданович</c:v>
                </c:pt>
                <c:pt idx="13">
                  <c:v>Ревда</c:v>
                </c:pt>
              </c:strCache>
            </c:strRef>
          </c:cat>
          <c:val>
            <c:numRef>
              <c:f>Лист1!$C$2:$C$15</c:f>
              <c:numCache>
                <c:formatCode>General</c:formatCode>
                <c:ptCount val="14"/>
                <c:pt idx="0">
                  <c:v>0.38700000000000012</c:v>
                </c:pt>
                <c:pt idx="1">
                  <c:v>0.13300000000000001</c:v>
                </c:pt>
                <c:pt idx="2">
                  <c:v>0.30300000000000016</c:v>
                </c:pt>
                <c:pt idx="3">
                  <c:v>0.12400000000000003</c:v>
                </c:pt>
                <c:pt idx="5">
                  <c:v>0.34500000000000008</c:v>
                </c:pt>
                <c:pt idx="6">
                  <c:v>0.51600000000000001</c:v>
                </c:pt>
                <c:pt idx="7">
                  <c:v>0.32200000000000012</c:v>
                </c:pt>
                <c:pt idx="8">
                  <c:v>0.23500000000000001</c:v>
                </c:pt>
                <c:pt idx="10">
                  <c:v>0.24000000000000005</c:v>
                </c:pt>
                <c:pt idx="11">
                  <c:v>0.39900000000000013</c:v>
                </c:pt>
                <c:pt idx="12">
                  <c:v>0.13800000000000001</c:v>
                </c:pt>
                <c:pt idx="13">
                  <c:v>0.18500000000000005</c:v>
                </c:pt>
              </c:numCache>
            </c:numRef>
          </c:val>
        </c:ser>
        <c:dLbls>
          <c:showVal val="1"/>
        </c:dLbls>
        <c:axId val="114619904"/>
        <c:axId val="114621440"/>
      </c:barChart>
      <c:catAx>
        <c:axId val="114619904"/>
        <c:scaling>
          <c:orientation val="minMax"/>
        </c:scaling>
        <c:axPos val="l"/>
        <c:tickLblPos val="nextTo"/>
        <c:txPr>
          <a:bodyPr/>
          <a:lstStyle/>
          <a:p>
            <a:pPr>
              <a:defRPr sz="1600" b="1">
                <a:solidFill>
                  <a:schemeClr val="tx2">
                    <a:lumMod val="75000"/>
                  </a:schemeClr>
                </a:solidFill>
                <a:latin typeface="Trebuchet MS" panose="020B0603020202020204" pitchFamily="34" charset="0"/>
              </a:defRPr>
            </a:pPr>
            <a:endParaRPr lang="ru-RU"/>
          </a:p>
        </c:txPr>
        <c:crossAx val="114621440"/>
        <c:crosses val="autoZero"/>
        <c:auto val="1"/>
        <c:lblAlgn val="ctr"/>
        <c:lblOffset val="100"/>
      </c:catAx>
      <c:valAx>
        <c:axId val="114621440"/>
        <c:scaling>
          <c:orientation val="minMax"/>
        </c:scaling>
        <c:delete val="1"/>
        <c:axPos val="b"/>
        <c:numFmt formatCode="General" sourceLinked="1"/>
        <c:tickLblPos val="none"/>
        <c:crossAx val="114619904"/>
        <c:crosses val="autoZero"/>
        <c:crossBetween val="between"/>
      </c:valAx>
    </c:plotArea>
    <c:legend>
      <c:legendPos val="b"/>
      <c:legendEntry>
        <c:idx val="0"/>
        <c:txPr>
          <a:bodyPr/>
          <a:lstStyle/>
          <a:p>
            <a:pPr>
              <a:defRPr b="1">
                <a:solidFill>
                  <a:schemeClr val="tx2">
                    <a:lumMod val="60000"/>
                    <a:lumOff val="40000"/>
                  </a:schemeClr>
                </a:solidFill>
                <a:latin typeface="Arial Narrow" pitchFamily="34" charset="0"/>
              </a:defRPr>
            </a:pPr>
            <a:endParaRPr lang="ru-RU"/>
          </a:p>
        </c:txPr>
      </c:legendEntry>
      <c:legendEntry>
        <c:idx val="1"/>
        <c:txPr>
          <a:bodyPr/>
          <a:lstStyle/>
          <a:p>
            <a:pPr>
              <a:defRPr b="1" baseline="0">
                <a:solidFill>
                  <a:srgbClr val="FF00FF"/>
                </a:solidFill>
                <a:latin typeface="Arial Narrow" pitchFamily="34" charset="0"/>
              </a:defRPr>
            </a:pPr>
            <a:endParaRPr lang="ru-RU"/>
          </a:p>
        </c:txPr>
      </c:legendEntry>
      <c:layout/>
      <c:txPr>
        <a:bodyPr/>
        <a:lstStyle/>
        <a:p>
          <a:pPr>
            <a:defRPr b="1">
              <a:latin typeface="Arial Narrow" pitchFamily="34" charset="0"/>
            </a:defRPr>
          </a:pPr>
          <a:endParaRPr lang="ru-RU"/>
        </a:p>
      </c:txPr>
    </c:legend>
    <c:plotVisOnly val="1"/>
    <c:dispBlanksAs val="gap"/>
  </c:chart>
  <c:txPr>
    <a:bodyPr/>
    <a:lstStyle/>
    <a:p>
      <a:pPr>
        <a:defRPr sz="1800"/>
      </a:pPr>
      <a:endParaRPr lang="ru-RU"/>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ru-RU"/>
  <c:chart>
    <c:plotArea>
      <c:layout/>
      <c:lineChart>
        <c:grouping val="standard"/>
        <c:ser>
          <c:idx val="0"/>
          <c:order val="0"/>
          <c:tx>
            <c:strRef>
              <c:f>Лист1!$B$1</c:f>
              <c:strCache>
                <c:ptCount val="1"/>
                <c:pt idx="0">
                  <c:v>Летальность от инфаркта миокарда</c:v>
                </c:pt>
              </c:strCache>
            </c:strRef>
          </c:tx>
          <c:spPr>
            <a:ln w="63500">
              <a:solidFill>
                <a:schemeClr val="tx2">
                  <a:lumMod val="60000"/>
                  <a:lumOff val="40000"/>
                </a:schemeClr>
              </a:solidFill>
            </a:ln>
            <a:effectLst>
              <a:outerShdw blurRad="76200" dist="12700" dir="8100000" sy="-23000" kx="800400" algn="br" rotWithShape="0">
                <a:prstClr val="black">
                  <a:alpha val="20000"/>
                </a:prstClr>
              </a:outerShdw>
            </a:effectLst>
          </c:spPr>
          <c:marker>
            <c:spPr>
              <a:solidFill>
                <a:schemeClr val="accent5">
                  <a:lumMod val="75000"/>
                </a:schemeClr>
              </a:solidFill>
              <a:effectLst>
                <a:outerShdw blurRad="76200" dist="12700" dir="8100000" sy="-23000" kx="800400" algn="br" rotWithShape="0">
                  <a:prstClr val="black">
                    <a:alpha val="20000"/>
                  </a:prstClr>
                </a:outerShdw>
              </a:effectLst>
              <a:scene3d>
                <a:camera prst="orthographicFront"/>
                <a:lightRig rig="threePt" dir="t"/>
              </a:scene3d>
              <a:sp3d>
                <a:bevelT w="114300" prst="artDeco"/>
              </a:sp3d>
            </c:spPr>
          </c:marker>
          <c:dLbls>
            <c:dLbl>
              <c:idx val="7"/>
              <c:layout/>
              <c:dLblPos val="t"/>
              <c:showVal val="1"/>
            </c:dLbl>
            <c:dLbl>
              <c:idx val="8"/>
              <c:layout/>
              <c:dLblPos val="t"/>
              <c:showVal val="1"/>
            </c:dLbl>
            <c:numFmt formatCode="General" sourceLinked="0"/>
            <c:spPr>
              <a:effectLst>
                <a:outerShdw blurRad="50800" dist="38100" dir="16200000" rotWithShape="0">
                  <a:prstClr val="black">
                    <a:alpha val="40000"/>
                  </a:prstClr>
                </a:outerShdw>
              </a:effectLst>
            </c:spPr>
            <c:txPr>
              <a:bodyPr/>
              <a:lstStyle/>
              <a:p>
                <a:pPr>
                  <a:defRPr b="1">
                    <a:solidFill>
                      <a:schemeClr val="tx2">
                        <a:lumMod val="75000"/>
                      </a:schemeClr>
                    </a:solidFill>
                  </a:defRPr>
                </a:pPr>
                <a:endParaRPr lang="ru-RU"/>
              </a:p>
            </c:txPr>
            <c:dLblPos val="b"/>
            <c:showVal val="1"/>
          </c:dLbls>
          <c:cat>
            <c:numRef>
              <c:f>Лист1!$A$2:$A$13</c:f>
              <c:numCache>
                <c:formatCode>General</c:formatCode>
                <c:ptCount val="12"/>
                <c:pt idx="0">
                  <c:v>2002</c:v>
                </c:pt>
                <c:pt idx="1">
                  <c:v>2003</c:v>
                </c:pt>
                <c:pt idx="2">
                  <c:v>2004</c:v>
                </c:pt>
                <c:pt idx="3">
                  <c:v>2005</c:v>
                </c:pt>
                <c:pt idx="4">
                  <c:v>2006</c:v>
                </c:pt>
                <c:pt idx="5">
                  <c:v>2007</c:v>
                </c:pt>
                <c:pt idx="6">
                  <c:v>2008</c:v>
                </c:pt>
                <c:pt idx="7">
                  <c:v>2009</c:v>
                </c:pt>
                <c:pt idx="8">
                  <c:v>2010</c:v>
                </c:pt>
                <c:pt idx="9">
                  <c:v>2011</c:v>
                </c:pt>
                <c:pt idx="10">
                  <c:v>2012</c:v>
                </c:pt>
                <c:pt idx="11">
                  <c:v>2013</c:v>
                </c:pt>
              </c:numCache>
            </c:numRef>
          </c:cat>
          <c:val>
            <c:numRef>
              <c:f>Лист1!$B$2:$B$13</c:f>
              <c:numCache>
                <c:formatCode>0.0%</c:formatCode>
                <c:ptCount val="12"/>
                <c:pt idx="0">
                  <c:v>15.5</c:v>
                </c:pt>
                <c:pt idx="1">
                  <c:v>15.1</c:v>
                </c:pt>
                <c:pt idx="2">
                  <c:v>15.8</c:v>
                </c:pt>
                <c:pt idx="3">
                  <c:v>15.9</c:v>
                </c:pt>
                <c:pt idx="4">
                  <c:v>16</c:v>
                </c:pt>
                <c:pt idx="5">
                  <c:v>15.9</c:v>
                </c:pt>
                <c:pt idx="6">
                  <c:v>16.399999999999999</c:v>
                </c:pt>
                <c:pt idx="7">
                  <c:v>16</c:v>
                </c:pt>
                <c:pt idx="8">
                  <c:v>15.6</c:v>
                </c:pt>
                <c:pt idx="9">
                  <c:v>14.6</c:v>
                </c:pt>
                <c:pt idx="10" formatCode="0.00%">
                  <c:v>13.3</c:v>
                </c:pt>
                <c:pt idx="11" formatCode="0.00%">
                  <c:v>13.2</c:v>
                </c:pt>
              </c:numCache>
            </c:numRef>
          </c:val>
        </c:ser>
        <c:ser>
          <c:idx val="1"/>
          <c:order val="1"/>
          <c:tx>
            <c:strRef>
              <c:f>Лист1!$C$1</c:f>
              <c:strCache>
                <c:ptCount val="1"/>
                <c:pt idx="0">
                  <c:v>Летальность от острых нарушений мозгового кровообращения</c:v>
                </c:pt>
              </c:strCache>
            </c:strRef>
          </c:tx>
          <c:spPr>
            <a:ln w="63500">
              <a:solidFill>
                <a:schemeClr val="accent6">
                  <a:lumMod val="75000"/>
                </a:schemeClr>
              </a:solidFill>
            </a:ln>
            <a:effectLst>
              <a:outerShdw blurRad="152400" dist="317500" dir="5400000" sx="90000" sy="-19000" rotWithShape="0">
                <a:prstClr val="black">
                  <a:alpha val="15000"/>
                </a:prstClr>
              </a:outerShdw>
            </a:effectLst>
          </c:spPr>
          <c:marker>
            <c:symbol val="square"/>
            <c:size val="9"/>
            <c:spPr>
              <a:solidFill>
                <a:schemeClr val="accent2"/>
              </a:solidFill>
              <a:ln>
                <a:solidFill>
                  <a:schemeClr val="accent2">
                    <a:lumMod val="75000"/>
                  </a:schemeClr>
                </a:solidFill>
              </a:ln>
              <a:effectLst>
                <a:outerShdw blurRad="152400" dist="317500" dir="5400000" sx="90000" sy="-19000" rotWithShape="0">
                  <a:prstClr val="black">
                    <a:alpha val="15000"/>
                  </a:prstClr>
                </a:outerShdw>
              </a:effectLst>
              <a:scene3d>
                <a:camera prst="orthographicFront"/>
                <a:lightRig rig="threePt" dir="t"/>
              </a:scene3d>
              <a:sp3d>
                <a:bevelT w="114300" prst="artDeco"/>
              </a:sp3d>
            </c:spPr>
          </c:marker>
          <c:dLbls>
            <c:dLbl>
              <c:idx val="7"/>
              <c:layout/>
              <c:dLblPos val="b"/>
              <c:showVal val="1"/>
            </c:dLbl>
            <c:dLbl>
              <c:idx val="8"/>
              <c:layout/>
              <c:dLblPos val="b"/>
              <c:showVal val="1"/>
            </c:dLbl>
            <c:numFmt formatCode="General" sourceLinked="0"/>
            <c:spPr>
              <a:effectLst>
                <a:outerShdw blurRad="50800" dist="38100" dir="16200000" rotWithShape="0">
                  <a:prstClr val="black">
                    <a:alpha val="40000"/>
                  </a:prstClr>
                </a:outerShdw>
              </a:effectLst>
            </c:spPr>
            <c:txPr>
              <a:bodyPr/>
              <a:lstStyle/>
              <a:p>
                <a:pPr>
                  <a:defRPr b="1">
                    <a:solidFill>
                      <a:schemeClr val="accent6">
                        <a:lumMod val="50000"/>
                      </a:schemeClr>
                    </a:solidFill>
                  </a:defRPr>
                </a:pPr>
                <a:endParaRPr lang="ru-RU"/>
              </a:p>
            </c:txPr>
            <c:dLblPos val="t"/>
            <c:showVal val="1"/>
          </c:dLbls>
          <c:cat>
            <c:numRef>
              <c:f>Лист1!$A$2:$A$13</c:f>
              <c:numCache>
                <c:formatCode>General</c:formatCode>
                <c:ptCount val="12"/>
                <c:pt idx="0">
                  <c:v>2002</c:v>
                </c:pt>
                <c:pt idx="1">
                  <c:v>2003</c:v>
                </c:pt>
                <c:pt idx="2">
                  <c:v>2004</c:v>
                </c:pt>
                <c:pt idx="3">
                  <c:v>2005</c:v>
                </c:pt>
                <c:pt idx="4">
                  <c:v>2006</c:v>
                </c:pt>
                <c:pt idx="5">
                  <c:v>2007</c:v>
                </c:pt>
                <c:pt idx="6">
                  <c:v>2008</c:v>
                </c:pt>
                <c:pt idx="7">
                  <c:v>2009</c:v>
                </c:pt>
                <c:pt idx="8">
                  <c:v>2010</c:v>
                </c:pt>
                <c:pt idx="9">
                  <c:v>2011</c:v>
                </c:pt>
                <c:pt idx="10">
                  <c:v>2012</c:v>
                </c:pt>
                <c:pt idx="11">
                  <c:v>2013</c:v>
                </c:pt>
              </c:numCache>
            </c:numRef>
          </c:cat>
          <c:val>
            <c:numRef>
              <c:f>Лист1!$C$2:$C$13</c:f>
              <c:numCache>
                <c:formatCode>0.0%</c:formatCode>
                <c:ptCount val="12"/>
                <c:pt idx="0">
                  <c:v>16.899999999999999</c:v>
                </c:pt>
                <c:pt idx="1">
                  <c:v>18</c:v>
                </c:pt>
                <c:pt idx="2">
                  <c:v>17.3</c:v>
                </c:pt>
                <c:pt idx="3">
                  <c:v>16.7</c:v>
                </c:pt>
                <c:pt idx="4">
                  <c:v>16.2</c:v>
                </c:pt>
                <c:pt idx="5">
                  <c:v>16.5</c:v>
                </c:pt>
                <c:pt idx="6">
                  <c:v>16.399999999999999</c:v>
                </c:pt>
                <c:pt idx="7">
                  <c:v>15.2</c:v>
                </c:pt>
                <c:pt idx="8">
                  <c:v>15.3</c:v>
                </c:pt>
                <c:pt idx="9">
                  <c:v>14.8</c:v>
                </c:pt>
                <c:pt idx="10" formatCode="0.00%">
                  <c:v>14</c:v>
                </c:pt>
                <c:pt idx="11" formatCode="0.00%">
                  <c:v>13.4</c:v>
                </c:pt>
              </c:numCache>
            </c:numRef>
          </c:val>
        </c:ser>
        <c:marker val="1"/>
        <c:axId val="107320064"/>
        <c:axId val="107321600"/>
      </c:lineChart>
      <c:catAx>
        <c:axId val="107320064"/>
        <c:scaling>
          <c:orientation val="minMax"/>
        </c:scaling>
        <c:axPos val="b"/>
        <c:numFmt formatCode="General" sourceLinked="1"/>
        <c:tickLblPos val="nextTo"/>
        <c:txPr>
          <a:bodyPr/>
          <a:lstStyle/>
          <a:p>
            <a:pPr>
              <a:defRPr sz="1600">
                <a:solidFill>
                  <a:schemeClr val="tx1">
                    <a:lumMod val="75000"/>
                    <a:lumOff val="25000"/>
                  </a:schemeClr>
                </a:solidFill>
                <a:latin typeface="Trebuchet MS" panose="020B0603020202020204" pitchFamily="34" charset="0"/>
              </a:defRPr>
            </a:pPr>
            <a:endParaRPr lang="ru-RU"/>
          </a:p>
        </c:txPr>
        <c:crossAx val="107321600"/>
        <c:crosses val="autoZero"/>
        <c:auto val="1"/>
        <c:lblAlgn val="ctr"/>
        <c:lblOffset val="100"/>
      </c:catAx>
      <c:valAx>
        <c:axId val="107321600"/>
        <c:scaling>
          <c:orientation val="minMax"/>
          <c:min val="10"/>
        </c:scaling>
        <c:delete val="1"/>
        <c:axPos val="l"/>
        <c:numFmt formatCode="0.0%" sourceLinked="1"/>
        <c:tickLblPos val="none"/>
        <c:crossAx val="107320064"/>
        <c:crosses val="autoZero"/>
        <c:crossBetween val="between"/>
      </c:valAx>
      <c:spPr>
        <a:solidFill>
          <a:schemeClr val="bg1"/>
        </a:solidFill>
        <a:ln w="25400">
          <a:solidFill>
            <a:schemeClr val="bg1"/>
          </a:solidFill>
        </a:ln>
      </c:spPr>
    </c:plotArea>
    <c:legend>
      <c:legendPos val="t"/>
      <c:legendEntry>
        <c:idx val="0"/>
        <c:txPr>
          <a:bodyPr/>
          <a:lstStyle/>
          <a:p>
            <a:pPr>
              <a:defRPr sz="1200" b="1">
                <a:solidFill>
                  <a:schemeClr val="tx1">
                    <a:lumMod val="75000"/>
                    <a:lumOff val="25000"/>
                  </a:schemeClr>
                </a:solidFill>
                <a:latin typeface="Trebuchet MS" panose="020B0603020202020204" pitchFamily="34" charset="0"/>
              </a:defRPr>
            </a:pPr>
            <a:endParaRPr lang="ru-RU"/>
          </a:p>
        </c:txPr>
      </c:legendEntry>
      <c:legendEntry>
        <c:idx val="1"/>
        <c:txPr>
          <a:bodyPr/>
          <a:lstStyle/>
          <a:p>
            <a:pPr>
              <a:defRPr sz="1200" b="1">
                <a:solidFill>
                  <a:schemeClr val="tx1">
                    <a:lumMod val="75000"/>
                    <a:lumOff val="25000"/>
                  </a:schemeClr>
                </a:solidFill>
                <a:latin typeface="Trebuchet MS" panose="020B0603020202020204" pitchFamily="34" charset="0"/>
              </a:defRPr>
            </a:pPr>
            <a:endParaRPr lang="ru-RU"/>
          </a:p>
        </c:txPr>
      </c:legendEntry>
      <c:layout>
        <c:manualLayout>
          <c:xMode val="edge"/>
          <c:yMode val="edge"/>
          <c:x val="1.1220691163604551E-2"/>
          <c:y val="0.67722627393410362"/>
          <c:w val="0.66877187226596724"/>
          <c:h val="0.16274420831992223"/>
        </c:manualLayout>
      </c:layout>
      <c:txPr>
        <a:bodyPr/>
        <a:lstStyle/>
        <a:p>
          <a:pPr>
            <a:defRPr sz="1200" b="1">
              <a:solidFill>
                <a:schemeClr val="tx1">
                  <a:lumMod val="75000"/>
                  <a:lumOff val="25000"/>
                </a:schemeClr>
              </a:solidFill>
              <a:latin typeface="Trebuchet MS" panose="020B0603020202020204" pitchFamily="34" charset="0"/>
            </a:defRPr>
          </a:pPr>
          <a:endParaRPr lang="ru-RU"/>
        </a:p>
      </c:txPr>
    </c:legend>
    <c:plotVisOnly val="1"/>
    <c:dispBlanksAs val="gap"/>
  </c:chart>
  <c:spPr>
    <a:solidFill>
      <a:schemeClr val="bg1"/>
    </a:solidFill>
  </c:spPr>
  <c:txPr>
    <a:bodyPr/>
    <a:lstStyle/>
    <a:p>
      <a:pPr>
        <a:defRPr sz="1800">
          <a:latin typeface="Arial" pitchFamily="34" charset="0"/>
          <a:cs typeface="Arial" pitchFamily="34" charset="0"/>
        </a:defRPr>
      </a:pPr>
      <a:endParaRPr lang="ru-RU"/>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ru-RU"/>
  <c:style val="29"/>
  <c:chart>
    <c:autoTitleDeleted val="1"/>
    <c:plotArea>
      <c:layout>
        <c:manualLayout>
          <c:layoutTarget val="inner"/>
          <c:xMode val="edge"/>
          <c:yMode val="edge"/>
          <c:x val="1.8749999999999999E-2"/>
          <c:y val="0"/>
          <c:w val="0.9541666666666665"/>
          <c:h val="0.43468233267716538"/>
        </c:manualLayout>
      </c:layout>
      <c:lineChart>
        <c:grouping val="standard"/>
        <c:ser>
          <c:idx val="0"/>
          <c:order val="0"/>
          <c:tx>
            <c:strRef>
              <c:f>Лист1!$B$1</c:f>
              <c:strCache>
                <c:ptCount val="1"/>
                <c:pt idx="0">
                  <c:v>Столбец1</c:v>
                </c:pt>
              </c:strCache>
            </c:strRef>
          </c:tx>
          <c:spPr>
            <a:effectLst>
              <a:outerShdw blurRad="127000" dist="101600" dir="5400000" algn="t" rotWithShape="0">
                <a:prstClr val="black">
                  <a:alpha val="40000"/>
                </a:prstClr>
              </a:outerShdw>
            </a:effectLst>
          </c:spPr>
          <c:marker>
            <c:spPr>
              <a:effectLst>
                <a:outerShdw blurRad="127000" dist="101600" dir="5400000" algn="t" rotWithShape="0">
                  <a:prstClr val="black">
                    <a:alpha val="40000"/>
                  </a:prstClr>
                </a:outerShdw>
              </a:effectLst>
            </c:spPr>
          </c:marker>
          <c:dLbls>
            <c:dLbl>
              <c:idx val="0"/>
              <c:layout>
                <c:manualLayout>
                  <c:x val="-7.2916830708661451E-2"/>
                  <c:y val="-0.16544436766375734"/>
                </c:manualLayout>
              </c:layout>
              <c:showVal val="1"/>
            </c:dLbl>
            <c:dLbl>
              <c:idx val="1"/>
              <c:layout>
                <c:manualLayout>
                  <c:x val="-8.7500000000000008E-2"/>
                  <c:y val="-0.16544436766375734"/>
                </c:manualLayout>
              </c:layout>
              <c:showVal val="1"/>
            </c:dLbl>
            <c:dLbl>
              <c:idx val="2"/>
              <c:layout>
                <c:manualLayout>
                  <c:x val="-5.4166666666666696E-2"/>
                  <c:y val="-0.19975993088387187"/>
                </c:manualLayout>
              </c:layout>
              <c:showVal val="1"/>
            </c:dLbl>
            <c:dLbl>
              <c:idx val="3"/>
              <c:layout>
                <c:manualLayout>
                  <c:x val="-7.9166666666666594E-2"/>
                  <c:y val="-0.20913437993740916"/>
                </c:manualLayout>
              </c:layout>
              <c:showVal val="1"/>
            </c:dLbl>
            <c:dLbl>
              <c:idx val="4"/>
              <c:layout>
                <c:manualLayout>
                  <c:x val="-8.1250000000000003E-2"/>
                  <c:y val="-0.1506160130288495"/>
                </c:manualLayout>
              </c:layout>
              <c:showVal val="1"/>
            </c:dLbl>
            <c:spPr>
              <a:effectLst>
                <a:outerShdw blurRad="50800" dist="38100" dir="16200000" rotWithShape="0">
                  <a:prstClr val="black">
                    <a:alpha val="40000"/>
                  </a:prstClr>
                </a:outerShdw>
              </a:effectLst>
            </c:spPr>
            <c:txPr>
              <a:bodyPr/>
              <a:lstStyle/>
              <a:p>
                <a:pPr>
                  <a:defRPr b="1">
                    <a:solidFill>
                      <a:schemeClr val="accent3">
                        <a:lumMod val="50000"/>
                      </a:schemeClr>
                    </a:solidFill>
                    <a:latin typeface="Trebuchet MS" panose="020B0603020202020204" pitchFamily="34" charset="0"/>
                  </a:defRPr>
                </a:pPr>
                <a:endParaRPr lang="ru-RU"/>
              </a:p>
            </c:txPr>
            <c:showVal val="1"/>
          </c:dLbls>
          <c:cat>
            <c:numRef>
              <c:f>Лист1!$A$2:$A$6</c:f>
              <c:numCache>
                <c:formatCode>General</c:formatCode>
                <c:ptCount val="5"/>
                <c:pt idx="0">
                  <c:v>2009</c:v>
                </c:pt>
                <c:pt idx="1">
                  <c:v>2010</c:v>
                </c:pt>
                <c:pt idx="2">
                  <c:v>2011</c:v>
                </c:pt>
                <c:pt idx="3">
                  <c:v>2012</c:v>
                </c:pt>
                <c:pt idx="4">
                  <c:v>2013</c:v>
                </c:pt>
              </c:numCache>
            </c:numRef>
          </c:cat>
          <c:val>
            <c:numRef>
              <c:f>Лист1!$B$2:$B$6</c:f>
              <c:numCache>
                <c:formatCode>General</c:formatCode>
                <c:ptCount val="5"/>
                <c:pt idx="0">
                  <c:v>106.5</c:v>
                </c:pt>
                <c:pt idx="1">
                  <c:v>106.1</c:v>
                </c:pt>
                <c:pt idx="2">
                  <c:v>108</c:v>
                </c:pt>
                <c:pt idx="3">
                  <c:v>100.2</c:v>
                </c:pt>
                <c:pt idx="4">
                  <c:v>94.7</c:v>
                </c:pt>
              </c:numCache>
            </c:numRef>
          </c:val>
        </c:ser>
        <c:marker val="1"/>
        <c:axId val="118799360"/>
        <c:axId val="118805248"/>
      </c:lineChart>
      <c:catAx>
        <c:axId val="118799360"/>
        <c:scaling>
          <c:orientation val="minMax"/>
        </c:scaling>
        <c:axPos val="b"/>
        <c:numFmt formatCode="General" sourceLinked="1"/>
        <c:tickLblPos val="nextTo"/>
        <c:crossAx val="118805248"/>
        <c:crosses val="autoZero"/>
        <c:auto val="1"/>
        <c:lblAlgn val="ctr"/>
        <c:lblOffset val="100"/>
      </c:catAx>
      <c:valAx>
        <c:axId val="118805248"/>
        <c:scaling>
          <c:orientation val="minMax"/>
          <c:max val="150"/>
          <c:min val="90"/>
        </c:scaling>
        <c:delete val="1"/>
        <c:axPos val="l"/>
        <c:numFmt formatCode="General" sourceLinked="1"/>
        <c:tickLblPos val="none"/>
        <c:crossAx val="118799360"/>
        <c:crosses val="autoZero"/>
        <c:crossBetween val="between"/>
        <c:majorUnit val="20"/>
      </c:valAx>
    </c:plotArea>
    <c:plotVisOnly val="1"/>
    <c:dispBlanksAs val="gap"/>
  </c:chart>
  <c:txPr>
    <a:bodyPr/>
    <a:lstStyle/>
    <a:p>
      <a:pPr>
        <a:defRPr sz="1800"/>
      </a:pPr>
      <a:endParaRPr lang="ru-RU"/>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lang val="ru-RU"/>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6156564914104218E-2"/>
          <c:y val="0.25"/>
          <c:w val="0.92768687017179163"/>
          <c:h val="0.58703149606299254"/>
        </c:manualLayout>
      </c:layout>
      <c:barChart>
        <c:barDir val="col"/>
        <c:grouping val="clustered"/>
        <c:ser>
          <c:idx val="0"/>
          <c:order val="0"/>
          <c:tx>
            <c:strRef>
              <c:f>Лист1!$B$1</c:f>
              <c:strCache>
                <c:ptCount val="1"/>
                <c:pt idx="0">
                  <c:v>Столбец1</c:v>
                </c:pt>
              </c:strCache>
            </c:strRef>
          </c:tx>
          <c:spPr>
            <a:effectLst>
              <a:outerShdw blurRad="50800" dist="38100" dir="13500000" algn="br" rotWithShape="0">
                <a:prstClr val="black">
                  <a:alpha val="40000"/>
                </a:prstClr>
              </a:outerShdw>
            </a:effectLst>
            <a:scene3d>
              <a:camera prst="orthographicFront"/>
              <a:lightRig rig="threePt" dir="t"/>
            </a:scene3d>
            <a:sp3d>
              <a:bevelT prst="angle"/>
            </a:sp3d>
          </c:spPr>
          <c:dPt>
            <c:idx val="1"/>
            <c:spPr>
              <a:solidFill>
                <a:schemeClr val="accent2"/>
              </a:solidFill>
              <a:effectLst>
                <a:outerShdw blurRad="50800" dist="38100" dir="13500000" algn="br" rotWithShape="0">
                  <a:prstClr val="black">
                    <a:alpha val="40000"/>
                  </a:prstClr>
                </a:outerShdw>
              </a:effectLst>
              <a:scene3d>
                <a:camera prst="orthographicFront"/>
                <a:lightRig rig="threePt" dir="t"/>
              </a:scene3d>
              <a:sp3d>
                <a:bevelT prst="angle"/>
              </a:sp3d>
            </c:spPr>
          </c:dPt>
          <c:dLbls>
            <c:dLbl>
              <c:idx val="0"/>
              <c:spPr>
                <a:effectLst>
                  <a:outerShdw blurRad="50800" dist="38100" dir="16200000" rotWithShape="0">
                    <a:prstClr val="black">
                      <a:alpha val="40000"/>
                    </a:prstClr>
                  </a:outerShdw>
                </a:effectLst>
              </c:spPr>
              <c:txPr>
                <a:bodyPr/>
                <a:lstStyle/>
                <a:p>
                  <a:pPr>
                    <a:defRPr sz="1500" b="1">
                      <a:solidFill>
                        <a:schemeClr val="accent1"/>
                      </a:solidFill>
                      <a:latin typeface="Arial" pitchFamily="34" charset="0"/>
                      <a:cs typeface="Arial" pitchFamily="34" charset="0"/>
                    </a:defRPr>
                  </a:pPr>
                  <a:endParaRPr lang="ru-RU"/>
                </a:p>
              </c:txPr>
            </c:dLbl>
            <c:dLbl>
              <c:idx val="1"/>
              <c:spPr>
                <a:effectLst>
                  <a:outerShdw blurRad="50800" dist="38100" dir="16200000" rotWithShape="0">
                    <a:prstClr val="black">
                      <a:alpha val="40000"/>
                    </a:prstClr>
                  </a:outerShdw>
                </a:effectLst>
              </c:spPr>
              <c:txPr>
                <a:bodyPr/>
                <a:lstStyle/>
                <a:p>
                  <a:pPr>
                    <a:defRPr sz="1500" b="1">
                      <a:solidFill>
                        <a:schemeClr val="accent2"/>
                      </a:solidFill>
                      <a:latin typeface="Arial" pitchFamily="34" charset="0"/>
                      <a:cs typeface="Arial" pitchFamily="34" charset="0"/>
                    </a:defRPr>
                  </a:pPr>
                  <a:endParaRPr lang="ru-RU"/>
                </a:p>
              </c:txPr>
            </c:dLbl>
            <c:spPr>
              <a:effectLst>
                <a:outerShdw blurRad="50800" dist="38100" dir="16200000" rotWithShape="0">
                  <a:prstClr val="black">
                    <a:alpha val="40000"/>
                  </a:prstClr>
                </a:outerShdw>
              </a:effectLst>
            </c:spPr>
            <c:txPr>
              <a:bodyPr/>
              <a:lstStyle/>
              <a:p>
                <a:pPr>
                  <a:defRPr sz="1500">
                    <a:latin typeface="Arial" pitchFamily="34" charset="0"/>
                    <a:cs typeface="Arial" pitchFamily="34" charset="0"/>
                  </a:defRPr>
                </a:pPr>
                <a:endParaRPr lang="ru-RU"/>
              </a:p>
            </c:txPr>
            <c:showVal val="1"/>
          </c:dLbls>
          <c:cat>
            <c:numRef>
              <c:f>Лист1!$A$2:$A$3</c:f>
              <c:numCache>
                <c:formatCode>General</c:formatCode>
                <c:ptCount val="2"/>
                <c:pt idx="0">
                  <c:v>2012</c:v>
                </c:pt>
                <c:pt idx="1">
                  <c:v>2013</c:v>
                </c:pt>
              </c:numCache>
            </c:numRef>
          </c:cat>
          <c:val>
            <c:numRef>
              <c:f>Лист1!$B$2:$B$3</c:f>
              <c:numCache>
                <c:formatCode>General</c:formatCode>
                <c:ptCount val="2"/>
                <c:pt idx="0">
                  <c:v>17119</c:v>
                </c:pt>
                <c:pt idx="1">
                  <c:v>25067</c:v>
                </c:pt>
              </c:numCache>
            </c:numRef>
          </c:val>
        </c:ser>
        <c:axId val="80559104"/>
        <c:axId val="80560896"/>
      </c:barChart>
      <c:catAx>
        <c:axId val="80559104"/>
        <c:scaling>
          <c:orientation val="minMax"/>
        </c:scaling>
        <c:axPos val="b"/>
        <c:numFmt formatCode="General" sourceLinked="1"/>
        <c:tickLblPos val="nextTo"/>
        <c:txPr>
          <a:bodyPr/>
          <a:lstStyle/>
          <a:p>
            <a:pPr>
              <a:defRPr sz="1200" baseline="0">
                <a:latin typeface="Arial" pitchFamily="34" charset="0"/>
              </a:defRPr>
            </a:pPr>
            <a:endParaRPr lang="ru-RU"/>
          </a:p>
        </c:txPr>
        <c:crossAx val="80560896"/>
        <c:crosses val="autoZero"/>
        <c:auto val="1"/>
        <c:lblAlgn val="ctr"/>
        <c:lblOffset val="100"/>
      </c:catAx>
      <c:valAx>
        <c:axId val="80560896"/>
        <c:scaling>
          <c:orientation val="minMax"/>
        </c:scaling>
        <c:delete val="1"/>
        <c:axPos val="l"/>
        <c:numFmt formatCode="General" sourceLinked="1"/>
        <c:tickLblPos val="none"/>
        <c:crossAx val="80559104"/>
        <c:crosses val="autoZero"/>
        <c:crossBetween val="between"/>
      </c:valAx>
    </c:plotArea>
    <c:plotVisOnly val="1"/>
    <c:dispBlanksAs val="gap"/>
  </c:chart>
  <c:txPr>
    <a:bodyPr/>
    <a:lstStyle/>
    <a:p>
      <a:pPr>
        <a:defRPr sz="1800"/>
      </a:pPr>
      <a:endParaRPr lang="ru-RU"/>
    </a:p>
  </c:txPr>
  <c:externalData r:id="rId2"/>
  <c:userShapes r:id="rId3"/>
</c:chartSpace>
</file>

<file path=ppt/charts/chart2.xml><?xml version="1.0" encoding="utf-8"?>
<c:chartSpace xmlns:c="http://schemas.openxmlformats.org/drawingml/2006/chart" xmlns:a="http://schemas.openxmlformats.org/drawingml/2006/main" xmlns:r="http://schemas.openxmlformats.org/officeDocument/2006/relationships">
  <c:lang val="ru-RU"/>
  <c:chart>
    <c:autoTitleDeleted val="1"/>
    <c:plotArea>
      <c:layout>
        <c:manualLayout>
          <c:layoutTarget val="inner"/>
          <c:xMode val="edge"/>
          <c:yMode val="edge"/>
          <c:x val="0"/>
          <c:y val="0.1408286745857962"/>
          <c:w val="1"/>
          <c:h val="0.63838926583900024"/>
        </c:manualLayout>
      </c:layout>
      <c:lineChart>
        <c:grouping val="standard"/>
        <c:ser>
          <c:idx val="0"/>
          <c:order val="0"/>
          <c:tx>
            <c:strRef>
              <c:f>Sheet1!$B$1</c:f>
              <c:strCache>
                <c:ptCount val="1"/>
                <c:pt idx="0">
                  <c:v>в целом по отрасли</c:v>
                </c:pt>
              </c:strCache>
            </c:strRef>
          </c:tx>
          <c:spPr>
            <a:ln w="50800">
              <a:solidFill>
                <a:schemeClr val="accent3">
                  <a:lumMod val="50000"/>
                </a:schemeClr>
              </a:solidFill>
              <a:prstDash val="solid"/>
              <a:bevel/>
            </a:ln>
            <a:effectLst>
              <a:outerShdw blurRad="50800" dist="38100" dir="2700000" algn="tl" rotWithShape="0">
                <a:prstClr val="black">
                  <a:alpha val="40000"/>
                </a:prstClr>
              </a:outerShdw>
            </a:effectLst>
          </c:spPr>
          <c:marker>
            <c:symbol val="circle"/>
            <c:size val="10"/>
            <c:spPr>
              <a:solidFill>
                <a:schemeClr val="accent6">
                  <a:lumMod val="75000"/>
                </a:schemeClr>
              </a:solidFill>
              <a:ln cap="rnd">
                <a:solidFill>
                  <a:schemeClr val="accent3">
                    <a:lumMod val="40000"/>
                    <a:lumOff val="60000"/>
                  </a:schemeClr>
                </a:solidFill>
                <a:prstDash val="solid"/>
                <a:bevel/>
              </a:ln>
              <a:effectLst>
                <a:outerShdw blurRad="50800" dist="38100" dir="2700000" algn="tl" rotWithShape="0">
                  <a:prstClr val="black">
                    <a:alpha val="40000"/>
                  </a:prstClr>
                </a:outerShdw>
              </a:effectLst>
              <a:scene3d>
                <a:camera prst="orthographicFront"/>
                <a:lightRig rig="sunset" dir="t"/>
              </a:scene3d>
              <a:sp3d prstMaterial="metal">
                <a:bevelT prst="angle"/>
              </a:sp3d>
            </c:spPr>
          </c:marker>
          <c:dLbls>
            <c:dLbl>
              <c:idx val="0"/>
              <c:layout>
                <c:manualLayout>
                  <c:x val="-6.5733739519022213E-2"/>
                  <c:y val="-8.1468388608153253E-2"/>
                </c:manualLayout>
              </c:layout>
              <c:dLblPos val="r"/>
              <c:showVal val="1"/>
            </c:dLbl>
            <c:dLbl>
              <c:idx val="1"/>
              <c:layout>
                <c:manualLayout>
                  <c:x val="-8.2334643000442118E-2"/>
                  <c:y val="-7.9531082592594698E-2"/>
                </c:manualLayout>
              </c:layout>
              <c:dLblPos val="r"/>
              <c:showVal val="1"/>
            </c:dLbl>
            <c:dLbl>
              <c:idx val="2"/>
              <c:layout>
                <c:manualLayout>
                  <c:x val="-4.2134165292797697E-2"/>
                  <c:y val="-0.10783240231631948"/>
                </c:manualLayout>
              </c:layout>
              <c:dLblPos val="r"/>
              <c:showVal val="1"/>
            </c:dLbl>
            <c:dLbl>
              <c:idx val="3"/>
              <c:layout>
                <c:manualLayout>
                  <c:x val="-3.0954074013585603E-2"/>
                  <c:y val="-0.1040495787882456"/>
                </c:manualLayout>
              </c:layout>
              <c:dLblPos val="r"/>
              <c:showVal val="1"/>
            </c:dLbl>
            <c:dLbl>
              <c:idx val="4"/>
              <c:layout>
                <c:manualLayout>
                  <c:x val="-1.4533488665405209E-2"/>
                  <c:y val="-5.0018165100347393E-2"/>
                </c:manualLayout>
              </c:layout>
              <c:dLblPos val="r"/>
              <c:showVal val="1"/>
            </c:dLbl>
            <c:spPr>
              <a:noFill/>
              <a:ln w="5429">
                <a:solidFill>
                  <a:srgbClr val="FF9900"/>
                </a:solidFill>
                <a:prstDash val="solid"/>
              </a:ln>
              <a:effectLst>
                <a:outerShdw blurRad="50800" dist="38100" dir="16200000" rotWithShape="0">
                  <a:prstClr val="black">
                    <a:alpha val="40000"/>
                  </a:prstClr>
                </a:outerShdw>
              </a:effectLst>
            </c:spPr>
            <c:txPr>
              <a:bodyPr/>
              <a:lstStyle/>
              <a:p>
                <a:pPr>
                  <a:defRPr sz="1800" b="1" i="0" u="none" strike="noStrike" baseline="0">
                    <a:solidFill>
                      <a:schemeClr val="accent6">
                        <a:lumMod val="50000"/>
                      </a:schemeClr>
                    </a:solidFill>
                    <a:latin typeface="Arial"/>
                    <a:ea typeface="Arial"/>
                    <a:cs typeface="Arial"/>
                  </a:defRPr>
                </a:pPr>
                <a:endParaRPr lang="ru-RU"/>
              </a:p>
            </c:txPr>
            <c:showVal val="1"/>
          </c:dLbls>
          <c:cat>
            <c:numRef>
              <c:f>Sheet1!$A$2:$A$6</c:f>
              <c:numCache>
                <c:formatCode>General</c:formatCode>
                <c:ptCount val="4"/>
                <c:pt idx="0">
                  <c:v>2013</c:v>
                </c:pt>
                <c:pt idx="1">
                  <c:v>2014</c:v>
                </c:pt>
                <c:pt idx="2">
                  <c:v>2015</c:v>
                </c:pt>
                <c:pt idx="3">
                  <c:v>2016</c:v>
                </c:pt>
              </c:numCache>
            </c:numRef>
          </c:cat>
          <c:val>
            <c:numRef>
              <c:f>Sheet1!$B$2:$B$6</c:f>
              <c:numCache>
                <c:formatCode>General</c:formatCode>
                <c:ptCount val="4"/>
                <c:pt idx="0">
                  <c:v>570</c:v>
                </c:pt>
                <c:pt idx="1">
                  <c:v>1227.9000000000001</c:v>
                </c:pt>
                <c:pt idx="2">
                  <c:v>1309.0999999999999</c:v>
                </c:pt>
                <c:pt idx="3">
                  <c:v>1323.4</c:v>
                </c:pt>
              </c:numCache>
            </c:numRef>
          </c:val>
        </c:ser>
        <c:dLbls>
          <c:showVal val="1"/>
        </c:dLbls>
        <c:marker val="1"/>
        <c:axId val="97007104"/>
        <c:axId val="97008640"/>
      </c:lineChart>
      <c:catAx>
        <c:axId val="97007104"/>
        <c:scaling>
          <c:orientation val="minMax"/>
        </c:scaling>
        <c:axPos val="b"/>
        <c:numFmt formatCode="General" sourceLinked="1"/>
        <c:tickLblPos val="nextTo"/>
        <c:spPr>
          <a:ln w="5429">
            <a:solidFill>
              <a:srgbClr val="969696"/>
            </a:solidFill>
            <a:prstDash val="solid"/>
          </a:ln>
        </c:spPr>
        <c:txPr>
          <a:bodyPr rot="0" vert="horz"/>
          <a:lstStyle/>
          <a:p>
            <a:pPr>
              <a:defRPr sz="1200" b="1" i="0" u="none" strike="noStrike" baseline="0">
                <a:solidFill>
                  <a:schemeClr val="tx1">
                    <a:lumMod val="75000"/>
                    <a:lumOff val="25000"/>
                  </a:schemeClr>
                </a:solidFill>
                <a:latin typeface="Arial"/>
                <a:ea typeface="Arial"/>
                <a:cs typeface="Arial"/>
              </a:defRPr>
            </a:pPr>
            <a:endParaRPr lang="ru-RU"/>
          </a:p>
        </c:txPr>
        <c:crossAx val="97008640"/>
        <c:crosses val="autoZero"/>
        <c:auto val="1"/>
        <c:lblAlgn val="ctr"/>
        <c:lblOffset val="100"/>
        <c:tickLblSkip val="1"/>
        <c:tickMarkSkip val="1"/>
      </c:catAx>
      <c:valAx>
        <c:axId val="97008640"/>
        <c:scaling>
          <c:orientation val="minMax"/>
        </c:scaling>
        <c:delete val="1"/>
        <c:axPos val="l"/>
        <c:numFmt formatCode="General" sourceLinked="1"/>
        <c:tickLblPos val="none"/>
        <c:crossAx val="97007104"/>
        <c:crosses val="autoZero"/>
        <c:crossBetween val="between"/>
      </c:valAx>
      <c:spPr>
        <a:noFill/>
        <a:ln w="25392">
          <a:noFill/>
        </a:ln>
      </c:spPr>
    </c:plotArea>
    <c:plotVisOnly val="1"/>
    <c:dispBlanksAs val="gap"/>
  </c:chart>
  <c:spPr>
    <a:noFill/>
    <a:ln>
      <a:noFill/>
    </a:ln>
  </c:spPr>
  <c:txPr>
    <a:bodyPr/>
    <a:lstStyle/>
    <a:p>
      <a:pPr>
        <a:defRPr sz="1080" b="1" i="0" u="none" strike="noStrike" baseline="0">
          <a:solidFill>
            <a:schemeClr val="tx1"/>
          </a:solidFill>
          <a:latin typeface="Arial"/>
          <a:ea typeface="Arial"/>
          <a:cs typeface="Arial"/>
        </a:defRPr>
      </a:pPr>
      <a:endParaRPr lang="ru-RU"/>
    </a:p>
  </c:txPr>
  <c:externalData r:id="rId1"/>
  <c:userShapes r:id="rId2"/>
</c:chartSpace>
</file>

<file path=ppt/charts/chart20.xml><?xml version="1.0" encoding="utf-8"?>
<c:chartSpace xmlns:c="http://schemas.openxmlformats.org/drawingml/2006/chart" xmlns:a="http://schemas.openxmlformats.org/drawingml/2006/main" xmlns:r="http://schemas.openxmlformats.org/officeDocument/2006/relationships">
  <c:lang val="ru-RU"/>
  <c:chart>
    <c:autoTitleDeleted val="1"/>
    <c:plotArea>
      <c:layout>
        <c:manualLayout>
          <c:layoutTarget val="inner"/>
          <c:xMode val="edge"/>
          <c:yMode val="edge"/>
          <c:x val="3.5273858460171115E-2"/>
          <c:y val="0"/>
          <c:w val="0.96472614153982894"/>
          <c:h val="0.69878877837103071"/>
        </c:manualLayout>
      </c:layout>
      <c:barChart>
        <c:barDir val="col"/>
        <c:grouping val="clustered"/>
        <c:varyColors val="1"/>
        <c:ser>
          <c:idx val="0"/>
          <c:order val="0"/>
          <c:tx>
            <c:strRef>
              <c:f>Лист1!$B$1</c:f>
              <c:strCache>
                <c:ptCount val="1"/>
                <c:pt idx="0">
                  <c:v>Ряд 1</c:v>
                </c:pt>
              </c:strCache>
            </c:strRef>
          </c:tx>
          <c:spPr>
            <a:gradFill flip="none" rotWithShape="1">
              <a:gsLst>
                <a:gs pos="0">
                  <a:srgbClr val="FBEAC7"/>
                </a:gs>
                <a:gs pos="17999">
                  <a:srgbClr val="FEE7F2"/>
                </a:gs>
                <a:gs pos="36000">
                  <a:srgbClr val="FAC77D"/>
                </a:gs>
                <a:gs pos="61000">
                  <a:srgbClr val="FBA97D"/>
                </a:gs>
                <a:gs pos="82001">
                  <a:srgbClr val="FBD49C"/>
                </a:gs>
                <a:gs pos="100000">
                  <a:srgbClr val="FEE7F2"/>
                </a:gs>
              </a:gsLst>
              <a:lin ang="2700000" scaled="0"/>
              <a:tileRect/>
            </a:gradFill>
            <a:ln>
              <a:solidFill>
                <a:srgbClr val="C00000"/>
              </a:solidFill>
            </a:ln>
            <a:scene3d>
              <a:camera prst="orthographicFront"/>
              <a:lightRig rig="threePt" dir="t"/>
            </a:scene3d>
            <a:sp3d>
              <a:bevelT/>
            </a:sp3d>
          </c:spPr>
          <c:dLbls>
            <c:txPr>
              <a:bodyPr/>
              <a:lstStyle/>
              <a:p>
                <a:pPr>
                  <a:defRPr b="1">
                    <a:solidFill>
                      <a:schemeClr val="tx1">
                        <a:lumMod val="50000"/>
                        <a:lumOff val="50000"/>
                      </a:schemeClr>
                    </a:solidFill>
                    <a:latin typeface="Trebuchet MS" panose="020B0603020202020204" pitchFamily="34" charset="0"/>
                  </a:defRPr>
                </a:pPr>
                <a:endParaRPr lang="ru-RU"/>
              </a:p>
            </c:txPr>
            <c:showVal val="1"/>
          </c:dLbls>
          <c:cat>
            <c:strRef>
              <c:f>Лист1!$A$2:$A$4</c:f>
              <c:strCache>
                <c:ptCount val="3"/>
                <c:pt idx="0">
                  <c:v>2010 год 
(до РПМЗ)</c:v>
                </c:pt>
                <c:pt idx="1">
                  <c:v>2013 год 
(результат РПМЗ)</c:v>
                </c:pt>
                <c:pt idx="2">
                  <c:v>2014 год 
(развитие РФ ЕГИСЗ СО)</c:v>
                </c:pt>
              </c:strCache>
            </c:strRef>
          </c:cat>
          <c:val>
            <c:numRef>
              <c:f>Лист1!$B$2:$B$4</c:f>
              <c:numCache>
                <c:formatCode>General</c:formatCode>
                <c:ptCount val="3"/>
                <c:pt idx="0">
                  <c:v>6.7</c:v>
                </c:pt>
                <c:pt idx="1">
                  <c:v>3.3</c:v>
                </c:pt>
                <c:pt idx="2">
                  <c:v>3</c:v>
                </c:pt>
              </c:numCache>
            </c:numRef>
          </c:val>
        </c:ser>
        <c:axId val="114563712"/>
        <c:axId val="118806784"/>
      </c:barChart>
      <c:catAx>
        <c:axId val="114563712"/>
        <c:scaling>
          <c:orientation val="minMax"/>
        </c:scaling>
        <c:axPos val="b"/>
        <c:tickLblPos val="nextTo"/>
        <c:txPr>
          <a:bodyPr/>
          <a:lstStyle/>
          <a:p>
            <a:pPr>
              <a:defRPr sz="1200" b="1">
                <a:solidFill>
                  <a:schemeClr val="accent6">
                    <a:lumMod val="50000"/>
                  </a:schemeClr>
                </a:solidFill>
              </a:defRPr>
            </a:pPr>
            <a:endParaRPr lang="ru-RU"/>
          </a:p>
        </c:txPr>
        <c:crossAx val="118806784"/>
        <c:crosses val="autoZero"/>
        <c:auto val="1"/>
        <c:lblAlgn val="ctr"/>
        <c:lblOffset val="100"/>
      </c:catAx>
      <c:valAx>
        <c:axId val="118806784"/>
        <c:scaling>
          <c:orientation val="minMax"/>
        </c:scaling>
        <c:delete val="1"/>
        <c:axPos val="l"/>
        <c:numFmt formatCode="General" sourceLinked="1"/>
        <c:tickLblPos val="none"/>
        <c:crossAx val="114563712"/>
        <c:crosses val="autoZero"/>
        <c:crossBetween val="between"/>
      </c:valAx>
    </c:plotArea>
    <c:plotVisOnly val="1"/>
    <c:dispBlanksAs val="gap"/>
  </c:chart>
  <c:txPr>
    <a:bodyPr/>
    <a:lstStyle/>
    <a:p>
      <a:pPr>
        <a:defRPr sz="1800"/>
      </a:pPr>
      <a:endParaRPr lang="ru-RU"/>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manualLayout>
          <c:layoutTarget val="inner"/>
          <c:xMode val="edge"/>
          <c:yMode val="edge"/>
          <c:x val="0"/>
          <c:y val="0"/>
          <c:w val="0.91962918325530663"/>
          <c:h val="0.8639476542010851"/>
        </c:manualLayout>
      </c:layout>
      <c:barChart>
        <c:barDir val="col"/>
        <c:grouping val="clustered"/>
        <c:ser>
          <c:idx val="0"/>
          <c:order val="0"/>
          <c:tx>
            <c:strRef>
              <c:f>Лист1!$B$1</c:f>
              <c:strCache>
                <c:ptCount val="1"/>
                <c:pt idx="0">
                  <c:v>Ряд 1</c:v>
                </c:pt>
              </c:strCache>
            </c:strRef>
          </c:tx>
          <c:spPr>
            <a:gradFill>
              <a:gsLst>
                <a:gs pos="0">
                  <a:srgbClr val="DCEBF5"/>
                </a:gs>
                <a:gs pos="1000">
                  <a:srgbClr val="83A7C3"/>
                </a:gs>
                <a:gs pos="10000">
                  <a:srgbClr val="768FB9"/>
                </a:gs>
                <a:gs pos="21000">
                  <a:schemeClr val="accent1">
                    <a:lumMod val="40000"/>
                    <a:lumOff val="60000"/>
                  </a:schemeClr>
                </a:gs>
                <a:gs pos="30000">
                  <a:srgbClr val="FFFFFF"/>
                </a:gs>
                <a:gs pos="51000">
                  <a:srgbClr val="9C6563"/>
                </a:gs>
                <a:gs pos="71001">
                  <a:srgbClr val="C0524E"/>
                </a:gs>
                <a:gs pos="94000">
                  <a:srgbClr val="EBDAD4"/>
                </a:gs>
                <a:gs pos="100000">
                  <a:srgbClr val="55261C"/>
                </a:gs>
              </a:gsLst>
              <a:lin ang="2700000" scaled="0"/>
            </a:gradFill>
            <a:ln>
              <a:solidFill>
                <a:schemeClr val="accent6">
                  <a:lumMod val="60000"/>
                  <a:lumOff val="40000"/>
                </a:schemeClr>
              </a:solidFill>
            </a:ln>
            <a:scene3d>
              <a:camera prst="orthographicFront"/>
              <a:lightRig rig="threePt" dir="t"/>
            </a:scene3d>
            <a:sp3d>
              <a:bevelT/>
            </a:sp3d>
          </c:spPr>
          <c:dLbls>
            <c:dLbl>
              <c:idx val="3"/>
              <c:layout>
                <c:manualLayout>
                  <c:x val="-8.1967213114754103E-3"/>
                  <c:y val="3.2746618782687007E-3"/>
                </c:manualLayout>
              </c:layout>
              <c:tx>
                <c:rich>
                  <a:bodyPr/>
                  <a:lstStyle/>
                  <a:p>
                    <a:r>
                      <a:rPr lang="en-US" sz="1400" dirty="0" smtClean="0">
                        <a:solidFill>
                          <a:schemeClr val="tx1">
                            <a:lumMod val="50000"/>
                            <a:lumOff val="50000"/>
                          </a:schemeClr>
                        </a:solidFill>
                        <a:latin typeface="+mn-lt"/>
                      </a:rPr>
                      <a:t>6 </a:t>
                    </a:r>
                    <a:r>
                      <a:rPr lang="ru-RU" sz="1400" dirty="0" smtClean="0">
                        <a:solidFill>
                          <a:schemeClr val="tx1">
                            <a:lumMod val="50000"/>
                            <a:lumOff val="50000"/>
                          </a:schemeClr>
                        </a:solidFill>
                        <a:latin typeface="+mn-lt"/>
                      </a:rPr>
                      <a:t>173</a:t>
                    </a:r>
                    <a:r>
                      <a:rPr lang="en-US" sz="1400" dirty="0" smtClean="0">
                        <a:solidFill>
                          <a:schemeClr val="tx1">
                            <a:lumMod val="50000"/>
                            <a:lumOff val="50000"/>
                          </a:schemeClr>
                        </a:solidFill>
                        <a:latin typeface="+mn-lt"/>
                      </a:rPr>
                      <a:t> </a:t>
                    </a:r>
                    <a:r>
                      <a:rPr lang="ru-RU" sz="1400" dirty="0" smtClean="0">
                        <a:solidFill>
                          <a:schemeClr val="tx1">
                            <a:lumMod val="50000"/>
                            <a:lumOff val="50000"/>
                          </a:schemeClr>
                        </a:solidFill>
                        <a:latin typeface="+mn-lt"/>
                      </a:rPr>
                      <a:t>321</a:t>
                    </a:r>
                    <a:endParaRPr lang="ru-RU" dirty="0" smtClean="0"/>
                  </a:p>
                </c:rich>
              </c:tx>
              <c:showVal val="1"/>
            </c:dLbl>
            <c:txPr>
              <a:bodyPr/>
              <a:lstStyle/>
              <a:p>
                <a:pPr>
                  <a:defRPr sz="1400" b="1">
                    <a:solidFill>
                      <a:schemeClr val="tx1">
                        <a:lumMod val="50000"/>
                        <a:lumOff val="50000"/>
                      </a:schemeClr>
                    </a:solidFill>
                    <a:latin typeface="+mn-lt"/>
                  </a:defRPr>
                </a:pPr>
                <a:endParaRPr lang="ru-RU"/>
              </a:p>
            </c:txPr>
            <c:showVal val="1"/>
          </c:dLbls>
          <c:cat>
            <c:numRef>
              <c:f>Лист1!$A$2:$A$5</c:f>
              <c:numCache>
                <c:formatCode>General</c:formatCode>
                <c:ptCount val="4"/>
                <c:pt idx="0">
                  <c:v>2010</c:v>
                </c:pt>
                <c:pt idx="1">
                  <c:v>2011</c:v>
                </c:pt>
                <c:pt idx="2">
                  <c:v>2012</c:v>
                </c:pt>
                <c:pt idx="3">
                  <c:v>2013</c:v>
                </c:pt>
              </c:numCache>
            </c:numRef>
          </c:cat>
          <c:val>
            <c:numRef>
              <c:f>Лист1!$B$2:$B$5</c:f>
              <c:numCache>
                <c:formatCode>#,##0</c:formatCode>
                <c:ptCount val="4"/>
                <c:pt idx="0">
                  <c:v>246332</c:v>
                </c:pt>
                <c:pt idx="1">
                  <c:v>1723721</c:v>
                </c:pt>
                <c:pt idx="2">
                  <c:v>3239428</c:v>
                </c:pt>
                <c:pt idx="3">
                  <c:v>6173321</c:v>
                </c:pt>
              </c:numCache>
            </c:numRef>
          </c:val>
        </c:ser>
        <c:axId val="80877440"/>
        <c:axId val="80878976"/>
      </c:barChart>
      <c:catAx>
        <c:axId val="80877440"/>
        <c:scaling>
          <c:orientation val="minMax"/>
        </c:scaling>
        <c:axPos val="b"/>
        <c:numFmt formatCode="General" sourceLinked="1"/>
        <c:tickLblPos val="nextTo"/>
        <c:txPr>
          <a:bodyPr/>
          <a:lstStyle/>
          <a:p>
            <a:pPr>
              <a:defRPr sz="1200" b="1">
                <a:solidFill>
                  <a:srgbClr val="996633"/>
                </a:solidFill>
              </a:defRPr>
            </a:pPr>
            <a:endParaRPr lang="ru-RU"/>
          </a:p>
        </c:txPr>
        <c:crossAx val="80878976"/>
        <c:crosses val="autoZero"/>
        <c:auto val="1"/>
        <c:lblAlgn val="ctr"/>
        <c:lblOffset val="100"/>
      </c:catAx>
      <c:valAx>
        <c:axId val="80878976"/>
        <c:scaling>
          <c:orientation val="minMax"/>
        </c:scaling>
        <c:delete val="1"/>
        <c:axPos val="l"/>
        <c:numFmt formatCode="#,##0" sourceLinked="1"/>
        <c:tickLblPos val="none"/>
        <c:crossAx val="80877440"/>
        <c:crosses val="autoZero"/>
        <c:crossBetween val="between"/>
      </c:valAx>
    </c:plotArea>
    <c:plotVisOnly val="1"/>
    <c:dispBlanksAs val="gap"/>
  </c:chart>
  <c:txPr>
    <a:bodyPr/>
    <a:lstStyle/>
    <a:p>
      <a:pPr>
        <a:defRPr sz="1800"/>
      </a:pPr>
      <a:endParaRPr lang="ru-RU"/>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barChart>
        <c:barDir val="col"/>
        <c:grouping val="clustered"/>
        <c:ser>
          <c:idx val="0"/>
          <c:order val="0"/>
          <c:tx>
            <c:strRef>
              <c:f>Лист1!$B$1</c:f>
              <c:strCache>
                <c:ptCount val="1"/>
                <c:pt idx="0">
                  <c:v>Ряд 1</c:v>
                </c:pt>
              </c:strCache>
            </c:strRef>
          </c:tx>
          <c:spPr>
            <a:gradFill>
              <a:gsLst>
                <a:gs pos="0">
                  <a:srgbClr val="8488C4"/>
                </a:gs>
                <a:gs pos="55000">
                  <a:srgbClr val="D4DEFF"/>
                </a:gs>
                <a:gs pos="67000">
                  <a:srgbClr val="D4DEFF"/>
                </a:gs>
                <a:gs pos="11260">
                  <a:srgbClr val="9096CD"/>
                </a:gs>
                <a:gs pos="22078">
                  <a:schemeClr val="accent1">
                    <a:lumMod val="20000"/>
                    <a:lumOff val="80000"/>
                  </a:schemeClr>
                </a:gs>
                <a:gs pos="38000">
                  <a:srgbClr val="AEB6E3"/>
                </a:gs>
                <a:gs pos="92000">
                  <a:srgbClr val="96AB94"/>
                </a:gs>
              </a:gsLst>
              <a:lin ang="2700000" scaled="0"/>
            </a:gradFill>
            <a:ln>
              <a:solidFill>
                <a:srgbClr val="996633"/>
              </a:solidFill>
            </a:ln>
            <a:scene3d>
              <a:camera prst="orthographicFront"/>
              <a:lightRig rig="threePt" dir="t"/>
            </a:scene3d>
            <a:sp3d>
              <a:bevelT/>
            </a:sp3d>
          </c:spPr>
          <c:dLbls>
            <c:txPr>
              <a:bodyPr/>
              <a:lstStyle/>
              <a:p>
                <a:pPr>
                  <a:defRPr b="1">
                    <a:solidFill>
                      <a:schemeClr val="tx1">
                        <a:lumMod val="65000"/>
                        <a:lumOff val="35000"/>
                      </a:schemeClr>
                    </a:solidFill>
                    <a:latin typeface="Trebuchet MS" panose="020B0603020202020204" pitchFamily="34" charset="0"/>
                  </a:defRPr>
                </a:pPr>
                <a:endParaRPr lang="ru-RU"/>
              </a:p>
            </c:txPr>
            <c:showVal val="1"/>
          </c:dLbls>
          <c:cat>
            <c:numRef>
              <c:f>Лист1!$A$2:$A$3</c:f>
              <c:numCache>
                <c:formatCode>General</c:formatCode>
                <c:ptCount val="2"/>
                <c:pt idx="0">
                  <c:v>2013</c:v>
                </c:pt>
                <c:pt idx="1">
                  <c:v>2014</c:v>
                </c:pt>
              </c:numCache>
            </c:numRef>
          </c:cat>
          <c:val>
            <c:numRef>
              <c:f>Лист1!$B$2:$B$3</c:f>
              <c:numCache>
                <c:formatCode>General</c:formatCode>
                <c:ptCount val="2"/>
                <c:pt idx="0">
                  <c:v>34</c:v>
                </c:pt>
                <c:pt idx="1">
                  <c:v>146</c:v>
                </c:pt>
              </c:numCache>
            </c:numRef>
          </c:val>
        </c:ser>
        <c:axId val="80931456"/>
        <c:axId val="119935360"/>
      </c:barChart>
      <c:catAx>
        <c:axId val="80931456"/>
        <c:scaling>
          <c:orientation val="minMax"/>
        </c:scaling>
        <c:axPos val="b"/>
        <c:numFmt formatCode="General" sourceLinked="1"/>
        <c:tickLblPos val="nextTo"/>
        <c:txPr>
          <a:bodyPr/>
          <a:lstStyle/>
          <a:p>
            <a:pPr>
              <a:defRPr sz="1200" b="1">
                <a:solidFill>
                  <a:srgbClr val="996633"/>
                </a:solidFill>
                <a:latin typeface="Trebuchet MS" panose="020B0603020202020204" pitchFamily="34" charset="0"/>
              </a:defRPr>
            </a:pPr>
            <a:endParaRPr lang="ru-RU"/>
          </a:p>
        </c:txPr>
        <c:crossAx val="119935360"/>
        <c:crosses val="autoZero"/>
        <c:auto val="1"/>
        <c:lblAlgn val="ctr"/>
        <c:lblOffset val="100"/>
      </c:catAx>
      <c:valAx>
        <c:axId val="119935360"/>
        <c:scaling>
          <c:orientation val="minMax"/>
        </c:scaling>
        <c:delete val="1"/>
        <c:axPos val="l"/>
        <c:numFmt formatCode="General" sourceLinked="1"/>
        <c:tickLblPos val="none"/>
        <c:crossAx val="80931456"/>
        <c:crosses val="autoZero"/>
        <c:crossBetween val="between"/>
      </c:valAx>
      <c:spPr>
        <a:noFill/>
        <a:ln w="25400">
          <a:noFill/>
        </a:ln>
      </c:spPr>
    </c:plotArea>
    <c:plotVisOnly val="1"/>
    <c:dispBlanksAs val="gap"/>
  </c:chart>
  <c:txPr>
    <a:bodyPr/>
    <a:lstStyle/>
    <a:p>
      <a:pPr>
        <a:defRPr sz="1800"/>
      </a:pPr>
      <a:endParaRPr lang="ru-RU"/>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ru-RU"/>
  <c:style val="4"/>
  <c:chart>
    <c:autoTitleDeleted val="1"/>
    <c:plotArea>
      <c:layout>
        <c:manualLayout>
          <c:layoutTarget val="inner"/>
          <c:xMode val="edge"/>
          <c:yMode val="edge"/>
          <c:x val="0.25171815534708031"/>
          <c:y val="0"/>
          <c:w val="0.56679361207927847"/>
          <c:h val="0.71682721527673421"/>
        </c:manualLayout>
      </c:layout>
      <c:pieChart>
        <c:varyColors val="1"/>
        <c:ser>
          <c:idx val="0"/>
          <c:order val="0"/>
          <c:tx>
            <c:strRef>
              <c:f>Лист1!$B$62</c:f>
              <c:strCache>
                <c:ptCount val="1"/>
                <c:pt idx="0">
                  <c:v>Итого по причине</c:v>
                </c:pt>
              </c:strCache>
            </c:strRef>
          </c:tx>
          <c:explosion val="2"/>
          <c:dPt>
            <c:idx val="0"/>
            <c:spPr>
              <a:gradFill>
                <a:gsLst>
                  <a:gs pos="0">
                    <a:srgbClr val="FFF200"/>
                  </a:gs>
                  <a:gs pos="44000">
                    <a:srgbClr val="FF7A00"/>
                  </a:gs>
                  <a:gs pos="72000">
                    <a:schemeClr val="accent6">
                      <a:lumMod val="75000"/>
                    </a:schemeClr>
                  </a:gs>
                  <a:gs pos="100000">
                    <a:srgbClr val="FFC000"/>
                  </a:gs>
                </a:gsLst>
                <a:lin ang="5400000" scaled="0"/>
              </a:gradFill>
              <a:ln>
                <a:solidFill>
                  <a:srgbClr val="C00000"/>
                </a:solidFill>
              </a:ln>
              <a:effectLst>
                <a:outerShdw blurRad="50800" dist="38100" dir="5400000" algn="t" rotWithShape="0">
                  <a:prstClr val="black">
                    <a:alpha val="40000"/>
                  </a:prstClr>
                </a:outerShdw>
              </a:effectLst>
            </c:spPr>
          </c:dPt>
          <c:dPt>
            <c:idx val="1"/>
            <c:spPr>
              <a:gradFill>
                <a:gsLst>
                  <a:gs pos="0">
                    <a:srgbClr val="DDEBCF"/>
                  </a:gs>
                  <a:gs pos="50000">
                    <a:srgbClr val="9CB86E"/>
                  </a:gs>
                  <a:gs pos="100000">
                    <a:srgbClr val="156B13"/>
                  </a:gs>
                </a:gsLst>
                <a:lin ang="5400000" scaled="0"/>
              </a:gradFill>
              <a:ln>
                <a:solidFill>
                  <a:schemeClr val="accent3">
                    <a:lumMod val="75000"/>
                  </a:schemeClr>
                </a:solidFill>
              </a:ln>
              <a:effectLst>
                <a:outerShdw blurRad="50800" dist="38100" dir="5400000" algn="t" rotWithShape="0">
                  <a:prstClr val="black">
                    <a:alpha val="40000"/>
                  </a:prstClr>
                </a:outerShdw>
              </a:effectLst>
            </c:spPr>
          </c:dPt>
          <c:dLbls>
            <c:dLbl>
              <c:idx val="0"/>
              <c:layout>
                <c:manualLayout>
                  <c:x val="-0.15039414225292802"/>
                  <c:y val="-0.28941678048844272"/>
                </c:manualLayout>
              </c:layout>
              <c:tx>
                <c:rich>
                  <a:bodyPr/>
                  <a:lstStyle/>
                  <a:p>
                    <a:pPr>
                      <a:defRPr sz="1600" b="1">
                        <a:solidFill>
                          <a:schemeClr val="accent3">
                            <a:lumMod val="50000"/>
                          </a:schemeClr>
                        </a:solidFill>
                        <a:latin typeface="Trebuchet MS" panose="020B0603020202020204" pitchFamily="34" charset="0"/>
                        <a:cs typeface="Times New Roman" pitchFamily="18" charset="0"/>
                      </a:defRPr>
                    </a:pPr>
                    <a:r>
                      <a:rPr lang="en-US" sz="1600" dirty="0" smtClean="0">
                        <a:solidFill>
                          <a:schemeClr val="accent3">
                            <a:lumMod val="50000"/>
                          </a:schemeClr>
                        </a:solidFill>
                        <a:latin typeface="Trebuchet MS" panose="020B0603020202020204" pitchFamily="34" charset="0"/>
                      </a:rPr>
                      <a:t>35</a:t>
                    </a:r>
                    <a:r>
                      <a:rPr lang="ru-RU" sz="1600" dirty="0" smtClean="0">
                        <a:solidFill>
                          <a:schemeClr val="accent3">
                            <a:lumMod val="50000"/>
                          </a:schemeClr>
                        </a:solidFill>
                        <a:latin typeface="Trebuchet MS" panose="020B0603020202020204" pitchFamily="34" charset="0"/>
                      </a:rPr>
                      <a:t> (78%)</a:t>
                    </a:r>
                    <a:endParaRPr lang="en-US" sz="1600" dirty="0">
                      <a:solidFill>
                        <a:srgbClr val="FF0000"/>
                      </a:solidFill>
                      <a:latin typeface="Trebuchet MS" panose="020B0603020202020204" pitchFamily="34" charset="0"/>
                    </a:endParaRPr>
                  </a:p>
                </c:rich>
              </c:tx>
              <c:spPr>
                <a:solidFill>
                  <a:schemeClr val="bg1"/>
                </a:solidFill>
                <a:effectLst>
                  <a:outerShdw blurRad="50800" dist="38100" dir="16200000" rotWithShape="0">
                    <a:prstClr val="black">
                      <a:alpha val="40000"/>
                    </a:prstClr>
                  </a:outerShdw>
                </a:effectLst>
              </c:spPr>
              <c:showVal val="1"/>
            </c:dLbl>
            <c:dLbl>
              <c:idx val="1"/>
              <c:layout>
                <c:manualLayout>
                  <c:x val="-5.1640902948767956E-2"/>
                  <c:y val="3.1123992758974511E-2"/>
                </c:manualLayout>
              </c:layout>
              <c:tx>
                <c:rich>
                  <a:bodyPr/>
                  <a:lstStyle/>
                  <a:p>
                    <a:r>
                      <a:rPr lang="en-US" sz="1600" smtClean="0">
                        <a:solidFill>
                          <a:schemeClr val="accent3">
                            <a:lumMod val="50000"/>
                          </a:schemeClr>
                        </a:solidFill>
                        <a:latin typeface="Trebuchet MS" panose="020B0603020202020204" pitchFamily="34" charset="0"/>
                      </a:rPr>
                      <a:t>10</a:t>
                    </a:r>
                    <a:r>
                      <a:rPr lang="ru-RU" sz="1600" smtClean="0">
                        <a:solidFill>
                          <a:schemeClr val="accent3">
                            <a:lumMod val="50000"/>
                          </a:schemeClr>
                        </a:solidFill>
                        <a:latin typeface="Trebuchet MS" panose="020B0603020202020204" pitchFamily="34" charset="0"/>
                      </a:rPr>
                      <a:t> (22%)</a:t>
                    </a:r>
                    <a:endParaRPr lang="en-US"/>
                  </a:p>
                </c:rich>
              </c:tx>
              <c:showVal val="1"/>
            </c:dLbl>
            <c:spPr>
              <a:effectLst>
                <a:outerShdw blurRad="50800" dist="38100" dir="16200000" rotWithShape="0">
                  <a:prstClr val="black">
                    <a:alpha val="40000"/>
                  </a:prstClr>
                </a:outerShdw>
              </a:effectLst>
            </c:spPr>
            <c:txPr>
              <a:bodyPr/>
              <a:lstStyle/>
              <a:p>
                <a:pPr>
                  <a:defRPr sz="1600" b="1">
                    <a:solidFill>
                      <a:schemeClr val="accent3">
                        <a:lumMod val="50000"/>
                      </a:schemeClr>
                    </a:solidFill>
                    <a:latin typeface="Trebuchet MS" panose="020B0603020202020204" pitchFamily="34" charset="0"/>
                    <a:cs typeface="Times New Roman" pitchFamily="18" charset="0"/>
                  </a:defRPr>
                </a:pPr>
                <a:endParaRPr lang="ru-RU"/>
              </a:p>
            </c:txPr>
            <c:showVal val="1"/>
            <c:showLeaderLines val="1"/>
          </c:dLbls>
          <c:cat>
            <c:strRef>
              <c:f>Лист1!$A$63:$A$64</c:f>
              <c:strCache>
                <c:ptCount val="2"/>
                <c:pt idx="0">
                  <c:v>Заседание по летальности</c:v>
                </c:pt>
                <c:pt idx="1">
                  <c:v>Заседание по качеству МП</c:v>
                </c:pt>
              </c:strCache>
            </c:strRef>
          </c:cat>
          <c:val>
            <c:numRef>
              <c:f>Лист1!$B$63:$B$64</c:f>
              <c:numCache>
                <c:formatCode>General</c:formatCode>
                <c:ptCount val="2"/>
                <c:pt idx="0">
                  <c:v>35</c:v>
                </c:pt>
                <c:pt idx="1">
                  <c:v>10</c:v>
                </c:pt>
              </c:numCache>
            </c:numRef>
          </c:val>
        </c:ser>
        <c:firstSliceAng val="0"/>
      </c:pieChart>
    </c:plotArea>
    <c:legend>
      <c:legendPos val="r"/>
      <c:layout>
        <c:manualLayout>
          <c:xMode val="edge"/>
          <c:yMode val="edge"/>
          <c:x val="0.13975482052381777"/>
          <c:y val="0.7028953482292819"/>
          <c:w val="0.74073520254855474"/>
          <c:h val="0.23202732376141219"/>
        </c:manualLayout>
      </c:layout>
      <c:txPr>
        <a:bodyPr/>
        <a:lstStyle/>
        <a:p>
          <a:pPr>
            <a:defRPr sz="1200" b="1">
              <a:solidFill>
                <a:schemeClr val="tx1">
                  <a:lumMod val="75000"/>
                  <a:lumOff val="25000"/>
                </a:schemeClr>
              </a:solidFill>
              <a:latin typeface="Trebuchet MS" panose="020B0603020202020204" pitchFamily="34" charset="0"/>
              <a:cs typeface="Times New Roman" pitchFamily="18" charset="0"/>
            </a:defRPr>
          </a:pPr>
          <a:endParaRPr lang="ru-RU"/>
        </a:p>
      </c:txPr>
    </c:legend>
    <c:plotVisOnly val="1"/>
    <c:dispBlanksAs val="zero"/>
  </c:chart>
  <c:externalData r:id="rId1"/>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0.43985061242344736"/>
          <c:y val="2.5462962962962968E-2"/>
          <c:w val="0.4861111111111111"/>
          <c:h val="0.81018518518518523"/>
        </c:manualLayout>
      </c:layout>
      <c:pieChart>
        <c:varyColors val="1"/>
        <c:ser>
          <c:idx val="0"/>
          <c:order val="0"/>
          <c:spPr>
            <a:gradFill>
              <a:gsLst>
                <a:gs pos="0">
                  <a:srgbClr val="FFF200"/>
                </a:gs>
                <a:gs pos="44000">
                  <a:srgbClr val="FF7A00"/>
                </a:gs>
                <a:gs pos="72000">
                  <a:schemeClr val="accent6">
                    <a:lumMod val="75000"/>
                  </a:schemeClr>
                </a:gs>
                <a:gs pos="100000">
                  <a:srgbClr val="FFC000"/>
                </a:gs>
              </a:gsLst>
              <a:lin ang="5400000" scaled="0"/>
            </a:gradFill>
          </c:spPr>
          <c:explosion val="25"/>
          <c:dPt>
            <c:idx val="0"/>
            <c:explosion val="3"/>
            <c:spPr>
              <a:gradFill>
                <a:gsLst>
                  <a:gs pos="0">
                    <a:srgbClr val="FFF200"/>
                  </a:gs>
                  <a:gs pos="44000">
                    <a:srgbClr val="FF7A00"/>
                  </a:gs>
                  <a:gs pos="72000">
                    <a:schemeClr val="accent6">
                      <a:lumMod val="75000"/>
                    </a:schemeClr>
                  </a:gs>
                  <a:gs pos="100000">
                    <a:srgbClr val="FFC000"/>
                  </a:gs>
                </a:gsLst>
                <a:lin ang="5400000" scaled="0"/>
              </a:gradFill>
              <a:ln>
                <a:solidFill>
                  <a:schemeClr val="accent6">
                    <a:lumMod val="50000"/>
                  </a:schemeClr>
                </a:solidFill>
              </a:ln>
              <a:effectLst>
                <a:outerShdw blurRad="50800" dist="38100" dir="5400000" algn="t" rotWithShape="0">
                  <a:prstClr val="black">
                    <a:alpha val="40000"/>
                  </a:prstClr>
                </a:outerShdw>
              </a:effectLst>
            </c:spPr>
          </c:dPt>
          <c:dPt>
            <c:idx val="1"/>
            <c:explosion val="0"/>
            <c:spPr>
              <a:gradFill>
                <a:gsLst>
                  <a:gs pos="0">
                    <a:srgbClr val="DA8EFC"/>
                  </a:gs>
                  <a:gs pos="45000">
                    <a:srgbClr val="BB0594"/>
                  </a:gs>
                  <a:gs pos="70000">
                    <a:srgbClr val="FF0300"/>
                  </a:gs>
                  <a:gs pos="100000">
                    <a:srgbClr val="4D0808"/>
                  </a:gs>
                </a:gsLst>
                <a:lin ang="5400000" scaled="0"/>
              </a:gradFill>
              <a:ln>
                <a:solidFill>
                  <a:srgbClr val="C00000"/>
                </a:solidFill>
              </a:ln>
            </c:spPr>
          </c:dPt>
          <c:dPt>
            <c:idx val="2"/>
            <c:explosion val="0"/>
            <c:spPr>
              <a:gradFill>
                <a:gsLst>
                  <a:gs pos="0">
                    <a:schemeClr val="accent3">
                      <a:lumMod val="75000"/>
                    </a:schemeClr>
                  </a:gs>
                  <a:gs pos="50000">
                    <a:srgbClr val="9CB86E"/>
                  </a:gs>
                  <a:gs pos="100000">
                    <a:schemeClr val="accent3">
                      <a:lumMod val="40000"/>
                      <a:lumOff val="60000"/>
                    </a:schemeClr>
                  </a:gs>
                </a:gsLst>
                <a:lin ang="5400000" scaled="0"/>
              </a:gradFill>
              <a:ln>
                <a:solidFill>
                  <a:schemeClr val="accent3">
                    <a:lumMod val="50000"/>
                  </a:schemeClr>
                </a:solidFill>
              </a:ln>
            </c:spPr>
          </c:dPt>
          <c:dLbls>
            <c:dLbl>
              <c:idx val="0"/>
              <c:layout>
                <c:manualLayout>
                  <c:x val="-0.10114195100612423"/>
                  <c:y val="-0.12968358121901424"/>
                </c:manualLayout>
              </c:layout>
              <c:spPr>
                <a:solidFill>
                  <a:schemeClr val="bg1"/>
                </a:solidFill>
                <a:effectLst>
                  <a:outerShdw blurRad="50800" dist="38100" dir="16200000" rotWithShape="0">
                    <a:prstClr val="black">
                      <a:alpha val="40000"/>
                    </a:prstClr>
                  </a:outerShdw>
                </a:effectLst>
              </c:spPr>
              <c:txPr>
                <a:bodyPr/>
                <a:lstStyle/>
                <a:p>
                  <a:pPr>
                    <a:defRPr sz="1600" b="1">
                      <a:latin typeface="Trebuchet MS" panose="020B0603020202020204" pitchFamily="34" charset="0"/>
                      <a:cs typeface="Times New Roman" pitchFamily="18" charset="0"/>
                    </a:defRPr>
                  </a:pPr>
                  <a:endParaRPr lang="ru-RU"/>
                </a:p>
              </c:txPr>
              <c:showVal val="1"/>
            </c:dLbl>
            <c:dLbl>
              <c:idx val="1"/>
              <c:layout>
                <c:manualLayout>
                  <c:x val="5.3228565179352545E-2"/>
                  <c:y val="-0.14366287547389908"/>
                </c:manualLayout>
              </c:layout>
              <c:tx>
                <c:rich>
                  <a:bodyPr/>
                  <a:lstStyle/>
                  <a:p>
                    <a:r>
                      <a:rPr lang="en-US" sz="1600" smtClean="0">
                        <a:latin typeface="Trebuchet MS" panose="020B0603020202020204" pitchFamily="34" charset="0"/>
                      </a:rPr>
                      <a:t>10</a:t>
                    </a:r>
                    <a:r>
                      <a:rPr lang="ru-RU" sz="1600" smtClean="0">
                        <a:latin typeface="Trebuchet MS" panose="020B0603020202020204" pitchFamily="34" charset="0"/>
                      </a:rPr>
                      <a:t> (22%)</a:t>
                    </a:r>
                    <a:endParaRPr lang="en-US"/>
                  </a:p>
                </c:rich>
              </c:tx>
              <c:showVal val="1"/>
            </c:dLbl>
            <c:dLbl>
              <c:idx val="2"/>
              <c:layout>
                <c:manualLayout>
                  <c:x val="0.23904549431321093"/>
                  <c:y val="-1.4590988626421697E-2"/>
                </c:manualLayout>
              </c:layout>
              <c:tx>
                <c:rich>
                  <a:bodyPr/>
                  <a:lstStyle/>
                  <a:p>
                    <a:r>
                      <a:rPr lang="en-US" sz="1600" smtClean="0">
                        <a:latin typeface="Trebuchet MS" panose="020B0603020202020204" pitchFamily="34" charset="0"/>
                      </a:rPr>
                      <a:t>7</a:t>
                    </a:r>
                    <a:r>
                      <a:rPr lang="ru-RU" sz="1600" smtClean="0">
                        <a:latin typeface="Trebuchet MS" panose="020B0603020202020204" pitchFamily="34" charset="0"/>
                      </a:rPr>
                      <a:t> (16%)</a:t>
                    </a:r>
                    <a:endParaRPr lang="en-US"/>
                  </a:p>
                </c:rich>
              </c:tx>
              <c:showVal val="1"/>
            </c:dLbl>
            <c:spPr>
              <a:effectLst>
                <a:outerShdw blurRad="50800" dist="38100" dir="16200000" rotWithShape="0">
                  <a:prstClr val="black">
                    <a:alpha val="40000"/>
                  </a:prstClr>
                </a:outerShdw>
              </a:effectLst>
            </c:spPr>
            <c:txPr>
              <a:bodyPr/>
              <a:lstStyle/>
              <a:p>
                <a:pPr>
                  <a:defRPr sz="1600" b="1">
                    <a:latin typeface="Trebuchet MS" panose="020B0603020202020204" pitchFamily="34" charset="0"/>
                    <a:cs typeface="Times New Roman" pitchFamily="18" charset="0"/>
                  </a:defRPr>
                </a:pPr>
                <a:endParaRPr lang="ru-RU"/>
              </a:p>
            </c:txPr>
            <c:showVal val="1"/>
            <c:showLeaderLines val="1"/>
          </c:dLbls>
          <c:cat>
            <c:strRef>
              <c:f>Лист1!$C$79:$E$79</c:f>
              <c:strCache>
                <c:ptCount val="3"/>
                <c:pt idx="0">
                  <c:v>Всего комиссионных разборов</c:v>
                </c:pt>
                <c:pt idx="1">
                  <c:v>Признаны обоснованными</c:v>
                </c:pt>
                <c:pt idx="2">
                  <c:v>Признаны частично обоснованными</c:v>
                </c:pt>
              </c:strCache>
            </c:strRef>
          </c:cat>
          <c:val>
            <c:numRef>
              <c:f>Лист1!$C$80:$E$80</c:f>
              <c:numCache>
                <c:formatCode>General</c:formatCode>
                <c:ptCount val="3"/>
                <c:pt idx="0">
                  <c:v>45</c:v>
                </c:pt>
                <c:pt idx="1">
                  <c:v>10</c:v>
                </c:pt>
                <c:pt idx="2">
                  <c:v>7</c:v>
                </c:pt>
              </c:numCache>
            </c:numRef>
          </c:val>
        </c:ser>
        <c:firstSliceAng val="0"/>
      </c:pieChart>
    </c:plotArea>
    <c:legend>
      <c:legendPos val="r"/>
      <c:layout>
        <c:manualLayout>
          <c:xMode val="edge"/>
          <c:yMode val="edge"/>
          <c:x val="3.888888888888889E-2"/>
          <c:y val="0.15327537182852149"/>
          <c:w val="0.33696522309711296"/>
          <c:h val="0.68418999708369799"/>
        </c:manualLayout>
      </c:layout>
      <c:txPr>
        <a:bodyPr/>
        <a:lstStyle/>
        <a:p>
          <a:pPr>
            <a:defRPr sz="1200" b="1">
              <a:solidFill>
                <a:schemeClr val="tx1">
                  <a:lumMod val="75000"/>
                  <a:lumOff val="25000"/>
                </a:schemeClr>
              </a:solidFill>
              <a:latin typeface="Trebuchet MS" panose="020B0603020202020204" pitchFamily="34" charset="0"/>
              <a:cs typeface="Times New Roman" pitchFamily="18" charset="0"/>
            </a:defRPr>
          </a:pPr>
          <a:endParaRPr lang="ru-RU"/>
        </a:p>
      </c:txPr>
    </c:legend>
    <c:plotVisOnly val="1"/>
    <c:dispBlanksAs val="zero"/>
  </c:chart>
  <c:externalData r:id="rId1"/>
</c:chartSpace>
</file>

<file path=ppt/charts/chart25.xml><?xml version="1.0" encoding="utf-8"?>
<c:chartSpace xmlns:c="http://schemas.openxmlformats.org/drawingml/2006/chart" xmlns:a="http://schemas.openxmlformats.org/drawingml/2006/main" xmlns:r="http://schemas.openxmlformats.org/officeDocument/2006/relationships">
  <c:lang val="ru-RU"/>
  <c:style val="19"/>
  <c:chart>
    <c:title>
      <c:tx>
        <c:rich>
          <a:bodyPr/>
          <a:lstStyle/>
          <a:p>
            <a:pPr>
              <a:defRPr sz="1400">
                <a:latin typeface="Times New Roman" pitchFamily="18" charset="0"/>
                <a:cs typeface="Times New Roman" pitchFamily="18" charset="0"/>
              </a:defRPr>
            </a:pPr>
            <a:r>
              <a:rPr lang="ru-RU" sz="1200" dirty="0" smtClean="0">
                <a:latin typeface="Trebuchet MS" panose="020B0603020202020204" pitchFamily="34" charset="0"/>
                <a:cs typeface="Times New Roman" pitchFamily="18" charset="0"/>
              </a:rPr>
              <a:t>Причины</a:t>
            </a:r>
            <a:r>
              <a:rPr lang="ru-RU" sz="1200" baseline="0" dirty="0" smtClean="0">
                <a:latin typeface="Trebuchet MS" panose="020B0603020202020204" pitchFamily="34" charset="0"/>
                <a:cs typeface="Times New Roman" pitchFamily="18" charset="0"/>
              </a:rPr>
              <a:t> возникновения дефектов медицинской помощи</a:t>
            </a:r>
            <a:endParaRPr lang="ru-RU" sz="1200" dirty="0">
              <a:latin typeface="Trebuchet MS" panose="020B0603020202020204" pitchFamily="34" charset="0"/>
              <a:cs typeface="Times New Roman" pitchFamily="18" charset="0"/>
            </a:endParaRPr>
          </a:p>
        </c:rich>
      </c:tx>
      <c:layout>
        <c:manualLayout>
          <c:xMode val="edge"/>
          <c:yMode val="edge"/>
          <c:x val="0.10492804721044069"/>
          <c:y val="2.0581863453080378E-3"/>
        </c:manualLayout>
      </c:layout>
      <c:spPr>
        <a:ln w="6350">
          <a:solidFill>
            <a:schemeClr val="accent6">
              <a:lumMod val="50000"/>
            </a:schemeClr>
          </a:solidFill>
        </a:ln>
      </c:spPr>
    </c:title>
    <c:plotArea>
      <c:layout/>
      <c:barChart>
        <c:barDir val="col"/>
        <c:grouping val="clustered"/>
        <c:ser>
          <c:idx val="0"/>
          <c:order val="0"/>
          <c:tx>
            <c:strRef>
              <c:f>Лист1!$B$39</c:f>
              <c:strCache>
                <c:ptCount val="1"/>
                <c:pt idx="0">
                  <c:v>Количество случаев</c:v>
                </c:pt>
              </c:strCache>
            </c:strRef>
          </c:tx>
          <c:spPr>
            <a:scene3d>
              <a:camera prst="orthographicFront"/>
              <a:lightRig rig="flood" dir="t"/>
            </a:scene3d>
            <a:sp3d>
              <a:bevelT prst="angle"/>
            </a:sp3d>
          </c:spPr>
          <c:dPt>
            <c:idx val="0"/>
            <c:spPr>
              <a:solidFill>
                <a:schemeClr val="tx2">
                  <a:lumMod val="60000"/>
                  <a:lumOff val="40000"/>
                </a:schemeClr>
              </a:solidFill>
              <a:ln>
                <a:solidFill>
                  <a:schemeClr val="accent1">
                    <a:lumMod val="50000"/>
                  </a:schemeClr>
                </a:solidFill>
              </a:ln>
              <a:scene3d>
                <a:camera prst="orthographicFront"/>
                <a:lightRig rig="flood" dir="t"/>
              </a:scene3d>
              <a:sp3d>
                <a:bevelT prst="angle"/>
              </a:sp3d>
            </c:spPr>
          </c:dPt>
          <c:dPt>
            <c:idx val="1"/>
            <c:spPr>
              <a:gradFill>
                <a:gsLst>
                  <a:gs pos="0">
                    <a:schemeClr val="accent1">
                      <a:lumMod val="40000"/>
                      <a:lumOff val="60000"/>
                    </a:schemeClr>
                  </a:gs>
                  <a:gs pos="40000">
                    <a:schemeClr val="tx2">
                      <a:lumMod val="60000"/>
                      <a:lumOff val="40000"/>
                    </a:schemeClr>
                  </a:gs>
                  <a:gs pos="70000">
                    <a:schemeClr val="accent1">
                      <a:lumMod val="40000"/>
                      <a:lumOff val="60000"/>
                    </a:schemeClr>
                  </a:gs>
                  <a:gs pos="100000">
                    <a:schemeClr val="accent1">
                      <a:lumMod val="75000"/>
                    </a:schemeClr>
                  </a:gs>
                </a:gsLst>
                <a:lin ang="5400000" scaled="0"/>
              </a:gradFill>
              <a:ln>
                <a:solidFill>
                  <a:schemeClr val="tx2">
                    <a:lumMod val="75000"/>
                  </a:schemeClr>
                </a:solidFill>
              </a:ln>
              <a:scene3d>
                <a:camera prst="orthographicFront"/>
                <a:lightRig rig="flood" dir="t"/>
              </a:scene3d>
              <a:sp3d>
                <a:bevelT prst="angle"/>
              </a:sp3d>
            </c:spPr>
          </c:dPt>
          <c:dPt>
            <c:idx val="2"/>
            <c:spPr>
              <a:gradFill>
                <a:gsLst>
                  <a:gs pos="0">
                    <a:schemeClr val="tx2">
                      <a:lumMod val="75000"/>
                    </a:schemeClr>
                  </a:gs>
                  <a:gs pos="40000">
                    <a:schemeClr val="tx2">
                      <a:lumMod val="60000"/>
                      <a:lumOff val="40000"/>
                    </a:schemeClr>
                  </a:gs>
                  <a:gs pos="70000">
                    <a:schemeClr val="tx2">
                      <a:lumMod val="40000"/>
                      <a:lumOff val="60000"/>
                    </a:schemeClr>
                  </a:gs>
                  <a:gs pos="100000">
                    <a:schemeClr val="accent1">
                      <a:lumMod val="20000"/>
                      <a:lumOff val="80000"/>
                    </a:schemeClr>
                  </a:gs>
                </a:gsLst>
                <a:lin ang="5400000" scaled="0"/>
              </a:gradFill>
              <a:ln>
                <a:solidFill>
                  <a:schemeClr val="tx2">
                    <a:lumMod val="75000"/>
                  </a:schemeClr>
                </a:solidFill>
              </a:ln>
              <a:scene3d>
                <a:camera prst="orthographicFront"/>
                <a:lightRig rig="flood" dir="t"/>
              </a:scene3d>
              <a:sp3d>
                <a:bevelT prst="angle"/>
              </a:sp3d>
            </c:spPr>
          </c:dPt>
          <c:dLbls>
            <c:dLbl>
              <c:idx val="0"/>
              <c:layout>
                <c:manualLayout>
                  <c:x val="8.2997314023931984E-2"/>
                  <c:y val="-1.5561996379487204E-2"/>
                </c:manualLayout>
              </c:layout>
              <c:tx>
                <c:rich>
                  <a:bodyPr/>
                  <a:lstStyle/>
                  <a:p>
                    <a:r>
                      <a:rPr lang="en-US" sz="1400" smtClean="0">
                        <a:solidFill>
                          <a:schemeClr val="tx1">
                            <a:lumMod val="75000"/>
                            <a:lumOff val="25000"/>
                          </a:schemeClr>
                        </a:solidFill>
                        <a:latin typeface="Trebuchet MS" panose="020B0603020202020204" pitchFamily="34" charset="0"/>
                      </a:rPr>
                      <a:t>2</a:t>
                    </a:r>
                    <a:r>
                      <a:rPr lang="ru-RU" sz="1400" smtClean="0">
                        <a:solidFill>
                          <a:schemeClr val="tx1">
                            <a:lumMod val="75000"/>
                            <a:lumOff val="25000"/>
                          </a:schemeClr>
                        </a:solidFill>
                        <a:latin typeface="Trebuchet MS" panose="020B0603020202020204" pitchFamily="34" charset="0"/>
                      </a:rPr>
                      <a:t> (11%)</a:t>
                    </a:r>
                    <a:endParaRPr lang="en-US"/>
                  </a:p>
                </c:rich>
              </c:tx>
              <c:showVal val="1"/>
            </c:dLbl>
            <c:dLbl>
              <c:idx val="1"/>
              <c:layout>
                <c:manualLayout>
                  <c:x val="9.1824927949182122E-2"/>
                  <c:y val="-2.334299456923087E-2"/>
                </c:manualLayout>
              </c:layout>
              <c:tx>
                <c:rich>
                  <a:bodyPr/>
                  <a:lstStyle/>
                  <a:p>
                    <a:r>
                      <a:rPr lang="en-US" sz="1400" dirty="0" smtClean="0">
                        <a:solidFill>
                          <a:schemeClr val="tx1">
                            <a:lumMod val="75000"/>
                            <a:lumOff val="25000"/>
                          </a:schemeClr>
                        </a:solidFill>
                        <a:latin typeface="Trebuchet MS" panose="020B0603020202020204" pitchFamily="34" charset="0"/>
                      </a:rPr>
                      <a:t>7</a:t>
                    </a:r>
                    <a:r>
                      <a:rPr lang="ru-RU" sz="1400" dirty="0" smtClean="0">
                        <a:solidFill>
                          <a:schemeClr val="tx1">
                            <a:lumMod val="75000"/>
                            <a:lumOff val="25000"/>
                          </a:schemeClr>
                        </a:solidFill>
                        <a:latin typeface="Trebuchet MS" panose="020B0603020202020204" pitchFamily="34" charset="0"/>
                      </a:rPr>
                      <a:t> (39%)</a:t>
                    </a:r>
                    <a:endParaRPr lang="en-US" dirty="0"/>
                  </a:p>
                </c:rich>
              </c:tx>
              <c:showVal val="1"/>
            </c:dLbl>
            <c:dLbl>
              <c:idx val="2"/>
              <c:layout>
                <c:manualLayout>
                  <c:x val="9.1297045426325177E-2"/>
                  <c:y val="-1.4079726435624794E-2"/>
                </c:manualLayout>
              </c:layout>
              <c:tx>
                <c:rich>
                  <a:bodyPr/>
                  <a:lstStyle/>
                  <a:p>
                    <a:r>
                      <a:rPr lang="en-US" sz="1400" dirty="0" smtClean="0">
                        <a:solidFill>
                          <a:schemeClr val="tx1">
                            <a:lumMod val="75000"/>
                            <a:lumOff val="25000"/>
                          </a:schemeClr>
                        </a:solidFill>
                        <a:latin typeface="Trebuchet MS" panose="020B0603020202020204" pitchFamily="34" charset="0"/>
                      </a:rPr>
                      <a:t>9</a:t>
                    </a:r>
                    <a:r>
                      <a:rPr lang="ru-RU" sz="1400" dirty="0" smtClean="0">
                        <a:solidFill>
                          <a:schemeClr val="tx1">
                            <a:lumMod val="75000"/>
                            <a:lumOff val="25000"/>
                          </a:schemeClr>
                        </a:solidFill>
                        <a:latin typeface="Trebuchet MS" panose="020B0603020202020204" pitchFamily="34" charset="0"/>
                      </a:rPr>
                      <a:t> (50%)</a:t>
                    </a:r>
                    <a:endParaRPr lang="en-US" dirty="0"/>
                  </a:p>
                </c:rich>
              </c:tx>
              <c:showVal val="1"/>
            </c:dLbl>
            <c:spPr>
              <a:effectLst>
                <a:outerShdw blurRad="50800" dist="38100" dir="16200000" rotWithShape="0">
                  <a:prstClr val="black">
                    <a:alpha val="40000"/>
                  </a:prstClr>
                </a:outerShdw>
              </a:effectLst>
            </c:spPr>
            <c:txPr>
              <a:bodyPr/>
              <a:lstStyle/>
              <a:p>
                <a:pPr>
                  <a:defRPr sz="1400" b="1">
                    <a:solidFill>
                      <a:schemeClr val="tx1">
                        <a:lumMod val="75000"/>
                        <a:lumOff val="25000"/>
                      </a:schemeClr>
                    </a:solidFill>
                    <a:latin typeface="Trebuchet MS" panose="020B0603020202020204" pitchFamily="34" charset="0"/>
                    <a:cs typeface="Times New Roman" pitchFamily="18" charset="0"/>
                  </a:defRPr>
                </a:pPr>
                <a:endParaRPr lang="ru-RU"/>
              </a:p>
            </c:txPr>
            <c:showVal val="1"/>
          </c:dLbls>
          <c:cat>
            <c:strRef>
              <c:f>Лист1!$A$40:$A$42</c:f>
              <c:strCache>
                <c:ptCount val="3"/>
                <c:pt idx="0">
                  <c:v>Неполный объем проведенного диагностического обследования</c:v>
                </c:pt>
                <c:pt idx="1">
                  <c:v>Выполнение оперативных вмешательств</c:v>
                </c:pt>
                <c:pt idx="2">
                  <c:v>Проведение лечебно-диагностических манипуляций</c:v>
                </c:pt>
              </c:strCache>
            </c:strRef>
          </c:cat>
          <c:val>
            <c:numRef>
              <c:f>Лист1!$B$40:$B$42</c:f>
              <c:numCache>
                <c:formatCode>General</c:formatCode>
                <c:ptCount val="3"/>
                <c:pt idx="0">
                  <c:v>2</c:v>
                </c:pt>
                <c:pt idx="1">
                  <c:v>7</c:v>
                </c:pt>
                <c:pt idx="2">
                  <c:v>9</c:v>
                </c:pt>
              </c:numCache>
            </c:numRef>
          </c:val>
        </c:ser>
        <c:axId val="44281216"/>
        <c:axId val="50226304"/>
      </c:barChart>
      <c:catAx>
        <c:axId val="44281216"/>
        <c:scaling>
          <c:orientation val="minMax"/>
        </c:scaling>
        <c:axPos val="b"/>
        <c:tickLblPos val="nextTo"/>
        <c:txPr>
          <a:bodyPr/>
          <a:lstStyle/>
          <a:p>
            <a:pPr>
              <a:defRPr sz="1200">
                <a:latin typeface="Trebuchet MS" panose="020B0603020202020204" pitchFamily="34" charset="0"/>
                <a:cs typeface="Times New Roman" pitchFamily="18" charset="0"/>
              </a:defRPr>
            </a:pPr>
            <a:endParaRPr lang="ru-RU"/>
          </a:p>
        </c:txPr>
        <c:crossAx val="50226304"/>
        <c:crosses val="autoZero"/>
        <c:auto val="1"/>
        <c:lblAlgn val="ctr"/>
        <c:lblOffset val="100"/>
      </c:catAx>
      <c:valAx>
        <c:axId val="50226304"/>
        <c:scaling>
          <c:orientation val="minMax"/>
        </c:scaling>
        <c:axPos val="l"/>
        <c:numFmt formatCode="General" sourceLinked="1"/>
        <c:tickLblPos val="nextTo"/>
        <c:txPr>
          <a:bodyPr/>
          <a:lstStyle/>
          <a:p>
            <a:pPr>
              <a:defRPr sz="1100">
                <a:latin typeface="Times New Roman" pitchFamily="18" charset="0"/>
                <a:cs typeface="Times New Roman" pitchFamily="18" charset="0"/>
              </a:defRPr>
            </a:pPr>
            <a:endParaRPr lang="ru-RU"/>
          </a:p>
        </c:txPr>
        <c:crossAx val="44281216"/>
        <c:crosses val="autoZero"/>
        <c:crossBetween val="between"/>
      </c:valAx>
    </c:plotArea>
    <c:plotVisOnly val="1"/>
    <c:dispBlanksAs val="gap"/>
  </c:chart>
  <c:txPr>
    <a:bodyPr/>
    <a:lstStyle/>
    <a:p>
      <a:pPr>
        <a:defRPr sz="1800"/>
      </a:pPr>
      <a:endParaRPr lang="ru-RU"/>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date1904 val="1"/>
  <c:lang val="ru-RU"/>
  <c:chart>
    <c:plotArea>
      <c:layout/>
      <c:barChart>
        <c:barDir val="col"/>
        <c:grouping val="clustered"/>
        <c:ser>
          <c:idx val="0"/>
          <c:order val="0"/>
          <c:tx>
            <c:strRef>
              <c:f>Лист1!$B$3</c:f>
              <c:strCache>
                <c:ptCount val="1"/>
                <c:pt idx="0">
                  <c:v>2010</c:v>
                </c:pt>
              </c:strCache>
            </c:strRef>
          </c:tx>
          <c:dLbls>
            <c:txPr>
              <a:bodyPr/>
              <a:lstStyle/>
              <a:p>
                <a:pPr>
                  <a:defRPr b="1">
                    <a:latin typeface="Times New Roman" pitchFamily="18" charset="0"/>
                    <a:cs typeface="Times New Roman" pitchFamily="18" charset="0"/>
                  </a:defRPr>
                </a:pPr>
                <a:endParaRPr lang="ru-RU"/>
              </a:p>
            </c:txPr>
            <c:showVal val="1"/>
          </c:dLbls>
          <c:cat>
            <c:strRef>
              <c:f>Лист1!$C$2:$G$2</c:f>
              <c:strCache>
                <c:ptCount val="5"/>
                <c:pt idx="0">
                  <c:v>Восточный УО</c:v>
                </c:pt>
                <c:pt idx="1">
                  <c:v>Западный УО</c:v>
                </c:pt>
                <c:pt idx="2">
                  <c:v>Горнозаводской УО</c:v>
                </c:pt>
                <c:pt idx="3">
                  <c:v>Южный УО</c:v>
                </c:pt>
                <c:pt idx="4">
                  <c:v>Северный УО</c:v>
                </c:pt>
              </c:strCache>
            </c:strRef>
          </c:cat>
          <c:val>
            <c:numRef>
              <c:f>Лист1!$C$3:$G$3</c:f>
              <c:numCache>
                <c:formatCode>General</c:formatCode>
                <c:ptCount val="5"/>
                <c:pt idx="0">
                  <c:v>80</c:v>
                </c:pt>
                <c:pt idx="1">
                  <c:v>58</c:v>
                </c:pt>
                <c:pt idx="2">
                  <c:v>72</c:v>
                </c:pt>
                <c:pt idx="3">
                  <c:v>77</c:v>
                </c:pt>
                <c:pt idx="4">
                  <c:v>52</c:v>
                </c:pt>
              </c:numCache>
            </c:numRef>
          </c:val>
        </c:ser>
        <c:ser>
          <c:idx val="1"/>
          <c:order val="1"/>
          <c:tx>
            <c:strRef>
              <c:f>Лист1!$B$4</c:f>
              <c:strCache>
                <c:ptCount val="1"/>
                <c:pt idx="0">
                  <c:v>2011</c:v>
                </c:pt>
              </c:strCache>
            </c:strRef>
          </c:tx>
          <c:dLbls>
            <c:txPr>
              <a:bodyPr/>
              <a:lstStyle/>
              <a:p>
                <a:pPr>
                  <a:defRPr b="1">
                    <a:latin typeface="Times New Roman" pitchFamily="18" charset="0"/>
                    <a:cs typeface="Times New Roman" pitchFamily="18" charset="0"/>
                  </a:defRPr>
                </a:pPr>
                <a:endParaRPr lang="ru-RU"/>
              </a:p>
            </c:txPr>
            <c:showVal val="1"/>
          </c:dLbls>
          <c:cat>
            <c:strRef>
              <c:f>Лист1!$C$2:$G$2</c:f>
              <c:strCache>
                <c:ptCount val="5"/>
                <c:pt idx="0">
                  <c:v>Восточный УО</c:v>
                </c:pt>
                <c:pt idx="1">
                  <c:v>Западный УО</c:v>
                </c:pt>
                <c:pt idx="2">
                  <c:v>Горнозаводской УО</c:v>
                </c:pt>
                <c:pt idx="3">
                  <c:v>Южный УО</c:v>
                </c:pt>
                <c:pt idx="4">
                  <c:v>Северный УО</c:v>
                </c:pt>
              </c:strCache>
            </c:strRef>
          </c:cat>
          <c:val>
            <c:numRef>
              <c:f>Лист1!$C$4:$G$4</c:f>
              <c:numCache>
                <c:formatCode>General</c:formatCode>
                <c:ptCount val="5"/>
                <c:pt idx="0">
                  <c:v>122</c:v>
                </c:pt>
                <c:pt idx="1">
                  <c:v>103</c:v>
                </c:pt>
                <c:pt idx="2">
                  <c:v>132</c:v>
                </c:pt>
                <c:pt idx="3">
                  <c:v>105</c:v>
                </c:pt>
                <c:pt idx="4">
                  <c:v>87</c:v>
                </c:pt>
              </c:numCache>
            </c:numRef>
          </c:val>
        </c:ser>
        <c:ser>
          <c:idx val="2"/>
          <c:order val="2"/>
          <c:tx>
            <c:strRef>
              <c:f>Лист1!$B$5</c:f>
              <c:strCache>
                <c:ptCount val="1"/>
                <c:pt idx="0">
                  <c:v>2012</c:v>
                </c:pt>
              </c:strCache>
            </c:strRef>
          </c:tx>
          <c:dLbls>
            <c:txPr>
              <a:bodyPr/>
              <a:lstStyle/>
              <a:p>
                <a:pPr>
                  <a:defRPr b="1">
                    <a:latin typeface="Times New Roman" pitchFamily="18" charset="0"/>
                    <a:cs typeface="Times New Roman" pitchFamily="18" charset="0"/>
                  </a:defRPr>
                </a:pPr>
                <a:endParaRPr lang="ru-RU"/>
              </a:p>
            </c:txPr>
            <c:showVal val="1"/>
          </c:dLbls>
          <c:cat>
            <c:strRef>
              <c:f>Лист1!$C$2:$G$2</c:f>
              <c:strCache>
                <c:ptCount val="5"/>
                <c:pt idx="0">
                  <c:v>Восточный УО</c:v>
                </c:pt>
                <c:pt idx="1">
                  <c:v>Западный УО</c:v>
                </c:pt>
                <c:pt idx="2">
                  <c:v>Горнозаводской УО</c:v>
                </c:pt>
                <c:pt idx="3">
                  <c:v>Южный УО</c:v>
                </c:pt>
                <c:pt idx="4">
                  <c:v>Северный УО</c:v>
                </c:pt>
              </c:strCache>
            </c:strRef>
          </c:cat>
          <c:val>
            <c:numRef>
              <c:f>Лист1!$C$5:$G$5</c:f>
              <c:numCache>
                <c:formatCode>General</c:formatCode>
                <c:ptCount val="5"/>
                <c:pt idx="0">
                  <c:v>81</c:v>
                </c:pt>
                <c:pt idx="1">
                  <c:v>103</c:v>
                </c:pt>
                <c:pt idx="2">
                  <c:v>124</c:v>
                </c:pt>
                <c:pt idx="3">
                  <c:v>113</c:v>
                </c:pt>
                <c:pt idx="4">
                  <c:v>79</c:v>
                </c:pt>
              </c:numCache>
            </c:numRef>
          </c:val>
        </c:ser>
        <c:ser>
          <c:idx val="3"/>
          <c:order val="3"/>
          <c:tx>
            <c:strRef>
              <c:f>Лист1!$B$6</c:f>
              <c:strCache>
                <c:ptCount val="1"/>
                <c:pt idx="0">
                  <c:v>2013</c:v>
                </c:pt>
              </c:strCache>
            </c:strRef>
          </c:tx>
          <c:dLbls>
            <c:txPr>
              <a:bodyPr/>
              <a:lstStyle/>
              <a:p>
                <a:pPr>
                  <a:defRPr b="1">
                    <a:latin typeface="Times New Roman" pitchFamily="18" charset="0"/>
                    <a:cs typeface="Times New Roman" pitchFamily="18" charset="0"/>
                  </a:defRPr>
                </a:pPr>
                <a:endParaRPr lang="ru-RU"/>
              </a:p>
            </c:txPr>
            <c:showVal val="1"/>
          </c:dLbls>
          <c:cat>
            <c:strRef>
              <c:f>Лист1!$C$2:$G$2</c:f>
              <c:strCache>
                <c:ptCount val="5"/>
                <c:pt idx="0">
                  <c:v>Восточный УО</c:v>
                </c:pt>
                <c:pt idx="1">
                  <c:v>Западный УО</c:v>
                </c:pt>
                <c:pt idx="2">
                  <c:v>Горнозаводской УО</c:v>
                </c:pt>
                <c:pt idx="3">
                  <c:v>Южный УО</c:v>
                </c:pt>
                <c:pt idx="4">
                  <c:v>Северный УО</c:v>
                </c:pt>
              </c:strCache>
            </c:strRef>
          </c:cat>
          <c:val>
            <c:numRef>
              <c:f>Лист1!$C$6:$G$6</c:f>
              <c:numCache>
                <c:formatCode>General</c:formatCode>
                <c:ptCount val="5"/>
                <c:pt idx="0">
                  <c:v>47</c:v>
                </c:pt>
                <c:pt idx="1">
                  <c:v>61</c:v>
                </c:pt>
                <c:pt idx="2">
                  <c:v>93</c:v>
                </c:pt>
                <c:pt idx="3">
                  <c:v>90</c:v>
                </c:pt>
                <c:pt idx="4">
                  <c:v>25</c:v>
                </c:pt>
              </c:numCache>
            </c:numRef>
          </c:val>
        </c:ser>
        <c:axId val="50474368"/>
        <c:axId val="50492544"/>
      </c:barChart>
      <c:catAx>
        <c:axId val="50474368"/>
        <c:scaling>
          <c:orientation val="minMax"/>
        </c:scaling>
        <c:axPos val="b"/>
        <c:tickLblPos val="nextTo"/>
        <c:txPr>
          <a:bodyPr/>
          <a:lstStyle/>
          <a:p>
            <a:pPr>
              <a:defRPr sz="1100">
                <a:latin typeface="Times New Roman" pitchFamily="18" charset="0"/>
                <a:cs typeface="Times New Roman" pitchFamily="18" charset="0"/>
              </a:defRPr>
            </a:pPr>
            <a:endParaRPr lang="ru-RU"/>
          </a:p>
        </c:txPr>
        <c:crossAx val="50492544"/>
        <c:crosses val="autoZero"/>
        <c:auto val="1"/>
        <c:lblAlgn val="ctr"/>
        <c:lblOffset val="100"/>
      </c:catAx>
      <c:valAx>
        <c:axId val="50492544"/>
        <c:scaling>
          <c:orientation val="minMax"/>
        </c:scaling>
        <c:axPos val="l"/>
        <c:majorGridlines/>
        <c:numFmt formatCode="General" sourceLinked="1"/>
        <c:tickLblPos val="nextTo"/>
        <c:txPr>
          <a:bodyPr/>
          <a:lstStyle/>
          <a:p>
            <a:pPr>
              <a:defRPr>
                <a:latin typeface="Times New Roman" pitchFamily="18" charset="0"/>
                <a:cs typeface="Times New Roman" pitchFamily="18" charset="0"/>
              </a:defRPr>
            </a:pPr>
            <a:endParaRPr lang="ru-RU"/>
          </a:p>
        </c:txPr>
        <c:crossAx val="50474368"/>
        <c:crosses val="autoZero"/>
        <c:crossBetween val="between"/>
      </c:valAx>
    </c:plotArea>
    <c:legend>
      <c:legendPos val="r"/>
      <c:layout/>
      <c:txPr>
        <a:bodyPr/>
        <a:lstStyle/>
        <a:p>
          <a:pPr>
            <a:defRPr sz="1100">
              <a:latin typeface="Times New Roman" pitchFamily="18" charset="0"/>
              <a:cs typeface="Times New Roman" pitchFamily="18" charset="0"/>
            </a:defRPr>
          </a:pPr>
          <a:endParaRPr lang="ru-RU"/>
        </a:p>
      </c:txPr>
    </c:legend>
    <c:plotVisOnly val="1"/>
    <c:dispBlanksAs val="gap"/>
  </c:chart>
  <c:externalData r:id="rId1"/>
</c:chartSpace>
</file>

<file path=ppt/charts/chart27.xml><?xml version="1.0" encoding="utf-8"?>
<c:chartSpace xmlns:c="http://schemas.openxmlformats.org/drawingml/2006/chart" xmlns:a="http://schemas.openxmlformats.org/drawingml/2006/main" xmlns:r="http://schemas.openxmlformats.org/officeDocument/2006/relationships">
  <c:lang val="ru-RU"/>
  <c:style val="18"/>
  <c:chart>
    <c:plotArea>
      <c:layout/>
      <c:lineChart>
        <c:grouping val="standard"/>
        <c:ser>
          <c:idx val="0"/>
          <c:order val="0"/>
          <c:tx>
            <c:strRef>
              <c:f>Лист1!$C$9</c:f>
              <c:strCache>
                <c:ptCount val="1"/>
                <c:pt idx="0">
                  <c:v>Общее количество жалоб</c:v>
                </c:pt>
              </c:strCache>
            </c:strRef>
          </c:tx>
          <c:marker>
            <c:symbol val="none"/>
          </c:marker>
          <c:dLbls>
            <c:dLbl>
              <c:idx val="0"/>
              <c:layout>
                <c:manualLayout>
                  <c:x val="1.6797075457224329E-2"/>
                  <c:y val="0"/>
                </c:manualLayout>
              </c:layout>
              <c:showVal val="1"/>
            </c:dLbl>
            <c:dLbl>
              <c:idx val="1"/>
              <c:layout>
                <c:manualLayout>
                  <c:x val="-1.2597806592918285E-2"/>
                  <c:y val="-6.7435317644444784E-2"/>
                </c:manualLayout>
              </c:layout>
              <c:showVal val="1"/>
            </c:dLbl>
            <c:dLbl>
              <c:idx val="3"/>
              <c:spPr>
                <a:effectLst>
                  <a:outerShdw blurRad="50800" dist="38100" dir="16200000" rotWithShape="0">
                    <a:prstClr val="black">
                      <a:alpha val="40000"/>
                    </a:prstClr>
                  </a:outerShdw>
                </a:effectLst>
              </c:spPr>
              <c:txPr>
                <a:bodyPr/>
                <a:lstStyle/>
                <a:p>
                  <a:pPr>
                    <a:defRPr sz="1600" b="1">
                      <a:latin typeface="Times New Roman" pitchFamily="18" charset="0"/>
                      <a:cs typeface="Times New Roman" pitchFamily="18" charset="0"/>
                    </a:defRPr>
                  </a:pPr>
                  <a:endParaRPr lang="ru-RU"/>
                </a:p>
              </c:txPr>
            </c:dLbl>
            <c:spPr>
              <a:effectLst>
                <a:outerShdw blurRad="50800" dist="38100" dir="16200000" rotWithShape="0">
                  <a:prstClr val="black">
                    <a:alpha val="40000"/>
                  </a:prstClr>
                </a:outerShdw>
              </a:effectLst>
            </c:spPr>
            <c:txPr>
              <a:bodyPr/>
              <a:lstStyle/>
              <a:p>
                <a:pPr>
                  <a:defRPr b="1">
                    <a:latin typeface="Times New Roman" pitchFamily="18" charset="0"/>
                    <a:cs typeface="Times New Roman" pitchFamily="18" charset="0"/>
                  </a:defRPr>
                </a:pPr>
                <a:endParaRPr lang="ru-RU"/>
              </a:p>
            </c:txPr>
            <c:showVal val="1"/>
          </c:dLbls>
          <c:cat>
            <c:numRef>
              <c:f>Лист1!$B$10:$B$13</c:f>
              <c:numCache>
                <c:formatCode>General</c:formatCode>
                <c:ptCount val="4"/>
                <c:pt idx="0">
                  <c:v>2010</c:v>
                </c:pt>
                <c:pt idx="1">
                  <c:v>2011</c:v>
                </c:pt>
                <c:pt idx="2">
                  <c:v>2012</c:v>
                </c:pt>
                <c:pt idx="3">
                  <c:v>2013</c:v>
                </c:pt>
              </c:numCache>
            </c:numRef>
          </c:cat>
          <c:val>
            <c:numRef>
              <c:f>Лист1!$C$10:$C$13</c:f>
              <c:numCache>
                <c:formatCode>General</c:formatCode>
                <c:ptCount val="4"/>
                <c:pt idx="0">
                  <c:v>623</c:v>
                </c:pt>
                <c:pt idx="1">
                  <c:v>1299</c:v>
                </c:pt>
                <c:pt idx="2">
                  <c:v>1391</c:v>
                </c:pt>
                <c:pt idx="3">
                  <c:v>3720</c:v>
                </c:pt>
              </c:numCache>
            </c:numRef>
          </c:val>
        </c:ser>
        <c:ser>
          <c:idx val="1"/>
          <c:order val="1"/>
          <c:tx>
            <c:strRef>
              <c:f>Лист1!$D$9</c:f>
              <c:strCache>
                <c:ptCount val="1"/>
                <c:pt idx="0">
                  <c:v>Жалобы на качество медицинской помощи</c:v>
                </c:pt>
              </c:strCache>
            </c:strRef>
          </c:tx>
          <c:marker>
            <c:symbol val="none"/>
          </c:marker>
          <c:dLbls>
            <c:dLbl>
              <c:idx val="0"/>
              <c:layout>
                <c:manualLayout>
                  <c:x val="-4.1992688643060813E-2"/>
                  <c:y val="-4.1498657011965992E-2"/>
                </c:manualLayout>
              </c:layout>
              <c:showVal val="1"/>
            </c:dLbl>
            <c:dLbl>
              <c:idx val="1"/>
              <c:layout>
                <c:manualLayout>
                  <c:x val="-3.8492853250080413E-17"/>
                  <c:y val="-5.1873321264957556E-2"/>
                </c:manualLayout>
              </c:layout>
              <c:showVal val="1"/>
            </c:dLbl>
            <c:dLbl>
              <c:idx val="2"/>
              <c:layout>
                <c:manualLayout>
                  <c:x val="4.1992688643060824E-3"/>
                  <c:y val="-4.6685989138461739E-2"/>
                </c:manualLayout>
              </c:layout>
              <c:showVal val="1"/>
            </c:dLbl>
            <c:dLbl>
              <c:idx val="3"/>
              <c:layout>
                <c:manualLayout>
                  <c:x val="-3.1494516482295634E-2"/>
                  <c:y val="-7.7809981897436292E-2"/>
                </c:manualLayout>
              </c:layout>
              <c:spPr>
                <a:effectLst>
                  <a:outerShdw blurRad="50800" dist="38100" dir="16200000" rotWithShape="0">
                    <a:prstClr val="black">
                      <a:alpha val="40000"/>
                    </a:prstClr>
                  </a:outerShdw>
                </a:effectLst>
              </c:spPr>
              <c:txPr>
                <a:bodyPr/>
                <a:lstStyle/>
                <a:p>
                  <a:pPr>
                    <a:defRPr sz="1600" b="1">
                      <a:latin typeface="Times New Roman" pitchFamily="18" charset="0"/>
                      <a:cs typeface="Times New Roman" pitchFamily="18" charset="0"/>
                    </a:defRPr>
                  </a:pPr>
                  <a:endParaRPr lang="ru-RU"/>
                </a:p>
              </c:txPr>
              <c:showVal val="1"/>
            </c:dLbl>
            <c:spPr>
              <a:effectLst>
                <a:outerShdw blurRad="50800" dist="38100" dir="16200000" rotWithShape="0">
                  <a:prstClr val="black">
                    <a:alpha val="40000"/>
                  </a:prstClr>
                </a:outerShdw>
              </a:effectLst>
            </c:spPr>
            <c:txPr>
              <a:bodyPr/>
              <a:lstStyle/>
              <a:p>
                <a:pPr>
                  <a:defRPr b="1">
                    <a:latin typeface="Times New Roman" pitchFamily="18" charset="0"/>
                    <a:cs typeface="Times New Roman" pitchFamily="18" charset="0"/>
                  </a:defRPr>
                </a:pPr>
                <a:endParaRPr lang="ru-RU"/>
              </a:p>
            </c:txPr>
            <c:showVal val="1"/>
          </c:dLbls>
          <c:cat>
            <c:numRef>
              <c:f>Лист1!$B$10:$B$13</c:f>
              <c:numCache>
                <c:formatCode>General</c:formatCode>
                <c:ptCount val="4"/>
                <c:pt idx="0">
                  <c:v>2010</c:v>
                </c:pt>
                <c:pt idx="1">
                  <c:v>2011</c:v>
                </c:pt>
                <c:pt idx="2">
                  <c:v>2012</c:v>
                </c:pt>
                <c:pt idx="3">
                  <c:v>2013</c:v>
                </c:pt>
              </c:numCache>
            </c:numRef>
          </c:cat>
          <c:val>
            <c:numRef>
              <c:f>Лист1!$D$10:$D$13</c:f>
              <c:numCache>
                <c:formatCode>General</c:formatCode>
                <c:ptCount val="4"/>
                <c:pt idx="0">
                  <c:v>256</c:v>
                </c:pt>
                <c:pt idx="1">
                  <c:v>650</c:v>
                </c:pt>
                <c:pt idx="2">
                  <c:v>561</c:v>
                </c:pt>
                <c:pt idx="3">
                  <c:v>272</c:v>
                </c:pt>
              </c:numCache>
            </c:numRef>
          </c:val>
        </c:ser>
        <c:ser>
          <c:idx val="2"/>
          <c:order val="2"/>
          <c:tx>
            <c:strRef>
              <c:f>Лист1!$E$9</c:f>
              <c:strCache>
                <c:ptCount val="1"/>
                <c:pt idx="0">
                  <c:v>Благодарности</c:v>
                </c:pt>
              </c:strCache>
            </c:strRef>
          </c:tx>
          <c:marker>
            <c:symbol val="none"/>
          </c:marker>
          <c:dLbls>
            <c:dLbl>
              <c:idx val="0"/>
              <c:layout>
                <c:manualLayout>
                  <c:x val="4.1992688643061058E-3"/>
                  <c:y val="-2.593666063247875E-2"/>
                </c:manualLayout>
              </c:layout>
              <c:showVal val="1"/>
            </c:dLbl>
            <c:dLbl>
              <c:idx val="1"/>
              <c:layout>
                <c:manualLayout>
                  <c:x val="-3.8492853250080413E-17"/>
                  <c:y val="-2.593666063247884E-2"/>
                </c:manualLayout>
              </c:layout>
              <c:showVal val="1"/>
            </c:dLbl>
            <c:dLbl>
              <c:idx val="2"/>
              <c:layout>
                <c:manualLayout>
                  <c:x val="1.469744102507128E-2"/>
                  <c:y val="-1.0374664252991396E-2"/>
                </c:manualLayout>
              </c:layout>
              <c:showVal val="1"/>
            </c:dLbl>
            <c:dLbl>
              <c:idx val="3"/>
              <c:spPr>
                <a:effectLst>
                  <a:outerShdw blurRad="50800" dist="38100" dir="16200000" rotWithShape="0">
                    <a:prstClr val="black">
                      <a:alpha val="40000"/>
                    </a:prstClr>
                  </a:outerShdw>
                </a:effectLst>
              </c:spPr>
              <c:txPr>
                <a:bodyPr/>
                <a:lstStyle/>
                <a:p>
                  <a:pPr>
                    <a:defRPr sz="1600" b="1">
                      <a:latin typeface="Times New Roman" pitchFamily="18" charset="0"/>
                      <a:cs typeface="Times New Roman" pitchFamily="18" charset="0"/>
                    </a:defRPr>
                  </a:pPr>
                  <a:endParaRPr lang="ru-RU"/>
                </a:p>
              </c:txPr>
            </c:dLbl>
            <c:spPr>
              <a:effectLst>
                <a:outerShdw blurRad="50800" dist="38100" dir="16200000" rotWithShape="0">
                  <a:prstClr val="black">
                    <a:alpha val="40000"/>
                  </a:prstClr>
                </a:outerShdw>
              </a:effectLst>
            </c:spPr>
            <c:txPr>
              <a:bodyPr/>
              <a:lstStyle/>
              <a:p>
                <a:pPr>
                  <a:defRPr b="1">
                    <a:latin typeface="Times New Roman" pitchFamily="18" charset="0"/>
                    <a:cs typeface="Times New Roman" pitchFamily="18" charset="0"/>
                  </a:defRPr>
                </a:pPr>
                <a:endParaRPr lang="ru-RU"/>
              </a:p>
            </c:txPr>
            <c:showVal val="1"/>
          </c:dLbls>
          <c:cat>
            <c:numRef>
              <c:f>Лист1!$B$10:$B$13</c:f>
              <c:numCache>
                <c:formatCode>General</c:formatCode>
                <c:ptCount val="4"/>
                <c:pt idx="0">
                  <c:v>2010</c:v>
                </c:pt>
                <c:pt idx="1">
                  <c:v>2011</c:v>
                </c:pt>
                <c:pt idx="2">
                  <c:v>2012</c:v>
                </c:pt>
                <c:pt idx="3">
                  <c:v>2013</c:v>
                </c:pt>
              </c:numCache>
            </c:numRef>
          </c:cat>
          <c:val>
            <c:numRef>
              <c:f>Лист1!$E$10:$E$13</c:f>
              <c:numCache>
                <c:formatCode>General</c:formatCode>
                <c:ptCount val="4"/>
                <c:pt idx="0">
                  <c:v>41</c:v>
                </c:pt>
                <c:pt idx="1">
                  <c:v>51</c:v>
                </c:pt>
                <c:pt idx="2">
                  <c:v>137</c:v>
                </c:pt>
                <c:pt idx="3">
                  <c:v>84</c:v>
                </c:pt>
              </c:numCache>
            </c:numRef>
          </c:val>
        </c:ser>
        <c:marker val="1"/>
        <c:axId val="50536832"/>
        <c:axId val="50538368"/>
      </c:lineChart>
      <c:catAx>
        <c:axId val="50536832"/>
        <c:scaling>
          <c:orientation val="minMax"/>
        </c:scaling>
        <c:axPos val="b"/>
        <c:numFmt formatCode="General" sourceLinked="1"/>
        <c:tickLblPos val="nextTo"/>
        <c:txPr>
          <a:bodyPr/>
          <a:lstStyle/>
          <a:p>
            <a:pPr>
              <a:defRPr>
                <a:latin typeface="Times New Roman" pitchFamily="18" charset="0"/>
                <a:cs typeface="Times New Roman" pitchFamily="18" charset="0"/>
              </a:defRPr>
            </a:pPr>
            <a:endParaRPr lang="ru-RU"/>
          </a:p>
        </c:txPr>
        <c:crossAx val="50538368"/>
        <c:crosses val="autoZero"/>
        <c:auto val="1"/>
        <c:lblAlgn val="ctr"/>
        <c:lblOffset val="100"/>
      </c:catAx>
      <c:valAx>
        <c:axId val="50538368"/>
        <c:scaling>
          <c:orientation val="minMax"/>
        </c:scaling>
        <c:axPos val="l"/>
        <c:majorGridlines/>
        <c:numFmt formatCode="General" sourceLinked="1"/>
        <c:tickLblPos val="nextTo"/>
        <c:txPr>
          <a:bodyPr/>
          <a:lstStyle/>
          <a:p>
            <a:pPr>
              <a:defRPr>
                <a:latin typeface="Times New Roman" pitchFamily="18" charset="0"/>
                <a:cs typeface="Times New Roman" pitchFamily="18" charset="0"/>
              </a:defRPr>
            </a:pPr>
            <a:endParaRPr lang="ru-RU"/>
          </a:p>
        </c:txPr>
        <c:crossAx val="50536832"/>
        <c:crosses val="autoZero"/>
        <c:crossBetween val="between"/>
      </c:valAx>
    </c:plotArea>
    <c:legend>
      <c:legendPos val="r"/>
      <c:layout/>
      <c:txPr>
        <a:bodyPr/>
        <a:lstStyle/>
        <a:p>
          <a:pPr>
            <a:defRPr sz="1200">
              <a:latin typeface="Times New Roman" pitchFamily="18" charset="0"/>
              <a:cs typeface="Times New Roman" pitchFamily="18" charset="0"/>
            </a:defRPr>
          </a:pPr>
          <a:endParaRPr lang="ru-RU"/>
        </a:p>
      </c:txPr>
    </c:legend>
    <c:plotVisOnly val="1"/>
    <c:dispBlanksAs val="gap"/>
  </c:chart>
  <c:externalData r:id="rId1"/>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ru-RU"/>
  <c:style val="18"/>
  <c:chart>
    <c:plotArea>
      <c:layout>
        <c:manualLayout>
          <c:layoutTarget val="inner"/>
          <c:xMode val="edge"/>
          <c:yMode val="edge"/>
          <c:x val="6.2366106347330738E-2"/>
          <c:y val="4.9745202721493464E-2"/>
          <c:w val="0.91803730561924057"/>
          <c:h val="0.69275553882743068"/>
        </c:manualLayout>
      </c:layout>
      <c:barChart>
        <c:barDir val="col"/>
        <c:grouping val="clustered"/>
        <c:ser>
          <c:idx val="0"/>
          <c:order val="0"/>
          <c:spPr>
            <a:ln>
              <a:solidFill>
                <a:schemeClr val="tx2">
                  <a:lumMod val="75000"/>
                </a:schemeClr>
              </a:solidFill>
            </a:ln>
            <a:scene3d>
              <a:camera prst="orthographicFront"/>
              <a:lightRig rig="threePt" dir="t"/>
            </a:scene3d>
            <a:sp3d prstMaterial="powder">
              <a:bevelT w="165100" prst="coolSlant"/>
            </a:sp3d>
          </c:spPr>
          <c:dPt>
            <c:idx val="0"/>
            <c:spPr>
              <a:gradFill>
                <a:gsLst>
                  <a:gs pos="0">
                    <a:schemeClr val="tx2">
                      <a:lumMod val="75000"/>
                    </a:schemeClr>
                  </a:gs>
                  <a:gs pos="50000">
                    <a:schemeClr val="tx2">
                      <a:lumMod val="60000"/>
                      <a:lumOff val="40000"/>
                    </a:schemeClr>
                  </a:gs>
                  <a:gs pos="100000">
                    <a:schemeClr val="tx2">
                      <a:lumMod val="20000"/>
                      <a:lumOff val="80000"/>
                    </a:schemeClr>
                  </a:gs>
                </a:gsLst>
                <a:lin ang="5400000" scaled="0"/>
              </a:gradFill>
              <a:ln>
                <a:solidFill>
                  <a:schemeClr val="tx2">
                    <a:lumMod val="75000"/>
                  </a:schemeClr>
                </a:solidFill>
              </a:ln>
              <a:scene3d>
                <a:camera prst="orthographicFront"/>
                <a:lightRig rig="threePt" dir="t"/>
              </a:scene3d>
              <a:sp3d prstMaterial="powder">
                <a:bevelT w="165100" prst="coolSlant"/>
              </a:sp3d>
            </c:spPr>
          </c:dPt>
          <c:dPt>
            <c:idx val="1"/>
            <c:spPr>
              <a:solidFill>
                <a:schemeClr val="tx2">
                  <a:lumMod val="60000"/>
                  <a:lumOff val="40000"/>
                </a:schemeClr>
              </a:solidFill>
              <a:ln>
                <a:solidFill>
                  <a:schemeClr val="tx2">
                    <a:lumMod val="75000"/>
                  </a:schemeClr>
                </a:solidFill>
              </a:ln>
              <a:scene3d>
                <a:camera prst="orthographicFront"/>
                <a:lightRig rig="threePt" dir="t"/>
              </a:scene3d>
              <a:sp3d prstMaterial="powder">
                <a:bevelT w="165100" prst="coolSlant"/>
              </a:sp3d>
            </c:spPr>
          </c:dPt>
          <c:dPt>
            <c:idx val="2"/>
            <c:spPr>
              <a:solidFill>
                <a:schemeClr val="tx2">
                  <a:lumMod val="40000"/>
                  <a:lumOff val="60000"/>
                </a:schemeClr>
              </a:solidFill>
              <a:ln>
                <a:solidFill>
                  <a:schemeClr val="tx2">
                    <a:lumMod val="75000"/>
                  </a:schemeClr>
                </a:solidFill>
              </a:ln>
              <a:scene3d>
                <a:camera prst="orthographicFront"/>
                <a:lightRig rig="threePt" dir="t"/>
              </a:scene3d>
              <a:sp3d prstMaterial="powder">
                <a:bevelT w="165100" prst="coolSlant"/>
              </a:sp3d>
            </c:spPr>
          </c:dPt>
          <c:dPt>
            <c:idx val="3"/>
            <c:spPr>
              <a:solidFill>
                <a:schemeClr val="tx2">
                  <a:lumMod val="75000"/>
                </a:schemeClr>
              </a:solidFill>
              <a:ln>
                <a:solidFill>
                  <a:schemeClr val="tx2">
                    <a:lumMod val="75000"/>
                  </a:schemeClr>
                </a:solidFill>
              </a:ln>
              <a:scene3d>
                <a:camera prst="orthographicFront"/>
                <a:lightRig rig="threePt" dir="t"/>
              </a:scene3d>
              <a:sp3d prstMaterial="powder">
                <a:bevelT w="165100" prst="coolSlant"/>
              </a:sp3d>
            </c:spPr>
          </c:dPt>
          <c:dPt>
            <c:idx val="4"/>
            <c:spPr>
              <a:gradFill>
                <a:gsLst>
                  <a:gs pos="0">
                    <a:schemeClr val="tx2">
                      <a:lumMod val="20000"/>
                      <a:lumOff val="80000"/>
                    </a:schemeClr>
                  </a:gs>
                  <a:gs pos="50000">
                    <a:schemeClr val="tx2">
                      <a:lumMod val="60000"/>
                      <a:lumOff val="40000"/>
                    </a:schemeClr>
                  </a:gs>
                  <a:gs pos="100000">
                    <a:schemeClr val="tx2">
                      <a:lumMod val="75000"/>
                    </a:schemeClr>
                  </a:gs>
                </a:gsLst>
                <a:lin ang="5400000" scaled="0"/>
              </a:gradFill>
              <a:ln>
                <a:solidFill>
                  <a:schemeClr val="tx2">
                    <a:lumMod val="75000"/>
                  </a:schemeClr>
                </a:solidFill>
              </a:ln>
              <a:scene3d>
                <a:camera prst="orthographicFront"/>
                <a:lightRig rig="threePt" dir="t"/>
              </a:scene3d>
              <a:sp3d prstMaterial="powder">
                <a:bevelT w="165100" prst="coolSlant"/>
              </a:sp3d>
            </c:spPr>
          </c:dPt>
          <c:dLbls>
            <c:dLbl>
              <c:idx val="0"/>
              <c:layout>
                <c:manualLayout>
                  <c:x val="4.14286422626954E-3"/>
                  <c:y val="-1.9425144212576569E-2"/>
                </c:manualLayout>
              </c:layout>
              <c:showVal val="1"/>
            </c:dLbl>
            <c:dLbl>
              <c:idx val="1"/>
              <c:layout>
                <c:manualLayout>
                  <c:x val="3.7928880064700115E-3"/>
                  <c:y val="-3.306924230641041E-2"/>
                </c:manualLayout>
              </c:layout>
              <c:tx>
                <c:rich>
                  <a:bodyPr/>
                  <a:lstStyle/>
                  <a:p>
                    <a:r>
                      <a:rPr lang="en-US" sz="1600" smtClean="0"/>
                      <a:t>1216</a:t>
                    </a:r>
                    <a:r>
                      <a:rPr lang="ru-RU" sz="1600" smtClean="0"/>
                      <a:t> (16%)</a:t>
                    </a:r>
                    <a:endParaRPr lang="en-US"/>
                  </a:p>
                </c:rich>
              </c:tx>
              <c:showVal val="1"/>
            </c:dLbl>
            <c:dLbl>
              <c:idx val="2"/>
              <c:layout>
                <c:manualLayout>
                  <c:x val="3.7928880064700115E-3"/>
                  <c:y val="-3.6743602562678258E-2"/>
                </c:manualLayout>
              </c:layout>
              <c:tx>
                <c:rich>
                  <a:bodyPr/>
                  <a:lstStyle/>
                  <a:p>
                    <a:r>
                      <a:rPr lang="en-US" sz="1600" smtClean="0"/>
                      <a:t>1170</a:t>
                    </a:r>
                    <a:r>
                      <a:rPr lang="ru-RU" sz="1600" smtClean="0"/>
                      <a:t> (15%)</a:t>
                    </a:r>
                    <a:endParaRPr lang="en-US"/>
                  </a:p>
                </c:rich>
              </c:tx>
              <c:showVal val="1"/>
            </c:dLbl>
            <c:dLbl>
              <c:idx val="3"/>
              <c:layout>
                <c:manualLayout>
                  <c:x val="3.677906755880176E-3"/>
                  <c:y val="-2.8546885994148723E-2"/>
                </c:manualLayout>
              </c:layout>
              <c:tx>
                <c:rich>
                  <a:bodyPr/>
                  <a:lstStyle/>
                  <a:p>
                    <a:r>
                      <a:rPr lang="en-US" sz="1600" dirty="0" smtClean="0"/>
                      <a:t>249</a:t>
                    </a:r>
                    <a:r>
                      <a:rPr lang="ru-RU" sz="1600" dirty="0" smtClean="0"/>
                      <a:t> (3%)</a:t>
                    </a:r>
                    <a:endParaRPr lang="en-US" dirty="0"/>
                  </a:p>
                </c:rich>
              </c:tx>
              <c:showVal val="1"/>
            </c:dLbl>
            <c:dLbl>
              <c:idx val="4"/>
              <c:layout>
                <c:manualLayout>
                  <c:x val="3.2182804061197511E-3"/>
                  <c:y val="-2.5155191089878921E-2"/>
                </c:manualLayout>
              </c:layout>
              <c:tx>
                <c:rich>
                  <a:bodyPr/>
                  <a:lstStyle/>
                  <a:p>
                    <a:r>
                      <a:rPr lang="en-US" sz="1600" smtClean="0"/>
                      <a:t>2547</a:t>
                    </a:r>
                    <a:r>
                      <a:rPr lang="ru-RU" sz="1600" smtClean="0"/>
                      <a:t> (33%)</a:t>
                    </a:r>
                    <a:endParaRPr lang="en-US"/>
                  </a:p>
                </c:rich>
              </c:tx>
              <c:showVal val="1"/>
            </c:dLbl>
            <c:spPr>
              <a:effectLst>
                <a:outerShdw blurRad="50800" dist="38100" dir="16200000" rotWithShape="0">
                  <a:prstClr val="black">
                    <a:alpha val="40000"/>
                  </a:prstClr>
                </a:outerShdw>
              </a:effectLst>
            </c:spPr>
            <c:txPr>
              <a:bodyPr/>
              <a:lstStyle/>
              <a:p>
                <a:pPr>
                  <a:defRPr sz="1600" b="1">
                    <a:latin typeface="Times New Roman" pitchFamily="18" charset="0"/>
                    <a:cs typeface="Times New Roman" pitchFamily="18" charset="0"/>
                  </a:defRPr>
                </a:pPr>
                <a:endParaRPr lang="ru-RU"/>
              </a:p>
            </c:txPr>
            <c:showVal val="1"/>
          </c:dLbls>
          <c:cat>
            <c:strRef>
              <c:f>Лист1!$B$35:$F$35</c:f>
              <c:strCache>
                <c:ptCount val="5"/>
                <c:pt idx="0">
                  <c:v>Всего обращений</c:v>
                </c:pt>
                <c:pt idx="1">
                  <c:v>Качество оказания медицинской помощи</c:v>
                </c:pt>
                <c:pt idx="2">
                  <c:v>Организация медицинской помощи в МО</c:v>
                </c:pt>
                <c:pt idx="3">
                  <c:v>Отказ в оказании медицинской помощи</c:v>
                </c:pt>
                <c:pt idx="4">
                  <c:v>Благодарности</c:v>
                </c:pt>
              </c:strCache>
            </c:strRef>
          </c:cat>
          <c:val>
            <c:numRef>
              <c:f>Лист1!$B$36:$F$36</c:f>
              <c:numCache>
                <c:formatCode>General</c:formatCode>
                <c:ptCount val="5"/>
                <c:pt idx="0">
                  <c:v>7642</c:v>
                </c:pt>
                <c:pt idx="1">
                  <c:v>1216</c:v>
                </c:pt>
                <c:pt idx="2">
                  <c:v>1170</c:v>
                </c:pt>
                <c:pt idx="3">
                  <c:v>249</c:v>
                </c:pt>
                <c:pt idx="4">
                  <c:v>2547</c:v>
                </c:pt>
              </c:numCache>
            </c:numRef>
          </c:val>
        </c:ser>
        <c:axId val="64114688"/>
        <c:axId val="64116224"/>
      </c:barChart>
      <c:catAx>
        <c:axId val="64114688"/>
        <c:scaling>
          <c:orientation val="minMax"/>
        </c:scaling>
        <c:axPos val="b"/>
        <c:tickLblPos val="nextTo"/>
        <c:txPr>
          <a:bodyPr/>
          <a:lstStyle/>
          <a:p>
            <a:pPr>
              <a:defRPr sz="900" b="1">
                <a:latin typeface="Trebuchet MS" panose="020B0603020202020204" pitchFamily="34" charset="0"/>
                <a:cs typeface="Times New Roman" pitchFamily="18" charset="0"/>
              </a:defRPr>
            </a:pPr>
            <a:endParaRPr lang="ru-RU"/>
          </a:p>
        </c:txPr>
        <c:crossAx val="64116224"/>
        <c:crosses val="autoZero"/>
        <c:auto val="1"/>
        <c:lblAlgn val="ctr"/>
        <c:lblOffset val="100"/>
      </c:catAx>
      <c:valAx>
        <c:axId val="64116224"/>
        <c:scaling>
          <c:orientation val="minMax"/>
        </c:scaling>
        <c:delete val="1"/>
        <c:axPos val="l"/>
        <c:majorGridlines>
          <c:spPr>
            <a:ln>
              <a:noFill/>
            </a:ln>
          </c:spPr>
        </c:majorGridlines>
        <c:numFmt formatCode="General" sourceLinked="1"/>
        <c:tickLblPos val="none"/>
        <c:crossAx val="64114688"/>
        <c:crosses val="autoZero"/>
        <c:crossBetween val="between"/>
      </c:valAx>
    </c:plotArea>
    <c:plotVisOnly val="1"/>
    <c:dispBlanksAs val="gap"/>
  </c:chart>
  <c:externalData r:id="rId1"/>
</c:chartSpace>
</file>

<file path=ppt/charts/chart29.xml><?xml version="1.0" encoding="utf-8"?>
<c:chartSpace xmlns:c="http://schemas.openxmlformats.org/drawingml/2006/chart" xmlns:a="http://schemas.openxmlformats.org/drawingml/2006/main" xmlns:r="http://schemas.openxmlformats.org/officeDocument/2006/relationships">
  <c:lang val="ru-RU"/>
  <c:style val="27"/>
  <c:chart>
    <c:plotArea>
      <c:layout>
        <c:manualLayout>
          <c:layoutTarget val="inner"/>
          <c:xMode val="edge"/>
          <c:yMode val="edge"/>
          <c:x val="9.232770432914858E-2"/>
          <c:y val="3.1753205872748172E-2"/>
          <c:w val="0.65702833430030438"/>
          <c:h val="0.96824679412725168"/>
        </c:manualLayout>
      </c:layout>
      <c:pieChart>
        <c:varyColors val="1"/>
        <c:ser>
          <c:idx val="0"/>
          <c:order val="0"/>
          <c:explosion val="25"/>
          <c:dPt>
            <c:idx val="0"/>
            <c:explosion val="19"/>
            <c:spPr>
              <a:gradFill>
                <a:gsLst>
                  <a:gs pos="0">
                    <a:srgbClr val="FFF200"/>
                  </a:gs>
                  <a:gs pos="44000">
                    <a:srgbClr val="FF7A00"/>
                  </a:gs>
                  <a:gs pos="72000">
                    <a:schemeClr val="accent6">
                      <a:lumMod val="75000"/>
                    </a:schemeClr>
                  </a:gs>
                  <a:gs pos="100000">
                    <a:srgbClr val="FFC000"/>
                  </a:gs>
                </a:gsLst>
                <a:lin ang="5400000" scaled="0"/>
              </a:gradFill>
            </c:spPr>
          </c:dPt>
          <c:dPt>
            <c:idx val="1"/>
            <c:spPr>
              <a:solidFill>
                <a:srgbClr val="FF0000"/>
              </a:solidFill>
            </c:spPr>
          </c:dPt>
          <c:dLbls>
            <c:dLbl>
              <c:idx val="0"/>
              <c:layout>
                <c:manualLayout>
                  <c:x val="-0.14075287930970629"/>
                  <c:y val="-0.18202060040466883"/>
                </c:manualLayout>
              </c:layout>
              <c:spPr>
                <a:solidFill>
                  <a:schemeClr val="bg1"/>
                </a:solidFill>
                <a:effectLst>
                  <a:outerShdw blurRad="50800" dist="38100" dir="16200000" rotWithShape="0">
                    <a:prstClr val="black">
                      <a:alpha val="40000"/>
                    </a:prstClr>
                  </a:outerShdw>
                </a:effectLst>
              </c:spPr>
              <c:txPr>
                <a:bodyPr/>
                <a:lstStyle/>
                <a:p>
                  <a:pPr>
                    <a:defRPr sz="2000" b="1">
                      <a:latin typeface="Times New Roman" pitchFamily="18" charset="0"/>
                      <a:cs typeface="Times New Roman" pitchFamily="18" charset="0"/>
                    </a:defRPr>
                  </a:pPr>
                  <a:endParaRPr lang="ru-RU"/>
                </a:p>
              </c:txPr>
              <c:showVal val="1"/>
            </c:dLbl>
            <c:dLbl>
              <c:idx val="1"/>
              <c:layout>
                <c:manualLayout>
                  <c:x val="-8.4106138412604364E-2"/>
                  <c:y val="0.25119262842849099"/>
                </c:manualLayout>
              </c:layout>
              <c:tx>
                <c:rich>
                  <a:bodyPr/>
                  <a:lstStyle/>
                  <a:p>
                    <a:r>
                      <a:rPr lang="en-US" sz="2000" dirty="0">
                        <a:solidFill>
                          <a:srgbClr val="FF0000"/>
                        </a:solidFill>
                      </a:rPr>
                      <a:t>1 </a:t>
                    </a:r>
                    <a:r>
                      <a:rPr lang="en-US" sz="2000" dirty="0" smtClean="0">
                        <a:solidFill>
                          <a:srgbClr val="FF0000"/>
                        </a:solidFill>
                      </a:rPr>
                      <a:t>504</a:t>
                    </a:r>
                    <a:r>
                      <a:rPr lang="ru-RU" sz="2000" dirty="0" smtClean="0">
                        <a:solidFill>
                          <a:srgbClr val="FF0000"/>
                        </a:solidFill>
                      </a:rPr>
                      <a:t> </a:t>
                    </a:r>
                    <a:r>
                      <a:rPr lang="ru-RU" sz="2000" i="1" dirty="0" smtClean="0">
                        <a:solidFill>
                          <a:srgbClr val="FF0000"/>
                        </a:solidFill>
                      </a:rPr>
                      <a:t>(20%)</a:t>
                    </a:r>
                    <a:endParaRPr lang="en-US" sz="2000" i="1" dirty="0">
                      <a:solidFill>
                        <a:srgbClr val="FF0000"/>
                      </a:solidFill>
                    </a:endParaRPr>
                  </a:p>
                </c:rich>
              </c:tx>
              <c:showVal val="1"/>
            </c:dLbl>
            <c:spPr>
              <a:effectLst>
                <a:outerShdw blurRad="50800" dist="38100" dir="16200000" rotWithShape="0">
                  <a:prstClr val="black">
                    <a:alpha val="40000"/>
                  </a:prstClr>
                </a:outerShdw>
              </a:effectLst>
            </c:spPr>
            <c:txPr>
              <a:bodyPr/>
              <a:lstStyle/>
              <a:p>
                <a:pPr>
                  <a:defRPr sz="1200" b="1">
                    <a:latin typeface="Times New Roman" pitchFamily="18" charset="0"/>
                    <a:cs typeface="Times New Roman" pitchFamily="18" charset="0"/>
                  </a:defRPr>
                </a:pPr>
                <a:endParaRPr lang="ru-RU"/>
              </a:p>
            </c:txPr>
            <c:showVal val="1"/>
            <c:showLeaderLines val="1"/>
          </c:dLbls>
          <c:cat>
            <c:strRef>
              <c:f>Лист1!$B$10:$B$11</c:f>
              <c:strCache>
                <c:ptCount val="2"/>
                <c:pt idx="0">
                  <c:v>всего обращений</c:v>
                </c:pt>
                <c:pt idx="1">
                  <c:v>из них обоснованных</c:v>
                </c:pt>
              </c:strCache>
            </c:strRef>
          </c:cat>
          <c:val>
            <c:numRef>
              <c:f>Лист1!$C$10:$C$11</c:f>
              <c:numCache>
                <c:formatCode>#,##0</c:formatCode>
                <c:ptCount val="2"/>
                <c:pt idx="0">
                  <c:v>7642</c:v>
                </c:pt>
                <c:pt idx="1">
                  <c:v>1504</c:v>
                </c:pt>
              </c:numCache>
            </c:numRef>
          </c:val>
        </c:ser>
        <c:firstSliceAng val="0"/>
      </c:pieChart>
    </c:plotArea>
    <c:legend>
      <c:legendPos val="r"/>
      <c:layout>
        <c:manualLayout>
          <c:xMode val="edge"/>
          <c:yMode val="edge"/>
          <c:x val="0.6820042114662157"/>
          <c:y val="0.57246753727700272"/>
          <c:w val="0.3134332810757654"/>
          <c:h val="0.41214949180730781"/>
        </c:manualLayout>
      </c:layout>
      <c:txPr>
        <a:bodyPr/>
        <a:lstStyle/>
        <a:p>
          <a:pPr>
            <a:defRPr sz="1100" b="1">
              <a:latin typeface="Trebuchet MS" panose="020B0603020202020204" pitchFamily="34" charset="0"/>
              <a:cs typeface="Times New Roman" pitchFamily="18" charset="0"/>
            </a:defRPr>
          </a:pPr>
          <a:endParaRPr lang="ru-RU"/>
        </a:p>
      </c:txPr>
    </c:legend>
    <c:plotVisOnly val="1"/>
    <c:dispBlanksAs val="zero"/>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ru-RU"/>
  <c:chart>
    <c:autoTitleDeleted val="1"/>
    <c:view3D>
      <c:rotX val="30"/>
      <c:perspective val="30"/>
    </c:view3D>
    <c:plotArea>
      <c:layout>
        <c:manualLayout>
          <c:layoutTarget val="inner"/>
          <c:xMode val="edge"/>
          <c:yMode val="edge"/>
          <c:x val="0"/>
          <c:y val="0.15874781037502941"/>
          <c:w val="0.6893429969769439"/>
          <c:h val="0.8412521896249705"/>
        </c:manualLayout>
      </c:layout>
      <c:pie3DChart>
        <c:varyColors val="1"/>
        <c:ser>
          <c:idx val="0"/>
          <c:order val="0"/>
          <c:tx>
            <c:strRef>
              <c:f>Лист1!$B$1</c:f>
              <c:strCache>
                <c:ptCount val="1"/>
                <c:pt idx="0">
                  <c:v>Столбец1</c:v>
                </c:pt>
              </c:strCache>
            </c:strRef>
          </c:tx>
          <c:spPr>
            <a:solidFill>
              <a:schemeClr val="accent3">
                <a:lumMod val="60000"/>
                <a:lumOff val="40000"/>
              </a:schemeClr>
            </a:solidFill>
          </c:spPr>
          <c:dPt>
            <c:idx val="0"/>
            <c:spPr>
              <a:blipFill>
                <a:blip xmlns:r="http://schemas.openxmlformats.org/officeDocument/2006/relationships" r:embed="rId1"/>
                <a:tile tx="0" ty="0" sx="100000" sy="100000" flip="none" algn="tl"/>
              </a:blipFill>
              <a:ln>
                <a:solidFill>
                  <a:srgbClr val="7B7055"/>
                </a:solidFill>
              </a:ln>
            </c:spPr>
          </c:dPt>
          <c:dPt>
            <c:idx val="1"/>
            <c:spPr>
              <a:blipFill>
                <a:blip xmlns:r="http://schemas.openxmlformats.org/officeDocument/2006/relationships" r:embed="rId2"/>
                <a:tile tx="0" ty="0" sx="100000" sy="100000" flip="none" algn="tl"/>
              </a:blipFill>
            </c:spPr>
          </c:dPt>
          <c:cat>
            <c:strRef>
              <c:f>Лист1!$A$2:$A$3</c:f>
              <c:strCache>
                <c:ptCount val="2"/>
                <c:pt idx="0">
                  <c:v>За счет бюджета</c:v>
                </c:pt>
                <c:pt idx="1">
                  <c:v>За счет ОМС</c:v>
                </c:pt>
              </c:strCache>
            </c:strRef>
          </c:cat>
          <c:val>
            <c:numRef>
              <c:f>Лист1!$B$2:$B$3</c:f>
              <c:numCache>
                <c:formatCode>General</c:formatCode>
                <c:ptCount val="2"/>
                <c:pt idx="0">
                  <c:v>6</c:v>
                </c:pt>
                <c:pt idx="1">
                  <c:v>94</c:v>
                </c:pt>
              </c:numCache>
            </c:numRef>
          </c:val>
        </c:ser>
      </c:pie3DChart>
    </c:plotArea>
    <c:legend>
      <c:legendPos val="r"/>
      <c:layout>
        <c:manualLayout>
          <c:xMode val="edge"/>
          <c:yMode val="edge"/>
          <c:x val="0.71829835671280184"/>
          <c:y val="0.31297413139129138"/>
          <c:w val="0.25479454524546008"/>
          <c:h val="0.43426642391139431"/>
        </c:manualLayout>
      </c:layout>
      <c:txPr>
        <a:bodyPr/>
        <a:lstStyle/>
        <a:p>
          <a:pPr>
            <a:defRPr sz="1400" b="1"/>
          </a:pPr>
          <a:endParaRPr lang="ru-RU"/>
        </a:p>
      </c:txPr>
    </c:legend>
    <c:plotVisOnly val="1"/>
    <c:dispBlanksAs val="zero"/>
  </c:chart>
  <c:txPr>
    <a:bodyPr/>
    <a:lstStyle/>
    <a:p>
      <a:pPr>
        <a:defRPr sz="1800"/>
      </a:pPr>
      <a:endParaRPr lang="ru-RU"/>
    </a:p>
  </c:txPr>
  <c:externalData r:id="rId3"/>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0"/>
          <c:y val="0.15874781037502941"/>
          <c:w val="0.6893429969769439"/>
          <c:h val="0.8412521896249705"/>
        </c:manualLayout>
      </c:layout>
      <c:pie3DChart>
        <c:varyColors val="1"/>
        <c:ser>
          <c:idx val="0"/>
          <c:order val="0"/>
          <c:tx>
            <c:strRef>
              <c:f>Лист1!$B$1</c:f>
              <c:strCache>
                <c:ptCount val="1"/>
                <c:pt idx="0">
                  <c:v>Столбец1</c:v>
                </c:pt>
              </c:strCache>
            </c:strRef>
          </c:tx>
          <c:spPr>
            <a:solidFill>
              <a:schemeClr val="accent3">
                <a:lumMod val="60000"/>
                <a:lumOff val="40000"/>
              </a:schemeClr>
            </a:solidFill>
          </c:spPr>
          <c:dPt>
            <c:idx val="0"/>
            <c:spPr>
              <a:blipFill>
                <a:blip xmlns:r="http://schemas.openxmlformats.org/officeDocument/2006/relationships" r:embed="rId1"/>
                <a:tile tx="0" ty="0" sx="100000" sy="100000" flip="none" algn="tl"/>
              </a:blipFill>
              <a:ln>
                <a:solidFill>
                  <a:srgbClr val="7B7055"/>
                </a:solidFill>
              </a:ln>
            </c:spPr>
          </c:dPt>
          <c:dPt>
            <c:idx val="1"/>
            <c:spPr>
              <a:blipFill>
                <a:blip xmlns:r="http://schemas.openxmlformats.org/officeDocument/2006/relationships" r:embed="rId2"/>
                <a:tile tx="0" ty="0" sx="100000" sy="100000" flip="none" algn="tl"/>
              </a:blipFill>
            </c:spPr>
          </c:dPt>
          <c:cat>
            <c:strRef>
              <c:f>Лист1!$A$2:$A$3</c:f>
              <c:strCache>
                <c:ptCount val="2"/>
                <c:pt idx="0">
                  <c:v>За счет бюджета</c:v>
                </c:pt>
                <c:pt idx="1">
                  <c:v>За счет ОМС</c:v>
                </c:pt>
              </c:strCache>
            </c:strRef>
          </c:cat>
          <c:val>
            <c:numRef>
              <c:f>Лист1!$B$2:$B$3</c:f>
              <c:numCache>
                <c:formatCode>General</c:formatCode>
                <c:ptCount val="2"/>
                <c:pt idx="0">
                  <c:v>14</c:v>
                </c:pt>
                <c:pt idx="1">
                  <c:v>94</c:v>
                </c:pt>
              </c:numCache>
            </c:numRef>
          </c:val>
        </c:ser>
      </c:pie3DChart>
    </c:plotArea>
    <c:plotVisOnly val="1"/>
    <c:dispBlanksAs val="zero"/>
  </c:chart>
  <c:txPr>
    <a:bodyPr/>
    <a:lstStyle/>
    <a:p>
      <a:pPr>
        <a:defRPr sz="1800"/>
      </a:pPr>
      <a:endParaRPr lang="ru-RU"/>
    </a:p>
  </c:txPr>
  <c:externalData r:id="rId3"/>
</c:chartSpace>
</file>

<file path=ppt/charts/chart5.xml><?xml version="1.0" encoding="utf-8"?>
<c:chartSpace xmlns:c="http://schemas.openxmlformats.org/drawingml/2006/chart" xmlns:a="http://schemas.openxmlformats.org/drawingml/2006/main" xmlns:r="http://schemas.openxmlformats.org/officeDocument/2006/relationships">
  <c:lang val="ru-RU"/>
  <c:chart>
    <c:autoTitleDeleted val="1"/>
    <c:view3D>
      <c:rotX val="30"/>
      <c:perspective val="30"/>
    </c:view3D>
    <c:plotArea>
      <c:layout/>
      <c:pie3DChart>
        <c:varyColors val="1"/>
        <c:ser>
          <c:idx val="0"/>
          <c:order val="0"/>
          <c:tx>
            <c:strRef>
              <c:f>Лист1!$B$1</c:f>
              <c:strCache>
                <c:ptCount val="1"/>
                <c:pt idx="0">
                  <c:v>Столбец1</c:v>
                </c:pt>
              </c:strCache>
            </c:strRef>
          </c:tx>
          <c:dPt>
            <c:idx val="0"/>
            <c:spPr>
              <a:solidFill>
                <a:schemeClr val="tx2">
                  <a:lumMod val="40000"/>
                  <a:lumOff val="60000"/>
                </a:schemeClr>
              </a:solidFill>
              <a:ln>
                <a:solidFill>
                  <a:schemeClr val="accent1">
                    <a:lumMod val="75000"/>
                  </a:schemeClr>
                </a:solidFill>
              </a:ln>
            </c:spPr>
          </c:dPt>
          <c:dPt>
            <c:idx val="1"/>
            <c:spPr>
              <a:gradFill>
                <a:gsLst>
                  <a:gs pos="0">
                    <a:srgbClr val="F44AF8"/>
                  </a:gs>
                  <a:gs pos="32000">
                    <a:srgbClr val="FCD4F6"/>
                  </a:gs>
                  <a:gs pos="67000">
                    <a:schemeClr val="accent4">
                      <a:lumMod val="20000"/>
                      <a:lumOff val="80000"/>
                    </a:schemeClr>
                  </a:gs>
                  <a:gs pos="100000">
                    <a:srgbClr val="DA8EFC"/>
                  </a:gs>
                </a:gsLst>
                <a:lin ang="2400000" scaled="0"/>
              </a:gradFill>
              <a:ln>
                <a:solidFill>
                  <a:srgbClr val="BB0594"/>
                </a:solidFill>
              </a:ln>
            </c:spPr>
          </c:dPt>
          <c:dPt>
            <c:idx val="2"/>
            <c:spPr>
              <a:gradFill>
                <a:gsLst>
                  <a:gs pos="0">
                    <a:srgbClr val="DDEBCF"/>
                  </a:gs>
                  <a:gs pos="40000">
                    <a:srgbClr val="92D050"/>
                  </a:gs>
                  <a:gs pos="67000">
                    <a:srgbClr val="00B050"/>
                  </a:gs>
                  <a:gs pos="100000">
                    <a:schemeClr val="accent3">
                      <a:lumMod val="40000"/>
                      <a:lumOff val="60000"/>
                    </a:schemeClr>
                  </a:gs>
                </a:gsLst>
                <a:lin ang="2400000" scaled="0"/>
              </a:gradFill>
              <a:ln>
                <a:solidFill>
                  <a:srgbClr val="00B050"/>
                </a:solidFill>
              </a:ln>
            </c:spPr>
          </c:dPt>
          <c:dPt>
            <c:idx val="3"/>
            <c:spPr>
              <a:solidFill>
                <a:schemeClr val="accent2">
                  <a:lumMod val="40000"/>
                  <a:lumOff val="60000"/>
                </a:schemeClr>
              </a:solidFill>
              <a:ln>
                <a:solidFill>
                  <a:schemeClr val="accent2">
                    <a:lumMod val="40000"/>
                    <a:lumOff val="60000"/>
                  </a:schemeClr>
                </a:solidFill>
              </a:ln>
            </c:spPr>
          </c:dPt>
          <c:dLbls>
            <c:dLbl>
              <c:idx val="0"/>
              <c:layout>
                <c:manualLayout>
                  <c:x val="3.7121195935494351E-2"/>
                  <c:y val="-1.1598851209432401E-3"/>
                </c:manualLayout>
              </c:layout>
              <c:spPr>
                <a:solidFill>
                  <a:schemeClr val="bg1">
                    <a:lumMod val="95000"/>
                  </a:schemeClr>
                </a:solidFill>
                <a:effectLst>
                  <a:outerShdw blurRad="50800" dist="38100" dir="16200000" rotWithShape="0">
                    <a:prstClr val="black">
                      <a:alpha val="40000"/>
                    </a:prstClr>
                  </a:outerShdw>
                </a:effectLst>
              </c:spPr>
              <c:txPr>
                <a:bodyPr/>
                <a:lstStyle/>
                <a:p>
                  <a:pPr>
                    <a:defRPr b="1"/>
                  </a:pPr>
                  <a:endParaRPr lang="ru-RU"/>
                </a:p>
              </c:txPr>
              <c:showVal val="1"/>
            </c:dLbl>
            <c:dLbl>
              <c:idx val="1"/>
              <c:layout>
                <c:manualLayout>
                  <c:x val="-0.19751875859947193"/>
                  <c:y val="3.0415886055575318E-2"/>
                </c:manualLayout>
              </c:layout>
              <c:spPr>
                <a:solidFill>
                  <a:schemeClr val="bg1">
                    <a:lumMod val="95000"/>
                  </a:schemeClr>
                </a:solidFill>
                <a:ln>
                  <a:solidFill>
                    <a:srgbClr val="BB0594"/>
                  </a:solidFill>
                </a:ln>
                <a:effectLst>
                  <a:outerShdw blurRad="50800" dist="38100" dir="16200000" rotWithShape="0">
                    <a:prstClr val="black">
                      <a:alpha val="40000"/>
                    </a:prstClr>
                  </a:outerShdw>
                </a:effectLst>
              </c:spPr>
              <c:txPr>
                <a:bodyPr/>
                <a:lstStyle/>
                <a:p>
                  <a:pPr>
                    <a:defRPr b="1">
                      <a:solidFill>
                        <a:schemeClr val="tx1">
                          <a:lumMod val="85000"/>
                          <a:lumOff val="15000"/>
                        </a:schemeClr>
                      </a:solidFill>
                    </a:defRPr>
                  </a:pPr>
                  <a:endParaRPr lang="ru-RU"/>
                </a:p>
              </c:txPr>
              <c:showVal val="1"/>
            </c:dLbl>
            <c:dLbl>
              <c:idx val="2"/>
              <c:layout>
                <c:manualLayout>
                  <c:x val="0.26959408356336478"/>
                  <c:y val="-0.11626111311429436"/>
                </c:manualLayout>
              </c:layout>
              <c:tx>
                <c:rich>
                  <a:bodyPr/>
                  <a:lstStyle/>
                  <a:p>
                    <a:pPr>
                      <a:defRPr b="1"/>
                    </a:pPr>
                    <a:r>
                      <a:rPr lang="en-US" b="1" dirty="0">
                        <a:solidFill>
                          <a:schemeClr val="tx1">
                            <a:lumMod val="85000"/>
                            <a:lumOff val="15000"/>
                          </a:schemeClr>
                        </a:solidFill>
                      </a:rPr>
                      <a:t>60.9%</a:t>
                    </a:r>
                    <a:endParaRPr lang="en-US" dirty="0">
                      <a:solidFill>
                        <a:schemeClr val="tx1">
                          <a:lumMod val="85000"/>
                          <a:lumOff val="15000"/>
                        </a:schemeClr>
                      </a:solidFill>
                    </a:endParaRPr>
                  </a:p>
                </c:rich>
              </c:tx>
              <c:spPr>
                <a:solidFill>
                  <a:schemeClr val="bg1">
                    <a:lumMod val="95000"/>
                  </a:schemeClr>
                </a:solidFill>
                <a:ln>
                  <a:solidFill>
                    <a:schemeClr val="accent3">
                      <a:lumMod val="50000"/>
                    </a:schemeClr>
                  </a:solidFill>
                </a:ln>
                <a:effectLst>
                  <a:outerShdw blurRad="50800" dist="38100" dir="16200000" rotWithShape="0">
                    <a:prstClr val="black">
                      <a:alpha val="40000"/>
                    </a:prstClr>
                  </a:outerShdw>
                </a:effectLst>
              </c:spPr>
              <c:showVal val="1"/>
            </c:dLbl>
            <c:dLbl>
              <c:idx val="3"/>
              <c:layout>
                <c:manualLayout>
                  <c:x val="-7.2827698631775989E-2"/>
                  <c:y val="2.1132882771195292E-3"/>
                </c:manualLayout>
              </c:layout>
              <c:spPr>
                <a:solidFill>
                  <a:schemeClr val="bg1">
                    <a:lumMod val="95000"/>
                  </a:schemeClr>
                </a:solidFill>
                <a:effectLst>
                  <a:outerShdw blurRad="50800" dist="38100" dir="16200000" rotWithShape="0">
                    <a:prstClr val="black">
                      <a:alpha val="40000"/>
                    </a:prstClr>
                  </a:outerShdw>
                </a:effectLst>
              </c:spPr>
              <c:txPr>
                <a:bodyPr/>
                <a:lstStyle/>
                <a:p>
                  <a:pPr>
                    <a:defRPr b="1"/>
                  </a:pPr>
                  <a:endParaRPr lang="ru-RU"/>
                </a:p>
              </c:txPr>
              <c:showVal val="1"/>
            </c:dLbl>
            <c:txPr>
              <a:bodyPr/>
              <a:lstStyle/>
              <a:p>
                <a:pPr>
                  <a:defRPr b="1"/>
                </a:pPr>
                <a:endParaRPr lang="ru-RU"/>
              </a:p>
            </c:txPr>
            <c:showVal val="1"/>
            <c:showLeaderLines val="1"/>
          </c:dLbls>
          <c:cat>
            <c:strRef>
              <c:f>Лист1!$A$2:$A$5</c:f>
              <c:strCache>
                <c:ptCount val="4"/>
                <c:pt idx="0">
                  <c:v>СМП</c:v>
                </c:pt>
                <c:pt idx="1">
                  <c:v>АПП</c:v>
                </c:pt>
                <c:pt idx="2">
                  <c:v>КСС</c:v>
                </c:pt>
                <c:pt idx="3">
                  <c:v>СЗТ</c:v>
                </c:pt>
              </c:strCache>
            </c:strRef>
          </c:cat>
          <c:val>
            <c:numRef>
              <c:f>Лист1!$B$2:$B$5</c:f>
              <c:numCache>
                <c:formatCode>0.0%</c:formatCode>
                <c:ptCount val="4"/>
                <c:pt idx="0">
                  <c:v>6.7000000000000004E-2</c:v>
                </c:pt>
                <c:pt idx="1">
                  <c:v>0.29000000000000009</c:v>
                </c:pt>
                <c:pt idx="2">
                  <c:v>0.60900000000000021</c:v>
                </c:pt>
                <c:pt idx="3">
                  <c:v>3.4000000000000002E-2</c:v>
                </c:pt>
              </c:numCache>
            </c:numRef>
          </c:val>
        </c:ser>
      </c:pie3DChart>
    </c:plotArea>
    <c:legend>
      <c:legendPos val="r"/>
      <c:layout>
        <c:manualLayout>
          <c:xMode val="edge"/>
          <c:yMode val="edge"/>
          <c:x val="0.81560595831232452"/>
          <c:y val="0.14948986067090114"/>
          <c:w val="0.16811379932144291"/>
          <c:h val="0.39502325233468927"/>
        </c:manualLayout>
      </c:layout>
    </c:legend>
    <c:plotVisOnly val="1"/>
    <c:dispBlanksAs val="zero"/>
  </c:chart>
  <c:txPr>
    <a:bodyPr/>
    <a:lstStyle/>
    <a:p>
      <a:pPr>
        <a:defRPr sz="1800"/>
      </a:pPr>
      <a:endParaRPr lang="ru-RU"/>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pie3DChart>
        <c:varyColors val="1"/>
        <c:ser>
          <c:idx val="0"/>
          <c:order val="0"/>
          <c:tx>
            <c:strRef>
              <c:f>Лист1!$B$1</c:f>
              <c:strCache>
                <c:ptCount val="1"/>
                <c:pt idx="0">
                  <c:v>Столбец1</c:v>
                </c:pt>
              </c:strCache>
            </c:strRef>
          </c:tx>
          <c:dPt>
            <c:idx val="0"/>
            <c:spPr>
              <a:solidFill>
                <a:schemeClr val="tx2">
                  <a:lumMod val="40000"/>
                  <a:lumOff val="60000"/>
                </a:schemeClr>
              </a:solidFill>
              <a:ln>
                <a:solidFill>
                  <a:schemeClr val="accent1">
                    <a:lumMod val="75000"/>
                  </a:schemeClr>
                </a:solidFill>
              </a:ln>
            </c:spPr>
          </c:dPt>
          <c:dPt>
            <c:idx val="1"/>
            <c:spPr>
              <a:gradFill>
                <a:gsLst>
                  <a:gs pos="0">
                    <a:srgbClr val="F44AF8"/>
                  </a:gs>
                  <a:gs pos="32000">
                    <a:srgbClr val="FCD4F6"/>
                  </a:gs>
                  <a:gs pos="67000">
                    <a:schemeClr val="accent4">
                      <a:lumMod val="20000"/>
                      <a:lumOff val="80000"/>
                    </a:schemeClr>
                  </a:gs>
                  <a:gs pos="100000">
                    <a:srgbClr val="DA8EFC"/>
                  </a:gs>
                </a:gsLst>
                <a:lin ang="2400000" scaled="0"/>
              </a:gradFill>
              <a:ln>
                <a:solidFill>
                  <a:srgbClr val="BB0594"/>
                </a:solidFill>
              </a:ln>
            </c:spPr>
          </c:dPt>
          <c:dPt>
            <c:idx val="2"/>
            <c:spPr>
              <a:gradFill>
                <a:gsLst>
                  <a:gs pos="0">
                    <a:srgbClr val="DDEBCF"/>
                  </a:gs>
                  <a:gs pos="40000">
                    <a:srgbClr val="92D050"/>
                  </a:gs>
                  <a:gs pos="67000">
                    <a:srgbClr val="00B050"/>
                  </a:gs>
                  <a:gs pos="100000">
                    <a:schemeClr val="accent3">
                      <a:lumMod val="40000"/>
                      <a:lumOff val="60000"/>
                    </a:schemeClr>
                  </a:gs>
                </a:gsLst>
                <a:lin ang="2400000" scaled="0"/>
              </a:gradFill>
              <a:ln>
                <a:solidFill>
                  <a:srgbClr val="00B050"/>
                </a:solidFill>
              </a:ln>
            </c:spPr>
          </c:dPt>
          <c:dPt>
            <c:idx val="3"/>
            <c:spPr>
              <a:solidFill>
                <a:schemeClr val="accent2">
                  <a:lumMod val="40000"/>
                  <a:lumOff val="60000"/>
                </a:schemeClr>
              </a:solidFill>
              <a:ln>
                <a:solidFill>
                  <a:schemeClr val="accent2">
                    <a:lumMod val="40000"/>
                    <a:lumOff val="60000"/>
                  </a:schemeClr>
                </a:solidFill>
              </a:ln>
            </c:spPr>
          </c:dPt>
          <c:dLbls>
            <c:dLbl>
              <c:idx val="0"/>
              <c:layout>
                <c:manualLayout>
                  <c:x val="3.7121195935494351E-2"/>
                  <c:y val="-1.1598851209432401E-3"/>
                </c:manualLayout>
              </c:layout>
              <c:spPr>
                <a:solidFill>
                  <a:schemeClr val="bg1">
                    <a:lumMod val="95000"/>
                  </a:schemeClr>
                </a:solidFill>
                <a:effectLst>
                  <a:outerShdw blurRad="50800" dist="38100" dir="16200000" rotWithShape="0">
                    <a:prstClr val="black">
                      <a:alpha val="40000"/>
                    </a:prstClr>
                  </a:outerShdw>
                </a:effectLst>
              </c:spPr>
              <c:txPr>
                <a:bodyPr/>
                <a:lstStyle/>
                <a:p>
                  <a:pPr>
                    <a:defRPr b="1"/>
                  </a:pPr>
                  <a:endParaRPr lang="ru-RU"/>
                </a:p>
              </c:txPr>
              <c:showVal val="1"/>
            </c:dLbl>
            <c:dLbl>
              <c:idx val="1"/>
              <c:layout>
                <c:manualLayout>
                  <c:x val="-0.19751875859947193"/>
                  <c:y val="3.0415886055575318E-2"/>
                </c:manualLayout>
              </c:layout>
              <c:spPr>
                <a:solidFill>
                  <a:schemeClr val="bg1">
                    <a:lumMod val="95000"/>
                  </a:schemeClr>
                </a:solidFill>
                <a:ln>
                  <a:solidFill>
                    <a:srgbClr val="BB0594"/>
                  </a:solidFill>
                </a:ln>
                <a:effectLst>
                  <a:outerShdw blurRad="50800" dist="38100" dir="16200000" rotWithShape="0">
                    <a:prstClr val="black">
                      <a:alpha val="40000"/>
                    </a:prstClr>
                  </a:outerShdw>
                </a:effectLst>
              </c:spPr>
              <c:txPr>
                <a:bodyPr/>
                <a:lstStyle/>
                <a:p>
                  <a:pPr>
                    <a:defRPr b="1">
                      <a:solidFill>
                        <a:schemeClr val="tx1">
                          <a:lumMod val="85000"/>
                          <a:lumOff val="15000"/>
                        </a:schemeClr>
                      </a:solidFill>
                    </a:defRPr>
                  </a:pPr>
                  <a:endParaRPr lang="ru-RU"/>
                </a:p>
              </c:txPr>
              <c:showVal val="1"/>
            </c:dLbl>
            <c:dLbl>
              <c:idx val="2"/>
              <c:layout>
                <c:manualLayout>
                  <c:x val="0.26959408356336478"/>
                  <c:y val="-0.11626111311429436"/>
                </c:manualLayout>
              </c:layout>
              <c:tx>
                <c:rich>
                  <a:bodyPr/>
                  <a:lstStyle/>
                  <a:p>
                    <a:pPr>
                      <a:defRPr b="1"/>
                    </a:pPr>
                    <a:r>
                      <a:rPr lang="ru-RU" b="1" dirty="0" smtClean="0">
                        <a:solidFill>
                          <a:schemeClr val="tx1">
                            <a:lumMod val="85000"/>
                            <a:lumOff val="15000"/>
                          </a:schemeClr>
                        </a:solidFill>
                      </a:rPr>
                      <a:t>59.2</a:t>
                    </a:r>
                    <a:r>
                      <a:rPr lang="en-US" b="1" dirty="0" smtClean="0">
                        <a:solidFill>
                          <a:schemeClr val="tx1">
                            <a:lumMod val="85000"/>
                            <a:lumOff val="15000"/>
                          </a:schemeClr>
                        </a:solidFill>
                      </a:rPr>
                      <a:t>%</a:t>
                    </a:r>
                    <a:endParaRPr lang="en-US" dirty="0">
                      <a:solidFill>
                        <a:schemeClr val="tx1">
                          <a:lumMod val="85000"/>
                          <a:lumOff val="15000"/>
                        </a:schemeClr>
                      </a:solidFill>
                    </a:endParaRPr>
                  </a:p>
                </c:rich>
              </c:tx>
              <c:spPr>
                <a:solidFill>
                  <a:schemeClr val="bg1">
                    <a:lumMod val="95000"/>
                  </a:schemeClr>
                </a:solidFill>
                <a:ln>
                  <a:solidFill>
                    <a:schemeClr val="accent3">
                      <a:lumMod val="50000"/>
                    </a:schemeClr>
                  </a:solidFill>
                </a:ln>
                <a:effectLst>
                  <a:outerShdw blurRad="50800" dist="38100" dir="16200000" rotWithShape="0">
                    <a:prstClr val="black">
                      <a:alpha val="40000"/>
                    </a:prstClr>
                  </a:outerShdw>
                </a:effectLst>
              </c:spPr>
              <c:showVal val="1"/>
            </c:dLbl>
            <c:dLbl>
              <c:idx val="3"/>
              <c:layout>
                <c:manualLayout>
                  <c:x val="-7.2827698631775989E-2"/>
                  <c:y val="2.1132882771195292E-3"/>
                </c:manualLayout>
              </c:layout>
              <c:spPr>
                <a:solidFill>
                  <a:schemeClr val="bg1">
                    <a:lumMod val="95000"/>
                  </a:schemeClr>
                </a:solidFill>
                <a:effectLst>
                  <a:outerShdw blurRad="50800" dist="38100" dir="16200000" rotWithShape="0">
                    <a:prstClr val="black">
                      <a:alpha val="40000"/>
                    </a:prstClr>
                  </a:outerShdw>
                </a:effectLst>
              </c:spPr>
              <c:txPr>
                <a:bodyPr/>
                <a:lstStyle/>
                <a:p>
                  <a:pPr>
                    <a:defRPr b="1"/>
                  </a:pPr>
                  <a:endParaRPr lang="ru-RU"/>
                </a:p>
              </c:txPr>
              <c:showVal val="1"/>
            </c:dLbl>
            <c:txPr>
              <a:bodyPr/>
              <a:lstStyle/>
              <a:p>
                <a:pPr>
                  <a:defRPr b="1"/>
                </a:pPr>
                <a:endParaRPr lang="ru-RU"/>
              </a:p>
            </c:txPr>
            <c:showVal val="1"/>
            <c:showLeaderLines val="1"/>
          </c:dLbls>
          <c:cat>
            <c:strRef>
              <c:f>Лист1!$A$2:$A$5</c:f>
              <c:strCache>
                <c:ptCount val="4"/>
                <c:pt idx="0">
                  <c:v>СМП</c:v>
                </c:pt>
                <c:pt idx="1">
                  <c:v>АПП</c:v>
                </c:pt>
                <c:pt idx="2">
                  <c:v>КСС</c:v>
                </c:pt>
                <c:pt idx="3">
                  <c:v>СЗТ</c:v>
                </c:pt>
              </c:strCache>
            </c:strRef>
          </c:cat>
          <c:val>
            <c:numRef>
              <c:f>Лист1!$B$2:$B$5</c:f>
              <c:numCache>
                <c:formatCode>0.0%</c:formatCode>
                <c:ptCount val="4"/>
                <c:pt idx="0">
                  <c:v>6.0000000000000019E-2</c:v>
                </c:pt>
                <c:pt idx="1">
                  <c:v>0.30500000000000016</c:v>
                </c:pt>
                <c:pt idx="2">
                  <c:v>0.59199999999999997</c:v>
                </c:pt>
                <c:pt idx="3">
                  <c:v>4.3000000000000003E-2</c:v>
                </c:pt>
              </c:numCache>
            </c:numRef>
          </c:val>
        </c:ser>
      </c:pie3DChart>
    </c:plotArea>
    <c:plotVisOnly val="1"/>
    <c:dispBlanksAs val="zero"/>
  </c:chart>
  <c:txPr>
    <a:bodyPr/>
    <a:lstStyle/>
    <a:p>
      <a:pPr>
        <a:defRPr sz="1800"/>
      </a:pPr>
      <a:endParaRPr lang="ru-RU"/>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pieChart>
        <c:varyColors val="1"/>
        <c:ser>
          <c:idx val="0"/>
          <c:order val="0"/>
          <c:tx>
            <c:strRef>
              <c:f>Лист1!$B$1</c:f>
              <c:strCache>
                <c:ptCount val="1"/>
                <c:pt idx="0">
                  <c:v>Столбец1</c:v>
                </c:pt>
              </c:strCache>
            </c:strRef>
          </c:tx>
          <c:explosion val="25"/>
          <c:dPt>
            <c:idx val="0"/>
            <c: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shape">
                  <a:fillToRect l="50000" t="50000" r="50000" b="50000"/>
                </a:path>
                <a:tileRect/>
              </a:gradFill>
              <a:ln w="12700">
                <a:solidFill>
                  <a:schemeClr val="accent1">
                    <a:lumMod val="40000"/>
                    <a:lumOff val="60000"/>
                  </a:schemeClr>
                </a:solidFill>
              </a:ln>
              <a:effectLst>
                <a:outerShdw blurRad="50800" dist="38100" dir="5400000" algn="t" rotWithShape="0">
                  <a:prstClr val="black">
                    <a:alpha val="40000"/>
                  </a:prstClr>
                </a:outerShdw>
              </a:effectLst>
            </c:spPr>
          </c:dPt>
          <c:dPt>
            <c:idx val="1"/>
            <c:explosion val="0"/>
            <c:spPr>
              <a:gradFill flip="none" rotWithShape="1">
                <a:gsLst>
                  <a:gs pos="0">
                    <a:srgbClr val="FCA492"/>
                  </a:gs>
                  <a:gs pos="50000">
                    <a:srgbClr val="EDD6C3"/>
                  </a:gs>
                  <a:gs pos="100000">
                    <a:schemeClr val="accent2">
                      <a:lumMod val="20000"/>
                      <a:lumOff val="80000"/>
                    </a:schemeClr>
                  </a:gs>
                </a:gsLst>
                <a:path path="circle">
                  <a:fillToRect r="100000" b="100000"/>
                </a:path>
                <a:tileRect l="-100000" t="-100000"/>
              </a:gradFill>
              <a:ln w="12700">
                <a:solidFill>
                  <a:schemeClr val="accent6">
                    <a:lumMod val="60000"/>
                    <a:lumOff val="40000"/>
                  </a:schemeClr>
                </a:solidFill>
              </a:ln>
              <a:effectLst>
                <a:outerShdw blurRad="50800" dist="38100" dir="2700000" algn="tl" rotWithShape="0">
                  <a:prstClr val="black">
                    <a:alpha val="40000"/>
                  </a:prstClr>
                </a:outerShdw>
              </a:effectLst>
            </c:spPr>
          </c:dPt>
          <c:cat>
            <c:numRef>
              <c:f>Лист1!$A$2:$A$3</c:f>
              <c:numCache>
                <c:formatCode>General</c:formatCode>
                <c:ptCount val="2"/>
              </c:numCache>
            </c:numRef>
          </c:cat>
          <c:val>
            <c:numRef>
              <c:f>Лист1!$B$2:$B$3</c:f>
              <c:numCache>
                <c:formatCode>General</c:formatCode>
                <c:ptCount val="2"/>
                <c:pt idx="0">
                  <c:v>72</c:v>
                </c:pt>
                <c:pt idx="1">
                  <c:v>28</c:v>
                </c:pt>
              </c:numCache>
            </c:numRef>
          </c:val>
        </c:ser>
        <c:firstSliceAng val="0"/>
      </c:pieChart>
    </c:plotArea>
    <c:plotVisOnly val="1"/>
    <c:dispBlanksAs val="zero"/>
  </c:chart>
  <c:txPr>
    <a:bodyPr/>
    <a:lstStyle/>
    <a:p>
      <a:pPr>
        <a:defRPr sz="1800"/>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pieChart>
        <c:varyColors val="1"/>
        <c:ser>
          <c:idx val="0"/>
          <c:order val="0"/>
          <c:tx>
            <c:strRef>
              <c:f>Лист1!$B$1</c:f>
              <c:strCache>
                <c:ptCount val="1"/>
                <c:pt idx="0">
                  <c:v>Столбец1</c:v>
                </c:pt>
              </c:strCache>
            </c:strRef>
          </c:tx>
          <c:explosion val="25"/>
          <c:dPt>
            <c:idx val="0"/>
            <c: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w="12700">
                <a:solidFill>
                  <a:schemeClr val="accent1">
                    <a:lumMod val="40000"/>
                    <a:lumOff val="60000"/>
                  </a:schemeClr>
                </a:solidFill>
              </a:ln>
              <a:effectLst>
                <a:outerShdw blurRad="50800" dist="38100" dir="5400000" algn="t" rotWithShape="0">
                  <a:prstClr val="black">
                    <a:alpha val="40000"/>
                  </a:prstClr>
                </a:outerShdw>
              </a:effectLst>
            </c:spPr>
          </c:dPt>
          <c:dPt>
            <c:idx val="1"/>
            <c:explosion val="0"/>
            <c:spPr>
              <a:gradFill flip="none" rotWithShape="1">
                <a:gsLst>
                  <a:gs pos="0">
                    <a:srgbClr val="FCA492"/>
                  </a:gs>
                  <a:gs pos="50000">
                    <a:srgbClr val="EDD6C3"/>
                  </a:gs>
                  <a:gs pos="100000">
                    <a:schemeClr val="accent2">
                      <a:lumMod val="20000"/>
                      <a:lumOff val="80000"/>
                    </a:schemeClr>
                  </a:gs>
                </a:gsLst>
                <a:path path="circle">
                  <a:fillToRect r="100000" b="100000"/>
                </a:path>
                <a:tileRect l="-100000" t="-100000"/>
              </a:gradFill>
              <a:ln w="12700">
                <a:solidFill>
                  <a:schemeClr val="accent6">
                    <a:lumMod val="60000"/>
                    <a:lumOff val="40000"/>
                  </a:schemeClr>
                </a:solidFill>
              </a:ln>
              <a:effectLst>
                <a:outerShdw blurRad="50800" dist="38100" dir="2700000" algn="tl" rotWithShape="0">
                  <a:prstClr val="black">
                    <a:alpha val="40000"/>
                  </a:prstClr>
                </a:outerShdw>
              </a:effectLst>
            </c:spPr>
          </c:dPt>
          <c:cat>
            <c:numRef>
              <c:f>Лист1!$A$2:$A$3</c:f>
              <c:numCache>
                <c:formatCode>General</c:formatCode>
                <c:ptCount val="2"/>
              </c:numCache>
            </c:numRef>
          </c:cat>
          <c:val>
            <c:numRef>
              <c:f>Лист1!$B$2:$B$3</c:f>
              <c:numCache>
                <c:formatCode>General</c:formatCode>
                <c:ptCount val="2"/>
                <c:pt idx="0">
                  <c:v>47</c:v>
                </c:pt>
                <c:pt idx="1">
                  <c:v>53</c:v>
                </c:pt>
              </c:numCache>
            </c:numRef>
          </c:val>
        </c:ser>
        <c:firstSliceAng val="0"/>
      </c:pieChart>
    </c:plotArea>
    <c:plotVisOnly val="1"/>
    <c:dispBlanksAs val="zero"/>
  </c:chart>
  <c:txPr>
    <a:bodyPr/>
    <a:lstStyle/>
    <a:p>
      <a:pPr>
        <a:defRPr sz="1800"/>
      </a:pPr>
      <a:endParaRPr lang="ru-RU"/>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ru-RU"/>
  <c:chart>
    <c:plotArea>
      <c:layout/>
      <c:barChart>
        <c:barDir val="col"/>
        <c:grouping val="clustered"/>
        <c:ser>
          <c:idx val="1"/>
          <c:order val="1"/>
          <c:tx>
            <c:strRef>
              <c:f>Лист1!$C$1</c:f>
              <c:strCache>
                <c:ptCount val="1"/>
                <c:pt idx="0">
                  <c:v>Врачей на 10 тыс. населения</c:v>
                </c:pt>
              </c:strCache>
            </c:strRef>
          </c:tx>
          <c:spPr>
            <a:gradFill>
              <a:gsLst>
                <a:gs pos="0">
                  <a:srgbClr val="DDEBCF"/>
                </a:gs>
                <a:gs pos="50000">
                  <a:srgbClr val="9CB86E"/>
                </a:gs>
                <a:gs pos="100000">
                  <a:srgbClr val="156B13"/>
                </a:gs>
              </a:gsLst>
              <a:lin ang="5400000" scaled="0"/>
            </a:gradFill>
            <a:ln>
              <a:solidFill>
                <a:srgbClr val="00B050"/>
              </a:solidFill>
            </a:ln>
          </c:spPr>
          <c:dLbls>
            <c:spPr>
              <a:solidFill>
                <a:schemeClr val="bg1"/>
              </a:solidFill>
              <a:effectLst>
                <a:outerShdw blurRad="50800" dist="38100" dir="16200000" rotWithShape="0">
                  <a:prstClr val="black">
                    <a:alpha val="40000"/>
                  </a:prstClr>
                </a:outerShdw>
              </a:effectLst>
            </c:spPr>
            <c:txPr>
              <a:bodyPr/>
              <a:lstStyle/>
              <a:p>
                <a:pPr>
                  <a:defRPr sz="1600" b="1">
                    <a:solidFill>
                      <a:srgbClr val="00B050"/>
                    </a:solidFill>
                    <a:latin typeface="Arial" pitchFamily="34" charset="0"/>
                    <a:cs typeface="Arial" pitchFamily="34" charset="0"/>
                  </a:defRPr>
                </a:pPr>
                <a:endParaRPr lang="ru-RU"/>
              </a:p>
            </c:txPr>
            <c:dLblPos val="outEnd"/>
            <c:showVal val="1"/>
          </c:dLbls>
          <c:cat>
            <c:numRef>
              <c:f>Лист1!$A$2:$A$6</c:f>
              <c:numCache>
                <c:formatCode>General</c:formatCode>
                <c:ptCount val="5"/>
                <c:pt idx="0">
                  <c:v>2009</c:v>
                </c:pt>
                <c:pt idx="1">
                  <c:v>2010</c:v>
                </c:pt>
                <c:pt idx="2">
                  <c:v>2011</c:v>
                </c:pt>
                <c:pt idx="3">
                  <c:v>2012</c:v>
                </c:pt>
                <c:pt idx="4">
                  <c:v>2013</c:v>
                </c:pt>
              </c:numCache>
            </c:numRef>
          </c:cat>
          <c:val>
            <c:numRef>
              <c:f>Лист1!$C$2:$C$6</c:f>
              <c:numCache>
                <c:formatCode>General</c:formatCode>
                <c:ptCount val="5"/>
                <c:pt idx="0">
                  <c:v>32.1</c:v>
                </c:pt>
                <c:pt idx="1">
                  <c:v>31.8</c:v>
                </c:pt>
                <c:pt idx="2">
                  <c:v>31.6</c:v>
                </c:pt>
                <c:pt idx="3">
                  <c:v>32.200000000000003</c:v>
                </c:pt>
                <c:pt idx="4">
                  <c:v>32.700000000000003</c:v>
                </c:pt>
              </c:numCache>
            </c:numRef>
          </c:val>
        </c:ser>
        <c:axId val="105598976"/>
        <c:axId val="105600512"/>
      </c:barChart>
      <c:lineChart>
        <c:grouping val="standard"/>
        <c:ser>
          <c:idx val="0"/>
          <c:order val="0"/>
          <c:tx>
            <c:strRef>
              <c:f>Лист1!$B$1</c:f>
              <c:strCache>
                <c:ptCount val="1"/>
                <c:pt idx="0">
                  <c:v>Число врачей</c:v>
                </c:pt>
              </c:strCache>
            </c:strRef>
          </c:tx>
          <c:dLbls>
            <c:spPr>
              <a:solidFill>
                <a:schemeClr val="bg1"/>
              </a:solidFill>
              <a:effectLst>
                <a:outerShdw blurRad="50800" dist="38100" dir="16200000" rotWithShape="0">
                  <a:prstClr val="black">
                    <a:alpha val="40000"/>
                  </a:prstClr>
                </a:outerShdw>
              </a:effectLst>
            </c:spPr>
            <c:txPr>
              <a:bodyPr/>
              <a:lstStyle/>
              <a:p>
                <a:pPr>
                  <a:defRPr sz="1600" b="1">
                    <a:solidFill>
                      <a:schemeClr val="tx2">
                        <a:lumMod val="75000"/>
                      </a:schemeClr>
                    </a:solidFill>
                    <a:latin typeface="Arial" pitchFamily="34" charset="0"/>
                    <a:cs typeface="Arial" pitchFamily="34" charset="0"/>
                  </a:defRPr>
                </a:pPr>
                <a:endParaRPr lang="ru-RU"/>
              </a:p>
            </c:txPr>
            <c:dLblPos val="b"/>
            <c:showVal val="1"/>
          </c:dLbls>
          <c:cat>
            <c:numRef>
              <c:f>Лист1!$A$2:$A$6</c:f>
              <c:numCache>
                <c:formatCode>General</c:formatCode>
                <c:ptCount val="5"/>
                <c:pt idx="0">
                  <c:v>2009</c:v>
                </c:pt>
                <c:pt idx="1">
                  <c:v>2010</c:v>
                </c:pt>
                <c:pt idx="2">
                  <c:v>2011</c:v>
                </c:pt>
                <c:pt idx="3">
                  <c:v>2012</c:v>
                </c:pt>
                <c:pt idx="4">
                  <c:v>2013</c:v>
                </c:pt>
              </c:numCache>
            </c:numRef>
          </c:cat>
          <c:val>
            <c:numRef>
              <c:f>Лист1!$B$2:$B$6</c:f>
              <c:numCache>
                <c:formatCode>General</c:formatCode>
                <c:ptCount val="5"/>
                <c:pt idx="0">
                  <c:v>13539</c:v>
                </c:pt>
                <c:pt idx="1">
                  <c:v>13380</c:v>
                </c:pt>
                <c:pt idx="2">
                  <c:v>13319</c:v>
                </c:pt>
                <c:pt idx="3">
                  <c:v>13334</c:v>
                </c:pt>
                <c:pt idx="4">
                  <c:v>13556</c:v>
                </c:pt>
              </c:numCache>
            </c:numRef>
          </c:val>
        </c:ser>
        <c:marker val="1"/>
        <c:axId val="105612032"/>
        <c:axId val="105602048"/>
      </c:lineChart>
      <c:catAx>
        <c:axId val="105598976"/>
        <c:scaling>
          <c:orientation val="minMax"/>
        </c:scaling>
        <c:axPos val="b"/>
        <c:numFmt formatCode="General" sourceLinked="1"/>
        <c:tickLblPos val="nextTo"/>
        <c:txPr>
          <a:bodyPr/>
          <a:lstStyle/>
          <a:p>
            <a:pPr>
              <a:defRPr sz="1400">
                <a:solidFill>
                  <a:schemeClr val="tx1">
                    <a:lumMod val="75000"/>
                    <a:lumOff val="25000"/>
                  </a:schemeClr>
                </a:solidFill>
                <a:latin typeface="Arial" pitchFamily="34" charset="0"/>
                <a:cs typeface="Arial" pitchFamily="34" charset="0"/>
              </a:defRPr>
            </a:pPr>
            <a:endParaRPr lang="ru-RU"/>
          </a:p>
        </c:txPr>
        <c:crossAx val="105600512"/>
        <c:crosses val="autoZero"/>
        <c:auto val="1"/>
        <c:lblAlgn val="ctr"/>
        <c:lblOffset val="100"/>
      </c:catAx>
      <c:valAx>
        <c:axId val="105600512"/>
        <c:scaling>
          <c:orientation val="minMax"/>
          <c:max val="40"/>
          <c:min val="10"/>
        </c:scaling>
        <c:axPos val="l"/>
        <c:numFmt formatCode="General" sourceLinked="1"/>
        <c:tickLblPos val="nextTo"/>
        <c:spPr>
          <a:ln>
            <a:noFill/>
          </a:ln>
        </c:spPr>
        <c:txPr>
          <a:bodyPr/>
          <a:lstStyle/>
          <a:p>
            <a:pPr>
              <a:defRPr>
                <a:solidFill>
                  <a:schemeClr val="bg1"/>
                </a:solidFill>
              </a:defRPr>
            </a:pPr>
            <a:endParaRPr lang="ru-RU"/>
          </a:p>
        </c:txPr>
        <c:crossAx val="105598976"/>
        <c:crosses val="autoZero"/>
        <c:crossBetween val="between"/>
        <c:majorUnit val="15"/>
      </c:valAx>
      <c:valAx>
        <c:axId val="105602048"/>
        <c:scaling>
          <c:orientation val="minMax"/>
          <c:max val="15000"/>
          <c:min val="10000"/>
        </c:scaling>
        <c:axPos val="r"/>
        <c:numFmt formatCode="General" sourceLinked="1"/>
        <c:tickLblPos val="nextTo"/>
        <c:spPr>
          <a:noFill/>
          <a:ln>
            <a:noFill/>
          </a:ln>
        </c:spPr>
        <c:txPr>
          <a:bodyPr/>
          <a:lstStyle/>
          <a:p>
            <a:pPr>
              <a:defRPr sz="100">
                <a:solidFill>
                  <a:schemeClr val="bg1"/>
                </a:solidFill>
              </a:defRPr>
            </a:pPr>
            <a:endParaRPr lang="ru-RU"/>
          </a:p>
        </c:txPr>
        <c:crossAx val="105612032"/>
        <c:crosses val="max"/>
        <c:crossBetween val="between"/>
        <c:majorUnit val="1000"/>
      </c:valAx>
      <c:catAx>
        <c:axId val="105612032"/>
        <c:scaling>
          <c:orientation val="minMax"/>
        </c:scaling>
        <c:delete val="1"/>
        <c:axPos val="b"/>
        <c:numFmt formatCode="General" sourceLinked="1"/>
        <c:tickLblPos val="none"/>
        <c:crossAx val="105602048"/>
        <c:crosses val="autoZero"/>
        <c:auto val="1"/>
        <c:lblAlgn val="ctr"/>
        <c:lblOffset val="100"/>
      </c:catAx>
    </c:plotArea>
    <c:legend>
      <c:legendPos val="r"/>
      <c:legendEntry>
        <c:idx val="0"/>
        <c:txPr>
          <a:bodyPr/>
          <a:lstStyle/>
          <a:p>
            <a:pPr>
              <a:defRPr sz="1400" b="1">
                <a:solidFill>
                  <a:schemeClr val="accent3">
                    <a:lumMod val="75000"/>
                  </a:schemeClr>
                </a:solidFill>
                <a:latin typeface="Arial" pitchFamily="34" charset="0"/>
                <a:cs typeface="Arial" pitchFamily="34" charset="0"/>
              </a:defRPr>
            </a:pPr>
            <a:endParaRPr lang="ru-RU"/>
          </a:p>
        </c:txPr>
      </c:legendEntry>
      <c:legendEntry>
        <c:idx val="1"/>
        <c:txPr>
          <a:bodyPr/>
          <a:lstStyle/>
          <a:p>
            <a:pPr>
              <a:defRPr sz="1400" b="1">
                <a:solidFill>
                  <a:schemeClr val="tx2">
                    <a:lumMod val="75000"/>
                  </a:schemeClr>
                </a:solidFill>
                <a:latin typeface="Arial" pitchFamily="34" charset="0"/>
                <a:cs typeface="Arial" pitchFamily="34" charset="0"/>
              </a:defRPr>
            </a:pPr>
            <a:endParaRPr lang="ru-RU"/>
          </a:p>
        </c:txPr>
      </c:legendEntry>
      <c:layout>
        <c:manualLayout>
          <c:xMode val="edge"/>
          <c:yMode val="edge"/>
          <c:x val="8.3465399269362278E-2"/>
          <c:y val="0.66461375467138162"/>
          <c:w val="0.56379601612892705"/>
          <c:h val="0.10278205803219936"/>
        </c:manualLayout>
      </c:layout>
      <c:spPr>
        <a:solidFill>
          <a:schemeClr val="bg1">
            <a:alpha val="80000"/>
          </a:schemeClr>
        </a:solidFill>
        <a:ln>
          <a:solidFill>
            <a:schemeClr val="tx1">
              <a:lumMod val="50000"/>
              <a:lumOff val="50000"/>
            </a:schemeClr>
          </a:solidFill>
        </a:ln>
      </c:spPr>
      <c:txPr>
        <a:bodyPr/>
        <a:lstStyle/>
        <a:p>
          <a:pPr>
            <a:defRPr sz="1400" b="1">
              <a:solidFill>
                <a:schemeClr val="tx2">
                  <a:lumMod val="60000"/>
                  <a:lumOff val="40000"/>
                </a:schemeClr>
              </a:solidFill>
              <a:latin typeface="Arial" pitchFamily="34" charset="0"/>
              <a:cs typeface="Arial" pitchFamily="34" charset="0"/>
            </a:defRPr>
          </a:pPr>
          <a:endParaRPr lang="ru-RU"/>
        </a:p>
      </c:txPr>
    </c:legend>
    <c:plotVisOnly val="1"/>
    <c:dispBlanksAs val="gap"/>
  </c:chart>
  <c:txPr>
    <a:bodyPr/>
    <a:lstStyle/>
    <a:p>
      <a:pPr>
        <a:defRPr sz="1800"/>
      </a:pPr>
      <a:endParaRPr lang="ru-RU"/>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35FC7B-42EA-4C84-9288-AD9B4DB9DD33}" type="doc">
      <dgm:prSet loTypeId="urn:microsoft.com/office/officeart/2005/8/layout/chevron2" loCatId="list" qsTypeId="urn:microsoft.com/office/officeart/2005/8/quickstyle/simple1" qsCatId="simple" csTypeId="urn:microsoft.com/office/officeart/2005/8/colors/accent2_3" csCatId="accent2" phldr="1"/>
      <dgm:spPr/>
      <dgm:t>
        <a:bodyPr/>
        <a:lstStyle/>
        <a:p>
          <a:endParaRPr lang="ru-RU"/>
        </a:p>
      </dgm:t>
    </dgm:pt>
    <dgm:pt modelId="{ECE1ABE6-FB48-46E0-A6F9-860F65E1D48F}">
      <dgm:prSet phldrT="[Текст]" custT="1"/>
      <dgm:spPr>
        <a:solidFill>
          <a:srgbClr val="FFC000"/>
        </a:solidFill>
      </dgm:spPr>
      <dgm:t>
        <a:bodyPr/>
        <a:lstStyle/>
        <a:p>
          <a: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t>ДЛ</a:t>
          </a:r>
          <a:endParaRPr lang="ru-RU" sz="1400" b="1"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BD5CB609-4EF7-4982-AA02-77D06E423FA1}" type="parTrans" cxnId="{89BC0E0D-AB5C-47D4-8922-85F128B0F56B}">
      <dgm:prSet/>
      <dgm:spPr/>
      <dgm:t>
        <a:bodyPr/>
        <a:lstStyle/>
        <a:p>
          <a:endParaRPr lang="ru-RU"/>
        </a:p>
      </dgm:t>
    </dgm:pt>
    <dgm:pt modelId="{6D857CA3-731D-4200-8561-95D4FC18087B}" type="sibTrans" cxnId="{89BC0E0D-AB5C-47D4-8922-85F128B0F56B}">
      <dgm:prSet/>
      <dgm:spPr/>
      <dgm:t>
        <a:bodyPr/>
        <a:lstStyle/>
        <a:p>
          <a:endParaRPr lang="ru-RU"/>
        </a:p>
      </dgm:t>
    </dgm:pt>
    <dgm:pt modelId="{1C5BB2D0-FA29-4CC2-8CDE-D7D606EA6D2F}">
      <dgm:prSet phldrT="[Текст]" custT="1"/>
      <dgm:spPr>
        <a:solidFill>
          <a:schemeClr val="accent5">
            <a:lumMod val="40000"/>
            <a:lumOff val="60000"/>
            <a:alpha val="90000"/>
          </a:schemeClr>
        </a:solidFill>
        <a:ln>
          <a:solidFill>
            <a:srgbClr val="FFFF00"/>
          </a:solidFill>
        </a:ln>
      </dgm:spPr>
      <dgm:t>
        <a:bodyPr/>
        <a:lstStyle/>
        <a:p>
          <a:r>
            <a:rPr lang="ru-RU" sz="1600" b="1" dirty="0" smtClean="0">
              <a:latin typeface="Trebuchet MS" panose="020B0603020202020204" pitchFamily="34" charset="0"/>
              <a:cs typeface="Times New Roman" pitchFamily="18" charset="0"/>
            </a:rPr>
            <a:t>Средняя стоимость 1 рецепта = 482 руб.</a:t>
          </a:r>
          <a:endParaRPr lang="ru-RU" sz="1600" b="1" dirty="0">
            <a:latin typeface="Trebuchet MS" panose="020B0603020202020204" pitchFamily="34" charset="0"/>
            <a:cs typeface="Times New Roman" pitchFamily="18" charset="0"/>
          </a:endParaRPr>
        </a:p>
      </dgm:t>
    </dgm:pt>
    <dgm:pt modelId="{CE12CF8B-FEEE-49A2-A667-381FBA9FB4D7}" type="parTrans" cxnId="{7F832E16-22E3-4FB8-896C-71DF03E137DE}">
      <dgm:prSet/>
      <dgm:spPr/>
      <dgm:t>
        <a:bodyPr/>
        <a:lstStyle/>
        <a:p>
          <a:endParaRPr lang="ru-RU"/>
        </a:p>
      </dgm:t>
    </dgm:pt>
    <dgm:pt modelId="{F074553B-4F93-4A17-AB14-0B69AD297FF1}" type="sibTrans" cxnId="{7F832E16-22E3-4FB8-896C-71DF03E137DE}">
      <dgm:prSet/>
      <dgm:spPr/>
      <dgm:t>
        <a:bodyPr/>
        <a:lstStyle/>
        <a:p>
          <a:endParaRPr lang="ru-RU"/>
        </a:p>
      </dgm:t>
    </dgm:pt>
    <dgm:pt modelId="{B9B60CB1-D279-4F27-85F7-BD34A7A82A51}">
      <dgm:prSet phldrT="[Текст]" custT="1"/>
      <dgm:spPr>
        <a:solidFill>
          <a:srgbClr val="FF6600"/>
        </a:solidFill>
      </dgm:spPr>
      <dgm:t>
        <a:bodyPr/>
        <a:lstStyle/>
        <a:p>
          <a: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t>ОНЛП</a:t>
          </a:r>
          <a:endParaRPr lang="ru-RU" sz="1400" b="1"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94FA84E6-A26B-4AA8-85B1-A7A886F1E3C6}" type="parTrans" cxnId="{C11D9C8C-AA0D-4890-9EF5-7FAAD4192DB8}">
      <dgm:prSet/>
      <dgm:spPr/>
      <dgm:t>
        <a:bodyPr/>
        <a:lstStyle/>
        <a:p>
          <a:endParaRPr lang="ru-RU"/>
        </a:p>
      </dgm:t>
    </dgm:pt>
    <dgm:pt modelId="{889BF404-115D-405B-A731-5EB54E5ED4C7}" type="sibTrans" cxnId="{C11D9C8C-AA0D-4890-9EF5-7FAAD4192DB8}">
      <dgm:prSet/>
      <dgm:spPr/>
      <dgm:t>
        <a:bodyPr/>
        <a:lstStyle/>
        <a:p>
          <a:endParaRPr lang="ru-RU"/>
        </a:p>
      </dgm:t>
    </dgm:pt>
    <dgm:pt modelId="{2C47D813-63EE-454C-AE9A-04848ABDB7CE}">
      <dgm:prSet phldrT="[Текст]" custT="1"/>
      <dgm:spPr>
        <a:solidFill>
          <a:schemeClr val="accent5">
            <a:lumMod val="40000"/>
            <a:lumOff val="60000"/>
            <a:alpha val="90000"/>
          </a:schemeClr>
        </a:solidFill>
        <a:ln>
          <a:solidFill>
            <a:srgbClr val="FF6600"/>
          </a:solidFill>
        </a:ln>
      </dgm:spPr>
      <dgm:t>
        <a:bodyPr/>
        <a:lstStyle/>
        <a:p>
          <a:pPr algn="l"/>
          <a:r>
            <a:rPr lang="ru-RU" sz="1600" b="1" dirty="0" smtClean="0">
              <a:latin typeface="Trebuchet MS" panose="020B0603020202020204" pitchFamily="34" charset="0"/>
              <a:cs typeface="Times New Roman" pitchFamily="18" charset="0"/>
            </a:rPr>
            <a:t>Средняя стоимость 1 рецепта = 671 руб</a:t>
          </a:r>
          <a:r>
            <a:rPr lang="ru-RU" sz="1800" b="1" dirty="0" smtClean="0">
              <a:latin typeface="Times New Roman" pitchFamily="18" charset="0"/>
              <a:cs typeface="Times New Roman" pitchFamily="18" charset="0"/>
            </a:rPr>
            <a:t>.</a:t>
          </a:r>
          <a:endParaRPr lang="ru-RU" sz="1800" b="1" dirty="0">
            <a:latin typeface="Times New Roman" pitchFamily="18" charset="0"/>
            <a:cs typeface="Times New Roman" pitchFamily="18" charset="0"/>
          </a:endParaRPr>
        </a:p>
      </dgm:t>
    </dgm:pt>
    <dgm:pt modelId="{FE21E2AA-52E3-4BB5-A3AD-73B13CA02FAC}" type="parTrans" cxnId="{45522A97-063B-472D-94D8-0B70CB64DF8C}">
      <dgm:prSet/>
      <dgm:spPr/>
      <dgm:t>
        <a:bodyPr/>
        <a:lstStyle/>
        <a:p>
          <a:endParaRPr lang="ru-RU"/>
        </a:p>
      </dgm:t>
    </dgm:pt>
    <dgm:pt modelId="{E2677358-1A75-411A-9C04-A3649802C38E}" type="sibTrans" cxnId="{45522A97-063B-472D-94D8-0B70CB64DF8C}">
      <dgm:prSet/>
      <dgm:spPr/>
      <dgm:t>
        <a:bodyPr/>
        <a:lstStyle/>
        <a:p>
          <a:endParaRPr lang="ru-RU"/>
        </a:p>
      </dgm:t>
    </dgm:pt>
    <dgm:pt modelId="{AED1A275-5B00-4FFE-937A-2161448CCF2D}">
      <dgm:prSet phldrT="[Текст]" custT="1"/>
      <dgm:spPr>
        <a:solidFill>
          <a:srgbClr val="C00000"/>
        </a:solidFill>
      </dgm:spPr>
      <dgm:t>
        <a:bodyPr/>
        <a:lstStyle/>
        <a:p>
          <a: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t>7 ВЗН</a:t>
          </a:r>
          <a:endParaRPr lang="ru-RU" sz="1400" b="1"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68DBAED6-39E3-47E2-ADEA-45C09A50C2D2}" type="parTrans" cxnId="{E4921420-3ADB-4636-9950-BB5E50B908F8}">
      <dgm:prSet/>
      <dgm:spPr/>
      <dgm:t>
        <a:bodyPr/>
        <a:lstStyle/>
        <a:p>
          <a:endParaRPr lang="ru-RU"/>
        </a:p>
      </dgm:t>
    </dgm:pt>
    <dgm:pt modelId="{8045AEF6-353B-45BA-8F21-BF5689932E1C}" type="sibTrans" cxnId="{E4921420-3ADB-4636-9950-BB5E50B908F8}">
      <dgm:prSet/>
      <dgm:spPr/>
      <dgm:t>
        <a:bodyPr/>
        <a:lstStyle/>
        <a:p>
          <a:endParaRPr lang="ru-RU"/>
        </a:p>
      </dgm:t>
    </dgm:pt>
    <dgm:pt modelId="{3F06AF62-77C6-4AEE-8896-ACC52EFBDF77}">
      <dgm:prSet phldrT="[Текст]" custT="1"/>
      <dgm:spPr>
        <a:solidFill>
          <a:schemeClr val="accent5">
            <a:lumMod val="40000"/>
            <a:lumOff val="60000"/>
            <a:alpha val="90000"/>
          </a:schemeClr>
        </a:solidFill>
        <a:ln>
          <a:solidFill>
            <a:srgbClr val="C00000"/>
          </a:solidFill>
        </a:ln>
      </dgm:spPr>
      <dgm:t>
        <a:bodyPr/>
        <a:lstStyle/>
        <a:p>
          <a:r>
            <a:rPr lang="ru-RU" sz="1600" b="1" dirty="0" smtClean="0">
              <a:latin typeface="Trebuchet MS" panose="020B0603020202020204" pitchFamily="34" charset="0"/>
              <a:cs typeface="Times New Roman" pitchFamily="18" charset="0"/>
            </a:rPr>
            <a:t>Средняя стоимость 1 рецепта = 57 992 руб.</a:t>
          </a:r>
          <a:endParaRPr lang="ru-RU" sz="1600" b="1" dirty="0">
            <a:latin typeface="Trebuchet MS" panose="020B0603020202020204" pitchFamily="34" charset="0"/>
            <a:cs typeface="Times New Roman" pitchFamily="18" charset="0"/>
          </a:endParaRPr>
        </a:p>
      </dgm:t>
    </dgm:pt>
    <dgm:pt modelId="{769CE931-F211-4300-86AB-B9427CEBA41C}" type="parTrans" cxnId="{8A5A0A69-C573-46F3-83A5-C000AE78AD20}">
      <dgm:prSet/>
      <dgm:spPr/>
      <dgm:t>
        <a:bodyPr/>
        <a:lstStyle/>
        <a:p>
          <a:endParaRPr lang="ru-RU"/>
        </a:p>
      </dgm:t>
    </dgm:pt>
    <dgm:pt modelId="{2E4F0B2B-C1E5-4C36-936A-354102690267}" type="sibTrans" cxnId="{8A5A0A69-C573-46F3-83A5-C000AE78AD20}">
      <dgm:prSet/>
      <dgm:spPr/>
      <dgm:t>
        <a:bodyPr/>
        <a:lstStyle/>
        <a:p>
          <a:endParaRPr lang="ru-RU"/>
        </a:p>
      </dgm:t>
    </dgm:pt>
    <dgm:pt modelId="{421167B1-2A46-4B99-BA9A-8BD1AC4654DB}">
      <dgm:prSet custT="1"/>
      <dgm:spPr>
        <a:solidFill>
          <a:srgbClr val="FF0000"/>
        </a:solidFill>
      </dgm:spPr>
      <dgm:t>
        <a:bodyPr/>
        <a:lstStyle/>
        <a:p>
          <a: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t>ОРФ</a:t>
          </a:r>
          <a:endParaRPr lang="ru-RU" sz="1400" b="1"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09A4B394-3B46-4F23-AFAF-B84ED9D4B202}" type="parTrans" cxnId="{4FED38CD-7903-41FB-8EE6-8858A705B024}">
      <dgm:prSet/>
      <dgm:spPr/>
      <dgm:t>
        <a:bodyPr/>
        <a:lstStyle/>
        <a:p>
          <a:endParaRPr lang="ru-RU"/>
        </a:p>
      </dgm:t>
    </dgm:pt>
    <dgm:pt modelId="{5D6F093C-C315-4516-9EF0-1B84D77CBBBB}" type="sibTrans" cxnId="{4FED38CD-7903-41FB-8EE6-8858A705B024}">
      <dgm:prSet/>
      <dgm:spPr/>
      <dgm:t>
        <a:bodyPr/>
        <a:lstStyle/>
        <a:p>
          <a:endParaRPr lang="ru-RU"/>
        </a:p>
      </dgm:t>
    </dgm:pt>
    <dgm:pt modelId="{E2421016-79F0-4261-BC3A-C9BE0612CDBE}">
      <dgm:prSet custT="1"/>
      <dgm:spPr>
        <a:solidFill>
          <a:schemeClr val="accent5">
            <a:lumMod val="40000"/>
            <a:lumOff val="60000"/>
            <a:alpha val="90000"/>
          </a:schemeClr>
        </a:solidFill>
        <a:ln>
          <a:solidFill>
            <a:srgbClr val="FF0000"/>
          </a:solidFill>
        </a:ln>
      </dgm:spPr>
      <dgm:t>
        <a:bodyPr/>
        <a:lstStyle/>
        <a:p>
          <a:r>
            <a:rPr lang="ru-RU" sz="1600" b="1" dirty="0" smtClean="0">
              <a:latin typeface="Trebuchet MS" panose="020B0603020202020204" pitchFamily="34" charset="0"/>
              <a:cs typeface="Times New Roman" pitchFamily="18" charset="0"/>
            </a:rPr>
            <a:t>Средняя стоимость 1 рецепта = 194 279 руб. </a:t>
          </a:r>
          <a:endParaRPr lang="ru-RU" sz="1600" b="1" dirty="0">
            <a:latin typeface="Trebuchet MS" panose="020B0603020202020204" pitchFamily="34" charset="0"/>
            <a:cs typeface="Times New Roman" pitchFamily="18" charset="0"/>
          </a:endParaRPr>
        </a:p>
      </dgm:t>
    </dgm:pt>
    <dgm:pt modelId="{FF9D0E07-36CE-4495-8344-2DC108808FA5}" type="parTrans" cxnId="{1447B9FB-AB8D-4136-B7EF-7AB0A7E42429}">
      <dgm:prSet/>
      <dgm:spPr/>
      <dgm:t>
        <a:bodyPr/>
        <a:lstStyle/>
        <a:p>
          <a:endParaRPr lang="ru-RU"/>
        </a:p>
      </dgm:t>
    </dgm:pt>
    <dgm:pt modelId="{60459D23-0A2A-48FB-91FC-2972B0EE6295}" type="sibTrans" cxnId="{1447B9FB-AB8D-4136-B7EF-7AB0A7E42429}">
      <dgm:prSet/>
      <dgm:spPr/>
      <dgm:t>
        <a:bodyPr/>
        <a:lstStyle/>
        <a:p>
          <a:endParaRPr lang="ru-RU"/>
        </a:p>
      </dgm:t>
    </dgm:pt>
    <dgm:pt modelId="{FDB46897-33C9-445F-A6E9-75B7B8B34051}" type="pres">
      <dgm:prSet presAssocID="{C635FC7B-42EA-4C84-9288-AD9B4DB9DD33}" presName="linearFlow" presStyleCnt="0">
        <dgm:presLayoutVars>
          <dgm:dir/>
          <dgm:animLvl val="lvl"/>
          <dgm:resizeHandles val="exact"/>
        </dgm:presLayoutVars>
      </dgm:prSet>
      <dgm:spPr/>
      <dgm:t>
        <a:bodyPr/>
        <a:lstStyle/>
        <a:p>
          <a:endParaRPr lang="ru-RU"/>
        </a:p>
      </dgm:t>
    </dgm:pt>
    <dgm:pt modelId="{3613A196-478C-44A4-AF96-0B0AFACF77CD}" type="pres">
      <dgm:prSet presAssocID="{ECE1ABE6-FB48-46E0-A6F9-860F65E1D48F}" presName="composite" presStyleCnt="0"/>
      <dgm:spPr/>
    </dgm:pt>
    <dgm:pt modelId="{52D44DD8-98DF-4E15-BCD8-D541A85D1712}" type="pres">
      <dgm:prSet presAssocID="{ECE1ABE6-FB48-46E0-A6F9-860F65E1D48F}" presName="parentText" presStyleLbl="alignNode1" presStyleIdx="0" presStyleCnt="4">
        <dgm:presLayoutVars>
          <dgm:chMax val="1"/>
          <dgm:bulletEnabled val="1"/>
        </dgm:presLayoutVars>
      </dgm:prSet>
      <dgm:spPr/>
      <dgm:t>
        <a:bodyPr/>
        <a:lstStyle/>
        <a:p>
          <a:endParaRPr lang="ru-RU"/>
        </a:p>
      </dgm:t>
    </dgm:pt>
    <dgm:pt modelId="{7887C89A-5DA2-443C-B4F9-9CFA41B9FEAD}" type="pres">
      <dgm:prSet presAssocID="{ECE1ABE6-FB48-46E0-A6F9-860F65E1D48F}" presName="descendantText" presStyleLbl="alignAcc1" presStyleIdx="0" presStyleCnt="4" custScaleY="101389" custLinFactNeighborX="983" custLinFactNeighborY="7186">
        <dgm:presLayoutVars>
          <dgm:bulletEnabled val="1"/>
        </dgm:presLayoutVars>
      </dgm:prSet>
      <dgm:spPr/>
      <dgm:t>
        <a:bodyPr/>
        <a:lstStyle/>
        <a:p>
          <a:endParaRPr lang="ru-RU"/>
        </a:p>
      </dgm:t>
    </dgm:pt>
    <dgm:pt modelId="{4E26F3F6-382E-4FD8-8D3E-0A50DFB3803C}" type="pres">
      <dgm:prSet presAssocID="{6D857CA3-731D-4200-8561-95D4FC18087B}" presName="sp" presStyleCnt="0"/>
      <dgm:spPr/>
    </dgm:pt>
    <dgm:pt modelId="{27CCFD27-9C87-4EFD-BCFE-ED977CECA476}" type="pres">
      <dgm:prSet presAssocID="{B9B60CB1-D279-4F27-85F7-BD34A7A82A51}" presName="composite" presStyleCnt="0"/>
      <dgm:spPr/>
    </dgm:pt>
    <dgm:pt modelId="{DF6DD05A-351F-4F1A-A812-AA9715EE0ABF}" type="pres">
      <dgm:prSet presAssocID="{B9B60CB1-D279-4F27-85F7-BD34A7A82A51}" presName="parentText" presStyleLbl="alignNode1" presStyleIdx="1" presStyleCnt="4">
        <dgm:presLayoutVars>
          <dgm:chMax val="1"/>
          <dgm:bulletEnabled val="1"/>
        </dgm:presLayoutVars>
      </dgm:prSet>
      <dgm:spPr/>
      <dgm:t>
        <a:bodyPr/>
        <a:lstStyle/>
        <a:p>
          <a:endParaRPr lang="ru-RU"/>
        </a:p>
      </dgm:t>
    </dgm:pt>
    <dgm:pt modelId="{092546DB-B54C-4718-8905-CAB25916C5F7}" type="pres">
      <dgm:prSet presAssocID="{B9B60CB1-D279-4F27-85F7-BD34A7A82A51}" presName="descendantText" presStyleLbl="alignAcc1" presStyleIdx="1" presStyleCnt="4" custScaleY="99211" custLinFactNeighborX="-616" custLinFactNeighborY="7209">
        <dgm:presLayoutVars>
          <dgm:bulletEnabled val="1"/>
        </dgm:presLayoutVars>
      </dgm:prSet>
      <dgm:spPr/>
      <dgm:t>
        <a:bodyPr/>
        <a:lstStyle/>
        <a:p>
          <a:endParaRPr lang="ru-RU"/>
        </a:p>
      </dgm:t>
    </dgm:pt>
    <dgm:pt modelId="{C0A7FB31-0E55-4B4C-B70A-A5C636598314}" type="pres">
      <dgm:prSet presAssocID="{889BF404-115D-405B-A731-5EB54E5ED4C7}" presName="sp" presStyleCnt="0"/>
      <dgm:spPr/>
    </dgm:pt>
    <dgm:pt modelId="{5628BD12-FF8C-43E8-80E5-F0C9CF424F36}" type="pres">
      <dgm:prSet presAssocID="{AED1A275-5B00-4FFE-937A-2161448CCF2D}" presName="composite" presStyleCnt="0"/>
      <dgm:spPr/>
    </dgm:pt>
    <dgm:pt modelId="{1D0D6F9E-4DC7-450D-AA65-D7A414B79C8F}" type="pres">
      <dgm:prSet presAssocID="{AED1A275-5B00-4FFE-937A-2161448CCF2D}" presName="parentText" presStyleLbl="alignNode1" presStyleIdx="2" presStyleCnt="4">
        <dgm:presLayoutVars>
          <dgm:chMax val="1"/>
          <dgm:bulletEnabled val="1"/>
        </dgm:presLayoutVars>
      </dgm:prSet>
      <dgm:spPr/>
      <dgm:t>
        <a:bodyPr/>
        <a:lstStyle/>
        <a:p>
          <a:endParaRPr lang="ru-RU"/>
        </a:p>
      </dgm:t>
    </dgm:pt>
    <dgm:pt modelId="{44EE785A-F221-4BA4-9601-7CB43B8A7A73}" type="pres">
      <dgm:prSet presAssocID="{AED1A275-5B00-4FFE-937A-2161448CCF2D}" presName="descendantText" presStyleLbl="alignAcc1" presStyleIdx="2" presStyleCnt="4" custScaleY="99712" custLinFactNeighborX="-616" custLinFactNeighborY="5373">
        <dgm:presLayoutVars>
          <dgm:bulletEnabled val="1"/>
        </dgm:presLayoutVars>
      </dgm:prSet>
      <dgm:spPr/>
      <dgm:t>
        <a:bodyPr/>
        <a:lstStyle/>
        <a:p>
          <a:endParaRPr lang="ru-RU"/>
        </a:p>
      </dgm:t>
    </dgm:pt>
    <dgm:pt modelId="{F6B60F0F-F4B0-4D56-A361-0F3099729DB7}" type="pres">
      <dgm:prSet presAssocID="{8045AEF6-353B-45BA-8F21-BF5689932E1C}" presName="sp" presStyleCnt="0"/>
      <dgm:spPr/>
    </dgm:pt>
    <dgm:pt modelId="{99771A2B-21EB-48A2-9CD5-4AD86BD4CF63}" type="pres">
      <dgm:prSet presAssocID="{421167B1-2A46-4B99-BA9A-8BD1AC4654DB}" presName="composite" presStyleCnt="0"/>
      <dgm:spPr/>
    </dgm:pt>
    <dgm:pt modelId="{74679401-E411-4189-B2AF-69E172A6B6BB}" type="pres">
      <dgm:prSet presAssocID="{421167B1-2A46-4B99-BA9A-8BD1AC4654DB}" presName="parentText" presStyleLbl="alignNode1" presStyleIdx="3" presStyleCnt="4">
        <dgm:presLayoutVars>
          <dgm:chMax val="1"/>
          <dgm:bulletEnabled val="1"/>
        </dgm:presLayoutVars>
      </dgm:prSet>
      <dgm:spPr/>
      <dgm:t>
        <a:bodyPr/>
        <a:lstStyle/>
        <a:p>
          <a:endParaRPr lang="ru-RU"/>
        </a:p>
      </dgm:t>
    </dgm:pt>
    <dgm:pt modelId="{0768F890-E538-4E9A-B4FF-ECECC975ED5E}" type="pres">
      <dgm:prSet presAssocID="{421167B1-2A46-4B99-BA9A-8BD1AC4654DB}" presName="descendantText" presStyleLbl="alignAcc1" presStyleIdx="3" presStyleCnt="4" custLinFactNeighborX="102" custLinFactNeighborY="-3943">
        <dgm:presLayoutVars>
          <dgm:bulletEnabled val="1"/>
        </dgm:presLayoutVars>
      </dgm:prSet>
      <dgm:spPr/>
      <dgm:t>
        <a:bodyPr/>
        <a:lstStyle/>
        <a:p>
          <a:endParaRPr lang="ru-RU"/>
        </a:p>
      </dgm:t>
    </dgm:pt>
  </dgm:ptLst>
  <dgm:cxnLst>
    <dgm:cxn modelId="{CB8C04DB-5F2B-4ADC-B95E-1DE09D97604E}" type="presOf" srcId="{E2421016-79F0-4261-BC3A-C9BE0612CDBE}" destId="{0768F890-E538-4E9A-B4FF-ECECC975ED5E}" srcOrd="0" destOrd="0" presId="urn:microsoft.com/office/officeart/2005/8/layout/chevron2"/>
    <dgm:cxn modelId="{A7436AE5-33CF-46B9-BF9E-C37425FB977C}" type="presOf" srcId="{1C5BB2D0-FA29-4CC2-8CDE-D7D606EA6D2F}" destId="{7887C89A-5DA2-443C-B4F9-9CFA41B9FEAD}" srcOrd="0" destOrd="0" presId="urn:microsoft.com/office/officeart/2005/8/layout/chevron2"/>
    <dgm:cxn modelId="{CE6C842B-48E1-474D-883D-8F696E6C5E52}" type="presOf" srcId="{ECE1ABE6-FB48-46E0-A6F9-860F65E1D48F}" destId="{52D44DD8-98DF-4E15-BCD8-D541A85D1712}" srcOrd="0" destOrd="0" presId="urn:microsoft.com/office/officeart/2005/8/layout/chevron2"/>
    <dgm:cxn modelId="{9929ADD3-D8F3-494E-BBB7-BA1AF62641F1}" type="presOf" srcId="{C635FC7B-42EA-4C84-9288-AD9B4DB9DD33}" destId="{FDB46897-33C9-445F-A6E9-75B7B8B34051}" srcOrd="0" destOrd="0" presId="urn:microsoft.com/office/officeart/2005/8/layout/chevron2"/>
    <dgm:cxn modelId="{F8DA7742-A92E-4C73-8B41-B454094145AD}" type="presOf" srcId="{B9B60CB1-D279-4F27-85F7-BD34A7A82A51}" destId="{DF6DD05A-351F-4F1A-A812-AA9715EE0ABF}" srcOrd="0" destOrd="0" presId="urn:microsoft.com/office/officeart/2005/8/layout/chevron2"/>
    <dgm:cxn modelId="{9C7C8A09-71D7-4D10-BEC8-2834A3A20E8D}" type="presOf" srcId="{AED1A275-5B00-4FFE-937A-2161448CCF2D}" destId="{1D0D6F9E-4DC7-450D-AA65-D7A414B79C8F}" srcOrd="0" destOrd="0" presId="urn:microsoft.com/office/officeart/2005/8/layout/chevron2"/>
    <dgm:cxn modelId="{1447B9FB-AB8D-4136-B7EF-7AB0A7E42429}" srcId="{421167B1-2A46-4B99-BA9A-8BD1AC4654DB}" destId="{E2421016-79F0-4261-BC3A-C9BE0612CDBE}" srcOrd="0" destOrd="0" parTransId="{FF9D0E07-36CE-4495-8344-2DC108808FA5}" sibTransId="{60459D23-0A2A-48FB-91FC-2972B0EE6295}"/>
    <dgm:cxn modelId="{8A5A0A69-C573-46F3-83A5-C000AE78AD20}" srcId="{AED1A275-5B00-4FFE-937A-2161448CCF2D}" destId="{3F06AF62-77C6-4AEE-8896-ACC52EFBDF77}" srcOrd="0" destOrd="0" parTransId="{769CE931-F211-4300-86AB-B9427CEBA41C}" sibTransId="{2E4F0B2B-C1E5-4C36-936A-354102690267}"/>
    <dgm:cxn modelId="{C11D9C8C-AA0D-4890-9EF5-7FAAD4192DB8}" srcId="{C635FC7B-42EA-4C84-9288-AD9B4DB9DD33}" destId="{B9B60CB1-D279-4F27-85F7-BD34A7A82A51}" srcOrd="1" destOrd="0" parTransId="{94FA84E6-A26B-4AA8-85B1-A7A886F1E3C6}" sibTransId="{889BF404-115D-405B-A731-5EB54E5ED4C7}"/>
    <dgm:cxn modelId="{4FED38CD-7903-41FB-8EE6-8858A705B024}" srcId="{C635FC7B-42EA-4C84-9288-AD9B4DB9DD33}" destId="{421167B1-2A46-4B99-BA9A-8BD1AC4654DB}" srcOrd="3" destOrd="0" parTransId="{09A4B394-3B46-4F23-AFAF-B84ED9D4B202}" sibTransId="{5D6F093C-C315-4516-9EF0-1B84D77CBBBB}"/>
    <dgm:cxn modelId="{06F7ABFA-B259-4364-BFC6-EE6BD151E953}" type="presOf" srcId="{421167B1-2A46-4B99-BA9A-8BD1AC4654DB}" destId="{74679401-E411-4189-B2AF-69E172A6B6BB}" srcOrd="0" destOrd="0" presId="urn:microsoft.com/office/officeart/2005/8/layout/chevron2"/>
    <dgm:cxn modelId="{C9071C5F-B288-41A0-9175-1443B7867DA3}" type="presOf" srcId="{2C47D813-63EE-454C-AE9A-04848ABDB7CE}" destId="{092546DB-B54C-4718-8905-CAB25916C5F7}" srcOrd="0" destOrd="0" presId="urn:microsoft.com/office/officeart/2005/8/layout/chevron2"/>
    <dgm:cxn modelId="{E2D76BF6-8ACA-47CA-A894-1416A4CF70A1}" type="presOf" srcId="{3F06AF62-77C6-4AEE-8896-ACC52EFBDF77}" destId="{44EE785A-F221-4BA4-9601-7CB43B8A7A73}" srcOrd="0" destOrd="0" presId="urn:microsoft.com/office/officeart/2005/8/layout/chevron2"/>
    <dgm:cxn modelId="{89BC0E0D-AB5C-47D4-8922-85F128B0F56B}" srcId="{C635FC7B-42EA-4C84-9288-AD9B4DB9DD33}" destId="{ECE1ABE6-FB48-46E0-A6F9-860F65E1D48F}" srcOrd="0" destOrd="0" parTransId="{BD5CB609-4EF7-4982-AA02-77D06E423FA1}" sibTransId="{6D857CA3-731D-4200-8561-95D4FC18087B}"/>
    <dgm:cxn modelId="{E4921420-3ADB-4636-9950-BB5E50B908F8}" srcId="{C635FC7B-42EA-4C84-9288-AD9B4DB9DD33}" destId="{AED1A275-5B00-4FFE-937A-2161448CCF2D}" srcOrd="2" destOrd="0" parTransId="{68DBAED6-39E3-47E2-ADEA-45C09A50C2D2}" sibTransId="{8045AEF6-353B-45BA-8F21-BF5689932E1C}"/>
    <dgm:cxn modelId="{7F832E16-22E3-4FB8-896C-71DF03E137DE}" srcId="{ECE1ABE6-FB48-46E0-A6F9-860F65E1D48F}" destId="{1C5BB2D0-FA29-4CC2-8CDE-D7D606EA6D2F}" srcOrd="0" destOrd="0" parTransId="{CE12CF8B-FEEE-49A2-A667-381FBA9FB4D7}" sibTransId="{F074553B-4F93-4A17-AB14-0B69AD297FF1}"/>
    <dgm:cxn modelId="{45522A97-063B-472D-94D8-0B70CB64DF8C}" srcId="{B9B60CB1-D279-4F27-85F7-BD34A7A82A51}" destId="{2C47D813-63EE-454C-AE9A-04848ABDB7CE}" srcOrd="0" destOrd="0" parTransId="{FE21E2AA-52E3-4BB5-A3AD-73B13CA02FAC}" sibTransId="{E2677358-1A75-411A-9C04-A3649802C38E}"/>
    <dgm:cxn modelId="{E389B4C9-427A-45FE-B16B-6F4DD4DFA783}" type="presParOf" srcId="{FDB46897-33C9-445F-A6E9-75B7B8B34051}" destId="{3613A196-478C-44A4-AF96-0B0AFACF77CD}" srcOrd="0" destOrd="0" presId="urn:microsoft.com/office/officeart/2005/8/layout/chevron2"/>
    <dgm:cxn modelId="{D6A32B89-6DEE-4577-8206-9E28EC532690}" type="presParOf" srcId="{3613A196-478C-44A4-AF96-0B0AFACF77CD}" destId="{52D44DD8-98DF-4E15-BCD8-D541A85D1712}" srcOrd="0" destOrd="0" presId="urn:microsoft.com/office/officeart/2005/8/layout/chevron2"/>
    <dgm:cxn modelId="{81D2614D-7BFF-4B8A-84D4-8A8D2F918845}" type="presParOf" srcId="{3613A196-478C-44A4-AF96-0B0AFACF77CD}" destId="{7887C89A-5DA2-443C-B4F9-9CFA41B9FEAD}" srcOrd="1" destOrd="0" presId="urn:microsoft.com/office/officeart/2005/8/layout/chevron2"/>
    <dgm:cxn modelId="{E1AE668A-4BDD-4D9B-BA21-5AA59CACE344}" type="presParOf" srcId="{FDB46897-33C9-445F-A6E9-75B7B8B34051}" destId="{4E26F3F6-382E-4FD8-8D3E-0A50DFB3803C}" srcOrd="1" destOrd="0" presId="urn:microsoft.com/office/officeart/2005/8/layout/chevron2"/>
    <dgm:cxn modelId="{FE444661-D6DF-476D-8DA4-0AD668AE4C29}" type="presParOf" srcId="{FDB46897-33C9-445F-A6E9-75B7B8B34051}" destId="{27CCFD27-9C87-4EFD-BCFE-ED977CECA476}" srcOrd="2" destOrd="0" presId="urn:microsoft.com/office/officeart/2005/8/layout/chevron2"/>
    <dgm:cxn modelId="{C40A93F7-7D30-4CC5-9278-17F1585A64DD}" type="presParOf" srcId="{27CCFD27-9C87-4EFD-BCFE-ED977CECA476}" destId="{DF6DD05A-351F-4F1A-A812-AA9715EE0ABF}" srcOrd="0" destOrd="0" presId="urn:microsoft.com/office/officeart/2005/8/layout/chevron2"/>
    <dgm:cxn modelId="{9043D0AC-B95B-4FD6-83FF-B12828898013}" type="presParOf" srcId="{27CCFD27-9C87-4EFD-BCFE-ED977CECA476}" destId="{092546DB-B54C-4718-8905-CAB25916C5F7}" srcOrd="1" destOrd="0" presId="urn:microsoft.com/office/officeart/2005/8/layout/chevron2"/>
    <dgm:cxn modelId="{5293B473-2BDF-4FBD-808A-64B9CE4E6A7D}" type="presParOf" srcId="{FDB46897-33C9-445F-A6E9-75B7B8B34051}" destId="{C0A7FB31-0E55-4B4C-B70A-A5C636598314}" srcOrd="3" destOrd="0" presId="urn:microsoft.com/office/officeart/2005/8/layout/chevron2"/>
    <dgm:cxn modelId="{7F940C58-D735-4A80-A4BF-ECE045A60F78}" type="presParOf" srcId="{FDB46897-33C9-445F-A6E9-75B7B8B34051}" destId="{5628BD12-FF8C-43E8-80E5-F0C9CF424F36}" srcOrd="4" destOrd="0" presId="urn:microsoft.com/office/officeart/2005/8/layout/chevron2"/>
    <dgm:cxn modelId="{5B43D62D-DEC2-469D-B597-F65235620025}" type="presParOf" srcId="{5628BD12-FF8C-43E8-80E5-F0C9CF424F36}" destId="{1D0D6F9E-4DC7-450D-AA65-D7A414B79C8F}" srcOrd="0" destOrd="0" presId="urn:microsoft.com/office/officeart/2005/8/layout/chevron2"/>
    <dgm:cxn modelId="{63051517-47C7-4A0B-8994-CB30785EB636}" type="presParOf" srcId="{5628BD12-FF8C-43E8-80E5-F0C9CF424F36}" destId="{44EE785A-F221-4BA4-9601-7CB43B8A7A73}" srcOrd="1" destOrd="0" presId="urn:microsoft.com/office/officeart/2005/8/layout/chevron2"/>
    <dgm:cxn modelId="{A196E7FF-5007-47E8-AF67-E6A5DE6737DD}" type="presParOf" srcId="{FDB46897-33C9-445F-A6E9-75B7B8B34051}" destId="{F6B60F0F-F4B0-4D56-A361-0F3099729DB7}" srcOrd="5" destOrd="0" presId="urn:microsoft.com/office/officeart/2005/8/layout/chevron2"/>
    <dgm:cxn modelId="{A9B5E973-7A6E-44A7-949D-9C59F581B0C8}" type="presParOf" srcId="{FDB46897-33C9-445F-A6E9-75B7B8B34051}" destId="{99771A2B-21EB-48A2-9CD5-4AD86BD4CF63}" srcOrd="6" destOrd="0" presId="urn:microsoft.com/office/officeart/2005/8/layout/chevron2"/>
    <dgm:cxn modelId="{A96A08B2-EF2D-4E13-AF5A-B985267C8E3B}" type="presParOf" srcId="{99771A2B-21EB-48A2-9CD5-4AD86BD4CF63}" destId="{74679401-E411-4189-B2AF-69E172A6B6BB}" srcOrd="0" destOrd="0" presId="urn:microsoft.com/office/officeart/2005/8/layout/chevron2"/>
    <dgm:cxn modelId="{B00F3DFA-B588-4E11-8FDA-1CAC82ED1A0A}" type="presParOf" srcId="{99771A2B-21EB-48A2-9CD5-4AD86BD4CF63}" destId="{0768F890-E538-4E9A-B4FF-ECECC975ED5E}" srcOrd="1" destOrd="0" presId="urn:microsoft.com/office/officeart/2005/8/layout/chevron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C2D646-95FB-4CCC-963C-4F4E744C404A}" type="doc">
      <dgm:prSet loTypeId="urn:microsoft.com/office/officeart/2005/8/layout/vProcess5" loCatId="process" qsTypeId="urn:microsoft.com/office/officeart/2009/2/quickstyle/3d8" qsCatId="3D" csTypeId="urn:microsoft.com/office/officeart/2005/8/colors/colorful3" csCatId="colorful" phldr="1"/>
      <dgm:spPr/>
      <dgm:t>
        <a:bodyPr/>
        <a:lstStyle/>
        <a:p>
          <a:endParaRPr lang="ru-RU"/>
        </a:p>
      </dgm:t>
    </dgm:pt>
    <dgm:pt modelId="{64DB2D2E-F652-4955-8C19-576BDEB896EB}">
      <dgm:prSet phldrT="[Текст]" custT="1"/>
      <dgm:spPr/>
      <dgm:t>
        <a:bodyPr anchor="ctr"/>
        <a:lstStyle/>
        <a:p>
          <a:pPr algn="l"/>
          <a:r>
            <a:rPr lang="en-US" sz="1400" b="1" smtClean="0">
              <a:effectLst>
                <a:outerShdw blurRad="38100" dist="38100" dir="2700000" algn="tl">
                  <a:srgbClr val="000000">
                    <a:alpha val="43137"/>
                  </a:srgbClr>
                </a:outerShdw>
              </a:effectLst>
            </a:rPr>
            <a:t>I </a:t>
          </a:r>
          <a:r>
            <a:rPr lang="ru-RU" sz="1400" b="1" smtClean="0">
              <a:effectLst>
                <a:outerShdw blurRad="38100" dist="38100" dir="2700000" algn="tl">
                  <a:srgbClr val="000000">
                    <a:alpha val="43137"/>
                  </a:srgbClr>
                </a:outerShdw>
              </a:effectLst>
            </a:rPr>
            <a:t>ЭТАП - ОРГАНИЗАЦИОННАЯ ПЕРЕСТРОЙКА</a:t>
          </a:r>
          <a:r>
            <a:rPr lang="ru-RU" sz="1400" b="1" smtClean="0"/>
            <a:t>:</a:t>
          </a:r>
        </a:p>
        <a:p>
          <a:pPr algn="just"/>
          <a:r>
            <a:rPr lang="ru-RU" sz="1400" b="1" smtClean="0"/>
            <a:t>ВНЕДРЕНИЕ ТРЕХУРОВНЕВОЙ СИСТЕМЫ ОКАЗАНИЯ МЕДИЦИНСКОЙ ПОМОЩИ НА ОСНОВЕ ПОРЯДКОВ</a:t>
          </a:r>
          <a:endParaRPr lang="ru-RU" sz="1400" b="1" dirty="0"/>
        </a:p>
      </dgm:t>
    </dgm:pt>
    <dgm:pt modelId="{501E6D6A-36CD-4A98-8961-FA9224DAAFFA}" type="parTrans" cxnId="{5F27CFCA-E876-4224-9AA3-0841F692C3B4}">
      <dgm:prSet/>
      <dgm:spPr/>
      <dgm:t>
        <a:bodyPr/>
        <a:lstStyle/>
        <a:p>
          <a:endParaRPr lang="ru-RU"/>
        </a:p>
      </dgm:t>
    </dgm:pt>
    <dgm:pt modelId="{5BC5D8A0-4A97-4574-846C-2FA8F11D9897}" type="sibTrans" cxnId="{5F27CFCA-E876-4224-9AA3-0841F692C3B4}">
      <dgm:prSet/>
      <dgm:spPr/>
      <dgm:t>
        <a:bodyPr/>
        <a:lstStyle/>
        <a:p>
          <a:endParaRPr lang="ru-RU"/>
        </a:p>
      </dgm:t>
    </dgm:pt>
    <dgm:pt modelId="{1CBC4FE5-6EBC-486C-8A4A-1DB2540B90DA}">
      <dgm:prSet phldrT="[Текст]" custT="1"/>
      <dgm:spPr/>
      <dgm:t>
        <a:bodyPr anchor="ctr"/>
        <a:lstStyle/>
        <a:p>
          <a:pPr algn="l"/>
          <a:r>
            <a:rPr lang="en-US" sz="1400" b="1" smtClean="0">
              <a:effectLst>
                <a:outerShdw blurRad="38100" dist="38100" dir="2700000" algn="tl">
                  <a:srgbClr val="000000">
                    <a:alpha val="43137"/>
                  </a:srgbClr>
                </a:outerShdw>
              </a:effectLst>
            </a:rPr>
            <a:t>II </a:t>
          </a:r>
          <a:r>
            <a:rPr lang="ru-RU" sz="1400" b="1" smtClean="0">
              <a:effectLst>
                <a:outerShdw blurRad="38100" dist="38100" dir="2700000" algn="tl">
                  <a:srgbClr val="000000">
                    <a:alpha val="43137"/>
                  </a:srgbClr>
                </a:outerShdw>
              </a:effectLst>
            </a:rPr>
            <a:t>ЭТАП - ФИНАНСОВАЯ ПЕРЕСТРОЙКА:</a:t>
          </a:r>
        </a:p>
        <a:p>
          <a:pPr algn="just"/>
          <a:r>
            <a:rPr lang="ru-RU" sz="1400" b="1" smtClean="0"/>
            <a:t>ПЕРЕХОД НА ОДНОКАНАЛЬНОЕ ФИНАНСИРОВАНИЕ;</a:t>
          </a:r>
        </a:p>
        <a:p>
          <a:pPr algn="just"/>
          <a:r>
            <a:rPr lang="ru-RU" sz="1400" b="1" smtClean="0"/>
            <a:t>ИЗМЕНЕНИЕ ПРИНЦИПОВ ОПЛАТЫ МЕДИЦИНСКОЙ ПОМОЩИ;</a:t>
          </a:r>
        </a:p>
        <a:p>
          <a:pPr algn="just"/>
          <a:r>
            <a:rPr lang="ru-RU" sz="1400" b="1" smtClean="0"/>
            <a:t>РЕФОРМА СИСТЕМЫ ОКАЗАНИЯ ГОСУДАРСТВЕННЫХ И МУНИЦИПАЛЬНЫХ УСЛУГ </a:t>
          </a:r>
          <a:endParaRPr lang="ru-RU" sz="1400" b="1" dirty="0"/>
        </a:p>
      </dgm:t>
    </dgm:pt>
    <dgm:pt modelId="{DF7C4333-A97E-4207-A1AE-2423E1A10A46}" type="parTrans" cxnId="{A1E345CB-31EC-43B6-8052-D60A366316FF}">
      <dgm:prSet/>
      <dgm:spPr/>
      <dgm:t>
        <a:bodyPr/>
        <a:lstStyle/>
        <a:p>
          <a:endParaRPr lang="ru-RU"/>
        </a:p>
      </dgm:t>
    </dgm:pt>
    <dgm:pt modelId="{CAF688B1-DC9D-4261-825F-5C2E9E33FAD6}" type="sibTrans" cxnId="{A1E345CB-31EC-43B6-8052-D60A366316FF}">
      <dgm:prSet/>
      <dgm:spPr/>
      <dgm:t>
        <a:bodyPr/>
        <a:lstStyle/>
        <a:p>
          <a:endParaRPr lang="ru-RU"/>
        </a:p>
      </dgm:t>
    </dgm:pt>
    <dgm:pt modelId="{527CDB1E-A199-497A-B76B-B9FC542B36C8}">
      <dgm:prSet phldrT="[Текст]" custT="1"/>
      <dgm:spPr/>
      <dgm:t>
        <a:bodyPr anchor="ctr"/>
        <a:lstStyle/>
        <a:p>
          <a:r>
            <a:rPr lang="en-US" sz="1400" b="1" smtClean="0">
              <a:effectLst>
                <a:outerShdw blurRad="38100" dist="38100" dir="2700000" algn="tl">
                  <a:srgbClr val="000000">
                    <a:alpha val="43137"/>
                  </a:srgbClr>
                </a:outerShdw>
              </a:effectLst>
            </a:rPr>
            <a:t>III </a:t>
          </a:r>
          <a:r>
            <a:rPr lang="ru-RU" sz="1400" b="1" smtClean="0">
              <a:effectLst>
                <a:outerShdw blurRad="38100" dist="38100" dir="2700000" algn="tl">
                  <a:srgbClr val="000000">
                    <a:alpha val="43137"/>
                  </a:srgbClr>
                </a:outerShdw>
              </a:effectLst>
            </a:rPr>
            <a:t>ЭТАП - ИНФОРМАЦИОННАЯ ПЕРЕСТРОЙКА:</a:t>
          </a:r>
        </a:p>
        <a:p>
          <a:r>
            <a:rPr lang="ru-RU" sz="1400" b="1" smtClean="0"/>
            <a:t>ПОСТРОЕНИЕ ЕДИНОЙ ГОСУДАРСТВЕННОЙ ИНФОРМАЦИННОЙ СИСТЕМЫ ЗДРАВООХРАНЕНИЯ  </a:t>
          </a:r>
          <a:endParaRPr lang="ru-RU" sz="1400" b="1" dirty="0" smtClean="0"/>
        </a:p>
      </dgm:t>
    </dgm:pt>
    <dgm:pt modelId="{AC321F72-4D45-47F6-B902-78291B9EBA59}" type="parTrans" cxnId="{C75C50E5-5A7D-46F9-8C7C-91393B232D36}">
      <dgm:prSet/>
      <dgm:spPr/>
      <dgm:t>
        <a:bodyPr/>
        <a:lstStyle/>
        <a:p>
          <a:endParaRPr lang="ru-RU"/>
        </a:p>
      </dgm:t>
    </dgm:pt>
    <dgm:pt modelId="{6510148F-4BD3-4881-B8F0-BC9002755961}" type="sibTrans" cxnId="{C75C50E5-5A7D-46F9-8C7C-91393B232D36}">
      <dgm:prSet/>
      <dgm:spPr/>
      <dgm:t>
        <a:bodyPr/>
        <a:lstStyle/>
        <a:p>
          <a:endParaRPr lang="ru-RU"/>
        </a:p>
      </dgm:t>
    </dgm:pt>
    <dgm:pt modelId="{4D751569-81BA-48C6-9C04-8BFAD3E4A28B}" type="pres">
      <dgm:prSet presAssocID="{63C2D646-95FB-4CCC-963C-4F4E744C404A}" presName="outerComposite" presStyleCnt="0">
        <dgm:presLayoutVars>
          <dgm:chMax val="5"/>
          <dgm:dir/>
          <dgm:resizeHandles val="exact"/>
        </dgm:presLayoutVars>
      </dgm:prSet>
      <dgm:spPr/>
      <dgm:t>
        <a:bodyPr/>
        <a:lstStyle/>
        <a:p>
          <a:endParaRPr lang="ru-RU"/>
        </a:p>
      </dgm:t>
    </dgm:pt>
    <dgm:pt modelId="{9FE059D4-4A1C-4F39-967A-A5B51D8D1895}" type="pres">
      <dgm:prSet presAssocID="{63C2D646-95FB-4CCC-963C-4F4E744C404A}" presName="dummyMaxCanvas" presStyleCnt="0">
        <dgm:presLayoutVars/>
      </dgm:prSet>
      <dgm:spPr/>
    </dgm:pt>
    <dgm:pt modelId="{5118382B-3153-4C39-849F-F8E74663A017}" type="pres">
      <dgm:prSet presAssocID="{63C2D646-95FB-4CCC-963C-4F4E744C404A}" presName="ThreeNodes_1" presStyleLbl="node1" presStyleIdx="0" presStyleCnt="3" custScaleX="100115" custScaleY="76143" custLinFactNeighborX="365" custLinFactNeighborY="1569">
        <dgm:presLayoutVars>
          <dgm:bulletEnabled val="1"/>
        </dgm:presLayoutVars>
      </dgm:prSet>
      <dgm:spPr/>
      <dgm:t>
        <a:bodyPr/>
        <a:lstStyle/>
        <a:p>
          <a:endParaRPr lang="ru-RU"/>
        </a:p>
      </dgm:t>
    </dgm:pt>
    <dgm:pt modelId="{2B9A60C8-110C-442F-BD7C-E64BC93F74DC}" type="pres">
      <dgm:prSet presAssocID="{63C2D646-95FB-4CCC-963C-4F4E744C404A}" presName="ThreeNodes_2" presStyleLbl="node1" presStyleIdx="1" presStyleCnt="3" custScaleX="100884" custScaleY="114466" custLinFactNeighborX="596" custLinFactNeighborY="-18465">
        <dgm:presLayoutVars>
          <dgm:bulletEnabled val="1"/>
        </dgm:presLayoutVars>
      </dgm:prSet>
      <dgm:spPr/>
      <dgm:t>
        <a:bodyPr/>
        <a:lstStyle/>
        <a:p>
          <a:endParaRPr lang="ru-RU"/>
        </a:p>
      </dgm:t>
    </dgm:pt>
    <dgm:pt modelId="{3AE901CD-64B1-4CAB-8416-1E5812AC4B3E}" type="pres">
      <dgm:prSet presAssocID="{63C2D646-95FB-4CCC-963C-4F4E744C404A}" presName="ThreeNodes_3" presStyleLbl="node1" presStyleIdx="2" presStyleCnt="3" custScaleX="102384" custScaleY="88402" custLinFactNeighborX="-1711" custLinFactNeighborY="-32250">
        <dgm:presLayoutVars>
          <dgm:bulletEnabled val="1"/>
        </dgm:presLayoutVars>
      </dgm:prSet>
      <dgm:spPr/>
      <dgm:t>
        <a:bodyPr/>
        <a:lstStyle/>
        <a:p>
          <a:endParaRPr lang="ru-RU"/>
        </a:p>
      </dgm:t>
    </dgm:pt>
    <dgm:pt modelId="{7DCE7CF5-2B9B-4DED-A327-50ECFE598D60}" type="pres">
      <dgm:prSet presAssocID="{63C2D646-95FB-4CCC-963C-4F4E744C404A}" presName="ThreeConn_1-2" presStyleLbl="fgAccFollowNode1" presStyleIdx="0" presStyleCnt="2" custLinFactNeighborX="-4699" custLinFactNeighborY="-7966">
        <dgm:presLayoutVars>
          <dgm:bulletEnabled val="1"/>
        </dgm:presLayoutVars>
      </dgm:prSet>
      <dgm:spPr/>
      <dgm:t>
        <a:bodyPr/>
        <a:lstStyle/>
        <a:p>
          <a:endParaRPr lang="ru-RU"/>
        </a:p>
      </dgm:t>
    </dgm:pt>
    <dgm:pt modelId="{51E39BC7-245B-4E12-817C-46F949A839DF}" type="pres">
      <dgm:prSet presAssocID="{63C2D646-95FB-4CCC-963C-4F4E744C404A}" presName="ThreeConn_2-3" presStyleLbl="fgAccFollowNode1" presStyleIdx="1" presStyleCnt="2" custLinFactNeighborX="-9968" custLinFactNeighborY="-2684">
        <dgm:presLayoutVars>
          <dgm:bulletEnabled val="1"/>
        </dgm:presLayoutVars>
      </dgm:prSet>
      <dgm:spPr/>
      <dgm:t>
        <a:bodyPr/>
        <a:lstStyle/>
        <a:p>
          <a:endParaRPr lang="ru-RU"/>
        </a:p>
      </dgm:t>
    </dgm:pt>
    <dgm:pt modelId="{3D211D30-C224-4E89-8D2E-EA2BCBD65DA8}" type="pres">
      <dgm:prSet presAssocID="{63C2D646-95FB-4CCC-963C-4F4E744C404A}" presName="ThreeNodes_1_text" presStyleLbl="node1" presStyleIdx="2" presStyleCnt="3">
        <dgm:presLayoutVars>
          <dgm:bulletEnabled val="1"/>
        </dgm:presLayoutVars>
      </dgm:prSet>
      <dgm:spPr/>
      <dgm:t>
        <a:bodyPr/>
        <a:lstStyle/>
        <a:p>
          <a:endParaRPr lang="ru-RU"/>
        </a:p>
      </dgm:t>
    </dgm:pt>
    <dgm:pt modelId="{1BF7D359-12CA-4FE6-9FC2-B4DE37087811}" type="pres">
      <dgm:prSet presAssocID="{63C2D646-95FB-4CCC-963C-4F4E744C404A}" presName="ThreeNodes_2_text" presStyleLbl="node1" presStyleIdx="2" presStyleCnt="3">
        <dgm:presLayoutVars>
          <dgm:bulletEnabled val="1"/>
        </dgm:presLayoutVars>
      </dgm:prSet>
      <dgm:spPr/>
      <dgm:t>
        <a:bodyPr/>
        <a:lstStyle/>
        <a:p>
          <a:endParaRPr lang="ru-RU"/>
        </a:p>
      </dgm:t>
    </dgm:pt>
    <dgm:pt modelId="{83DF2282-5D7A-488A-883A-58A43ED26E8A}" type="pres">
      <dgm:prSet presAssocID="{63C2D646-95FB-4CCC-963C-4F4E744C404A}" presName="ThreeNodes_3_text" presStyleLbl="node1" presStyleIdx="2" presStyleCnt="3">
        <dgm:presLayoutVars>
          <dgm:bulletEnabled val="1"/>
        </dgm:presLayoutVars>
      </dgm:prSet>
      <dgm:spPr/>
      <dgm:t>
        <a:bodyPr/>
        <a:lstStyle/>
        <a:p>
          <a:endParaRPr lang="ru-RU"/>
        </a:p>
      </dgm:t>
    </dgm:pt>
  </dgm:ptLst>
  <dgm:cxnLst>
    <dgm:cxn modelId="{C75C50E5-5A7D-46F9-8C7C-91393B232D36}" srcId="{63C2D646-95FB-4CCC-963C-4F4E744C404A}" destId="{527CDB1E-A199-497A-B76B-B9FC542B36C8}" srcOrd="2" destOrd="0" parTransId="{AC321F72-4D45-47F6-B902-78291B9EBA59}" sibTransId="{6510148F-4BD3-4881-B8F0-BC9002755961}"/>
    <dgm:cxn modelId="{7DA80896-C8B8-41CE-BA88-45FC001CDE55}" type="presOf" srcId="{5BC5D8A0-4A97-4574-846C-2FA8F11D9897}" destId="{7DCE7CF5-2B9B-4DED-A327-50ECFE598D60}" srcOrd="0" destOrd="0" presId="urn:microsoft.com/office/officeart/2005/8/layout/vProcess5"/>
    <dgm:cxn modelId="{C61073EF-1B74-4CFE-8364-3A38023B0333}" type="presOf" srcId="{527CDB1E-A199-497A-B76B-B9FC542B36C8}" destId="{3AE901CD-64B1-4CAB-8416-1E5812AC4B3E}" srcOrd="0" destOrd="0" presId="urn:microsoft.com/office/officeart/2005/8/layout/vProcess5"/>
    <dgm:cxn modelId="{DDCC0CC0-7CD1-45BB-8B3C-FA172E29AF24}" type="presOf" srcId="{527CDB1E-A199-497A-B76B-B9FC542B36C8}" destId="{83DF2282-5D7A-488A-883A-58A43ED26E8A}" srcOrd="1" destOrd="0" presId="urn:microsoft.com/office/officeart/2005/8/layout/vProcess5"/>
    <dgm:cxn modelId="{DAC22AD2-329C-4B1A-B43A-6112A75F5F0C}" type="presOf" srcId="{64DB2D2E-F652-4955-8C19-576BDEB896EB}" destId="{3D211D30-C224-4E89-8D2E-EA2BCBD65DA8}" srcOrd="1" destOrd="0" presId="urn:microsoft.com/office/officeart/2005/8/layout/vProcess5"/>
    <dgm:cxn modelId="{FEBF3C9B-31A6-4355-B834-925B415EC533}" type="presOf" srcId="{1CBC4FE5-6EBC-486C-8A4A-1DB2540B90DA}" destId="{2B9A60C8-110C-442F-BD7C-E64BC93F74DC}" srcOrd="0" destOrd="0" presId="urn:microsoft.com/office/officeart/2005/8/layout/vProcess5"/>
    <dgm:cxn modelId="{B692D151-44EE-4D6A-BE62-1313C0448379}" type="presOf" srcId="{64DB2D2E-F652-4955-8C19-576BDEB896EB}" destId="{5118382B-3153-4C39-849F-F8E74663A017}" srcOrd="0" destOrd="0" presId="urn:microsoft.com/office/officeart/2005/8/layout/vProcess5"/>
    <dgm:cxn modelId="{5F27CFCA-E876-4224-9AA3-0841F692C3B4}" srcId="{63C2D646-95FB-4CCC-963C-4F4E744C404A}" destId="{64DB2D2E-F652-4955-8C19-576BDEB896EB}" srcOrd="0" destOrd="0" parTransId="{501E6D6A-36CD-4A98-8961-FA9224DAAFFA}" sibTransId="{5BC5D8A0-4A97-4574-846C-2FA8F11D9897}"/>
    <dgm:cxn modelId="{A1E345CB-31EC-43B6-8052-D60A366316FF}" srcId="{63C2D646-95FB-4CCC-963C-4F4E744C404A}" destId="{1CBC4FE5-6EBC-486C-8A4A-1DB2540B90DA}" srcOrd="1" destOrd="0" parTransId="{DF7C4333-A97E-4207-A1AE-2423E1A10A46}" sibTransId="{CAF688B1-DC9D-4261-825F-5C2E9E33FAD6}"/>
    <dgm:cxn modelId="{47306EBF-3534-4E01-BB70-64AABD7DE479}" type="presOf" srcId="{1CBC4FE5-6EBC-486C-8A4A-1DB2540B90DA}" destId="{1BF7D359-12CA-4FE6-9FC2-B4DE37087811}" srcOrd="1" destOrd="0" presId="urn:microsoft.com/office/officeart/2005/8/layout/vProcess5"/>
    <dgm:cxn modelId="{3EE6E16E-6F0C-42D3-883D-AE0CC28940A0}" type="presOf" srcId="{CAF688B1-DC9D-4261-825F-5C2E9E33FAD6}" destId="{51E39BC7-245B-4E12-817C-46F949A839DF}" srcOrd="0" destOrd="0" presId="urn:microsoft.com/office/officeart/2005/8/layout/vProcess5"/>
    <dgm:cxn modelId="{D6D5FBC7-CF92-4E1E-A1C9-23E1281E2DEC}" type="presOf" srcId="{63C2D646-95FB-4CCC-963C-4F4E744C404A}" destId="{4D751569-81BA-48C6-9C04-8BFAD3E4A28B}" srcOrd="0" destOrd="0" presId="urn:microsoft.com/office/officeart/2005/8/layout/vProcess5"/>
    <dgm:cxn modelId="{778B0AEC-5747-43CC-9A16-6C317543E96D}" type="presParOf" srcId="{4D751569-81BA-48C6-9C04-8BFAD3E4A28B}" destId="{9FE059D4-4A1C-4F39-967A-A5B51D8D1895}" srcOrd="0" destOrd="0" presId="urn:microsoft.com/office/officeart/2005/8/layout/vProcess5"/>
    <dgm:cxn modelId="{516B5A0E-EECB-48EE-A70B-B646835028C9}" type="presParOf" srcId="{4D751569-81BA-48C6-9C04-8BFAD3E4A28B}" destId="{5118382B-3153-4C39-849F-F8E74663A017}" srcOrd="1" destOrd="0" presId="urn:microsoft.com/office/officeart/2005/8/layout/vProcess5"/>
    <dgm:cxn modelId="{F5E841EB-FAC5-4266-AB3C-3D705B5687BE}" type="presParOf" srcId="{4D751569-81BA-48C6-9C04-8BFAD3E4A28B}" destId="{2B9A60C8-110C-442F-BD7C-E64BC93F74DC}" srcOrd="2" destOrd="0" presId="urn:microsoft.com/office/officeart/2005/8/layout/vProcess5"/>
    <dgm:cxn modelId="{76E9C97C-C73D-4AB0-AC06-DA7B42292107}" type="presParOf" srcId="{4D751569-81BA-48C6-9C04-8BFAD3E4A28B}" destId="{3AE901CD-64B1-4CAB-8416-1E5812AC4B3E}" srcOrd="3" destOrd="0" presId="urn:microsoft.com/office/officeart/2005/8/layout/vProcess5"/>
    <dgm:cxn modelId="{C828F49E-A255-4889-A7E2-A854B162D9F5}" type="presParOf" srcId="{4D751569-81BA-48C6-9C04-8BFAD3E4A28B}" destId="{7DCE7CF5-2B9B-4DED-A327-50ECFE598D60}" srcOrd="4" destOrd="0" presId="urn:microsoft.com/office/officeart/2005/8/layout/vProcess5"/>
    <dgm:cxn modelId="{C377F12C-BAB7-4826-97A6-0D2EBB9AEA4C}" type="presParOf" srcId="{4D751569-81BA-48C6-9C04-8BFAD3E4A28B}" destId="{51E39BC7-245B-4E12-817C-46F949A839DF}" srcOrd="5" destOrd="0" presId="urn:microsoft.com/office/officeart/2005/8/layout/vProcess5"/>
    <dgm:cxn modelId="{D4353D4B-CF70-4813-A6A3-9B157382F173}" type="presParOf" srcId="{4D751569-81BA-48C6-9C04-8BFAD3E4A28B}" destId="{3D211D30-C224-4E89-8D2E-EA2BCBD65DA8}" srcOrd="6" destOrd="0" presId="urn:microsoft.com/office/officeart/2005/8/layout/vProcess5"/>
    <dgm:cxn modelId="{A45F318B-66AA-4779-AF5C-D1C4E81A4564}" type="presParOf" srcId="{4D751569-81BA-48C6-9C04-8BFAD3E4A28B}" destId="{1BF7D359-12CA-4FE6-9FC2-B4DE37087811}" srcOrd="7" destOrd="0" presId="urn:microsoft.com/office/officeart/2005/8/layout/vProcess5"/>
    <dgm:cxn modelId="{9A758B8E-737C-40BD-86C2-0B799318EAC0}" type="presParOf" srcId="{4D751569-81BA-48C6-9C04-8BFAD3E4A28B}" destId="{83DF2282-5D7A-488A-883A-58A43ED26E8A}" srcOrd="8"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2D44DD8-98DF-4E15-BCD8-D541A85D1712}">
      <dsp:nvSpPr>
        <dsp:cNvPr id="0" name=""/>
        <dsp:cNvSpPr/>
      </dsp:nvSpPr>
      <dsp:spPr>
        <a:xfrm rot="5400000">
          <a:off x="-117358" y="122448"/>
          <a:ext cx="782392" cy="547674"/>
        </a:xfrm>
        <a:prstGeom prst="chevron">
          <a:avLst/>
        </a:prstGeom>
        <a:solidFill>
          <a:srgbClr val="FFC000"/>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b="1" kern="1200" dirty="0" smtClean="0">
              <a:effectLst>
                <a:outerShdw blurRad="38100" dist="38100" dir="2700000" algn="tl">
                  <a:srgbClr val="000000">
                    <a:alpha val="43137"/>
                  </a:srgbClr>
                </a:outerShdw>
              </a:effectLst>
              <a:latin typeface="Times New Roman" pitchFamily="18" charset="0"/>
              <a:cs typeface="Times New Roman" pitchFamily="18" charset="0"/>
            </a:rPr>
            <a:t>ДЛ</a:t>
          </a:r>
          <a:endParaRPr lang="ru-RU" sz="1400" b="1"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rot="5400000">
        <a:off x="-117358" y="122448"/>
        <a:ext cx="782392" cy="547674"/>
      </dsp:txXfrm>
    </dsp:sp>
    <dsp:sp modelId="{7887C89A-5DA2-443C-B4F9-9CFA41B9FEAD}">
      <dsp:nvSpPr>
        <dsp:cNvPr id="0" name=""/>
        <dsp:cNvSpPr/>
      </dsp:nvSpPr>
      <dsp:spPr>
        <a:xfrm rot="5400000">
          <a:off x="2608315" y="-2022539"/>
          <a:ext cx="515618" cy="4636901"/>
        </a:xfrm>
        <a:prstGeom prst="round2SameRect">
          <a:avLst/>
        </a:prstGeom>
        <a:solidFill>
          <a:schemeClr val="accent5">
            <a:lumMod val="40000"/>
            <a:lumOff val="60000"/>
            <a:alpha val="90000"/>
          </a:schemeClr>
        </a:solidFill>
        <a:ln w="25400" cap="flat" cmpd="sng" algn="ctr">
          <a:solidFill>
            <a:srgbClr val="FFFF00"/>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b="1" kern="1200" dirty="0" smtClean="0">
              <a:latin typeface="Trebuchet MS" panose="020B0603020202020204" pitchFamily="34" charset="0"/>
              <a:cs typeface="Times New Roman" pitchFamily="18" charset="0"/>
            </a:rPr>
            <a:t>Средняя стоимость 1 рецепта = 482 руб.</a:t>
          </a:r>
          <a:endParaRPr lang="ru-RU" sz="1600" b="1" kern="1200" dirty="0">
            <a:latin typeface="Trebuchet MS" panose="020B0603020202020204" pitchFamily="34" charset="0"/>
            <a:cs typeface="Times New Roman" pitchFamily="18" charset="0"/>
          </a:endParaRPr>
        </a:p>
      </dsp:txBody>
      <dsp:txXfrm rot="5400000">
        <a:off x="2608315" y="-2022539"/>
        <a:ext cx="515618" cy="4636901"/>
      </dsp:txXfrm>
    </dsp:sp>
    <dsp:sp modelId="{DF6DD05A-351F-4F1A-A812-AA9715EE0ABF}">
      <dsp:nvSpPr>
        <dsp:cNvPr id="0" name=""/>
        <dsp:cNvSpPr/>
      </dsp:nvSpPr>
      <dsp:spPr>
        <a:xfrm rot="5400000">
          <a:off x="-117358" y="747533"/>
          <a:ext cx="782392" cy="547674"/>
        </a:xfrm>
        <a:prstGeom prst="chevron">
          <a:avLst/>
        </a:prstGeom>
        <a:solidFill>
          <a:srgbClr val="FF6600"/>
        </a:solidFill>
        <a:ln w="25400" cap="flat" cmpd="sng" algn="ctr">
          <a:solidFill>
            <a:schemeClr val="accent2">
              <a:shade val="80000"/>
              <a:hueOff val="-11957"/>
              <a:satOff val="-1341"/>
              <a:lumOff val="856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b="1" kern="1200" dirty="0" smtClean="0">
              <a:effectLst>
                <a:outerShdw blurRad="38100" dist="38100" dir="2700000" algn="tl">
                  <a:srgbClr val="000000">
                    <a:alpha val="43137"/>
                  </a:srgbClr>
                </a:outerShdw>
              </a:effectLst>
              <a:latin typeface="Times New Roman" pitchFamily="18" charset="0"/>
              <a:cs typeface="Times New Roman" pitchFamily="18" charset="0"/>
            </a:rPr>
            <a:t>ОНЛП</a:t>
          </a:r>
          <a:endParaRPr lang="ru-RU" sz="1400" b="1"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rot="5400000">
        <a:off x="-117358" y="747533"/>
        <a:ext cx="782392" cy="547674"/>
      </dsp:txXfrm>
    </dsp:sp>
    <dsp:sp modelId="{092546DB-B54C-4718-8905-CAB25916C5F7}">
      <dsp:nvSpPr>
        <dsp:cNvPr id="0" name=""/>
        <dsp:cNvSpPr/>
      </dsp:nvSpPr>
      <dsp:spPr>
        <a:xfrm rot="5400000">
          <a:off x="2585158" y="-1397183"/>
          <a:ext cx="504807" cy="4636901"/>
        </a:xfrm>
        <a:prstGeom prst="round2SameRect">
          <a:avLst/>
        </a:prstGeom>
        <a:solidFill>
          <a:schemeClr val="accent5">
            <a:lumMod val="40000"/>
            <a:lumOff val="60000"/>
            <a:alpha val="90000"/>
          </a:schemeClr>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b="1" kern="1200" dirty="0" smtClean="0">
              <a:latin typeface="Trebuchet MS" panose="020B0603020202020204" pitchFamily="34" charset="0"/>
              <a:cs typeface="Times New Roman" pitchFamily="18" charset="0"/>
            </a:rPr>
            <a:t>Средняя стоимость 1 рецепта = 671 руб</a:t>
          </a:r>
          <a:r>
            <a:rPr lang="ru-RU" sz="1800" b="1" kern="1200" dirty="0" smtClean="0">
              <a:latin typeface="Times New Roman" pitchFamily="18" charset="0"/>
              <a:cs typeface="Times New Roman" pitchFamily="18" charset="0"/>
            </a:rPr>
            <a:t>.</a:t>
          </a:r>
          <a:endParaRPr lang="ru-RU" sz="1800" b="1" kern="1200" dirty="0">
            <a:latin typeface="Times New Roman" pitchFamily="18" charset="0"/>
            <a:cs typeface="Times New Roman" pitchFamily="18" charset="0"/>
          </a:endParaRPr>
        </a:p>
      </dsp:txBody>
      <dsp:txXfrm rot="5400000">
        <a:off x="2585158" y="-1397183"/>
        <a:ext cx="504807" cy="4636901"/>
      </dsp:txXfrm>
    </dsp:sp>
    <dsp:sp modelId="{1D0D6F9E-4DC7-450D-AA65-D7A414B79C8F}">
      <dsp:nvSpPr>
        <dsp:cNvPr id="0" name=""/>
        <dsp:cNvSpPr/>
      </dsp:nvSpPr>
      <dsp:spPr>
        <a:xfrm rot="5400000">
          <a:off x="-117358" y="1372619"/>
          <a:ext cx="782392" cy="547674"/>
        </a:xfrm>
        <a:prstGeom prst="chevron">
          <a:avLst/>
        </a:prstGeom>
        <a:solidFill>
          <a:srgbClr val="C00000"/>
        </a:solidFill>
        <a:ln w="25400" cap="flat" cmpd="sng" algn="ctr">
          <a:solidFill>
            <a:schemeClr val="accent2">
              <a:shade val="80000"/>
              <a:hueOff val="-23915"/>
              <a:satOff val="-2683"/>
              <a:lumOff val="1712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b="1" kern="1200" dirty="0" smtClean="0">
              <a:effectLst>
                <a:outerShdw blurRad="38100" dist="38100" dir="2700000" algn="tl">
                  <a:srgbClr val="000000">
                    <a:alpha val="43137"/>
                  </a:srgbClr>
                </a:outerShdw>
              </a:effectLst>
              <a:latin typeface="Times New Roman" pitchFamily="18" charset="0"/>
              <a:cs typeface="Times New Roman" pitchFamily="18" charset="0"/>
            </a:rPr>
            <a:t>7 ВЗН</a:t>
          </a:r>
          <a:endParaRPr lang="ru-RU" sz="1400" b="1"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rot="5400000">
        <a:off x="-117358" y="1372619"/>
        <a:ext cx="782392" cy="547674"/>
      </dsp:txXfrm>
    </dsp:sp>
    <dsp:sp modelId="{44EE785A-F221-4BA4-9601-7CB43B8A7A73}">
      <dsp:nvSpPr>
        <dsp:cNvPr id="0" name=""/>
        <dsp:cNvSpPr/>
      </dsp:nvSpPr>
      <dsp:spPr>
        <a:xfrm rot="5400000">
          <a:off x="2584016" y="-781587"/>
          <a:ext cx="507090" cy="4636901"/>
        </a:xfrm>
        <a:prstGeom prst="round2SameRect">
          <a:avLst/>
        </a:prstGeom>
        <a:solidFill>
          <a:schemeClr val="accent5">
            <a:lumMod val="40000"/>
            <a:lumOff val="60000"/>
            <a:alpha val="90000"/>
          </a:schemeClr>
        </a:solidFill>
        <a:ln w="25400" cap="flat" cmpd="sng" algn="ctr">
          <a:solidFill>
            <a:srgbClr val="C0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b="1" kern="1200" dirty="0" smtClean="0">
              <a:latin typeface="Trebuchet MS" panose="020B0603020202020204" pitchFamily="34" charset="0"/>
              <a:cs typeface="Times New Roman" pitchFamily="18" charset="0"/>
            </a:rPr>
            <a:t>Средняя стоимость 1 рецепта = 57 992 руб.</a:t>
          </a:r>
          <a:endParaRPr lang="ru-RU" sz="1600" b="1" kern="1200" dirty="0">
            <a:latin typeface="Trebuchet MS" panose="020B0603020202020204" pitchFamily="34" charset="0"/>
            <a:cs typeface="Times New Roman" pitchFamily="18" charset="0"/>
          </a:endParaRPr>
        </a:p>
      </dsp:txBody>
      <dsp:txXfrm rot="5400000">
        <a:off x="2584016" y="-781587"/>
        <a:ext cx="507090" cy="4636901"/>
      </dsp:txXfrm>
    </dsp:sp>
    <dsp:sp modelId="{74679401-E411-4189-B2AF-69E172A6B6BB}">
      <dsp:nvSpPr>
        <dsp:cNvPr id="0" name=""/>
        <dsp:cNvSpPr/>
      </dsp:nvSpPr>
      <dsp:spPr>
        <a:xfrm rot="5400000">
          <a:off x="-117358" y="1997705"/>
          <a:ext cx="782392" cy="547674"/>
        </a:xfrm>
        <a:prstGeom prst="chevron">
          <a:avLst/>
        </a:prstGeom>
        <a:solidFill>
          <a:srgbClr val="FF0000"/>
        </a:solidFill>
        <a:ln w="25400" cap="flat" cmpd="sng" algn="ctr">
          <a:solidFill>
            <a:schemeClr val="accent2">
              <a:shade val="80000"/>
              <a:hueOff val="-35872"/>
              <a:satOff val="-4024"/>
              <a:lumOff val="2568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b="1" kern="1200" dirty="0" smtClean="0">
              <a:effectLst>
                <a:outerShdw blurRad="38100" dist="38100" dir="2700000" algn="tl">
                  <a:srgbClr val="000000">
                    <a:alpha val="43137"/>
                  </a:srgbClr>
                </a:outerShdw>
              </a:effectLst>
              <a:latin typeface="Times New Roman" pitchFamily="18" charset="0"/>
              <a:cs typeface="Times New Roman" pitchFamily="18" charset="0"/>
            </a:rPr>
            <a:t>ОРФ</a:t>
          </a:r>
          <a:endParaRPr lang="ru-RU" sz="1400" b="1"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rot="5400000">
        <a:off x="-117358" y="1997705"/>
        <a:ext cx="782392" cy="547674"/>
      </dsp:txXfrm>
    </dsp:sp>
    <dsp:sp modelId="{0768F890-E538-4E9A-B4FF-ECECC975ED5E}">
      <dsp:nvSpPr>
        <dsp:cNvPr id="0" name=""/>
        <dsp:cNvSpPr/>
      </dsp:nvSpPr>
      <dsp:spPr>
        <a:xfrm rot="5400000">
          <a:off x="2611847" y="-203879"/>
          <a:ext cx="508555" cy="4636901"/>
        </a:xfrm>
        <a:prstGeom prst="round2SameRect">
          <a:avLst/>
        </a:prstGeom>
        <a:solidFill>
          <a:schemeClr val="accent5">
            <a:lumMod val="40000"/>
            <a:lumOff val="60000"/>
            <a:alpha val="90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b="1" kern="1200" dirty="0" smtClean="0">
              <a:latin typeface="Trebuchet MS" panose="020B0603020202020204" pitchFamily="34" charset="0"/>
              <a:cs typeface="Times New Roman" pitchFamily="18" charset="0"/>
            </a:rPr>
            <a:t>Средняя стоимость 1 рецепта = 194 279 руб. </a:t>
          </a:r>
          <a:endParaRPr lang="ru-RU" sz="1600" b="1" kern="1200" dirty="0">
            <a:latin typeface="Trebuchet MS" panose="020B0603020202020204" pitchFamily="34" charset="0"/>
            <a:cs typeface="Times New Roman" pitchFamily="18" charset="0"/>
          </a:endParaRPr>
        </a:p>
      </dsp:txBody>
      <dsp:txXfrm rot="5400000">
        <a:off x="2611847" y="-203879"/>
        <a:ext cx="508555" cy="463690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118382B-3153-4C39-849F-F8E74663A017}">
      <dsp:nvSpPr>
        <dsp:cNvPr id="0" name=""/>
        <dsp:cNvSpPr/>
      </dsp:nvSpPr>
      <dsp:spPr>
        <a:xfrm>
          <a:off x="-20985" y="259127"/>
          <a:ext cx="8088588" cy="1461809"/>
        </a:xfrm>
        <a:prstGeom prst="roundRect">
          <a:avLst>
            <a:gd name="adj" fmla="val 10000"/>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b="1" kern="1200" smtClean="0">
              <a:effectLst>
                <a:outerShdw blurRad="38100" dist="38100" dir="2700000" algn="tl">
                  <a:srgbClr val="000000">
                    <a:alpha val="43137"/>
                  </a:srgbClr>
                </a:outerShdw>
              </a:effectLst>
            </a:rPr>
            <a:t>I </a:t>
          </a:r>
          <a:r>
            <a:rPr lang="ru-RU" sz="1400" b="1" kern="1200" smtClean="0">
              <a:effectLst>
                <a:outerShdw blurRad="38100" dist="38100" dir="2700000" algn="tl">
                  <a:srgbClr val="000000">
                    <a:alpha val="43137"/>
                  </a:srgbClr>
                </a:outerShdw>
              </a:effectLst>
            </a:rPr>
            <a:t>ЭТАП - ОРГАНИЗАЦИОННАЯ ПЕРЕСТРОЙКА</a:t>
          </a:r>
          <a:r>
            <a:rPr lang="ru-RU" sz="1400" b="1" kern="1200" smtClean="0"/>
            <a:t>:</a:t>
          </a:r>
        </a:p>
        <a:p>
          <a:pPr lvl="0" algn="just" defTabSz="622300">
            <a:lnSpc>
              <a:spcPct val="90000"/>
            </a:lnSpc>
            <a:spcBef>
              <a:spcPct val="0"/>
            </a:spcBef>
            <a:spcAft>
              <a:spcPct val="35000"/>
            </a:spcAft>
          </a:pPr>
          <a:r>
            <a:rPr lang="ru-RU" sz="1400" b="1" kern="1200" smtClean="0"/>
            <a:t>ВНЕДРЕНИЕ ТРЕХУРОВНЕВОЙ СИСТЕМЫ ОКАЗАНИЯ МЕДИЦИНСКОЙ ПОМОЩИ НА ОСНОВЕ ПОРЯДКОВ</a:t>
          </a:r>
          <a:endParaRPr lang="ru-RU" sz="1400" b="1" kern="1200" dirty="0"/>
        </a:p>
      </dsp:txBody>
      <dsp:txXfrm>
        <a:off x="-20985" y="259127"/>
        <a:ext cx="6127157" cy="1461809"/>
      </dsp:txXfrm>
    </dsp:sp>
    <dsp:sp modelId="{2B9A60C8-110C-442F-BD7C-E64BC93F74DC}">
      <dsp:nvSpPr>
        <dsp:cNvPr id="0" name=""/>
        <dsp:cNvSpPr/>
      </dsp:nvSpPr>
      <dsp:spPr>
        <a:xfrm>
          <a:off x="679491" y="1746436"/>
          <a:ext cx="8150718" cy="2197543"/>
        </a:xfrm>
        <a:prstGeom prst="roundRect">
          <a:avLst>
            <a:gd name="adj" fmla="val 10000"/>
          </a:avLst>
        </a:prstGeom>
        <a:solidFill>
          <a:schemeClr val="accent3">
            <a:hueOff val="5625132"/>
            <a:satOff val="-8440"/>
            <a:lumOff val="-1373"/>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b="1" kern="1200" smtClean="0">
              <a:effectLst>
                <a:outerShdw blurRad="38100" dist="38100" dir="2700000" algn="tl">
                  <a:srgbClr val="000000">
                    <a:alpha val="43137"/>
                  </a:srgbClr>
                </a:outerShdw>
              </a:effectLst>
            </a:rPr>
            <a:t>II </a:t>
          </a:r>
          <a:r>
            <a:rPr lang="ru-RU" sz="1400" b="1" kern="1200" smtClean="0">
              <a:effectLst>
                <a:outerShdw blurRad="38100" dist="38100" dir="2700000" algn="tl">
                  <a:srgbClr val="000000">
                    <a:alpha val="43137"/>
                  </a:srgbClr>
                </a:outerShdw>
              </a:effectLst>
            </a:rPr>
            <a:t>ЭТАП - ФИНАНСОВАЯ ПЕРЕСТРОЙКА:</a:t>
          </a:r>
        </a:p>
        <a:p>
          <a:pPr lvl="0" algn="just" defTabSz="622300">
            <a:lnSpc>
              <a:spcPct val="90000"/>
            </a:lnSpc>
            <a:spcBef>
              <a:spcPct val="0"/>
            </a:spcBef>
            <a:spcAft>
              <a:spcPct val="35000"/>
            </a:spcAft>
          </a:pPr>
          <a:r>
            <a:rPr lang="ru-RU" sz="1400" b="1" kern="1200" smtClean="0"/>
            <a:t>ПЕРЕХОД НА ОДНОКАНАЛЬНОЕ ФИНАНСИРОВАНИЕ;</a:t>
          </a:r>
        </a:p>
        <a:p>
          <a:pPr lvl="0" algn="just" defTabSz="622300">
            <a:lnSpc>
              <a:spcPct val="90000"/>
            </a:lnSpc>
            <a:spcBef>
              <a:spcPct val="0"/>
            </a:spcBef>
            <a:spcAft>
              <a:spcPct val="35000"/>
            </a:spcAft>
          </a:pPr>
          <a:r>
            <a:rPr lang="ru-RU" sz="1400" b="1" kern="1200" smtClean="0"/>
            <a:t>ИЗМЕНЕНИЕ ПРИНЦИПОВ ОПЛАТЫ МЕДИЦИНСКОЙ ПОМОЩИ;</a:t>
          </a:r>
        </a:p>
        <a:p>
          <a:pPr lvl="0" algn="just" defTabSz="622300">
            <a:lnSpc>
              <a:spcPct val="90000"/>
            </a:lnSpc>
            <a:spcBef>
              <a:spcPct val="0"/>
            </a:spcBef>
            <a:spcAft>
              <a:spcPct val="35000"/>
            </a:spcAft>
          </a:pPr>
          <a:r>
            <a:rPr lang="ru-RU" sz="1400" b="1" kern="1200" smtClean="0"/>
            <a:t>РЕФОРМА СИСТЕМЫ ОКАЗАНИЯ ГОСУДАРСТВЕННЫХ И МУНИЦИПАЛЬНЫХ УСЛУГ </a:t>
          </a:r>
          <a:endParaRPr lang="ru-RU" sz="1400" b="1" kern="1200" dirty="0"/>
        </a:p>
      </dsp:txBody>
      <dsp:txXfrm>
        <a:off x="679491" y="1746436"/>
        <a:ext cx="6172622" cy="2197543"/>
      </dsp:txXfrm>
    </dsp:sp>
    <dsp:sp modelId="{3AE901CD-64B1-4CAB-8416-1E5812AC4B3E}">
      <dsp:nvSpPr>
        <dsp:cNvPr id="0" name=""/>
        <dsp:cNvSpPr/>
      </dsp:nvSpPr>
      <dsp:spPr>
        <a:xfrm>
          <a:off x="1145386" y="3971772"/>
          <a:ext cx="8271908" cy="1697160"/>
        </a:xfrm>
        <a:prstGeom prst="roundRect">
          <a:avLst>
            <a:gd name="adj" fmla="val 10000"/>
          </a:avLst>
        </a:prstGeom>
        <a:solidFill>
          <a:schemeClr val="accent3">
            <a:hueOff val="11250264"/>
            <a:satOff val="-16880"/>
            <a:lumOff val="-2745"/>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b="1" kern="1200" smtClean="0">
              <a:effectLst>
                <a:outerShdw blurRad="38100" dist="38100" dir="2700000" algn="tl">
                  <a:srgbClr val="000000">
                    <a:alpha val="43137"/>
                  </a:srgbClr>
                </a:outerShdw>
              </a:effectLst>
            </a:rPr>
            <a:t>III </a:t>
          </a:r>
          <a:r>
            <a:rPr lang="ru-RU" sz="1400" b="1" kern="1200" smtClean="0">
              <a:effectLst>
                <a:outerShdw blurRad="38100" dist="38100" dir="2700000" algn="tl">
                  <a:srgbClr val="000000">
                    <a:alpha val="43137"/>
                  </a:srgbClr>
                </a:outerShdw>
              </a:effectLst>
            </a:rPr>
            <a:t>ЭТАП - ИНФОРМАЦИОННАЯ ПЕРЕСТРОЙКА:</a:t>
          </a:r>
        </a:p>
        <a:p>
          <a:pPr lvl="0" algn="l" defTabSz="622300">
            <a:lnSpc>
              <a:spcPct val="90000"/>
            </a:lnSpc>
            <a:spcBef>
              <a:spcPct val="0"/>
            </a:spcBef>
            <a:spcAft>
              <a:spcPct val="35000"/>
            </a:spcAft>
          </a:pPr>
          <a:r>
            <a:rPr lang="ru-RU" sz="1400" b="1" kern="1200" smtClean="0"/>
            <a:t>ПОСТРОЕНИЕ ЕДИНОЙ ГОСУДАРСТВЕННОЙ ИНФОРМАЦИННОЙ СИСТЕМЫ ЗДРАВООХРАНЕНИЯ  </a:t>
          </a:r>
          <a:endParaRPr lang="ru-RU" sz="1400" b="1" kern="1200" dirty="0" smtClean="0"/>
        </a:p>
      </dsp:txBody>
      <dsp:txXfrm>
        <a:off x="1145386" y="3971772"/>
        <a:ext cx="6264400" cy="1697160"/>
      </dsp:txXfrm>
    </dsp:sp>
    <dsp:sp modelId="{7DCE7CF5-2B9B-4DED-A327-50ECFE598D60}">
      <dsp:nvSpPr>
        <dsp:cNvPr id="0" name=""/>
        <dsp:cNvSpPr/>
      </dsp:nvSpPr>
      <dsp:spPr>
        <a:xfrm>
          <a:off x="6726945" y="1356458"/>
          <a:ext cx="1247884" cy="1247884"/>
        </a:xfrm>
        <a:prstGeom prst="downArrow">
          <a:avLst>
            <a:gd name="adj1" fmla="val 55000"/>
            <a:gd name="adj2" fmla="val 45000"/>
          </a:avLst>
        </a:prstGeom>
        <a:solidFill>
          <a:schemeClr val="accent3">
            <a:tint val="40000"/>
            <a:alpha val="90000"/>
            <a:hueOff val="0"/>
            <a:satOff val="0"/>
            <a:lumOff val="0"/>
            <a:alphaOff val="0"/>
          </a:schemeClr>
        </a:solidFill>
        <a:ln>
          <a:noFill/>
        </a:ln>
        <a:effectLst/>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6726945" y="1356458"/>
        <a:ext cx="1247884" cy="1247884"/>
      </dsp:txXfrm>
    </dsp:sp>
    <dsp:sp modelId="{51E39BC7-245B-4E12-817C-46F949A839DF}">
      <dsp:nvSpPr>
        <dsp:cNvPr id="0" name=""/>
        <dsp:cNvSpPr/>
      </dsp:nvSpPr>
      <dsp:spPr>
        <a:xfrm>
          <a:off x="7374073" y="3649364"/>
          <a:ext cx="1247884" cy="1247884"/>
        </a:xfrm>
        <a:prstGeom prst="downArrow">
          <a:avLst>
            <a:gd name="adj1" fmla="val 55000"/>
            <a:gd name="adj2" fmla="val 45000"/>
          </a:avLst>
        </a:prstGeom>
        <a:solidFill>
          <a:schemeClr val="accent3">
            <a:tint val="40000"/>
            <a:alpha val="90000"/>
            <a:hueOff val="10716850"/>
            <a:satOff val="-13793"/>
            <a:lumOff val="-1075"/>
            <a:alphaOff val="0"/>
          </a:schemeClr>
        </a:solidFill>
        <a:ln>
          <a:noFill/>
        </a:ln>
        <a:effectLst/>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7374073" y="3649364"/>
        <a:ext cx="1247884" cy="124788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image" Target="../media/image45.emf"/></Relationships>
</file>

<file path=ppt/drawings/drawing1.xml><?xml version="1.0" encoding="utf-8"?>
<c:userShapes xmlns:c="http://schemas.openxmlformats.org/drawingml/2006/chart">
  <cdr:relSizeAnchor xmlns:cdr="http://schemas.openxmlformats.org/drawingml/2006/chartDrawing">
    <cdr:from>
      <cdr:x>0.35082</cdr:x>
      <cdr:y>0.45756</cdr:y>
    </cdr:from>
    <cdr:to>
      <cdr:x>0.40696</cdr:x>
      <cdr:y>0.77616</cdr:y>
    </cdr:to>
    <cdr:sp macro="" textlink="">
      <cdr:nvSpPr>
        <cdr:cNvPr id="3" name="Цилиндр 2"/>
        <cdr:cNvSpPr/>
      </cdr:nvSpPr>
      <cdr:spPr>
        <a:xfrm xmlns:a="http://schemas.openxmlformats.org/drawingml/2006/main">
          <a:off x="2058429" y="1080120"/>
          <a:ext cx="329377" cy="752092"/>
        </a:xfrm>
        <a:prstGeom xmlns:a="http://schemas.openxmlformats.org/drawingml/2006/main" prst="can">
          <a:avLst/>
        </a:prstGeom>
        <a:gradFill xmlns:a="http://schemas.openxmlformats.org/drawingml/2006/main">
          <a:gsLst>
            <a:gs pos="0">
              <a:srgbClr val="DDEBCF"/>
            </a:gs>
            <a:gs pos="50000">
              <a:srgbClr val="9CB86E"/>
            </a:gs>
            <a:gs pos="100000">
              <a:srgbClr val="156B13"/>
            </a:gs>
          </a:gsLst>
          <a:lin ang="5400000" scaled="0"/>
        </a:gradFill>
        <a:ln xmlns:a="http://schemas.openxmlformats.org/drawingml/2006/main">
          <a:solidFill>
            <a:schemeClr val="accent3">
              <a:lumMod val="60000"/>
              <a:lumOff val="4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ru-RU"/>
        </a:p>
      </cdr:txBody>
    </cdr:sp>
  </cdr:relSizeAnchor>
  <cdr:relSizeAnchor xmlns:cdr="http://schemas.openxmlformats.org/drawingml/2006/chartDrawing">
    <cdr:from>
      <cdr:x>0.39469</cdr:x>
      <cdr:y>0.38026</cdr:y>
    </cdr:from>
    <cdr:to>
      <cdr:x>0.59145</cdr:x>
      <cdr:y>0.53672</cdr:y>
    </cdr:to>
    <cdr:sp macro="" textlink="">
      <cdr:nvSpPr>
        <cdr:cNvPr id="5" name="TextBox 5"/>
        <cdr:cNvSpPr txBox="1"/>
      </cdr:nvSpPr>
      <cdr:spPr>
        <a:xfrm xmlns:a="http://schemas.openxmlformats.org/drawingml/2006/main">
          <a:off x="2315798" y="897654"/>
          <a:ext cx="1154483" cy="369332"/>
        </a:xfrm>
        <a:prstGeom xmlns:a="http://schemas.openxmlformats.org/drawingml/2006/main" prst="rect">
          <a:avLst/>
        </a:prstGeom>
        <a:noFill xmlns:a="http://schemas.openxmlformats.org/drawingml/2006/main"/>
        <a:ln xmlns:a="http://schemas.openxmlformats.org/drawingml/2006/main">
          <a:solidFill>
            <a:schemeClr val="accent3">
              <a:lumMod val="75000"/>
            </a:schemeClr>
          </a:solidFill>
        </a:ln>
        <a:effectLst xmlns:a="http://schemas.openxmlformats.org/drawingml/2006/main">
          <a:outerShdw blurRad="50800" dist="38100" dir="16200000" rotWithShape="0">
            <a:prstClr val="black">
              <a:alpha val="40000"/>
            </a:prstClr>
          </a:outerShdw>
        </a:effectLst>
      </cdr:spPr>
      <cdr:txBody>
        <a:bodyPr xmlns:a="http://schemas.openxmlformats.org/drawingml/2006/main" wrap="none" rtlCol="0">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ru-RU" b="1" dirty="0" smtClean="0">
              <a:solidFill>
                <a:schemeClr val="accent3">
                  <a:lumMod val="50000"/>
                </a:schemeClr>
              </a:solidFill>
              <a:latin typeface="Arial" panose="020B0604020202020204" pitchFamily="34" charset="0"/>
              <a:cs typeface="Arial" panose="020B0604020202020204" pitchFamily="34" charset="0"/>
            </a:rPr>
            <a:t>9451 </a:t>
          </a:r>
          <a:r>
            <a:rPr lang="ru-RU" sz="1000" b="1" dirty="0" smtClean="0">
              <a:solidFill>
                <a:schemeClr val="accent3">
                  <a:lumMod val="50000"/>
                </a:schemeClr>
              </a:solidFill>
              <a:latin typeface="Arial" panose="020B0604020202020204" pitchFamily="34" charset="0"/>
              <a:cs typeface="Arial" panose="020B0604020202020204" pitchFamily="34" charset="0"/>
            </a:rPr>
            <a:t>(план)</a:t>
          </a:r>
          <a:endParaRPr lang="ru-RU" sz="1000" b="1" dirty="0">
            <a:solidFill>
              <a:schemeClr val="accent3">
                <a:lumMod val="50000"/>
              </a:schemeClr>
            </a:solidFill>
            <a:latin typeface="Arial" panose="020B0604020202020204" pitchFamily="34" charset="0"/>
            <a:cs typeface="Arial" panose="020B0604020202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0.33908</cdr:x>
      <cdr:y>0.01904</cdr:y>
    </cdr:from>
    <cdr:to>
      <cdr:x>0.74707</cdr:x>
      <cdr:y>0.11047</cdr:y>
    </cdr:to>
    <cdr:sp macro="" textlink="">
      <cdr:nvSpPr>
        <cdr:cNvPr id="2" name="TextBox 1"/>
        <cdr:cNvSpPr txBox="1"/>
      </cdr:nvSpPr>
      <cdr:spPr>
        <a:xfrm xmlns:a="http://schemas.openxmlformats.org/drawingml/2006/main">
          <a:off x="2124236" y="76926"/>
          <a:ext cx="2555956" cy="369332"/>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ru-RU" b="1" dirty="0">
              <a:solidFill>
                <a:schemeClr val="tx1">
                  <a:lumMod val="75000"/>
                  <a:lumOff val="25000"/>
                </a:schemeClr>
              </a:solidFill>
              <a:effectLst>
                <a:outerShdw blurRad="38100" dist="38100" dir="2700000" algn="tl">
                  <a:srgbClr val="000000">
                    <a:alpha val="43137"/>
                  </a:srgbClr>
                </a:outerShdw>
              </a:effectLst>
            </a:rPr>
            <a:t>с</a:t>
          </a:r>
          <a:r>
            <a:rPr lang="ru-RU" b="1" dirty="0" smtClean="0">
              <a:solidFill>
                <a:schemeClr val="tx1">
                  <a:lumMod val="75000"/>
                  <a:lumOff val="25000"/>
                </a:schemeClr>
              </a:solidFill>
              <a:effectLst>
                <a:outerShdw blurRad="38100" dist="38100" dir="2700000" algn="tl">
                  <a:srgbClr val="000000">
                    <a:alpha val="43137"/>
                  </a:srgbClr>
                </a:outerShdw>
              </a:effectLst>
            </a:rPr>
            <a:t>редние медработники</a:t>
          </a:r>
          <a:endParaRPr lang="ru-RU" b="1" dirty="0">
            <a:solidFill>
              <a:schemeClr val="tx1">
                <a:lumMod val="75000"/>
                <a:lumOff val="25000"/>
              </a:schemeClr>
            </a:solidFill>
            <a:effectLst>
              <a:outerShdw blurRad="38100" dist="38100" dir="2700000" algn="tl">
                <a:srgbClr val="000000">
                  <a:alpha val="43137"/>
                </a:srgbClr>
              </a:outerShdw>
            </a:effectLst>
          </a:endParaRPr>
        </a:p>
      </cdr:txBody>
    </cdr:sp>
  </cdr:relSizeAnchor>
  <cdr:relSizeAnchor xmlns:cdr="http://schemas.openxmlformats.org/drawingml/2006/chartDrawing">
    <cdr:from>
      <cdr:x>0.48342</cdr:x>
      <cdr:y>0.45892</cdr:y>
    </cdr:from>
    <cdr:to>
      <cdr:x>0.74125</cdr:x>
      <cdr:y>0.6789</cdr:y>
    </cdr:to>
    <cdr:sp macro="" textlink="">
      <cdr:nvSpPr>
        <cdr:cNvPr id="3" name="Овал 2"/>
        <cdr:cNvSpPr/>
      </cdr:nvSpPr>
      <cdr:spPr>
        <a:xfrm xmlns:a="http://schemas.openxmlformats.org/drawingml/2006/main" rot="19646112">
          <a:off x="3028509" y="1853896"/>
          <a:ext cx="1615213" cy="888628"/>
        </a:xfrm>
        <a:prstGeom xmlns:a="http://schemas.openxmlformats.org/drawingml/2006/main" prst="ellipse">
          <a:avLst/>
        </a:prstGeom>
        <a:noFill xmlns:a="http://schemas.openxmlformats.org/drawingml/2006/main"/>
        <a:ln xmlns:a="http://schemas.openxmlformats.org/drawingml/2006/main" w="31750">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ru-RU"/>
        </a:p>
      </cdr:txBody>
    </cdr:sp>
  </cdr:relSizeAnchor>
  <cdr:relSizeAnchor xmlns:cdr="http://schemas.openxmlformats.org/drawingml/2006/chartDrawing">
    <cdr:from>
      <cdr:x>0.52299</cdr:x>
      <cdr:y>0.50461</cdr:y>
    </cdr:from>
    <cdr:to>
      <cdr:x>0.68194</cdr:x>
      <cdr:y>0.6189</cdr:y>
    </cdr:to>
    <cdr:sp macro="" textlink="">
      <cdr:nvSpPr>
        <cdr:cNvPr id="4" name="TextBox 2"/>
        <cdr:cNvSpPr txBox="1"/>
      </cdr:nvSpPr>
      <cdr:spPr>
        <a:xfrm xmlns:a="http://schemas.openxmlformats.org/drawingml/2006/main">
          <a:off x="3276364" y="2038485"/>
          <a:ext cx="995785" cy="461665"/>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 </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848</a:t>
          </a:r>
          <a:endPar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0.33967</cdr:x>
      <cdr:y>0.31842</cdr:y>
    </cdr:from>
    <cdr:to>
      <cdr:x>0.66194</cdr:x>
      <cdr:y>0.41971</cdr:y>
    </cdr:to>
    <cdr:cxnSp macro="">
      <cdr:nvCxnSpPr>
        <cdr:cNvPr id="3" name="Прямая со стрелкой 2"/>
        <cdr:cNvCxnSpPr/>
      </cdr:nvCxnSpPr>
      <cdr:spPr>
        <a:xfrm xmlns:a="http://schemas.openxmlformats.org/drawingml/2006/main" flipV="1">
          <a:off x="1246366" y="1225276"/>
          <a:ext cx="1182504" cy="389761"/>
        </a:xfrm>
        <a:prstGeom xmlns:a="http://schemas.openxmlformats.org/drawingml/2006/main" prst="straightConnector1">
          <a:avLst/>
        </a:prstGeom>
        <a:ln xmlns:a="http://schemas.openxmlformats.org/drawingml/2006/main" w="19050">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5F08FF-3F2F-4C0A-B0F8-F55EFF0BD47A}" type="datetimeFigureOut">
              <a:rPr lang="ru-RU" smtClean="0"/>
              <a:pPr/>
              <a:t>07.04.2014</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88048CD-6B48-499D-9326-37C36C1F8695}" type="slidenum">
              <a:rPr lang="ru-RU" smtClean="0"/>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730109-36B8-4F34-87F8-038AA9C3DA12}" type="datetimeFigureOut">
              <a:rPr lang="ru-RU" smtClean="0"/>
              <a:pPr/>
              <a:t>07.04.2014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50B531-8218-434F-A769-10E62DBB66B3}" type="slidenum">
              <a:rPr lang="ru-RU" smtClean="0"/>
              <a:pPr/>
              <a:t>‹#›</a:t>
            </a:fld>
            <a:endParaRPr lang="ru-RU"/>
          </a:p>
        </p:txBody>
      </p:sp>
    </p:spTree>
    <p:extLst>
      <p:ext uri="{BB962C8B-B14F-4D97-AF65-F5344CB8AC3E}">
        <p14:creationId xmlns="" xmlns:p14="http://schemas.microsoft.com/office/powerpoint/2010/main" val="1682397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eaLnBrk="1" hangingPunct="1"/>
            <a:r>
              <a:rPr lang="ru-RU" altLang="ru-RU" sz="1200" dirty="0" smtClean="0">
                <a:latin typeface="Arial" panose="020B0604020202020204" pitchFamily="34" charset="0"/>
                <a:cs typeface="Arial" panose="020B0604020202020204" pitchFamily="34" charset="0"/>
              </a:rPr>
              <a:t>Уважаемые члены коллегии!</a:t>
            </a:r>
          </a:p>
          <a:p>
            <a:pPr algn="just" eaLnBrk="1" hangingPunct="1"/>
            <a:r>
              <a:rPr lang="ru-RU" altLang="ru-RU" sz="1200" dirty="0" smtClean="0">
                <a:latin typeface="Arial" panose="020B0604020202020204" pitchFamily="34" charset="0"/>
                <a:cs typeface="Arial" panose="020B0604020202020204" pitchFamily="34" charset="0"/>
              </a:rPr>
              <a:t>Уважаемые руководители здравоохранения!</a:t>
            </a:r>
          </a:p>
          <a:p>
            <a:pPr algn="just" eaLnBrk="1" hangingPunct="1"/>
            <a:r>
              <a:rPr lang="ru-RU" altLang="ru-RU" sz="1200" dirty="0" smtClean="0">
                <a:latin typeface="Arial" panose="020B0604020202020204" pitchFamily="34" charset="0"/>
                <a:cs typeface="Arial" panose="020B0604020202020204" pitchFamily="34" charset="0"/>
              </a:rPr>
              <a:t>Коллеги!</a:t>
            </a:r>
          </a:p>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sz="1200" dirty="0" smtClean="0">
                <a:latin typeface="Arial" panose="020B0604020202020204" pitchFamily="34" charset="0"/>
                <a:cs typeface="Arial" panose="020B0604020202020204" pitchFamily="34" charset="0"/>
              </a:rPr>
              <a:t>Разрешите приветствовать вас на очередной коллегии Министерства. </a:t>
            </a:r>
            <a:r>
              <a:rPr lang="ru-RU" sz="1200" dirty="0" smtClean="0">
                <a:latin typeface="Arial" panose="020B0604020202020204" pitchFamily="34" charset="0"/>
                <a:cs typeface="Arial" panose="020B0604020202020204" pitchFamily="34" charset="0"/>
              </a:rPr>
              <a:t>Снова пришло время подводить итоги года, в течение которого события сменяли друг друга, как дни в календаре.</a:t>
            </a:r>
            <a:r>
              <a:rPr lang="ru-RU" sz="1200" baseline="0" dirty="0" smtClean="0">
                <a:latin typeface="Arial" panose="020B0604020202020204" pitchFamily="34" charset="0"/>
                <a:cs typeface="Arial" panose="020B0604020202020204" pitchFamily="34" charset="0"/>
              </a:rPr>
              <a:t> Структурная реформа здравоохранения продолжается, вслед за изменением принципов и схем организации медицинской помощи, внедрением федеральных порядков, трехуровневой системы здравоохранения </a:t>
            </a:r>
            <a:r>
              <a:rPr lang="ru-RU" sz="1200" i="1" baseline="0" dirty="0" smtClean="0">
                <a:latin typeface="Arial" panose="020B0604020202020204" pitchFamily="34" charset="0"/>
                <a:cs typeface="Arial" panose="020B0604020202020204" pitchFamily="34" charset="0"/>
              </a:rPr>
              <a:t>(о чем мы подробно говорили на прошлогодней итоговой коллегии) </a:t>
            </a:r>
            <a:r>
              <a:rPr lang="ru-RU" sz="1200" baseline="0" dirty="0" smtClean="0">
                <a:latin typeface="Arial" panose="020B0604020202020204" pitchFamily="34" charset="0"/>
                <a:cs typeface="Arial" panose="020B0604020202020204" pitchFamily="34" charset="0"/>
              </a:rPr>
              <a:t>последовало изменение принципов ее финансирования. Это стало возможным после завершения в 2013 году региональной программы модернизации, которая была частью общегосударственной программы модернизации здравоохранения и заложила организационную и финансовую основу структурной перестройки отрасли, стала отправной точкой ее «перезагрузки». </a:t>
            </a:r>
            <a:endParaRPr lang="ru-RU" sz="1200" dirty="0" smtClean="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0"/>
          </p:nvPr>
        </p:nvSpPr>
        <p:spPr/>
        <p:txBody>
          <a:bodyPr/>
          <a:lstStyle/>
          <a:p>
            <a:fld id="{C650B531-8218-434F-A769-10E62DBB66B3}" type="slidenum">
              <a:rPr lang="ru-RU" smtClean="0"/>
              <a:pPr/>
              <a:t>1</a:t>
            </a:fld>
            <a:endParaRPr lang="ru-RU"/>
          </a:p>
        </p:txBody>
      </p:sp>
    </p:spTree>
    <p:extLst>
      <p:ext uri="{BB962C8B-B14F-4D97-AF65-F5344CB8AC3E}">
        <p14:creationId xmlns="" xmlns:p14="http://schemas.microsoft.com/office/powerpoint/2010/main" val="1657399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dirty="0" smtClean="0"/>
              <a:t>Реорганизация </a:t>
            </a:r>
            <a:r>
              <a:rPr lang="ru-RU" b="1" dirty="0" smtClean="0"/>
              <a:t>структуры</a:t>
            </a:r>
            <a:r>
              <a:rPr lang="ru-RU" baseline="0" dirty="0" smtClean="0"/>
              <a:t> </a:t>
            </a:r>
            <a:r>
              <a:rPr lang="ru-RU" b="1" baseline="0" dirty="0" smtClean="0"/>
              <a:t>медицинской помощи </a:t>
            </a:r>
            <a:r>
              <a:rPr lang="ru-RU" baseline="0" dirty="0" smtClean="0"/>
              <a:t>хорошо видна в итогах исполнения Территориальной программы госгарантий. В 2013 году в динамике и соотношении объемов медицинской помощи между собой появились существенные различия в сравнении с 2012 годом. Это связано, прежде всего, со сменой механизма финансирования видов помощи, изменением принципов планирования объемов, выделением нового вида помощи, который раньше был частью стационара – я имею ввиду паллиативную медицинскую помощь, а также проведенными в ходе реструктуризации видов медицинской помощи организационных мероприятий. </a:t>
            </a:r>
          </a:p>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sz="1200" dirty="0" smtClean="0"/>
              <a:t>Теперь отдельно по каждому виду помощи.</a:t>
            </a:r>
          </a:p>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sz="1200" dirty="0" smtClean="0"/>
              <a:t>Поликлиника.</a:t>
            </a:r>
          </a:p>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sz="1200" dirty="0" smtClean="0"/>
              <a:t> </a:t>
            </a:r>
          </a:p>
          <a:p>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10</a:t>
            </a:fld>
            <a:endParaRPr lang="ru-RU"/>
          </a:p>
        </p:txBody>
      </p:sp>
    </p:spTree>
    <p:extLst>
      <p:ext uri="{BB962C8B-B14F-4D97-AF65-F5344CB8AC3E}">
        <p14:creationId xmlns="" xmlns:p14="http://schemas.microsoft.com/office/powerpoint/2010/main" val="122270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 name="Заметки 2"/>
          <p:cNvSpPr>
            <a:spLocks noGrp="1"/>
          </p:cNvSpPr>
          <p:nvPr>
            <p:ph type="body" idx="1"/>
          </p:nvPr>
        </p:nvSpPr>
        <p:spPr/>
        <p:txBody>
          <a:bodyPr/>
          <a:lstStyle/>
          <a:p>
            <a:pPr algn="just"/>
            <a:r>
              <a:rPr lang="ru-RU" altLang="ru-RU" sz="1100" dirty="0" smtClean="0">
                <a:latin typeface="Arial" panose="020B0604020202020204" pitchFamily="34" charset="0"/>
                <a:cs typeface="Arial" panose="020B0604020202020204" pitchFamily="34" charset="0"/>
              </a:rPr>
              <a:t>Объем посещений в амбулаторном звене</a:t>
            </a:r>
            <a:r>
              <a:rPr lang="ru-RU" altLang="ru-RU" sz="1100" baseline="0" dirty="0" smtClean="0">
                <a:latin typeface="Arial" panose="020B0604020202020204" pitchFamily="34" charset="0"/>
                <a:cs typeface="Arial" panose="020B0604020202020204" pitchFamily="34" charset="0"/>
              </a:rPr>
              <a:t> </a:t>
            </a:r>
            <a:r>
              <a:rPr lang="ru-RU" altLang="ru-RU" sz="1100" dirty="0" smtClean="0">
                <a:latin typeface="Arial" panose="020B0604020202020204" pitchFamily="34" charset="0"/>
                <a:cs typeface="Arial" panose="020B0604020202020204" pitchFamily="34" charset="0"/>
              </a:rPr>
              <a:t>превышен почти на 5% по сравнению</a:t>
            </a:r>
            <a:r>
              <a:rPr lang="ru-RU" altLang="ru-RU" sz="1100" baseline="0" dirty="0" smtClean="0">
                <a:latin typeface="Arial" panose="020B0604020202020204" pitchFamily="34" charset="0"/>
                <a:cs typeface="Arial" panose="020B0604020202020204" pitchFamily="34" charset="0"/>
              </a:rPr>
              <a:t> с прошлым годом</a:t>
            </a:r>
            <a:r>
              <a:rPr lang="ru-RU" altLang="ru-RU" sz="1100" dirty="0" smtClean="0">
                <a:latin typeface="Arial" panose="020B0604020202020204" pitchFamily="34" charset="0"/>
                <a:cs typeface="Arial" panose="020B0604020202020204" pitchFamily="34" charset="0"/>
              </a:rPr>
              <a:t>, хотя план 2013 года мы не выполнили. Рост произошел, во-первых, за счет включения в Программу в полном объеме стоматологической помощи</a:t>
            </a:r>
            <a:r>
              <a:rPr lang="ru-RU" altLang="ru-RU" sz="1100" baseline="0" dirty="0" smtClean="0">
                <a:latin typeface="Arial" panose="020B0604020202020204" pitchFamily="34" charset="0"/>
                <a:cs typeface="Arial" panose="020B0604020202020204" pitchFamily="34" charset="0"/>
              </a:rPr>
              <a:t> взрослым.</a:t>
            </a:r>
            <a:endParaRPr lang="ru-RU" altLang="ru-RU" sz="1100" dirty="0" smtClean="0">
              <a:latin typeface="Arial" panose="020B0604020202020204" pitchFamily="34" charset="0"/>
              <a:cs typeface="Arial" panose="020B0604020202020204" pitchFamily="34" charset="0"/>
            </a:endParaRPr>
          </a:p>
          <a:p>
            <a:pPr algn="just"/>
            <a:r>
              <a:rPr lang="ru-RU" altLang="ru-RU" sz="1100" dirty="0" smtClean="0">
                <a:latin typeface="Arial" panose="020B0604020202020204" pitchFamily="34" charset="0"/>
                <a:cs typeface="Arial" panose="020B0604020202020204" pitchFamily="34" charset="0"/>
              </a:rPr>
              <a:t>Во-вторых, за счет изменения</a:t>
            </a:r>
            <a:r>
              <a:rPr lang="ru-RU" altLang="ru-RU" sz="1100" baseline="0" dirty="0" smtClean="0">
                <a:latin typeface="Arial" panose="020B0604020202020204" pitchFamily="34" charset="0"/>
                <a:cs typeface="Arial" panose="020B0604020202020204" pitchFamily="34" charset="0"/>
              </a:rPr>
              <a:t> принципов планирования. </a:t>
            </a:r>
            <a:r>
              <a:rPr lang="ru-RU" altLang="ru-RU" sz="1100" dirty="0" smtClean="0">
                <a:latin typeface="Arial" panose="020B0604020202020204" pitchFamily="34" charset="0"/>
                <a:cs typeface="Arial" panose="020B0604020202020204" pitchFamily="34" charset="0"/>
              </a:rPr>
              <a:t>Раньше единицей учета амбулаторной помощи было «посещение». В 2013 году наряду с посещением появилось понятие</a:t>
            </a:r>
            <a:r>
              <a:rPr lang="ru-RU" altLang="ru-RU" sz="1100" baseline="0" dirty="0" smtClean="0">
                <a:latin typeface="Arial" panose="020B0604020202020204" pitchFamily="34" charset="0"/>
                <a:cs typeface="Arial" panose="020B0604020202020204" pitchFamily="34" charset="0"/>
              </a:rPr>
              <a:t> «обращение» или «законченный случай». </a:t>
            </a:r>
            <a:r>
              <a:rPr lang="ru-RU" altLang="ru-RU" sz="1100" dirty="0" smtClean="0">
                <a:latin typeface="Arial" panose="020B0604020202020204" pitchFamily="34" charset="0"/>
                <a:cs typeface="Arial" panose="020B0604020202020204" pitchFamily="34" charset="0"/>
              </a:rPr>
              <a:t>По посещениям теперь планируется профилактическая и неотложная помощь, по обращениям</a:t>
            </a:r>
            <a:r>
              <a:rPr lang="ru-RU" altLang="ru-RU" sz="1100" baseline="0" dirty="0" smtClean="0">
                <a:latin typeface="Arial" panose="020B0604020202020204" pitchFamily="34" charset="0"/>
                <a:cs typeface="Arial" panose="020B0604020202020204" pitchFamily="34" charset="0"/>
              </a:rPr>
              <a:t> - </a:t>
            </a:r>
            <a:r>
              <a:rPr lang="ru-RU" altLang="ru-RU" sz="1100" dirty="0" smtClean="0">
                <a:latin typeface="Arial" panose="020B0604020202020204" pitchFamily="34" charset="0"/>
                <a:cs typeface="Arial" panose="020B0604020202020204" pitchFamily="34" charset="0"/>
              </a:rPr>
              <a:t>амбулаторная помощь в связи с заболеванием, с числом посещений</a:t>
            </a:r>
            <a:r>
              <a:rPr lang="ru-RU" altLang="ru-RU" sz="1100" baseline="0" dirty="0" smtClean="0">
                <a:latin typeface="Arial" panose="020B0604020202020204" pitchFamily="34" charset="0"/>
                <a:cs typeface="Arial" panose="020B0604020202020204" pitchFamily="34" charset="0"/>
              </a:rPr>
              <a:t> </a:t>
            </a:r>
            <a:r>
              <a:rPr lang="ru-RU" altLang="ru-RU" sz="1100" dirty="0" smtClean="0">
                <a:latin typeface="Arial" panose="020B0604020202020204" pitchFamily="34" charset="0"/>
                <a:cs typeface="Arial" panose="020B0604020202020204" pitchFamily="34" charset="0"/>
              </a:rPr>
              <a:t>по поводу одного заболевания в</a:t>
            </a:r>
            <a:r>
              <a:rPr lang="ru-RU" altLang="ru-RU" sz="1100" baseline="0" dirty="0" smtClean="0">
                <a:latin typeface="Arial" panose="020B0604020202020204" pitchFamily="34" charset="0"/>
                <a:cs typeface="Arial" panose="020B0604020202020204" pitchFamily="34" charset="0"/>
              </a:rPr>
              <a:t> среднем </a:t>
            </a:r>
            <a:r>
              <a:rPr lang="ru-RU" altLang="ru-RU" sz="1100" dirty="0" smtClean="0">
                <a:latin typeface="Arial" panose="020B0604020202020204" pitchFamily="34" charset="0"/>
                <a:cs typeface="Arial" panose="020B0604020202020204" pitchFamily="34" charset="0"/>
              </a:rPr>
              <a:t>от 2,5 до 3,2. Практика показала – мало правильно спланировать, надо еще и адекватно учитывать. В ходе отчетной кампании выяснилось, что большинство учреждений не видят разницы между обращениями и посещениями. Как результат, по итогам выполнения Территориальной программы мы имеем недобор профилактических посещений и превышение обращений по заболеваниям. </a:t>
            </a:r>
          </a:p>
          <a:p>
            <a:pPr algn="just"/>
            <a:r>
              <a:rPr lang="ru-RU" altLang="ru-RU" sz="1100" dirty="0" smtClean="0">
                <a:latin typeface="Arial" panose="020B0604020202020204" pitchFamily="34" charset="0"/>
                <a:cs typeface="Arial" panose="020B0604020202020204" pitchFamily="34" charset="0"/>
              </a:rPr>
              <a:t>В-третьих, объемы неотложной помощи выполнены всего на 50% от плана, который и так в несколько раз ниже федерального норматива. И здесь,</a:t>
            </a:r>
            <a:r>
              <a:rPr lang="ru-RU" altLang="ru-RU" sz="1100" baseline="0" dirty="0" smtClean="0">
                <a:latin typeface="Arial" panose="020B0604020202020204" pitchFamily="34" charset="0"/>
                <a:cs typeface="Arial" panose="020B0604020202020204" pitchFamily="34" charset="0"/>
              </a:rPr>
              <a:t> </a:t>
            </a:r>
            <a:r>
              <a:rPr lang="ru-RU" altLang="ru-RU" sz="1100" dirty="0" smtClean="0">
                <a:latin typeface="Arial" panose="020B0604020202020204" pitchFamily="34" charset="0"/>
                <a:cs typeface="Arial" panose="020B0604020202020204" pitchFamily="34" charset="0"/>
              </a:rPr>
              <a:t>на наш взгляд, также имеются проблемы с учетом: посчитаны только объемы кабинетов неотложной помощи, полностью выпал приемный покой и неотложная помощь, оказанная участковыми врачами. </a:t>
            </a:r>
          </a:p>
          <a:p>
            <a:pPr algn="just"/>
            <a:r>
              <a:rPr lang="ru-RU" altLang="ru-RU" sz="1100" dirty="0" smtClean="0">
                <a:latin typeface="Arial" panose="020B0604020202020204" pitchFamily="34" charset="0"/>
                <a:cs typeface="Arial" panose="020B0604020202020204" pitchFamily="34" charset="0"/>
              </a:rPr>
              <a:t>Лицензию на неотложную помощь в 2013</a:t>
            </a:r>
            <a:r>
              <a:rPr lang="ru-RU" altLang="ru-RU" sz="1100" baseline="0" dirty="0" smtClean="0">
                <a:latin typeface="Arial" panose="020B0604020202020204" pitchFamily="34" charset="0"/>
                <a:cs typeface="Arial" panose="020B0604020202020204" pitchFamily="34" charset="0"/>
              </a:rPr>
              <a:t> году имели 86 учреждений, реестры подавали только 77. За 2 месяца 2014 года из 101 учреждения, имеющего лицензию на «неотложку», реестры подали 82. Посмотрите, как вырос норматив 2014 года – он в 14 раз выше, чем мы сегодня фактически исполняем.</a:t>
            </a:r>
            <a:endParaRPr lang="ru-RU" altLang="ru-RU" sz="1100" dirty="0" smtClean="0">
              <a:latin typeface="Arial" panose="020B0604020202020204" pitchFamily="34" charset="0"/>
              <a:cs typeface="Arial" panose="020B0604020202020204" pitchFamily="34" charset="0"/>
            </a:endParaRPr>
          </a:p>
        </p:txBody>
      </p:sp>
      <p:sp>
        <p:nvSpPr>
          <p:cNvPr id="66564" name="Номер слайда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9B097C6-C3D1-46B2-B65D-C75A02D8BB96}" type="slidenum">
              <a:rPr lang="ru-RU" altLang="ru-RU">
                <a:latin typeface="Calibri" pitchFamily="34" charset="0"/>
              </a:rPr>
              <a:pPr eaLnBrk="1" hangingPunct="1"/>
              <a:t>11</a:t>
            </a:fld>
            <a:endParaRPr lang="ru-RU" altLang="ru-RU">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Еще одним фактором, повлиявшим на исполнение амбулаторной помощи, стала диспансеризация. Ее прошли 668 тысяч человек. В следующем году, по предварительной информации федерального Минздрава, ожидается изменение порядка прохождения диспансеризации; она должна стать более адресной, набор специалистов и исследований</a:t>
            </a:r>
            <a:r>
              <a:rPr lang="ru-RU" baseline="0" dirty="0" smtClean="0"/>
              <a:t> будет определяться возрастом гражданина. Кроме того, вероятно, будет предусмотрена «система стимулирования» пациента</a:t>
            </a:r>
            <a:r>
              <a:rPr lang="ru-RU" baseline="0" dirty="0" smtClean="0"/>
              <a:t>.</a:t>
            </a:r>
            <a:endParaRPr lang="ru-RU" baseline="0" dirty="0" smtClean="0"/>
          </a:p>
        </p:txBody>
      </p:sp>
      <p:sp>
        <p:nvSpPr>
          <p:cNvPr id="4" name="Номер слайда 3"/>
          <p:cNvSpPr>
            <a:spLocks noGrp="1"/>
          </p:cNvSpPr>
          <p:nvPr>
            <p:ph type="sldNum" sz="quarter" idx="10"/>
          </p:nvPr>
        </p:nvSpPr>
        <p:spPr/>
        <p:txBody>
          <a:bodyPr/>
          <a:lstStyle/>
          <a:p>
            <a:fld id="{C650B531-8218-434F-A769-10E62DBB66B3}" type="slidenum">
              <a:rPr lang="ru-RU" smtClean="0"/>
              <a:pPr/>
              <a:t>12</a:t>
            </a:fld>
            <a:endParaRPr lang="ru-RU"/>
          </a:p>
        </p:txBody>
      </p:sp>
    </p:spTree>
    <p:extLst>
      <p:ext uri="{BB962C8B-B14F-4D97-AF65-F5344CB8AC3E}">
        <p14:creationId xmlns="" xmlns:p14="http://schemas.microsoft.com/office/powerpoint/2010/main" val="2040120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6387" name="Заметки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kumimoji="1" lang="ru-RU" altLang="ru-RU" dirty="0" smtClean="0">
                <a:latin typeface="Tahoma" pitchFamily="34" charset="0"/>
              </a:rPr>
              <a:t>Дневной стационар.</a:t>
            </a:r>
          </a:p>
          <a:p>
            <a:pPr marL="0" marR="0" indent="0" algn="just" defTabSz="914400" rtl="0" eaLnBrk="1" fontAlgn="auto" latinLnBrk="0" hangingPunct="1">
              <a:lnSpc>
                <a:spcPct val="100000"/>
              </a:lnSpc>
              <a:spcBef>
                <a:spcPts val="0"/>
              </a:spcBef>
              <a:spcAft>
                <a:spcPts val="0"/>
              </a:spcAft>
              <a:buClrTx/>
              <a:buSzTx/>
              <a:buFontTx/>
              <a:buNone/>
              <a:tabLst/>
              <a:defRPr/>
            </a:pPr>
            <a:r>
              <a:rPr kumimoji="1" lang="ru-RU" altLang="ru-RU" dirty="0" smtClean="0">
                <a:latin typeface="Tahoma" pitchFamily="34" charset="0"/>
              </a:rPr>
              <a:t>Выполнен с превышением как уровня 2012 года, так и норматива.</a:t>
            </a:r>
            <a:r>
              <a:rPr kumimoji="1" lang="ru-RU" altLang="ru-RU" baseline="0" dirty="0" smtClean="0">
                <a:latin typeface="Tahoma" pitchFamily="34" charset="0"/>
              </a:rPr>
              <a:t> Это связано с </a:t>
            </a:r>
            <a:r>
              <a:rPr kumimoji="1" lang="ru-RU" altLang="ru-RU" dirty="0" smtClean="0">
                <a:latin typeface="Tahoma" pitchFamily="34" charset="0"/>
              </a:rPr>
              <a:t>расширением видов специализированной медицинской помощи, оказываемой в дневных стационарах за счет средств ОМС: туда с 2013 года переведена химиотерапия онкологическим больным и однодневная хирургия. С 2014 года в условия дневных стационаров перемещается гемо- и </a:t>
            </a:r>
            <a:r>
              <a:rPr kumimoji="1" lang="ru-RU" altLang="ru-RU" dirty="0" err="1" smtClean="0">
                <a:latin typeface="Tahoma" pitchFamily="34" charset="0"/>
              </a:rPr>
              <a:t>перитонеальный</a:t>
            </a:r>
            <a:r>
              <a:rPr kumimoji="1" lang="ru-RU" altLang="ru-RU" dirty="0" smtClean="0">
                <a:latin typeface="Tahoma" pitchFamily="34" charset="0"/>
              </a:rPr>
              <a:t> диализ и производство абортов. Кроме того, с 2014 года Минздравом России в 2,2 раза увеличен норматив финансовых затрат на единицу объема помощи в дневном стационаре, и мы планируем и дальше наращивать</a:t>
            </a:r>
            <a:r>
              <a:rPr kumimoji="1" lang="ru-RU" altLang="ru-RU" baseline="0" dirty="0" smtClean="0">
                <a:latin typeface="Tahoma" pitchFamily="34" charset="0"/>
              </a:rPr>
              <a:t> объемы </a:t>
            </a:r>
            <a:r>
              <a:rPr kumimoji="1" lang="ru-RU" altLang="ru-RU" baseline="0" dirty="0" err="1" smtClean="0">
                <a:latin typeface="Tahoma" pitchFamily="34" charset="0"/>
              </a:rPr>
              <a:t>стационарзамещающих</a:t>
            </a:r>
            <a:r>
              <a:rPr kumimoji="1" lang="ru-RU" altLang="ru-RU" baseline="0" dirty="0" smtClean="0">
                <a:latin typeface="Tahoma" pitchFamily="34" charset="0"/>
              </a:rPr>
              <a:t> технологий, увеличивать количество мест</a:t>
            </a:r>
            <a:r>
              <a:rPr kumimoji="1" lang="ru-RU" altLang="ru-RU" dirty="0" smtClean="0">
                <a:latin typeface="Tahoma" pitchFamily="34" charset="0"/>
              </a:rPr>
              <a:t>. Высвобождающиеся стационарные</a:t>
            </a:r>
            <a:r>
              <a:rPr kumimoji="1" lang="ru-RU" altLang="ru-RU" baseline="0" dirty="0" smtClean="0">
                <a:latin typeface="Tahoma" pitchFamily="34" charset="0"/>
              </a:rPr>
              <a:t> койки переориентируются на </a:t>
            </a:r>
            <a:r>
              <a:rPr kumimoji="1" lang="ru-RU" altLang="ru-RU" dirty="0" smtClean="0">
                <a:latin typeface="Tahoma" pitchFamily="34" charset="0"/>
              </a:rPr>
              <a:t>медицинскую реабилитацию и паллиативную помощь. </a:t>
            </a:r>
          </a:p>
          <a:p>
            <a:pPr marL="0" marR="0" indent="0" algn="just" defTabSz="914400" rtl="0" eaLnBrk="1" fontAlgn="auto" latinLnBrk="0" hangingPunct="1">
              <a:lnSpc>
                <a:spcPct val="100000"/>
              </a:lnSpc>
              <a:spcBef>
                <a:spcPts val="0"/>
              </a:spcBef>
              <a:spcAft>
                <a:spcPts val="0"/>
              </a:spcAft>
              <a:buClrTx/>
              <a:buSzTx/>
              <a:buFontTx/>
              <a:buNone/>
              <a:tabLst/>
              <a:defRPr/>
            </a:pPr>
            <a:r>
              <a:rPr kumimoji="1" lang="ru-RU" altLang="ru-RU" dirty="0" smtClean="0">
                <a:latin typeface="Tahoma" pitchFamily="34" charset="0"/>
              </a:rPr>
              <a:t>Скорая помощь.</a:t>
            </a:r>
            <a:endParaRPr lang="ru-RU" altLang="ru-RU" dirty="0" smtClean="0"/>
          </a:p>
          <a:p>
            <a:endParaRPr lang="ru-RU" altLang="ru-RU" dirty="0" smtClean="0"/>
          </a:p>
        </p:txBody>
      </p:sp>
      <p:sp>
        <p:nvSpPr>
          <p:cNvPr id="4" name="Номер слайда 3"/>
          <p:cNvSpPr>
            <a:spLocks noGrp="1"/>
          </p:cNvSpPr>
          <p:nvPr>
            <p:ph type="sldNum" sz="quarter" idx="5"/>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ABAABB0-9F87-4E1F-A270-97FAEC82A0BA}" type="slidenum">
              <a:rPr lang="ru-RU" altLang="ru-RU">
                <a:latin typeface="Calibri" pitchFamily="34" charset="0"/>
              </a:rPr>
              <a:pPr eaLnBrk="1" hangingPunct="1"/>
              <a:t>13</a:t>
            </a:fld>
            <a:endParaRPr lang="ru-RU" altLang="ru-RU">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 name="Заметки 2"/>
          <p:cNvSpPr>
            <a:spLocks noGrp="1"/>
          </p:cNvSpPr>
          <p:nvPr>
            <p:ph type="body" idx="1"/>
          </p:nvPr>
        </p:nvSpPr>
        <p:spPr/>
        <p:txBody>
          <a:bodyPr/>
          <a:lstStyle/>
          <a:p>
            <a:pPr algn="just">
              <a:lnSpc>
                <a:spcPct val="80000"/>
              </a:lnSpc>
            </a:pPr>
            <a:r>
              <a:rPr lang="ru-RU" altLang="ru-RU" sz="1100" dirty="0" smtClean="0">
                <a:latin typeface="Arial" panose="020B0604020202020204" pitchFamily="34" charset="0"/>
                <a:cs typeface="Arial" panose="020B0604020202020204" pitchFamily="34" charset="0"/>
              </a:rPr>
              <a:t>С 2013 года она передана на финансирование из ОМС по </a:t>
            </a:r>
            <a:r>
              <a:rPr lang="ru-RU" altLang="ru-RU" sz="1100" dirty="0" err="1" smtClean="0">
                <a:latin typeface="Arial" panose="020B0604020202020204" pitchFamily="34" charset="0"/>
                <a:cs typeface="Arial" panose="020B0604020202020204" pitchFamily="34" charset="0"/>
              </a:rPr>
              <a:t>подушевому</a:t>
            </a:r>
            <a:r>
              <a:rPr lang="ru-RU" altLang="ru-RU" sz="1100" dirty="0" smtClean="0">
                <a:latin typeface="Arial" panose="020B0604020202020204" pitchFamily="34" charset="0"/>
                <a:cs typeface="Arial" panose="020B0604020202020204" pitchFamily="34" charset="0"/>
              </a:rPr>
              <a:t> нормативу. За счет бюджета оплачивались скорая специализированная помощь, «скорая» при социально значимых заболеваниях и «скорая» незастрахованным и </a:t>
            </a:r>
            <a:r>
              <a:rPr lang="ru-RU" altLang="ru-RU" sz="1100" dirty="0" err="1" smtClean="0">
                <a:latin typeface="Arial" panose="020B0604020202020204" pitchFamily="34" charset="0"/>
                <a:cs typeface="Arial" panose="020B0604020202020204" pitchFamily="34" charset="0"/>
              </a:rPr>
              <a:t>неидентифицированным</a:t>
            </a:r>
            <a:r>
              <a:rPr lang="ru-RU" altLang="ru-RU" sz="1100" dirty="0" smtClean="0">
                <a:latin typeface="Arial" panose="020B0604020202020204" pitchFamily="34" charset="0"/>
                <a:cs typeface="Arial" panose="020B0604020202020204" pitchFamily="34" charset="0"/>
              </a:rPr>
              <a:t> лицам. Объем скорой помощи за бюджет планировался в доле 6% от общего объема СМП.  </a:t>
            </a:r>
          </a:p>
          <a:p>
            <a:pPr algn="just">
              <a:lnSpc>
                <a:spcPct val="80000"/>
              </a:lnSpc>
            </a:pPr>
            <a:r>
              <a:rPr lang="ru-RU" altLang="ru-RU" sz="1100" dirty="0" smtClean="0">
                <a:latin typeface="Arial" panose="020B0604020202020204" pitchFamily="34" charset="0"/>
                <a:cs typeface="Arial" panose="020B0604020202020204" pitchFamily="34" charset="0"/>
              </a:rPr>
              <a:t>По итогам года выполнение объемов за счет всех источников составило 92% к плану (</a:t>
            </a:r>
            <a:r>
              <a:rPr lang="ru-RU" altLang="ru-RU" sz="1100" i="1" dirty="0" smtClean="0">
                <a:latin typeface="Arial" panose="020B0604020202020204" pitchFamily="34" charset="0"/>
                <a:cs typeface="Arial" panose="020B0604020202020204" pitchFamily="34" charset="0"/>
              </a:rPr>
              <a:t>число вызовов на 1 жителя 0,297 при плане 0,322</a:t>
            </a:r>
            <a:r>
              <a:rPr lang="ru-RU" altLang="ru-RU" sz="1100" dirty="0" smtClean="0">
                <a:latin typeface="Arial" panose="020B0604020202020204" pitchFamily="34" charset="0"/>
                <a:cs typeface="Arial" panose="020B0604020202020204" pitchFamily="34" charset="0"/>
              </a:rPr>
              <a:t>). При этом доля «бюджетных» вызовов более чем в 2 раза превысила план, соответственно, объем вызовов за счет ОМС значительно </a:t>
            </a:r>
            <a:r>
              <a:rPr lang="ru-RU" altLang="ru-RU" sz="1100" dirty="0" err="1" smtClean="0">
                <a:latin typeface="Arial" panose="020B0604020202020204" pitchFamily="34" charset="0"/>
                <a:cs typeface="Arial" panose="020B0604020202020204" pitchFamily="34" charset="0"/>
              </a:rPr>
              <a:t>недовыполнен</a:t>
            </a:r>
            <a:r>
              <a:rPr lang="ru-RU" altLang="ru-RU" sz="1100" dirty="0" smtClean="0">
                <a:latin typeface="Arial" panose="020B0604020202020204" pitchFamily="34" charset="0"/>
                <a:cs typeface="Arial" panose="020B0604020202020204" pitchFamily="34" charset="0"/>
              </a:rPr>
              <a:t>. Почему так произошло?</a:t>
            </a:r>
          </a:p>
          <a:p>
            <a:pPr algn="just">
              <a:lnSpc>
                <a:spcPct val="80000"/>
              </a:lnSpc>
            </a:pPr>
            <a:r>
              <a:rPr lang="ru-RU" altLang="ru-RU" sz="1100" dirty="0" smtClean="0">
                <a:latin typeface="Arial" panose="020B0604020202020204" pitchFamily="34" charset="0"/>
                <a:cs typeface="Arial" panose="020B0604020202020204" pitchFamily="34" charset="0"/>
              </a:rPr>
              <a:t>Потому что за бюджетом учреждения учитывали и безрезультатные</a:t>
            </a:r>
            <a:r>
              <a:rPr lang="ru-RU" altLang="ru-RU" sz="1100" baseline="0" dirty="0" smtClean="0">
                <a:latin typeface="Arial" panose="020B0604020202020204" pitchFamily="34" charset="0"/>
                <a:cs typeface="Arial" panose="020B0604020202020204" pitchFamily="34" charset="0"/>
              </a:rPr>
              <a:t> вызовы, и непринятые по разным причинам в ОМС. Сыграли свою роль и организационные сложности идентификации лиц без полиса. </a:t>
            </a:r>
            <a:r>
              <a:rPr lang="ru-RU" altLang="ru-RU" sz="1100" dirty="0" smtClean="0">
                <a:latin typeface="Arial" panose="020B0604020202020204" pitchFamily="34" charset="0"/>
                <a:cs typeface="Arial" panose="020B0604020202020204" pitchFamily="34" charset="0"/>
              </a:rPr>
              <a:t>В ближайшей перспективе мы планируем наладить учет объемов скорой, оплачиваемых за счет бюджета, и тогда станет известна реальная потребность населения в скорой помощи в целом. </a:t>
            </a:r>
          </a:p>
          <a:p>
            <a:pPr algn="just">
              <a:lnSpc>
                <a:spcPct val="80000"/>
              </a:lnSpc>
            </a:pPr>
            <a:r>
              <a:rPr lang="ru-RU" altLang="ru-RU" sz="1100" dirty="0" smtClean="0">
                <a:latin typeface="Arial" panose="020B0604020202020204" pitchFamily="34" charset="0"/>
                <a:cs typeface="Arial" panose="020B0604020202020204" pitchFamily="34" charset="0"/>
              </a:rPr>
              <a:t>Некоторый вклад в сокращение объемов скорой, несомненно, внесли кабинеты неотложной помощи при поликлиниках, но вклад этот незначителен, так как, повторюсь, ее объемы страшно далеки от норматива, рекомендованного Российской Федерацией.</a:t>
            </a:r>
          </a:p>
          <a:p>
            <a:pPr algn="just">
              <a:lnSpc>
                <a:spcPct val="80000"/>
              </a:lnSpc>
            </a:pPr>
            <a:r>
              <a:rPr lang="ru-RU" altLang="ru-RU" sz="1100" b="0" dirty="0" smtClean="0">
                <a:latin typeface="Arial" panose="020B0604020202020204" pitchFamily="34" charset="0"/>
                <a:cs typeface="Arial" panose="020B0604020202020204" pitchFamily="34" charset="0"/>
              </a:rPr>
              <a:t>Показатель «дорожной карты» –доля вызовов со временем </a:t>
            </a:r>
            <a:r>
              <a:rPr lang="ru-RU" altLang="ru-RU" sz="1100" b="0" dirty="0" err="1" smtClean="0">
                <a:latin typeface="Arial" panose="020B0604020202020204" pitchFamily="34" charset="0"/>
                <a:cs typeface="Arial" panose="020B0604020202020204" pitchFamily="34" charset="0"/>
              </a:rPr>
              <a:t>доезда</a:t>
            </a:r>
            <a:r>
              <a:rPr lang="ru-RU" altLang="ru-RU" sz="1100" b="0" dirty="0" smtClean="0">
                <a:latin typeface="Arial" panose="020B0604020202020204" pitchFamily="34" charset="0"/>
                <a:cs typeface="Arial" panose="020B0604020202020204" pitchFamily="34" charset="0"/>
              </a:rPr>
              <a:t> до 20 минут – не выполнен, в основном за счет </a:t>
            </a:r>
            <a:r>
              <a:rPr lang="ru-RU" altLang="ru-RU" sz="1100" b="0" baseline="0" dirty="0" smtClean="0">
                <a:latin typeface="Arial" panose="020B0604020202020204" pitchFamily="34" charset="0"/>
                <a:cs typeface="Arial" panose="020B0604020202020204" pitchFamily="34" charset="0"/>
              </a:rPr>
              <a:t>больниц с малым числом бригад и расположенных на отдаленных территориях.</a:t>
            </a:r>
            <a:endParaRPr lang="ru-RU" altLang="ru-RU" sz="1100" b="0" dirty="0" smtClean="0">
              <a:latin typeface="Arial" panose="020B0604020202020204" pitchFamily="34" charset="0"/>
              <a:cs typeface="Arial" panose="020B0604020202020204" pitchFamily="34" charset="0"/>
            </a:endParaRPr>
          </a:p>
          <a:p>
            <a:pPr algn="just">
              <a:lnSpc>
                <a:spcPct val="80000"/>
              </a:lnSpc>
            </a:pPr>
            <a:r>
              <a:rPr lang="ru-RU" altLang="ru-RU" sz="1100" b="0" dirty="0" smtClean="0">
                <a:latin typeface="Arial" panose="020B0604020202020204" pitchFamily="34" charset="0"/>
                <a:cs typeface="Arial" panose="020B0604020202020204" pitchFamily="34" charset="0"/>
              </a:rPr>
              <a:t>Стационарная</a:t>
            </a:r>
            <a:r>
              <a:rPr lang="ru-RU" altLang="ru-RU" sz="1100" b="0" baseline="0" dirty="0" smtClean="0">
                <a:latin typeface="Arial" panose="020B0604020202020204" pitchFamily="34" charset="0"/>
                <a:cs typeface="Arial" panose="020B0604020202020204" pitchFamily="34" charset="0"/>
              </a:rPr>
              <a:t> помощь и коечный фонд.</a:t>
            </a:r>
            <a:r>
              <a:rPr lang="ru-RU" altLang="ru-RU" sz="1100" b="0" dirty="0" smtClean="0">
                <a:latin typeface="Arial" panose="020B0604020202020204" pitchFamily="34" charset="0"/>
                <a:cs typeface="Arial" panose="020B0604020202020204" pitchFamily="34" charset="0"/>
              </a:rPr>
              <a:t> </a:t>
            </a:r>
          </a:p>
        </p:txBody>
      </p:sp>
      <p:sp>
        <p:nvSpPr>
          <p:cNvPr id="4" name="Номер слайда 3"/>
          <p:cNvSpPr>
            <a:spLocks noGrp="1"/>
          </p:cNvSpPr>
          <p:nvPr>
            <p:ph type="sldNum" sz="quarter" idx="5"/>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1336308-AA59-47B4-BDD7-FE6562726CE2}" type="slidenum">
              <a:rPr lang="ru-RU" altLang="ru-RU">
                <a:latin typeface="Calibri" pitchFamily="34" charset="0"/>
              </a:rPr>
              <a:pPr eaLnBrk="1" hangingPunct="1"/>
              <a:t>14</a:t>
            </a:fld>
            <a:endParaRPr lang="ru-RU" altLang="ru-RU">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90ECCE4-9FD9-44DA-AF06-14A12A341888}" type="slidenum">
              <a:rPr lang="ru-RU" altLang="ru-RU">
                <a:latin typeface="Calibri" pitchFamily="34" charset="0"/>
              </a:rPr>
              <a:pPr eaLnBrk="1" hangingPunct="1"/>
              <a:t>15</a:t>
            </a:fld>
            <a:endParaRPr lang="ru-RU" altLang="ru-RU">
              <a:latin typeface="Calibri" pitchFamily="34" charset="0"/>
            </a:endParaRPr>
          </a:p>
        </p:txBody>
      </p:sp>
      <p:sp>
        <p:nvSpPr>
          <p:cNvPr id="13315"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6" name="Заметки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just"/>
            <a:r>
              <a:rPr lang="ru-RU" altLang="ru-RU" dirty="0" smtClean="0"/>
              <a:t>С 2008 года в Свердловской области сокращено и перепрофилировано около 7 тысяч коек. За 2013 год в системе областного и муниципального здравоохранения сокращена 1771 койка. Без учета населения ЗАТО обеспеченность койками уменьшилась на 1% и составила 85,3 на 10 тыс. населения. </a:t>
            </a:r>
          </a:p>
          <a:p>
            <a:pPr algn="just"/>
            <a:r>
              <a:rPr lang="ru-RU" altLang="ru-RU" dirty="0" smtClean="0"/>
              <a:t>С 2014 года в связи с постепенной передачей высокотехнологичной помощи в систему ОМС Минздравом России рекомендовано обеспечить более активное использование коечной мощности федеральных учреждений в рамках программы обязательного медицинского страхования; ежегодно в программу ОМС включаются медицинские организации частной формы собственности, что потребует дальнейшего сокращения мощностей государственных и муниципальных учреждений здравоохранения. При этом первоочередной задачей ставится не только сокращение коек, но и решение вопросов рационального распределения коечного фонда между медицинскими организациями по трем уровням оказания медицинской помощи с учетом оптимальной доступности стационарной помощи для населения. Сохранены стационарные отделения в труднодоступных и отдаленных от межмуниципальных центров территориях области. Сокращение коечного фонда стационарных отделений проводилось в случае недостаточной занятости коек, наличия в зоне доступности других стационарных отделений, регулярного транспортного сообщения. </a:t>
            </a:r>
          </a:p>
        </p:txBody>
      </p:sp>
      <p:sp>
        <p:nvSpPr>
          <p:cNvPr id="13317" name="Номер слайда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26EE5A22-9BFA-4152-8885-07983730F88D}" type="slidenum">
              <a:rPr lang="ru-RU" altLang="ru-RU" sz="1200"/>
              <a:pPr/>
              <a:t>15</a:t>
            </a:fld>
            <a:endParaRPr lang="ru-RU" altLang="ru-RU"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dirty="0" smtClean="0"/>
              <a:t>Проводимые преобразования позволили за год несколько повысить работу койки –</a:t>
            </a:r>
            <a:r>
              <a:rPr lang="ru-RU" altLang="ru-RU" baseline="0" dirty="0" smtClean="0"/>
              <a:t> </a:t>
            </a:r>
            <a:r>
              <a:rPr lang="ru-RU" altLang="ru-RU" dirty="0" smtClean="0"/>
              <a:t>с 318 до 319 дней. Но до установленных параметров «дорожной карты» мы немного не дотянули.</a:t>
            </a:r>
          </a:p>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dirty="0" smtClean="0"/>
              <a:t>Сократились средние сроки пребывания в стационаре, как по профилям в целом, так и по основным специальностям. И это хорошо. Исключение составляет педиатрический профиль: увеличение средних сроков пребывания на педиатрической койке является следствием реорганизации детских узкопрофильных коек в общие педиатрические.</a:t>
            </a:r>
          </a:p>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sz="1200" dirty="0" smtClean="0"/>
              <a:t>В целом объемы стационара ниже уровня 2012 года за счет отдельного учета паллиативной помощи. Она, в свою очередь, сильно </a:t>
            </a:r>
            <a:r>
              <a:rPr lang="ru-RU" altLang="ru-RU" sz="1200" dirty="0" err="1" smtClean="0"/>
              <a:t>недовыполнена</a:t>
            </a:r>
            <a:r>
              <a:rPr lang="ru-RU" altLang="ru-RU" sz="1200" dirty="0" smtClean="0"/>
              <a:t>, в основном из-за реорганизации коек медико-социального</a:t>
            </a:r>
            <a:r>
              <a:rPr lang="ru-RU" altLang="ru-RU" sz="1200" baseline="0" dirty="0" smtClean="0"/>
              <a:t> ухода, от которых мы отказались в 2013 году. </a:t>
            </a:r>
            <a:r>
              <a:rPr lang="ru-RU" altLang="ru-RU" sz="1200" dirty="0" smtClean="0"/>
              <a:t>В последующие годы объемы паллиативной помощи планируются с поступательным ростом, число коек в</a:t>
            </a:r>
            <a:r>
              <a:rPr lang="ru-RU" altLang="ru-RU" sz="1200" baseline="0" dirty="0" smtClean="0"/>
              <a:t> 2014 году будет увеличено с нынешних 60 до 160</a:t>
            </a:r>
            <a:r>
              <a:rPr lang="ru-RU" altLang="ru-RU" sz="1200" dirty="0" smtClean="0"/>
              <a:t>.</a:t>
            </a:r>
          </a:p>
        </p:txBody>
      </p:sp>
      <p:sp>
        <p:nvSpPr>
          <p:cNvPr id="4" name="Номер слайда 3"/>
          <p:cNvSpPr>
            <a:spLocks noGrp="1"/>
          </p:cNvSpPr>
          <p:nvPr>
            <p:ph type="sldNum" sz="quarter" idx="10"/>
          </p:nvPr>
        </p:nvSpPr>
        <p:spPr/>
        <p:txBody>
          <a:bodyPr/>
          <a:lstStyle/>
          <a:p>
            <a:fld id="{C650B531-8218-434F-A769-10E62DBB66B3}" type="slidenum">
              <a:rPr lang="ru-RU" smtClean="0"/>
              <a:pPr/>
              <a:t>16</a:t>
            </a:fld>
            <a:endParaRPr lang="ru-RU"/>
          </a:p>
        </p:txBody>
      </p:sp>
    </p:spTree>
    <p:extLst>
      <p:ext uri="{BB962C8B-B14F-4D97-AF65-F5344CB8AC3E}">
        <p14:creationId xmlns="" xmlns:p14="http://schemas.microsoft.com/office/powerpoint/2010/main" val="488536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Уважаемые коллеги!</a:t>
            </a:r>
          </a:p>
          <a:p>
            <a:pPr algn="just"/>
            <a:r>
              <a:rPr lang="ru-RU" dirty="0" smtClean="0"/>
              <a:t>Структурные преобразования отрасли, конкретные показатели</a:t>
            </a:r>
            <a:r>
              <a:rPr lang="ru-RU" baseline="0" dirty="0" smtClean="0"/>
              <a:t> которых содержатся в «дорожной карте», подразумевают не только изменения в соотношении объемов, реализацию комплекса организационных мер, но и изменение структуры </a:t>
            </a:r>
            <a:r>
              <a:rPr lang="ru-RU" b="1" baseline="0" dirty="0" smtClean="0"/>
              <a:t>финансирования</a:t>
            </a:r>
            <a:r>
              <a:rPr lang="ru-RU" baseline="0" dirty="0" smtClean="0"/>
              <a:t> медицинской помощи по видам. Тренд известен: сокращение расходов на «скорую» и стационар и рост – на поликлинику, неотложную помощь и </a:t>
            </a:r>
            <a:r>
              <a:rPr lang="ru-RU" baseline="0" dirty="0" err="1" smtClean="0"/>
              <a:t>стационарзамещающие</a:t>
            </a:r>
            <a:r>
              <a:rPr lang="ru-RU" baseline="0" dirty="0" smtClean="0"/>
              <a:t> технологии.</a:t>
            </a:r>
          </a:p>
          <a:p>
            <a:pPr algn="just"/>
            <a:r>
              <a:rPr lang="ru-RU" baseline="0" dirty="0" smtClean="0"/>
              <a:t>В 2013 году мы в целом выдержали установленные параметры, но «сетка» достаточно жесткая, а если учесть, что перед нами стоят задачи сохранить доступность помощи в отдаленных районах, детскому населению, если принять во внимание, что финансирование федеральных учреждений с 2014 года в значительной доле передано в систему ОМС, задачи перед нами стоят очень сложные.</a:t>
            </a:r>
          </a:p>
          <a:p>
            <a:pPr algn="just"/>
            <a:r>
              <a:rPr lang="ru-RU" baseline="0" dirty="0" smtClean="0"/>
              <a:t>Чтобы закончить тему финансирования, очень кратко – об исполнении консолидированного бюджета. </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17</a:t>
            </a:fld>
            <a:endParaRPr lang="ru-RU"/>
          </a:p>
        </p:txBody>
      </p:sp>
    </p:spTree>
    <p:extLst>
      <p:ext uri="{BB962C8B-B14F-4D97-AF65-F5344CB8AC3E}">
        <p14:creationId xmlns="" xmlns:p14="http://schemas.microsoft.com/office/powerpoint/2010/main" val="3636728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Он выполнен на 99% к плану, Территориальная программа – на 99,5%</a:t>
            </a:r>
            <a:r>
              <a:rPr lang="ru-RU" baseline="0" dirty="0" smtClean="0"/>
              <a:t> к плану, в 2013 году она была бездефицитной.</a:t>
            </a:r>
          </a:p>
          <a:p>
            <a:r>
              <a:rPr lang="ru-RU" baseline="0" dirty="0" smtClean="0"/>
              <a:t>В связи с переходом на одноканальное финансирование изменилась структура консолидированного бюджета: средства ОМС в нем теперь составляют 72%, а абсолютный размер денежных средств ОМС составил 40,5 миллиардов рублей – в 2 раза больше уровня 2012 года.</a:t>
            </a:r>
          </a:p>
          <a:p>
            <a:pPr algn="just"/>
            <a:r>
              <a:rPr lang="ru-RU" baseline="0" dirty="0" smtClean="0"/>
              <a:t>Тем не менее, исполнение бюджета в абсолютных цифрах не выше прошлогоднего; тенденция ежегодного увеличения объемов финансовых средств замедлилась. И хотя бюджет 2014 года больше, чем 2013-го, значительного роста финансирования в сегодняшних реалиях ждать не приходится.</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18</a:t>
            </a:fld>
            <a:endParaRPr lang="ru-RU"/>
          </a:p>
        </p:txBody>
      </p:sp>
    </p:spTree>
    <p:extLst>
      <p:ext uri="{BB962C8B-B14F-4D97-AF65-F5344CB8AC3E}">
        <p14:creationId xmlns="" xmlns:p14="http://schemas.microsoft.com/office/powerpoint/2010/main" val="3350709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just"/>
            <a:r>
              <a:rPr lang="ru-RU" altLang="ru-RU" dirty="0" smtClean="0">
                <a:latin typeface="Arial" charset="0"/>
              </a:rPr>
              <a:t>Расходы на медицинскую помощь по статьям в абсолютных цифрах выросли, но их удельный вес в сравнении с 2012 годом практически не изменился</a:t>
            </a:r>
            <a:r>
              <a:rPr lang="ru-RU" altLang="ru-RU" baseline="0" dirty="0" smtClean="0">
                <a:latin typeface="Arial" charset="0"/>
              </a:rPr>
              <a:t> </a:t>
            </a:r>
            <a:r>
              <a:rPr lang="ru-RU" altLang="ru-RU" dirty="0" smtClean="0">
                <a:latin typeface="Arial" charset="0"/>
              </a:rPr>
              <a:t>за исключением расходов на</a:t>
            </a:r>
            <a:r>
              <a:rPr lang="ru-RU" altLang="ru-RU" baseline="0" dirty="0" smtClean="0">
                <a:latin typeface="Arial" charset="0"/>
              </a:rPr>
              <a:t> коммунальные услуги. Эта статья расходов сократилась на 136 миллионов, ее доля упала до 3% в структуре расходов учреждений здравоохранения, и это несмотря на то, что там появилось большое количество единиц «тяжелого» энергоемкого оборудования</a:t>
            </a:r>
            <a:r>
              <a:rPr lang="ru-RU" altLang="ru-RU" baseline="0" dirty="0" smtClean="0">
                <a:latin typeface="Arial" charset="0"/>
              </a:rPr>
              <a:t>.</a:t>
            </a:r>
          </a:p>
          <a:p>
            <a:pPr algn="just"/>
            <a:r>
              <a:rPr lang="ru-RU" altLang="ru-RU" baseline="0" dirty="0" smtClean="0">
                <a:latin typeface="Arial" charset="0"/>
              </a:rPr>
              <a:t>Этот факт подтверждает, что в больницах имеются ресурсы для экономии. Когда коммуналка была переведена из разряда содержания за счет областного бюджета в разряд расходов за счет заработанных больницей денег, расходы на нее резко упали. Умеете управлять внимательно и экономно, когда это необходимо.</a:t>
            </a:r>
            <a:endParaRPr lang="ru-RU" altLang="ru-RU" dirty="0"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sz="1200" dirty="0" smtClean="0">
                <a:latin typeface="Arial" panose="020B0604020202020204" pitchFamily="34" charset="0"/>
                <a:cs typeface="Arial" panose="020B0604020202020204" pitchFamily="34" charset="0"/>
              </a:rPr>
              <a:t>Программа действовала в течение</a:t>
            </a:r>
            <a:r>
              <a:rPr lang="ru-RU" sz="1200" baseline="0" dirty="0" smtClean="0">
                <a:latin typeface="Arial" panose="020B0604020202020204" pitchFamily="34" charset="0"/>
                <a:cs typeface="Arial" panose="020B0604020202020204" pitchFamily="34" charset="0"/>
              </a:rPr>
              <a:t> 3-х лет и была поистине беспрецедентной – и по стратегическим задачам, и по финансовым инвестициям. </a:t>
            </a:r>
          </a:p>
          <a:p>
            <a:pPr algn="just"/>
            <a:r>
              <a:rPr lang="ru-RU" altLang="ru-RU" sz="1200" dirty="0" smtClean="0">
                <a:latin typeface="Arial" panose="020B0604020202020204" pitchFamily="34" charset="0"/>
                <a:cs typeface="Arial" panose="020B0604020202020204" pitchFamily="34" charset="0"/>
              </a:rPr>
              <a:t>Общая стоимость программы, с учетом всех изменений (и поступления дополнительных финансовых объемов, и полученной экономии), за 3 года возросла с первоначальных 15,5 до 18,8 млрд. </a:t>
            </a:r>
            <a:r>
              <a:rPr lang="ru-RU" altLang="ru-RU" sz="1200" dirty="0" smtClean="0">
                <a:latin typeface="Arial" panose="020B0604020202020204" pitchFamily="34" charset="0"/>
                <a:cs typeface="Arial" panose="020B0604020202020204" pitchFamily="34" charset="0"/>
              </a:rPr>
              <a:t>рублей, а средства ФФОМС составили 3% </a:t>
            </a:r>
            <a:r>
              <a:rPr lang="ru-RU" altLang="ru-RU" sz="1200" dirty="0" smtClean="0">
                <a:latin typeface="Arial" panose="020B0604020202020204" pitchFamily="34" charset="0"/>
                <a:cs typeface="Arial" panose="020B0604020202020204" pitchFamily="34" charset="0"/>
              </a:rPr>
              <a:t>всех средств, предусмотренных федеральным министерством на программы</a:t>
            </a:r>
            <a:r>
              <a:rPr lang="ru-RU" altLang="ru-RU" sz="1200" baseline="0" dirty="0" smtClean="0">
                <a:latin typeface="Arial" panose="020B0604020202020204" pitchFamily="34" charset="0"/>
                <a:cs typeface="Arial" panose="020B0604020202020204" pitchFamily="34" charset="0"/>
              </a:rPr>
              <a:t> модернизации по всей стране. </a:t>
            </a:r>
            <a:r>
              <a:rPr lang="ru-RU" sz="1200" baseline="0" dirty="0" smtClean="0">
                <a:latin typeface="Arial" panose="020B0604020202020204" pitchFamily="34" charset="0"/>
                <a:cs typeface="Arial" panose="020B0604020202020204" pitchFamily="34" charset="0"/>
              </a:rPr>
              <a:t>Деньги были направлены на улучшение материально-технической базы здравоохранения, информатизацию, внедрение федеральных стандартов, повышение доступности помощи в поликлинике, подготовку кадров и увеличение размеров заработной платы медицинских работников.</a:t>
            </a:r>
            <a:endParaRPr lang="ru-RU" sz="1200" dirty="0" smtClean="0">
              <a:latin typeface="Arial" panose="020B0604020202020204" pitchFamily="34" charset="0"/>
              <a:cs typeface="Arial" panose="020B0604020202020204" pitchFamily="34" charset="0"/>
            </a:endParaRPr>
          </a:p>
          <a:p>
            <a:pPr algn="just"/>
            <a:endParaRPr lang="ru-RU" sz="1200"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0"/>
          </p:nvPr>
        </p:nvSpPr>
        <p:spPr/>
        <p:txBody>
          <a:bodyPr/>
          <a:lstStyle/>
          <a:p>
            <a:pPr>
              <a:defRPr/>
            </a:pPr>
            <a:fld id="{0265A6D5-7EF9-4240-9EBC-6A931102AD0B}" type="slidenum">
              <a:rPr lang="ru-RU" smtClean="0"/>
              <a:pPr>
                <a:defRPr/>
              </a:pPr>
              <a:t>2</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Вторая группа показателей «дорожной карты» характеризует кадровую ситуацию и вклад специалистов с медицинским образованием</a:t>
            </a:r>
            <a:r>
              <a:rPr lang="ru-RU" baseline="0" dirty="0" smtClean="0"/>
              <a:t> как основного ресурса здравоохранения в эффективную деятельность отрасли. </a:t>
            </a:r>
            <a:r>
              <a:rPr lang="ru-RU" dirty="0" smtClean="0"/>
              <a:t>С удовлетворением</a:t>
            </a:r>
            <a:r>
              <a:rPr lang="ru-RU" baseline="0" dirty="0" smtClean="0"/>
              <a:t> должен констатировать, что в нашем полку прибыло на 222 врача и 848 средних медицинских работников.</a:t>
            </a:r>
          </a:p>
          <a:p>
            <a:pPr marL="0" marR="0" indent="0" algn="just" defTabSz="914400" rtl="0" eaLnBrk="1" fontAlgn="auto" latinLnBrk="0" hangingPunct="1">
              <a:lnSpc>
                <a:spcPct val="100000"/>
              </a:lnSpc>
              <a:spcBef>
                <a:spcPts val="0"/>
              </a:spcBef>
              <a:spcAft>
                <a:spcPts val="0"/>
              </a:spcAft>
              <a:buClrTx/>
              <a:buSzTx/>
              <a:buFontTx/>
              <a:buNone/>
              <a:tabLst/>
              <a:defRPr/>
            </a:pPr>
            <a:r>
              <a:rPr lang="ru-RU" dirty="0" smtClean="0"/>
              <a:t>Последние 2 года тема кадрового дефицита</a:t>
            </a:r>
            <a:r>
              <a:rPr lang="ru-RU" baseline="0" dirty="0" smtClean="0"/>
              <a:t> была одной из самых острых. В рамках реализации 598-го Указа Президента была разработана программа «Развитие кадров здравоохранения Свердловской области до 2017 года» с планом мероприятий по каждому учреждению и в разрезе муниципальных образований. Мы ввели зависимость размера премии руководителей от интенсивности их работы с кадрами, тормошили глав муниципальных образований по вопросам предоставления жилья, взаимодействовали с нашим медицинским университетом, выходили на медицинские вузы других субъектов Федерации, ввели дополнительное соглашение к договору об обучении «</a:t>
            </a:r>
            <a:r>
              <a:rPr lang="ru-RU" baseline="0" dirty="0" err="1" smtClean="0"/>
              <a:t>целевиков</a:t>
            </a:r>
            <a:r>
              <a:rPr lang="ru-RU" baseline="0" dirty="0" smtClean="0"/>
              <a:t>». На рост обеспеченности кадрами, безусловно, повлияла и программа модернизации здравоохранения – ремонты, закупка оборудования – </a:t>
            </a:r>
            <a:r>
              <a:rPr lang="ru-RU" altLang="ru-RU" dirty="0" smtClean="0">
                <a:latin typeface="Arial" pitchFamily="34" charset="0"/>
              </a:rPr>
              <a:t>что повысило привлекательность работы для специалистов в условиях государственного здравоохранения.</a:t>
            </a:r>
            <a:endParaRPr lang="ru-RU" dirty="0" smtClean="0"/>
          </a:p>
          <a:p>
            <a:pPr marL="0" marR="0" indent="0" algn="just" defTabSz="914400" rtl="0" eaLnBrk="1" fontAlgn="auto" latinLnBrk="0" hangingPunct="1">
              <a:lnSpc>
                <a:spcPct val="100000"/>
              </a:lnSpc>
              <a:spcBef>
                <a:spcPts val="0"/>
              </a:spcBef>
              <a:spcAft>
                <a:spcPts val="0"/>
              </a:spcAft>
              <a:buClrTx/>
              <a:buSzTx/>
              <a:buFontTx/>
              <a:buNone/>
              <a:tabLst/>
              <a:defRPr/>
            </a:pPr>
            <a:endParaRPr lang="ru-RU" dirty="0" smtClean="0"/>
          </a:p>
          <a:p>
            <a:pPr marL="0" marR="0" indent="0" algn="just" defTabSz="914400" rtl="0" eaLnBrk="1" fontAlgn="auto" latinLnBrk="0" hangingPunct="1">
              <a:lnSpc>
                <a:spcPct val="100000"/>
              </a:lnSpc>
              <a:spcBef>
                <a:spcPts val="0"/>
              </a:spcBef>
              <a:spcAft>
                <a:spcPts val="0"/>
              </a:spcAft>
              <a:buClrTx/>
              <a:buSzTx/>
              <a:buFontTx/>
              <a:buNone/>
              <a:tabLst/>
              <a:defRPr/>
            </a:pPr>
            <a:endParaRPr lang="ru-RU" baseline="0" dirty="0" smtClean="0"/>
          </a:p>
          <a:p>
            <a:endParaRPr lang="ru-RU" dirty="0" smtClean="0"/>
          </a:p>
        </p:txBody>
      </p:sp>
      <p:sp>
        <p:nvSpPr>
          <p:cNvPr id="4" name="Номер слайда 3"/>
          <p:cNvSpPr>
            <a:spLocks noGrp="1"/>
          </p:cNvSpPr>
          <p:nvPr>
            <p:ph type="sldNum" sz="quarter" idx="10"/>
          </p:nvPr>
        </p:nvSpPr>
        <p:spPr/>
        <p:txBody>
          <a:bodyPr/>
          <a:lstStyle/>
          <a:p>
            <a:fld id="{C650B531-8218-434F-A769-10E62DBB66B3}" type="slidenum">
              <a:rPr lang="ru-RU" smtClean="0"/>
              <a:pPr/>
              <a:t>20</a:t>
            </a:fld>
            <a:endParaRPr lang="ru-RU"/>
          </a:p>
        </p:txBody>
      </p:sp>
    </p:spTree>
    <p:extLst>
      <p:ext uri="{BB962C8B-B14F-4D97-AF65-F5344CB8AC3E}">
        <p14:creationId xmlns="" xmlns:p14="http://schemas.microsoft.com/office/powerpoint/2010/main" val="4124661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143000" y="685800"/>
            <a:ext cx="4572000" cy="3429000"/>
          </a:xfrm>
          <a:ln/>
        </p:spPr>
      </p:sp>
      <p:sp>
        <p:nvSpPr>
          <p:cNvPr id="84995"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just" eaLnBrk="1" hangingPunct="1"/>
            <a:r>
              <a:rPr lang="ru-RU" dirty="0" smtClean="0"/>
              <a:t>В рамках программы «Развитие кадров» 572 медицинских работника были обеспечены жильем.</a:t>
            </a:r>
            <a:r>
              <a:rPr lang="ru-RU" baseline="0" dirty="0" smtClean="0"/>
              <a:t> Пример решения жилищного вопроса – приобретение </a:t>
            </a:r>
            <a:r>
              <a:rPr lang="ru-RU" sz="1200" kern="1200" dirty="0" smtClean="0">
                <a:solidFill>
                  <a:schemeClr val="tx1"/>
                </a:solidFill>
                <a:effectLst/>
                <a:latin typeface="+mn-lt"/>
                <a:ea typeface="+mn-ea"/>
                <a:cs typeface="+mn-cs"/>
              </a:rPr>
              <a:t>коттеджей для медицинских работников ЦРБ Верхотурского района</a:t>
            </a:r>
            <a:r>
              <a:rPr lang="ru-RU" baseline="0" dirty="0" smtClean="0"/>
              <a:t>.</a:t>
            </a:r>
            <a:endParaRPr lang="ru-RU" dirty="0" smtClean="0"/>
          </a:p>
          <a:p>
            <a:pPr algn="just" eaLnBrk="1" hangingPunct="1"/>
            <a:r>
              <a:rPr lang="ru-RU" dirty="0" smtClean="0"/>
              <a:t>пособие на обзаведение хозяйством – невеликие деньги, но их получили почти 1000 человек;</a:t>
            </a:r>
          </a:p>
          <a:p>
            <a:pPr algn="just" eaLnBrk="1" hangingPunct="1"/>
            <a:r>
              <a:rPr lang="ru-RU" dirty="0" smtClean="0"/>
              <a:t>а выплаты по программе «Земский доктор» в размере 1 миллион рублей – 59 человек, из которых 19 </a:t>
            </a:r>
            <a:r>
              <a:rPr lang="ru-RU" baseline="0" dirty="0" smtClean="0"/>
              <a:t>приехали к нам из других субъектов Российской Федерации. </a:t>
            </a:r>
            <a:r>
              <a:rPr lang="ru-RU" dirty="0" smtClean="0"/>
              <a:t>В 2014 году программой «Земский</a:t>
            </a:r>
            <a:r>
              <a:rPr lang="ru-RU" baseline="0" dirty="0" smtClean="0"/>
              <a:t> доктор» </a:t>
            </a:r>
            <a:r>
              <a:rPr lang="ru-RU" dirty="0" smtClean="0"/>
              <a:t>будет охвачено уже 90 врачей. </a:t>
            </a:r>
          </a:p>
          <a:p>
            <a:pPr algn="just" eaLnBrk="1" hangingPunct="1"/>
            <a:r>
              <a:rPr lang="ru-RU" dirty="0" smtClean="0"/>
              <a:t>целевой набор в медицинский университет,</a:t>
            </a:r>
            <a:r>
              <a:rPr lang="ru-RU" baseline="0" dirty="0" smtClean="0"/>
              <a:t> который с 2013 года увеличен со 100 до 130 человек ежегодно. Сегодня в университете учатся 570 «</a:t>
            </a:r>
            <a:r>
              <a:rPr lang="ru-RU" baseline="0" dirty="0" err="1" smtClean="0"/>
              <a:t>целевиков</a:t>
            </a:r>
            <a:r>
              <a:rPr lang="ru-RU" baseline="0" dirty="0" smtClean="0"/>
              <a:t>». Выпуск 2014 года – 91 врач;</a:t>
            </a:r>
          </a:p>
          <a:p>
            <a:pPr algn="just" eaLnBrk="1" hangingPunct="1"/>
            <a:r>
              <a:rPr lang="ru-RU" baseline="0" dirty="0" smtClean="0"/>
              <a:t>мониторинг и содействие трудоустройству – и здесь у нас также достаточно высокие в сравнении с прошлыми годами цифры.</a:t>
            </a:r>
          </a:p>
          <a:p>
            <a:pPr algn="just" eaLnBrk="1" hangingPunct="1"/>
            <a:endParaRPr lang="ru-RU"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Помимо официальных данных </a:t>
            </a:r>
            <a:r>
              <a:rPr lang="ru-RU" dirty="0" err="1" smtClean="0"/>
              <a:t>статотчетности</a:t>
            </a:r>
            <a:r>
              <a:rPr lang="ru-RU" dirty="0" smtClean="0"/>
              <a:t>, министерство проводило</a:t>
            </a:r>
            <a:r>
              <a:rPr lang="ru-RU" baseline="0" dirty="0" smtClean="0"/>
              <a:t> оперативный мониторинг движения кадров в течение года. Данные мониторинга и официальной статистики немного разнятся, но тенденция одна – рост численности врачей. На слайде приведены учреждения – не все! </a:t>
            </a:r>
            <a:r>
              <a:rPr lang="ru-RU" i="1" baseline="0" dirty="0" smtClean="0"/>
              <a:t>Все не вошли на слайд</a:t>
            </a:r>
            <a:r>
              <a:rPr lang="ru-RU" baseline="0" dirty="0" smtClean="0"/>
              <a:t> - где в 2013 году были наиболее заметные изменения численности врачебных кадров. Помимо этих учреждений, в лучшую сторону отличились </a:t>
            </a:r>
            <a:r>
              <a:rPr lang="ru-RU" baseline="0" dirty="0" err="1" smtClean="0"/>
              <a:t>Краснотурьинская</a:t>
            </a:r>
            <a:r>
              <a:rPr lang="ru-RU" baseline="0" dirty="0" smtClean="0"/>
              <a:t> больница (прирост 23 врача), 40-я больница Екатеринбурга (22 врача), Красноуфимск и Камышлов – 8 и 9 врачей, Североуральск (7 врачей), Реж (11), Пелым (4), лечебные учреждения Первоуральска (31 врач). Увеличение числа врачей показывают крупные областные больницы: психиатрическая – 11 врачей, ОКБ№ 1 – 14, областная детская – 9. В бюро судмедэкспертизы в 2013 году пришли 19 врачей-экспертов.</a:t>
            </a:r>
          </a:p>
          <a:p>
            <a:pPr algn="just"/>
            <a:r>
              <a:rPr lang="ru-RU" baseline="0" dirty="0" smtClean="0"/>
              <a:t>К сожалению, значительная отрицательная динамика наблюдается по службе скорой медицинской помощи (в том числе в Екатеринбурге) и по областному противотуберкулезному диспансеру (минус 12 врачей). От 2 до 5 врачей потеряли </a:t>
            </a:r>
            <a:r>
              <a:rPr lang="ru-RU" baseline="0" dirty="0" err="1" smtClean="0"/>
              <a:t>Ивдельская</a:t>
            </a:r>
            <a:r>
              <a:rPr lang="ru-RU" baseline="0" dirty="0" smtClean="0"/>
              <a:t> ЦРБ, учреждения Нижнего Тагила, Байкалово, Богдановича, Невьянска, Таборов, Сухого Лога.</a:t>
            </a:r>
          </a:p>
          <a:p>
            <a:pPr algn="just"/>
            <a:r>
              <a:rPr lang="ru-RU" baseline="0" dirty="0" smtClean="0"/>
              <a:t>Куда трудоустраиваются уволившиеся? Согласно репрезентативной выборке, в 63% случаев врачи переходят работать в другие областные учреждения здравоохранения, в том числе расположенные в областном центре, в 27% - в частные медицинские организации, в 6% - в учреждения Екатеринбурга. 12 человек переехали из Екатеринбурга в другие муниципальные образования. 4% уволившихся ушли из здравоохранения.</a:t>
            </a:r>
          </a:p>
          <a:p>
            <a:pPr algn="just"/>
            <a:r>
              <a:rPr lang="ru-RU" baseline="0" dirty="0" smtClean="0"/>
              <a:t>Теперь предлагаю посмотреть, куда пришли новые кадры и какие специальности среди них преобладают.</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22</a:t>
            </a:fld>
            <a:endParaRPr lang="ru-RU"/>
          </a:p>
        </p:txBody>
      </p:sp>
    </p:spTree>
    <p:extLst>
      <p:ext uri="{BB962C8B-B14F-4D97-AF65-F5344CB8AC3E}">
        <p14:creationId xmlns="" xmlns:p14="http://schemas.microsoft.com/office/powerpoint/2010/main" val="10826629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К сожалению, подавляющее большинство врачей пополнили стационар. Поликлиника по-прежнему остается непривлекательным</a:t>
            </a:r>
            <a:r>
              <a:rPr lang="ru-RU" baseline="0" dirty="0" smtClean="0"/>
              <a:t> местом для трудоустройства.</a:t>
            </a:r>
            <a:endParaRPr lang="ru-RU" dirty="0" smtClean="0"/>
          </a:p>
          <a:p>
            <a:pPr algn="just"/>
            <a:r>
              <a:rPr lang="ru-RU" dirty="0" smtClean="0"/>
              <a:t>Таким образом, не достигнут показатель «дорожной карты», устанавливающий долю врачей первичного звена среди всех врачей. С такой динамикой наполнения поликлиники он составил всего 50,1% вместо плановых 54% и даже снизился в сравнении с 2012 годом (50,7%).</a:t>
            </a:r>
          </a:p>
          <a:p>
            <a:pPr algn="just"/>
            <a:r>
              <a:rPr lang="ru-RU" dirty="0" smtClean="0"/>
              <a:t>Теперь по специальностям. Здесь картина не менее грустная.</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23</a:t>
            </a:fld>
            <a:endParaRPr lang="ru-RU"/>
          </a:p>
        </p:txBody>
      </p:sp>
    </p:spTree>
    <p:extLst>
      <p:ext uri="{BB962C8B-B14F-4D97-AF65-F5344CB8AC3E}">
        <p14:creationId xmlns="" xmlns:p14="http://schemas.microsoft.com/office/powerpoint/2010/main" val="26658514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Наряду с прибавлением числа узких специалистов,</a:t>
            </a:r>
            <a:r>
              <a:rPr lang="ru-RU" baseline="0" dirty="0" smtClean="0"/>
              <a:t> в том числе по приоритетным направлениям – онкология, неврология, терапия, и что особенно отрадно, по диагностическим специальностям – мы потеряли врачей «первого контакта», врачей амбулаторного профиля: ОВП, врачей сельских территорий, педиатров, стоматологов. И это очень плохо. Не спасают и фельдшеры на врачебных должностях – 366 фельдшеров на девятистах врачебных участках – которых по законодательству там просто не должно быть.</a:t>
            </a:r>
          </a:p>
          <a:p>
            <a:pPr algn="just"/>
            <a:r>
              <a:rPr lang="ru-RU" baseline="0" dirty="0" smtClean="0"/>
              <a:t>Никогда специализированный этап не справится с потоком больных, если амбулаторная помощь будет недоступна.</a:t>
            </a:r>
          </a:p>
          <a:p>
            <a:pPr algn="just"/>
            <a:r>
              <a:rPr lang="ru-RU" baseline="0" dirty="0" smtClean="0"/>
              <a:t>Буквально неделю назад из российского Минздрава пришла обновленная методика расчета дефицита кадров. Согласно ей, в стационаре нам недостает 113 врачей, на «скорой помощи» – тоже 113,  а в амбулаторном звене – 3660!</a:t>
            </a:r>
          </a:p>
          <a:p>
            <a:pPr algn="just"/>
            <a:r>
              <a:rPr lang="ru-RU" b="0" baseline="0" dirty="0" smtClean="0"/>
              <a:t>Коллеги! Настоятельно прошу решать кадровую проблему с акцентом на первичное звено.</a:t>
            </a:r>
          </a:p>
        </p:txBody>
      </p:sp>
      <p:sp>
        <p:nvSpPr>
          <p:cNvPr id="4" name="Номер слайда 3"/>
          <p:cNvSpPr>
            <a:spLocks noGrp="1"/>
          </p:cNvSpPr>
          <p:nvPr>
            <p:ph type="sldNum" sz="quarter" idx="10"/>
          </p:nvPr>
        </p:nvSpPr>
        <p:spPr/>
        <p:txBody>
          <a:bodyPr/>
          <a:lstStyle/>
          <a:p>
            <a:fld id="{C650B531-8218-434F-A769-10E62DBB66B3}" type="slidenum">
              <a:rPr lang="ru-RU" smtClean="0"/>
              <a:pPr/>
              <a:t>24</a:t>
            </a:fld>
            <a:endParaRPr lang="ru-RU"/>
          </a:p>
        </p:txBody>
      </p:sp>
    </p:spTree>
    <p:extLst>
      <p:ext uri="{BB962C8B-B14F-4D97-AF65-F5344CB8AC3E}">
        <p14:creationId xmlns="" xmlns:p14="http://schemas.microsoft.com/office/powerpoint/2010/main" val="39433637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Одним из действенных способов привлечения</a:t>
            </a:r>
            <a:r>
              <a:rPr lang="ru-RU" baseline="0" dirty="0" smtClean="0"/>
              <a:t> и закрепления кадров является достойный уровень заработной платы. Это направление работы в течение всего года было одним из приоритетных, тем более что задача повышения оплаты труда работников социальной сферы сформулирована в указе Президента Российской Федерации. В апреле 2013 года с каждым учреждением были согласованы параметры повышения заработной платы по категориям персонала, а затем ежемесячно проводился её мониторинг.</a:t>
            </a:r>
          </a:p>
          <a:p>
            <a:pPr algn="just"/>
            <a:r>
              <a:rPr lang="ru-RU" baseline="0" dirty="0" smtClean="0"/>
              <a:t>Целевые показатели Указа по всем категориям работников достигнуты и даже перевыполнены, рост заработной платы по отрасли «здравоохранение» в сравнении с 2012 годом составил 18%, по врачам и средним медработникам – 19%, по младшему персоналу – 34%.</a:t>
            </a:r>
          </a:p>
        </p:txBody>
      </p:sp>
      <p:sp>
        <p:nvSpPr>
          <p:cNvPr id="4" name="Номер слайда 3"/>
          <p:cNvSpPr>
            <a:spLocks noGrp="1"/>
          </p:cNvSpPr>
          <p:nvPr>
            <p:ph type="sldNum" sz="quarter" idx="10"/>
          </p:nvPr>
        </p:nvSpPr>
        <p:spPr/>
        <p:txBody>
          <a:bodyPr/>
          <a:lstStyle/>
          <a:p>
            <a:fld id="{C650B531-8218-434F-A769-10E62DBB66B3}" type="slidenum">
              <a:rPr lang="ru-RU" smtClean="0"/>
              <a:pPr/>
              <a:t>25</a:t>
            </a:fld>
            <a:endParaRPr lang="ru-RU"/>
          </a:p>
        </p:txBody>
      </p:sp>
    </p:spTree>
    <p:extLst>
      <p:ext uri="{BB962C8B-B14F-4D97-AF65-F5344CB8AC3E}">
        <p14:creationId xmlns="" xmlns:p14="http://schemas.microsoft.com/office/powerpoint/2010/main" val="9635143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Согласно положениям «дорожной</a:t>
            </a:r>
            <a:r>
              <a:rPr lang="ru-RU" baseline="0" dirty="0" smtClean="0"/>
              <a:t> карты», 30% средств на повышение заработной платы должно быть получено в результате снижения неэффективных расходов. В течение года учреждения выполняли соответствующие планы мероприятий: они отказывались от неиспользуемых объектов, от непрофильных активов, вели учет и экономили энергоресурсы, проводили конкурентные процедуры закупок, сокращали сверхнормативные должности, оптимизировали структуру учреждений и коечный фонд. </a:t>
            </a:r>
          </a:p>
          <a:p>
            <a:pPr algn="just"/>
            <a:r>
              <a:rPr lang="ru-RU" baseline="0" dirty="0" smtClean="0"/>
              <a:t>В результате на повышение заработной платы было направлено свыше 470 миллионов рублей, но это составило всего 9,3%, а не 30%, как определено постановлением Правительства России.</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26</a:t>
            </a:fld>
            <a:endParaRPr lang="ru-RU"/>
          </a:p>
        </p:txBody>
      </p:sp>
    </p:spTree>
    <p:extLst>
      <p:ext uri="{BB962C8B-B14F-4D97-AF65-F5344CB8AC3E}">
        <p14:creationId xmlns="" xmlns:p14="http://schemas.microsoft.com/office/powerpoint/2010/main" val="3562671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Еще одним источником</a:t>
            </a:r>
            <a:r>
              <a:rPr lang="ru-RU" baseline="0" dirty="0" smtClean="0"/>
              <a:t> роста размеров оплаты труда является повышение эффективности работы самих сотрудников. Я хочу обратить на это самое серьезное внимание, поскольку и руководители, и работники активно и настойчиво просят денег на повышение зарплаты, ссылаясь на Указ Президента, и гораздо менее охотно готовы к обсуждению внутренних преобразований в учреждении, направленных на повышение качества работы персонала, его вклада в работу учреждения, улучшение качества оказания медицинской помощи, пересмотр критериев эффективности в положениях об оплате труда, которые нередко носят формальный характер.</a:t>
            </a:r>
          </a:p>
          <a:p>
            <a:pPr algn="just"/>
            <a:r>
              <a:rPr lang="ru-RU" baseline="0" dirty="0" smtClean="0"/>
              <a:t>Тем более, согласно и Программе, и Указу Президента № 597, одним из критериев эффективности учреждения становится его место в публичном рейтинге организаций, оказывающих социальные услуги. </a:t>
            </a:r>
            <a:r>
              <a:rPr lang="ru-RU" dirty="0" smtClean="0"/>
              <a:t>В построении этого рейтинга будут принимать участие общественные организации, </a:t>
            </a:r>
            <a:r>
              <a:rPr lang="ru-RU" sz="1200" b="0" i="0" u="none" strike="noStrike" kern="1200" baseline="0" dirty="0" smtClean="0">
                <a:solidFill>
                  <a:schemeClr val="tx1"/>
                </a:solidFill>
                <a:latin typeface="+mn-lt"/>
                <a:ea typeface="+mn-ea"/>
                <a:cs typeface="+mn-cs"/>
              </a:rPr>
              <a:t>профессиональные сообщества, средства массовой информации, специализированные рейтинговые агентства и другие эксперты. Поэтому я настоятельно прошу обратить на эти вопросы самое серьезное внимание.</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27</a:t>
            </a:fld>
            <a:endParaRPr lang="ru-RU"/>
          </a:p>
        </p:txBody>
      </p:sp>
    </p:spTree>
    <p:extLst>
      <p:ext uri="{BB962C8B-B14F-4D97-AF65-F5344CB8AC3E}">
        <p14:creationId xmlns="" xmlns:p14="http://schemas.microsoft.com/office/powerpoint/2010/main" val="20494651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altLang="ru-RU" dirty="0" smtClean="0">
                <a:latin typeface="Arial" pitchFamily="34" charset="0"/>
              </a:rPr>
              <a:t>К третьей группе показателей – здоровья – «дорожная карта» относит</a:t>
            </a:r>
            <a:r>
              <a:rPr lang="ru-RU" altLang="ru-RU" baseline="0" dirty="0" smtClean="0">
                <a:latin typeface="Arial" pitchFamily="34" charset="0"/>
              </a:rPr>
              <a:t> медико-демографические: продолжительность жизни, смертность от основных причин и заболеваемость туберкулезом. На слайде приведены 8 из 10 показателей – только уровни смертности.</a:t>
            </a:r>
          </a:p>
          <a:p>
            <a:pPr algn="just"/>
            <a:r>
              <a:rPr lang="ru-RU" baseline="0" dirty="0" smtClean="0">
                <a:latin typeface="Arial" pitchFamily="34" charset="0"/>
              </a:rPr>
              <a:t>По четырем из них (зеленого цвета) уровень лучше не только в сравнении с прошлым годом, но и с прогнозными показателями – это смертность от сердечно-сосудистых заболеваний, от туберкулеза, дорожно-транспортных происшествий, младенческая смертность. Уровень общей смертности, смертности от новообразований и смертности детей до 17 лет в 2013 году прогнозировался ниже, чем достигнутые значения. </a:t>
            </a:r>
          </a:p>
          <a:p>
            <a:pPr algn="just"/>
            <a:r>
              <a:rPr lang="ru-RU" baseline="0" dirty="0" smtClean="0">
                <a:latin typeface="Arial" pitchFamily="34" charset="0"/>
              </a:rPr>
              <a:t>По показателю материнской смертности (красный цвет на слайде) область показала отрицательную динамику: погибли 9 женщин, из которых 3 находились вне поля внимания здравоохранения, в двух случаях смерть наступила от криминальных причин. Без учета этих случаев уровень материнской смертности остался на уровне прошлого года.</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28</a:t>
            </a:fld>
            <a:endParaRPr lang="ru-RU"/>
          </a:p>
        </p:txBody>
      </p:sp>
    </p:spTree>
    <p:extLst>
      <p:ext uri="{BB962C8B-B14F-4D97-AF65-F5344CB8AC3E}">
        <p14:creationId xmlns="" xmlns:p14="http://schemas.microsoft.com/office/powerpoint/2010/main" val="14775220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baseline="0" dirty="0" smtClean="0">
                <a:latin typeface="Arial" pitchFamily="34" charset="0"/>
              </a:rPr>
              <a:t>Если говорить о медико-демографической ситуации в целом, то, помимо смертности, нельзя не сказать о рождаемости и естественном приросте. </a:t>
            </a:r>
            <a:r>
              <a:rPr lang="ru-RU" altLang="ru-RU" dirty="0" smtClean="0">
                <a:latin typeface="Arial" pitchFamily="34" charset="0"/>
              </a:rPr>
              <a:t>В 2013 году показатель рождаемости вырос на 1,4%.</a:t>
            </a:r>
            <a:r>
              <a:rPr lang="ru-RU" altLang="ru-RU" baseline="0" dirty="0" smtClean="0">
                <a:latin typeface="Arial" pitchFamily="34" charset="0"/>
              </a:rPr>
              <a:t> </a:t>
            </a:r>
            <a:r>
              <a:rPr lang="ru-RU" altLang="ru-RU" dirty="0" smtClean="0">
                <a:latin typeface="Arial" pitchFamily="34" charset="0"/>
              </a:rPr>
              <a:t>Второй год  регистрируется</a:t>
            </a:r>
            <a:r>
              <a:rPr lang="ru-RU" altLang="ru-RU" baseline="0" dirty="0" smtClean="0">
                <a:latin typeface="Arial" pitchFamily="34" charset="0"/>
              </a:rPr>
              <a:t> е</a:t>
            </a:r>
            <a:r>
              <a:rPr lang="ru-RU" altLang="ru-RU" dirty="0" smtClean="0">
                <a:latin typeface="Arial" pitchFamily="34" charset="0"/>
              </a:rPr>
              <a:t>стественный прирост населения,</a:t>
            </a:r>
            <a:r>
              <a:rPr lang="ru-RU" altLang="ru-RU" baseline="0" dirty="0" smtClean="0">
                <a:latin typeface="Arial" pitchFamily="34" charset="0"/>
              </a:rPr>
              <a:t> </a:t>
            </a:r>
            <a:r>
              <a:rPr lang="ru-RU" altLang="ru-RU" dirty="0" smtClean="0">
                <a:latin typeface="Arial" pitchFamily="34" charset="0"/>
              </a:rPr>
              <a:t>который в этом году в абсолютном выражении составил почти 3 тысячи человек. Естественный прирост наблюдается в 25 территориях. Лидером, как и в прошлые годы, остается ЗАТО Свободный (самая молодая территория с высокой рождаемостью и низкой смертностью), затем следуют Арамиль, Березовский, Пелым, Верхняя Пышма, Екатеринбург, Каменский район и далее по убывающей.</a:t>
            </a:r>
          </a:p>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dirty="0" smtClean="0">
                <a:latin typeface="Arial" pitchFamily="34" charset="0"/>
              </a:rPr>
              <a:t>В 39 территориях зарегистрирована естественная убыль.</a:t>
            </a:r>
            <a:r>
              <a:rPr lang="ru-RU" altLang="ru-RU" baseline="0" dirty="0" smtClean="0">
                <a:latin typeface="Arial" pitchFamily="34" charset="0"/>
              </a:rPr>
              <a:t> Она наиболее значительна в поселке </a:t>
            </a:r>
            <a:r>
              <a:rPr lang="ru-RU" altLang="ru-RU" baseline="0" dirty="0" err="1" smtClean="0">
                <a:latin typeface="Arial" pitchFamily="34" charset="0"/>
              </a:rPr>
              <a:t>Малышево</a:t>
            </a:r>
            <a:r>
              <a:rPr lang="ru-RU" altLang="ru-RU" baseline="0" dirty="0" smtClean="0">
                <a:latin typeface="Arial" pitchFamily="34" charset="0"/>
              </a:rPr>
              <a:t> (-7,1), </a:t>
            </a:r>
            <a:r>
              <a:rPr lang="ru-RU" altLang="ru-RU" baseline="0" dirty="0" err="1" smtClean="0">
                <a:latin typeface="Arial" pitchFamily="34" charset="0"/>
              </a:rPr>
              <a:t>Махнево</a:t>
            </a:r>
            <a:r>
              <a:rPr lang="ru-RU" altLang="ru-RU" baseline="0" dirty="0" smtClean="0">
                <a:latin typeface="Arial" pitchFamily="34" charset="0"/>
              </a:rPr>
              <a:t> (-6,1), Североуральске (-6), Новой Ляле (-5,6), Таборах (-5).</a:t>
            </a:r>
            <a:endParaRPr lang="ru-RU" altLang="ru-RU" dirty="0" smtClean="0">
              <a:latin typeface="Arial" pitchFamily="34"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dirty="0" smtClean="0">
                <a:latin typeface="Arial" pitchFamily="34" charset="0"/>
              </a:rPr>
              <a:t>Кроме того, в целом по области нарастают </a:t>
            </a:r>
            <a:r>
              <a:rPr lang="ru-RU" altLang="ru-RU" baseline="0" dirty="0" smtClean="0">
                <a:latin typeface="Arial" pitchFamily="34" charset="0"/>
              </a:rPr>
              <a:t>тенденции постарения населения. </a:t>
            </a:r>
            <a:endParaRPr lang="ru-RU" altLang="ru-RU" dirty="0" smtClean="0">
              <a:latin typeface="Arial" pitchFamily="34" charset="0"/>
            </a:endParaRPr>
          </a:p>
          <a:p>
            <a:endParaRPr lang="ru-RU" dirty="0"/>
          </a:p>
        </p:txBody>
      </p:sp>
      <p:sp>
        <p:nvSpPr>
          <p:cNvPr id="4" name="Номер слайда 3"/>
          <p:cNvSpPr>
            <a:spLocks noGrp="1"/>
          </p:cNvSpPr>
          <p:nvPr>
            <p:ph type="sldNum" sz="quarter" idx="10"/>
          </p:nvPr>
        </p:nvSpPr>
        <p:spPr/>
        <p:txBody>
          <a:bodyPr/>
          <a:lstStyle/>
          <a:p>
            <a:fld id="{8B01FEBD-E551-483F-88E7-E3FD89751F03}" type="slidenum">
              <a:rPr lang="ru-RU" smtClean="0"/>
              <a:pPr/>
              <a:t>29</a:t>
            </a:fld>
            <a:endParaRPr lang="ru-RU"/>
          </a:p>
        </p:txBody>
      </p:sp>
    </p:spTree>
    <p:extLst>
      <p:ext uri="{BB962C8B-B14F-4D97-AF65-F5344CB8AC3E}">
        <p14:creationId xmlns="" xmlns:p14="http://schemas.microsoft.com/office/powerpoint/2010/main" val="3968460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В 2013 году в рамках программы модернизации осваивались дополнительные</a:t>
            </a:r>
            <a:r>
              <a:rPr lang="ru-RU" baseline="0" dirty="0" smtClean="0"/>
              <a:t> федеральные средства в размере 600 млн. рублей, которые поступили в область в декабре 2012 года, средства экономии, а также средства областного бюджета. Деньги направлялись в основном на закуп медицинского оборудования – его за год поставлено 459 единиц, в том числе 3 МРТ по 1,5 Тесла, 4 компьютерных томографа, 17 </a:t>
            </a:r>
            <a:r>
              <a:rPr lang="ru-RU" baseline="0" dirty="0" err="1" smtClean="0"/>
              <a:t>флюорографов</a:t>
            </a:r>
            <a:r>
              <a:rPr lang="ru-RU" baseline="0" dirty="0" smtClean="0"/>
              <a:t>, 5 рентгеновских аппаратов, 5 мобильных модулей на базе «КАМАЗов», 68 единиц оборудования для новорожденных. </a:t>
            </a:r>
          </a:p>
          <a:p>
            <a:pPr algn="just"/>
            <a:r>
              <a:rPr lang="ru-RU" baseline="0" dirty="0" smtClean="0"/>
              <a:t>Кроме того, </a:t>
            </a:r>
            <a:r>
              <a:rPr lang="ru-RU" dirty="0" smtClean="0"/>
              <a:t>заканчивались </a:t>
            </a:r>
            <a:r>
              <a:rPr lang="ru-RU" baseline="0" dirty="0" smtClean="0"/>
              <a:t>мероприятия по ремонту учреждений здравоохранения и строительству 4 объектов из 5, первоначально включенных в программу.</a:t>
            </a:r>
          </a:p>
          <a:p>
            <a:pPr algn="just"/>
            <a:r>
              <a:rPr lang="ru-RU" baseline="0" dirty="0" smtClean="0"/>
              <a:t>Всего по программе отремонтировано почти 400 объектов, </a:t>
            </a:r>
            <a:r>
              <a:rPr lang="ru-RU" b="0" baseline="0" dirty="0" smtClean="0"/>
              <a:t>а в 2013 году – 48 объектов в 37 учреждениях. </a:t>
            </a:r>
          </a:p>
        </p:txBody>
      </p:sp>
      <p:sp>
        <p:nvSpPr>
          <p:cNvPr id="4" name="Номер слайда 3"/>
          <p:cNvSpPr>
            <a:spLocks noGrp="1"/>
          </p:cNvSpPr>
          <p:nvPr>
            <p:ph type="sldNum" sz="quarter" idx="10"/>
          </p:nvPr>
        </p:nvSpPr>
        <p:spPr/>
        <p:txBody>
          <a:bodyPr/>
          <a:lstStyle/>
          <a:p>
            <a:fld id="{C650B531-8218-434F-A769-10E62DBB66B3}" type="slidenum">
              <a:rPr lang="ru-RU" smtClean="0"/>
              <a:pPr/>
              <a:t>3</a:t>
            </a:fld>
            <a:endParaRPr lang="ru-RU"/>
          </a:p>
        </p:txBody>
      </p:sp>
    </p:spTree>
    <p:extLst>
      <p:ext uri="{BB962C8B-B14F-4D97-AF65-F5344CB8AC3E}">
        <p14:creationId xmlns="" xmlns:p14="http://schemas.microsoft.com/office/powerpoint/2010/main" val="3871048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Если за 5 лет число жителей младше трудоспособного возраста выросло на 56 тысяч человек (что обусловлено ростом рождаемости), то людей пожилых и</a:t>
            </a:r>
            <a:r>
              <a:rPr lang="ru-RU" baseline="0" dirty="0" smtClean="0"/>
              <a:t> старых – на 81 тысячу. При этом численность трудоспособного населения сократилась за тот же период на 136 тысяч человек. Кроме того, неуклонно сокращается доля женщин репродуктивного возраста, и через 2-3 года, как утверждают эксперты, рождаемость начнет снижаться.</a:t>
            </a:r>
          </a:p>
          <a:p>
            <a:pPr algn="just"/>
            <a:r>
              <a:rPr lang="ru-RU" baseline="0" dirty="0" smtClean="0"/>
              <a:t>Все это ставит перед нами задачи поддержки службы родовспоможения и детства, создания условий для сохранения достигнутого уровня рождаемости, улучшения здоровья детей, профилактики абортов. Во-вторых – развития </a:t>
            </a:r>
            <a:r>
              <a:rPr lang="ru-RU" baseline="0" dirty="0" err="1" smtClean="0"/>
              <a:t>внестационарных</a:t>
            </a:r>
            <a:r>
              <a:rPr lang="ru-RU" baseline="0" dirty="0" smtClean="0"/>
              <a:t> видов помощи, выездных форм работы, помощи на дому, усиления работы с социальной защитой. И, наконец – развития всех форм паллиативной помощи и реабилитации.</a:t>
            </a:r>
          </a:p>
          <a:p>
            <a:pPr algn="just"/>
            <a:r>
              <a:rPr lang="ru-RU" baseline="0" dirty="0" smtClean="0"/>
              <a:t> </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30</a:t>
            </a:fld>
            <a:endParaRPr lang="ru-RU"/>
          </a:p>
        </p:txBody>
      </p:sp>
    </p:spTree>
    <p:extLst>
      <p:ext uri="{BB962C8B-B14F-4D97-AF65-F5344CB8AC3E}">
        <p14:creationId xmlns="" xmlns:p14="http://schemas.microsoft.com/office/powerpoint/2010/main" val="369186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Принято считать, что влияние</a:t>
            </a:r>
            <a:r>
              <a:rPr lang="ru-RU" baseline="0" dirty="0" smtClean="0"/>
              <a:t> здравоохранения на рождаемость сильно ограничено. Тем не менее, оно есть, и отрасль вносит свой вклад в увеличение численности населения.</a:t>
            </a:r>
          </a:p>
          <a:p>
            <a:pPr algn="just"/>
            <a:r>
              <a:rPr lang="ru-RU" baseline="0" dirty="0" smtClean="0"/>
              <a:t>Во-первых, профилактикой абортов. Благодаря проводимой работе число абортов в Свердловской области ежегодно снижается, хотя остается проблема прерывания беременности у девушек до 20 лет; </a:t>
            </a:r>
          </a:p>
          <a:p>
            <a:pPr algn="just"/>
            <a:r>
              <a:rPr lang="ru-RU" baseline="0" dirty="0" smtClean="0"/>
              <a:t>Во-вторых, развитием технологий экстракорпорального оплодотворения. В Свердловской области в 2013 году </a:t>
            </a:r>
            <a:r>
              <a:rPr lang="ru-RU" b="0" baseline="0" dirty="0" smtClean="0"/>
              <a:t>проведено почти 1000 процедур ЭКО. А 25 апреля открывается отделение ЭКО в центре охраны здоровья матери и ребенка. На 2014 год планируется профинансировать из всех источников порядка 3000 процедур ЭКО.</a:t>
            </a:r>
          </a:p>
          <a:p>
            <a:pPr algn="just"/>
            <a:r>
              <a:rPr lang="ru-RU" b="0" baseline="0" dirty="0" smtClean="0"/>
              <a:t>Внедрением </a:t>
            </a:r>
            <a:r>
              <a:rPr lang="ru-RU" b="0" baseline="0" dirty="0" err="1" smtClean="0"/>
              <a:t>пренатального</a:t>
            </a:r>
            <a:r>
              <a:rPr lang="ru-RU" b="0" baseline="0" dirty="0" smtClean="0"/>
              <a:t> и расширенного неонатального скрининга с высоким охватом -  соответственно 87 и 99%.</a:t>
            </a:r>
          </a:p>
          <a:p>
            <a:pPr algn="just"/>
            <a:r>
              <a:rPr lang="ru-RU" baseline="0" dirty="0" smtClean="0"/>
              <a:t>Расширением социальной работы в женских консультациях. В 2013 году на базе перинатальных центров заработали центры кризисной беременности. Первые результаты их деятельности обнадеживают: увеличилось число беременных, отказавшихся от мысли об аборте; больше стало женщин, передумавших отказываться от ребенка после его рождения. Всё больше мест в доме ребенка остаются свободными: на этих площадях мы планируем развертывать подразделения паллиативной помощи. </a:t>
            </a:r>
            <a:endParaRPr lang="ru-RU" dirty="0" smtClean="0"/>
          </a:p>
          <a:p>
            <a:pPr algn="just"/>
            <a:r>
              <a:rPr lang="ru-RU" dirty="0" smtClean="0"/>
              <a:t>Но в большей степени, чем на рождаемость, здравоохранение влияет на смертность.</a:t>
            </a:r>
          </a:p>
          <a:p>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31</a:t>
            </a:fld>
            <a:endParaRPr lang="ru-RU"/>
          </a:p>
        </p:txBody>
      </p:sp>
    </p:spTree>
    <p:extLst>
      <p:ext uri="{BB962C8B-B14F-4D97-AF65-F5344CB8AC3E}">
        <p14:creationId xmlns="" xmlns:p14="http://schemas.microsoft.com/office/powerpoint/2010/main" val="5633227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dirty="0" smtClean="0">
                <a:latin typeface="Arial" charset="0"/>
              </a:rPr>
              <a:t>Значения показателей смертности от трех основных причин вы уже видели на слайде выше. Они не первый год остаются выше среднероссийских. Структура общей смертности не поменялась, сохраняется тренд сокращения смертности от сердечно-сосудистых болезней – на 3,3%, от внешних причин – на 2,5%.</a:t>
            </a:r>
            <a:r>
              <a:rPr lang="ru-RU" altLang="ru-RU" baseline="0" dirty="0" smtClean="0">
                <a:latin typeface="Arial" charset="0"/>
              </a:rPr>
              <a:t> Практически не изменился показатель смертности от </a:t>
            </a:r>
            <a:r>
              <a:rPr lang="ru-RU" altLang="ru-RU" dirty="0" smtClean="0">
                <a:latin typeface="Arial" charset="0"/>
              </a:rPr>
              <a:t>новообразований, что повторяет</a:t>
            </a:r>
            <a:r>
              <a:rPr lang="ru-RU" altLang="ru-RU" baseline="0" dirty="0" smtClean="0">
                <a:latin typeface="Arial" charset="0"/>
              </a:rPr>
              <a:t> ситуацию по России, где зарегистрирован даже небольшой рост</a:t>
            </a:r>
            <a:r>
              <a:rPr lang="ru-RU" altLang="ru-RU" dirty="0" smtClean="0">
                <a:latin typeface="Arial" charset="0"/>
              </a:rPr>
              <a:t>. </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32</a:t>
            </a:fld>
            <a:endParaRPr lang="ru-RU"/>
          </a:p>
        </p:txBody>
      </p:sp>
    </p:spTree>
    <p:extLst>
      <p:ext uri="{BB962C8B-B14F-4D97-AF65-F5344CB8AC3E}">
        <p14:creationId xmlns="" xmlns:p14="http://schemas.microsoft.com/office/powerpoint/2010/main" val="1527683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baseline="0" dirty="0" smtClean="0"/>
              <a:t>Продолжает сокращаться ч</a:t>
            </a:r>
            <a:r>
              <a:rPr lang="ru-RU" dirty="0" smtClean="0"/>
              <a:t>исло</a:t>
            </a:r>
            <a:r>
              <a:rPr lang="ru-RU" baseline="0" dirty="0" smtClean="0"/>
              <a:t> случаев смерти трудоспособного населения, хотя и медленнее, чем в прошлые годы. И в общем числе случаев смерти доля трудоспособного населения всё меньше – за 5 лет она снизилась с 28,3 до 25,7%. Но в пересчете на 1000 населения смертность этой категории населения выросла, что связано, как я уже сказал выше, с сокращением численности трудоспособных лиц.</a:t>
            </a:r>
          </a:p>
          <a:p>
            <a:pPr algn="just"/>
            <a:r>
              <a:rPr lang="ru-RU" baseline="0" dirty="0" smtClean="0"/>
              <a:t>Структура смертности трудоспособного населения не поменялась: </a:t>
            </a:r>
            <a:r>
              <a:rPr lang="ru-RU" altLang="ru-RU" dirty="0" smtClean="0">
                <a:latin typeface="Arial" charset="0"/>
              </a:rPr>
              <a:t>первые 3 места – это внешние причины, болезни органов кровообращения и злокачественные новообразования. Обращаю Ваше внимание </a:t>
            </a:r>
            <a:r>
              <a:rPr lang="ru-RU" altLang="ru-RU" baseline="0" dirty="0" smtClean="0">
                <a:latin typeface="Arial" charset="0"/>
              </a:rPr>
              <a:t>на некоторое увеличение доли сердечно-сосудистых заболеваний как причины смерти трудоспособного населения несмотря на те усилия, которые предпринимались для достижения установленных Указом Президента России показателей. Кроме того, по данным официальных органов статистики, увеличилось число случаев смерти трудоспособных лиц от болезней органов дыхания и от отравления алкоголем.  </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33</a:t>
            </a:fld>
            <a:endParaRPr lang="ru-RU"/>
          </a:p>
        </p:txBody>
      </p:sp>
    </p:spTree>
    <p:extLst>
      <p:ext uri="{BB962C8B-B14F-4D97-AF65-F5344CB8AC3E}">
        <p14:creationId xmlns="" xmlns:p14="http://schemas.microsoft.com/office/powerpoint/2010/main" val="27388049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Уважаемые коллеги!</a:t>
            </a:r>
          </a:p>
          <a:p>
            <a:pPr algn="just"/>
            <a:r>
              <a:rPr lang="ru-RU" dirty="0" smtClean="0"/>
              <a:t>В 2013 году мы расширили аналитическую работу по изучению</a:t>
            </a:r>
            <a:r>
              <a:rPr lang="ru-RU" baseline="0" dirty="0" smtClean="0"/>
              <a:t> причин и структуры смертности и впервые </a:t>
            </a:r>
            <a:r>
              <a:rPr lang="ru-RU" dirty="0" smtClean="0"/>
              <a:t>по поручению Министерства здравоохранения России проанализировали смертность населения на дому, воспользовавшись данными программы</a:t>
            </a:r>
            <a:r>
              <a:rPr lang="ru-RU" baseline="0" dirty="0" smtClean="0"/>
              <a:t> «Демографический мониторинг» (</a:t>
            </a:r>
            <a:r>
              <a:rPr lang="ru-RU" i="1" baseline="0" dirty="0" smtClean="0"/>
              <a:t>в этой программе вы заполняете свидетельства о смерти</a:t>
            </a:r>
            <a:r>
              <a:rPr lang="ru-RU" baseline="0" dirty="0" smtClean="0"/>
              <a:t>)</a:t>
            </a:r>
            <a:r>
              <a:rPr lang="ru-RU" dirty="0" smtClean="0"/>
              <a:t>. Анализ</a:t>
            </a:r>
            <a:r>
              <a:rPr lang="ru-RU" baseline="0" dirty="0" smtClean="0"/>
              <a:t> неподробный, укрупненный, но даже эти р</a:t>
            </a:r>
            <a:r>
              <a:rPr lang="ru-RU" dirty="0" smtClean="0"/>
              <a:t>езультаты оказались крайне интересными</a:t>
            </a:r>
            <a:r>
              <a:rPr lang="ru-RU" baseline="0" dirty="0" smtClean="0"/>
              <a:t> и местами – неожиданными. В целом по Свердловской области н</a:t>
            </a:r>
            <a:r>
              <a:rPr lang="ru-RU" dirty="0" smtClean="0"/>
              <a:t>а дому люди умирают примерно в половине случаев. Но разброс показателей по территориям</a:t>
            </a:r>
            <a:r>
              <a:rPr lang="ru-RU" baseline="0" dirty="0" smtClean="0"/>
              <a:t> </a:t>
            </a:r>
            <a:r>
              <a:rPr lang="ru-RU" dirty="0" smtClean="0"/>
              <a:t>очень большой.</a:t>
            </a:r>
          </a:p>
          <a:p>
            <a:pPr algn="just"/>
            <a:r>
              <a:rPr lang="ru-RU" dirty="0" smtClean="0"/>
              <a:t>Так, например, в ряде небольших больниц с ограниченным набором медицинских технологий</a:t>
            </a:r>
            <a:r>
              <a:rPr lang="ru-RU" baseline="0" dirty="0" smtClean="0"/>
              <a:t> смертность на дому гораздо ниже </a:t>
            </a:r>
            <a:r>
              <a:rPr lang="ru-RU" baseline="0" dirty="0" err="1" smtClean="0"/>
              <a:t>среднеобластной</a:t>
            </a:r>
            <a:r>
              <a:rPr lang="ru-RU" baseline="0" dirty="0" smtClean="0"/>
              <a:t>: там койка используется как социальная. В некоторых </a:t>
            </a:r>
            <a:r>
              <a:rPr lang="ru-RU" baseline="0" dirty="0" smtClean="0"/>
              <a:t>больших по площади территориях показатель </a:t>
            </a:r>
            <a:r>
              <a:rPr lang="ru-RU" baseline="0" dirty="0" smtClean="0"/>
              <a:t>выше среднего по области в 1,5-2 раза, и по населению в целом, и по трудоспособным пациентам. Очевидно, там медицинская помощь в любом виде малодоступна.</a:t>
            </a:r>
            <a:endParaRPr lang="ru-RU" dirty="0" smtClean="0"/>
          </a:p>
          <a:p>
            <a:pPr algn="just"/>
            <a:endParaRPr lang="ru-RU" dirty="0" smtClean="0"/>
          </a:p>
        </p:txBody>
      </p:sp>
      <p:sp>
        <p:nvSpPr>
          <p:cNvPr id="4" name="Номер слайда 3"/>
          <p:cNvSpPr>
            <a:spLocks noGrp="1"/>
          </p:cNvSpPr>
          <p:nvPr>
            <p:ph type="sldNum" sz="quarter" idx="10"/>
          </p:nvPr>
        </p:nvSpPr>
        <p:spPr/>
        <p:txBody>
          <a:bodyPr/>
          <a:lstStyle/>
          <a:p>
            <a:fld id="{C650B531-8218-434F-A769-10E62DBB66B3}" type="slidenum">
              <a:rPr lang="ru-RU" smtClean="0"/>
              <a:pPr/>
              <a:t>34</a:t>
            </a:fld>
            <a:endParaRPr lang="ru-RU"/>
          </a:p>
        </p:txBody>
      </p:sp>
    </p:spTree>
    <p:extLst>
      <p:ext uri="{BB962C8B-B14F-4D97-AF65-F5344CB8AC3E}">
        <p14:creationId xmlns="" xmlns:p14="http://schemas.microsoft.com/office/powerpoint/2010/main" val="23102141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dirty="0" smtClean="0"/>
              <a:t>Что касается смертности на дому от</a:t>
            </a:r>
            <a:r>
              <a:rPr lang="ru-RU" baseline="0" dirty="0" smtClean="0"/>
              <a:t> инфарктов и инсультов, на профилактику и раннее выявление которых должна быть направлена деятельность поликлиники и которые должны госпитализироваться в стационар, то и здесь картина крайне разнородная. Есть территории, смертность в которых превышает </a:t>
            </a:r>
            <a:r>
              <a:rPr lang="ru-RU" baseline="0" dirty="0" err="1" smtClean="0"/>
              <a:t>среднеобластной</a:t>
            </a:r>
            <a:r>
              <a:rPr lang="ru-RU" baseline="0" dirty="0" smtClean="0"/>
              <a:t> уровень в полтора, 2 и 3 раза. Конечно, это многофакторный показатель, но он косвенно характеризует эффективность здравоохранения. Поэтому мы продолжим разработку этой темы и, возможно, будем учитывать данный показатель при оценке деятельности лечебных учреждений.</a:t>
            </a:r>
          </a:p>
          <a:p>
            <a:pPr algn="just"/>
            <a:endParaRPr lang="ru-RU" baseline="0" dirty="0" smtClean="0"/>
          </a:p>
          <a:p>
            <a:pPr algn="just"/>
            <a:r>
              <a:rPr lang="ru-RU" baseline="0" dirty="0" smtClean="0"/>
              <a:t>Далее я хочу </a:t>
            </a:r>
            <a:r>
              <a:rPr lang="ru-RU" i="1" baseline="0" dirty="0" smtClean="0"/>
              <a:t>телеграфно </a:t>
            </a:r>
            <a:r>
              <a:rPr lang="ru-RU" baseline="0" dirty="0" smtClean="0"/>
              <a:t>перечислить основные организационно-управленческие меры 2013 года, которые позволили нам достичь сегодняшних показателей здоровья.</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35</a:t>
            </a:fld>
            <a:endParaRPr lang="ru-RU"/>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Образ слайда 1"/>
          <p:cNvSpPr>
            <a:spLocks noGrp="1" noRot="1" noChangeAspect="1" noTextEdit="1"/>
          </p:cNvSpPr>
          <p:nvPr>
            <p:ph type="sldImg"/>
          </p:nvPr>
        </p:nvSpPr>
        <p:spPr>
          <a:xfrm>
            <a:off x="1143000" y="685800"/>
            <a:ext cx="4572000" cy="3429000"/>
          </a:xfrm>
          <a:ln/>
        </p:spPr>
      </p:sp>
      <p:sp>
        <p:nvSpPr>
          <p:cNvPr id="3" name="Заметки 2"/>
          <p:cNvSpPr>
            <a:spLocks noGrp="1"/>
          </p:cNvSpPr>
          <p:nvPr>
            <p:ph type="body" idx="1"/>
          </p:nvPr>
        </p:nvSpPr>
        <p:spPr/>
        <p:txBody>
          <a:bodyPr>
            <a:normAutofit/>
          </a:bodyPr>
          <a:lstStyle/>
          <a:p>
            <a:pPr algn="just">
              <a:spcBef>
                <a:spcPts val="0"/>
              </a:spcBef>
              <a:defRPr/>
            </a:pPr>
            <a:r>
              <a:rPr lang="ru-RU" sz="1200" dirty="0" smtClean="0">
                <a:latin typeface="Arial" pitchFamily="34" charset="0"/>
                <a:cs typeface="Arial" panose="020B0604020202020204" pitchFamily="34" charset="0"/>
              </a:rPr>
              <a:t>Единая трехуровневая система оказания помощи больным острыми сердечно-сосудистыми заболеваниями начинается с ранней </a:t>
            </a:r>
            <a:r>
              <a:rPr lang="ru-RU" sz="1200" dirty="0" err="1" smtClean="0">
                <a:latin typeface="Arial" pitchFamily="34" charset="0"/>
                <a:cs typeface="Arial" panose="020B0604020202020204" pitchFamily="34" charset="0"/>
              </a:rPr>
              <a:t>догоспитальной</a:t>
            </a:r>
            <a:r>
              <a:rPr lang="ru-RU" sz="1200" dirty="0" smtClean="0">
                <a:latin typeface="Arial" pitchFamily="34" charset="0"/>
                <a:cs typeface="Arial" panose="020B0604020202020204" pitchFamily="34" charset="0"/>
              </a:rPr>
              <a:t> диагностики и заканчивается проведением </a:t>
            </a:r>
            <a:r>
              <a:rPr lang="ru-RU" sz="1200" dirty="0" err="1" smtClean="0">
                <a:latin typeface="Arial" pitchFamily="34" charset="0"/>
                <a:cs typeface="Arial" panose="020B0604020202020204" pitchFamily="34" charset="0"/>
              </a:rPr>
              <a:t>кардио</a:t>
            </a:r>
            <a:r>
              <a:rPr lang="ru-RU" sz="1200" dirty="0" smtClean="0">
                <a:latin typeface="Arial" pitchFamily="34" charset="0"/>
                <a:cs typeface="Arial" panose="020B0604020202020204" pitchFamily="34" charset="0"/>
              </a:rPr>
              <a:t>- и нейрохирургических операций и реабилитацией. До 2012 года в области работали 8 первичных сосудистых отделений и 2 региональных центра. С 2013 года поэтапно открылись первичные отделения еще в 6 городах. Сегодня в области 13 первичных отделений принимают пациентов с ОКС, 16 – с ОНМК. В области работают 5 площадок, где проводятся </a:t>
            </a:r>
            <a:r>
              <a:rPr lang="ru-RU" sz="1200" dirty="0" err="1" smtClean="0">
                <a:latin typeface="Arial" pitchFamily="34" charset="0"/>
                <a:cs typeface="Arial" panose="020B0604020202020204" pitchFamily="34" charset="0"/>
              </a:rPr>
              <a:t>рентгенэндоваскулярные</a:t>
            </a:r>
            <a:r>
              <a:rPr lang="ru-RU" sz="1200" dirty="0" smtClean="0">
                <a:latin typeface="Arial" pitchFamily="34" charset="0"/>
                <a:cs typeface="Arial" panose="020B0604020202020204" pitchFamily="34" charset="0"/>
              </a:rPr>
              <a:t> операции (</a:t>
            </a:r>
            <a:r>
              <a:rPr lang="ru-RU" sz="1200" i="1" dirty="0" smtClean="0">
                <a:latin typeface="Arial" pitchFamily="34" charset="0"/>
                <a:cs typeface="Arial" panose="020B0604020202020204" pitchFamily="34" charset="0"/>
              </a:rPr>
              <a:t>Ирбит, Краснотурьинск, Нижний Тагил, Каменск-Уральский и Екатеринбург</a:t>
            </a:r>
            <a:r>
              <a:rPr lang="ru-RU" sz="1200" dirty="0" smtClean="0">
                <a:latin typeface="Arial" pitchFamily="34" charset="0"/>
                <a:cs typeface="Arial" panose="020B0604020202020204" pitchFamily="34" charset="0"/>
              </a:rPr>
              <a:t> ).</a:t>
            </a:r>
          </a:p>
          <a:p>
            <a:pPr algn="just">
              <a:spcBef>
                <a:spcPts val="0"/>
              </a:spcBef>
              <a:defRPr/>
            </a:pPr>
            <a:r>
              <a:rPr lang="ru-RU" sz="1200" dirty="0" smtClean="0">
                <a:latin typeface="Arial" pitchFamily="34" charset="0"/>
                <a:cs typeface="Arial" panose="020B0604020202020204" pitchFamily="34" charset="0"/>
              </a:rPr>
              <a:t>С 2012 года проводится дистанционная передача ЭКГ от фельдшеров ФАП, врачей ОВП, бригад СМП на расшифровку в межмуниципальные центры, ОКБ и Институт кардиологии. Этим методом в 2013 году диагностировано порядка 4000 инфарктов. Внедрена новая технология измерения внутричерепного давления у больных</a:t>
            </a:r>
            <a:r>
              <a:rPr lang="ru-RU" sz="1200" baseline="0" dirty="0" smtClean="0">
                <a:latin typeface="Arial" pitchFamily="34" charset="0"/>
                <a:cs typeface="Arial" panose="020B0604020202020204" pitchFamily="34" charset="0"/>
              </a:rPr>
              <a:t> с острой церебральной недостаточностью</a:t>
            </a:r>
            <a:r>
              <a:rPr lang="ru-RU" sz="1200" dirty="0" smtClean="0">
                <a:latin typeface="Arial" pitchFamily="34" charset="0"/>
                <a:cs typeface="Arial" panose="020B0604020202020204" pitchFamily="34" charset="0"/>
              </a:rPr>
              <a:t>.</a:t>
            </a:r>
          </a:p>
          <a:p>
            <a:pPr algn="just">
              <a:spcBef>
                <a:spcPts val="0"/>
              </a:spcBef>
              <a:defRPr/>
            </a:pPr>
            <a:r>
              <a:rPr lang="ru-RU" sz="1200" dirty="0" smtClean="0">
                <a:latin typeface="Arial" pitchFamily="34" charset="0"/>
                <a:cs typeface="Arial" panose="020B0604020202020204" pitchFamily="34" charset="0"/>
              </a:rPr>
              <a:t>Индикаторный</a:t>
            </a:r>
            <a:r>
              <a:rPr lang="ru-RU" sz="1200" baseline="0" dirty="0" smtClean="0">
                <a:latin typeface="Arial" pitchFamily="34" charset="0"/>
                <a:cs typeface="Arial" panose="020B0604020202020204" pitchFamily="34" charset="0"/>
              </a:rPr>
              <a:t> показатель эффективности работы – </a:t>
            </a:r>
            <a:r>
              <a:rPr lang="ru-RU" sz="1200" dirty="0" smtClean="0">
                <a:latin typeface="Arial" pitchFamily="34" charset="0"/>
                <a:cs typeface="Arial" panose="020B0604020202020204" pitchFamily="34" charset="0"/>
              </a:rPr>
              <a:t>летальность –</a:t>
            </a:r>
            <a:r>
              <a:rPr lang="ru-RU" sz="1200" baseline="0" dirty="0" smtClean="0">
                <a:latin typeface="Arial" pitchFamily="34" charset="0"/>
                <a:cs typeface="Arial" panose="020B0604020202020204" pitchFamily="34" charset="0"/>
              </a:rPr>
              <a:t> </a:t>
            </a:r>
            <a:r>
              <a:rPr lang="ru-RU" sz="1200" dirty="0" smtClean="0">
                <a:latin typeface="Arial" pitchFamily="34" charset="0"/>
                <a:cs typeface="Arial" panose="020B0604020202020204" pitchFamily="34" charset="0"/>
              </a:rPr>
              <a:t>в 2013 году продолжает</a:t>
            </a:r>
            <a:r>
              <a:rPr lang="ru-RU" sz="1200" baseline="0" dirty="0" smtClean="0">
                <a:latin typeface="Arial" pitchFamily="34" charset="0"/>
                <a:cs typeface="Arial" panose="020B0604020202020204" pitchFamily="34" charset="0"/>
              </a:rPr>
              <a:t> снижаться. В сравнении с 2012 годом она </a:t>
            </a:r>
            <a:r>
              <a:rPr lang="ru-RU" sz="1200" dirty="0" smtClean="0">
                <a:latin typeface="Arial" pitchFamily="34" charset="0"/>
                <a:cs typeface="Arial" panose="020B0604020202020204" pitchFamily="34" charset="0"/>
              </a:rPr>
              <a:t>снизилась на 4,3% при ОНМК и на 0,8% при инфаркте.</a:t>
            </a:r>
          </a:p>
        </p:txBody>
      </p:sp>
      <p:sp>
        <p:nvSpPr>
          <p:cNvPr id="99332" name="Номер слайда 3"/>
          <p:cNvSpPr>
            <a:spLocks noGrp="1"/>
          </p:cNvSpPr>
          <p:nvPr>
            <p:ph type="sldNum" sz="quarter" idx="5"/>
          </p:nvPr>
        </p:nvSpPr>
        <p:spPr>
          <a:noFill/>
        </p:spPr>
        <p:txBody>
          <a:bodyPr/>
          <a:lstStyle/>
          <a:p>
            <a:fld id="{D921A62C-C33F-4862-8207-EBA8BB4EC595}" type="slidenum">
              <a:rPr lang="ru-RU" smtClean="0"/>
              <a:pPr/>
              <a:t>36</a:t>
            </a:fld>
            <a:endParaRPr lang="ru-RU"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altLang="ru-RU" sz="1200" dirty="0" smtClean="0">
                <a:latin typeface="Arial" charset="0"/>
              </a:rPr>
              <a:t>Основные мероприятия по снижению смертности от онкологических заболеваний были направлены на улучшение ранней </a:t>
            </a:r>
            <a:r>
              <a:rPr lang="ru-RU" altLang="ru-RU" sz="1200" dirty="0" err="1" smtClean="0">
                <a:latin typeface="Arial" charset="0"/>
              </a:rPr>
              <a:t>выявляемости</a:t>
            </a:r>
            <a:r>
              <a:rPr lang="ru-RU" altLang="ru-RU" sz="1200" dirty="0" smtClean="0">
                <a:latin typeface="Arial" charset="0"/>
              </a:rPr>
              <a:t> онкологических заболеваний и организацию химиотерапевтического</a:t>
            </a:r>
            <a:r>
              <a:rPr lang="ru-RU" altLang="ru-RU" sz="1200" baseline="0" dirty="0" smtClean="0">
                <a:latin typeface="Arial" charset="0"/>
              </a:rPr>
              <a:t> лечения в дневных стационарах</a:t>
            </a:r>
            <a:r>
              <a:rPr lang="ru-RU" altLang="ru-RU" sz="1200" dirty="0" smtClean="0">
                <a:latin typeface="Arial" charset="0"/>
              </a:rPr>
              <a:t>. Кроме того, с</a:t>
            </a:r>
            <a:r>
              <a:rPr lang="ru-RU" altLang="ru-RU" sz="1200" baseline="0" dirty="0" smtClean="0">
                <a:latin typeface="Arial" charset="0"/>
              </a:rPr>
              <a:t> середины 2013 года онкологические пациенты с поражением желудочно-кишечного тракта по показаниям направляются на реабилитационный этап лечения в больницу восстановительного лечения «Санаторий «</a:t>
            </a:r>
            <a:r>
              <a:rPr lang="ru-RU" altLang="ru-RU" sz="1200" baseline="0" dirty="0" err="1" smtClean="0">
                <a:latin typeface="Arial" charset="0"/>
              </a:rPr>
              <a:t>Руш</a:t>
            </a:r>
            <a:r>
              <a:rPr lang="ru-RU" altLang="ru-RU" sz="1200" baseline="0" dirty="0" smtClean="0">
                <a:latin typeface="Arial" charset="0"/>
              </a:rPr>
              <a:t>». </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37</a:t>
            </a:fld>
            <a:endParaRPr lang="ru-RU"/>
          </a:p>
        </p:txBody>
      </p:sp>
    </p:spTree>
    <p:extLst>
      <p:ext uri="{BB962C8B-B14F-4D97-AF65-F5344CB8AC3E}">
        <p14:creationId xmlns="" xmlns:p14="http://schemas.microsoft.com/office/powerpoint/2010/main" val="4304595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dirty="0" smtClean="0"/>
              <a:t>Меры по снижению заболеваемости</a:t>
            </a:r>
            <a:r>
              <a:rPr lang="ru-RU" baseline="0" dirty="0" smtClean="0"/>
              <a:t> и смертности от туберкулеза также имели профилактический вектор, с акцентом на выездную работу. Из 22 передвижных флюорографических установок 12 приобретены в 2013 году. Как результат, увеличилось количество осмотренных методом флюорографии, вырос охват </a:t>
            </a:r>
            <a:r>
              <a:rPr lang="ru-RU" altLang="ru-RU" sz="1200" dirty="0" err="1" smtClean="0">
                <a:latin typeface="Arial" charset="0"/>
                <a:cs typeface="Arial" charset="0"/>
              </a:rPr>
              <a:t>рентгенофлюорографическими</a:t>
            </a:r>
            <a:r>
              <a:rPr lang="ru-RU" altLang="ru-RU" sz="1200" dirty="0" smtClean="0">
                <a:latin typeface="Arial" charset="0"/>
                <a:cs typeface="Arial" charset="0"/>
              </a:rPr>
              <a:t> осмотрами, не снижается количество детей, охваченных </a:t>
            </a:r>
            <a:r>
              <a:rPr lang="ru-RU" altLang="ru-RU" sz="1200" dirty="0" err="1" smtClean="0">
                <a:latin typeface="Arial" charset="0"/>
                <a:cs typeface="Arial" charset="0"/>
              </a:rPr>
              <a:t>туберкулинодиагностикой</a:t>
            </a:r>
            <a:r>
              <a:rPr lang="ru-RU" altLang="ru-RU" sz="1200" dirty="0" smtClean="0">
                <a:latin typeface="Arial" charset="0"/>
                <a:cs typeface="Arial" charset="0"/>
              </a:rPr>
              <a:t>. По специальному тарифу теперь оплачивается услуга флюорографического обследования за счет средств ТФОМС. </a:t>
            </a:r>
          </a:p>
        </p:txBody>
      </p:sp>
      <p:sp>
        <p:nvSpPr>
          <p:cNvPr id="4" name="Номер слайда 3"/>
          <p:cNvSpPr>
            <a:spLocks noGrp="1"/>
          </p:cNvSpPr>
          <p:nvPr>
            <p:ph type="sldNum" sz="quarter" idx="10"/>
          </p:nvPr>
        </p:nvSpPr>
        <p:spPr/>
        <p:txBody>
          <a:bodyPr/>
          <a:lstStyle/>
          <a:p>
            <a:fld id="{C650B531-8218-434F-A769-10E62DBB66B3}" type="slidenum">
              <a:rPr lang="ru-RU" smtClean="0"/>
              <a:pPr/>
              <a:t>38</a:t>
            </a:fld>
            <a:endParaRPr lang="ru-RU"/>
          </a:p>
        </p:txBody>
      </p:sp>
    </p:spTree>
    <p:extLst>
      <p:ext uri="{BB962C8B-B14F-4D97-AF65-F5344CB8AC3E}">
        <p14:creationId xmlns="" xmlns:p14="http://schemas.microsoft.com/office/powerpoint/2010/main" val="11182734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dirty="0" smtClean="0"/>
              <a:t>С целью снижения смертности от дорожно-транспортных происшествий реализуются мероприятия как на </a:t>
            </a:r>
            <a:r>
              <a:rPr lang="ru-RU" dirty="0" err="1" smtClean="0"/>
              <a:t>догоспитальном</a:t>
            </a:r>
            <a:r>
              <a:rPr lang="ru-RU" dirty="0" smtClean="0"/>
              <a:t>, так и на госпитальном этапе оказания помощи. Кроме того, совместно с медицинским университетом</a:t>
            </a:r>
            <a:r>
              <a:rPr lang="ru-RU" baseline="0" dirty="0" smtClean="0"/>
              <a:t> в 2013 году проведено обучение врачей вопросам </a:t>
            </a:r>
            <a:r>
              <a:rPr lang="ru-RU" baseline="0" dirty="0" err="1" smtClean="0"/>
              <a:t>нейровизуализации</a:t>
            </a:r>
            <a:r>
              <a:rPr lang="ru-RU" baseline="0" dirty="0" smtClean="0"/>
              <a:t> тяжелой черепно-мозговой травмы, на выходе – обучающая программа по совершенствованию </a:t>
            </a:r>
            <a:r>
              <a:rPr lang="ru-RU" baseline="0" dirty="0" err="1" smtClean="0"/>
              <a:t>жизнеспасающих</a:t>
            </a:r>
            <a:r>
              <a:rPr lang="ru-RU" baseline="0" dirty="0" smtClean="0"/>
              <a:t> навыков для персонала «скорой помощи», приемных отделений стационаров и неотложных отделений поликлиники.</a:t>
            </a:r>
            <a:endParaRPr lang="ru-RU" dirty="0" smtClean="0"/>
          </a:p>
          <a:p>
            <a:pPr marL="0" marR="0" indent="0" algn="just" defTabSz="914400" rtl="0" eaLnBrk="1" fontAlgn="auto" latinLnBrk="0" hangingPunct="1">
              <a:lnSpc>
                <a:spcPct val="100000"/>
              </a:lnSpc>
              <a:spcBef>
                <a:spcPts val="0"/>
              </a:spcBef>
              <a:spcAft>
                <a:spcPts val="0"/>
              </a:spcAft>
              <a:buClrTx/>
              <a:buSzTx/>
              <a:buFontTx/>
              <a:buNone/>
              <a:tabLst/>
              <a:defRPr/>
            </a:pPr>
            <a:r>
              <a:rPr lang="ru-RU" altLang="ru-RU" dirty="0" smtClean="0">
                <a:latin typeface="Arial" pitchFamily="34" charset="0"/>
              </a:rPr>
              <a:t>Для своевременной</a:t>
            </a:r>
            <a:r>
              <a:rPr lang="ru-RU" altLang="ru-RU" baseline="0" dirty="0" smtClean="0">
                <a:latin typeface="Arial" pitchFamily="34" charset="0"/>
              </a:rPr>
              <a:t> транспортировки пострадавших в лечебное учреждение с</a:t>
            </a:r>
            <a:r>
              <a:rPr lang="ru-RU" altLang="ru-RU" dirty="0" smtClean="0">
                <a:latin typeface="Arial" pitchFamily="34" charset="0"/>
              </a:rPr>
              <a:t> лета 2012 года, в дополнение к машинам</a:t>
            </a:r>
            <a:r>
              <a:rPr lang="ru-RU" altLang="ru-RU" baseline="0" dirty="0" smtClean="0">
                <a:latin typeface="Arial" pitchFamily="34" charset="0"/>
              </a:rPr>
              <a:t> «скорой» помощи и специализированному транспорту трассовых пунктов,</a:t>
            </a:r>
            <a:r>
              <a:rPr lang="ru-RU" altLang="ru-RU" dirty="0" smtClean="0">
                <a:latin typeface="Arial" pitchFamily="34" charset="0"/>
              </a:rPr>
              <a:t> мы начали использовать вертолет с медицинской бригадой для оказания экстренной помощи непосредственно на месте ДТП, организовав взаимодействие с ГИБДД для обеспечения безопасной посадки вертолета на федеральную дорогу. В</a:t>
            </a:r>
            <a:r>
              <a:rPr lang="ru-RU" altLang="ru-RU" baseline="0" dirty="0" smtClean="0">
                <a:latin typeface="Arial" pitchFamily="34" charset="0"/>
              </a:rPr>
              <a:t> 2013 году работали 2 вертолета МИ-2, общее число вылетов 265, из них с посадкой на дорогу – 18. Трассовая служба выезжала на 706 ДТП – туда, где были тяжелые пострадавшие. Совершенствование оказания помощи в стационаре в совокупности с мероприятиями </a:t>
            </a:r>
            <a:r>
              <a:rPr lang="ru-RU" altLang="ru-RU" baseline="0" dirty="0" err="1" smtClean="0">
                <a:latin typeface="Arial" pitchFamily="34" charset="0"/>
              </a:rPr>
              <a:t>догоспитального</a:t>
            </a:r>
            <a:r>
              <a:rPr lang="ru-RU" altLang="ru-RU" baseline="0" dirty="0" smtClean="0">
                <a:latin typeface="Arial" pitchFamily="34" charset="0"/>
              </a:rPr>
              <a:t> этапа позволило снизить госпитальную летальность при ДТП с 5 до 4%.  </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dirty="0" smtClean="0"/>
          </a:p>
        </p:txBody>
      </p:sp>
      <p:sp>
        <p:nvSpPr>
          <p:cNvPr id="4" name="Номер слайда 3"/>
          <p:cNvSpPr>
            <a:spLocks noGrp="1"/>
          </p:cNvSpPr>
          <p:nvPr>
            <p:ph type="sldNum" sz="quarter" idx="10"/>
          </p:nvPr>
        </p:nvSpPr>
        <p:spPr/>
        <p:txBody>
          <a:bodyPr/>
          <a:lstStyle/>
          <a:p>
            <a:fld id="{C650B531-8218-434F-A769-10E62DBB66B3}" type="slidenum">
              <a:rPr lang="ru-RU" smtClean="0"/>
              <a:pPr/>
              <a:t>39</a:t>
            </a:fld>
            <a:endParaRPr lang="ru-RU"/>
          </a:p>
        </p:txBody>
      </p:sp>
    </p:spTree>
    <p:extLst>
      <p:ext uri="{BB962C8B-B14F-4D97-AF65-F5344CB8AC3E}">
        <p14:creationId xmlns="" xmlns:p14="http://schemas.microsoft.com/office/powerpoint/2010/main" val="4186247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b="0" baseline="0" dirty="0" smtClean="0"/>
              <a:t>Построены и введены в эксплуатацию</a:t>
            </a:r>
            <a:endParaRPr lang="ru-RU" baseline="0" dirty="0" smtClean="0"/>
          </a:p>
          <a:p>
            <a:pPr algn="just"/>
            <a:r>
              <a:rPr lang="ru-RU" baseline="0" dirty="0" smtClean="0"/>
              <a:t>первая очередь областного противотуберкулезного диспансера (наверное, самого ожидаемого объекта здравоохранения) – сегодня идет процесс подключения к сетям и оснащения оборудованием: 990 единиц на общую сумму 255 млн. рублей;</a:t>
            </a:r>
          </a:p>
          <a:p>
            <a:r>
              <a:rPr lang="ru-RU" baseline="0" dirty="0" smtClean="0"/>
              <a:t>станция переливания крови в Нижнем Тагиле – также расстановка оборудования, подключение сетей, в здание переезжает персонал;</a:t>
            </a:r>
          </a:p>
          <a:p>
            <a:r>
              <a:rPr lang="ru-RU" baseline="0" dirty="0" smtClean="0"/>
              <a:t>корпус </a:t>
            </a:r>
            <a:r>
              <a:rPr lang="ru-RU" baseline="0" dirty="0" err="1" smtClean="0"/>
              <a:t>Североуральской</a:t>
            </a:r>
            <a:r>
              <a:rPr lang="ru-RU" baseline="0" dirty="0" smtClean="0"/>
              <a:t> ЦГБ – идет передача завершенного объекта в собственность Свердловской области; </a:t>
            </a:r>
          </a:p>
          <a:p>
            <a:r>
              <a:rPr lang="ru-RU" baseline="0" dirty="0" err="1" smtClean="0"/>
              <a:t>стражное</a:t>
            </a:r>
            <a:r>
              <a:rPr lang="ru-RU" baseline="0" dirty="0" smtClean="0"/>
              <a:t> отделение областной психиатрической больницы и </a:t>
            </a:r>
            <a:r>
              <a:rPr lang="ru-RU" dirty="0" smtClean="0"/>
              <a:t>родильный дом в Верхней Салде, который был запущен еще в 2011 году.</a:t>
            </a:r>
          </a:p>
          <a:p>
            <a:endParaRPr lang="ru-RU" baseline="0" dirty="0" smtClean="0"/>
          </a:p>
          <a:p>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4</a:t>
            </a:fld>
            <a:endParaRPr lang="ru-RU"/>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Снижение младенческой</a:t>
            </a:r>
            <a:r>
              <a:rPr lang="ru-RU" baseline="0" dirty="0" smtClean="0"/>
              <a:t> смертности – это безусловный приоритет здравоохранения. В 2013 году мы сосредоточились на совершенствовании маршрутизации беременных как основного фактора, влияющего на показатель. Здесь большим помощником для нас стала автоматизированная программа мониторинга беременных, обеспечивающая взаимосвязь звеньев трехуровневой системы.</a:t>
            </a:r>
          </a:p>
          <a:p>
            <a:pPr algn="just"/>
            <a:r>
              <a:rPr lang="ru-RU" baseline="0" dirty="0" smtClean="0"/>
              <a:t>Внедрялись технологии выхаживания новорожденных, в том числе с экстремально низкой массой тела. Проводились мероприятия по приведению в соответствие требованиям порядков неонатального коечного фонда: увеличилось количество реанимационных коек, после капитального ремонта открылось отделение 2-го этапа выхаживания в детской больнице № 5 Екатеринбурга, готовилось заработать и в 1 квартале 2014 года открылось аналогичное отделение в Ирбите.</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40</a:t>
            </a:fld>
            <a:endParaRPr lang="ru-RU"/>
          </a:p>
        </p:txBody>
      </p:sp>
    </p:spTree>
    <p:extLst>
      <p:ext uri="{BB962C8B-B14F-4D97-AF65-F5344CB8AC3E}">
        <p14:creationId xmlns="" xmlns:p14="http://schemas.microsoft.com/office/powerpoint/2010/main" val="32889340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Образ слайда 1"/>
          <p:cNvSpPr>
            <a:spLocks noGrp="1" noRot="1" noChangeAspect="1" noTextEdit="1"/>
          </p:cNvSpPr>
          <p:nvPr>
            <p:ph type="sldImg"/>
          </p:nvPr>
        </p:nvSpPr>
        <p:spPr>
          <a:xfrm>
            <a:off x="1143000" y="685800"/>
            <a:ext cx="4572000" cy="3429000"/>
          </a:xfrm>
          <a:ln/>
        </p:spPr>
      </p:sp>
      <p:sp>
        <p:nvSpPr>
          <p:cNvPr id="95235" name="Заметки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just"/>
            <a:r>
              <a:rPr lang="ru-RU" altLang="ru-RU" dirty="0" smtClean="0"/>
              <a:t>Продолжился</a:t>
            </a:r>
            <a:r>
              <a:rPr lang="ru-RU" altLang="ru-RU" baseline="0" dirty="0" smtClean="0"/>
              <a:t> рост о</a:t>
            </a:r>
            <a:r>
              <a:rPr lang="ru-RU" altLang="ru-RU" dirty="0" smtClean="0"/>
              <a:t>бъемов высокотехнологичной медицинской помощи: число жителей, получивших ВМП в 2013 году, почти на 8 тысяч больше, чем в 2012-м, а финансирование этого вида помощи за счет средств областного бюджета выросло на 5% к уровню 2012 года. На 1500</a:t>
            </a:r>
            <a:r>
              <a:rPr lang="ru-RU" altLang="ru-RU" baseline="0" dirty="0" smtClean="0"/>
              <a:t> человек сократилась очередь на операции по поводу </a:t>
            </a:r>
            <a:r>
              <a:rPr lang="ru-RU" altLang="ru-RU" baseline="0" dirty="0" err="1" smtClean="0"/>
              <a:t>эндопротезирования</a:t>
            </a:r>
            <a:r>
              <a:rPr lang="ru-RU" altLang="ru-RU" baseline="0" dirty="0" smtClean="0"/>
              <a:t> крупных суставов – одного из наиболее востребованных видов ВМП. На трех новых площадках – в городской больнице № 3 Каменска-Уральского, в Краснотурьинске и Ирбите – начали внедряться операции по </a:t>
            </a:r>
            <a:r>
              <a:rPr lang="ru-RU" altLang="ru-RU" baseline="0" dirty="0" err="1" smtClean="0"/>
              <a:t>кардиоаритмологии</a:t>
            </a:r>
            <a:r>
              <a:rPr lang="ru-RU" altLang="ru-RU" baseline="0" dirty="0" smtClean="0"/>
              <a:t> и </a:t>
            </a:r>
            <a:r>
              <a:rPr lang="ru-RU" altLang="ru-RU" baseline="0" dirty="0" err="1" smtClean="0"/>
              <a:t>стентированию</a:t>
            </a:r>
            <a:r>
              <a:rPr lang="ru-RU" altLang="ru-RU" baseline="0" dirty="0" smtClean="0"/>
              <a:t>.</a:t>
            </a:r>
          </a:p>
          <a:p>
            <a:pPr algn="just"/>
            <a:r>
              <a:rPr lang="ru-RU" altLang="ru-RU" baseline="0" dirty="0" smtClean="0"/>
              <a:t>С 2014 года 459 видов ВМП переведены на оплату из ОМС, 50 из них – с индивидуальным тарифом. Федеральное министерство, несмотря на изменение порядка финансирования, ставит перед нами задачу не только не снижать доступности этого вида помощи, но обеспечить ее рост, за счет замещения рутинных специализированных технологий современными высокотехнологичными. </a:t>
            </a:r>
            <a:endParaRPr lang="ru-RU" altLang="ru-RU" dirty="0" smtClean="0"/>
          </a:p>
        </p:txBody>
      </p:sp>
      <p:sp>
        <p:nvSpPr>
          <p:cNvPr id="95236" name="Номер слайда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eaLnBrk="1" hangingPunct="1"/>
            <a:fld id="{5189AEE3-7BBA-4116-8FD1-ED652537B837}" type="slidenum">
              <a:rPr lang="ru-RU" altLang="ru-RU" b="0">
                <a:solidFill>
                  <a:schemeClr val="tx1"/>
                </a:solidFill>
              </a:rPr>
              <a:pPr eaLnBrk="1" hangingPunct="1"/>
              <a:t>41</a:t>
            </a:fld>
            <a:endParaRPr lang="ru-RU" altLang="ru-RU" b="0">
              <a:solidFill>
                <a:schemeClr val="tx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sz="1200" kern="1200" dirty="0" smtClean="0">
                <a:solidFill>
                  <a:schemeClr val="tx1"/>
                </a:solidFill>
                <a:effectLst/>
                <a:latin typeface="+mn-lt"/>
                <a:ea typeface="+mn-ea"/>
                <a:cs typeface="+mn-cs"/>
              </a:rPr>
              <a:t>Уважаемые коллеги!</a:t>
            </a:r>
          </a:p>
          <a:p>
            <a:pPr algn="just"/>
            <a:r>
              <a:rPr lang="ru-RU" sz="1200" kern="1200" dirty="0" smtClean="0">
                <a:solidFill>
                  <a:schemeClr val="tx1"/>
                </a:solidFill>
                <a:effectLst/>
                <a:latin typeface="+mn-lt"/>
                <a:ea typeface="+mn-ea"/>
                <a:cs typeface="+mn-cs"/>
              </a:rPr>
              <a:t>В 2013 году продолжилась информатизация</a:t>
            </a:r>
            <a:r>
              <a:rPr lang="ru-RU" sz="1200" kern="1200" baseline="0" dirty="0" smtClean="0">
                <a:solidFill>
                  <a:schemeClr val="tx1"/>
                </a:solidFill>
                <a:effectLst/>
                <a:latin typeface="+mn-lt"/>
                <a:ea typeface="+mn-ea"/>
                <a:cs typeface="+mn-cs"/>
              </a:rPr>
              <a:t> здравоохранения, начатая 2 года назад в рамках программы модернизации.</a:t>
            </a:r>
            <a:endParaRPr lang="ru-RU" sz="1200" kern="1200" dirty="0" smtClean="0">
              <a:solidFill>
                <a:schemeClr val="tx1"/>
              </a:solidFill>
              <a:effectLst/>
              <a:latin typeface="+mn-lt"/>
              <a:ea typeface="+mn-ea"/>
              <a:cs typeface="+mn-cs"/>
            </a:endParaRPr>
          </a:p>
          <a:p>
            <a:pPr algn="just"/>
            <a:r>
              <a:rPr lang="ru-RU" sz="1200" kern="1200" dirty="0" smtClean="0">
                <a:solidFill>
                  <a:schemeClr val="tx1"/>
                </a:solidFill>
                <a:effectLst/>
                <a:latin typeface="+mn-lt"/>
                <a:ea typeface="+mn-ea"/>
                <a:cs typeface="+mn-cs"/>
              </a:rPr>
              <a:t>Для создания единого информационного ресурса в 126 государственных учреждениях здравоохранения организован широкополосный доступ в Интернет, проложены локальные вычислительные сети на 10 тысяч рабочих мест. </a:t>
            </a:r>
          </a:p>
          <a:p>
            <a:pPr algn="just"/>
            <a:r>
              <a:rPr lang="ru-RU" sz="1200" kern="1200" dirty="0" smtClean="0">
                <a:solidFill>
                  <a:schemeClr val="tx1"/>
                </a:solidFill>
                <a:effectLst/>
                <a:latin typeface="+mn-lt"/>
                <a:ea typeface="+mn-ea"/>
                <a:cs typeface="+mn-cs"/>
              </a:rPr>
              <a:t>К концу</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2013 года 34 медицинских учреждения работали с единой электронной медицинской картой,</a:t>
            </a:r>
            <a:r>
              <a:rPr lang="ru-RU" sz="1200" kern="1200" baseline="0" dirty="0" smtClean="0">
                <a:solidFill>
                  <a:schemeClr val="tx1"/>
                </a:solidFill>
                <a:effectLst/>
                <a:latin typeface="+mn-lt"/>
                <a:ea typeface="+mn-ea"/>
                <a:cs typeface="+mn-cs"/>
              </a:rPr>
              <a:t> в систему </a:t>
            </a:r>
            <a:r>
              <a:rPr lang="ru-RU" sz="1200" kern="1200" dirty="0" smtClean="0">
                <a:solidFill>
                  <a:schemeClr val="tx1"/>
                </a:solidFill>
                <a:effectLst/>
                <a:latin typeface="+mn-lt"/>
                <a:ea typeface="+mn-ea"/>
                <a:cs typeface="+mn-cs"/>
              </a:rPr>
              <a:t>заведено почти миллион семьсот</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тысяч записей. В 2014 году планируется продолжить внедрение электронной медицинской карты уже в 146 медицинских учреждениях, и к концу года перевести</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не менее 15% всех случаев оказания медицинской помощи в электронный вид.</a:t>
            </a:r>
          </a:p>
          <a:p>
            <a:pPr algn="just"/>
            <a:r>
              <a:rPr lang="ru-RU" sz="1200" kern="1200" dirty="0" smtClean="0">
                <a:solidFill>
                  <a:schemeClr val="tx1"/>
                </a:solidFill>
                <a:effectLst/>
                <a:latin typeface="+mn-lt"/>
                <a:ea typeface="+mn-ea"/>
                <a:cs typeface="+mn-cs"/>
              </a:rPr>
              <a:t>В системе «</a:t>
            </a:r>
            <a:r>
              <a:rPr lang="ru-RU" sz="1200" kern="1200" dirty="0" err="1" smtClean="0">
                <a:solidFill>
                  <a:schemeClr val="tx1"/>
                </a:solidFill>
                <a:effectLst/>
                <a:latin typeface="+mn-lt"/>
                <a:ea typeface="+mn-ea"/>
                <a:cs typeface="+mn-cs"/>
              </a:rPr>
              <a:t>Самозапись.ру</a:t>
            </a:r>
            <a:r>
              <a:rPr lang="ru-RU" sz="1200" kern="1200" dirty="0" smtClean="0">
                <a:solidFill>
                  <a:schemeClr val="tx1"/>
                </a:solidFill>
                <a:effectLst/>
                <a:latin typeface="+mn-lt"/>
                <a:ea typeface="+mn-ea"/>
                <a:cs typeface="+mn-cs"/>
              </a:rPr>
              <a:t>» сегодня работают 108 медицинских учреждений (или 100% учреждений, ведущих первичный прием), опубликованы 4,5 тысячи расписаний врачей по 5 основным специальностям. Более 6 млн. записей на прием к врачу в течение года сделано с использованием </a:t>
            </a:r>
            <a:r>
              <a:rPr lang="ru-RU" sz="1200" kern="1200" dirty="0" err="1" smtClean="0">
                <a:solidFill>
                  <a:schemeClr val="tx1"/>
                </a:solidFill>
                <a:effectLst/>
                <a:latin typeface="+mn-lt"/>
                <a:ea typeface="+mn-ea"/>
                <a:cs typeface="+mn-cs"/>
              </a:rPr>
              <a:t>Самозаписи</a:t>
            </a:r>
            <a:r>
              <a:rPr lang="ru-RU" sz="1200" kern="1200" dirty="0" smtClean="0">
                <a:solidFill>
                  <a:schemeClr val="tx1"/>
                </a:solidFill>
                <a:effectLst/>
                <a:latin typeface="+mn-lt"/>
                <a:ea typeface="+mn-ea"/>
                <a:cs typeface="+mn-cs"/>
              </a:rPr>
              <a:t>. 500 тыс. записей граждане сделали самостоятельно через сеть Интернет или информационные киоски больниц. В 2014 году планируется продолжить интеграцию ресурса «</a:t>
            </a:r>
            <a:r>
              <a:rPr lang="ru-RU" sz="1200" kern="1200" dirty="0" err="1" smtClean="0">
                <a:solidFill>
                  <a:schemeClr val="tx1"/>
                </a:solidFill>
                <a:effectLst/>
                <a:latin typeface="+mn-lt"/>
                <a:ea typeface="+mn-ea"/>
                <a:cs typeface="+mn-cs"/>
              </a:rPr>
              <a:t>Самозапись.ру</a:t>
            </a:r>
            <a:r>
              <a:rPr lang="ru-RU" sz="1200" kern="1200" dirty="0" smtClean="0">
                <a:solidFill>
                  <a:schemeClr val="tx1"/>
                </a:solidFill>
                <a:effectLst/>
                <a:latin typeface="+mn-lt"/>
                <a:ea typeface="+mn-ea"/>
                <a:cs typeface="+mn-cs"/>
              </a:rPr>
              <a:t>» со второй очередью Федерального сервиса «Электронной регистратуры»:</a:t>
            </a:r>
            <a:r>
              <a:rPr lang="ru-RU" sz="1200" kern="1200" baseline="0" dirty="0" smtClean="0">
                <a:solidFill>
                  <a:schemeClr val="tx1"/>
                </a:solidFill>
                <a:effectLst/>
                <a:latin typeface="+mn-lt"/>
                <a:ea typeface="+mn-ea"/>
                <a:cs typeface="+mn-cs"/>
              </a:rPr>
              <a:t> просто «записи на прием» вне системно работающей электронной регистратуры быть не должно.</a:t>
            </a:r>
            <a:endParaRPr lang="ru-RU" dirty="0" smtClean="0"/>
          </a:p>
          <a:p>
            <a:endParaRPr lang="ru-RU" dirty="0" smtClean="0"/>
          </a:p>
          <a:p>
            <a:endParaRPr lang="ru-RU" dirty="0" smtClean="0"/>
          </a:p>
          <a:p>
            <a:pPr algn="just"/>
            <a:endParaRPr lang="ru-RU" dirty="0" smtClean="0"/>
          </a:p>
          <a:p>
            <a:endParaRPr lang="ru-RU" sz="1200" kern="1200" dirty="0" smtClean="0">
              <a:solidFill>
                <a:schemeClr val="tx1"/>
              </a:solidFill>
              <a:effectLst/>
              <a:latin typeface="+mn-lt"/>
              <a:ea typeface="+mn-ea"/>
              <a:cs typeface="+mn-cs"/>
            </a:endParaRPr>
          </a:p>
          <a:p>
            <a:endParaRPr lang="ru-RU" sz="1200" kern="1200" dirty="0" smtClean="0">
              <a:solidFill>
                <a:schemeClr val="tx1"/>
              </a:solidFill>
              <a:effectLst/>
              <a:latin typeface="+mn-lt"/>
              <a:ea typeface="+mn-ea"/>
              <a:cs typeface="+mn-cs"/>
            </a:endParaRPr>
          </a:p>
          <a:p>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C650B531-8218-434F-A769-10E62DBB66B3}" type="slidenum">
              <a:rPr lang="ru-RU" smtClean="0"/>
              <a:pPr/>
              <a:t>42</a:t>
            </a:fld>
            <a:endParaRPr lang="ru-RU"/>
          </a:p>
        </p:txBody>
      </p:sp>
    </p:spTree>
    <p:extLst>
      <p:ext uri="{BB962C8B-B14F-4D97-AF65-F5344CB8AC3E}">
        <p14:creationId xmlns="" xmlns:p14="http://schemas.microsoft.com/office/powerpoint/2010/main" val="37964191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Times New Roman" pitchFamily="18" charset="0"/>
                <a:ea typeface="+mn-ea"/>
                <a:cs typeface="Times New Roman" pitchFamily="18" charset="0"/>
              </a:rPr>
              <a:t>Перефразируя Дмитрия Ивановича Менделеева, можно сказать, что сегодня информатизация</a:t>
            </a:r>
            <a:r>
              <a:rPr lang="ru-RU" sz="1200" kern="1200" baseline="0" dirty="0" smtClean="0">
                <a:solidFill>
                  <a:schemeClr val="tx1"/>
                </a:solidFill>
                <a:effectLst/>
                <a:latin typeface="Times New Roman" pitchFamily="18" charset="0"/>
                <a:ea typeface="+mn-ea"/>
                <a:cs typeface="Times New Roman" pitchFamily="18" charset="0"/>
              </a:rPr>
              <a:t> простирает руки свои в дела здравоохранения уже достаточно широко. </a:t>
            </a:r>
            <a:endParaRPr lang="ru-RU" sz="1200" kern="1200" dirty="0" smtClean="0">
              <a:solidFill>
                <a:schemeClr val="tx1"/>
              </a:solidFill>
              <a:effectLst/>
              <a:latin typeface="Times New Roman" pitchFamily="18" charset="0"/>
              <a:ea typeface="+mn-ea"/>
              <a:cs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Times New Roman" pitchFamily="18" charset="0"/>
                <a:ea typeface="+mn-ea"/>
                <a:cs typeface="Times New Roman" pitchFamily="18" charset="0"/>
              </a:rPr>
              <a:t>Мы стоим на пороге создания единого областного информационного ресурса, который,</a:t>
            </a:r>
            <a:r>
              <a:rPr lang="ru-RU" sz="1200" kern="1200" baseline="0" dirty="0" smtClean="0">
                <a:solidFill>
                  <a:schemeClr val="tx1"/>
                </a:solidFill>
                <a:effectLst/>
                <a:latin typeface="Times New Roman" pitchFamily="18" charset="0"/>
                <a:ea typeface="+mn-ea"/>
                <a:cs typeface="Times New Roman" pitchFamily="18" charset="0"/>
              </a:rPr>
              <a:t> в свою очередь станет частью аналогичного общероссийского ресурса (Единой </a:t>
            </a:r>
            <a:r>
              <a:rPr lang="ru-RU" sz="1200" kern="1200" dirty="0" smtClean="0">
                <a:solidFill>
                  <a:schemeClr val="tx1"/>
                </a:solidFill>
                <a:effectLst/>
                <a:latin typeface="Times New Roman" pitchFamily="18" charset="0"/>
                <a:ea typeface="+mn-ea"/>
                <a:cs typeface="Times New Roman" pitchFamily="18" charset="0"/>
              </a:rPr>
              <a:t>государственной информационной системы здравоохранения).</a:t>
            </a:r>
            <a:r>
              <a:rPr lang="ru-RU" sz="1200" kern="1200" baseline="0" dirty="0" smtClean="0">
                <a:solidFill>
                  <a:schemeClr val="tx1"/>
                </a:solidFill>
                <a:effectLst/>
                <a:latin typeface="Times New Roman" pitchFamily="18" charset="0"/>
                <a:ea typeface="+mn-ea"/>
                <a:cs typeface="Times New Roman" pitchFamily="18" charset="0"/>
              </a:rPr>
              <a:t> Обе системы должны работать по единым правилам и протоколам. Они </a:t>
            </a:r>
            <a:r>
              <a:rPr lang="ru-RU" sz="1200" kern="1200" dirty="0" smtClean="0">
                <a:solidFill>
                  <a:schemeClr val="tx1"/>
                </a:solidFill>
                <a:effectLst/>
                <a:latin typeface="Times New Roman" pitchFamily="18" charset="0"/>
                <a:ea typeface="+mn-ea"/>
                <a:cs typeface="Times New Roman" pitchFamily="18" charset="0"/>
              </a:rPr>
              <a:t>позволяют в режиме реального времени вести мониторинг оказываемой медицинской помощи во всех медучреждениях по всей области и стране. Наполняются эти системы «снизу», от врача, каждым учреждением, посредством электронных медицинских карт</a:t>
            </a:r>
            <a:r>
              <a:rPr lang="ru-RU" sz="1200" kern="1200" baseline="0" dirty="0" smtClean="0">
                <a:solidFill>
                  <a:schemeClr val="tx1"/>
                </a:solidFill>
                <a:effectLst/>
                <a:latin typeface="Times New Roman" pitchFamily="18" charset="0"/>
                <a:ea typeface="+mn-ea"/>
                <a:cs typeface="Times New Roman" pitchFamily="18" charset="0"/>
              </a:rPr>
              <a:t> </a:t>
            </a:r>
            <a:r>
              <a:rPr lang="ru-RU" sz="1200" kern="1200" dirty="0" smtClean="0">
                <a:solidFill>
                  <a:schemeClr val="tx1"/>
                </a:solidFill>
                <a:effectLst/>
                <a:latin typeface="Times New Roman" pitchFamily="18" charset="0"/>
                <a:ea typeface="+mn-ea"/>
                <a:cs typeface="Times New Roman" pitchFamily="18" charset="0"/>
              </a:rPr>
              <a:t>и</a:t>
            </a:r>
            <a:r>
              <a:rPr lang="ru-RU" sz="1200" kern="1200" baseline="0" dirty="0" smtClean="0">
                <a:solidFill>
                  <a:schemeClr val="tx1"/>
                </a:solidFill>
                <a:effectLst/>
                <a:latin typeface="Times New Roman" pitchFamily="18" charset="0"/>
                <a:ea typeface="+mn-ea"/>
                <a:cs typeface="Times New Roman" pitchFamily="18" charset="0"/>
              </a:rPr>
              <a:t> ряда других сервисов, ранее разрозненных и фрагментарных, а сегодня собираемых «под одной крышей» информационной системы. Наши первичные данные становятся открытыми, они становятся доступны на федеральном верху – мы, в министерстве и фонде видим это ежедневно, получая оттуда «обратную связь». И поэтому на первый план выходит полнота и достоверность предоставляемой информации. И поэтому 2014 год должен по-настоящему стать годом информатизации здравоохранения.</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kern="1200" dirty="0" smtClean="0">
              <a:solidFill>
                <a:schemeClr val="tx1"/>
              </a:solidFill>
              <a:effectLst/>
              <a:latin typeface="Times New Roman" pitchFamily="18" charset="0"/>
              <a:ea typeface="+mn-ea"/>
              <a:cs typeface="Times New Roman" pitchFamily="18" charset="0"/>
            </a:endParaRPr>
          </a:p>
          <a:p>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43</a:t>
            </a:fld>
            <a:endParaRPr lang="ru-RU"/>
          </a:p>
        </p:txBody>
      </p:sp>
    </p:spTree>
    <p:extLst>
      <p:ext uri="{BB962C8B-B14F-4D97-AF65-F5344CB8AC3E}">
        <p14:creationId xmlns="" xmlns:p14="http://schemas.microsoft.com/office/powerpoint/2010/main" val="4304595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dirty="0" smtClean="0"/>
              <a:t>Очень коротко</a:t>
            </a:r>
            <a:r>
              <a:rPr lang="ru-RU" baseline="0" dirty="0" smtClean="0"/>
              <a:t> о программах </a:t>
            </a:r>
            <a:r>
              <a:rPr lang="ru-RU" dirty="0" smtClean="0"/>
              <a:t>бесплатного и льготного </a:t>
            </a:r>
            <a:r>
              <a:rPr lang="ru-RU" baseline="0" dirty="0" smtClean="0"/>
              <a:t>лекарственного обеспечения. </a:t>
            </a:r>
            <a:r>
              <a:rPr lang="ru-RU" dirty="0" smtClean="0"/>
              <a:t>Их в 2013 году было 8, они </a:t>
            </a:r>
            <a:r>
              <a:rPr lang="ru-RU" baseline="0" dirty="0" smtClean="0"/>
              <a:t>отличались источником финансирования и механизмом реализации. Консолидированный объем средств на программы составил свыше 5,5 млрд. рублей, из них 25% - это деньги областного бюджета. По 4 программам население получало лекарства через аптеки – это программы «Доступные лекарства», «7 нозологий», федеральная программа «Обеспечение необходимыми лекарственными средствами» и новая программа – «</a:t>
            </a:r>
            <a:r>
              <a:rPr lang="ru-RU" baseline="0" dirty="0" err="1" smtClean="0"/>
              <a:t>Орфанные</a:t>
            </a:r>
            <a:r>
              <a:rPr lang="ru-RU" baseline="0" dirty="0" smtClean="0"/>
              <a:t> заболевания» со средней стоимостью рецепта почти 200 тысяч рублей.</a:t>
            </a:r>
          </a:p>
          <a:p>
            <a:pPr marL="0" marR="0" indent="0" algn="just" defTabSz="914400" rtl="0" eaLnBrk="1" fontAlgn="auto" latinLnBrk="0" hangingPunct="1">
              <a:lnSpc>
                <a:spcPct val="100000"/>
              </a:lnSpc>
              <a:spcBef>
                <a:spcPts val="0"/>
              </a:spcBef>
              <a:spcAft>
                <a:spcPts val="0"/>
              </a:spcAft>
              <a:buClrTx/>
              <a:buSzTx/>
              <a:buFontTx/>
              <a:buNone/>
              <a:tabLst/>
              <a:defRPr/>
            </a:pPr>
            <a:r>
              <a:rPr lang="ru-RU" baseline="0" dirty="0" smtClean="0"/>
              <a:t>Наиболее </a:t>
            </a:r>
            <a:r>
              <a:rPr lang="ru-RU" baseline="0" dirty="0" err="1" smtClean="0"/>
              <a:t>финансовоемкой</a:t>
            </a:r>
            <a:r>
              <a:rPr lang="ru-RU" baseline="0" dirty="0" smtClean="0"/>
              <a:t> и, наверное, социально значимой является федеральная программа ОНЛП. </a:t>
            </a:r>
            <a:r>
              <a:rPr lang="ru-RU" sz="1200" kern="1200" dirty="0" smtClean="0">
                <a:solidFill>
                  <a:schemeClr val="tx1"/>
                </a:solidFill>
                <a:effectLst/>
                <a:latin typeface="+mn-lt"/>
                <a:ea typeface="+mn-ea"/>
                <a:cs typeface="+mn-cs"/>
              </a:rPr>
              <a:t>По сравнению с другими субъектами Федерации Свердловская область находится на 5 месте по количеству льготников, </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на 4 месте –</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по сумме отпуска</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и на 2 месте –</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по количеству обслуженных рецептов. </a:t>
            </a:r>
          </a:p>
          <a:p>
            <a:pPr algn="just"/>
            <a:endParaRPr lang="ru-RU" baseline="0" dirty="0" smtClean="0"/>
          </a:p>
        </p:txBody>
      </p:sp>
      <p:sp>
        <p:nvSpPr>
          <p:cNvPr id="4" name="Номер слайда 3"/>
          <p:cNvSpPr>
            <a:spLocks noGrp="1"/>
          </p:cNvSpPr>
          <p:nvPr>
            <p:ph type="sldNum" sz="quarter" idx="10"/>
          </p:nvPr>
        </p:nvSpPr>
        <p:spPr/>
        <p:txBody>
          <a:bodyPr/>
          <a:lstStyle/>
          <a:p>
            <a:fld id="{23738F21-EB39-4949-A38B-D4D23FC83454}" type="slidenum">
              <a:rPr lang="ru-RU" smtClean="0"/>
              <a:pPr/>
              <a:t>44</a:t>
            </a:fld>
            <a:endParaRPr lang="ru-RU"/>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Количество рецептов на одного льготника в Свердловской области на 23% выше, чем в среднем по России, при этом средняя стоимость рецепта на 27% ниже. Одним из факторов, способствующих рациональному управлению программой, явилось внедрение в эксплуатацию по всей области программного продукта «АСУЛОН». Это позволило объединить в одну информационную систему заявки медицинских организаций, поставку лекарств в аптеки и отпуск медикаментов по рецептам врачей. Сегодня врач может выписать только те лекарства, которые были заявлены медицинской организацией, и те, что входят в стандарт лечения конкретного заболевания. При этом стало намного легче обеспечить равномерность обеспечения льготных категорий граждан, избежать неудовлетворенного спроса на лекарственные препараты.</a:t>
            </a:r>
          </a:p>
          <a:p>
            <a:pPr algn="just"/>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45</a:t>
            </a:fld>
            <a:endParaRPr lang="ru-RU"/>
          </a:p>
        </p:txBody>
      </p:sp>
    </p:spTree>
    <p:extLst>
      <p:ext uri="{BB962C8B-B14F-4D97-AF65-F5344CB8AC3E}">
        <p14:creationId xmlns="" xmlns:p14="http://schemas.microsoft.com/office/powerpoint/2010/main" val="11394782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baseline="0" dirty="0" smtClean="0"/>
              <a:t>В 2013 году министерство продолжило работу по оценке качества медицинской помощи, и по упорядочению работы с жалобами и обращениями как взаимосвязанного с качеством показателя удовлетворенности пациентов взаимодействием с системой здравоохранения: </a:t>
            </a:r>
          </a:p>
          <a:p>
            <a:pPr algn="just"/>
            <a:r>
              <a:rPr lang="ru-RU" baseline="0" dirty="0" smtClean="0"/>
              <a:t>вопросы качества помощи и управление логистикой и учетом обращений граждан с 2014 года сосредоточены в одном отделе,</a:t>
            </a:r>
          </a:p>
          <a:p>
            <a:pPr algn="just"/>
            <a:r>
              <a:rPr lang="ru-RU" baseline="0" dirty="0" smtClean="0"/>
              <a:t>ведется ежемесячная отчетность учреждений по вопросам качества помощи и работе с обращениями граждан на портале «Медведь», </a:t>
            </a:r>
          </a:p>
          <a:p>
            <a:pPr algn="just"/>
            <a:r>
              <a:rPr lang="ru-RU" baseline="0" dirty="0" smtClean="0"/>
              <a:t>началась регистрация и анализ экстренных извещений о дефектах оказанной медицинской помощи, ятрогенных осложнениях;</a:t>
            </a:r>
          </a:p>
          <a:p>
            <a:pPr algn="just"/>
            <a:r>
              <a:rPr lang="ru-RU" baseline="0" dirty="0" smtClean="0"/>
              <a:t>впервые составлены рейтинги медицинских учреждений.</a:t>
            </a:r>
          </a:p>
          <a:p>
            <a:pPr marL="0" marR="0" indent="0" algn="just" defTabSz="914400" rtl="0" eaLnBrk="1" fontAlgn="auto" latinLnBrk="0" hangingPunct="1">
              <a:lnSpc>
                <a:spcPct val="100000"/>
              </a:lnSpc>
              <a:spcBef>
                <a:spcPts val="0"/>
              </a:spcBef>
              <a:spcAft>
                <a:spcPts val="0"/>
              </a:spcAft>
              <a:buClrTx/>
              <a:buSzTx/>
              <a:buFontTx/>
              <a:buNone/>
              <a:tabLst/>
              <a:defRPr/>
            </a:pPr>
            <a:r>
              <a:rPr lang="ru-RU" baseline="0" dirty="0" smtClean="0"/>
              <a:t>В 2013 году </a:t>
            </a:r>
            <a:r>
              <a:rPr lang="ru-RU" dirty="0" smtClean="0"/>
              <a:t>проведено 45 заседаний комиссий по летальности и качеству, </a:t>
            </a:r>
            <a:r>
              <a:rPr lang="ru-RU" baseline="0" dirty="0" smtClean="0"/>
              <a:t>22% жалоб признано обоснованными. В 4-х медицинских организациях низкое качество оказанной медицинской помощи сказалось на исходе заболевания. Кроме того, </a:t>
            </a:r>
            <a:r>
              <a:rPr lang="ru-RU" dirty="0" smtClean="0"/>
              <a:t>проанализировано 17 экстренных извещений о дефектах оказания помощи. В</a:t>
            </a:r>
            <a:r>
              <a:rPr lang="ru-RU" baseline="0" dirty="0" smtClean="0"/>
              <a:t> половине случаев дефект возник при </a:t>
            </a:r>
            <a:r>
              <a:rPr lang="ru-RU" baseline="0" smtClean="0"/>
              <a:t>проведении лечебно-диагностических </a:t>
            </a:r>
            <a:r>
              <a:rPr lang="ru-RU" baseline="0" dirty="0" smtClean="0"/>
              <a:t>операций.</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46</a:t>
            </a:fld>
            <a:endParaRPr lang="ru-RU"/>
          </a:p>
        </p:txBody>
      </p:sp>
    </p:spTree>
    <p:extLst>
      <p:ext uri="{BB962C8B-B14F-4D97-AF65-F5344CB8AC3E}">
        <p14:creationId xmlns="" xmlns:p14="http://schemas.microsoft.com/office/powerpoint/2010/main" val="30523295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dirty="0" smtClean="0"/>
              <a:t>Что касается жалоб и обращений граждан, то их число неуклонно растет.</a:t>
            </a:r>
            <a:r>
              <a:rPr lang="ru-RU" baseline="0" dirty="0" smtClean="0"/>
              <a:t> Так, за период 2013 года количество обращений, поступивших в Министерство здравоохранения Свердловской области, выросло в 2,7 раза: с почти 1400 (</a:t>
            </a:r>
            <a:r>
              <a:rPr lang="ru-RU" i="1" baseline="0" dirty="0" smtClean="0"/>
              <a:t>тысячи четырехсот</a:t>
            </a:r>
            <a:r>
              <a:rPr lang="ru-RU" baseline="0" dirty="0" smtClean="0"/>
              <a:t>) до 3700 (</a:t>
            </a:r>
            <a:r>
              <a:rPr lang="ru-RU" i="1" baseline="0" dirty="0" smtClean="0"/>
              <a:t>трех тысяч семисот</a:t>
            </a:r>
            <a:r>
              <a:rPr lang="ru-RU" baseline="0" dirty="0" smtClean="0"/>
              <a:t>). Радует, правда, что в структуре жалоб с 9 до 6% снизилось количество обращений на качество медицинской помощи.</a:t>
            </a:r>
          </a:p>
          <a:p>
            <a:pPr marL="0" marR="0" indent="0" algn="just" defTabSz="914400" rtl="0" eaLnBrk="1" fontAlgn="auto" latinLnBrk="0" hangingPunct="1">
              <a:lnSpc>
                <a:spcPct val="100000"/>
              </a:lnSpc>
              <a:spcBef>
                <a:spcPts val="0"/>
              </a:spcBef>
              <a:spcAft>
                <a:spcPts val="0"/>
              </a:spcAft>
              <a:buClrTx/>
              <a:buSzTx/>
              <a:buFontTx/>
              <a:buNone/>
              <a:tabLst/>
              <a:defRPr/>
            </a:pPr>
            <a:r>
              <a:rPr lang="ru-RU" baseline="0" dirty="0" smtClean="0"/>
              <a:t>Но если из управленческих округов количество обращений снижается – и это результат деятельности территориальных управлений, взявших на себя часть нагрузки, то количество жалоб, поступающих в министерство в отношении муниципальных учреждений здравоохранения Екатеринбурга, в 2013 году выросло почти в 2 раза.</a:t>
            </a:r>
          </a:p>
        </p:txBody>
      </p:sp>
      <p:sp>
        <p:nvSpPr>
          <p:cNvPr id="4" name="Номер слайда 3"/>
          <p:cNvSpPr>
            <a:spLocks noGrp="1"/>
          </p:cNvSpPr>
          <p:nvPr>
            <p:ph type="sldNum" sz="quarter" idx="10"/>
          </p:nvPr>
        </p:nvSpPr>
        <p:spPr/>
        <p:txBody>
          <a:bodyPr/>
          <a:lstStyle/>
          <a:p>
            <a:fld id="{41D0AA7E-BF49-4AFF-BA24-93C3AFDC29AC}" type="slidenum">
              <a:rPr lang="ru-RU" smtClean="0"/>
              <a:pPr/>
              <a:t>47</a:t>
            </a:fld>
            <a:endParaRPr lang="ru-RU"/>
          </a:p>
        </p:txBody>
      </p:sp>
    </p:spTree>
    <p:extLst>
      <p:ext uri="{BB962C8B-B14F-4D97-AF65-F5344CB8AC3E}">
        <p14:creationId xmlns="" xmlns:p14="http://schemas.microsoft.com/office/powerpoint/2010/main" val="16504604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Государственными медицинскими</a:t>
            </a:r>
            <a:r>
              <a:rPr lang="ru-RU" baseline="0" dirty="0" smtClean="0"/>
              <a:t> учреждениями в 2013 году зарегистрировано 7642 обращения. Из отчётных данных, представляемых ими на портал «Медведь», следует, что основным поводом для обращения граждан в ЛПУ было выражение благодарности за оказанную медицинскую помощь. Среди всех обращений, поступивших в медицинские учреждения, жалобы на качество помощи составляют 13%, на организацию помощи – 15%. По результатам разбора в медицинских учреждениях признано обоснованными 20% жалоб. </a:t>
            </a:r>
          </a:p>
          <a:p>
            <a:pPr algn="just"/>
            <a:r>
              <a:rPr lang="ru-RU" baseline="0" dirty="0" smtClean="0"/>
              <a:t>Анализ работы учреждений с обращениями граждан показывает, что она далека до совершенства, в том числе по учету. Ведь если министерство в месяц разбирает 310 жалоб, то лечебные учреждения – в среднем только 15. Большого числа обращений могло бы и не быть, если бы в учреждении должное внимание уделялось информированию пациентов о сроках и условиях оказания медицинской помощи, а также если бы разъяснения давались вежливо и корректно. </a:t>
            </a:r>
            <a:endParaRPr lang="ru-RU" dirty="0"/>
          </a:p>
        </p:txBody>
      </p:sp>
      <p:sp>
        <p:nvSpPr>
          <p:cNvPr id="4" name="Номер слайда 3"/>
          <p:cNvSpPr>
            <a:spLocks noGrp="1"/>
          </p:cNvSpPr>
          <p:nvPr>
            <p:ph type="sldNum" sz="quarter" idx="10"/>
          </p:nvPr>
        </p:nvSpPr>
        <p:spPr/>
        <p:txBody>
          <a:bodyPr/>
          <a:lstStyle/>
          <a:p>
            <a:fld id="{41D0AA7E-BF49-4AFF-BA24-93C3AFDC29AC}" type="slidenum">
              <a:rPr lang="ru-RU" smtClean="0"/>
              <a:pPr/>
              <a:t>48</a:t>
            </a:fld>
            <a:endParaRPr lang="ru-RU"/>
          </a:p>
        </p:txBody>
      </p:sp>
    </p:spTree>
    <p:extLst>
      <p:ext uri="{BB962C8B-B14F-4D97-AF65-F5344CB8AC3E}">
        <p14:creationId xmlns="" xmlns:p14="http://schemas.microsoft.com/office/powerpoint/2010/main" val="30594040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Уважаемые коллеги!</a:t>
            </a:r>
          </a:p>
          <a:p>
            <a:pPr algn="just"/>
            <a:r>
              <a:rPr lang="ru-RU" dirty="0" smtClean="0"/>
              <a:t>Я приближаюсь к завершению своего выступления. Прежде чем перечислить задачи здравоохранения Свердловской области на ближайшую перспективу, еще раз обращаю ваше внимание на чрезвычайную</a:t>
            </a:r>
            <a:r>
              <a:rPr lang="ru-RU" baseline="0" dirty="0" smtClean="0"/>
              <a:t> важность происходящих в отрасли перемен. Мы находимся примерно на середине пути к построению, как назвала ее руководитель федерального фонда ОМС Наталья Стадченко, промышленной модели здравоохранения. На первом этапе мы оснастили медицинские учреждения оборудованием и переформатировали организационную модель оказания помощи. На втором этапе новая трехуровневая система переводится на новые принципы финансирования: одноканальная модель, </a:t>
            </a:r>
            <a:r>
              <a:rPr lang="ru-RU" baseline="0" dirty="0" err="1" smtClean="0"/>
              <a:t>подушевая</a:t>
            </a:r>
            <a:r>
              <a:rPr lang="ru-RU" baseline="0" dirty="0" smtClean="0"/>
              <a:t> оплата и клинико-статистические группы. Постепенно меняется и система оплаты труда медицинского персонала: по конечному результату на основе качественных показателей. Третий этап реформы предполагает переход к управлению качеством помощи и эффективностью использования ресурсов на основе единых, достоверных, прозрачных, </a:t>
            </a:r>
            <a:r>
              <a:rPr lang="ru-RU" b="1" baseline="0" dirty="0" smtClean="0"/>
              <a:t>проверяемых, </a:t>
            </a:r>
            <a:r>
              <a:rPr lang="ru-RU" b="0" baseline="0" dirty="0" smtClean="0"/>
              <a:t>постоянно актуализируемых</a:t>
            </a:r>
            <a:r>
              <a:rPr lang="ru-RU" baseline="0" dirty="0" smtClean="0"/>
              <a:t> статистических данных.</a:t>
            </a:r>
          </a:p>
          <a:p>
            <a:pPr algn="just"/>
            <a:r>
              <a:rPr lang="ru-RU" baseline="0" dirty="0" smtClean="0"/>
              <a:t>Время кустарных подходов к управлению уходит. </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49</a:t>
            </a:fld>
            <a:endParaRPr lang="ru-RU"/>
          </a:p>
        </p:txBody>
      </p:sp>
    </p:spTree>
    <p:extLst>
      <p:ext uri="{BB962C8B-B14F-4D97-AF65-F5344CB8AC3E}">
        <p14:creationId xmlns="" xmlns:p14="http://schemas.microsoft.com/office/powerpoint/2010/main" val="3074131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Конечно, в ходе реализации программы модернизации возникало много сложностей, но </a:t>
            </a:r>
            <a:r>
              <a:rPr lang="ru-RU" baseline="0" dirty="0" smtClean="0"/>
              <a:t>нельзя не признать, что в результате система здравоохранения и Свердловской области, и России, перешла на качественно новый уровень,</a:t>
            </a:r>
            <a:r>
              <a:rPr lang="ru-RU" i="1" baseline="0" dirty="0" smtClean="0"/>
              <a:t> </a:t>
            </a:r>
            <a:r>
              <a:rPr lang="ru-RU" i="0" baseline="0" dirty="0" smtClean="0"/>
              <a:t>обновилась, технологически усовершенствовалась, а такие показатели программы, как </a:t>
            </a:r>
            <a:r>
              <a:rPr lang="ru-RU" i="0" baseline="0" dirty="0" err="1" smtClean="0"/>
              <a:t>фондооснащенность</a:t>
            </a:r>
            <a:r>
              <a:rPr lang="ru-RU" i="0" baseline="0" dirty="0" smtClean="0"/>
              <a:t> и </a:t>
            </a:r>
            <a:r>
              <a:rPr lang="ru-RU" i="0" baseline="0" dirty="0" err="1" smtClean="0"/>
              <a:t>фондовооруженность</a:t>
            </a:r>
            <a:r>
              <a:rPr lang="ru-RU" i="0" baseline="0" dirty="0" smtClean="0"/>
              <a:t> отрасли, значимо возросли.</a:t>
            </a:r>
            <a:endParaRPr lang="ru-RU" i="0"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5</a:t>
            </a:fld>
            <a:endParaRPr lang="ru-RU"/>
          </a:p>
        </p:txBody>
      </p:sp>
    </p:spTree>
    <p:extLst>
      <p:ext uri="{BB962C8B-B14F-4D97-AF65-F5344CB8AC3E}">
        <p14:creationId xmlns="" xmlns:p14="http://schemas.microsoft.com/office/powerpoint/2010/main" val="1756687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Итак, основные</a:t>
            </a:r>
            <a:r>
              <a:rPr lang="ru-RU" baseline="0" dirty="0" smtClean="0"/>
              <a:t> задачи отрасли на ближайшие годы.</a:t>
            </a:r>
          </a:p>
          <a:p>
            <a:pPr algn="just"/>
            <a:r>
              <a:rPr lang="ru-RU" baseline="0" dirty="0" smtClean="0"/>
              <a:t>выполнение задач и достижение целевых параметров, установленных основными федеральными нормативными документами: указами Президента, государственной программой развития здравоохранения, «дорожной картой»;</a:t>
            </a:r>
          </a:p>
          <a:p>
            <a:pPr algn="just"/>
            <a:r>
              <a:rPr lang="ru-RU" baseline="0" dirty="0" smtClean="0"/>
              <a:t>для того, чтобы их достичь – не на бумаге, а на деле – нас ожидает дальнейшая оптимизация сети, оптимизация соотношения видов помощи, расстановка ресурсов с использованием показателей эффективности по самой верхней планке;</a:t>
            </a:r>
          </a:p>
          <a:p>
            <a:pPr algn="just"/>
            <a:r>
              <a:rPr lang="ru-RU" baseline="0" dirty="0" smtClean="0"/>
              <a:t>работа в условиях новых способов оплаты медицинской помощи и оплаты труда, с обеспечением связи финансирования с конечным результатом;</a:t>
            </a:r>
          </a:p>
          <a:p>
            <a:pPr algn="just"/>
            <a:r>
              <a:rPr lang="ru-RU" baseline="0" dirty="0" smtClean="0"/>
              <a:t>продолжение работы в условиях одноканального финансирования. С 2015 года мы планируем передать на ОМС «бюджетные» виды помощи (туберкулез, психиатрию, ВИЧ, наркологию, помощь незастрахованным) с соответствующим трансфертом из областного бюджета.  Для учреждений это означает реестровый учет, экспертизу страховых компаний и способы оплаты, предусмотренные в ОМС;</a:t>
            </a:r>
          </a:p>
          <a:p>
            <a:pPr marL="0" marR="0" indent="0" algn="just" defTabSz="914400" rtl="0" eaLnBrk="1" fontAlgn="auto" latinLnBrk="0" hangingPunct="1">
              <a:lnSpc>
                <a:spcPct val="100000"/>
              </a:lnSpc>
              <a:spcBef>
                <a:spcPts val="0"/>
              </a:spcBef>
              <a:spcAft>
                <a:spcPts val="0"/>
              </a:spcAft>
              <a:buClrTx/>
              <a:buSzTx/>
              <a:buFontTx/>
              <a:buNone/>
              <a:tabLst/>
              <a:defRPr/>
            </a:pPr>
            <a:r>
              <a:rPr lang="ru-RU" baseline="0" dirty="0" smtClean="0"/>
              <a:t>Конечно, информатизация здравоохранения, всё, что необходимо сделать для формирования единой информационной системы здравоохранения.</a:t>
            </a:r>
          </a:p>
          <a:p>
            <a:pPr marL="0" marR="0" indent="0" algn="just" defTabSz="914400" rtl="0" eaLnBrk="1" fontAlgn="auto" latinLnBrk="0" hangingPunct="1">
              <a:lnSpc>
                <a:spcPct val="100000"/>
              </a:lnSpc>
              <a:spcBef>
                <a:spcPts val="0"/>
              </a:spcBef>
              <a:spcAft>
                <a:spcPts val="0"/>
              </a:spcAft>
              <a:buClrTx/>
              <a:buSzTx/>
              <a:buFontTx/>
              <a:buNone/>
              <a:tabLst/>
              <a:defRPr/>
            </a:pPr>
            <a:r>
              <a:rPr lang="ru-RU" baseline="0" dirty="0" smtClean="0"/>
              <a:t>Из новых направлений работы - </a:t>
            </a:r>
            <a:r>
              <a:rPr lang="ru-RU" altLang="ru-RU" dirty="0" smtClean="0"/>
              <a:t>подготовка к проведению независимой оценки качества работы учреждений здравоохранения,</a:t>
            </a:r>
            <a:r>
              <a:rPr lang="ru-RU" altLang="ru-RU" baseline="0" dirty="0" smtClean="0"/>
              <a:t> ориентация на публичную отчетность, открытый диалог с гражданами, общественными организациями.</a:t>
            </a:r>
            <a:r>
              <a:rPr lang="ru-RU" altLang="ru-RU" dirty="0" smtClean="0"/>
              <a:t> </a:t>
            </a:r>
          </a:p>
        </p:txBody>
      </p:sp>
      <p:sp>
        <p:nvSpPr>
          <p:cNvPr id="4" name="Номер слайда 3"/>
          <p:cNvSpPr>
            <a:spLocks noGrp="1"/>
          </p:cNvSpPr>
          <p:nvPr>
            <p:ph type="sldNum" sz="quarter" idx="10"/>
          </p:nvPr>
        </p:nvSpPr>
        <p:spPr/>
        <p:txBody>
          <a:bodyPr/>
          <a:lstStyle/>
          <a:p>
            <a:fld id="{C650B531-8218-434F-A769-10E62DBB66B3}" type="slidenum">
              <a:rPr lang="ru-RU" smtClean="0"/>
              <a:pPr/>
              <a:t>50</a:t>
            </a:fld>
            <a:endParaRPr lang="ru-RU"/>
          </a:p>
        </p:txBody>
      </p:sp>
    </p:spTree>
    <p:extLst>
      <p:ext uri="{BB962C8B-B14F-4D97-AF65-F5344CB8AC3E}">
        <p14:creationId xmlns="" xmlns:p14="http://schemas.microsoft.com/office/powerpoint/2010/main" val="16204627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Что касается вопросов «чистой» организации помощи, то здесь усилия должны быть направлены на совершенствование</a:t>
            </a:r>
            <a:r>
              <a:rPr lang="ru-RU" baseline="0" dirty="0" smtClean="0"/>
              <a:t> трехуровневой системы оказания помощи, соблюдение </a:t>
            </a:r>
            <a:r>
              <a:rPr lang="ru-RU" baseline="0" dirty="0" err="1" smtClean="0"/>
              <a:t>этапности</a:t>
            </a:r>
            <a:r>
              <a:rPr lang="ru-RU" baseline="0" dirty="0" smtClean="0"/>
              <a:t> помощи, отбора пациентов на госпитализацию и консультации.</a:t>
            </a:r>
            <a:endParaRPr lang="ru-RU" dirty="0" smtClean="0"/>
          </a:p>
          <a:p>
            <a:pPr algn="just"/>
            <a:r>
              <a:rPr lang="ru-RU" dirty="0" smtClean="0"/>
              <a:t>Следующие годы буду сложными в финансовом и социальном смысле. Нам</a:t>
            </a:r>
            <a:r>
              <a:rPr lang="ru-RU" baseline="0" dirty="0" smtClean="0"/>
              <a:t> нужно быть готовыми к этому и сделать всё возможное, чтобы сохранить персонал, чтобы учреждения стабильно работали, а система здравоохранения выдержала это трудное время.</a:t>
            </a:r>
          </a:p>
          <a:p>
            <a:pPr algn="just"/>
            <a:r>
              <a:rPr lang="ru-RU" baseline="0" dirty="0" smtClean="0"/>
              <a:t>Благодарю за внимание.  </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51</a:t>
            </a:fld>
            <a:endParaRPr lang="ru-RU"/>
          </a:p>
        </p:txBody>
      </p:sp>
    </p:spTree>
    <p:extLst>
      <p:ext uri="{BB962C8B-B14F-4D97-AF65-F5344CB8AC3E}">
        <p14:creationId xmlns="" xmlns:p14="http://schemas.microsoft.com/office/powerpoint/2010/main" val="2088663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В течение</a:t>
            </a:r>
            <a:r>
              <a:rPr lang="ru-RU" baseline="0" dirty="0" smtClean="0"/>
              <a:t> всего года в здравоохранении Свердловской области шла активная подготовительная работа к переходу на новые формы оплаты медицинской помощи: закрепление населения на участках, актуализация регистра застрахованных в ОМС, формирование клинико-статистических групп, изучение опыта других субъектов и общение с экспертами Всемирного банка. Итак, с 1 января 2014 года мы работаем в новых условиях.</a:t>
            </a:r>
            <a:endParaRPr lang="ru-RU" dirty="0" smtClean="0"/>
          </a:p>
          <a:p>
            <a:pPr algn="just"/>
            <a:r>
              <a:rPr lang="ru-RU" dirty="0" smtClean="0"/>
              <a:t>Далее, медицинские организации области первый год проработали в одноканальном финансировании.</a:t>
            </a:r>
            <a:r>
              <a:rPr lang="ru-RU" baseline="0" dirty="0" smtClean="0"/>
              <a:t> </a:t>
            </a:r>
            <a:r>
              <a:rPr lang="ru-RU" b="0" dirty="0" smtClean="0"/>
              <a:t>Процесс перехода к новому механизму прошел плавно, без срывов и позволил руководителям свободно перераспределять финансовые средства в зависимости от потребностей, создал возможность платить</a:t>
            </a:r>
            <a:r>
              <a:rPr lang="ru-RU" b="0" baseline="0" dirty="0" smtClean="0"/>
              <a:t> зарплату в зависимости от объемов и качества оказанной медицинской помощи.</a:t>
            </a:r>
            <a:endParaRPr lang="ru-RU" b="0" dirty="0" smtClean="0"/>
          </a:p>
        </p:txBody>
      </p:sp>
      <p:sp>
        <p:nvSpPr>
          <p:cNvPr id="4" name="Номер слайда 3"/>
          <p:cNvSpPr>
            <a:spLocks noGrp="1"/>
          </p:cNvSpPr>
          <p:nvPr>
            <p:ph type="sldNum" sz="quarter" idx="10"/>
          </p:nvPr>
        </p:nvSpPr>
        <p:spPr/>
        <p:txBody>
          <a:bodyPr/>
          <a:lstStyle/>
          <a:p>
            <a:fld id="{C650B531-8218-434F-A769-10E62DBB66B3}" type="slidenum">
              <a:rPr lang="ru-RU" smtClean="0"/>
              <a:pPr/>
              <a:t>6</a:t>
            </a:fld>
            <a:endParaRPr lang="ru-RU"/>
          </a:p>
        </p:txBody>
      </p:sp>
    </p:spTree>
    <p:extLst>
      <p:ext uri="{BB962C8B-B14F-4D97-AF65-F5344CB8AC3E}">
        <p14:creationId xmlns="" xmlns:p14="http://schemas.microsoft.com/office/powerpoint/2010/main" val="1825310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Серьезной </a:t>
            </a:r>
            <a:r>
              <a:rPr lang="ru-RU" baseline="0" dirty="0" smtClean="0"/>
              <a:t>новацией не только в здравоохранении, но и в экономике страны в целом, стал переход на полноценный программный бюджет, что должно обеспечить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a:t>
            </a:r>
            <a:endParaRPr lang="ru-RU" dirty="0" smtClean="0"/>
          </a:p>
          <a:p>
            <a:pPr algn="just"/>
            <a:r>
              <a:rPr lang="ru-RU" baseline="0" dirty="0" smtClean="0"/>
              <a:t>В конце 2012 года у</a:t>
            </a:r>
            <a:r>
              <a:rPr lang="ru-RU" dirty="0" smtClean="0">
                <a:effectLst/>
              </a:rPr>
              <a:t>тверждены 42 государственные программы Российской Федерации, одна</a:t>
            </a:r>
            <a:r>
              <a:rPr lang="ru-RU" baseline="0" dirty="0" smtClean="0">
                <a:effectLst/>
              </a:rPr>
              <a:t> из них – в сфере здравоохранения. На ее основе субъекты РФ разработали и приняли собственные отраслевые программы. В Свердловской области такая программа утверждена в июле 2013 года.</a:t>
            </a:r>
          </a:p>
          <a:p>
            <a:pPr algn="just"/>
            <a:r>
              <a:rPr lang="ru-RU" baseline="0" dirty="0" smtClean="0">
                <a:effectLst/>
              </a:rPr>
              <a:t>Кроме того, увидела свет «дорожная карта» повышения эффективности отраслей экономики, в том числе здравоохранения. «Дорожная карта» увязывает между собой основные </a:t>
            </a:r>
            <a:r>
              <a:rPr lang="ru-RU" b="1" baseline="0" dirty="0" smtClean="0">
                <a:effectLst/>
              </a:rPr>
              <a:t>стратегии</a:t>
            </a:r>
            <a:r>
              <a:rPr lang="ru-RU" baseline="0" dirty="0" smtClean="0">
                <a:effectLst/>
              </a:rPr>
              <a:t>, на основе которых строится деятельность отрасли: территориальную программу госгарантий, государственную программу развития здравоохранения, </a:t>
            </a:r>
            <a:r>
              <a:rPr lang="ru-RU" b="1" baseline="0" dirty="0" smtClean="0">
                <a:effectLst/>
              </a:rPr>
              <a:t>документы,</a:t>
            </a:r>
            <a:r>
              <a:rPr lang="ru-RU" b="0" baseline="0" dirty="0" smtClean="0">
                <a:effectLst/>
              </a:rPr>
              <a:t> на основе которых формируется трехуровневая система оказания помощи, и «майские» указы Президента.</a:t>
            </a:r>
            <a:endParaRPr lang="ru-RU" b="1" baseline="0" dirty="0" smtClean="0">
              <a:effectLst/>
            </a:endParaRPr>
          </a:p>
        </p:txBody>
      </p:sp>
      <p:sp>
        <p:nvSpPr>
          <p:cNvPr id="4" name="Номер слайда 3"/>
          <p:cNvSpPr>
            <a:spLocks noGrp="1"/>
          </p:cNvSpPr>
          <p:nvPr>
            <p:ph type="sldNum" sz="quarter" idx="10"/>
          </p:nvPr>
        </p:nvSpPr>
        <p:spPr/>
        <p:txBody>
          <a:bodyPr/>
          <a:lstStyle/>
          <a:p>
            <a:fld id="{C650B531-8218-434F-A769-10E62DBB66B3}" type="slidenum">
              <a:rPr lang="ru-RU" smtClean="0"/>
              <a:pPr/>
              <a:t>7</a:t>
            </a:fld>
            <a:endParaRPr lang="ru-RU"/>
          </a:p>
        </p:txBody>
      </p:sp>
    </p:spTree>
    <p:extLst>
      <p:ext uri="{BB962C8B-B14F-4D97-AF65-F5344CB8AC3E}">
        <p14:creationId xmlns="" xmlns:p14="http://schemas.microsoft.com/office/powerpoint/2010/main" val="2899545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dirty="0" smtClean="0"/>
              <a:t>«Карта» устанавливает 3 группы целевых показателей: первая </a:t>
            </a:r>
            <a:r>
              <a:rPr lang="ru-RU" baseline="0" dirty="0" smtClean="0"/>
              <a:t>характеризует эффективность медицинской организации, вторая - эффективность работников, третья - состояние здоровья населения, которое получает медицинскую помощь на территории.</a:t>
            </a:r>
            <a:r>
              <a:rPr lang="ru-RU" dirty="0" smtClean="0"/>
              <a:t> Я хочу охарактеризовать итоги работы здравоохранения в 2013 году с точки зрения </a:t>
            </a:r>
            <a:r>
              <a:rPr lang="ru-RU" baseline="0" dirty="0" smtClean="0"/>
              <a:t>достижения индикаторов «дорожной карты» и начну с показателей структурных преобразований.</a:t>
            </a:r>
            <a:endParaRPr lang="ru-RU" dirty="0"/>
          </a:p>
        </p:txBody>
      </p:sp>
      <p:sp>
        <p:nvSpPr>
          <p:cNvPr id="4" name="Номер слайда 3"/>
          <p:cNvSpPr>
            <a:spLocks noGrp="1"/>
          </p:cNvSpPr>
          <p:nvPr>
            <p:ph type="sldNum" sz="quarter" idx="10"/>
          </p:nvPr>
        </p:nvSpPr>
        <p:spPr/>
        <p:txBody>
          <a:bodyPr/>
          <a:lstStyle/>
          <a:p>
            <a:fld id="{C650B531-8218-434F-A769-10E62DBB66B3}" type="slidenum">
              <a:rPr lang="ru-RU" smtClean="0"/>
              <a:pPr/>
              <a:t>8</a:t>
            </a:fld>
            <a:endParaRPr lang="ru-RU"/>
          </a:p>
        </p:txBody>
      </p:sp>
    </p:spTree>
    <p:extLst>
      <p:ext uri="{BB962C8B-B14F-4D97-AF65-F5344CB8AC3E}">
        <p14:creationId xmlns="" xmlns:p14="http://schemas.microsoft.com/office/powerpoint/2010/main" val="3950364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5FBA4FAF-9448-4EFD-A838-FBC0D66CA9C2}" type="slidenum">
              <a:rPr lang="ru-RU" smtClean="0"/>
              <a:pPr/>
              <a:t>9</a:t>
            </a:fld>
            <a:endParaRPr lang="ru-RU" smtClean="0"/>
          </a:p>
        </p:txBody>
      </p:sp>
      <p:sp>
        <p:nvSpPr>
          <p:cNvPr id="64515" name="Rectangle 7"/>
          <p:cNvSpPr txBox="1">
            <a:spLocks noGrp="1" noChangeArrowheads="1"/>
          </p:cNvSpPr>
          <p:nvPr/>
        </p:nvSpPr>
        <p:spPr bwMode="auto">
          <a:xfrm>
            <a:off x="3883852" y="8684826"/>
            <a:ext cx="2972547" cy="457712"/>
          </a:xfrm>
          <a:prstGeom prst="rect">
            <a:avLst/>
          </a:prstGeom>
          <a:noFill/>
          <a:ln w="9525">
            <a:noFill/>
            <a:miter lim="800000"/>
            <a:headEnd/>
            <a:tailEnd/>
          </a:ln>
        </p:spPr>
        <p:txBody>
          <a:bodyPr anchor="b"/>
          <a:lstStyle/>
          <a:p>
            <a:fld id="{F1BFFC1C-B313-4CB2-BA77-03662E41D0FC}" type="slidenum">
              <a:rPr lang="ru-RU" sz="1200" b="0">
                <a:solidFill>
                  <a:schemeClr val="tx1"/>
                </a:solidFill>
                <a:latin typeface="Arial" pitchFamily="34" charset="0"/>
              </a:rPr>
              <a:pPr/>
              <a:t>9</a:t>
            </a:fld>
            <a:endParaRPr lang="ru-RU" sz="1200" b="0">
              <a:solidFill>
                <a:schemeClr val="tx1"/>
              </a:solidFill>
              <a:latin typeface="Arial" pitchFamily="34" charset="0"/>
            </a:endParaRPr>
          </a:p>
        </p:txBody>
      </p:sp>
      <p:sp>
        <p:nvSpPr>
          <p:cNvPr id="64516" name="Rectangle 2"/>
          <p:cNvSpPr>
            <a:spLocks noGrp="1" noRot="1" noChangeAspect="1" noChangeArrowheads="1" noTextEdit="1"/>
          </p:cNvSpPr>
          <p:nvPr>
            <p:ph type="sldImg"/>
          </p:nvPr>
        </p:nvSpPr>
        <p:spPr>
          <a:xfrm>
            <a:off x="1143000" y="685800"/>
            <a:ext cx="4572000" cy="3429000"/>
          </a:xfrm>
          <a:ln/>
        </p:spPr>
      </p:sp>
      <p:sp>
        <p:nvSpPr>
          <p:cNvPr id="64517" name="Rectangle 3"/>
          <p:cNvSpPr>
            <a:spLocks noGrp="1" noChangeArrowheads="1"/>
          </p:cNvSpPr>
          <p:nvPr>
            <p:ph type="body" idx="1"/>
          </p:nvPr>
        </p:nvSpPr>
        <p:spPr>
          <a:noFill/>
          <a:ln/>
        </p:spPr>
        <p:txBody>
          <a:bodyPr/>
          <a:lstStyle/>
          <a:p>
            <a:pPr algn="just"/>
            <a:r>
              <a:rPr lang="ru-RU" baseline="0" dirty="0" smtClean="0"/>
              <a:t>Продолжающаяся реорганизация </a:t>
            </a:r>
            <a:r>
              <a:rPr lang="ru-RU" b="1" baseline="0" dirty="0" smtClean="0"/>
              <a:t>структуры</a:t>
            </a:r>
            <a:r>
              <a:rPr lang="ru-RU" baseline="0" dirty="0" smtClean="0"/>
              <a:t> </a:t>
            </a:r>
            <a:r>
              <a:rPr lang="ru-RU" b="1" baseline="0" dirty="0" smtClean="0"/>
              <a:t>сети</a:t>
            </a:r>
            <a:r>
              <a:rPr lang="ru-RU" baseline="0" dirty="0" smtClean="0"/>
              <a:t> учреждений здравоохранения с целью повышения эффективности их деятельности проходит параллельно с </a:t>
            </a:r>
            <a:r>
              <a:rPr lang="ru-RU" dirty="0" smtClean="0"/>
              <a:t>изменением</a:t>
            </a:r>
            <a:r>
              <a:rPr lang="ru-RU" baseline="0" dirty="0" smtClean="0"/>
              <a:t> правового положения государственных и муниципальных учреждений в рамках 83-го федерального закона. З</a:t>
            </a:r>
            <a:r>
              <a:rPr lang="ru-RU" dirty="0" smtClean="0"/>
              <a:t>а 5 лет число государственных и муниципальных учреждений здравоохранения сократилось более чем на 20% и к концу 2013 года составило 195. Кроме того, создано 21 автономное учреждение здравоохранения путем изменения типа существующих бюджетных учреждений - стоматологических поликлиник. </a:t>
            </a:r>
          </a:p>
          <a:p>
            <a:pPr algn="just"/>
            <a:r>
              <a:rPr lang="ru-RU" dirty="0" smtClean="0"/>
              <a:t>В 2014 году планируется реорганизация еще 27 учреждений с уменьшением их числа на 15 юридических лиц. В статус автономных, согласно областной программе управления госсобственностью, будут переведены 43 бюджетных учреждения здравоохранения.</a:t>
            </a:r>
          </a:p>
          <a:p>
            <a:pPr algn="just" eaLnBrk="1" hangingPunct="1">
              <a:lnSpc>
                <a:spcPct val="90000"/>
              </a:lnSpc>
            </a:pPr>
            <a:endParaRPr lang="ru-RU" dirty="0"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7C2076B-6809-4AE9-8F29-3889F339C7A5}" type="datetime1">
              <a:rPr lang="ru-RU" smtClean="0"/>
              <a:pPr/>
              <a:t>07.04.2014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3534494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360982-342F-45A9-BA64-A28D8868FA4A}" type="datetime1">
              <a:rPr lang="ru-RU" smtClean="0"/>
              <a:pPr/>
              <a:t>07.04.2014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357353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CC1E72-75E5-4D88-A456-233769EE36F4}" type="datetime1">
              <a:rPr lang="ru-RU" smtClean="0"/>
              <a:pPr/>
              <a:t>07.04.2014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4065511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Date Placeholder 3"/>
          <p:cNvSpPr>
            <a:spLocks noGrp="1"/>
          </p:cNvSpPr>
          <p:nvPr>
            <p:ph type="dt" sz="half" idx="10"/>
          </p:nvPr>
        </p:nvSpPr>
        <p:spPr/>
        <p:txBody>
          <a:bodyPr/>
          <a:lstStyle>
            <a:lvl1pPr>
              <a:defRPr/>
            </a:lvl1pPr>
          </a:lstStyle>
          <a:p>
            <a:fld id="{19057362-3AEC-4A65-AD0B-0646D7D3FD06}" type="datetime1">
              <a:rPr lang="ru-RU" altLang="ru-RU" smtClean="0"/>
              <a:pPr/>
              <a:t>07.04.2014</a:t>
            </a:fld>
            <a:endParaRPr lang="ru-RU" altLang="ru-RU"/>
          </a:p>
        </p:txBody>
      </p:sp>
      <p:sp>
        <p:nvSpPr>
          <p:cNvPr id="7" name="Footer Placeholder 4"/>
          <p:cNvSpPr>
            <a:spLocks noGrp="1"/>
          </p:cNvSpPr>
          <p:nvPr>
            <p:ph type="ftr" sz="quarter" idx="11"/>
          </p:nvPr>
        </p:nvSpPr>
        <p:spPr/>
        <p:txBody>
          <a:bodyPr/>
          <a:lstStyle>
            <a:lvl1pPr>
              <a:defRPr/>
            </a:lvl1pPr>
          </a:lstStyle>
          <a:p>
            <a:endParaRPr lang="ru-RU" altLang="ru-RU"/>
          </a:p>
        </p:txBody>
      </p:sp>
      <p:sp>
        <p:nvSpPr>
          <p:cNvPr id="8" name="Slide Number Placeholder 5"/>
          <p:cNvSpPr>
            <a:spLocks noGrp="1"/>
          </p:cNvSpPr>
          <p:nvPr>
            <p:ph type="sldNum" sz="quarter" idx="12"/>
          </p:nvPr>
        </p:nvSpPr>
        <p:spPr/>
        <p:txBody>
          <a:bodyPr/>
          <a:lstStyle>
            <a:lvl1pPr>
              <a:defRPr/>
            </a:lvl1pPr>
          </a:lstStyle>
          <a:p>
            <a:fld id="{D9123A46-5A6F-4C71-8A67-9FA22BC2B7FC}" type="slidenum">
              <a:rPr lang="ru-RU" altLang="ru-RU"/>
              <a:pPr/>
              <a:t>‹#›</a:t>
            </a:fld>
            <a:endParaRPr lang="ru-RU" altLang="ru-RU"/>
          </a:p>
        </p:txBody>
      </p:sp>
    </p:spTree>
    <p:extLst>
      <p:ext uri="{BB962C8B-B14F-4D97-AF65-F5344CB8AC3E}">
        <p14:creationId xmlns="" xmlns:p14="http://schemas.microsoft.com/office/powerpoint/2010/main" val="8544973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Пользовательский макет">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8100493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C3A0B6B-88CD-48C2-8344-65277F0BE181}" type="datetime1">
              <a:rPr lang="ru-RU" smtClean="0"/>
              <a:pPr/>
              <a:t>07.04.2014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3197869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9678045-2FAC-474B-B48D-1EBB684D6584}" type="datetime1">
              <a:rPr lang="ru-RU" smtClean="0"/>
              <a:pPr/>
              <a:t>07.04.2014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577563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CB78729-256D-4691-B48C-B8A0F1F2AF95}" type="datetime1">
              <a:rPr lang="ru-RU" smtClean="0"/>
              <a:pPr/>
              <a:t>07.04.2014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2517086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15597C2-38E2-483E-A6C9-C24FC79EA369}" type="datetime1">
              <a:rPr lang="ru-RU" smtClean="0"/>
              <a:pPr/>
              <a:t>07.04.2014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3097296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FF3F3BA-E89A-4C2E-BEA5-5C2E615632B3}" type="datetime1">
              <a:rPr lang="ru-RU" smtClean="0"/>
              <a:pPr/>
              <a:t>07.04.2014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3055193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A3BD63B-1BB8-43B9-98B4-8E8D6516D945}" type="datetime1">
              <a:rPr lang="ru-RU" smtClean="0"/>
              <a:pPr/>
              <a:t>07.04.2014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1785454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2ACC015-1D2C-4E46-BE99-EBBE59D2C658}" type="datetime1">
              <a:rPr lang="ru-RU" smtClean="0"/>
              <a:pPr/>
              <a:t>07.04.2014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2029407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C2A15D-9EB9-43A5-9F0E-EF93DF8677C9}" type="datetime1">
              <a:rPr lang="ru-RU" smtClean="0"/>
              <a:pPr/>
              <a:t>07.04.2014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1925480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l="-1000" r="-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D90392-3D1B-49D6-BEB2-3F327F61F83A}" type="datetime1">
              <a:rPr lang="ru-RU" smtClean="0"/>
              <a:pPr/>
              <a:t>07.04.2014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C4FDF7-D16E-485B-BFE7-27242D4044AD}" type="slidenum">
              <a:rPr lang="ru-RU" smtClean="0"/>
              <a:pPr/>
              <a:t>‹#›</a:t>
            </a:fld>
            <a:endParaRPr lang="ru-RU"/>
          </a:p>
        </p:txBody>
      </p:sp>
    </p:spTree>
    <p:extLst>
      <p:ext uri="{BB962C8B-B14F-4D97-AF65-F5344CB8AC3E}">
        <p14:creationId xmlns="" xmlns:p14="http://schemas.microsoft.com/office/powerpoint/2010/main" val="4248777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_____Microsoft_Office_Excel_97-20032.xls"/></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oleObject" Target="../embeddings/_____Microsoft_Office_Excel_97-20034.xls"/><Relationship Id="rId4" Type="http://schemas.openxmlformats.org/officeDocument/2006/relationships/oleObject" Target="../embeddings/_____Microsoft_Office_Excel_97-20033.xls"/></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bin"/><Relationship Id="rId5" Type="http://schemas.openxmlformats.org/officeDocument/2006/relationships/chart" Target="../charts/chart8.xml"/><Relationship Id="rId4" Type="http://schemas.openxmlformats.org/officeDocument/2006/relationships/chart" Target="../charts/char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vmlDrawing" Target="../drawings/vmlDrawing5.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3" Type="http://schemas.openxmlformats.org/officeDocument/2006/relationships/hyperlink" Target="http://images.yandex.ru/yandsearch?p=54&amp;text=%D0%BC%D0%BE%D0%B4%D0%B5%D1%80%D0%BD%D0%B8%D0%B7%D0%B0%D1%86%D0%B8%D1%8F%20%D0%B7%D0%B4%D1%80%D0%B0%D0%B2%D0%BE%D0%BE%D1%85%D1%80%D0%B0%D0%BD%D0%B5%D0%BD%D0%B8%D1%8F&amp;fp=54&amp;pos=1626&amp;uinfo=ww-1655-wh-937-fw-1430-fh-598-pd-1&amp;rpt=simage&amp;img_url=http://xn--90aisup.xn--p1ai/pics/news/2011/06/07/55290_nd.jpg"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chart" Target="../charts/chart10.xml"/><Relationship Id="rId5" Type="http://schemas.openxmlformats.org/officeDocument/2006/relationships/image" Target="../media/image26.png"/><Relationship Id="rId4" Type="http://schemas.openxmlformats.org/officeDocument/2006/relationships/chart" Target="../charts/chart9.xml"/></Relationships>
</file>

<file path=ppt/slides/_rels/slide2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5.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chart" Target="../charts/chart14.x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3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oleObject" Target="../embeddings/_____Microsoft_Office_Excel_97-20036.xls"/><Relationship Id="rId5" Type="http://schemas.openxmlformats.org/officeDocument/2006/relationships/oleObject" Target="../embeddings/_____Microsoft_Office_Excel_97-20035.xls"/><Relationship Id="rId4" Type="http://schemas.openxmlformats.org/officeDocument/2006/relationships/image" Target="../media/image47.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vmlDrawing" Target="../drawings/vmlDrawing10.vml"/><Relationship Id="rId5" Type="http://schemas.openxmlformats.org/officeDocument/2006/relationships/chart" Target="../charts/chart18.xml"/><Relationship Id="rId4" Type="http://schemas.openxmlformats.org/officeDocument/2006/relationships/oleObject" Target="../embeddings/_____Microsoft_Office_Excel_97-20037.xls"/></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image" Target="../media/image53.gif"/><Relationship Id="rId5" Type="http://schemas.openxmlformats.org/officeDocument/2006/relationships/image" Target="../media/image52.jpeg"/><Relationship Id="rId4" Type="http://schemas.openxmlformats.org/officeDocument/2006/relationships/oleObject" Target="../embeddings/_____Microsoft_Office_Excel_97-20038.xls"/></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chart" Target="../charts/chart19.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_____Microsoft_Office_Excel_97-200311.xls"/><Relationship Id="rId5" Type="http://schemas.openxmlformats.org/officeDocument/2006/relationships/oleObject" Target="../embeddings/_____Microsoft_Office_Excel_97-200310.xls"/><Relationship Id="rId4" Type="http://schemas.openxmlformats.org/officeDocument/2006/relationships/oleObject" Target="../embeddings/_____Microsoft_Office_Excel_97-20039.xls"/></Relationships>
</file>

<file path=ppt/slides/_rels/slide4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chart" Target="../charts/chart22.xml"/><Relationship Id="rId4" Type="http://schemas.openxmlformats.org/officeDocument/2006/relationships/chart" Target="../charts/chart21.xml"/></Relationships>
</file>

<file path=ppt/slides/_rels/slide4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3.xml"/><Relationship Id="rId1" Type="http://schemas.openxmlformats.org/officeDocument/2006/relationships/slideLayout" Target="../slideLayouts/slideLayout12.xml"/><Relationship Id="rId5" Type="http://schemas.openxmlformats.org/officeDocument/2006/relationships/image" Target="../media/image59.png"/><Relationship Id="rId4" Type="http://schemas.openxmlformats.org/officeDocument/2006/relationships/image" Target="../media/image58.jpeg"/></Relationships>
</file>

<file path=ppt/slides/_rels/slide4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62.jpeg"/><Relationship Id="rId4" Type="http://schemas.openxmlformats.org/officeDocument/2006/relationships/image" Target="../media/image61.gif"/></Relationships>
</file>

<file path=ppt/slides/_rels/slide4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63.jpeg"/><Relationship Id="rId7" Type="http://schemas.openxmlformats.org/officeDocument/2006/relationships/diagramQuickStyle" Target="../diagrams/quickStyle1.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64.jpeg"/><Relationship Id="rId9" Type="http://schemas.microsoft.com/office/2007/relationships/diagramDrawing" Target="../diagrams/drawing1.xml"/></Relationships>
</file>

<file path=ppt/slides/_rels/slide4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chart" Target="../charts/chart25.xml"/><Relationship Id="rId4" Type="http://schemas.openxmlformats.org/officeDocument/2006/relationships/chart" Target="../charts/chart24.xml"/></Relationships>
</file>

<file path=ppt/slides/_rels/slide47.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chart" Target="../charts/chart27.xml"/></Relationships>
</file>

<file path=ppt/slides/_rels/slide48.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chart" Target="../charts/chart29.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jpeg"/><Relationship Id="rId5" Type="http://schemas.openxmlformats.org/officeDocument/2006/relationships/hyperlink" Target="http://bezformata.ru/content/Images/000/025/193/image25193550.jpg" TargetMode="External"/><Relationship Id="rId4" Type="http://schemas.openxmlformats.org/officeDocument/2006/relationships/oleObject" Target="../embeddings/_____Microsoft_Office_Excel_97-20031.xls"/></Relationships>
</file>

<file path=ppt/slides/_rels/slide5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267825" cy="68770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131840" y="3068960"/>
            <a:ext cx="184731" cy="369332"/>
          </a:xfrm>
          <a:prstGeom prst="rect">
            <a:avLst/>
          </a:prstGeom>
          <a:noFill/>
        </p:spPr>
        <p:txBody>
          <a:bodyPr wrap="none" rtlCol="0">
            <a:spAutoFit/>
          </a:bodyPr>
          <a:lstStyle/>
          <a:p>
            <a:endParaRPr lang="ru-RU" dirty="0"/>
          </a:p>
        </p:txBody>
      </p:sp>
      <p:sp>
        <p:nvSpPr>
          <p:cNvPr id="7" name="Прямоугольник 6"/>
          <p:cNvSpPr/>
          <p:nvPr/>
        </p:nvSpPr>
        <p:spPr>
          <a:xfrm>
            <a:off x="863080" y="2132856"/>
            <a:ext cx="8280920" cy="1477328"/>
          </a:xfrm>
          <a:prstGeom prst="rect">
            <a:avLst/>
          </a:prstGeom>
          <a:effectLst>
            <a:outerShdw blurRad="25400" dist="25400" dir="4800000" algn="t" rotWithShape="0">
              <a:schemeClr val="accent3">
                <a:lumMod val="50000"/>
                <a:alpha val="40000"/>
              </a:schemeClr>
            </a:outerShdw>
          </a:effectLst>
        </p:spPr>
        <p:txBody>
          <a:bodyPr wrap="square">
            <a:spAutoFit/>
          </a:bodyPr>
          <a:lstStyle/>
          <a:p>
            <a:pPr algn="ctr">
              <a:defRPr/>
            </a:pPr>
            <a:r>
              <a:rPr lang="ru-RU" altLang="ru-RU" sz="3000" b="1" cap="all" dirty="0" smtClean="0">
                <a:ln w="6350">
                  <a:noFill/>
                </a:ln>
                <a:solidFill>
                  <a:schemeClr val="bg1"/>
                </a:solidFill>
              </a:rPr>
              <a:t>Итоги деятельности Здравоохранения Свердловской </a:t>
            </a:r>
            <a:r>
              <a:rPr lang="ru-RU" altLang="ru-RU" sz="3000" b="1" cap="all" dirty="0">
                <a:ln w="6350">
                  <a:noFill/>
                </a:ln>
                <a:solidFill>
                  <a:schemeClr val="bg1"/>
                </a:solidFill>
              </a:rPr>
              <a:t>области </a:t>
            </a:r>
            <a:r>
              <a:rPr lang="ru-RU" altLang="ru-RU" sz="3000" b="1" cap="all" dirty="0" smtClean="0">
                <a:ln w="6350">
                  <a:noFill/>
                </a:ln>
                <a:solidFill>
                  <a:schemeClr val="bg1"/>
                </a:solidFill>
              </a:rPr>
              <a:t>в 2013 году </a:t>
            </a:r>
          </a:p>
          <a:p>
            <a:pPr algn="ctr">
              <a:defRPr/>
            </a:pPr>
            <a:r>
              <a:rPr lang="ru-RU" altLang="ru-RU" sz="3000" b="1" cap="all" dirty="0" smtClean="0">
                <a:ln w="6350">
                  <a:noFill/>
                </a:ln>
                <a:solidFill>
                  <a:schemeClr val="bg1"/>
                </a:solidFill>
              </a:rPr>
              <a:t>и задачи На 2014-2016 годы</a:t>
            </a:r>
          </a:p>
        </p:txBody>
      </p:sp>
      <p:sp>
        <p:nvSpPr>
          <p:cNvPr id="8" name="TextBox 7"/>
          <p:cNvSpPr txBox="1"/>
          <p:nvPr/>
        </p:nvSpPr>
        <p:spPr>
          <a:xfrm>
            <a:off x="3275856" y="5805264"/>
            <a:ext cx="5616624" cy="646331"/>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ru-RU" dirty="0">
                <a:solidFill>
                  <a:schemeClr val="bg1"/>
                </a:solidFill>
              </a:rPr>
              <a:t>Министр здравоохранения Свердловской области</a:t>
            </a:r>
          </a:p>
          <a:p>
            <a:pPr algn="r"/>
            <a:r>
              <a:rPr lang="ru-RU" dirty="0">
                <a:solidFill>
                  <a:schemeClr val="bg1"/>
                </a:solidFill>
              </a:rPr>
              <a:t>Белявский Аркадий Романович</a:t>
            </a:r>
            <a:r>
              <a:rPr lang="ru-RU" dirty="0">
                <a:solidFill>
                  <a:schemeClr val="tx1">
                    <a:lumMod val="65000"/>
                    <a:lumOff val="35000"/>
                  </a:schemeClr>
                </a:solidFill>
              </a:rPr>
              <a:t>  </a:t>
            </a:r>
          </a:p>
        </p:txBody>
      </p:sp>
      <p:sp>
        <p:nvSpPr>
          <p:cNvPr id="6" name="Номер слайда 5"/>
          <p:cNvSpPr>
            <a:spLocks noGrp="1"/>
          </p:cNvSpPr>
          <p:nvPr>
            <p:ph type="sldNum" sz="quarter" idx="12"/>
          </p:nvPr>
        </p:nvSpPr>
        <p:spPr/>
        <p:txBody>
          <a:bodyPr/>
          <a:lstStyle/>
          <a:p>
            <a:fld id="{C3C4FDF7-D16E-485B-BFE7-27242D4044AD}" type="slidenum">
              <a:rPr lang="ru-RU" smtClean="0"/>
              <a:pPr/>
              <a:t>1</a:t>
            </a:fld>
            <a:endParaRPr lang="ru-RU"/>
          </a:p>
        </p:txBody>
      </p:sp>
    </p:spTree>
    <p:extLst>
      <p:ext uri="{BB962C8B-B14F-4D97-AF65-F5344CB8AC3E}">
        <p14:creationId xmlns="" xmlns:p14="http://schemas.microsoft.com/office/powerpoint/2010/main" val="13340620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bwMode="auto">
          <a:xfrm>
            <a:off x="1395531" y="980728"/>
            <a:ext cx="7572375" cy="714375"/>
          </a:xfrm>
          <a:prstGeom prst="rect">
            <a:avLst/>
          </a:prstGeom>
          <a:noFill/>
          <a:ln w="9525" algn="ctr">
            <a:noFill/>
            <a:miter lim="800000"/>
            <a:headEnd/>
            <a:tailEnd/>
          </a:ln>
        </p:spPr>
        <p:txBody>
          <a:bodyPr/>
          <a:lstStyle/>
          <a:p>
            <a:pPr algn="r">
              <a:lnSpc>
                <a:spcPct val="85000"/>
              </a:lnSpc>
              <a:spcBef>
                <a:spcPct val="0"/>
              </a:spcBef>
            </a:pPr>
            <a:r>
              <a:rPr lang="ru-RU" altLang="ru-RU" b="1" dirty="0" smtClean="0">
                <a:solidFill>
                  <a:srgbClr val="996633"/>
                </a:solidFill>
                <a:effectLst>
                  <a:outerShdw blurRad="38100" dist="38100" dir="2700000" algn="tl">
                    <a:srgbClr val="000000">
                      <a:alpha val="43137"/>
                    </a:srgbClr>
                  </a:outerShdw>
                </a:effectLst>
              </a:rPr>
              <a:t>СТРУКТУРА ОБЪЕМОВ МЕДИЦИНСКОЙ ПОМОЩИ В РАМКАХ ТЕРРИТОРИАЛЬНОЙ ПРОГРАММЫ ГОСУДАРСТВЕННЫХ  ГАРАНТИЙ</a:t>
            </a:r>
            <a:endParaRPr lang="ru-RU" altLang="ru-RU" b="1" dirty="0">
              <a:solidFill>
                <a:srgbClr val="996633"/>
              </a:solidFill>
              <a:effectLst>
                <a:outerShdw blurRad="38100" dist="38100" dir="2700000" algn="tl">
                  <a:srgbClr val="000000">
                    <a:alpha val="43137"/>
                  </a:srgbClr>
                </a:outerShdw>
              </a:effectLst>
            </a:endParaRPr>
          </a:p>
        </p:txBody>
      </p:sp>
      <p:graphicFrame>
        <p:nvGraphicFramePr>
          <p:cNvPr id="3" name="Group 61"/>
          <p:cNvGraphicFramePr>
            <a:graphicFrameLocks/>
          </p:cNvGraphicFramePr>
          <p:nvPr>
            <p:extLst>
              <p:ext uri="{D42A27DB-BD31-4B8C-83A1-F6EECF244321}">
                <p14:modId xmlns="" xmlns:p14="http://schemas.microsoft.com/office/powerpoint/2010/main" val="848383848"/>
              </p:ext>
            </p:extLst>
          </p:nvPr>
        </p:nvGraphicFramePr>
        <p:xfrm>
          <a:off x="3293" y="1880458"/>
          <a:ext cx="9140708" cy="4015046"/>
        </p:xfrm>
        <a:graphic>
          <a:graphicData uri="http://schemas.openxmlformats.org/drawingml/2006/table">
            <a:tbl>
              <a:tblPr firstRow="1" bandRow="1">
                <a:tableStyleId>{93296810-A885-4BE3-A3E7-6D5BEEA58F35}</a:tableStyleId>
              </a:tblPr>
              <a:tblGrid>
                <a:gridCol w="2056410"/>
                <a:gridCol w="1390762"/>
                <a:gridCol w="1199161"/>
                <a:gridCol w="991041"/>
                <a:gridCol w="913411"/>
                <a:gridCol w="913410"/>
                <a:gridCol w="1676513"/>
              </a:tblGrid>
              <a:tr h="414338">
                <a:tc rowSpan="3">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dirty="0" smtClean="0">
                          <a:ln>
                            <a:noFill/>
                          </a:ln>
                          <a:effectLst/>
                        </a:rPr>
                        <a:t>Виды медицинской помощи</a:t>
                      </a:r>
                      <a:endParaRPr kumimoji="0" lang="ru-RU" altLang="ru-RU" sz="1800" b="0" i="0" u="none" strike="noStrike" cap="none" normalizeH="0" baseline="0" dirty="0" smtClean="0">
                        <a:ln>
                          <a:noFill/>
                        </a:ln>
                        <a:solidFill>
                          <a:srgbClr val="FFFFFF"/>
                        </a:solidFill>
                        <a:effectLst/>
                        <a:latin typeface="Calibri" pitchFamily="34" charset="0"/>
                      </a:endParaRPr>
                    </a:p>
                  </a:txBody>
                  <a:tcPr marL="90000" marR="90000" marT="46800" marB="46800" anchor="ctr" horzOverflow="overflow"/>
                </a:tc>
                <a:tc rowSpan="3">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dirty="0" smtClean="0">
                          <a:ln>
                            <a:noFill/>
                          </a:ln>
                          <a:effectLst/>
                        </a:rPr>
                        <a:t>Единицы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800" u="none" strike="noStrike" cap="none" normalizeH="0" baseline="0" dirty="0" smtClean="0">
                          <a:ln>
                            <a:noFill/>
                          </a:ln>
                          <a:effectLst/>
                        </a:rPr>
                        <a:t>измерения</a:t>
                      </a:r>
                      <a:endParaRPr kumimoji="0" lang="ru-RU" altLang="ru-RU" sz="1800" b="0" i="0" u="none" strike="noStrike" cap="none" normalizeH="0" baseline="0" dirty="0" smtClean="0">
                        <a:ln>
                          <a:noFill/>
                        </a:ln>
                        <a:solidFill>
                          <a:srgbClr val="FFFFFF"/>
                        </a:solidFill>
                        <a:effectLst/>
                        <a:latin typeface="Calibri" pitchFamily="34" charset="0"/>
                      </a:endParaRPr>
                    </a:p>
                  </a:txBody>
                  <a:tcPr marL="90000" marR="90000" marT="46800" marB="46800" anchor="ctr" horzOverflow="overflow"/>
                </a:tc>
                <a:tc gridSpan="5">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smtClean="0">
                          <a:ln>
                            <a:noFill/>
                          </a:ln>
                          <a:effectLst/>
                        </a:rPr>
                        <a:t>Объемы медицинской помощи на 1 жителя в год</a:t>
                      </a:r>
                      <a:endParaRPr kumimoji="0" lang="ru-RU" altLang="ru-RU" sz="1800" b="0" i="0" u="none" strike="noStrike" cap="none" normalizeH="0" baseline="0" smtClean="0">
                        <a:ln>
                          <a:noFill/>
                        </a:ln>
                        <a:solidFill>
                          <a:srgbClr val="FFFFFF"/>
                        </a:solidFill>
                        <a:effectLst/>
                        <a:latin typeface="Calibri" pitchFamily="34" charset="0"/>
                      </a:endParaRPr>
                    </a:p>
                  </a:txBody>
                  <a:tcPr marL="90000" marR="90000" marT="46800" marB="46800" anchor="ctr" horzOverflow="overflow"/>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69888">
                <a:tc vMerge="1">
                  <a:txBody>
                    <a:bodyPr/>
                    <a:lstStyle/>
                    <a:p>
                      <a:endParaRPr lang="ru-RU"/>
                    </a:p>
                  </a:txBody>
                  <a:tcPr/>
                </a:tc>
                <a:tc vMerge="1">
                  <a:txBody>
                    <a:bodyPr/>
                    <a:lstStyle/>
                    <a:p>
                      <a:endParaRPr lang="ru-RU"/>
                    </a:p>
                  </a:txBody>
                  <a:tcPr/>
                </a:tc>
                <a:tc rowSpan="2">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smtClean="0">
                          <a:ln>
                            <a:noFill/>
                          </a:ln>
                          <a:effectLst/>
                        </a:rPr>
                        <a:t>Норматив</a:t>
                      </a:r>
                      <a:endParaRPr kumimoji="0" lang="ru-RU" altLang="ru-RU" sz="1800" b="0" i="0" u="none" strike="noStrike" cap="none" normalizeH="0" baseline="0" smtClean="0">
                        <a:ln>
                          <a:noFill/>
                        </a:ln>
                        <a:solidFill>
                          <a:srgbClr val="FFFFFF"/>
                        </a:solidFill>
                        <a:effectLst/>
                        <a:latin typeface="Calibri" pitchFamily="34" charset="0"/>
                      </a:endParaRPr>
                    </a:p>
                  </a:txBody>
                  <a:tcPr marL="90000" marR="90000" marT="46800" marB="46800" anchor="ctr" horzOverflow="overflow"/>
                </a:tc>
                <a:tc rowSpan="2">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dirty="0" smtClean="0">
                          <a:ln>
                            <a:noFill/>
                          </a:ln>
                          <a:effectLst/>
                        </a:rPr>
                        <a:t>План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dirty="0" smtClean="0">
                          <a:ln>
                            <a:noFill/>
                          </a:ln>
                          <a:effectLst/>
                        </a:rPr>
                        <a:t>2013 </a:t>
                      </a:r>
                      <a:endParaRPr kumimoji="0" lang="ru-RU" altLang="ru-RU" sz="1800" b="0" i="0" u="none" strike="noStrike" cap="none" normalizeH="0" baseline="0" dirty="0" smtClean="0">
                        <a:ln>
                          <a:noFill/>
                        </a:ln>
                        <a:solidFill>
                          <a:srgbClr val="FFFFFF"/>
                        </a:solidFill>
                        <a:effectLst/>
                        <a:latin typeface="Calibri" pitchFamily="34" charset="0"/>
                      </a:endParaRPr>
                    </a:p>
                  </a:txBody>
                  <a:tcPr marL="90000" marR="90000" marT="46800" marB="46800" anchor="ctr" horzOverflow="overflow"/>
                </a:tc>
                <a:tc gridSpan="2">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smtClean="0">
                          <a:ln>
                            <a:noFill/>
                          </a:ln>
                          <a:effectLst/>
                        </a:rPr>
                        <a:t>Факт</a:t>
                      </a:r>
                      <a:endParaRPr kumimoji="0" lang="ru-RU" altLang="ru-RU" sz="1800" b="0" i="0" u="none" strike="noStrike" cap="none" normalizeH="0" baseline="0" smtClean="0">
                        <a:ln>
                          <a:noFill/>
                        </a:ln>
                        <a:solidFill>
                          <a:srgbClr val="FFFFFF"/>
                        </a:solidFill>
                        <a:effectLst/>
                        <a:latin typeface="Calibri" pitchFamily="34" charset="0"/>
                      </a:endParaRPr>
                    </a:p>
                  </a:txBody>
                  <a:tcPr marL="90000" marR="90000" marT="46800" marB="46800" anchor="ctr" horzOverflow="overflow"/>
                </a:tc>
                <a:tc hMerge="1">
                  <a:txBody>
                    <a:bodyPr/>
                    <a:lstStyle/>
                    <a:p>
                      <a:endParaRPr lang="ru-RU"/>
                    </a:p>
                  </a:txBody>
                  <a:tcPr/>
                </a:tc>
                <a:tc rowSpan="2">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dirty="0" smtClean="0">
                          <a:ln>
                            <a:noFill/>
                          </a:ln>
                          <a:effectLst/>
                        </a:rPr>
                        <a:t>Отношение показателей 2013 к показателям 2012, в % </a:t>
                      </a:r>
                      <a:endParaRPr kumimoji="0" lang="ru-RU" altLang="ru-RU" sz="1800" b="0" i="0" u="none" strike="noStrike" cap="none" normalizeH="0" baseline="0" dirty="0" smtClean="0">
                        <a:ln>
                          <a:noFill/>
                        </a:ln>
                        <a:solidFill>
                          <a:srgbClr val="FFFFFF"/>
                        </a:solidFill>
                        <a:effectLst/>
                        <a:latin typeface="Calibri" pitchFamily="34" charset="0"/>
                      </a:endParaRPr>
                    </a:p>
                  </a:txBody>
                  <a:tcPr marL="90000" marR="90000" marT="46800" marB="46800" anchor="ctr" horzOverflow="overflow"/>
                </a:tc>
              </a:tr>
              <a:tr h="1104900">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dirty="0" smtClean="0">
                          <a:ln>
                            <a:noFill/>
                          </a:ln>
                          <a:effectLst/>
                        </a:rPr>
                        <a:t>2012</a:t>
                      </a:r>
                      <a:endParaRPr kumimoji="0" lang="ru-RU" altLang="ru-RU" sz="1800" b="0" i="0" u="none" strike="noStrike" cap="none" normalizeH="0" baseline="0" dirty="0" smtClean="0">
                        <a:ln>
                          <a:noFill/>
                        </a:ln>
                        <a:solidFill>
                          <a:srgbClr val="FFFFFF"/>
                        </a:solidFill>
                        <a:effectLst/>
                        <a:latin typeface="Calibri" pitchFamily="34" charset="0"/>
                      </a:endParaRPr>
                    </a:p>
                  </a:txBody>
                  <a:tcPr marL="90000" marR="90000" marT="46800" marB="46800" anchor="ct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u="none" strike="noStrike" cap="none" normalizeH="0" baseline="0" dirty="0" smtClean="0">
                          <a:ln>
                            <a:noFill/>
                          </a:ln>
                          <a:effectLst/>
                        </a:rPr>
                        <a:t>2013</a:t>
                      </a:r>
                      <a:endParaRPr kumimoji="0" lang="ru-RU" altLang="ru-RU" sz="1800" b="0" i="0" u="none" strike="noStrike" cap="none" normalizeH="0" baseline="0" dirty="0" smtClean="0">
                        <a:ln>
                          <a:noFill/>
                        </a:ln>
                        <a:solidFill>
                          <a:srgbClr val="FFFFFF"/>
                        </a:solidFill>
                        <a:effectLst/>
                        <a:latin typeface="Calibri" pitchFamily="34" charset="0"/>
                      </a:endParaRPr>
                    </a:p>
                  </a:txBody>
                  <a:tcPr marL="90000" marR="90000" marT="46800" marB="46800" anchor="ctr" horzOverflow="overflow"/>
                </a:tc>
                <a:tc vMerge="1">
                  <a:txBody>
                    <a:bodyPr/>
                    <a:lstStyle/>
                    <a:p>
                      <a:endParaRPr lang="ru-RU"/>
                    </a:p>
                  </a:txBody>
                  <a:tcPr/>
                </a:tc>
              </a:tr>
              <a:tr h="368300">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rPr>
                        <a:t>СМП</a:t>
                      </a:r>
                      <a:endParaRPr kumimoji="0" lang="ru-RU" altLang="ru-RU" sz="1800" b="1" i="0"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cs typeface="Times New Roman" pitchFamily="18"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u="none" strike="noStrike" cap="none" normalizeH="0" baseline="0" smtClean="0">
                          <a:ln>
                            <a:noFill/>
                          </a:ln>
                          <a:effectLst/>
                        </a:rPr>
                        <a:t>вызов</a:t>
                      </a:r>
                      <a:endParaRPr kumimoji="0" lang="ru-RU" altLang="ru-RU" sz="1400" b="1" i="0" u="none" strike="noStrike" cap="none" normalizeH="0" baseline="0" smtClean="0">
                        <a:ln>
                          <a:noFill/>
                        </a:ln>
                        <a:solidFill>
                          <a:srgbClr val="000099"/>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dirty="0" smtClean="0">
                          <a:ln>
                            <a:noFill/>
                          </a:ln>
                          <a:effectLst/>
                        </a:rPr>
                        <a:t>0,318</a:t>
                      </a:r>
                      <a:endParaRPr kumimoji="0" lang="ru-RU" altLang="ru-RU" sz="2000" b="1" i="0" u="none" strike="noStrike" cap="none" normalizeH="0" baseline="0" dirty="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dirty="0" smtClean="0">
                          <a:ln>
                            <a:noFill/>
                          </a:ln>
                          <a:effectLst/>
                        </a:rPr>
                        <a:t>0,322</a:t>
                      </a:r>
                      <a:endParaRPr kumimoji="0" lang="ru-RU" altLang="ru-RU" sz="2000" b="1" i="0" u="none" strike="noStrike" cap="none" normalizeH="0" baseline="0" dirty="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dirty="0" smtClean="0">
                          <a:ln>
                            <a:noFill/>
                          </a:ln>
                          <a:effectLst/>
                        </a:rPr>
                        <a:t>0,320</a:t>
                      </a:r>
                      <a:endParaRPr kumimoji="0" lang="ru-RU" altLang="ru-RU" sz="2000" b="1" i="0" u="none" strike="noStrike" cap="none" normalizeH="0" baseline="0" dirty="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dirty="0" smtClean="0">
                          <a:ln>
                            <a:noFill/>
                          </a:ln>
                          <a:effectLst/>
                        </a:rPr>
                        <a:t>0,297</a:t>
                      </a:r>
                      <a:endParaRPr kumimoji="0" lang="ru-RU" altLang="ru-RU" sz="2000" b="1" i="0" u="none" strike="noStrike" cap="none" normalizeH="0" baseline="0" dirty="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dirty="0" smtClean="0">
                          <a:ln>
                            <a:noFill/>
                          </a:ln>
                          <a:effectLst/>
                        </a:rPr>
                        <a:t>-7,2</a:t>
                      </a:r>
                      <a:endParaRPr kumimoji="0" lang="ru-RU" altLang="ru-RU" sz="2000" b="1" i="0" u="none" strike="noStrike" cap="none" normalizeH="0" baseline="0" dirty="0" smtClean="0">
                        <a:ln>
                          <a:noFill/>
                        </a:ln>
                        <a:solidFill>
                          <a:schemeClr val="tx1"/>
                        </a:solidFill>
                        <a:effectLst/>
                        <a:latin typeface="Calibri" pitchFamily="34" charset="0"/>
                      </a:endParaRPr>
                    </a:p>
                  </a:txBody>
                  <a:tcPr horzOverflow="overflow"/>
                </a:tc>
              </a:tr>
              <a:tr h="406400">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rPr>
                        <a:t>АПП</a:t>
                      </a:r>
                      <a:endParaRPr kumimoji="0" lang="ru-RU" altLang="ru-RU" sz="1800" b="1" i="0"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cs typeface="Times New Roman" pitchFamily="18"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u="none" strike="noStrike" cap="none" normalizeH="0" baseline="0" smtClean="0">
                          <a:ln>
                            <a:noFill/>
                          </a:ln>
                          <a:effectLst/>
                        </a:rPr>
                        <a:t>посещение </a:t>
                      </a:r>
                      <a:endParaRPr kumimoji="0" lang="ru-RU" altLang="ru-RU" sz="1400" b="1" i="0" u="none" strike="noStrike" cap="none" normalizeH="0" baseline="0" smtClean="0">
                        <a:ln>
                          <a:noFill/>
                        </a:ln>
                        <a:solidFill>
                          <a:srgbClr val="000099"/>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
                          <a:schemeClr val="accent1"/>
                        </a:buClr>
                        <a:buSzPct val="75000"/>
                        <a:buFont typeface="Wingdings" pitchFamily="2" charset="2"/>
                        <a:buNone/>
                        <a:tabLst/>
                      </a:pPr>
                      <a:endParaRPr kumimoji="1"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9,635</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8,936</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9,38</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dirty="0" smtClean="0">
                          <a:ln>
                            <a:noFill/>
                          </a:ln>
                          <a:effectLst/>
                        </a:rPr>
                        <a:t>+5</a:t>
                      </a:r>
                      <a:endParaRPr kumimoji="0" lang="ru-RU" altLang="ru-RU" sz="2000" b="1" i="0" u="none" strike="noStrike" cap="none" normalizeH="0" baseline="0" dirty="0" smtClean="0">
                        <a:ln>
                          <a:noFill/>
                        </a:ln>
                        <a:solidFill>
                          <a:schemeClr val="tx1"/>
                        </a:solidFill>
                        <a:effectLst/>
                        <a:latin typeface="Calibri" pitchFamily="34" charset="0"/>
                      </a:endParaRPr>
                    </a:p>
                  </a:txBody>
                  <a:tcPr horzOverflow="overflow"/>
                </a:tc>
              </a:tr>
              <a:tr h="368300">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rPr>
                        <a:t>КСС</a:t>
                      </a:r>
                      <a:endParaRPr kumimoji="0" lang="ru-RU" altLang="ru-RU" sz="1800" b="1" i="0"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u="none" strike="noStrike" cap="none" normalizeH="0" baseline="0" smtClean="0">
                          <a:ln>
                            <a:noFill/>
                          </a:ln>
                          <a:effectLst/>
                        </a:rPr>
                        <a:t>койко-дни</a:t>
                      </a:r>
                      <a:endParaRPr kumimoji="0" lang="ru-RU" altLang="ru-RU" sz="1400" b="1" i="0" u="none" strike="noStrike" cap="none" normalizeH="0" baseline="0" smtClean="0">
                        <a:ln>
                          <a:noFill/>
                        </a:ln>
                        <a:solidFill>
                          <a:srgbClr val="000099"/>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2,558</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2,443</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2,575</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2,45</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dirty="0" smtClean="0">
                          <a:ln>
                            <a:noFill/>
                          </a:ln>
                          <a:effectLst/>
                        </a:rPr>
                        <a:t>-4,8</a:t>
                      </a:r>
                      <a:endParaRPr kumimoji="0" lang="ru-RU" altLang="ru-RU" sz="2000" b="1" i="0" u="none" strike="noStrike" cap="none" normalizeH="0" baseline="0" dirty="0" smtClean="0">
                        <a:ln>
                          <a:noFill/>
                        </a:ln>
                        <a:solidFill>
                          <a:schemeClr val="tx1"/>
                        </a:solidFill>
                        <a:effectLst/>
                        <a:latin typeface="Calibri" pitchFamily="34" charset="0"/>
                      </a:endParaRPr>
                    </a:p>
                  </a:txBody>
                  <a:tcPr horzOverflow="overflow"/>
                </a:tc>
              </a:tr>
              <a:tr h="404752">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rPr>
                        <a:t>Паллиативная МП</a:t>
                      </a:r>
                      <a:endParaRPr kumimoji="0" lang="ru-RU" altLang="ru-RU" sz="1800" b="1" i="0"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u="none" strike="noStrike" cap="none" normalizeH="0" baseline="0" smtClean="0">
                          <a:ln>
                            <a:noFill/>
                          </a:ln>
                          <a:effectLst/>
                        </a:rPr>
                        <a:t>койко-дни</a:t>
                      </a:r>
                      <a:endParaRPr kumimoji="0" lang="ru-RU" altLang="ru-RU" sz="1400" b="1" i="0" u="none" strike="noStrike" cap="none" normalizeH="0" baseline="0" smtClean="0">
                        <a:ln>
                          <a:noFill/>
                        </a:ln>
                        <a:solidFill>
                          <a:srgbClr val="000099"/>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0,077</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0,024</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0,016</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2000" b="1" i="0" u="none" strike="noStrike" cap="none" normalizeH="0" baseline="0" dirty="0" smtClean="0">
                        <a:ln>
                          <a:noFill/>
                        </a:ln>
                        <a:solidFill>
                          <a:schemeClr val="tx1"/>
                        </a:solidFill>
                        <a:effectLst/>
                        <a:latin typeface="Calibri" pitchFamily="34" charset="0"/>
                      </a:endParaRPr>
                    </a:p>
                  </a:txBody>
                  <a:tcPr horzOverflow="overflow"/>
                </a:tc>
              </a:tr>
              <a:tr h="522288">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rPr>
                        <a:t>СЗТ</a:t>
                      </a:r>
                      <a:endParaRPr kumimoji="0" lang="ru-RU" altLang="ru-RU" sz="1800" b="1" i="0" u="none" strike="noStrike"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u="none" strike="noStrike" cap="none" normalizeH="0" baseline="0" smtClean="0">
                          <a:ln>
                            <a:noFill/>
                          </a:ln>
                          <a:effectLst/>
                        </a:rPr>
                        <a:t>пациенто-дни </a:t>
                      </a:r>
                      <a:endParaRPr kumimoji="0" lang="ru-RU" altLang="ru-RU" sz="1400" b="1" i="0" u="none" strike="noStrike" cap="none" normalizeH="0" baseline="0" smtClean="0">
                        <a:ln>
                          <a:noFill/>
                        </a:ln>
                        <a:solidFill>
                          <a:srgbClr val="000099"/>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0,630</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0,632</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0,586</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smtClean="0">
                          <a:ln>
                            <a:noFill/>
                          </a:ln>
                          <a:effectLst/>
                        </a:rPr>
                        <a:t>0,637</a:t>
                      </a:r>
                      <a:endParaRPr kumimoji="0" lang="ru-RU" altLang="ru-RU" sz="2000" b="1" i="0" u="none" strike="noStrike" cap="none" normalizeH="0" baseline="0" smtClean="0">
                        <a:ln>
                          <a:noFill/>
                        </a:ln>
                        <a:solidFill>
                          <a:schemeClr val="tx1"/>
                        </a:solidFill>
                        <a:effectLst/>
                        <a:latin typeface="Calibri" pitchFamily="34" charset="0"/>
                      </a:endParaRPr>
                    </a:p>
                  </a:txBody>
                  <a:tcPr horzOverflow="overflow"/>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u="none" strike="noStrike" cap="none" normalizeH="0" baseline="0" dirty="0" smtClean="0">
                          <a:ln>
                            <a:noFill/>
                          </a:ln>
                          <a:effectLst/>
                        </a:rPr>
                        <a:t>+8,7</a:t>
                      </a:r>
                      <a:endParaRPr kumimoji="0" lang="ru-RU" altLang="ru-RU" sz="2000" b="1" i="0" u="none" strike="noStrike" cap="none" normalizeH="0" baseline="0" dirty="0" smtClean="0">
                        <a:ln>
                          <a:noFill/>
                        </a:ln>
                        <a:solidFill>
                          <a:schemeClr val="tx1"/>
                        </a:solidFill>
                        <a:effectLst/>
                        <a:latin typeface="Calibri" pitchFamily="34" charset="0"/>
                      </a:endParaRPr>
                    </a:p>
                  </a:txBody>
                  <a:tcPr horzOverflow="overflow"/>
                </a:tc>
              </a:tr>
            </a:tbl>
          </a:graphicData>
        </a:graphic>
      </p:graphicFrame>
      <p:sp>
        <p:nvSpPr>
          <p:cNvPr id="4" name="Номер слайда 3"/>
          <p:cNvSpPr>
            <a:spLocks noGrp="1"/>
          </p:cNvSpPr>
          <p:nvPr>
            <p:ph type="sldNum" sz="quarter" idx="12"/>
          </p:nvPr>
        </p:nvSpPr>
        <p:spPr/>
        <p:txBody>
          <a:bodyPr/>
          <a:lstStyle/>
          <a:p>
            <a:fld id="{C3C4FDF7-D16E-485B-BFE7-27242D4044AD}" type="slidenum">
              <a:rPr lang="ru-RU" smtClean="0"/>
              <a:pPr/>
              <a:t>10</a:t>
            </a:fld>
            <a:endParaRPr lang="ru-RU"/>
          </a:p>
        </p:txBody>
      </p:sp>
    </p:spTree>
    <p:extLst>
      <p:ext uri="{BB962C8B-B14F-4D97-AF65-F5344CB8AC3E}">
        <p14:creationId xmlns="" xmlns:p14="http://schemas.microsoft.com/office/powerpoint/2010/main" val="34544046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p:nvPr>
        </p:nvSpPr>
        <p:spPr>
          <a:xfrm>
            <a:off x="5837885" y="908720"/>
            <a:ext cx="3337303" cy="432048"/>
          </a:xfrm>
        </p:spPr>
        <p:txBody>
          <a:bodyPr>
            <a:normAutofit/>
          </a:bodyPr>
          <a:lstStyle/>
          <a:p>
            <a:r>
              <a:rPr lang="ru-RU" altLang="ru-RU" sz="1800" b="1" dirty="0" smtClean="0">
                <a:solidFill>
                  <a:srgbClr val="996633"/>
                </a:solidFill>
                <a:effectLst>
                  <a:outerShdw blurRad="38100" dist="38100" dir="2700000" algn="tl">
                    <a:srgbClr val="000000">
                      <a:alpha val="43137"/>
                    </a:srgbClr>
                  </a:outerShdw>
                </a:effectLst>
                <a:latin typeface="+mn-lt"/>
                <a:ea typeface="+mn-ea"/>
                <a:cs typeface="+mn-cs"/>
              </a:rPr>
              <a:t>АМБУЛАТОРНАЯ ПОМОЩЬ </a:t>
            </a:r>
            <a:endParaRPr lang="ru-RU" altLang="ru-RU" sz="1800" b="1" dirty="0">
              <a:solidFill>
                <a:srgbClr val="996633"/>
              </a:solidFill>
              <a:effectLst>
                <a:outerShdw blurRad="38100" dist="38100" dir="2700000" algn="tl">
                  <a:srgbClr val="000000">
                    <a:alpha val="43137"/>
                  </a:srgbClr>
                </a:outerShdw>
              </a:effectLst>
              <a:latin typeface="+mn-lt"/>
              <a:ea typeface="+mn-ea"/>
              <a:cs typeface="+mn-cs"/>
            </a:endParaRPr>
          </a:p>
        </p:txBody>
      </p:sp>
      <p:graphicFrame>
        <p:nvGraphicFramePr>
          <p:cNvPr id="4" name="Содержимое 3"/>
          <p:cNvGraphicFramePr>
            <a:graphicFrameLocks noGrp="1"/>
          </p:cNvGraphicFramePr>
          <p:nvPr>
            <p:ph idx="1"/>
            <p:extLst>
              <p:ext uri="{D42A27DB-BD31-4B8C-83A1-F6EECF244321}">
                <p14:modId xmlns="" xmlns:p14="http://schemas.microsoft.com/office/powerpoint/2010/main" val="2803028424"/>
              </p:ext>
            </p:extLst>
          </p:nvPr>
        </p:nvGraphicFramePr>
        <p:xfrm>
          <a:off x="16682" y="1579372"/>
          <a:ext cx="9144000" cy="3479483"/>
        </p:xfrm>
        <a:graphic>
          <a:graphicData uri="http://schemas.openxmlformats.org/drawingml/2006/table">
            <a:tbl>
              <a:tblPr/>
              <a:tblGrid>
                <a:gridCol w="2323070"/>
                <a:gridCol w="1024794"/>
                <a:gridCol w="720080"/>
                <a:gridCol w="920601"/>
                <a:gridCol w="934925"/>
                <a:gridCol w="864096"/>
                <a:gridCol w="1224136"/>
                <a:gridCol w="1132298"/>
              </a:tblGrid>
              <a:tr h="542925">
                <a:tc rowSpan="2">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0" u="none" strike="noStrike" cap="none" normalizeH="0" baseline="0" dirty="0" smtClean="0">
                          <a:ln>
                            <a:noFill/>
                          </a:ln>
                          <a:solidFill>
                            <a:srgbClr val="FFFFFF"/>
                          </a:solidFill>
                          <a:effectLst/>
                          <a:latin typeface="Calibri" pitchFamily="34" charset="0"/>
                        </a:rPr>
                        <a:t>Виды амбулаторной помощи</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7933C"/>
                    </a:solidFill>
                  </a:tcPr>
                </a:tc>
                <a:tc rowSpan="2">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0" u="none" strike="noStrike" cap="none" normalizeH="0" baseline="0" smtClean="0">
                          <a:ln>
                            <a:noFill/>
                          </a:ln>
                          <a:solidFill>
                            <a:srgbClr val="FFFFFF"/>
                          </a:solidFill>
                          <a:effectLst/>
                          <a:latin typeface="Calibri" pitchFamily="34" charset="0"/>
                        </a:rPr>
                        <a:t>Единица измере-</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0" u="none" strike="noStrike" cap="none" normalizeH="0" baseline="0" smtClean="0">
                          <a:ln>
                            <a:noFill/>
                          </a:ln>
                          <a:solidFill>
                            <a:srgbClr val="FFFFFF"/>
                          </a:solidFill>
                          <a:effectLst/>
                          <a:latin typeface="Calibri" pitchFamily="34" charset="0"/>
                        </a:rPr>
                        <a:t>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7933C"/>
                    </a:solidFill>
                  </a:tcPr>
                </a:tc>
                <a:tc rowSpan="2">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0" u="none" strike="noStrike" cap="none" normalizeH="0" baseline="0" dirty="0" smtClean="0">
                          <a:ln>
                            <a:noFill/>
                          </a:ln>
                          <a:solidFill>
                            <a:srgbClr val="FFFFFF"/>
                          </a:solidFill>
                          <a:effectLst/>
                          <a:latin typeface="Calibri" pitchFamily="34" charset="0"/>
                        </a:rPr>
                        <a:t>2012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7933C"/>
                    </a:solidFill>
                  </a:tcPr>
                </a:tc>
                <a:tc gridSpan="3">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0" u="none" strike="noStrike" cap="none" normalizeH="0" baseline="0" dirty="0" smtClean="0">
                          <a:ln>
                            <a:noFill/>
                          </a:ln>
                          <a:solidFill>
                            <a:srgbClr val="FFFFFF"/>
                          </a:solidFill>
                          <a:effectLst/>
                          <a:latin typeface="Calibri" pitchFamily="34" charset="0"/>
                        </a:rPr>
                        <a:t>2013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7933C"/>
                    </a:solidFill>
                  </a:tcPr>
                </a:tc>
                <a:tc hMerge="1">
                  <a:txBody>
                    <a:bodyPr/>
                    <a:lstStyle/>
                    <a:p>
                      <a:endParaRPr lang="ru-RU"/>
                    </a:p>
                  </a:txBody>
                  <a:tcPr/>
                </a:tc>
                <a:tc hMerge="1">
                  <a:txBody>
                    <a:bodyPr/>
                    <a:lstStyle/>
                    <a:p>
                      <a:endParaRPr lang="ru-RU"/>
                    </a:p>
                  </a:txBody>
                  <a:tcPr/>
                </a:tc>
                <a:tc rowSpan="2">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0" u="none" strike="noStrike" cap="none" normalizeH="0" baseline="0" dirty="0" smtClean="0">
                          <a:ln>
                            <a:noFill/>
                          </a:ln>
                          <a:solidFill>
                            <a:srgbClr val="FFFFFF"/>
                          </a:solidFill>
                          <a:effectLst/>
                          <a:latin typeface="Calibri" pitchFamily="34" charset="0"/>
                        </a:rPr>
                        <a:t>Норма-</a:t>
                      </a:r>
                      <a:r>
                        <a:rPr kumimoji="0" lang="ru-RU" altLang="ru-RU" sz="1800" b="1" i="0" u="none" strike="noStrike" cap="none" normalizeH="0" baseline="0" dirty="0" err="1" smtClean="0">
                          <a:ln>
                            <a:noFill/>
                          </a:ln>
                          <a:solidFill>
                            <a:srgbClr val="FFFFFF"/>
                          </a:solidFill>
                          <a:effectLst/>
                          <a:latin typeface="Calibri" pitchFamily="34" charset="0"/>
                        </a:rPr>
                        <a:t>тив</a:t>
                      </a:r>
                      <a:r>
                        <a:rPr kumimoji="0" lang="ru-RU" altLang="ru-RU" sz="1800" b="1" i="0" u="none" strike="noStrike" cap="none" normalizeH="0" baseline="0" dirty="0" smtClean="0">
                          <a:ln>
                            <a:noFill/>
                          </a:ln>
                          <a:solidFill>
                            <a:srgbClr val="FFFFFF"/>
                          </a:solidFill>
                          <a:effectLst/>
                          <a:latin typeface="Calibri" pitchFamily="34" charset="0"/>
                        </a:rPr>
                        <a:t> на 2014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7933C"/>
                    </a:solidFill>
                  </a:tcPr>
                </a:tc>
                <a:tc rowSpan="2">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0" u="none" strike="noStrike" cap="none" normalizeH="0" baseline="0" dirty="0" smtClean="0">
                          <a:ln>
                            <a:noFill/>
                          </a:ln>
                          <a:solidFill>
                            <a:srgbClr val="FFFFFF"/>
                          </a:solidFill>
                          <a:effectLst/>
                          <a:latin typeface="Calibri" pitchFamily="34" charset="0"/>
                        </a:rPr>
                        <a:t>Норма-</a:t>
                      </a:r>
                      <a:r>
                        <a:rPr kumimoji="0" lang="ru-RU" altLang="ru-RU" sz="1800" b="1" i="0" u="none" strike="noStrike" cap="none" normalizeH="0" baseline="0" dirty="0" err="1" smtClean="0">
                          <a:ln>
                            <a:noFill/>
                          </a:ln>
                          <a:solidFill>
                            <a:srgbClr val="FFFFFF"/>
                          </a:solidFill>
                          <a:effectLst/>
                          <a:latin typeface="Calibri" pitchFamily="34" charset="0"/>
                        </a:rPr>
                        <a:t>тив</a:t>
                      </a:r>
                      <a:r>
                        <a:rPr kumimoji="0" lang="ru-RU" altLang="ru-RU" sz="1800" b="1" i="0" u="none" strike="noStrike" cap="none" normalizeH="0" baseline="0" dirty="0" smtClean="0">
                          <a:ln>
                            <a:noFill/>
                          </a:ln>
                          <a:solidFill>
                            <a:srgbClr val="FFFFFF"/>
                          </a:solidFill>
                          <a:effectLst/>
                          <a:latin typeface="Calibri" pitchFamily="34" charset="0"/>
                        </a:rPr>
                        <a:t> на 2015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7933C"/>
                    </a:solidFill>
                  </a:tcPr>
                </a:tc>
              </a:tr>
              <a:tr h="609600">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bg1"/>
                          </a:solidFill>
                          <a:effectLst/>
                          <a:latin typeface="Calibri" pitchFamily="34" charset="0"/>
                        </a:rPr>
                        <a:t>Норма-</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bg1"/>
                          </a:solidFill>
                          <a:effectLst/>
                          <a:latin typeface="Calibri" pitchFamily="34" charset="0"/>
                        </a:rPr>
                        <a:t>тив</a:t>
                      </a:r>
                    </a:p>
                  </a:txBody>
                  <a:tcP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7933C"/>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bg1"/>
                          </a:solidFill>
                          <a:effectLst/>
                          <a:latin typeface="Calibri" pitchFamily="34" charset="0"/>
                        </a:rPr>
                        <a:t>План</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7933C"/>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bg1"/>
                          </a:solidFill>
                          <a:effectLst/>
                          <a:latin typeface="Calibri" pitchFamily="34" charset="0"/>
                        </a:rPr>
                        <a:t>Факт</a:t>
                      </a:r>
                    </a:p>
                  </a:txBody>
                  <a:tcPr horzOverflow="overflow">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7933C"/>
                    </a:solidFill>
                  </a:tcPr>
                </a:tc>
                <a:tc vMerge="1">
                  <a:txBody>
                    <a:bodyPr/>
                    <a:lstStyle/>
                    <a:p>
                      <a:endParaRPr lang="ru-RU"/>
                    </a:p>
                  </a:txBody>
                  <a:tcPr/>
                </a:tc>
                <a:tc vMerge="1">
                  <a:txBody>
                    <a:bodyPr/>
                    <a:lstStyle/>
                    <a:p>
                      <a:endParaRPr lang="ru-RU"/>
                    </a:p>
                  </a:txBody>
                  <a:tcPr/>
                </a:tc>
              </a:tr>
              <a:tr h="905227">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u="none" strike="noStrike" kern="1200"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ea typeface="+mn-ea"/>
                          <a:cs typeface="+mn-cs"/>
                        </a:rPr>
                        <a:t>Всего, в  </a:t>
                      </a:r>
                      <a:r>
                        <a:rPr kumimoji="0" lang="ru-RU" altLang="ru-RU" sz="1800" b="1" u="none" strike="noStrike" kern="1200" cap="none" spc="0" normalizeH="0" baseline="0" dirty="0" err="1"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ea typeface="+mn-ea"/>
                          <a:cs typeface="+mn-cs"/>
                        </a:rPr>
                        <a:t>т.ч</a:t>
                      </a:r>
                      <a:r>
                        <a:rPr kumimoji="0" lang="ru-RU" altLang="ru-RU" sz="1800" b="1" u="none" strike="noStrike" kern="1200"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ea typeface="+mn-ea"/>
                          <a:cs typeface="+mn-cs"/>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u="none" strike="noStrike" kern="1200"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ea typeface="+mn-ea"/>
                          <a:cs typeface="+mn-cs"/>
                        </a:rPr>
                        <a:t>с  профилактической целью</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1200" b="0" i="0" u="none" strike="noStrike" cap="none" normalizeH="0" baseline="0" dirty="0" smtClean="0">
                        <a:ln>
                          <a:noFill/>
                        </a:ln>
                        <a:solidFill>
                          <a:srgbClr val="000000"/>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1200" b="0" i="0" u="none" strike="noStrike" cap="none" normalizeH="0" baseline="0" dirty="0" smtClean="0">
                        <a:ln>
                          <a:noFill/>
                        </a:ln>
                        <a:solidFill>
                          <a:srgbClr val="000000"/>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rgbClr val="000000"/>
                          </a:solidFill>
                          <a:effectLst/>
                          <a:latin typeface="Calibri" pitchFamily="34" charset="0"/>
                        </a:rPr>
                        <a:t>посещений на 1 чел.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8,9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2200" b="1" u="none" strike="noStrike" kern="1200" cap="none" normalizeH="0" baseline="0" dirty="0" smtClean="0">
                        <a:ln>
                          <a:noFill/>
                        </a:ln>
                        <a:solidFill>
                          <a:schemeClr val="tx1"/>
                        </a:solidFill>
                        <a:effectLst/>
                        <a:latin typeface="Calibri" pitchFamily="34" charset="0"/>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2,44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2200" b="1" u="none" strike="noStrike" kern="1200" cap="none" normalizeH="0" baseline="0" dirty="0" smtClean="0">
                        <a:ln>
                          <a:noFill/>
                        </a:ln>
                        <a:solidFill>
                          <a:schemeClr val="tx1"/>
                        </a:solidFill>
                        <a:effectLst/>
                        <a:latin typeface="Calibri" pitchFamily="34" charset="0"/>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2,44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2200" b="1" u="none" strike="noStrike" kern="1200" cap="none" normalizeH="0" baseline="0" dirty="0" smtClean="0">
                        <a:ln>
                          <a:noFill/>
                        </a:ln>
                        <a:solidFill>
                          <a:schemeClr val="tx1"/>
                        </a:solidFill>
                        <a:effectLst/>
                        <a:latin typeface="Calibri" pitchFamily="34" charset="0"/>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2,3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2200" b="1" u="none" strike="noStrike" kern="1200" cap="none" normalizeH="0" baseline="0" dirty="0" smtClean="0">
                        <a:ln>
                          <a:noFill/>
                        </a:ln>
                        <a:solidFill>
                          <a:schemeClr val="tx1"/>
                        </a:solidFill>
                        <a:effectLst/>
                        <a:latin typeface="Calibri" pitchFamily="34" charset="0"/>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2,77</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2200" b="1" u="none" strike="noStrike" kern="1200" cap="none" normalizeH="0" baseline="0" dirty="0" smtClean="0">
                        <a:ln>
                          <a:noFill/>
                        </a:ln>
                        <a:solidFill>
                          <a:schemeClr val="tx1"/>
                        </a:solidFill>
                        <a:effectLst/>
                        <a:latin typeface="Calibri" pitchFamily="34" charset="0"/>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2,95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r>
              <a:tr h="671513">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u="none" strike="noStrike" kern="1200"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ea typeface="+mn-ea"/>
                          <a:cs typeface="+mn-cs"/>
                        </a:rPr>
                        <a:t>В связи с заболеваниями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4BD"/>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rgbClr val="000000"/>
                          </a:solidFill>
                          <a:effectLst/>
                          <a:latin typeface="Calibri" pitchFamily="34" charset="0"/>
                        </a:rPr>
                        <a:t>обращений</a:t>
                      </a:r>
                      <a:r>
                        <a:rPr kumimoji="0" lang="ru-RU" altLang="ru-RU" sz="1200" b="0" i="0" u="none" strike="noStrike" cap="none" normalizeH="0" baseline="0" dirty="0" smtClean="0">
                          <a:ln>
                            <a:noFill/>
                          </a:ln>
                          <a:solidFill>
                            <a:srgbClr val="000000"/>
                          </a:solidFill>
                          <a:effectLst/>
                          <a:latin typeface="Calibri" pitchFamily="34" charset="0"/>
                        </a:rPr>
                        <a:t> на 1 чел.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4BD"/>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2200" b="1" u="none" strike="noStrike" kern="1200" cap="none" normalizeH="0" baseline="0" smtClean="0">
                        <a:ln>
                          <a:noFill/>
                        </a:ln>
                        <a:solidFill>
                          <a:schemeClr val="tx1"/>
                        </a:solidFill>
                        <a:effectLst/>
                        <a:latin typeface="Calibri" pitchFamily="34" charset="0"/>
                        <a:ea typeface="+mn-ea"/>
                        <a:cs typeface="+mn-cs"/>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4BD"/>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2,1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4BD"/>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smtClean="0">
                          <a:ln>
                            <a:noFill/>
                          </a:ln>
                          <a:solidFill>
                            <a:schemeClr val="tx1"/>
                          </a:solidFill>
                          <a:effectLst/>
                          <a:latin typeface="Calibri" pitchFamily="34" charset="0"/>
                          <a:ea typeface="+mn-ea"/>
                          <a:cs typeface="+mn-cs"/>
                        </a:rPr>
                        <a:t>2,1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4BD"/>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3,2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4BD"/>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smtClean="0">
                          <a:ln>
                            <a:noFill/>
                          </a:ln>
                          <a:solidFill>
                            <a:schemeClr val="tx1"/>
                          </a:solidFill>
                          <a:effectLst/>
                          <a:latin typeface="Calibri" pitchFamily="34" charset="0"/>
                          <a:ea typeface="+mn-ea"/>
                          <a:cs typeface="+mn-cs"/>
                        </a:rPr>
                        <a:t>2,12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4BD"/>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2,15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4BD"/>
                    </a:solidFill>
                  </a:tcPr>
                </a:tc>
              </a:tr>
              <a:tr h="704850">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u="none" strike="noStrike" kern="1200" cap="none" spc="0" normalizeH="0" baseline="0" dirty="0" smtClean="0">
                          <a:ln w="10541" cmpd="sng">
                            <a:solidFill>
                              <a:srgbClr val="7D7D7D">
                                <a:tint val="100000"/>
                                <a:shade val="100000"/>
                                <a:satMod val="110000"/>
                              </a:srgbClr>
                            </a:solidFill>
                            <a:prstDash val="solid"/>
                          </a:ln>
                          <a:solidFill>
                            <a:schemeClr val="tx1">
                              <a:lumMod val="75000"/>
                              <a:lumOff val="25000"/>
                            </a:schemeClr>
                          </a:solidFill>
                          <a:effectLst/>
                          <a:latin typeface="Calibri" pitchFamily="34" charset="0"/>
                          <a:ea typeface="+mn-ea"/>
                          <a:cs typeface="+mn-cs"/>
                        </a:rPr>
                        <a:t>В неотложной форме</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rgbClr val="000000"/>
                          </a:solidFill>
                          <a:effectLst/>
                          <a:latin typeface="Calibri" pitchFamily="34" charset="0"/>
                        </a:rPr>
                        <a:t>посещений на 1 чел.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2200" b="1" u="none" strike="noStrike" kern="1200" cap="none" normalizeH="0" baseline="0" smtClean="0">
                        <a:ln>
                          <a:noFill/>
                        </a:ln>
                        <a:solidFill>
                          <a:schemeClr val="tx1"/>
                        </a:solidFill>
                        <a:effectLst/>
                        <a:latin typeface="Calibri" pitchFamily="34" charset="0"/>
                        <a:ea typeface="+mn-ea"/>
                        <a:cs typeface="+mn-cs"/>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0,36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0,033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200" b="1" u="none" strike="noStrike" kern="1200" cap="none" normalizeH="0" baseline="0" dirty="0" smtClean="0">
                          <a:ln>
                            <a:noFill/>
                          </a:ln>
                          <a:solidFill>
                            <a:schemeClr val="tx1"/>
                          </a:solidFill>
                          <a:effectLst/>
                          <a:latin typeface="Calibri" pitchFamily="34" charset="0"/>
                          <a:ea typeface="+mn-ea"/>
                          <a:cs typeface="+mn-cs"/>
                        </a:rPr>
                        <a:t>0,017</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400" b="1" u="none" strike="noStrike" kern="1200" cap="none" normalizeH="0" baseline="0" dirty="0" smtClean="0">
                          <a:ln>
                            <a:noFill/>
                          </a:ln>
                          <a:solidFill>
                            <a:srgbClr val="FF0000"/>
                          </a:solidFill>
                          <a:effectLst>
                            <a:outerShdw blurRad="38100" dist="38100" dir="2700000" algn="tl">
                              <a:srgbClr val="000000">
                                <a:alpha val="43137"/>
                              </a:srgbClr>
                            </a:outerShdw>
                          </a:effectLst>
                          <a:latin typeface="Calibri" pitchFamily="34" charset="0"/>
                          <a:ea typeface="+mn-ea"/>
                          <a:cs typeface="+mn-cs"/>
                        </a:rPr>
                        <a:t>0,46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c>
                  <a:txBody>
                    <a:bodyPr/>
                    <a:lstStyle>
                      <a:lvl1pPr eaLnBrk="0" hangingPunct="0">
                        <a:spcBef>
                          <a:spcPct val="20000"/>
                        </a:spcBef>
                        <a:buFont typeface="Arial" pitchFamily="34" charset="0"/>
                        <a:defRPr sz="2800">
                          <a:solidFill>
                            <a:schemeClr val="tx1"/>
                          </a:solidFill>
                          <a:latin typeface="Calibri" pitchFamily="34" charset="0"/>
                        </a:defRPr>
                      </a:lvl1pPr>
                      <a:lvl2pPr marL="742950" indent="-285750" eaLnBrk="0" hangingPunct="0">
                        <a:spcBef>
                          <a:spcPct val="20000"/>
                        </a:spcBef>
                        <a:buFont typeface="Arial" pitchFamily="34" charset="0"/>
                        <a:defRPr sz="2400">
                          <a:solidFill>
                            <a:schemeClr val="tx1"/>
                          </a:solidFill>
                          <a:latin typeface="Calibri" pitchFamily="34" charset="0"/>
                        </a:defRPr>
                      </a:lvl2pPr>
                      <a:lvl3pPr marL="1143000" indent="-228600" eaLnBrk="0" hangingPunct="0">
                        <a:spcBef>
                          <a:spcPct val="20000"/>
                        </a:spcBef>
                        <a:buFont typeface="Arial" pitchFamily="34" charset="0"/>
                        <a:defRPr sz="2000">
                          <a:solidFill>
                            <a:schemeClr val="tx1"/>
                          </a:solidFill>
                          <a:latin typeface="Calibri" pitchFamily="34" charset="0"/>
                        </a:defRPr>
                      </a:lvl3pPr>
                      <a:lvl4pPr marL="1600200" indent="-228600" eaLnBrk="0" hangingPunct="0">
                        <a:spcBef>
                          <a:spcPct val="20000"/>
                        </a:spcBef>
                        <a:buFont typeface="Arial" pitchFamily="34" charset="0"/>
                        <a:defRPr>
                          <a:solidFill>
                            <a:schemeClr val="tx1"/>
                          </a:solidFill>
                          <a:latin typeface="Calibri" pitchFamily="34" charset="0"/>
                        </a:defRPr>
                      </a:lvl4pPr>
                      <a:lvl5pPr marL="2057400" indent="-228600" eaLnBrk="0" hangingPunct="0">
                        <a:spcBef>
                          <a:spcPct val="20000"/>
                        </a:spcBef>
                        <a:buFont typeface="Arial" pitchFamily="34" charset="0"/>
                        <a:defRPr>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defRPr>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defRPr>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defRPr>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400" b="1" u="none" strike="noStrike" kern="1200" cap="none" normalizeH="0" baseline="0" dirty="0" smtClean="0">
                          <a:ln>
                            <a:noFill/>
                          </a:ln>
                          <a:solidFill>
                            <a:srgbClr val="FF0000"/>
                          </a:solidFill>
                          <a:effectLst>
                            <a:outerShdw blurRad="38100" dist="38100" dir="2700000" algn="tl">
                              <a:srgbClr val="000000">
                                <a:alpha val="43137"/>
                              </a:srgbClr>
                            </a:outerShdw>
                          </a:effectLst>
                          <a:latin typeface="Calibri" pitchFamily="34" charset="0"/>
                          <a:ea typeface="+mn-ea"/>
                          <a:cs typeface="+mn-cs"/>
                        </a:rPr>
                        <a:t>0,6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DE"/>
                    </a:solidFill>
                  </a:tcPr>
                </a:tc>
              </a:tr>
            </a:tbl>
          </a:graphicData>
        </a:graphic>
      </p:graphicFrame>
      <p:sp>
        <p:nvSpPr>
          <p:cNvPr id="5" name="Овал 4"/>
          <p:cNvSpPr/>
          <p:nvPr/>
        </p:nvSpPr>
        <p:spPr>
          <a:xfrm rot="19646112">
            <a:off x="3897533" y="4533451"/>
            <a:ext cx="1315959" cy="53166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rot="19646112">
            <a:off x="4728569" y="4533452"/>
            <a:ext cx="1315959" cy="53166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rot="19646112">
            <a:off x="5679958" y="4533452"/>
            <a:ext cx="1315959" cy="53166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p:cNvSpPr/>
          <p:nvPr/>
        </p:nvSpPr>
        <p:spPr>
          <a:xfrm rot="19646112">
            <a:off x="5751498" y="3021287"/>
            <a:ext cx="1315959" cy="53166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Овал 11"/>
          <p:cNvSpPr/>
          <p:nvPr/>
        </p:nvSpPr>
        <p:spPr>
          <a:xfrm rot="19646112">
            <a:off x="5751497" y="3813373"/>
            <a:ext cx="1315959" cy="53166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3" name="Группа 12"/>
          <p:cNvGrpSpPr/>
          <p:nvPr/>
        </p:nvGrpSpPr>
        <p:grpSpPr>
          <a:xfrm>
            <a:off x="6084168" y="5517232"/>
            <a:ext cx="2664296" cy="475893"/>
            <a:chOff x="6084168" y="5695418"/>
            <a:chExt cx="2808312" cy="613902"/>
          </a:xfrm>
        </p:grpSpPr>
        <p:sp>
          <p:nvSpPr>
            <p:cNvPr id="2" name="Скругленная прямоугольная выноска 1"/>
            <p:cNvSpPr/>
            <p:nvPr/>
          </p:nvSpPr>
          <p:spPr>
            <a:xfrm>
              <a:off x="6084168" y="5702589"/>
              <a:ext cx="2808312" cy="606731"/>
            </a:xfrm>
            <a:prstGeom prst="wedgeRoundRectCallout">
              <a:avLst>
                <a:gd name="adj1" fmla="val -39256"/>
                <a:gd name="adj2" fmla="val -159114"/>
                <a:gd name="adj3" fmla="val 16667"/>
              </a:avLst>
            </a:prstGeom>
            <a:gradFill flip="none" rotWithShape="1">
              <a:gsLst>
                <a:gs pos="0">
                  <a:schemeClr val="accent1">
                    <a:lumMod val="20000"/>
                    <a:lumOff val="80000"/>
                  </a:schemeClr>
                </a:gs>
                <a:gs pos="55000">
                  <a:schemeClr val="bg1"/>
                </a:gs>
                <a:gs pos="100000">
                  <a:schemeClr val="accent1">
                    <a:lumMod val="20000"/>
                    <a:lumOff val="80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6352219" y="5695418"/>
              <a:ext cx="2252220" cy="461667"/>
            </a:xfrm>
            <a:prstGeom prst="rect">
              <a:avLst/>
            </a:prstGeom>
            <a:noFill/>
          </p:spPr>
          <p:txBody>
            <a:bodyPr wrap="none" rtlCol="0">
              <a:spAutoFit/>
            </a:bodyPr>
            <a:lstStyle/>
            <a:p>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cs typeface="Arial" pitchFamily="34" charset="0"/>
                </a:rPr>
                <a:t>75784</a:t>
              </a:r>
              <a:r>
                <a:rPr lang="ru-RU" dirty="0" smtClean="0"/>
                <a:t> </a:t>
              </a:r>
              <a:r>
                <a:rPr lang="ru-RU" b="1" dirty="0" smtClean="0">
                  <a:solidFill>
                    <a:schemeClr val="tx2">
                      <a:lumMod val="75000"/>
                    </a:schemeClr>
                  </a:solidFill>
                  <a:effectLst>
                    <a:outerShdw blurRad="38100" dist="38100" dir="2700000" algn="tl">
                      <a:srgbClr val="000000">
                        <a:alpha val="43137"/>
                      </a:srgbClr>
                    </a:outerShdw>
                  </a:effectLst>
                </a:rPr>
                <a:t>посещения</a:t>
              </a:r>
              <a:endParaRPr lang="ru-RU" b="1" dirty="0">
                <a:solidFill>
                  <a:schemeClr val="tx2">
                    <a:lumMod val="75000"/>
                  </a:schemeClr>
                </a:solidFill>
                <a:effectLst>
                  <a:outerShdw blurRad="38100" dist="38100" dir="2700000" algn="tl">
                    <a:srgbClr val="000000">
                      <a:alpha val="43137"/>
                    </a:srgbClr>
                  </a:outerShdw>
                </a:effectLst>
              </a:endParaRPr>
            </a:p>
          </p:txBody>
        </p:sp>
      </p:grpSp>
      <p:sp>
        <p:nvSpPr>
          <p:cNvPr id="14" name="Номер слайда 13"/>
          <p:cNvSpPr>
            <a:spLocks noGrp="1"/>
          </p:cNvSpPr>
          <p:nvPr>
            <p:ph type="sldNum" sz="quarter" idx="12"/>
          </p:nvPr>
        </p:nvSpPr>
        <p:spPr/>
        <p:txBody>
          <a:bodyPr/>
          <a:lstStyle/>
          <a:p>
            <a:fld id="{C3C4FDF7-D16E-485B-BFE7-27242D4044AD}" type="slidenum">
              <a:rPr lang="ru-RU" smtClean="0"/>
              <a:pPr/>
              <a:t>11</a:t>
            </a:fld>
            <a:endParaRPr lang="ru-RU"/>
          </a:p>
        </p:txBody>
      </p:sp>
    </p:spTree>
    <p:extLst>
      <p:ext uri="{BB962C8B-B14F-4D97-AF65-F5344CB8AC3E}">
        <p14:creationId xmlns="" xmlns:p14="http://schemas.microsoft.com/office/powerpoint/2010/main" val="13686214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827584" y="4437112"/>
            <a:ext cx="8316416" cy="151216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17" descr="ANd9GcRIkitHaDTmJhYsW2XRJopxGYX2AXjQxWf_Sbr37tV9SxZGVE_XqbM-wmqv"/>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3635" y="3841577"/>
            <a:ext cx="2232025" cy="2989263"/>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 Box 2"/>
          <p:cNvSpPr txBox="1">
            <a:spLocks noChangeArrowheads="1"/>
          </p:cNvSpPr>
          <p:nvPr/>
        </p:nvSpPr>
        <p:spPr bwMode="auto">
          <a:xfrm>
            <a:off x="1426798" y="816161"/>
            <a:ext cx="748724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0"/>
              </a:spcBef>
            </a:pPr>
            <a:r>
              <a:rPr lang="ru-RU" altLang="ru-RU" b="1" dirty="0" smtClean="0">
                <a:solidFill>
                  <a:srgbClr val="996633"/>
                </a:solidFill>
                <a:effectLst>
                  <a:outerShdw blurRad="38100" dist="38100" dir="2700000" algn="tl">
                    <a:srgbClr val="000000">
                      <a:alpha val="43137"/>
                    </a:srgbClr>
                  </a:outerShdw>
                </a:effectLst>
                <a:latin typeface="+mn-lt"/>
              </a:rPr>
              <a:t>ДИСПАНСЕРИЗАЦИЯ ОПРЕДЕЛЕННЫХ ГРУПП ВЗРОСЛОГО НАСЕЛЕНИЯ</a:t>
            </a:r>
            <a:endParaRPr lang="ru-RU" altLang="ru-RU" b="1" dirty="0">
              <a:solidFill>
                <a:srgbClr val="996633"/>
              </a:solidFill>
              <a:effectLst>
                <a:outerShdw blurRad="38100" dist="38100" dir="2700000" algn="tl">
                  <a:srgbClr val="000000">
                    <a:alpha val="43137"/>
                  </a:srgbClr>
                </a:outerShdw>
              </a:effectLst>
              <a:latin typeface="+mn-lt"/>
            </a:endParaRPr>
          </a:p>
        </p:txBody>
      </p:sp>
      <p:sp>
        <p:nvSpPr>
          <p:cNvPr id="5" name="TextBox 4"/>
          <p:cNvSpPr txBox="1">
            <a:spLocks noChangeArrowheads="1"/>
          </p:cNvSpPr>
          <p:nvPr/>
        </p:nvSpPr>
        <p:spPr bwMode="auto">
          <a:xfrm>
            <a:off x="630809" y="1476433"/>
            <a:ext cx="7870433"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rPr>
              <a:t>  667 722 человека </a:t>
            </a:r>
            <a:r>
              <a:rPr lang="ru-RU"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rPr>
              <a:t>(91,4% от плана)</a:t>
            </a:r>
          </a:p>
        </p:txBody>
      </p:sp>
      <p:graphicFrame>
        <p:nvGraphicFramePr>
          <p:cNvPr id="6" name="Таблица 5"/>
          <p:cNvGraphicFramePr>
            <a:graphicFrameLocks noGrp="1"/>
          </p:cNvGraphicFramePr>
          <p:nvPr>
            <p:extLst>
              <p:ext uri="{D42A27DB-BD31-4B8C-83A1-F6EECF244321}">
                <p14:modId xmlns="" xmlns:p14="http://schemas.microsoft.com/office/powerpoint/2010/main" val="1283114892"/>
              </p:ext>
            </p:extLst>
          </p:nvPr>
        </p:nvGraphicFramePr>
        <p:xfrm>
          <a:off x="0" y="2348880"/>
          <a:ext cx="9144000" cy="1584960"/>
        </p:xfrm>
        <a:graphic>
          <a:graphicData uri="http://schemas.openxmlformats.org/drawingml/2006/table">
            <a:tbl>
              <a:tblPr bandRow="1">
                <a:tableStyleId>{21E4AEA4-8DFA-4A89-87EB-49C32662AFE0}</a:tableStyleId>
              </a:tblPr>
              <a:tblGrid>
                <a:gridCol w="5292080"/>
                <a:gridCol w="3851920"/>
              </a:tblGrid>
              <a:tr h="370840">
                <a:tc>
                  <a:txBody>
                    <a:bodyPr/>
                    <a:lstStyle/>
                    <a:p>
                      <a:r>
                        <a:rPr lang="ru-RU" b="1" dirty="0" smtClean="0"/>
                        <a:t>Впервые выявлены заболевания </a:t>
                      </a:r>
                      <a:endParaRPr lang="ru-RU"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  </a:t>
                      </a:r>
                      <a:r>
                        <a:rPr lang="ru-RU" sz="2000" b="1" dirty="0" smtClean="0">
                          <a:solidFill>
                            <a:srgbClr val="FF0000"/>
                          </a:solidFill>
                          <a:effectLst>
                            <a:outerShdw blurRad="38100" dist="38100" dir="2700000" algn="tl">
                              <a:srgbClr val="000000">
                                <a:alpha val="43137"/>
                              </a:srgbClr>
                            </a:outerShdw>
                          </a:effectLst>
                        </a:rPr>
                        <a:t>47147</a:t>
                      </a:r>
                      <a:r>
                        <a:rPr lang="ru-RU" dirty="0" smtClean="0"/>
                        <a:t> </a:t>
                      </a:r>
                      <a:r>
                        <a:rPr lang="ru-RU" b="1" dirty="0" smtClean="0">
                          <a:effectLst>
                            <a:outerShdw blurRad="38100" dist="38100" dir="2700000" algn="tl">
                              <a:srgbClr val="000000">
                                <a:alpha val="43137"/>
                              </a:srgbClr>
                            </a:outerShdw>
                          </a:effectLst>
                        </a:rPr>
                        <a:t>человек</a:t>
                      </a:r>
                      <a:endParaRPr lang="ru-RU" b="1" dirty="0">
                        <a:effectLst>
                          <a:outerShdw blurRad="38100" dist="38100" dir="2700000" algn="tl">
                            <a:srgbClr val="000000">
                              <a:alpha val="43137"/>
                            </a:srgbClr>
                          </a:outerShdw>
                        </a:effectLst>
                      </a:endParaRPr>
                    </a:p>
                  </a:txBody>
                  <a:tcPr/>
                </a:tc>
              </a:tr>
              <a:tr h="370840">
                <a:tc>
                  <a:txBody>
                    <a:bodyPr/>
                    <a:lstStyle/>
                    <a:p>
                      <a:r>
                        <a:rPr lang="ru-RU" b="1" dirty="0" smtClean="0"/>
                        <a:t>Высокий риск развития заболеваний ССС</a:t>
                      </a:r>
                      <a:endParaRPr lang="ru-RU" b="1" dirty="0"/>
                    </a:p>
                  </a:txBody>
                  <a:tcPr/>
                </a:tc>
                <a:tc>
                  <a:txBody>
                    <a:bodyPr/>
                    <a:lstStyle/>
                    <a:p>
                      <a:r>
                        <a:rPr lang="ru-RU" sz="2000" b="1" dirty="0" smtClean="0">
                          <a:solidFill>
                            <a:srgbClr val="FF0000"/>
                          </a:solidFill>
                          <a:effectLst>
                            <a:outerShdw blurRad="38100" dist="38100" dir="2700000" algn="tl">
                              <a:srgbClr val="000000">
                                <a:alpha val="43137"/>
                              </a:srgbClr>
                            </a:outerShdw>
                          </a:effectLst>
                        </a:rPr>
                        <a:t>126743</a:t>
                      </a:r>
                      <a:r>
                        <a:rPr lang="ru-RU" dirty="0" smtClean="0"/>
                        <a:t> </a:t>
                      </a:r>
                      <a:r>
                        <a:rPr lang="ru-RU" b="1" dirty="0" smtClean="0">
                          <a:effectLst>
                            <a:outerShdw blurRad="38100" dist="38100" dir="2700000" algn="tl">
                              <a:srgbClr val="000000">
                                <a:alpha val="43137"/>
                              </a:srgbClr>
                            </a:outerShdw>
                          </a:effectLst>
                        </a:rPr>
                        <a:t>человека</a:t>
                      </a:r>
                      <a:endParaRPr lang="ru-RU" b="1" dirty="0">
                        <a:effectLst>
                          <a:outerShdw blurRad="38100" dist="38100" dir="2700000" algn="tl">
                            <a:srgbClr val="000000">
                              <a:alpha val="43137"/>
                            </a:srgbClr>
                          </a:outerShdw>
                        </a:effectLst>
                      </a:endParaRPr>
                    </a:p>
                  </a:txBody>
                  <a:tcPr/>
                </a:tc>
              </a:tr>
              <a:tr h="370840">
                <a:tc>
                  <a:txBody>
                    <a:bodyPr/>
                    <a:lstStyle/>
                    <a:p>
                      <a:r>
                        <a:rPr lang="ru-RU" b="1" dirty="0" smtClean="0"/>
                        <a:t>Диспансерное наблюдение</a:t>
                      </a:r>
                      <a:endParaRPr lang="ru-RU" b="1" dirty="0"/>
                    </a:p>
                  </a:txBody>
                  <a:tcPr/>
                </a:tc>
                <a:tc>
                  <a:txBody>
                    <a:bodyPr/>
                    <a:lstStyle/>
                    <a:p>
                      <a:r>
                        <a:rPr lang="ru-RU" dirty="0" smtClean="0"/>
                        <a:t>  </a:t>
                      </a:r>
                      <a:r>
                        <a:rPr lang="ru-RU" sz="2000" b="1" dirty="0" smtClean="0">
                          <a:solidFill>
                            <a:srgbClr val="FF0000"/>
                          </a:solidFill>
                          <a:effectLst>
                            <a:outerShdw blurRad="38100" dist="38100" dir="2700000" algn="tl">
                              <a:srgbClr val="000000">
                                <a:alpha val="43137"/>
                              </a:srgbClr>
                            </a:outerShdw>
                          </a:effectLst>
                        </a:rPr>
                        <a:t>58142</a:t>
                      </a:r>
                      <a:r>
                        <a:rPr lang="ru-RU" dirty="0" smtClean="0"/>
                        <a:t> </a:t>
                      </a:r>
                      <a:r>
                        <a:rPr lang="ru-RU" b="1" dirty="0" smtClean="0">
                          <a:effectLst>
                            <a:outerShdw blurRad="38100" dist="38100" dir="2700000" algn="tl">
                              <a:srgbClr val="000000">
                                <a:alpha val="43137"/>
                              </a:srgbClr>
                            </a:outerShdw>
                          </a:effectLst>
                        </a:rPr>
                        <a:t>человека</a:t>
                      </a:r>
                      <a:endParaRPr lang="ru-RU" b="1" dirty="0">
                        <a:effectLst>
                          <a:outerShdw blurRad="38100" dist="38100" dir="2700000" algn="tl">
                            <a:srgbClr val="000000">
                              <a:alpha val="43137"/>
                            </a:srgbClr>
                          </a:outerShdw>
                        </a:effectLst>
                      </a:endParaRPr>
                    </a:p>
                  </a:txBody>
                  <a:tcPr/>
                </a:tc>
              </a:tr>
              <a:tr h="370840">
                <a:tc>
                  <a:txBody>
                    <a:bodyPr/>
                    <a:lstStyle/>
                    <a:p>
                      <a:r>
                        <a:rPr lang="ru-RU" b="1" dirty="0" smtClean="0"/>
                        <a:t>Участвовали</a:t>
                      </a:r>
                      <a:r>
                        <a:rPr lang="ru-RU" b="1" baseline="0" dirty="0" smtClean="0"/>
                        <a:t> </a:t>
                      </a:r>
                      <a:endParaRPr lang="ru-RU" b="1" dirty="0"/>
                    </a:p>
                  </a:txBody>
                  <a:tcPr/>
                </a:tc>
                <a:tc>
                  <a:txBody>
                    <a:bodyPr/>
                    <a:lstStyle/>
                    <a:p>
                      <a:r>
                        <a:rPr lang="ru-RU" sz="2000" b="1" kern="1200" dirty="0" smtClean="0">
                          <a:solidFill>
                            <a:srgbClr val="FF0000"/>
                          </a:solidFill>
                          <a:effectLst>
                            <a:outerShdw blurRad="38100" dist="38100" dir="2700000" algn="tl">
                              <a:srgbClr val="000000">
                                <a:alpha val="43137"/>
                              </a:srgbClr>
                            </a:outerShdw>
                          </a:effectLst>
                          <a:latin typeface="+mn-lt"/>
                          <a:ea typeface="+mn-ea"/>
                          <a:cs typeface="+mn-cs"/>
                        </a:rPr>
                        <a:t>      103</a:t>
                      </a:r>
                      <a:r>
                        <a:rPr lang="ru-RU" dirty="0" smtClean="0"/>
                        <a:t> </a:t>
                      </a:r>
                      <a:r>
                        <a:rPr lang="ru-RU" sz="1800" b="1" kern="1200" dirty="0" smtClean="0">
                          <a:solidFill>
                            <a:schemeClr val="dk1"/>
                          </a:solidFill>
                          <a:effectLst>
                            <a:outerShdw blurRad="38100" dist="38100" dir="2700000" algn="tl">
                              <a:srgbClr val="000000">
                                <a:alpha val="43137"/>
                              </a:srgbClr>
                            </a:outerShdw>
                          </a:effectLst>
                          <a:latin typeface="+mn-lt"/>
                          <a:ea typeface="+mn-ea"/>
                          <a:cs typeface="+mn-cs"/>
                        </a:rPr>
                        <a:t>медицинских организации</a:t>
                      </a:r>
                      <a:endParaRPr lang="ru-RU" sz="1800" b="1" kern="1200" dirty="0">
                        <a:solidFill>
                          <a:schemeClr val="dk1"/>
                        </a:solidFill>
                        <a:effectLst>
                          <a:outerShdw blurRad="38100" dist="38100" dir="2700000" algn="tl">
                            <a:srgbClr val="000000">
                              <a:alpha val="43137"/>
                            </a:srgbClr>
                          </a:outerShdw>
                        </a:effectLst>
                        <a:latin typeface="+mn-lt"/>
                        <a:ea typeface="+mn-ea"/>
                        <a:cs typeface="+mn-cs"/>
                      </a:endParaRPr>
                    </a:p>
                  </a:txBody>
                  <a:tcPr/>
                </a:tc>
              </a:tr>
            </a:tbl>
          </a:graphicData>
        </a:graphic>
      </p:graphicFrame>
      <p:sp>
        <p:nvSpPr>
          <p:cNvPr id="7" name="Номер слайда 6"/>
          <p:cNvSpPr>
            <a:spLocks noGrp="1"/>
          </p:cNvSpPr>
          <p:nvPr>
            <p:ph type="sldNum" sz="quarter" idx="12"/>
          </p:nvPr>
        </p:nvSpPr>
        <p:spPr/>
        <p:txBody>
          <a:bodyPr/>
          <a:lstStyle/>
          <a:p>
            <a:fld id="{C3C4FDF7-D16E-485B-BFE7-27242D4044AD}" type="slidenum">
              <a:rPr lang="ru-RU" smtClean="0"/>
              <a:pPr/>
              <a:t>12</a:t>
            </a:fld>
            <a:endParaRPr lang="ru-RU"/>
          </a:p>
        </p:txBody>
      </p:sp>
      <p:sp>
        <p:nvSpPr>
          <p:cNvPr id="8" name="TextBox 7"/>
          <p:cNvSpPr txBox="1"/>
          <p:nvPr/>
        </p:nvSpPr>
        <p:spPr>
          <a:xfrm>
            <a:off x="3636796" y="4441175"/>
            <a:ext cx="4319580" cy="1508105"/>
          </a:xfrm>
          <a:prstGeom prst="rect">
            <a:avLst/>
          </a:prstGeom>
          <a:noFill/>
        </p:spPr>
        <p:txBody>
          <a:bodyPr wrap="none" rtlCol="0">
            <a:spAutoFit/>
          </a:bodyPr>
          <a:lstStyle/>
          <a:p>
            <a:pPr>
              <a:spcBef>
                <a:spcPts val="1200"/>
              </a:spcBef>
            </a:pPr>
            <a:r>
              <a:rPr lang="en-US" sz="2400" b="1" dirty="0" smtClean="0">
                <a:solidFill>
                  <a:schemeClr val="accent6">
                    <a:lumMod val="50000"/>
                  </a:schemeClr>
                </a:solidFill>
                <a:latin typeface="Arial" pitchFamily="34" charset="0"/>
                <a:cs typeface="Arial" pitchFamily="34" charset="0"/>
              </a:rPr>
              <a:t>I </a:t>
            </a:r>
            <a:r>
              <a:rPr lang="ru-RU" sz="2400" b="1" dirty="0" smtClean="0">
                <a:solidFill>
                  <a:schemeClr val="accent6">
                    <a:lumMod val="50000"/>
                  </a:schemeClr>
                </a:solidFill>
                <a:latin typeface="Arial" pitchFamily="34" charset="0"/>
                <a:cs typeface="Arial" pitchFamily="34" charset="0"/>
              </a:rPr>
              <a:t>группа здоровья – 29,5%</a:t>
            </a:r>
          </a:p>
          <a:p>
            <a:pPr>
              <a:spcBef>
                <a:spcPts val="1200"/>
              </a:spcBef>
            </a:pPr>
            <a:r>
              <a:rPr lang="en-US" sz="2400" b="1" dirty="0" smtClean="0">
                <a:solidFill>
                  <a:schemeClr val="accent6">
                    <a:lumMod val="50000"/>
                  </a:schemeClr>
                </a:solidFill>
                <a:latin typeface="Arial" pitchFamily="34" charset="0"/>
                <a:cs typeface="Arial" pitchFamily="34" charset="0"/>
              </a:rPr>
              <a:t>II </a:t>
            </a:r>
            <a:r>
              <a:rPr lang="ru-RU" sz="2400" b="1" dirty="0" smtClean="0">
                <a:solidFill>
                  <a:schemeClr val="accent6">
                    <a:lumMod val="50000"/>
                  </a:schemeClr>
                </a:solidFill>
                <a:latin typeface="Arial" pitchFamily="34" charset="0"/>
                <a:cs typeface="Arial" pitchFamily="34" charset="0"/>
              </a:rPr>
              <a:t>группа здоровья – 25,0%</a:t>
            </a:r>
          </a:p>
          <a:p>
            <a:pPr>
              <a:spcBef>
                <a:spcPts val="1200"/>
              </a:spcBef>
            </a:pPr>
            <a:r>
              <a:rPr lang="en-US" sz="2400" b="1" dirty="0" smtClean="0">
                <a:solidFill>
                  <a:schemeClr val="accent6">
                    <a:lumMod val="50000"/>
                  </a:schemeClr>
                </a:solidFill>
                <a:latin typeface="Arial" pitchFamily="34" charset="0"/>
                <a:cs typeface="Arial" pitchFamily="34" charset="0"/>
              </a:rPr>
              <a:t>III </a:t>
            </a:r>
            <a:r>
              <a:rPr lang="ru-RU" sz="2400" b="1" dirty="0" smtClean="0">
                <a:solidFill>
                  <a:schemeClr val="accent6">
                    <a:lumMod val="50000"/>
                  </a:schemeClr>
                </a:solidFill>
                <a:latin typeface="Arial" pitchFamily="34" charset="0"/>
                <a:cs typeface="Arial" pitchFamily="34" charset="0"/>
              </a:rPr>
              <a:t>группа здоровья – 38,9%</a:t>
            </a:r>
            <a:endParaRPr lang="ru-RU" sz="2400" b="1" dirty="0">
              <a:solidFill>
                <a:schemeClr val="accent6">
                  <a:lumMod val="50000"/>
                </a:schemeClr>
              </a:solidFill>
              <a:latin typeface="Arial" pitchFamily="34" charset="0"/>
              <a:cs typeface="Arial" pitchFamily="34" charset="0"/>
            </a:endParaRPr>
          </a:p>
        </p:txBody>
      </p:sp>
    </p:spTree>
    <p:extLst>
      <p:ext uri="{BB962C8B-B14F-4D97-AF65-F5344CB8AC3E}">
        <p14:creationId xmlns="" xmlns:p14="http://schemas.microsoft.com/office/powerpoint/2010/main" val="25559430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решение 4"/>
          <p:cNvSpPr/>
          <p:nvPr/>
        </p:nvSpPr>
        <p:spPr>
          <a:xfrm>
            <a:off x="2987824" y="4576207"/>
            <a:ext cx="3240360" cy="1368152"/>
          </a:xfrm>
          <a:prstGeom prst="flowChartDecision">
            <a:avLst/>
          </a:prstGeom>
          <a:gradFill>
            <a:gsLst>
              <a:gs pos="0">
                <a:srgbClr val="D8A1E3"/>
              </a:gs>
              <a:gs pos="30000">
                <a:srgbClr val="F46AB2"/>
              </a:gs>
              <a:gs pos="54000">
                <a:srgbClr val="FCB6DE"/>
              </a:gs>
              <a:gs pos="82000">
                <a:srgbClr val="DA8EFC"/>
              </a:gs>
              <a:gs pos="100000">
                <a:srgbClr val="F44AF8"/>
              </a:gs>
            </a:gsLst>
            <a:lin ang="5400000" scaled="0"/>
          </a:gradFill>
          <a:ln>
            <a:solidFill>
              <a:schemeClr val="accent6">
                <a:lumMod val="60000"/>
                <a:lumOff val="40000"/>
              </a:schemeClr>
            </a:solidFill>
          </a:ln>
          <a:effectLst>
            <a:outerShdw blurRad="50800" dist="50800" dir="5400000" algn="ctr" rotWithShape="0">
              <a:schemeClr val="tx1">
                <a:lumMod val="65000"/>
                <a:lumOff val="35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sz="2000" b="1" dirty="0" smtClean="0">
                <a:solidFill>
                  <a:schemeClr val="bg1">
                    <a:lumMod val="95000"/>
                  </a:schemeClr>
                </a:solidFill>
                <a:effectLst>
                  <a:outerShdw blurRad="38100" dist="38100" dir="2700000" algn="tl">
                    <a:srgbClr val="000000">
                      <a:alpha val="43137"/>
                    </a:srgbClr>
                  </a:outerShdw>
                </a:effectLst>
                <a:latin typeface="Calibri" pitchFamily="34" charset="0"/>
              </a:rPr>
              <a:t>ДНЕВНОЙ СТАЦИОНАР</a:t>
            </a:r>
            <a:endParaRPr lang="ru-RU" altLang="ru-RU" sz="2000" b="1" dirty="0">
              <a:solidFill>
                <a:schemeClr val="bg1">
                  <a:lumMod val="95000"/>
                </a:schemeClr>
              </a:solidFill>
              <a:effectLst>
                <a:outerShdw blurRad="38100" dist="38100" dir="2700000" algn="tl">
                  <a:srgbClr val="000000">
                    <a:alpha val="43137"/>
                  </a:srgbClr>
                </a:outerShdw>
              </a:effectLst>
              <a:latin typeface="Calibri" pitchFamily="34" charset="0"/>
            </a:endParaRPr>
          </a:p>
        </p:txBody>
      </p:sp>
      <p:sp>
        <p:nvSpPr>
          <p:cNvPr id="5124" name="Text Box 2"/>
          <p:cNvSpPr txBox="1">
            <a:spLocks noChangeArrowheads="1"/>
          </p:cNvSpPr>
          <p:nvPr/>
        </p:nvSpPr>
        <p:spPr bwMode="auto">
          <a:xfrm>
            <a:off x="5650531" y="807407"/>
            <a:ext cx="32403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0"/>
              </a:spcBef>
            </a:pPr>
            <a:r>
              <a:rPr lang="ru-RU" altLang="ru-RU" b="1" dirty="0" smtClean="0">
                <a:solidFill>
                  <a:srgbClr val="996633"/>
                </a:solidFill>
                <a:effectLst>
                  <a:outerShdw blurRad="38100" dist="38100" dir="2700000" algn="tl">
                    <a:srgbClr val="000000">
                      <a:alpha val="43137"/>
                    </a:srgbClr>
                  </a:outerShdw>
                </a:effectLst>
                <a:latin typeface="+mn-lt"/>
              </a:rPr>
              <a:t>ДНЕВНОЙ СТАЦИОНАР</a:t>
            </a:r>
            <a:endParaRPr lang="ru-RU" altLang="ru-RU" b="1" dirty="0">
              <a:solidFill>
                <a:srgbClr val="996633"/>
              </a:solidFill>
              <a:effectLst>
                <a:outerShdw blurRad="38100" dist="38100" dir="2700000" algn="tl">
                  <a:srgbClr val="000000">
                    <a:alpha val="43137"/>
                  </a:srgbClr>
                </a:outerShdw>
              </a:effectLst>
              <a:latin typeface="+mn-lt"/>
            </a:endParaRPr>
          </a:p>
        </p:txBody>
      </p:sp>
      <p:sp>
        <p:nvSpPr>
          <p:cNvPr id="7" name="Стрелка вниз 6"/>
          <p:cNvSpPr/>
          <p:nvPr/>
        </p:nvSpPr>
        <p:spPr>
          <a:xfrm rot="6641202">
            <a:off x="5889221" y="5078363"/>
            <a:ext cx="1276542" cy="2052926"/>
          </a:xfrm>
          <a:prstGeom prst="downArrow">
            <a:avLst>
              <a:gd name="adj1" fmla="val 52713"/>
              <a:gd name="adj2" fmla="val 50000"/>
            </a:avLst>
          </a:prstGeom>
          <a:solidFill>
            <a:schemeClr val="bg1">
              <a:lumMod val="85000"/>
              <a:alpha val="80000"/>
            </a:schemeClr>
          </a:solidFill>
          <a:ln>
            <a:solidFill>
              <a:schemeClr val="accent6">
                <a:lumMod val="75000"/>
              </a:schemeClr>
            </a:solid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ru-RU" b="1" dirty="0">
                <a:solidFill>
                  <a:schemeClr val="tx1">
                    <a:lumMod val="75000"/>
                    <a:lumOff val="25000"/>
                  </a:schemeClr>
                </a:solidFill>
                <a:effectLst>
                  <a:outerShdw blurRad="38100" dist="38100" dir="2700000" algn="tl">
                    <a:srgbClr val="000000">
                      <a:alpha val="43137"/>
                    </a:srgbClr>
                  </a:outerShdw>
                </a:effectLst>
              </a:rPr>
              <a:t>Однодневная хирургия</a:t>
            </a:r>
          </a:p>
        </p:txBody>
      </p:sp>
      <p:sp>
        <p:nvSpPr>
          <p:cNvPr id="8" name="Стрелка вниз 7"/>
          <p:cNvSpPr/>
          <p:nvPr/>
        </p:nvSpPr>
        <p:spPr>
          <a:xfrm rot="17323924">
            <a:off x="2009462" y="3572662"/>
            <a:ext cx="774193" cy="2052637"/>
          </a:xfrm>
          <a:prstGeom prst="downArrow">
            <a:avLst>
              <a:gd name="adj1" fmla="val 52713"/>
              <a:gd name="adj2" fmla="val 50000"/>
            </a:avLst>
          </a:prstGeom>
          <a:solidFill>
            <a:schemeClr val="bg1">
              <a:lumMod val="85000"/>
              <a:alpha val="80000"/>
            </a:schemeClr>
          </a:solidFill>
          <a:ln>
            <a:solidFill>
              <a:schemeClr val="accent6">
                <a:lumMod val="75000"/>
              </a:schemeClr>
            </a:solidFill>
          </a:ln>
          <a:effectLst>
            <a:outerShdw blurRad="50800" dist="50800" dir="5400000" algn="ctr"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b="1" dirty="0">
                <a:solidFill>
                  <a:schemeClr val="tx1">
                    <a:lumMod val="75000"/>
                    <a:lumOff val="25000"/>
                  </a:schemeClr>
                </a:solidFill>
                <a:effectLst>
                  <a:outerShdw blurRad="38100" dist="38100" dir="2700000" algn="tl">
                    <a:srgbClr val="000000">
                      <a:alpha val="43137"/>
                    </a:srgbClr>
                  </a:outerShdw>
                </a:effectLst>
                <a:latin typeface="Calibri" pitchFamily="34" charset="0"/>
              </a:rPr>
              <a:t>Химиотерапия</a:t>
            </a:r>
          </a:p>
        </p:txBody>
      </p:sp>
      <p:sp>
        <p:nvSpPr>
          <p:cNvPr id="9" name="Стрелка вниз 8"/>
          <p:cNvSpPr/>
          <p:nvPr/>
        </p:nvSpPr>
        <p:spPr>
          <a:xfrm rot="14996513">
            <a:off x="2074844" y="5044368"/>
            <a:ext cx="1098706" cy="2052638"/>
          </a:xfrm>
          <a:prstGeom prst="downArrow">
            <a:avLst>
              <a:gd name="adj1" fmla="val 52713"/>
              <a:gd name="adj2" fmla="val 50000"/>
            </a:avLst>
          </a:prstGeom>
          <a:solidFill>
            <a:schemeClr val="bg1">
              <a:lumMod val="85000"/>
              <a:alpha val="80000"/>
            </a:schemeClr>
          </a:solidFill>
          <a:ln>
            <a:solidFill>
              <a:schemeClr val="accent6">
                <a:lumMod val="75000"/>
              </a:schemeClr>
            </a:solidFill>
          </a:ln>
          <a:effectLst>
            <a:outerShdw blurRad="50800" dist="50800" dir="5400000" algn="ctr"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b="1" dirty="0">
                <a:solidFill>
                  <a:schemeClr val="tx1">
                    <a:lumMod val="75000"/>
                    <a:lumOff val="25000"/>
                  </a:schemeClr>
                </a:solidFill>
                <a:effectLst>
                  <a:outerShdw blurRad="38100" dist="38100" dir="2700000" algn="tl">
                    <a:srgbClr val="000000">
                      <a:alpha val="43137"/>
                    </a:srgbClr>
                  </a:outerShdw>
                </a:effectLst>
                <a:latin typeface="Calibri" pitchFamily="34" charset="0"/>
              </a:rPr>
              <a:t>Производство абортов</a:t>
            </a:r>
          </a:p>
        </p:txBody>
      </p:sp>
      <p:sp>
        <p:nvSpPr>
          <p:cNvPr id="10" name="Стрелка вниз 9"/>
          <p:cNvSpPr/>
          <p:nvPr/>
        </p:nvSpPr>
        <p:spPr>
          <a:xfrm rot="4106000">
            <a:off x="6453208" y="3562016"/>
            <a:ext cx="782269" cy="2052926"/>
          </a:xfrm>
          <a:prstGeom prst="downArrow">
            <a:avLst>
              <a:gd name="adj1" fmla="val 52713"/>
              <a:gd name="adj2" fmla="val 50000"/>
            </a:avLst>
          </a:prstGeom>
          <a:solidFill>
            <a:schemeClr val="bg1">
              <a:lumMod val="85000"/>
              <a:alpha val="80000"/>
            </a:schemeClr>
          </a:solidFill>
          <a:ln>
            <a:solidFill>
              <a:schemeClr val="accent6">
                <a:lumMod val="75000"/>
              </a:schemeClr>
            </a:solid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ru-RU" b="1" dirty="0">
                <a:solidFill>
                  <a:schemeClr val="tx1">
                    <a:lumMod val="75000"/>
                    <a:lumOff val="25000"/>
                  </a:schemeClr>
                </a:solidFill>
                <a:effectLst>
                  <a:outerShdw blurRad="38100" dist="38100" dir="2700000" algn="tl">
                    <a:srgbClr val="000000">
                      <a:alpha val="43137"/>
                    </a:srgbClr>
                  </a:outerShdw>
                </a:effectLst>
              </a:rPr>
              <a:t>Диализ</a:t>
            </a:r>
          </a:p>
        </p:txBody>
      </p:sp>
      <p:graphicFrame>
        <p:nvGraphicFramePr>
          <p:cNvPr id="2" name="Object 3"/>
          <p:cNvGraphicFramePr>
            <a:graphicFrameLocks noChangeAspect="1"/>
          </p:cNvGraphicFramePr>
          <p:nvPr>
            <p:extLst>
              <p:ext uri="{D42A27DB-BD31-4B8C-83A1-F6EECF244321}">
                <p14:modId xmlns="" xmlns:p14="http://schemas.microsoft.com/office/powerpoint/2010/main" val="3844111587"/>
              </p:ext>
            </p:extLst>
          </p:nvPr>
        </p:nvGraphicFramePr>
        <p:xfrm>
          <a:off x="1032066" y="1672629"/>
          <a:ext cx="5867400" cy="2360613"/>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032066" y="996862"/>
            <a:ext cx="3222357" cy="584775"/>
          </a:xfrm>
          <a:prstGeom prst="rect">
            <a:avLst/>
          </a:prstGeom>
          <a:noFill/>
        </p:spPr>
        <p:txBody>
          <a:bodyPr wrap="none" rtlCol="0">
            <a:spAutoFit/>
          </a:bodyPr>
          <a:lstStyle/>
          <a:p>
            <a:r>
              <a:rPr lang="ru-RU" sz="1600" b="1" dirty="0" smtClean="0">
                <a:effectLst>
                  <a:outerShdw blurRad="38100" dist="38100" dir="2700000" algn="tl">
                    <a:srgbClr val="000000">
                      <a:alpha val="43137"/>
                    </a:srgbClr>
                  </a:outerShdw>
                </a:effectLst>
                <a:latin typeface="Trebuchet MS" panose="020B0603020202020204" pitchFamily="34" charset="0"/>
              </a:rPr>
              <a:t>Норматив финансовых затрат </a:t>
            </a:r>
          </a:p>
          <a:p>
            <a:r>
              <a:rPr lang="ru-RU" sz="1600" b="1" dirty="0" smtClean="0">
                <a:effectLst>
                  <a:outerShdw blurRad="38100" dist="38100" dir="2700000" algn="tl">
                    <a:srgbClr val="000000">
                      <a:alpha val="43137"/>
                    </a:srgbClr>
                  </a:outerShdw>
                </a:effectLst>
                <a:latin typeface="Trebuchet MS" panose="020B0603020202020204" pitchFamily="34" charset="0"/>
              </a:rPr>
              <a:t>на единицу объема</a:t>
            </a:r>
            <a:r>
              <a:rPr lang="ru-RU" sz="1600" b="1" dirty="0" smtClean="0">
                <a:effectLst>
                  <a:outerShdw blurRad="38100" dist="38100" dir="2700000" algn="tl">
                    <a:srgbClr val="000000">
                      <a:alpha val="43137"/>
                    </a:srgbClr>
                  </a:outerShdw>
                </a:effectLst>
              </a:rPr>
              <a:t>, </a:t>
            </a:r>
            <a:r>
              <a:rPr lang="ru-RU" sz="1200" b="1" dirty="0" smtClean="0">
                <a:effectLst>
                  <a:outerShdw blurRad="38100" dist="38100" dir="2700000" algn="tl">
                    <a:srgbClr val="000000">
                      <a:alpha val="43137"/>
                    </a:srgbClr>
                  </a:outerShdw>
                </a:effectLst>
              </a:rPr>
              <a:t>рублей</a:t>
            </a:r>
            <a:endParaRPr lang="ru-RU" sz="1200" b="1" dirty="0">
              <a:effectLst>
                <a:outerShdw blurRad="38100" dist="38100" dir="2700000" algn="tl">
                  <a:srgbClr val="000000">
                    <a:alpha val="43137"/>
                  </a:srgbClr>
                </a:outerShdw>
              </a:effectLst>
            </a:endParaRPr>
          </a:p>
        </p:txBody>
      </p:sp>
      <p:sp>
        <p:nvSpPr>
          <p:cNvPr id="4" name="Цилиндр 3"/>
          <p:cNvSpPr/>
          <p:nvPr/>
        </p:nvSpPr>
        <p:spPr>
          <a:xfrm>
            <a:off x="2051720" y="2902364"/>
            <a:ext cx="344838" cy="608076"/>
          </a:xfrm>
          <a:prstGeom prst="can">
            <a:avLst/>
          </a:prstGeom>
          <a:gradFill>
            <a:gsLst>
              <a:gs pos="0">
                <a:srgbClr val="DDEBCF"/>
              </a:gs>
              <a:gs pos="50000">
                <a:srgbClr val="9CB86E"/>
              </a:gs>
              <a:gs pos="100000">
                <a:srgbClr val="156B13"/>
              </a:gs>
            </a:gsLst>
            <a:lin ang="5400000" scaled="0"/>
          </a:gra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4916313" y="2852936"/>
            <a:ext cx="3040641" cy="584775"/>
          </a:xfrm>
          <a:prstGeom prst="rect">
            <a:avLst/>
          </a:prstGeom>
          <a:noFill/>
        </p:spPr>
        <p:txBody>
          <a:bodyPr wrap="none" rtlCol="0">
            <a:spAutoFit/>
          </a:bodyPr>
          <a:lstStyle/>
          <a:p>
            <a:r>
              <a:rPr lang="ru-RU" sz="1600" b="1" dirty="0" smtClean="0">
                <a:effectLst>
                  <a:outerShdw blurRad="38100" dist="38100" dir="2700000" algn="tl">
                    <a:srgbClr val="000000">
                      <a:alpha val="43137"/>
                    </a:srgbClr>
                  </a:outerShdw>
                </a:effectLst>
                <a:latin typeface="Trebuchet MS" panose="020B0603020202020204" pitchFamily="34" charset="0"/>
              </a:rPr>
              <a:t>Число мест </a:t>
            </a:r>
          </a:p>
          <a:p>
            <a:r>
              <a:rPr lang="ru-RU" sz="1600" b="1" dirty="0" smtClean="0">
                <a:effectLst>
                  <a:outerShdw blurRad="38100" dist="38100" dir="2700000" algn="tl">
                    <a:srgbClr val="000000">
                      <a:alpha val="43137"/>
                    </a:srgbClr>
                  </a:outerShdw>
                </a:effectLst>
                <a:latin typeface="Trebuchet MS" panose="020B0603020202020204" pitchFamily="34" charset="0"/>
              </a:rPr>
              <a:t>в дневном стационаре</a:t>
            </a:r>
            <a:r>
              <a:rPr lang="ru-RU" sz="1600" b="1" dirty="0" smtClean="0">
                <a:effectLst>
                  <a:outerShdw blurRad="38100" dist="38100" dir="2700000" algn="tl">
                    <a:srgbClr val="000000">
                      <a:alpha val="43137"/>
                    </a:srgbClr>
                  </a:outerShdw>
                </a:effectLst>
              </a:rPr>
              <a:t>, </a:t>
            </a:r>
            <a:r>
              <a:rPr lang="ru-RU" sz="1200" b="1" dirty="0" smtClean="0">
                <a:effectLst>
                  <a:outerShdw blurRad="38100" dist="38100" dir="2700000" algn="tl">
                    <a:srgbClr val="000000">
                      <a:alpha val="43137"/>
                    </a:srgbClr>
                  </a:outerShdw>
                </a:effectLst>
              </a:rPr>
              <a:t>единиц</a:t>
            </a:r>
            <a:endParaRPr lang="ru-RU" sz="1200" b="1" dirty="0">
              <a:effectLst>
                <a:outerShdw blurRad="38100" dist="38100" dir="2700000" algn="tl">
                  <a:srgbClr val="000000">
                    <a:alpha val="43137"/>
                  </a:srgbClr>
                </a:outerShdw>
              </a:effectLst>
            </a:endParaRPr>
          </a:p>
        </p:txBody>
      </p:sp>
      <p:sp>
        <p:nvSpPr>
          <p:cNvPr id="6" name="TextBox 5"/>
          <p:cNvSpPr txBox="1"/>
          <p:nvPr/>
        </p:nvSpPr>
        <p:spPr>
          <a:xfrm>
            <a:off x="2336787" y="2717698"/>
            <a:ext cx="697627" cy="369332"/>
          </a:xfrm>
          <a:prstGeom prst="rect">
            <a:avLst/>
          </a:prstGeom>
          <a:noFill/>
          <a:ln>
            <a:solidFill>
              <a:schemeClr val="accent3">
                <a:lumMod val="75000"/>
              </a:schemeClr>
            </a:solidFill>
          </a:ln>
          <a:effectLst>
            <a:outerShdw blurRad="50800" dist="38100" dir="16200000" rotWithShape="0">
              <a:prstClr val="black">
                <a:alpha val="40000"/>
              </a:prstClr>
            </a:outerShdw>
          </a:effectLst>
        </p:spPr>
        <p:txBody>
          <a:bodyPr wrap="none" rtlCol="0">
            <a:spAutoFit/>
          </a:bodyPr>
          <a:lstStyle/>
          <a:p>
            <a:r>
              <a:rPr lang="ru-RU" b="1" dirty="0" smtClean="0">
                <a:solidFill>
                  <a:schemeClr val="accent3">
                    <a:lumMod val="50000"/>
                  </a:schemeClr>
                </a:solidFill>
                <a:latin typeface="Arial" panose="020B0604020202020204" pitchFamily="34" charset="0"/>
                <a:cs typeface="Arial" panose="020B0604020202020204" pitchFamily="34" charset="0"/>
              </a:rPr>
              <a:t>8852</a:t>
            </a:r>
            <a:endParaRPr lang="ru-RU" b="1" dirty="0">
              <a:solidFill>
                <a:schemeClr val="accent3">
                  <a:lumMod val="50000"/>
                </a:schemeClr>
              </a:solidFill>
              <a:latin typeface="Arial" panose="020B0604020202020204" pitchFamily="34" charset="0"/>
              <a:cs typeface="Arial" panose="020B0604020202020204" pitchFamily="34" charset="0"/>
            </a:endParaRPr>
          </a:p>
        </p:txBody>
      </p:sp>
      <p:sp>
        <p:nvSpPr>
          <p:cNvPr id="13" name="Номер слайда 12"/>
          <p:cNvSpPr>
            <a:spLocks noGrp="1"/>
          </p:cNvSpPr>
          <p:nvPr>
            <p:ph type="sldNum" sz="quarter" idx="12"/>
          </p:nvPr>
        </p:nvSpPr>
        <p:spPr/>
        <p:txBody>
          <a:bodyPr/>
          <a:lstStyle/>
          <a:p>
            <a:fld id="{C3C4FDF7-D16E-485B-BFE7-27242D4044AD}" type="slidenum">
              <a:rPr lang="ru-RU" smtClean="0"/>
              <a:pPr/>
              <a:t>13</a:t>
            </a:fld>
            <a:endParaRPr lang="ru-RU"/>
          </a:p>
        </p:txBody>
      </p:sp>
    </p:spTree>
    <p:extLst>
      <p:ext uri="{BB962C8B-B14F-4D97-AF65-F5344CB8AC3E}">
        <p14:creationId xmlns="" xmlns:p14="http://schemas.microsoft.com/office/powerpoint/2010/main" val="42112949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861778" y="4941168"/>
            <a:ext cx="2270062" cy="1080119"/>
          </a:xfrm>
          <a:prstGeom prst="roundRect">
            <a:avLst/>
          </a:prstGeom>
          <a:solidFill>
            <a:schemeClr val="accent6">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smtClean="0">
                <a:solidFill>
                  <a:schemeClr val="tx1"/>
                </a:solidFill>
              </a:rPr>
              <a:t>План «дорожной карты» </a:t>
            </a:r>
            <a:r>
              <a:rPr lang="ru-RU" b="1" dirty="0">
                <a:solidFill>
                  <a:schemeClr val="tx1"/>
                </a:solidFill>
              </a:rPr>
              <a:t>-</a:t>
            </a:r>
            <a:r>
              <a:rPr lang="ru-RU" dirty="0">
                <a:solidFill>
                  <a:schemeClr val="tx1"/>
                </a:solidFill>
              </a:rPr>
              <a:t> </a:t>
            </a:r>
            <a:r>
              <a:rPr lang="ru-RU" sz="2400" b="1" dirty="0">
                <a:solidFill>
                  <a:srgbClr val="984807"/>
                </a:solidFill>
                <a:effectLst>
                  <a:outerShdw blurRad="38100" dist="38100" dir="2700000" algn="tl">
                    <a:srgbClr val="000000">
                      <a:alpha val="43137"/>
                    </a:srgbClr>
                  </a:outerShdw>
                </a:effectLst>
                <a:latin typeface="Calibri" pitchFamily="34" charset="0"/>
              </a:rPr>
              <a:t>80%</a:t>
            </a:r>
          </a:p>
        </p:txBody>
      </p:sp>
      <p:sp>
        <p:nvSpPr>
          <p:cNvPr id="4101" name="Text Box 2"/>
          <p:cNvSpPr txBox="1">
            <a:spLocks noChangeArrowheads="1"/>
          </p:cNvSpPr>
          <p:nvPr/>
        </p:nvSpPr>
        <p:spPr bwMode="auto">
          <a:xfrm>
            <a:off x="5220072" y="960789"/>
            <a:ext cx="374454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0"/>
              </a:spcBef>
            </a:pPr>
            <a:r>
              <a:rPr lang="ru-RU" altLang="ru-RU" b="1" dirty="0" smtClean="0">
                <a:solidFill>
                  <a:srgbClr val="996633"/>
                </a:solidFill>
                <a:effectLst>
                  <a:outerShdw blurRad="38100" dist="38100" dir="2700000" algn="tl">
                    <a:srgbClr val="000000">
                      <a:alpha val="43137"/>
                    </a:srgbClr>
                  </a:outerShdw>
                </a:effectLst>
                <a:latin typeface="+mn-lt"/>
              </a:rPr>
              <a:t>СКОРАЯ МЕДИЦИНСКАЯ ПОМОЩЬ</a:t>
            </a:r>
            <a:endParaRPr lang="ru-RU" altLang="ru-RU" b="1" dirty="0">
              <a:solidFill>
                <a:srgbClr val="996633"/>
              </a:solidFill>
              <a:effectLst>
                <a:outerShdw blurRad="38100" dist="38100" dir="2700000" algn="tl">
                  <a:srgbClr val="000000">
                    <a:alpha val="43137"/>
                  </a:srgbClr>
                </a:outerShdw>
              </a:effectLst>
              <a:latin typeface="+mn-lt"/>
            </a:endParaRPr>
          </a:p>
        </p:txBody>
      </p:sp>
      <p:sp>
        <p:nvSpPr>
          <p:cNvPr id="7" name="Text Box 2"/>
          <p:cNvSpPr txBox="1">
            <a:spLocks noChangeArrowheads="1"/>
          </p:cNvSpPr>
          <p:nvPr/>
        </p:nvSpPr>
        <p:spPr bwMode="auto">
          <a:xfrm>
            <a:off x="1365097" y="4434426"/>
            <a:ext cx="6745968" cy="369332"/>
          </a:xfrm>
          <a:prstGeom prst="rect">
            <a:avLst/>
          </a:prstGeom>
          <a:noFill/>
          <a:ln w="9525">
            <a:no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Доля вызовов, обслуженных в течение 20 </a:t>
            </a:r>
            <a:r>
              <a:rPr lang="ru-RU" altLang="ru-RU" b="1" dirty="0" smtClean="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минут (ф.40)</a:t>
            </a:r>
            <a:endParaRPr lang="ru-RU" altLang="ru-RU"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endParaRPr>
          </a:p>
        </p:txBody>
      </p:sp>
      <p:sp>
        <p:nvSpPr>
          <p:cNvPr id="9" name="Скругленный прямоугольник 8"/>
          <p:cNvSpPr/>
          <p:nvPr/>
        </p:nvSpPr>
        <p:spPr>
          <a:xfrm>
            <a:off x="6105470" y="4941167"/>
            <a:ext cx="2120309" cy="1080119"/>
          </a:xfrm>
          <a:prstGeom prst="roundRect">
            <a:avLst/>
          </a:prstGeom>
          <a:solidFill>
            <a:schemeClr val="accent6">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solidFill>
                  <a:schemeClr val="tx1"/>
                </a:solidFill>
              </a:rPr>
              <a:t>Факт </a:t>
            </a:r>
            <a:r>
              <a:rPr lang="ru-RU" b="1" dirty="0" smtClean="0">
                <a:solidFill>
                  <a:schemeClr val="tx1"/>
                </a:solidFill>
              </a:rPr>
              <a:t>2013 - </a:t>
            </a:r>
            <a:r>
              <a:rPr lang="ru-RU" sz="2400" b="1" dirty="0">
                <a:solidFill>
                  <a:srgbClr val="984807"/>
                </a:solidFill>
                <a:effectLst>
                  <a:outerShdw blurRad="38100" dist="38100" dir="2700000" algn="tl">
                    <a:srgbClr val="000000">
                      <a:alpha val="43137"/>
                    </a:srgbClr>
                  </a:outerShdw>
                </a:effectLst>
                <a:latin typeface="Calibri" pitchFamily="34" charset="0"/>
              </a:rPr>
              <a:t>70%</a:t>
            </a:r>
          </a:p>
        </p:txBody>
      </p:sp>
      <p:graphicFrame>
        <p:nvGraphicFramePr>
          <p:cNvPr id="2" name="Диаграмма 1"/>
          <p:cNvGraphicFramePr/>
          <p:nvPr>
            <p:extLst>
              <p:ext uri="{D42A27DB-BD31-4B8C-83A1-F6EECF244321}">
                <p14:modId xmlns="" xmlns:p14="http://schemas.microsoft.com/office/powerpoint/2010/main" val="2344214871"/>
              </p:ext>
            </p:extLst>
          </p:nvPr>
        </p:nvGraphicFramePr>
        <p:xfrm>
          <a:off x="899592" y="1330121"/>
          <a:ext cx="4104456" cy="23200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Диаграмма 9"/>
          <p:cNvGraphicFramePr/>
          <p:nvPr>
            <p:extLst>
              <p:ext uri="{D42A27DB-BD31-4B8C-83A1-F6EECF244321}">
                <p14:modId xmlns="" xmlns:p14="http://schemas.microsoft.com/office/powerpoint/2010/main" val="2929245089"/>
              </p:ext>
            </p:extLst>
          </p:nvPr>
        </p:nvGraphicFramePr>
        <p:xfrm>
          <a:off x="5058048" y="1330121"/>
          <a:ext cx="4104456" cy="2320032"/>
        </p:xfrm>
        <a:graphic>
          <a:graphicData uri="http://schemas.openxmlformats.org/drawingml/2006/chart">
            <c:chart xmlns:c="http://schemas.openxmlformats.org/drawingml/2006/chart" xmlns:r="http://schemas.openxmlformats.org/officeDocument/2006/relationships" r:id="rId4"/>
          </a:graphicData>
        </a:graphic>
      </p:graphicFrame>
      <p:sp>
        <p:nvSpPr>
          <p:cNvPr id="12" name="Скругленная прямоугольная выноска 11"/>
          <p:cNvSpPr/>
          <p:nvPr/>
        </p:nvSpPr>
        <p:spPr>
          <a:xfrm>
            <a:off x="7596336" y="3356992"/>
            <a:ext cx="1258888" cy="863600"/>
          </a:xfrm>
          <a:prstGeom prst="wedgeRoundRectCallout">
            <a:avLst>
              <a:gd name="adj1" fmla="val -55689"/>
              <a:gd name="adj2" fmla="val -98397"/>
              <a:gd name="adj3" fmla="val 16667"/>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sz="2400" b="1" dirty="0" smtClean="0">
                <a:solidFill>
                  <a:srgbClr val="984807"/>
                </a:solidFill>
                <a:effectLst>
                  <a:outerShdw blurRad="38100" dist="38100" dir="2700000" algn="tl">
                    <a:srgbClr val="000000">
                      <a:alpha val="43137"/>
                    </a:srgbClr>
                  </a:outerShdw>
                </a:effectLst>
                <a:latin typeface="Calibri" pitchFamily="34" charset="0"/>
              </a:rPr>
              <a:t>0,297</a:t>
            </a:r>
            <a:r>
              <a:rPr lang="ru-RU" altLang="ru-RU" dirty="0" smtClean="0">
                <a:latin typeface="Calibri" pitchFamily="34" charset="0"/>
              </a:rPr>
              <a:t> </a:t>
            </a:r>
            <a:r>
              <a:rPr lang="ru-RU" altLang="ru-RU" b="1" dirty="0">
                <a:latin typeface="Calibri" pitchFamily="34" charset="0"/>
              </a:rPr>
              <a:t>на 1 </a:t>
            </a:r>
            <a:r>
              <a:rPr lang="ru-RU" altLang="ru-RU" b="1" dirty="0" smtClean="0">
                <a:latin typeface="Calibri" pitchFamily="34" charset="0"/>
              </a:rPr>
              <a:t>жителя</a:t>
            </a:r>
            <a:endParaRPr lang="ru-RU" altLang="ru-RU" b="1" dirty="0">
              <a:latin typeface="Calibri" pitchFamily="34" charset="0"/>
            </a:endParaRPr>
          </a:p>
        </p:txBody>
      </p:sp>
      <p:sp>
        <p:nvSpPr>
          <p:cNvPr id="4" name="TextBox 3"/>
          <p:cNvSpPr txBox="1"/>
          <p:nvPr/>
        </p:nvSpPr>
        <p:spPr>
          <a:xfrm>
            <a:off x="2647857" y="3421691"/>
            <a:ext cx="1550424" cy="400110"/>
          </a:xfrm>
          <a:prstGeom prst="rect">
            <a:avLst/>
          </a:prstGeom>
          <a:noFill/>
        </p:spPr>
        <p:txBody>
          <a:bodyPr wrap="none" rtlCol="0">
            <a:spAutoFit/>
          </a:bodyPr>
          <a:lstStyle/>
          <a:p>
            <a:r>
              <a:rPr lang="ru-RU" sz="20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2013, план</a:t>
            </a:r>
          </a:p>
        </p:txBody>
      </p:sp>
      <p:sp>
        <p:nvSpPr>
          <p:cNvPr id="15" name="TextBox 14"/>
          <p:cNvSpPr txBox="1"/>
          <p:nvPr/>
        </p:nvSpPr>
        <p:spPr>
          <a:xfrm>
            <a:off x="4738081" y="3431488"/>
            <a:ext cx="1564852" cy="400110"/>
          </a:xfrm>
          <a:prstGeom prst="rect">
            <a:avLst/>
          </a:prstGeom>
          <a:noFill/>
        </p:spPr>
        <p:txBody>
          <a:bodyPr wrap="none" rtlCol="0">
            <a:spAutoFit/>
          </a:bodyPr>
          <a:lstStyle/>
          <a:p>
            <a:r>
              <a:rPr lang="ru-RU" sz="20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2013, факт</a:t>
            </a:r>
          </a:p>
        </p:txBody>
      </p:sp>
      <p:sp>
        <p:nvSpPr>
          <p:cNvPr id="16" name="Скругленная прямоугольная выноска 15"/>
          <p:cNvSpPr/>
          <p:nvPr/>
        </p:nvSpPr>
        <p:spPr>
          <a:xfrm>
            <a:off x="1002795" y="1262690"/>
            <a:ext cx="1258888" cy="523995"/>
          </a:xfrm>
          <a:prstGeom prst="wedgeRoundRectCallout">
            <a:avLst>
              <a:gd name="adj1" fmla="val 71052"/>
              <a:gd name="adj2" fmla="val 96861"/>
              <a:gd name="adj3" fmla="val 16667"/>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sz="2400" b="1" dirty="0" smtClean="0">
                <a:solidFill>
                  <a:srgbClr val="984807"/>
                </a:solidFill>
                <a:effectLst>
                  <a:outerShdw blurRad="38100" dist="38100" dir="2700000" algn="tl">
                    <a:srgbClr val="000000">
                      <a:alpha val="43137"/>
                    </a:srgbClr>
                  </a:outerShdw>
                </a:effectLst>
                <a:latin typeface="Calibri" pitchFamily="34" charset="0"/>
              </a:rPr>
              <a:t>6%</a:t>
            </a:r>
            <a:endParaRPr lang="ru-RU" altLang="ru-RU" dirty="0">
              <a:latin typeface="Calibri" pitchFamily="34" charset="0"/>
            </a:endParaRPr>
          </a:p>
        </p:txBody>
      </p:sp>
      <p:sp>
        <p:nvSpPr>
          <p:cNvPr id="11" name="Скругленная прямоугольная выноска 10"/>
          <p:cNvSpPr/>
          <p:nvPr/>
        </p:nvSpPr>
        <p:spPr>
          <a:xfrm>
            <a:off x="232334" y="3356992"/>
            <a:ext cx="1258888" cy="863600"/>
          </a:xfrm>
          <a:prstGeom prst="wedgeRoundRectCallout">
            <a:avLst>
              <a:gd name="adj1" fmla="val 43629"/>
              <a:gd name="adj2" fmla="val -87593"/>
              <a:gd name="adj3" fmla="val 16667"/>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sz="2400" b="1" dirty="0">
                <a:solidFill>
                  <a:srgbClr val="984807"/>
                </a:solidFill>
                <a:effectLst>
                  <a:outerShdw blurRad="38100" dist="38100" dir="2700000" algn="tl">
                    <a:srgbClr val="000000">
                      <a:alpha val="43137"/>
                    </a:srgbClr>
                  </a:outerShdw>
                </a:effectLst>
                <a:latin typeface="Calibri" pitchFamily="34" charset="0"/>
              </a:rPr>
              <a:t>0,322</a:t>
            </a:r>
            <a:r>
              <a:rPr lang="ru-RU" altLang="ru-RU" dirty="0">
                <a:latin typeface="Calibri" pitchFamily="34" charset="0"/>
              </a:rPr>
              <a:t> </a:t>
            </a:r>
            <a:r>
              <a:rPr lang="ru-RU" altLang="ru-RU" b="1" dirty="0">
                <a:latin typeface="Calibri" pitchFamily="34" charset="0"/>
              </a:rPr>
              <a:t>на 1 </a:t>
            </a:r>
            <a:r>
              <a:rPr lang="ru-RU" altLang="ru-RU" b="1" dirty="0" smtClean="0">
                <a:latin typeface="Calibri" pitchFamily="34" charset="0"/>
              </a:rPr>
              <a:t>жителя</a:t>
            </a:r>
            <a:endParaRPr lang="ru-RU" altLang="ru-RU" b="1" dirty="0">
              <a:latin typeface="Calibri" pitchFamily="34" charset="0"/>
            </a:endParaRPr>
          </a:p>
        </p:txBody>
      </p:sp>
      <p:sp>
        <p:nvSpPr>
          <p:cNvPr id="17" name="Скругленная прямоугольная выноска 16"/>
          <p:cNvSpPr/>
          <p:nvPr/>
        </p:nvSpPr>
        <p:spPr>
          <a:xfrm>
            <a:off x="7596336" y="1487630"/>
            <a:ext cx="1258888" cy="523995"/>
          </a:xfrm>
          <a:prstGeom prst="wedgeRoundRectCallout">
            <a:avLst>
              <a:gd name="adj1" fmla="val -103125"/>
              <a:gd name="adj2" fmla="val 47002"/>
              <a:gd name="adj3" fmla="val 16667"/>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sz="2400" b="1" dirty="0" smtClean="0">
                <a:solidFill>
                  <a:srgbClr val="984807"/>
                </a:solidFill>
                <a:effectLst>
                  <a:outerShdw blurRad="38100" dist="38100" dir="2700000" algn="tl">
                    <a:srgbClr val="000000">
                      <a:alpha val="43137"/>
                    </a:srgbClr>
                  </a:outerShdw>
                </a:effectLst>
                <a:latin typeface="Calibri" pitchFamily="34" charset="0"/>
              </a:rPr>
              <a:t>14%</a:t>
            </a:r>
            <a:endParaRPr lang="ru-RU" altLang="ru-RU" dirty="0">
              <a:latin typeface="Calibri" pitchFamily="34" charset="0"/>
            </a:endParaRPr>
          </a:p>
        </p:txBody>
      </p:sp>
      <p:sp>
        <p:nvSpPr>
          <p:cNvPr id="18" name="Овал 17"/>
          <p:cNvSpPr/>
          <p:nvPr/>
        </p:nvSpPr>
        <p:spPr>
          <a:xfrm rot="19646112">
            <a:off x="7621534" y="1483990"/>
            <a:ext cx="1117619" cy="604175"/>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Picture 25" descr="скорая"/>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697152" y="4365103"/>
            <a:ext cx="3744529" cy="24928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 name="Номер слайда 19"/>
          <p:cNvSpPr>
            <a:spLocks noGrp="1"/>
          </p:cNvSpPr>
          <p:nvPr>
            <p:ph type="sldNum" sz="quarter" idx="12"/>
          </p:nvPr>
        </p:nvSpPr>
        <p:spPr/>
        <p:txBody>
          <a:bodyPr/>
          <a:lstStyle/>
          <a:p>
            <a:fld id="{C3C4FDF7-D16E-485B-BFE7-27242D4044AD}" type="slidenum">
              <a:rPr lang="ru-RU" smtClean="0"/>
              <a:pPr/>
              <a:t>14</a:t>
            </a:fld>
            <a:endParaRPr lang="ru-RU"/>
          </a:p>
        </p:txBody>
      </p:sp>
    </p:spTree>
    <p:extLst>
      <p:ext uri="{BB962C8B-B14F-4D97-AF65-F5344CB8AC3E}">
        <p14:creationId xmlns="" xmlns:p14="http://schemas.microsoft.com/office/powerpoint/2010/main" val="1046006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5"/>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5B873BD-5E6C-4FE9-83D1-F804267BC3C8}" type="slidenum">
              <a:rPr lang="ru-RU" altLang="ru-RU">
                <a:solidFill>
                  <a:srgbClr val="898989"/>
                </a:solidFill>
                <a:latin typeface="Calibri" pitchFamily="34" charset="0"/>
              </a:rPr>
              <a:pPr eaLnBrk="1" hangingPunct="1"/>
              <a:t>15</a:t>
            </a:fld>
            <a:endParaRPr lang="ru-RU" altLang="ru-RU">
              <a:solidFill>
                <a:srgbClr val="898989"/>
              </a:solidFill>
              <a:latin typeface="Calibri" pitchFamily="34" charset="0"/>
            </a:endParaRPr>
          </a:p>
        </p:txBody>
      </p:sp>
      <p:graphicFrame>
        <p:nvGraphicFramePr>
          <p:cNvPr id="3074" name="Диаграмма 3"/>
          <p:cNvGraphicFramePr>
            <a:graphicFrameLocks/>
          </p:cNvGraphicFramePr>
          <p:nvPr>
            <p:extLst>
              <p:ext uri="{D42A27DB-BD31-4B8C-83A1-F6EECF244321}">
                <p14:modId xmlns="" xmlns:p14="http://schemas.microsoft.com/office/powerpoint/2010/main" val="2318615885"/>
              </p:ext>
            </p:extLst>
          </p:nvPr>
        </p:nvGraphicFramePr>
        <p:xfrm>
          <a:off x="1115616" y="1412776"/>
          <a:ext cx="6808298" cy="4179937"/>
        </p:xfrm>
        <a:graphic>
          <a:graphicData uri="http://schemas.openxmlformats.org/presentationml/2006/ole">
            <p:oleObj spid="_x0000_s9501" name="Диаграмма" r:id="rId4" imgW="5553266" imgH="3867340" progId="Excel.Sheet.8">
              <p:embed/>
            </p:oleObj>
          </a:graphicData>
        </a:graphic>
      </p:graphicFrame>
      <p:sp>
        <p:nvSpPr>
          <p:cNvPr id="2052" name="Text Box 2"/>
          <p:cNvSpPr txBox="1">
            <a:spLocks noChangeArrowheads="1"/>
          </p:cNvSpPr>
          <p:nvPr/>
        </p:nvSpPr>
        <p:spPr bwMode="auto">
          <a:xfrm>
            <a:off x="1979712" y="901977"/>
            <a:ext cx="6992155" cy="341632"/>
          </a:xfrm>
          <a:prstGeom prst="rect">
            <a:avLst/>
          </a:prstGeom>
          <a:noFill/>
          <a:ln w="9525">
            <a:no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lnSpc>
                <a:spcPct val="90000"/>
              </a:lnSpc>
              <a:spcBef>
                <a:spcPct val="0"/>
              </a:spcBef>
            </a:pPr>
            <a:r>
              <a:rPr lang="ru-RU" altLang="ru-RU" b="1" dirty="0" smtClean="0">
                <a:solidFill>
                  <a:srgbClr val="996633"/>
                </a:solidFill>
                <a:effectLst>
                  <a:outerShdw blurRad="38100" dist="38100" dir="2700000" algn="tl">
                    <a:srgbClr val="000000">
                      <a:alpha val="43137"/>
                    </a:srgbClr>
                  </a:outerShdw>
                </a:effectLst>
                <a:latin typeface="+mn-lt"/>
              </a:rPr>
              <a:t>ДИНАМИКА КОЕЧНОГО ФОНДА И МЕСТ ДНЕВНОГО СТАЦИОНАРА</a:t>
            </a:r>
            <a:endParaRPr lang="ru-RU" altLang="ru-RU" b="1" dirty="0">
              <a:solidFill>
                <a:srgbClr val="996633"/>
              </a:solidFill>
              <a:effectLst>
                <a:outerShdw blurRad="38100" dist="38100" dir="2700000" algn="tl">
                  <a:srgbClr val="000000">
                    <a:alpha val="43137"/>
                  </a:srgbClr>
                </a:outerShdw>
              </a:effectLst>
              <a:latin typeface="+mn-lt"/>
            </a:endParaRPr>
          </a:p>
        </p:txBody>
      </p:sp>
      <p:sp>
        <p:nvSpPr>
          <p:cNvPr id="8" name="Text Box 8"/>
          <p:cNvSpPr txBox="1">
            <a:spLocks noChangeArrowheads="1"/>
          </p:cNvSpPr>
          <p:nvPr/>
        </p:nvSpPr>
        <p:spPr bwMode="auto">
          <a:xfrm>
            <a:off x="1259632" y="5733255"/>
            <a:ext cx="4105027" cy="646331"/>
          </a:xfrm>
          <a:prstGeom prst="rect">
            <a:avLst/>
          </a:prstGeom>
          <a:noFill/>
          <a:ln w="9525">
            <a:noFill/>
            <a:miter lim="800000"/>
            <a:headEnd/>
            <a:tailEnd/>
          </a:ln>
          <a:effectLst>
            <a:outerShdw dist="17961" dir="13500000" algn="ctr" rotWithShape="0">
              <a:schemeClr val="tx1"/>
            </a:outerShdw>
          </a:effec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ru-RU" altLang="ru-RU" sz="1400" dirty="0">
                <a:solidFill>
                  <a:schemeClr val="tx1">
                    <a:lumMod val="75000"/>
                    <a:lumOff val="25000"/>
                  </a:schemeClr>
                </a:solidFill>
                <a:latin typeface="Trebuchet MS" panose="020B0603020202020204" pitchFamily="34" charset="0"/>
                <a:cs typeface="Arial" pitchFamily="34" charset="0"/>
              </a:rPr>
              <a:t>Норматив – </a:t>
            </a:r>
            <a:r>
              <a:rPr lang="ru-RU" altLang="ru-RU" dirty="0">
                <a:solidFill>
                  <a:srgbClr val="FF0000"/>
                </a:solidFill>
                <a:effectLst>
                  <a:outerShdw blurRad="38100" dist="38100" dir="2700000" algn="tl">
                    <a:srgbClr val="000000">
                      <a:alpha val="43137"/>
                    </a:srgbClr>
                  </a:outerShdw>
                </a:effectLst>
                <a:latin typeface="Trebuchet MS" panose="020B0603020202020204" pitchFamily="34" charset="0"/>
                <a:ea typeface="Gulim" pitchFamily="34" charset="-127"/>
                <a:cs typeface="Arial" pitchFamily="34" charset="0"/>
              </a:rPr>
              <a:t>80,4</a:t>
            </a:r>
            <a:r>
              <a:rPr lang="ru-RU" altLang="ru-RU" sz="1400" dirty="0">
                <a:solidFill>
                  <a:schemeClr val="tx1">
                    <a:lumMod val="75000"/>
                    <a:lumOff val="25000"/>
                  </a:schemeClr>
                </a:solidFill>
                <a:latin typeface="Trebuchet MS" panose="020B0603020202020204" pitchFamily="34" charset="0"/>
                <a:cs typeface="Arial" pitchFamily="34" charset="0"/>
              </a:rPr>
              <a:t> койки на 10 тыс. населения</a:t>
            </a:r>
          </a:p>
          <a:p>
            <a:pPr eaLnBrk="1" hangingPunct="1"/>
            <a:r>
              <a:rPr lang="ru-RU" altLang="ru-RU" sz="1400" dirty="0">
                <a:solidFill>
                  <a:schemeClr val="tx1">
                    <a:lumMod val="75000"/>
                    <a:lumOff val="25000"/>
                  </a:schemeClr>
                </a:solidFill>
                <a:latin typeface="Trebuchet MS" panose="020B0603020202020204" pitchFamily="34" charset="0"/>
                <a:cs typeface="Arial" pitchFamily="34" charset="0"/>
              </a:rPr>
              <a:t>Потребность – </a:t>
            </a:r>
            <a:r>
              <a:rPr lang="ru-RU" altLang="ru-RU" b="1" dirty="0">
                <a:solidFill>
                  <a:srgbClr val="FF0000"/>
                </a:solidFill>
                <a:effectLst>
                  <a:outerShdw blurRad="38100" dist="38100" dir="2700000" algn="tl">
                    <a:srgbClr val="000000">
                      <a:alpha val="43137"/>
                    </a:srgbClr>
                  </a:outerShdw>
                </a:effectLst>
                <a:latin typeface="Trebuchet MS" panose="020B0603020202020204" pitchFamily="34" charset="0"/>
                <a:ea typeface="Gulim" pitchFamily="34" charset="-127"/>
              </a:rPr>
              <a:t>34975</a:t>
            </a:r>
            <a:r>
              <a:rPr lang="ru-RU" altLang="ru-RU" sz="1400" dirty="0">
                <a:solidFill>
                  <a:schemeClr val="tx1">
                    <a:lumMod val="75000"/>
                    <a:lumOff val="25000"/>
                  </a:schemeClr>
                </a:solidFill>
                <a:latin typeface="Trebuchet MS" panose="020B0603020202020204" pitchFamily="34" charset="0"/>
                <a:cs typeface="Arial" pitchFamily="34" charset="0"/>
              </a:rPr>
              <a:t> коек</a:t>
            </a:r>
          </a:p>
        </p:txBody>
      </p:sp>
      <p:sp>
        <p:nvSpPr>
          <p:cNvPr id="10" name="Прямоугольная выноска 9"/>
          <p:cNvSpPr/>
          <p:nvPr/>
        </p:nvSpPr>
        <p:spPr>
          <a:xfrm>
            <a:off x="7092280" y="1686205"/>
            <a:ext cx="1656308" cy="504056"/>
          </a:xfrm>
          <a:prstGeom prst="wedgeRectCallout">
            <a:avLst>
              <a:gd name="adj1" fmla="val -104276"/>
              <a:gd name="adj2" fmla="val 62477"/>
            </a:avLst>
          </a:prstGeom>
          <a:solidFill>
            <a:sysClr val="window" lastClr="FFFFFF"/>
          </a:solidFill>
          <a:ln w="25400" cap="flat" cmpd="sng" algn="ctr">
            <a:solidFill>
              <a:srgbClr val="9BBB59">
                <a:lumMod val="75000"/>
              </a:srgbClr>
            </a:solidFill>
            <a:prstDash val="solid"/>
          </a:ln>
          <a:effectLst/>
        </p:spPr>
        <p:style>
          <a:lnRef idx="2">
            <a:schemeClr val="accent6"/>
          </a:lnRef>
          <a:fillRef idx="1">
            <a:schemeClr val="lt1"/>
          </a:fillRef>
          <a:effectRef idx="0">
            <a:schemeClr val="accent6"/>
          </a:effectRef>
          <a:fontRef idx="minor">
            <a:schemeClr val="dk1"/>
          </a:fontRef>
        </p:style>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sz="1600" b="1" dirty="0">
                <a:solidFill>
                  <a:srgbClr val="C00000"/>
                </a:solidFill>
                <a:effectLst>
                  <a:outerShdw blurRad="38100" dist="38100" dir="2700000" algn="tl">
                    <a:srgbClr val="000000">
                      <a:alpha val="43137"/>
                    </a:srgbClr>
                  </a:outerShdw>
                </a:effectLst>
                <a:latin typeface="Calibri" pitchFamily="34" charset="0"/>
              </a:rPr>
              <a:t>85,3</a:t>
            </a:r>
            <a:r>
              <a:rPr lang="ru-RU" altLang="ru-RU" sz="1200" dirty="0">
                <a:solidFill>
                  <a:srgbClr val="C00000"/>
                </a:solidFill>
                <a:latin typeface="Calibri" pitchFamily="34" charset="0"/>
              </a:rPr>
              <a:t> </a:t>
            </a:r>
            <a:r>
              <a:rPr lang="ru-RU" altLang="ru-RU" sz="1200" dirty="0">
                <a:solidFill>
                  <a:srgbClr val="604A7B"/>
                </a:solidFill>
                <a:latin typeface="Calibri" pitchFamily="34" charset="0"/>
              </a:rPr>
              <a:t>на 10 тыс. населения</a:t>
            </a:r>
          </a:p>
          <a:p>
            <a:pPr eaLnBrk="1" hangingPunct="1"/>
            <a:endParaRPr lang="ru-RU" altLang="ru-RU" sz="1200" dirty="0">
              <a:solidFill>
                <a:srgbClr val="58C85D"/>
              </a:solidFill>
              <a:latin typeface="Calibri" pitchFamily="34" charset="0"/>
            </a:endParaRPr>
          </a:p>
        </p:txBody>
      </p:sp>
      <p:sp>
        <p:nvSpPr>
          <p:cNvPr id="12" name="Прямоугольная выноска 11"/>
          <p:cNvSpPr/>
          <p:nvPr/>
        </p:nvSpPr>
        <p:spPr>
          <a:xfrm>
            <a:off x="6516216" y="5157192"/>
            <a:ext cx="1512168" cy="576064"/>
          </a:xfrm>
          <a:prstGeom prst="wedgeRectCallout">
            <a:avLst>
              <a:gd name="adj1" fmla="val -64897"/>
              <a:gd name="adj2" fmla="val -200857"/>
            </a:avLst>
          </a:prstGeom>
          <a:solidFill>
            <a:sysClr val="window" lastClr="FFFFFF"/>
          </a:solidFill>
          <a:ln w="25400" cap="flat" cmpd="sng" algn="ctr">
            <a:solidFill>
              <a:srgbClr val="9BBB59">
                <a:lumMod val="75000"/>
              </a:srgbClr>
            </a:solidFill>
            <a:prstDash val="solid"/>
          </a:ln>
          <a:effectLst/>
        </p:spPr>
        <p:style>
          <a:lnRef idx="2">
            <a:schemeClr val="accent6"/>
          </a:lnRef>
          <a:fillRef idx="1">
            <a:schemeClr val="lt1"/>
          </a:fillRef>
          <a:effectRef idx="0">
            <a:schemeClr val="accent6"/>
          </a:effectRef>
          <a:fontRef idx="minor">
            <a:schemeClr val="dk1"/>
          </a:fontRef>
        </p:style>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ru-RU" altLang="ru-RU" sz="1600" b="1" dirty="0" smtClean="0">
                <a:solidFill>
                  <a:srgbClr val="C00000"/>
                </a:solidFill>
                <a:effectLst>
                  <a:outerShdw blurRad="38100" dist="38100" dir="2700000" algn="tl">
                    <a:srgbClr val="000000">
                      <a:alpha val="43137"/>
                    </a:srgbClr>
                  </a:outerShdw>
                </a:effectLst>
                <a:latin typeface="Calibri" pitchFamily="34" charset="0"/>
              </a:rPr>
              <a:t>21,3</a:t>
            </a:r>
            <a:r>
              <a:rPr lang="ru-RU" altLang="ru-RU" sz="1200" dirty="0" smtClean="0">
                <a:solidFill>
                  <a:srgbClr val="C00000"/>
                </a:solidFill>
                <a:latin typeface="Calibri" pitchFamily="34" charset="0"/>
              </a:rPr>
              <a:t> </a:t>
            </a:r>
            <a:r>
              <a:rPr lang="ru-RU" altLang="ru-RU" sz="1200" dirty="0">
                <a:solidFill>
                  <a:srgbClr val="604A7B"/>
                </a:solidFill>
                <a:latin typeface="Calibri" pitchFamily="34" charset="0"/>
              </a:rPr>
              <a:t>на 10 тыс. населения</a:t>
            </a:r>
          </a:p>
          <a:p>
            <a:pPr eaLnBrk="1" hangingPunct="1"/>
            <a:endParaRPr lang="ru-RU" altLang="ru-RU" sz="1200" dirty="0">
              <a:solidFill>
                <a:srgbClr val="58C85D"/>
              </a:solidFill>
              <a:latin typeface="Calibri" pitchFamily="34" charset="0"/>
            </a:endParaRPr>
          </a:p>
        </p:txBody>
      </p:sp>
    </p:spTree>
    <p:extLst>
      <p:ext uri="{BB962C8B-B14F-4D97-AF65-F5344CB8AC3E}">
        <p14:creationId xmlns="" xmlns:p14="http://schemas.microsoft.com/office/powerpoint/2010/main" val="6432675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Объект 1"/>
          <p:cNvGraphicFramePr>
            <a:graphicFrameLocks/>
          </p:cNvGraphicFramePr>
          <p:nvPr>
            <p:extLst>
              <p:ext uri="{D42A27DB-BD31-4B8C-83A1-F6EECF244321}">
                <p14:modId xmlns="" xmlns:p14="http://schemas.microsoft.com/office/powerpoint/2010/main" val="1613670124"/>
              </p:ext>
            </p:extLst>
          </p:nvPr>
        </p:nvGraphicFramePr>
        <p:xfrm>
          <a:off x="-18008" y="2708920"/>
          <a:ext cx="5814144" cy="4293096"/>
        </p:xfrm>
        <a:graphic>
          <a:graphicData uri="http://schemas.openxmlformats.org/presentationml/2006/ole">
            <p:oleObj spid="_x0000_s10796" name="Диаграмма" r:id="rId4" imgW="4238816" imgH="2981516" progId="Excel.Sheet.8">
              <p:embed/>
            </p:oleObj>
          </a:graphicData>
        </a:graphic>
      </p:graphicFrame>
      <p:graphicFrame>
        <p:nvGraphicFramePr>
          <p:cNvPr id="3" name="Объект 2"/>
          <p:cNvGraphicFramePr>
            <a:graphicFrameLocks/>
          </p:cNvGraphicFramePr>
          <p:nvPr>
            <p:extLst>
              <p:ext uri="{D42A27DB-BD31-4B8C-83A1-F6EECF244321}">
                <p14:modId xmlns="" xmlns:p14="http://schemas.microsoft.com/office/powerpoint/2010/main" val="2258671915"/>
              </p:ext>
            </p:extLst>
          </p:nvPr>
        </p:nvGraphicFramePr>
        <p:xfrm>
          <a:off x="4716016" y="548680"/>
          <a:ext cx="4427984" cy="3312368"/>
        </p:xfrm>
        <a:graphic>
          <a:graphicData uri="http://schemas.openxmlformats.org/presentationml/2006/ole">
            <p:oleObj spid="_x0000_s10797" name="Диаграмма" r:id="rId5" imgW="4238816" imgH="2952940" progId="Excel.Sheet.8">
              <p:embed/>
            </p:oleObj>
          </a:graphicData>
        </a:graphic>
      </p:graphicFrame>
      <p:sp>
        <p:nvSpPr>
          <p:cNvPr id="4" name="Text Box 2"/>
          <p:cNvSpPr txBox="1">
            <a:spLocks noChangeArrowheads="1"/>
          </p:cNvSpPr>
          <p:nvPr/>
        </p:nvSpPr>
        <p:spPr bwMode="auto">
          <a:xfrm>
            <a:off x="232081" y="2289822"/>
            <a:ext cx="2520528" cy="313932"/>
          </a:xfrm>
          <a:prstGeom prst="rect">
            <a:avLst/>
          </a:prstGeom>
          <a:noFill/>
          <a:ln w="9525">
            <a:no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90000"/>
              </a:lnSpc>
            </a:pPr>
            <a:r>
              <a:rPr lang="ru-RU" altLang="ru-RU" sz="16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Работа койки, </a:t>
            </a:r>
            <a:r>
              <a:rPr lang="ru-RU" altLang="ru-RU" sz="12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дней в году</a:t>
            </a:r>
          </a:p>
        </p:txBody>
      </p:sp>
      <p:sp>
        <p:nvSpPr>
          <p:cNvPr id="5" name="Text Box 2"/>
          <p:cNvSpPr txBox="1">
            <a:spLocks noChangeArrowheads="1"/>
          </p:cNvSpPr>
          <p:nvPr/>
        </p:nvSpPr>
        <p:spPr bwMode="auto">
          <a:xfrm>
            <a:off x="5796136" y="3602001"/>
            <a:ext cx="3205112" cy="535531"/>
          </a:xfrm>
          <a:prstGeom prst="rect">
            <a:avLst/>
          </a:prstGeom>
          <a:noFill/>
          <a:ln w="9525">
            <a:no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lnSpc>
                <a:spcPct val="90000"/>
              </a:lnSpc>
            </a:pPr>
            <a:r>
              <a:rPr lang="ru-RU" altLang="ru-RU" sz="16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Средние сроки пребывания в </a:t>
            </a:r>
            <a:r>
              <a:rPr lang="ru-RU" altLang="ru-RU" sz="1600" b="1" dirty="0" smtClean="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стационаре, </a:t>
            </a:r>
            <a:r>
              <a:rPr lang="ru-RU" altLang="ru-RU" sz="1200" b="1" dirty="0" smtClean="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дней</a:t>
            </a:r>
            <a:endParaRPr lang="ru-RU" altLang="ru-RU" sz="12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endParaRPr>
          </a:p>
        </p:txBody>
      </p:sp>
      <p:sp>
        <p:nvSpPr>
          <p:cNvPr id="7" name="Скругленный прямоугольник 6"/>
          <p:cNvSpPr/>
          <p:nvPr/>
        </p:nvSpPr>
        <p:spPr>
          <a:xfrm>
            <a:off x="5940152" y="5157193"/>
            <a:ext cx="2232248" cy="648071"/>
          </a:xfrm>
          <a:prstGeom prst="roundRect">
            <a:avLst/>
          </a:prstGeom>
          <a:solidFill>
            <a:schemeClr val="accent6">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dirty="0" smtClean="0">
                <a:solidFill>
                  <a:schemeClr val="tx1"/>
                </a:solidFill>
              </a:rPr>
              <a:t>План «дорожной карты» </a:t>
            </a:r>
            <a:r>
              <a:rPr lang="ru-RU" sz="1400" b="1" dirty="0">
                <a:solidFill>
                  <a:schemeClr val="tx1"/>
                </a:solidFill>
              </a:rPr>
              <a:t>-</a:t>
            </a:r>
            <a:r>
              <a:rPr lang="ru-RU" sz="1400" dirty="0">
                <a:solidFill>
                  <a:schemeClr val="tx1"/>
                </a:solidFill>
              </a:rPr>
              <a:t> </a:t>
            </a:r>
            <a:r>
              <a:rPr lang="ru-RU" b="1" dirty="0" smtClean="0">
                <a:solidFill>
                  <a:srgbClr val="FF0000"/>
                </a:solidFill>
                <a:effectLst>
                  <a:outerShdw blurRad="38100" dist="38100" dir="2700000" algn="tl">
                    <a:srgbClr val="000000">
                      <a:alpha val="43137"/>
                    </a:srgbClr>
                  </a:outerShdw>
                </a:effectLst>
                <a:latin typeface="Calibri" pitchFamily="34" charset="0"/>
              </a:rPr>
              <a:t>320</a:t>
            </a:r>
            <a:r>
              <a:rPr lang="ru-RU" sz="1400" b="1" dirty="0" smtClean="0">
                <a:solidFill>
                  <a:srgbClr val="984807"/>
                </a:solidFill>
                <a:effectLst>
                  <a:outerShdw blurRad="38100" dist="38100" dir="2700000" algn="tl">
                    <a:srgbClr val="000000">
                      <a:alpha val="43137"/>
                    </a:srgbClr>
                  </a:outerShdw>
                </a:effectLst>
                <a:latin typeface="Calibri" pitchFamily="34" charset="0"/>
              </a:rPr>
              <a:t> </a:t>
            </a:r>
            <a:r>
              <a:rPr lang="ru-RU" sz="1400" b="1" dirty="0">
                <a:solidFill>
                  <a:schemeClr val="tx1"/>
                </a:solidFill>
              </a:rPr>
              <a:t>дней в году</a:t>
            </a:r>
          </a:p>
        </p:txBody>
      </p:sp>
      <p:sp>
        <p:nvSpPr>
          <p:cNvPr id="8" name="Скругленный прямоугольник 7"/>
          <p:cNvSpPr/>
          <p:nvPr/>
        </p:nvSpPr>
        <p:spPr>
          <a:xfrm>
            <a:off x="2555776" y="1302986"/>
            <a:ext cx="2232248" cy="648071"/>
          </a:xfrm>
          <a:prstGeom prst="roundRect">
            <a:avLst/>
          </a:prstGeom>
          <a:solidFill>
            <a:schemeClr val="accent6">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dirty="0" smtClean="0">
                <a:solidFill>
                  <a:schemeClr val="tx1"/>
                </a:solidFill>
              </a:rPr>
              <a:t>План «дорожной карты» </a:t>
            </a:r>
            <a:r>
              <a:rPr lang="ru-RU" sz="1400" b="1" dirty="0">
                <a:solidFill>
                  <a:schemeClr val="tx1"/>
                </a:solidFill>
              </a:rPr>
              <a:t>-</a:t>
            </a:r>
            <a:r>
              <a:rPr lang="ru-RU" sz="1400" dirty="0">
                <a:solidFill>
                  <a:schemeClr val="tx1"/>
                </a:solidFill>
              </a:rPr>
              <a:t> </a:t>
            </a:r>
            <a:r>
              <a:rPr lang="ru-RU" b="1" dirty="0" smtClean="0">
                <a:solidFill>
                  <a:srgbClr val="FF0000"/>
                </a:solidFill>
                <a:effectLst>
                  <a:outerShdw blurRad="38100" dist="38100" dir="2700000" algn="tl">
                    <a:srgbClr val="000000">
                      <a:alpha val="43137"/>
                    </a:srgbClr>
                  </a:outerShdw>
                </a:effectLst>
                <a:latin typeface="Calibri" pitchFamily="34" charset="0"/>
              </a:rPr>
              <a:t>12,6</a:t>
            </a:r>
            <a:r>
              <a:rPr lang="ru-RU" sz="1400" b="1" dirty="0" smtClean="0">
                <a:solidFill>
                  <a:srgbClr val="984807"/>
                </a:solidFill>
                <a:effectLst>
                  <a:outerShdw blurRad="38100" dist="38100" dir="2700000" algn="tl">
                    <a:srgbClr val="000000">
                      <a:alpha val="43137"/>
                    </a:srgbClr>
                  </a:outerShdw>
                </a:effectLst>
                <a:latin typeface="Calibri" pitchFamily="34" charset="0"/>
              </a:rPr>
              <a:t> </a:t>
            </a:r>
            <a:r>
              <a:rPr lang="ru-RU" sz="1400" b="1" dirty="0" smtClean="0">
                <a:solidFill>
                  <a:schemeClr val="tx1"/>
                </a:solidFill>
              </a:rPr>
              <a:t>дней</a:t>
            </a:r>
            <a:endParaRPr lang="ru-RU" sz="1400" b="1" dirty="0">
              <a:solidFill>
                <a:schemeClr val="tx1"/>
              </a:solidFill>
            </a:endParaRPr>
          </a:p>
        </p:txBody>
      </p:sp>
      <p:sp>
        <p:nvSpPr>
          <p:cNvPr id="9" name="Номер слайда 8"/>
          <p:cNvSpPr>
            <a:spLocks noGrp="1"/>
          </p:cNvSpPr>
          <p:nvPr>
            <p:ph type="sldNum" sz="quarter" idx="12"/>
          </p:nvPr>
        </p:nvSpPr>
        <p:spPr/>
        <p:txBody>
          <a:bodyPr/>
          <a:lstStyle/>
          <a:p>
            <a:fld id="{C3C4FDF7-D16E-485B-BFE7-27242D4044AD}" type="slidenum">
              <a:rPr lang="ru-RU" smtClean="0"/>
              <a:pPr/>
              <a:t>16</a:t>
            </a:fld>
            <a:endParaRPr lang="ru-RU"/>
          </a:p>
        </p:txBody>
      </p:sp>
    </p:spTree>
    <p:extLst>
      <p:ext uri="{BB962C8B-B14F-4D97-AF65-F5344CB8AC3E}">
        <p14:creationId xmlns="" xmlns:p14="http://schemas.microsoft.com/office/powerpoint/2010/main" val="32409703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1979712" y="901977"/>
            <a:ext cx="6992155" cy="341632"/>
          </a:xfrm>
          <a:prstGeom prst="rect">
            <a:avLst/>
          </a:prstGeom>
          <a:noFill/>
          <a:ln w="9525">
            <a:no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lnSpc>
                <a:spcPct val="90000"/>
              </a:lnSpc>
              <a:spcBef>
                <a:spcPct val="0"/>
              </a:spcBef>
            </a:pPr>
            <a:r>
              <a:rPr lang="ru-RU" altLang="ru-RU" b="1" dirty="0" smtClean="0">
                <a:solidFill>
                  <a:srgbClr val="996633"/>
                </a:solidFill>
                <a:effectLst>
                  <a:outerShdw blurRad="38100" dist="38100" dir="2700000" algn="tl">
                    <a:srgbClr val="000000">
                      <a:alpha val="43137"/>
                    </a:srgbClr>
                  </a:outerShdw>
                </a:effectLst>
                <a:latin typeface="+mn-lt"/>
              </a:rPr>
              <a:t>СТРУКТУРА РАСХОДОВ ПО ВИДАМ МЕДИЦИНСКОЙ ПОМОЩИ </a:t>
            </a:r>
            <a:endParaRPr lang="ru-RU" altLang="ru-RU" b="1" dirty="0">
              <a:solidFill>
                <a:srgbClr val="996633"/>
              </a:solidFill>
              <a:effectLst>
                <a:outerShdw blurRad="38100" dist="38100" dir="2700000" algn="tl">
                  <a:srgbClr val="000000">
                    <a:alpha val="43137"/>
                  </a:srgbClr>
                </a:outerShdw>
              </a:effectLst>
              <a:latin typeface="+mn-lt"/>
            </a:endParaRPr>
          </a:p>
        </p:txBody>
      </p:sp>
      <p:graphicFrame>
        <p:nvGraphicFramePr>
          <p:cNvPr id="4" name="Диаграмма 3"/>
          <p:cNvGraphicFramePr/>
          <p:nvPr>
            <p:extLst>
              <p:ext uri="{D42A27DB-BD31-4B8C-83A1-F6EECF244321}">
                <p14:modId xmlns="" xmlns:p14="http://schemas.microsoft.com/office/powerpoint/2010/main" val="3863200841"/>
              </p:ext>
            </p:extLst>
          </p:nvPr>
        </p:nvGraphicFramePr>
        <p:xfrm>
          <a:off x="251520" y="1243609"/>
          <a:ext cx="4680520" cy="35693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Диаграмма 4"/>
          <p:cNvGraphicFramePr/>
          <p:nvPr>
            <p:extLst>
              <p:ext uri="{D42A27DB-BD31-4B8C-83A1-F6EECF244321}">
                <p14:modId xmlns="" xmlns:p14="http://schemas.microsoft.com/office/powerpoint/2010/main" val="4095992305"/>
              </p:ext>
            </p:extLst>
          </p:nvPr>
        </p:nvGraphicFramePr>
        <p:xfrm>
          <a:off x="4975931" y="1484784"/>
          <a:ext cx="3995936" cy="3096344"/>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251520" y="3820398"/>
            <a:ext cx="1423788" cy="369332"/>
          </a:xfrm>
          <a:prstGeom prst="rect">
            <a:avLst/>
          </a:prstGeom>
          <a:noFill/>
        </p:spPr>
        <p:txBody>
          <a:bodyPr wrap="none" rtlCol="0">
            <a:spAutoFit/>
          </a:bodyPr>
          <a:lstStyle/>
          <a:p>
            <a:r>
              <a:rPr lang="ru-RU" b="1" dirty="0" smtClean="0">
                <a:effectLst>
                  <a:outerShdw blurRad="38100" dist="38100" dir="2700000" algn="tl">
                    <a:srgbClr val="000000">
                      <a:alpha val="43137"/>
                    </a:srgbClr>
                  </a:outerShdw>
                </a:effectLst>
                <a:latin typeface="Trebuchet MS" panose="020B0603020202020204" pitchFamily="34" charset="0"/>
              </a:rPr>
              <a:t>2012, факт</a:t>
            </a:r>
            <a:endParaRPr lang="ru-RU" b="1" dirty="0">
              <a:effectLst>
                <a:outerShdw blurRad="38100" dist="38100" dir="2700000" algn="tl">
                  <a:srgbClr val="000000">
                    <a:alpha val="43137"/>
                  </a:srgbClr>
                </a:outerShdw>
              </a:effectLst>
              <a:latin typeface="Trebuchet MS" panose="020B0603020202020204" pitchFamily="34" charset="0"/>
            </a:endParaRPr>
          </a:p>
        </p:txBody>
      </p:sp>
      <p:sp>
        <p:nvSpPr>
          <p:cNvPr id="7" name="TextBox 6"/>
          <p:cNvSpPr txBox="1"/>
          <p:nvPr/>
        </p:nvSpPr>
        <p:spPr>
          <a:xfrm>
            <a:off x="7487209" y="3841193"/>
            <a:ext cx="1423788" cy="369332"/>
          </a:xfrm>
          <a:prstGeom prst="rect">
            <a:avLst/>
          </a:prstGeom>
          <a:noFill/>
        </p:spPr>
        <p:txBody>
          <a:bodyPr wrap="none" rtlCol="0">
            <a:spAutoFit/>
          </a:bodyPr>
          <a:lstStyle/>
          <a:p>
            <a:r>
              <a:rPr lang="ru-RU" b="1" dirty="0" smtClean="0">
                <a:effectLst>
                  <a:outerShdw blurRad="38100" dist="38100" dir="2700000" algn="tl">
                    <a:srgbClr val="000000">
                      <a:alpha val="43137"/>
                    </a:srgbClr>
                  </a:outerShdw>
                </a:effectLst>
                <a:latin typeface="Trebuchet MS" panose="020B0603020202020204" pitchFamily="34" charset="0"/>
              </a:rPr>
              <a:t>2013, факт</a:t>
            </a:r>
            <a:endParaRPr lang="ru-RU" b="1" dirty="0">
              <a:effectLst>
                <a:outerShdw blurRad="38100" dist="38100" dir="2700000" algn="tl">
                  <a:srgbClr val="000000">
                    <a:alpha val="43137"/>
                  </a:srgbClr>
                </a:outerShdw>
              </a:effectLst>
              <a:latin typeface="Trebuchet MS" panose="020B0603020202020204" pitchFamily="34" charset="0"/>
            </a:endParaRPr>
          </a:p>
        </p:txBody>
      </p:sp>
      <p:graphicFrame>
        <p:nvGraphicFramePr>
          <p:cNvPr id="8" name="Таблица 7"/>
          <p:cNvGraphicFramePr>
            <a:graphicFrameLocks noGrp="1"/>
          </p:cNvGraphicFramePr>
          <p:nvPr>
            <p:extLst>
              <p:ext uri="{D42A27DB-BD31-4B8C-83A1-F6EECF244321}">
                <p14:modId xmlns="" xmlns:p14="http://schemas.microsoft.com/office/powerpoint/2010/main" val="2968413943"/>
              </p:ext>
            </p:extLst>
          </p:nvPr>
        </p:nvGraphicFramePr>
        <p:xfrm>
          <a:off x="3131840" y="4079018"/>
          <a:ext cx="2880320" cy="2306320"/>
        </p:xfrm>
        <a:graphic>
          <a:graphicData uri="http://schemas.openxmlformats.org/drawingml/2006/table">
            <a:tbl>
              <a:tblPr firstRow="1" bandRow="1">
                <a:tableStyleId>{D27102A9-8310-4765-A935-A1911B00CA55}</a:tableStyleId>
              </a:tblPr>
              <a:tblGrid>
                <a:gridCol w="1440160"/>
                <a:gridCol w="1440160"/>
              </a:tblGrid>
              <a:tr h="370840">
                <a:tc gridSpan="2">
                  <a:txBody>
                    <a:bodyPr/>
                    <a:lstStyle/>
                    <a:p>
                      <a:pPr algn="ctr"/>
                      <a:r>
                        <a:rPr lang="ru-RU" sz="1600" dirty="0" smtClean="0">
                          <a:latin typeface="Trebuchet MS" panose="020B0603020202020204" pitchFamily="34" charset="0"/>
                        </a:rPr>
                        <a:t>Целевые показатели «дорожной карты» </a:t>
                      </a:r>
                    </a:p>
                    <a:p>
                      <a:pPr algn="ctr"/>
                      <a:r>
                        <a:rPr lang="ru-RU" sz="1600" dirty="0" smtClean="0">
                          <a:latin typeface="Trebuchet MS" panose="020B0603020202020204" pitchFamily="34" charset="0"/>
                        </a:rPr>
                        <a:t>к 2018</a:t>
                      </a:r>
                      <a:r>
                        <a:rPr lang="ru-RU" sz="1600" baseline="0" dirty="0" smtClean="0">
                          <a:latin typeface="Trebuchet MS" panose="020B0603020202020204" pitchFamily="34" charset="0"/>
                        </a:rPr>
                        <a:t> году, %</a:t>
                      </a:r>
                      <a:endParaRPr lang="ru-RU" sz="1600" dirty="0">
                        <a:latin typeface="Trebuchet MS" panose="020B0603020202020204" pitchFamily="34" charset="0"/>
                      </a:endParaRPr>
                    </a:p>
                  </a:txBody>
                  <a:tcPr>
                    <a:cell3D prstMaterial="dkEdge">
                      <a:bevel prst="coolSlant"/>
                      <a:lightRig rig="flood" dir="t"/>
                    </a:cell3D>
                  </a:tcPr>
                </a:tc>
                <a:tc hMerge="1">
                  <a:txBody>
                    <a:bodyPr/>
                    <a:lstStyle/>
                    <a:p>
                      <a:endParaRPr lang="ru-RU" dirty="0"/>
                    </a:p>
                  </a:txBody>
                  <a:tcPr/>
                </a:tc>
              </a:tr>
              <a:tr h="370840">
                <a:tc>
                  <a:txBody>
                    <a:bodyPr/>
                    <a:lstStyle/>
                    <a:p>
                      <a:pPr algn="ctr"/>
                      <a:r>
                        <a:rPr lang="ru-RU" b="1" cap="none" spc="0" dirty="0" smtClean="0">
                          <a:ln w="10541" cmpd="sng">
                            <a:solidFill>
                              <a:srgbClr val="7D7D7D">
                                <a:tint val="100000"/>
                                <a:shade val="100000"/>
                                <a:satMod val="110000"/>
                              </a:srgbClr>
                            </a:solidFill>
                            <a:prstDash val="solid"/>
                          </a:ln>
                          <a:solidFill>
                            <a:schemeClr val="tx1">
                              <a:lumMod val="85000"/>
                              <a:lumOff val="15000"/>
                            </a:schemeClr>
                          </a:solidFill>
                          <a:effectLst>
                            <a:outerShdw blurRad="50800" dist="38100" dir="2700000" algn="tl" rotWithShape="0">
                              <a:prstClr val="black">
                                <a:alpha val="40000"/>
                              </a:prstClr>
                            </a:outerShdw>
                          </a:effectLst>
                        </a:rPr>
                        <a:t>СМП</a:t>
                      </a:r>
                      <a:endParaRPr lang="ru-RU" b="1" cap="none" spc="0" dirty="0">
                        <a:ln w="10541" cmpd="sng">
                          <a:solidFill>
                            <a:srgbClr val="7D7D7D">
                              <a:tint val="100000"/>
                              <a:shade val="100000"/>
                              <a:satMod val="110000"/>
                            </a:srgbClr>
                          </a:solidFill>
                          <a:prstDash val="solid"/>
                        </a:ln>
                        <a:solidFill>
                          <a:schemeClr val="tx1">
                            <a:lumMod val="85000"/>
                            <a:lumOff val="15000"/>
                          </a:schemeClr>
                        </a:solidFill>
                        <a:effectLst>
                          <a:outerShdw blurRad="50800" dist="38100" dir="2700000" algn="tl" rotWithShape="0">
                            <a:prstClr val="black">
                              <a:alpha val="40000"/>
                            </a:prstClr>
                          </a:outerShdw>
                        </a:effectLst>
                      </a:endParaRPr>
                    </a:p>
                  </a:txBody>
                  <a:tcPr>
                    <a:cell3D prstMaterial="dkEdge">
                      <a:bevel prst="coolSlant"/>
                      <a:lightRig rig="flood" dir="t"/>
                    </a:cell3D>
                  </a:tcPr>
                </a:tc>
                <a:tc>
                  <a:txBody>
                    <a:bodyPr/>
                    <a:lstStyle/>
                    <a:p>
                      <a:pPr algn="ctr"/>
                      <a:r>
                        <a:rPr lang="ru-RU" b="1" dirty="0" smtClean="0">
                          <a:solidFill>
                            <a:srgbClr val="FF0000"/>
                          </a:solidFill>
                          <a:effectLst>
                            <a:outerShdw blurRad="50800" dist="38100" dir="2700000" algn="tl" rotWithShape="0">
                              <a:prstClr val="black">
                                <a:alpha val="40000"/>
                              </a:prstClr>
                            </a:outerShdw>
                          </a:effectLst>
                        </a:rPr>
                        <a:t>5,1</a:t>
                      </a:r>
                      <a:endParaRPr lang="ru-RU" b="1" dirty="0">
                        <a:solidFill>
                          <a:srgbClr val="FF0000"/>
                        </a:solidFill>
                        <a:effectLst>
                          <a:outerShdw blurRad="50800" dist="38100" dir="2700000" algn="tl" rotWithShape="0">
                            <a:prstClr val="black">
                              <a:alpha val="40000"/>
                            </a:prstClr>
                          </a:outerShdw>
                        </a:effectLst>
                      </a:endParaRPr>
                    </a:p>
                  </a:txBody>
                  <a:tcPr>
                    <a:cell3D prstMaterial="dkEdge">
                      <a:bevel prst="coolSlant"/>
                      <a:lightRig rig="flood" dir="t"/>
                    </a:cell3D>
                  </a:tcPr>
                </a:tc>
              </a:tr>
              <a:tr h="370840">
                <a:tc>
                  <a:txBody>
                    <a:bodyPr/>
                    <a:lstStyle/>
                    <a:p>
                      <a:pPr algn="ctr"/>
                      <a:r>
                        <a:rPr lang="ru-RU" b="1" cap="none" spc="0" dirty="0" smtClean="0">
                          <a:ln w="10541" cmpd="sng">
                            <a:solidFill>
                              <a:srgbClr val="7D7D7D">
                                <a:tint val="100000"/>
                                <a:shade val="100000"/>
                                <a:satMod val="110000"/>
                              </a:srgbClr>
                            </a:solidFill>
                            <a:prstDash val="solid"/>
                          </a:ln>
                          <a:solidFill>
                            <a:schemeClr val="tx1">
                              <a:lumMod val="85000"/>
                              <a:lumOff val="15000"/>
                            </a:schemeClr>
                          </a:solidFill>
                          <a:effectLst>
                            <a:outerShdw blurRad="50800" dist="38100" dir="2700000" algn="tl" rotWithShape="0">
                              <a:prstClr val="black">
                                <a:alpha val="40000"/>
                              </a:prstClr>
                            </a:outerShdw>
                          </a:effectLst>
                        </a:rPr>
                        <a:t>АПП</a:t>
                      </a:r>
                      <a:endParaRPr lang="ru-RU" b="1" cap="none" spc="0" dirty="0">
                        <a:ln w="10541" cmpd="sng">
                          <a:solidFill>
                            <a:srgbClr val="7D7D7D">
                              <a:tint val="100000"/>
                              <a:shade val="100000"/>
                              <a:satMod val="110000"/>
                            </a:srgbClr>
                          </a:solidFill>
                          <a:prstDash val="solid"/>
                        </a:ln>
                        <a:solidFill>
                          <a:schemeClr val="tx1">
                            <a:lumMod val="85000"/>
                            <a:lumOff val="15000"/>
                          </a:schemeClr>
                        </a:solidFill>
                        <a:effectLst>
                          <a:outerShdw blurRad="50800" dist="38100" dir="2700000" algn="tl" rotWithShape="0">
                            <a:prstClr val="black">
                              <a:alpha val="40000"/>
                            </a:prstClr>
                          </a:outerShdw>
                        </a:effectLst>
                      </a:endParaRPr>
                    </a:p>
                  </a:txBody>
                  <a:tcPr>
                    <a:cell3D prstMaterial="dkEdge">
                      <a:bevel prst="coolSlant"/>
                      <a:lightRig rig="flood" dir="t"/>
                    </a:cell3D>
                  </a:tcPr>
                </a:tc>
                <a:tc>
                  <a:txBody>
                    <a:bodyPr/>
                    <a:lstStyle/>
                    <a:p>
                      <a:pPr algn="ctr"/>
                      <a:r>
                        <a:rPr lang="ru-RU" b="1" dirty="0" smtClean="0">
                          <a:solidFill>
                            <a:srgbClr val="FF0000"/>
                          </a:solidFill>
                          <a:effectLst>
                            <a:outerShdw blurRad="50800" dist="38100" dir="2700000" algn="tl" rotWithShape="0">
                              <a:prstClr val="black">
                                <a:alpha val="40000"/>
                              </a:prstClr>
                            </a:outerShdw>
                          </a:effectLst>
                        </a:rPr>
                        <a:t>35,5</a:t>
                      </a:r>
                      <a:endParaRPr lang="ru-RU" b="1" dirty="0">
                        <a:solidFill>
                          <a:srgbClr val="FF0000"/>
                        </a:solidFill>
                        <a:effectLst>
                          <a:outerShdw blurRad="50800" dist="38100" dir="2700000" algn="tl" rotWithShape="0">
                            <a:prstClr val="black">
                              <a:alpha val="40000"/>
                            </a:prstClr>
                          </a:outerShdw>
                        </a:effectLst>
                      </a:endParaRPr>
                    </a:p>
                  </a:txBody>
                  <a:tcPr>
                    <a:cell3D prstMaterial="dkEdge">
                      <a:bevel prst="coolSlant"/>
                      <a:lightRig rig="flood" dir="t"/>
                    </a:cell3D>
                  </a:tcPr>
                </a:tc>
              </a:tr>
              <a:tr h="370840">
                <a:tc>
                  <a:txBody>
                    <a:bodyPr/>
                    <a:lstStyle/>
                    <a:p>
                      <a:pPr algn="ctr"/>
                      <a:r>
                        <a:rPr lang="ru-RU" b="1" cap="none" spc="0" dirty="0" smtClean="0">
                          <a:ln w="10541" cmpd="sng">
                            <a:solidFill>
                              <a:srgbClr val="7D7D7D">
                                <a:tint val="100000"/>
                                <a:shade val="100000"/>
                                <a:satMod val="110000"/>
                              </a:srgbClr>
                            </a:solidFill>
                            <a:prstDash val="solid"/>
                          </a:ln>
                          <a:solidFill>
                            <a:schemeClr val="tx1">
                              <a:lumMod val="85000"/>
                              <a:lumOff val="15000"/>
                            </a:schemeClr>
                          </a:solidFill>
                          <a:effectLst>
                            <a:outerShdw blurRad="50800" dist="38100" dir="2700000" algn="tl" rotWithShape="0">
                              <a:prstClr val="black">
                                <a:alpha val="40000"/>
                              </a:prstClr>
                            </a:outerShdw>
                          </a:effectLst>
                        </a:rPr>
                        <a:t>КСС</a:t>
                      </a:r>
                      <a:endParaRPr lang="ru-RU" b="1" cap="none" spc="0" dirty="0">
                        <a:ln w="10541" cmpd="sng">
                          <a:solidFill>
                            <a:srgbClr val="7D7D7D">
                              <a:tint val="100000"/>
                              <a:shade val="100000"/>
                              <a:satMod val="110000"/>
                            </a:srgbClr>
                          </a:solidFill>
                          <a:prstDash val="solid"/>
                        </a:ln>
                        <a:solidFill>
                          <a:schemeClr val="tx1">
                            <a:lumMod val="85000"/>
                            <a:lumOff val="15000"/>
                          </a:schemeClr>
                        </a:solidFill>
                        <a:effectLst>
                          <a:outerShdw blurRad="50800" dist="38100" dir="2700000" algn="tl" rotWithShape="0">
                            <a:prstClr val="black">
                              <a:alpha val="40000"/>
                            </a:prstClr>
                          </a:outerShdw>
                        </a:effectLst>
                      </a:endParaRPr>
                    </a:p>
                  </a:txBody>
                  <a:tcPr>
                    <a:cell3D prstMaterial="dkEdge">
                      <a:bevel prst="coolSlant"/>
                      <a:lightRig rig="flood" dir="t"/>
                    </a:cell3D>
                  </a:tcPr>
                </a:tc>
                <a:tc>
                  <a:txBody>
                    <a:bodyPr/>
                    <a:lstStyle/>
                    <a:p>
                      <a:pPr algn="ctr"/>
                      <a:r>
                        <a:rPr lang="ru-RU" b="1" dirty="0" smtClean="0">
                          <a:solidFill>
                            <a:srgbClr val="FF0000"/>
                          </a:solidFill>
                          <a:effectLst>
                            <a:outerShdw blurRad="50800" dist="38100" dir="2700000" algn="tl" rotWithShape="0">
                              <a:prstClr val="black">
                                <a:alpha val="40000"/>
                              </a:prstClr>
                            </a:outerShdw>
                          </a:effectLst>
                        </a:rPr>
                        <a:t>50,3</a:t>
                      </a:r>
                      <a:endParaRPr lang="ru-RU" b="1" dirty="0">
                        <a:solidFill>
                          <a:srgbClr val="FF0000"/>
                        </a:solidFill>
                        <a:effectLst>
                          <a:outerShdw blurRad="50800" dist="38100" dir="2700000" algn="tl" rotWithShape="0">
                            <a:prstClr val="black">
                              <a:alpha val="40000"/>
                            </a:prstClr>
                          </a:outerShdw>
                        </a:effectLst>
                      </a:endParaRPr>
                    </a:p>
                  </a:txBody>
                  <a:tcPr>
                    <a:cell3D prstMaterial="dkEdge">
                      <a:bevel prst="coolSlant"/>
                      <a:lightRig rig="flood" dir="t"/>
                    </a:cell3D>
                  </a:tcPr>
                </a:tc>
              </a:tr>
              <a:tr h="370840">
                <a:tc>
                  <a:txBody>
                    <a:bodyPr/>
                    <a:lstStyle/>
                    <a:p>
                      <a:pPr algn="ctr"/>
                      <a:r>
                        <a:rPr lang="ru-RU" b="1" cap="none" spc="0" dirty="0" smtClean="0">
                          <a:ln w="10541" cmpd="sng">
                            <a:solidFill>
                              <a:srgbClr val="7D7D7D">
                                <a:tint val="100000"/>
                                <a:shade val="100000"/>
                                <a:satMod val="110000"/>
                              </a:srgbClr>
                            </a:solidFill>
                            <a:prstDash val="solid"/>
                          </a:ln>
                          <a:solidFill>
                            <a:schemeClr val="tx1">
                              <a:lumMod val="85000"/>
                              <a:lumOff val="15000"/>
                            </a:schemeClr>
                          </a:solidFill>
                          <a:effectLst>
                            <a:outerShdw blurRad="50800" dist="38100" dir="2700000" algn="tl" rotWithShape="0">
                              <a:prstClr val="black">
                                <a:alpha val="40000"/>
                              </a:prstClr>
                            </a:outerShdw>
                          </a:effectLst>
                        </a:rPr>
                        <a:t>СЗТ</a:t>
                      </a:r>
                      <a:endParaRPr lang="ru-RU" b="1" cap="none" spc="0" dirty="0">
                        <a:ln w="10541" cmpd="sng">
                          <a:solidFill>
                            <a:srgbClr val="7D7D7D">
                              <a:tint val="100000"/>
                              <a:shade val="100000"/>
                              <a:satMod val="110000"/>
                            </a:srgbClr>
                          </a:solidFill>
                          <a:prstDash val="solid"/>
                        </a:ln>
                        <a:solidFill>
                          <a:schemeClr val="tx1">
                            <a:lumMod val="85000"/>
                            <a:lumOff val="15000"/>
                          </a:schemeClr>
                        </a:solidFill>
                        <a:effectLst>
                          <a:outerShdw blurRad="50800" dist="38100" dir="2700000" algn="tl" rotWithShape="0">
                            <a:prstClr val="black">
                              <a:alpha val="40000"/>
                            </a:prstClr>
                          </a:outerShdw>
                        </a:effectLst>
                      </a:endParaRPr>
                    </a:p>
                  </a:txBody>
                  <a:tcPr>
                    <a:cell3D prstMaterial="dkEdge">
                      <a:bevel prst="coolSlant"/>
                      <a:lightRig rig="flood" dir="t"/>
                    </a:cell3D>
                  </a:tcPr>
                </a:tc>
                <a:tc>
                  <a:txBody>
                    <a:bodyPr/>
                    <a:lstStyle/>
                    <a:p>
                      <a:pPr algn="ctr"/>
                      <a:r>
                        <a:rPr lang="ru-RU" b="1" dirty="0" smtClean="0">
                          <a:solidFill>
                            <a:srgbClr val="FF0000"/>
                          </a:solidFill>
                          <a:effectLst>
                            <a:outerShdw blurRad="50800" dist="38100" dir="2700000" algn="tl" rotWithShape="0">
                              <a:prstClr val="black">
                                <a:alpha val="40000"/>
                              </a:prstClr>
                            </a:outerShdw>
                          </a:effectLst>
                        </a:rPr>
                        <a:t>9,1</a:t>
                      </a:r>
                      <a:endParaRPr lang="ru-RU" b="1" dirty="0">
                        <a:solidFill>
                          <a:srgbClr val="FF0000"/>
                        </a:solidFill>
                        <a:effectLst>
                          <a:outerShdw blurRad="50800" dist="38100" dir="2700000" algn="tl" rotWithShape="0">
                            <a:prstClr val="black">
                              <a:alpha val="40000"/>
                            </a:prstClr>
                          </a:outerShdw>
                        </a:effectLst>
                      </a:endParaRPr>
                    </a:p>
                  </a:txBody>
                  <a:tcPr>
                    <a:cell3D prstMaterial="dkEdge">
                      <a:bevel prst="coolSlant"/>
                      <a:lightRig rig="flood" dir="t"/>
                    </a:cell3D>
                  </a:tcPr>
                </a:tc>
              </a:tr>
            </a:tbl>
          </a:graphicData>
        </a:graphic>
      </p:graphicFrame>
      <p:sp>
        <p:nvSpPr>
          <p:cNvPr id="9" name="Номер слайда 8"/>
          <p:cNvSpPr>
            <a:spLocks noGrp="1"/>
          </p:cNvSpPr>
          <p:nvPr>
            <p:ph type="sldNum" sz="quarter" idx="12"/>
          </p:nvPr>
        </p:nvSpPr>
        <p:spPr/>
        <p:txBody>
          <a:bodyPr/>
          <a:lstStyle/>
          <a:p>
            <a:fld id="{C3C4FDF7-D16E-485B-BFE7-27242D4044AD}" type="slidenum">
              <a:rPr lang="ru-RU" smtClean="0"/>
              <a:pPr/>
              <a:t>17</a:t>
            </a:fld>
            <a:endParaRPr lang="ru-RU"/>
          </a:p>
        </p:txBody>
      </p:sp>
    </p:spTree>
    <p:extLst>
      <p:ext uri="{BB962C8B-B14F-4D97-AF65-F5344CB8AC3E}">
        <p14:creationId xmlns="" xmlns:p14="http://schemas.microsoft.com/office/powerpoint/2010/main" val="7171214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4572000" y="901977"/>
            <a:ext cx="4399867" cy="341632"/>
          </a:xfrm>
          <a:prstGeom prst="rect">
            <a:avLst/>
          </a:prstGeom>
          <a:noFill/>
          <a:ln w="9525">
            <a:no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2874963" indent="-2874963" algn="ctr" eaLnBrk="1" hangingPunct="1">
              <a:lnSpc>
                <a:spcPct val="85000"/>
              </a:lnSpc>
              <a:spcBef>
                <a:spcPct val="0"/>
              </a:spcBef>
              <a:defRPr/>
            </a:pPr>
            <a:r>
              <a:rPr lang="ru-RU" altLang="ru-RU" b="1" dirty="0">
                <a:solidFill>
                  <a:srgbClr val="996633"/>
                </a:solidFill>
                <a:effectLst>
                  <a:outerShdw blurRad="38100" dist="38100" dir="2700000" algn="tl">
                    <a:srgbClr val="000000">
                      <a:alpha val="43137"/>
                    </a:srgbClr>
                  </a:outerShdw>
                </a:effectLst>
                <a:latin typeface="+mn-lt"/>
              </a:rPr>
              <a:t>ФИНАНСИРОВАНИЕ ЗДРАВООХРАНЕНИЯ </a:t>
            </a:r>
          </a:p>
        </p:txBody>
      </p:sp>
      <p:graphicFrame>
        <p:nvGraphicFramePr>
          <p:cNvPr id="4" name="Диаграмма 3"/>
          <p:cNvGraphicFramePr/>
          <p:nvPr>
            <p:extLst>
              <p:ext uri="{D42A27DB-BD31-4B8C-83A1-F6EECF244321}">
                <p14:modId xmlns="" xmlns:p14="http://schemas.microsoft.com/office/powerpoint/2010/main" val="4223235835"/>
              </p:ext>
            </p:extLst>
          </p:nvPr>
        </p:nvGraphicFramePr>
        <p:xfrm>
          <a:off x="261952" y="1841457"/>
          <a:ext cx="2448272" cy="223224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Диаграмма 4"/>
          <p:cNvGraphicFramePr/>
          <p:nvPr>
            <p:extLst>
              <p:ext uri="{D42A27DB-BD31-4B8C-83A1-F6EECF244321}">
                <p14:modId xmlns="" xmlns:p14="http://schemas.microsoft.com/office/powerpoint/2010/main" val="1931706700"/>
              </p:ext>
            </p:extLst>
          </p:nvPr>
        </p:nvGraphicFramePr>
        <p:xfrm>
          <a:off x="256136" y="4005064"/>
          <a:ext cx="2448272" cy="223224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 name="Объект 2"/>
          <p:cNvGraphicFramePr>
            <a:graphicFrameLocks noChangeAspect="1"/>
          </p:cNvGraphicFramePr>
          <p:nvPr>
            <p:extLst>
              <p:ext uri="{D42A27DB-BD31-4B8C-83A1-F6EECF244321}">
                <p14:modId xmlns="" xmlns:p14="http://schemas.microsoft.com/office/powerpoint/2010/main" val="1796628026"/>
              </p:ext>
            </p:extLst>
          </p:nvPr>
        </p:nvGraphicFramePr>
        <p:xfrm>
          <a:off x="3228992" y="618400"/>
          <a:ext cx="5960774" cy="5744352"/>
        </p:xfrm>
        <a:graphic>
          <a:graphicData uri="http://schemas.openxmlformats.org/presentationml/2006/ole">
            <p:oleObj spid="_x0000_s11522" name="Диаграмма" r:id="rId6" imgW="4867466" imgH="4686300" progId="MSGraph.Chart.8">
              <p:embed followColorScheme="full"/>
            </p:oleObj>
          </a:graphicData>
        </a:graphic>
      </p:graphicFrame>
      <p:sp>
        <p:nvSpPr>
          <p:cNvPr id="9" name="Выноска 2 8"/>
          <p:cNvSpPr/>
          <p:nvPr/>
        </p:nvSpPr>
        <p:spPr>
          <a:xfrm>
            <a:off x="2486515" y="4437112"/>
            <a:ext cx="792088" cy="432048"/>
          </a:xfrm>
          <a:prstGeom prst="borderCallout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708669" y="1556792"/>
            <a:ext cx="2569934" cy="523220"/>
          </a:xfrm>
          <a:prstGeom prst="rect">
            <a:avLst/>
          </a:prstGeom>
          <a:noFill/>
        </p:spPr>
        <p:txBody>
          <a:bodyPr wrap="none" rtlCol="0">
            <a:spAutoFit/>
          </a:bodyPr>
          <a:lstStyle/>
          <a:p>
            <a:pPr algn="ctr"/>
            <a:r>
              <a:rPr lang="ru-RU" sz="14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Доля ОМС в общем </a:t>
            </a:r>
            <a:r>
              <a:rPr lang="ru-RU" sz="1400" b="1" dirty="0" smtClean="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объеме</a:t>
            </a:r>
          </a:p>
          <a:p>
            <a:pPr algn="ctr"/>
            <a:r>
              <a:rPr lang="ru-RU" sz="1400" b="1" dirty="0" smtClean="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 </a:t>
            </a:r>
            <a:r>
              <a:rPr lang="ru-RU" sz="14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финансирования</a:t>
            </a:r>
          </a:p>
        </p:txBody>
      </p:sp>
      <p:grpSp>
        <p:nvGrpSpPr>
          <p:cNvPr id="16" name="Группа 15"/>
          <p:cNvGrpSpPr/>
          <p:nvPr/>
        </p:nvGrpSpPr>
        <p:grpSpPr>
          <a:xfrm>
            <a:off x="2518610" y="2600620"/>
            <a:ext cx="792088" cy="432048"/>
            <a:chOff x="2564330" y="2600620"/>
            <a:chExt cx="792088" cy="432048"/>
          </a:xfrm>
        </p:grpSpPr>
        <p:sp>
          <p:nvSpPr>
            <p:cNvPr id="8" name="Выноска 2 7"/>
            <p:cNvSpPr/>
            <p:nvPr/>
          </p:nvSpPr>
          <p:spPr>
            <a:xfrm>
              <a:off x="2564330" y="2600620"/>
              <a:ext cx="792088" cy="432048"/>
            </a:xfrm>
            <a:prstGeom prst="borderCallout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2662909" y="2631978"/>
              <a:ext cx="583814" cy="369332"/>
            </a:xfrm>
            <a:prstGeom prst="rect">
              <a:avLst/>
            </a:prstGeom>
            <a:noFill/>
          </p:spPr>
          <p:txBody>
            <a:bodyPr wrap="none" rtlCol="0">
              <a:spAutoFit/>
            </a:bodyPr>
            <a:lstStyle/>
            <a:p>
              <a:r>
                <a:rPr lang="ru-RU" b="1" dirty="0" smtClean="0">
                  <a:solidFill>
                    <a:srgbClr val="FF0000"/>
                  </a:solidFill>
                  <a:effectLst>
                    <a:outerShdw blurRad="38100" dist="38100" dir="2700000" algn="tl">
                      <a:srgbClr val="000000">
                        <a:alpha val="43137"/>
                      </a:srgbClr>
                    </a:outerShdw>
                  </a:effectLst>
                </a:rPr>
                <a:t>72%</a:t>
              </a:r>
              <a:endParaRPr lang="ru-RU" b="1" dirty="0">
                <a:solidFill>
                  <a:srgbClr val="FF0000"/>
                </a:solidFill>
                <a:effectLst>
                  <a:outerShdw blurRad="38100" dist="38100" dir="2700000" algn="tl">
                    <a:srgbClr val="000000">
                      <a:alpha val="43137"/>
                    </a:srgbClr>
                  </a:outerShdw>
                </a:effectLst>
              </a:endParaRPr>
            </a:p>
          </p:txBody>
        </p:sp>
      </p:grpSp>
      <p:sp>
        <p:nvSpPr>
          <p:cNvPr id="13" name="TextBox 12"/>
          <p:cNvSpPr txBox="1"/>
          <p:nvPr/>
        </p:nvSpPr>
        <p:spPr>
          <a:xfrm>
            <a:off x="2589757" y="4463252"/>
            <a:ext cx="583814" cy="369332"/>
          </a:xfrm>
          <a:prstGeom prst="rect">
            <a:avLst/>
          </a:prstGeom>
          <a:noFill/>
        </p:spPr>
        <p:txBody>
          <a:bodyPr wrap="none" rtlCol="0">
            <a:spAutoFit/>
          </a:bodyPr>
          <a:lstStyle/>
          <a:p>
            <a:r>
              <a:rPr lang="ru-RU" b="1" dirty="0" smtClean="0">
                <a:solidFill>
                  <a:srgbClr val="FF0000"/>
                </a:solidFill>
                <a:effectLst>
                  <a:outerShdw blurRad="38100" dist="38100" dir="2700000" algn="tl">
                    <a:srgbClr val="000000">
                      <a:alpha val="43137"/>
                    </a:srgbClr>
                  </a:outerShdw>
                </a:effectLst>
              </a:rPr>
              <a:t>47%</a:t>
            </a:r>
            <a:endParaRPr lang="ru-RU" b="1" dirty="0">
              <a:solidFill>
                <a:srgbClr val="FF0000"/>
              </a:solidFill>
              <a:effectLst>
                <a:outerShdw blurRad="38100" dist="38100" dir="2700000" algn="tl">
                  <a:srgbClr val="000000">
                    <a:alpha val="43137"/>
                  </a:srgbClr>
                </a:outerShdw>
              </a:effectLst>
            </a:endParaRPr>
          </a:p>
        </p:txBody>
      </p:sp>
      <p:sp>
        <p:nvSpPr>
          <p:cNvPr id="14" name="TextBox 13"/>
          <p:cNvSpPr txBox="1"/>
          <p:nvPr/>
        </p:nvSpPr>
        <p:spPr>
          <a:xfrm>
            <a:off x="524029" y="5899367"/>
            <a:ext cx="607859" cy="307777"/>
          </a:xfrm>
          <a:prstGeom prst="rect">
            <a:avLst/>
          </a:prstGeom>
          <a:noFill/>
        </p:spPr>
        <p:txBody>
          <a:bodyPr wrap="none" rtlCol="0">
            <a:spAutoFit/>
          </a:bodyPr>
          <a:lstStyle/>
          <a:p>
            <a:r>
              <a:rPr lang="ru-RU" sz="1400" b="1" dirty="0" smtClean="0">
                <a:effectLst>
                  <a:outerShdw blurRad="38100" dist="38100" dir="2700000" algn="tl">
                    <a:srgbClr val="000000">
                      <a:alpha val="43137"/>
                    </a:srgbClr>
                  </a:outerShdw>
                </a:effectLst>
                <a:latin typeface="Trebuchet MS" panose="020B0603020202020204" pitchFamily="34" charset="0"/>
              </a:rPr>
              <a:t>2012</a:t>
            </a:r>
            <a:endParaRPr lang="ru-RU" sz="1400" b="1" dirty="0">
              <a:effectLst>
                <a:outerShdw blurRad="38100" dist="38100" dir="2700000" algn="tl">
                  <a:srgbClr val="000000">
                    <a:alpha val="43137"/>
                  </a:srgbClr>
                </a:outerShdw>
              </a:effectLst>
              <a:latin typeface="Trebuchet MS" panose="020B0603020202020204" pitchFamily="34" charset="0"/>
            </a:endParaRPr>
          </a:p>
        </p:txBody>
      </p:sp>
      <p:sp>
        <p:nvSpPr>
          <p:cNvPr id="15" name="TextBox 14"/>
          <p:cNvSpPr txBox="1"/>
          <p:nvPr/>
        </p:nvSpPr>
        <p:spPr>
          <a:xfrm>
            <a:off x="524030" y="3717032"/>
            <a:ext cx="607859" cy="307777"/>
          </a:xfrm>
          <a:prstGeom prst="rect">
            <a:avLst/>
          </a:prstGeom>
          <a:noFill/>
        </p:spPr>
        <p:txBody>
          <a:bodyPr wrap="none" rtlCol="0">
            <a:spAutoFit/>
          </a:bodyPr>
          <a:lstStyle/>
          <a:p>
            <a:r>
              <a:rPr lang="ru-RU" sz="1400" b="1" dirty="0" smtClean="0">
                <a:effectLst>
                  <a:outerShdw blurRad="38100" dist="38100" dir="2700000" algn="tl">
                    <a:srgbClr val="000000">
                      <a:alpha val="43137"/>
                    </a:srgbClr>
                  </a:outerShdw>
                </a:effectLst>
                <a:latin typeface="Trebuchet MS" panose="020B0603020202020204" pitchFamily="34" charset="0"/>
              </a:rPr>
              <a:t>2013</a:t>
            </a:r>
            <a:endParaRPr lang="ru-RU" sz="1400" b="1" dirty="0">
              <a:effectLst>
                <a:outerShdw blurRad="38100" dist="38100" dir="2700000" algn="tl">
                  <a:srgbClr val="000000">
                    <a:alpha val="43137"/>
                  </a:srgbClr>
                </a:outerShdw>
              </a:effectLst>
              <a:latin typeface="Trebuchet MS" panose="020B0603020202020204" pitchFamily="34" charset="0"/>
            </a:endParaRPr>
          </a:p>
        </p:txBody>
      </p:sp>
      <p:sp>
        <p:nvSpPr>
          <p:cNvPr id="17" name="Номер слайда 16"/>
          <p:cNvSpPr>
            <a:spLocks noGrp="1"/>
          </p:cNvSpPr>
          <p:nvPr>
            <p:ph type="sldNum" sz="quarter" idx="12"/>
          </p:nvPr>
        </p:nvSpPr>
        <p:spPr/>
        <p:txBody>
          <a:bodyPr/>
          <a:lstStyle/>
          <a:p>
            <a:fld id="{C3C4FDF7-D16E-485B-BFE7-27242D4044AD}" type="slidenum">
              <a:rPr lang="ru-RU" smtClean="0"/>
              <a:pPr/>
              <a:t>18</a:t>
            </a:fld>
            <a:endParaRPr lang="ru-RU"/>
          </a:p>
        </p:txBody>
      </p:sp>
    </p:spTree>
    <p:extLst>
      <p:ext uri="{BB962C8B-B14F-4D97-AF65-F5344CB8AC3E}">
        <p14:creationId xmlns="" xmlns:p14="http://schemas.microsoft.com/office/powerpoint/2010/main" val="11083649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r" eaLnBrk="1" hangingPunct="1">
              <a:spcBef>
                <a:spcPct val="0"/>
              </a:spcBef>
              <a:buFontTx/>
              <a:buNone/>
            </a:pPr>
            <a:fld id="{1BB1D2FB-7800-4C30-A9FB-ABBA60263E46}" type="slidenum">
              <a:rPr lang="ru-RU" altLang="ru-RU" sz="1200" smtClean="0">
                <a:solidFill>
                  <a:srgbClr val="898989"/>
                </a:solidFill>
              </a:rPr>
              <a:pPr algn="r" eaLnBrk="1" hangingPunct="1">
                <a:spcBef>
                  <a:spcPct val="0"/>
                </a:spcBef>
                <a:buFontTx/>
                <a:buNone/>
              </a:pPr>
              <a:t>19</a:t>
            </a:fld>
            <a:endParaRPr lang="ru-RU" altLang="ru-RU" sz="1200" smtClean="0">
              <a:solidFill>
                <a:srgbClr val="898989"/>
              </a:solidFill>
            </a:endParaRPr>
          </a:p>
        </p:txBody>
      </p:sp>
      <p:graphicFrame>
        <p:nvGraphicFramePr>
          <p:cNvPr id="22531" name="Object 5"/>
          <p:cNvGraphicFramePr>
            <a:graphicFrameLocks noGrp="1" noChangeAspect="1"/>
          </p:cNvGraphicFramePr>
          <p:nvPr>
            <p:ph sz="half" idx="1"/>
            <p:extLst>
              <p:ext uri="{D42A27DB-BD31-4B8C-83A1-F6EECF244321}">
                <p14:modId xmlns="" xmlns:p14="http://schemas.microsoft.com/office/powerpoint/2010/main" val="3832273883"/>
              </p:ext>
            </p:extLst>
          </p:nvPr>
        </p:nvGraphicFramePr>
        <p:xfrm>
          <a:off x="1022350" y="1196975"/>
          <a:ext cx="4702175" cy="5256213"/>
        </p:xfrm>
        <a:graphic>
          <a:graphicData uri="http://schemas.openxmlformats.org/presentationml/2006/ole">
            <p:oleObj spid="_x0000_s15650" name="Диаграмма" r:id="rId4" imgW="4038790" imgH="4524566" progId="MSGraph.Chart.8">
              <p:embed followColorScheme="full"/>
            </p:oleObj>
          </a:graphicData>
        </a:graphic>
      </p:graphicFrame>
      <p:graphicFrame>
        <p:nvGraphicFramePr>
          <p:cNvPr id="22532" name="Object 6"/>
          <p:cNvGraphicFramePr>
            <a:graphicFrameLocks noGrp="1" noChangeAspect="1"/>
          </p:cNvGraphicFramePr>
          <p:nvPr>
            <p:ph sz="quarter" idx="2"/>
            <p:extLst>
              <p:ext uri="{D42A27DB-BD31-4B8C-83A1-F6EECF244321}">
                <p14:modId xmlns="" xmlns:p14="http://schemas.microsoft.com/office/powerpoint/2010/main" val="3293401921"/>
              </p:ext>
            </p:extLst>
          </p:nvPr>
        </p:nvGraphicFramePr>
        <p:xfrm>
          <a:off x="4572000" y="620713"/>
          <a:ext cx="4572000" cy="5040312"/>
        </p:xfrm>
        <a:graphic>
          <a:graphicData uri="http://schemas.openxmlformats.org/presentationml/2006/ole">
            <p:oleObj spid="_x0000_s15651" name="Диаграмма" r:id="rId5" imgW="4038790" imgH="4524566" progId="MSGraph.Chart.8">
              <p:embed followColorScheme="full"/>
            </p:oleObj>
          </a:graphicData>
        </a:graphic>
      </p:graphicFrame>
      <p:sp>
        <p:nvSpPr>
          <p:cNvPr id="22534" name="Text Box 8"/>
          <p:cNvSpPr txBox="1">
            <a:spLocks noChangeArrowheads="1"/>
          </p:cNvSpPr>
          <p:nvPr/>
        </p:nvSpPr>
        <p:spPr bwMode="auto">
          <a:xfrm>
            <a:off x="1666854" y="4312932"/>
            <a:ext cx="1008062" cy="366712"/>
          </a:xfrm>
          <a:prstGeom prst="rect">
            <a:avLst/>
          </a:prstGeom>
          <a:noFill/>
          <a:ln>
            <a:noFill/>
          </a:ln>
          <a:effectLst>
            <a:outerShdw dist="17961" dir="2700000" algn="ctr" rotWithShape="0">
              <a:schemeClr val="tx1">
                <a:alpha val="50000"/>
              </a:scheme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lgn="ctr">
                <a:solidFill>
                  <a:srgbClr val="800000"/>
                </a:solidFill>
                <a:miter lim="800000"/>
                <a:headEnd/>
                <a:tailEnd/>
              </a14:hiddenLine>
            </a:ext>
          </a:extLst>
        </p:spPr>
        <p:txBody>
          <a:bodyPr>
            <a:spAutoFit/>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dirty="0" smtClean="0">
                <a:solidFill>
                  <a:schemeClr val="tx1">
                    <a:lumMod val="75000"/>
                    <a:lumOff val="25000"/>
                  </a:schemeClr>
                </a:solidFill>
              </a:rPr>
              <a:t>2012</a:t>
            </a:r>
            <a:endParaRPr lang="ru-RU" altLang="ru-RU" sz="1800" dirty="0">
              <a:solidFill>
                <a:schemeClr val="tx1">
                  <a:lumMod val="75000"/>
                  <a:lumOff val="25000"/>
                </a:schemeClr>
              </a:solidFill>
            </a:endParaRPr>
          </a:p>
        </p:txBody>
      </p:sp>
      <p:sp>
        <p:nvSpPr>
          <p:cNvPr id="22535" name="Text Box 9"/>
          <p:cNvSpPr txBox="1">
            <a:spLocks noChangeArrowheads="1"/>
          </p:cNvSpPr>
          <p:nvPr/>
        </p:nvSpPr>
        <p:spPr bwMode="auto">
          <a:xfrm>
            <a:off x="5940425" y="4291012"/>
            <a:ext cx="1008063" cy="366712"/>
          </a:xfrm>
          <a:prstGeom prst="rect">
            <a:avLst/>
          </a:prstGeom>
          <a:noFill/>
          <a:ln>
            <a:noFill/>
          </a:ln>
          <a:effectLst>
            <a:outerShdw dist="17961" dir="2700000" algn="ctr" rotWithShape="0">
              <a:schemeClr val="tx1">
                <a:alpha val="50000"/>
              </a:scheme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lgn="ctr">
                <a:solidFill>
                  <a:srgbClr val="800000"/>
                </a:solidFill>
                <a:miter lim="800000"/>
                <a:headEnd/>
                <a:tailEnd/>
              </a14:hiddenLine>
            </a:ext>
          </a:extLst>
        </p:spPr>
        <p:txBody>
          <a:bodyPr>
            <a:spAutoFit/>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dirty="0" smtClean="0">
                <a:solidFill>
                  <a:schemeClr val="tx1">
                    <a:lumMod val="75000"/>
                    <a:lumOff val="25000"/>
                  </a:schemeClr>
                </a:solidFill>
              </a:rPr>
              <a:t>2013</a:t>
            </a:r>
            <a:endParaRPr lang="ru-RU" altLang="ru-RU" sz="1800" dirty="0">
              <a:solidFill>
                <a:schemeClr val="tx1">
                  <a:lumMod val="75000"/>
                  <a:lumOff val="25000"/>
                </a:schemeClr>
              </a:solidFill>
            </a:endParaRPr>
          </a:p>
        </p:txBody>
      </p:sp>
      <p:sp>
        <p:nvSpPr>
          <p:cNvPr id="22536" name="Text Box 10"/>
          <p:cNvSpPr txBox="1">
            <a:spLocks noChangeArrowheads="1"/>
          </p:cNvSpPr>
          <p:nvPr/>
        </p:nvSpPr>
        <p:spPr bwMode="auto">
          <a:xfrm>
            <a:off x="7701247" y="2997200"/>
            <a:ext cx="758541" cy="369332"/>
          </a:xfrm>
          <a:prstGeom prst="rect">
            <a:avLst/>
          </a:prstGeom>
          <a:solidFill>
            <a:schemeClr val="bg1"/>
          </a:solidFill>
          <a:ln w="12700" algn="ctr">
            <a:solidFill>
              <a:srgbClr val="FF0000"/>
            </a:solidFill>
            <a:miter lim="800000"/>
            <a:headEnd/>
            <a:tailEnd/>
          </a:ln>
          <a:effectLst>
            <a:outerShdw dist="35921" dir="2700000" algn="ctr" rotWithShape="0">
              <a:srgbClr val="949A9E">
                <a:alpha val="50000"/>
              </a:srgbClr>
            </a:outerShdw>
          </a:effectLst>
        </p:spPr>
        <p:txBody>
          <a:bodyPr wrap="none">
            <a:spAutoFit/>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r" eaLnBrk="1" hangingPunct="1">
              <a:spcBef>
                <a:spcPct val="50000"/>
              </a:spcBef>
              <a:buFontTx/>
              <a:buNone/>
            </a:pPr>
            <a:r>
              <a:rPr lang="ru-RU" altLang="ru-RU" sz="1800" b="1" dirty="0" smtClean="0">
                <a:solidFill>
                  <a:srgbClr val="FF0000"/>
                </a:solidFill>
              </a:rPr>
              <a:t>63,6%</a:t>
            </a:r>
            <a:endParaRPr lang="ru-RU" altLang="ru-RU" sz="1800" b="1" dirty="0">
              <a:solidFill>
                <a:srgbClr val="FF0000"/>
              </a:solidFill>
            </a:endParaRPr>
          </a:p>
        </p:txBody>
      </p:sp>
      <p:sp>
        <p:nvSpPr>
          <p:cNvPr id="22537" name="Text Box 11"/>
          <p:cNvSpPr txBox="1">
            <a:spLocks noChangeArrowheads="1"/>
          </p:cNvSpPr>
          <p:nvPr/>
        </p:nvSpPr>
        <p:spPr bwMode="auto">
          <a:xfrm>
            <a:off x="2351372" y="2924175"/>
            <a:ext cx="758541" cy="369332"/>
          </a:xfrm>
          <a:prstGeom prst="rect">
            <a:avLst/>
          </a:prstGeom>
          <a:solidFill>
            <a:schemeClr val="bg1"/>
          </a:solidFill>
          <a:ln w="12700" algn="ctr">
            <a:solidFill>
              <a:srgbClr val="FF0000"/>
            </a:solidFill>
            <a:miter lim="800000"/>
            <a:headEnd/>
            <a:tailEnd/>
          </a:ln>
          <a:effectLst>
            <a:outerShdw dist="35921" dir="2700000" algn="ctr" rotWithShape="0">
              <a:srgbClr val="949A9E">
                <a:alpha val="50000"/>
              </a:srgbClr>
            </a:outerShdw>
          </a:effectLst>
        </p:spPr>
        <p:txBody>
          <a:bodyPr wrap="none">
            <a:spAutoFit/>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r" eaLnBrk="1" hangingPunct="1">
              <a:spcBef>
                <a:spcPct val="50000"/>
              </a:spcBef>
              <a:buFontTx/>
              <a:buNone/>
            </a:pPr>
            <a:r>
              <a:rPr lang="ru-RU" altLang="ru-RU" sz="1800" b="1" dirty="0" smtClean="0">
                <a:solidFill>
                  <a:srgbClr val="FF0000"/>
                </a:solidFill>
              </a:rPr>
              <a:t>64,5%</a:t>
            </a:r>
            <a:endParaRPr lang="ru-RU" altLang="ru-RU" sz="1800" b="1" dirty="0">
              <a:solidFill>
                <a:srgbClr val="FF0000"/>
              </a:solidFill>
            </a:endParaRPr>
          </a:p>
        </p:txBody>
      </p:sp>
      <p:sp>
        <p:nvSpPr>
          <p:cNvPr id="22538" name="AutoShape 14"/>
          <p:cNvSpPr>
            <a:spLocks noChangeArrowheads="1"/>
          </p:cNvSpPr>
          <p:nvPr/>
        </p:nvSpPr>
        <p:spPr bwMode="auto">
          <a:xfrm>
            <a:off x="179388" y="3284538"/>
            <a:ext cx="720725" cy="431800"/>
          </a:xfrm>
          <a:prstGeom prst="wedgeRectCallout">
            <a:avLst>
              <a:gd name="adj1" fmla="val 123169"/>
              <a:gd name="adj2" fmla="val -154878"/>
            </a:avLst>
          </a:prstGeom>
          <a:solidFill>
            <a:schemeClr val="bg1"/>
          </a:solidFill>
          <a:ln w="12700" algn="ctr">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rgbClr val="949A9E">
                      <a:alpha val="50000"/>
                    </a:srgbClr>
                  </a:outerShdw>
                </a:effectLst>
              </a14:hiddenEffects>
            </a:ext>
          </a:extLst>
        </p:spPr>
        <p:txBody>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b="1" dirty="0" smtClean="0">
                <a:solidFill>
                  <a:srgbClr val="FF0000"/>
                </a:solidFill>
              </a:rPr>
              <a:t>5,4%</a:t>
            </a:r>
            <a:endParaRPr lang="ru-RU" altLang="ru-RU" sz="1800" b="1" dirty="0">
              <a:solidFill>
                <a:srgbClr val="FF0000"/>
              </a:solidFill>
            </a:endParaRPr>
          </a:p>
        </p:txBody>
      </p:sp>
      <p:sp>
        <p:nvSpPr>
          <p:cNvPr id="22539" name="AutoShape 15"/>
          <p:cNvSpPr>
            <a:spLocks noChangeArrowheads="1"/>
          </p:cNvSpPr>
          <p:nvPr/>
        </p:nvSpPr>
        <p:spPr bwMode="auto">
          <a:xfrm>
            <a:off x="539750" y="4076700"/>
            <a:ext cx="720725" cy="360363"/>
          </a:xfrm>
          <a:prstGeom prst="wedgeRectCallout">
            <a:avLst>
              <a:gd name="adj1" fmla="val 88835"/>
              <a:gd name="adj2" fmla="val -310135"/>
            </a:avLst>
          </a:prstGeom>
          <a:solidFill>
            <a:schemeClr val="bg1"/>
          </a:solidFill>
          <a:ln w="12700" algn="ctr">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rgbClr val="949A9E">
                      <a:alpha val="50000"/>
                    </a:srgbClr>
                  </a:outerShdw>
                </a:effectLst>
              </a14:hiddenEffects>
            </a:ext>
          </a:extLst>
        </p:spPr>
        <p:txBody>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b="1" dirty="0" smtClean="0">
                <a:solidFill>
                  <a:srgbClr val="FF0000"/>
                </a:solidFill>
              </a:rPr>
              <a:t>3,8%</a:t>
            </a:r>
            <a:endParaRPr lang="ru-RU" altLang="ru-RU" sz="1800" b="1" dirty="0">
              <a:solidFill>
                <a:srgbClr val="FF0000"/>
              </a:solidFill>
            </a:endParaRPr>
          </a:p>
        </p:txBody>
      </p:sp>
      <p:sp>
        <p:nvSpPr>
          <p:cNvPr id="22540" name="AutoShape 16"/>
          <p:cNvSpPr>
            <a:spLocks noChangeArrowheads="1"/>
          </p:cNvSpPr>
          <p:nvPr/>
        </p:nvSpPr>
        <p:spPr bwMode="auto">
          <a:xfrm>
            <a:off x="6948488" y="3933825"/>
            <a:ext cx="792162" cy="358775"/>
          </a:xfrm>
          <a:prstGeom prst="wedgeRectCallout">
            <a:avLst>
              <a:gd name="adj1" fmla="val -57213"/>
              <a:gd name="adj2" fmla="val -263718"/>
            </a:avLst>
          </a:prstGeom>
          <a:solidFill>
            <a:schemeClr val="bg1"/>
          </a:solidFill>
          <a:ln w="12700" algn="ctr">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rgbClr val="949A9E">
                      <a:alpha val="50000"/>
                    </a:srgbClr>
                  </a:outerShdw>
                </a:effectLst>
              </a14:hiddenEffects>
            </a:ext>
          </a:extLst>
        </p:spPr>
        <p:txBody>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b="1" dirty="0" smtClean="0">
                <a:solidFill>
                  <a:srgbClr val="FF0000"/>
                </a:solidFill>
              </a:rPr>
              <a:t>3,1%</a:t>
            </a:r>
            <a:endParaRPr lang="ru-RU" altLang="ru-RU" sz="1800" b="1" dirty="0">
              <a:solidFill>
                <a:srgbClr val="FF0000"/>
              </a:solidFill>
            </a:endParaRPr>
          </a:p>
        </p:txBody>
      </p:sp>
      <p:sp>
        <p:nvSpPr>
          <p:cNvPr id="22541" name="AutoShape 17"/>
          <p:cNvSpPr>
            <a:spLocks noChangeArrowheads="1"/>
          </p:cNvSpPr>
          <p:nvPr/>
        </p:nvSpPr>
        <p:spPr bwMode="auto">
          <a:xfrm>
            <a:off x="323850" y="2420938"/>
            <a:ext cx="720725" cy="431800"/>
          </a:xfrm>
          <a:prstGeom prst="wedgeRectCallout">
            <a:avLst>
              <a:gd name="adj1" fmla="val 100978"/>
              <a:gd name="adj2" fmla="val -27745"/>
            </a:avLst>
          </a:prstGeom>
          <a:solidFill>
            <a:schemeClr val="bg1"/>
          </a:solidFill>
          <a:ln w="12700" algn="ctr">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rgbClr val="949A9E">
                      <a:alpha val="50000"/>
                    </a:srgbClr>
                  </a:outerShdw>
                </a:effectLst>
              </a14:hiddenEffects>
            </a:ext>
          </a:extLst>
        </p:spPr>
        <p:txBody>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b="1" dirty="0" smtClean="0">
                <a:solidFill>
                  <a:srgbClr val="FF0000"/>
                </a:solidFill>
              </a:rPr>
              <a:t>2,1%</a:t>
            </a:r>
            <a:endParaRPr lang="ru-RU" altLang="ru-RU" sz="1800" b="1" dirty="0">
              <a:solidFill>
                <a:srgbClr val="FF0000"/>
              </a:solidFill>
            </a:endParaRPr>
          </a:p>
        </p:txBody>
      </p:sp>
      <p:sp>
        <p:nvSpPr>
          <p:cNvPr id="22542" name="AutoShape 18"/>
          <p:cNvSpPr>
            <a:spLocks noChangeArrowheads="1"/>
          </p:cNvSpPr>
          <p:nvPr/>
        </p:nvSpPr>
        <p:spPr bwMode="auto">
          <a:xfrm>
            <a:off x="250825" y="1412875"/>
            <a:ext cx="863600" cy="431800"/>
          </a:xfrm>
          <a:prstGeom prst="wedgeRectCallout">
            <a:avLst>
              <a:gd name="adj1" fmla="val 75551"/>
              <a:gd name="adj2" fmla="val 102574"/>
            </a:avLst>
          </a:prstGeom>
          <a:solidFill>
            <a:schemeClr val="bg1"/>
          </a:solidFill>
          <a:ln w="12700" algn="ctr">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rgbClr val="949A9E">
                      <a:alpha val="50000"/>
                    </a:srgbClr>
                  </a:outerShdw>
                </a:effectLst>
              </a14:hiddenEffects>
            </a:ext>
          </a:extLst>
        </p:spPr>
        <p:txBody>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b="1" dirty="0" smtClean="0">
                <a:solidFill>
                  <a:srgbClr val="FF0000"/>
                </a:solidFill>
              </a:rPr>
              <a:t>14,2%</a:t>
            </a:r>
            <a:endParaRPr lang="ru-RU" altLang="ru-RU" sz="1800" b="1" dirty="0">
              <a:solidFill>
                <a:srgbClr val="FF0000"/>
              </a:solidFill>
            </a:endParaRPr>
          </a:p>
        </p:txBody>
      </p:sp>
      <p:sp>
        <p:nvSpPr>
          <p:cNvPr id="22543" name="AutoShape 20"/>
          <p:cNvSpPr>
            <a:spLocks noChangeArrowheads="1"/>
          </p:cNvSpPr>
          <p:nvPr/>
        </p:nvSpPr>
        <p:spPr bwMode="auto">
          <a:xfrm>
            <a:off x="5724525" y="3500438"/>
            <a:ext cx="792163" cy="431800"/>
          </a:xfrm>
          <a:prstGeom prst="wedgeRectCallout">
            <a:avLst>
              <a:gd name="adj1" fmla="val 74852"/>
              <a:gd name="adj2" fmla="val -182722"/>
            </a:avLst>
          </a:prstGeom>
          <a:solidFill>
            <a:schemeClr val="bg1"/>
          </a:solidFill>
          <a:ln w="12700" algn="ctr">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rgbClr val="949A9E">
                      <a:alpha val="50000"/>
                    </a:srgbClr>
                  </a:outerShdw>
                </a:effectLst>
              </a14:hiddenEffects>
            </a:ext>
          </a:extLst>
        </p:spPr>
        <p:txBody>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b="1" dirty="0" smtClean="0">
                <a:solidFill>
                  <a:srgbClr val="FF0000"/>
                </a:solidFill>
              </a:rPr>
              <a:t>5,4%</a:t>
            </a:r>
            <a:endParaRPr lang="ru-RU" altLang="ru-RU" sz="1800" b="1" dirty="0">
              <a:solidFill>
                <a:srgbClr val="FF0000"/>
              </a:solidFill>
            </a:endParaRPr>
          </a:p>
        </p:txBody>
      </p:sp>
      <p:sp>
        <p:nvSpPr>
          <p:cNvPr id="22544" name="AutoShape 21"/>
          <p:cNvSpPr>
            <a:spLocks noChangeArrowheads="1"/>
          </p:cNvSpPr>
          <p:nvPr/>
        </p:nvSpPr>
        <p:spPr bwMode="auto">
          <a:xfrm>
            <a:off x="5580063" y="2205038"/>
            <a:ext cx="720725" cy="431800"/>
          </a:xfrm>
          <a:prstGeom prst="wedgeRectCallout">
            <a:avLst>
              <a:gd name="adj1" fmla="val 95375"/>
              <a:gd name="adj2" fmla="val 52940"/>
            </a:avLst>
          </a:prstGeom>
          <a:solidFill>
            <a:schemeClr val="bg1"/>
          </a:solidFill>
          <a:ln w="12700" algn="ctr">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rgbClr val="949A9E">
                      <a:alpha val="50000"/>
                    </a:srgbClr>
                  </a:outerShdw>
                </a:effectLst>
              </a14:hiddenEffects>
            </a:ext>
          </a:extLst>
        </p:spPr>
        <p:txBody>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b="1" dirty="0" smtClean="0">
                <a:solidFill>
                  <a:srgbClr val="FF0000"/>
                </a:solidFill>
              </a:rPr>
              <a:t>2,0%</a:t>
            </a:r>
            <a:endParaRPr lang="ru-RU" altLang="ru-RU" sz="1800" b="1" dirty="0">
              <a:solidFill>
                <a:srgbClr val="FF0000"/>
              </a:solidFill>
            </a:endParaRPr>
          </a:p>
        </p:txBody>
      </p:sp>
      <p:sp>
        <p:nvSpPr>
          <p:cNvPr id="22545" name="AutoShape 22"/>
          <p:cNvSpPr>
            <a:spLocks noChangeArrowheads="1"/>
          </p:cNvSpPr>
          <p:nvPr/>
        </p:nvSpPr>
        <p:spPr bwMode="auto">
          <a:xfrm>
            <a:off x="5795963" y="1412875"/>
            <a:ext cx="863600" cy="431800"/>
          </a:xfrm>
          <a:prstGeom prst="wedgeRectCallout">
            <a:avLst>
              <a:gd name="adj1" fmla="val 51653"/>
              <a:gd name="adj2" fmla="val 141912"/>
            </a:avLst>
          </a:prstGeom>
          <a:solidFill>
            <a:schemeClr val="bg1"/>
          </a:solidFill>
          <a:ln w="12700" algn="ctr">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rgbClr val="949A9E">
                      <a:alpha val="50000"/>
                    </a:srgbClr>
                  </a:outerShdw>
                </a:effectLst>
              </a14:hiddenEffects>
            </a:ext>
          </a:extLst>
        </p:spPr>
        <p:txBody>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spcBef>
                <a:spcPct val="50000"/>
              </a:spcBef>
              <a:buFontTx/>
              <a:buNone/>
            </a:pPr>
            <a:r>
              <a:rPr lang="ru-RU" altLang="ru-RU" sz="1800" b="1" dirty="0" smtClean="0">
                <a:solidFill>
                  <a:srgbClr val="FF0000"/>
                </a:solidFill>
              </a:rPr>
              <a:t>14,2%</a:t>
            </a:r>
            <a:endParaRPr lang="ru-RU" altLang="ru-RU" sz="1800" b="1" dirty="0">
              <a:solidFill>
                <a:srgbClr val="FF0000"/>
              </a:solidFill>
            </a:endParaRPr>
          </a:p>
        </p:txBody>
      </p:sp>
      <p:graphicFrame>
        <p:nvGraphicFramePr>
          <p:cNvPr id="254036" name="Group 84"/>
          <p:cNvGraphicFramePr>
            <a:graphicFrameLocks noGrp="1"/>
          </p:cNvGraphicFramePr>
          <p:nvPr>
            <p:ph sz="quarter" idx="3"/>
            <p:extLst>
              <p:ext uri="{D42A27DB-BD31-4B8C-83A1-F6EECF244321}">
                <p14:modId xmlns="" xmlns:p14="http://schemas.microsoft.com/office/powerpoint/2010/main" val="3440956880"/>
              </p:ext>
            </p:extLst>
          </p:nvPr>
        </p:nvGraphicFramePr>
        <p:xfrm>
          <a:off x="1475656" y="4824590"/>
          <a:ext cx="6119813" cy="1892495"/>
        </p:xfrm>
        <a:graphic>
          <a:graphicData uri="http://schemas.openxmlformats.org/drawingml/2006/table">
            <a:tbl>
              <a:tblPr bandRow="1">
                <a:tableStyleId>{F5AB1C69-6EDB-4FF4-983F-18BD219EF322}</a:tableStyleId>
              </a:tblPr>
              <a:tblGrid>
                <a:gridCol w="1440160"/>
                <a:gridCol w="3240360"/>
                <a:gridCol w="1439293"/>
              </a:tblGrid>
              <a:tr h="412601">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cap="none" normalizeH="0" baseline="0" dirty="0" smtClean="0">
                          <a:ln>
                            <a:noFill/>
                          </a:ln>
                          <a:solidFill>
                            <a:schemeClr val="tx1">
                              <a:lumMod val="75000"/>
                              <a:lumOff val="25000"/>
                            </a:schemeClr>
                          </a:solidFill>
                          <a:effectLst/>
                        </a:rPr>
                        <a:t>34308,9</a:t>
                      </a:r>
                      <a:endParaRPr kumimoji="0" lang="ru-RU" altLang="ru-RU" sz="2200" b="1" i="0" u="none" strike="noStrike" cap="none" normalizeH="0" baseline="0" dirty="0" smtClean="0">
                        <a:ln>
                          <a:noFill/>
                        </a:ln>
                        <a:solidFill>
                          <a:schemeClr val="tx1">
                            <a:lumMod val="75000"/>
                            <a:lumOff val="25000"/>
                          </a:schemeClr>
                        </a:solidFill>
                        <a:effectLst/>
                        <a:latin typeface="Calibri" pitchFamily="34" charset="0"/>
                      </a:endParaRPr>
                    </a:p>
                  </a:txBody>
                  <a:tcPr marL="108000" marR="0" marT="0" marB="0" horzOverflow="overflow"/>
                </a:tc>
                <a:tc>
                  <a:txBody>
                    <a:bodyPr/>
                    <a:lstStyle/>
                    <a:p>
                      <a:pPr marL="0" marR="0" lvl="0" indent="0" algn="ctr" defTabSz="914400" rtl="0" eaLnBrk="1" fontAlgn="base" latinLnBrk="0" hangingPunct="1">
                        <a:lnSpc>
                          <a:spcPct val="75000"/>
                        </a:lnSpc>
                        <a:spcBef>
                          <a:spcPct val="20000"/>
                        </a:spcBef>
                        <a:spcAft>
                          <a:spcPct val="0"/>
                        </a:spcAft>
                        <a:buClrTx/>
                        <a:buSzTx/>
                        <a:buFont typeface="Arial" charset="0"/>
                        <a:buNone/>
                        <a:tabLst/>
                      </a:pPr>
                      <a:r>
                        <a:rPr kumimoji="0" lang="ru-RU" altLang="ru-RU" sz="1700" u="none" strike="noStrike" cap="none" normalizeH="0" baseline="0" dirty="0" smtClean="0">
                          <a:ln>
                            <a:noFill/>
                          </a:ln>
                          <a:solidFill>
                            <a:schemeClr val="tx1">
                              <a:lumMod val="75000"/>
                              <a:lumOff val="25000"/>
                            </a:schemeClr>
                          </a:solidFill>
                          <a:effectLst/>
                        </a:rPr>
                        <a:t>Зарплата, млн. руб.</a:t>
                      </a:r>
                      <a:endParaRPr kumimoji="0" lang="ru-RU" altLang="ru-RU" sz="1700" b="1" i="0" u="none" strike="noStrike" cap="none" normalizeH="0" baseline="0" dirty="0" smtClean="0">
                        <a:ln>
                          <a:noFill/>
                        </a:ln>
                        <a:solidFill>
                          <a:schemeClr val="tx1">
                            <a:lumMod val="75000"/>
                            <a:lumOff val="25000"/>
                          </a:schemeClr>
                        </a:solidFill>
                        <a:effectLst/>
                        <a:latin typeface="Arial" charset="0"/>
                      </a:endParaRPr>
                    </a:p>
                  </a:txBody>
                  <a:tcPr marL="0" marR="0" marT="0" marB="0" anchor="ctr" anchorCtr="1" horzOverflow="overflow"/>
                </a:tc>
                <a:tc>
                  <a:txBody>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cap="none" normalizeH="0" baseline="0" dirty="0" smtClean="0">
                          <a:ln>
                            <a:noFill/>
                          </a:ln>
                          <a:solidFill>
                            <a:schemeClr val="tx1">
                              <a:lumMod val="75000"/>
                              <a:lumOff val="25000"/>
                            </a:schemeClr>
                          </a:solidFill>
                          <a:effectLst/>
                        </a:rPr>
                        <a:t>38719,2</a:t>
                      </a:r>
                      <a:endParaRPr kumimoji="0" lang="ru-RU" altLang="ru-RU" sz="2200" b="1" i="0" u="none" strike="noStrike" cap="none" normalizeH="0" baseline="0" dirty="0" smtClean="0">
                        <a:ln>
                          <a:noFill/>
                        </a:ln>
                        <a:solidFill>
                          <a:schemeClr val="tx1">
                            <a:lumMod val="75000"/>
                            <a:lumOff val="25000"/>
                          </a:schemeClr>
                        </a:solidFill>
                        <a:effectLst/>
                        <a:latin typeface="Calibri" pitchFamily="34" charset="0"/>
                      </a:endParaRPr>
                    </a:p>
                  </a:txBody>
                  <a:tcPr marL="0" marR="108000" marT="0" marB="0" horzOverflow="overflow"/>
                </a:tc>
              </a:tr>
              <a:tr h="412601">
                <a:tc>
                  <a:txBody>
                    <a:bodyPr/>
                    <a:lstStyle>
                      <a:lvl1pPr algn="l" eaLnBrk="0" hangingPunct="0">
                        <a:spcBef>
                          <a:spcPct val="20000"/>
                        </a:spcBef>
                        <a:buFont typeface="Arial" charset="0"/>
                        <a:defRPr sz="2800">
                          <a:solidFill>
                            <a:srgbClr val="E3DAD5"/>
                          </a:solidFill>
                          <a:latin typeface="Calibri" pitchFamily="34" charset="0"/>
                        </a:defRPr>
                      </a:lvl1pPr>
                      <a:lvl2pPr algn="l" eaLnBrk="0" hangingPunct="0">
                        <a:spcBef>
                          <a:spcPct val="20000"/>
                        </a:spcBef>
                        <a:buFont typeface="Arial" charset="0"/>
                        <a:defRPr sz="2400">
                          <a:solidFill>
                            <a:srgbClr val="E3DAD5"/>
                          </a:solidFill>
                          <a:latin typeface="Calibri" pitchFamily="34" charset="0"/>
                        </a:defRPr>
                      </a:lvl2pPr>
                      <a:lvl3pPr algn="l" eaLnBrk="0" hangingPunct="0">
                        <a:spcBef>
                          <a:spcPct val="20000"/>
                        </a:spcBef>
                        <a:buFont typeface="Arial" charset="0"/>
                        <a:defRPr sz="2000">
                          <a:solidFill>
                            <a:srgbClr val="E3DAD5"/>
                          </a:solidFill>
                          <a:latin typeface="Calibri" pitchFamily="34" charset="0"/>
                        </a:defRPr>
                      </a:lvl3pPr>
                      <a:lvl4pPr algn="l" eaLnBrk="0" hangingPunct="0">
                        <a:spcBef>
                          <a:spcPct val="20000"/>
                        </a:spcBef>
                        <a:buFont typeface="Arial" charset="0"/>
                        <a:defRPr>
                          <a:solidFill>
                            <a:srgbClr val="E3DAD5"/>
                          </a:solidFill>
                          <a:latin typeface="Calibri" pitchFamily="34" charset="0"/>
                        </a:defRPr>
                      </a:lvl4pPr>
                      <a:lvl5pPr algn="l" eaLnBrk="0" hangingPunct="0">
                        <a:spcBef>
                          <a:spcPct val="20000"/>
                        </a:spcBef>
                        <a:buFont typeface="Arial" charset="0"/>
                        <a:defRPr>
                          <a:solidFill>
                            <a:srgbClr val="E3DAD5"/>
                          </a:solidFill>
                          <a:latin typeface="Calibri" pitchFamily="34" charset="0"/>
                        </a:defRPr>
                      </a:lvl5pPr>
                      <a:lvl6pPr eaLnBrk="0" fontAlgn="base" hangingPunct="0">
                        <a:spcBef>
                          <a:spcPct val="20000"/>
                        </a:spcBef>
                        <a:spcAft>
                          <a:spcPct val="0"/>
                        </a:spcAft>
                        <a:buFont typeface="Arial" charset="0"/>
                        <a:defRPr>
                          <a:solidFill>
                            <a:srgbClr val="E3DAD5"/>
                          </a:solidFill>
                          <a:latin typeface="Calibri" pitchFamily="34" charset="0"/>
                        </a:defRPr>
                      </a:lvl6pPr>
                      <a:lvl7pPr eaLnBrk="0" fontAlgn="base" hangingPunct="0">
                        <a:spcBef>
                          <a:spcPct val="20000"/>
                        </a:spcBef>
                        <a:spcAft>
                          <a:spcPct val="0"/>
                        </a:spcAft>
                        <a:buFont typeface="Arial" charset="0"/>
                        <a:defRPr>
                          <a:solidFill>
                            <a:srgbClr val="E3DAD5"/>
                          </a:solidFill>
                          <a:latin typeface="Calibri" pitchFamily="34" charset="0"/>
                        </a:defRPr>
                      </a:lvl7pPr>
                      <a:lvl8pPr eaLnBrk="0" fontAlgn="base" hangingPunct="0">
                        <a:spcBef>
                          <a:spcPct val="20000"/>
                        </a:spcBef>
                        <a:spcAft>
                          <a:spcPct val="0"/>
                        </a:spcAft>
                        <a:buFont typeface="Arial" charset="0"/>
                        <a:defRPr>
                          <a:solidFill>
                            <a:srgbClr val="E3DAD5"/>
                          </a:solidFill>
                          <a:latin typeface="Calibri" pitchFamily="34" charset="0"/>
                        </a:defRPr>
                      </a:lvl8pPr>
                      <a:lvl9pPr eaLnBrk="0" fontAlgn="base" hangingPunct="0">
                        <a:spcBef>
                          <a:spcPct val="20000"/>
                        </a:spcBef>
                        <a:spcAft>
                          <a:spcPct val="0"/>
                        </a:spcAft>
                        <a:buFont typeface="Arial" charset="0"/>
                        <a:defRPr>
                          <a:solidFill>
                            <a:srgbClr val="E3DAD5"/>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cap="none" normalizeH="0" baseline="0" dirty="0" smtClean="0">
                          <a:ln>
                            <a:noFill/>
                          </a:ln>
                          <a:solidFill>
                            <a:schemeClr val="tx1">
                              <a:lumMod val="75000"/>
                              <a:lumOff val="25000"/>
                            </a:schemeClr>
                          </a:solidFill>
                          <a:effectLst/>
                        </a:rPr>
                        <a:t>2896</a:t>
                      </a:r>
                      <a:endParaRPr kumimoji="0" lang="ru-RU" altLang="ru-RU" sz="2200" b="1" i="0" u="none" strike="noStrike" cap="none" normalizeH="0" baseline="0" dirty="0" smtClean="0">
                        <a:ln>
                          <a:noFill/>
                        </a:ln>
                        <a:solidFill>
                          <a:schemeClr val="tx1">
                            <a:lumMod val="75000"/>
                            <a:lumOff val="25000"/>
                          </a:schemeClr>
                        </a:solidFill>
                        <a:effectLst/>
                        <a:latin typeface="Calibri" pitchFamily="34" charset="0"/>
                      </a:endParaRPr>
                    </a:p>
                  </a:txBody>
                  <a:tcPr marL="108000" marR="0" marT="0" marB="0" horzOverflow="overflow"/>
                </a:tc>
                <a:tc>
                  <a:txBody>
                    <a:bodyPr/>
                    <a:lstStyle>
                      <a:lvl1pPr algn="l" eaLnBrk="0" hangingPunct="0">
                        <a:spcBef>
                          <a:spcPct val="20000"/>
                        </a:spcBef>
                        <a:buFont typeface="Arial" charset="0"/>
                        <a:defRPr sz="2800">
                          <a:solidFill>
                            <a:srgbClr val="E3DAD5"/>
                          </a:solidFill>
                          <a:latin typeface="Calibri" pitchFamily="34" charset="0"/>
                        </a:defRPr>
                      </a:lvl1pPr>
                      <a:lvl2pPr marL="742950" indent="-285750" algn="l" eaLnBrk="0" hangingPunct="0">
                        <a:spcBef>
                          <a:spcPct val="20000"/>
                        </a:spcBef>
                        <a:buFont typeface="Arial" charset="0"/>
                        <a:defRPr sz="2400">
                          <a:solidFill>
                            <a:srgbClr val="E3DAD5"/>
                          </a:solidFill>
                          <a:latin typeface="Calibri" pitchFamily="34" charset="0"/>
                        </a:defRPr>
                      </a:lvl2pPr>
                      <a:lvl3pPr marL="1143000" indent="-228600" algn="l" eaLnBrk="0" hangingPunct="0">
                        <a:spcBef>
                          <a:spcPct val="20000"/>
                        </a:spcBef>
                        <a:buFont typeface="Arial" charset="0"/>
                        <a:defRPr sz="2000">
                          <a:solidFill>
                            <a:srgbClr val="E3DAD5"/>
                          </a:solidFill>
                          <a:latin typeface="Calibri" pitchFamily="34" charset="0"/>
                        </a:defRPr>
                      </a:lvl3pPr>
                      <a:lvl4pPr marL="1600200" indent="-228600" algn="l" eaLnBrk="0" hangingPunct="0">
                        <a:spcBef>
                          <a:spcPct val="20000"/>
                        </a:spcBef>
                        <a:buFont typeface="Arial" charset="0"/>
                        <a:defRPr>
                          <a:solidFill>
                            <a:srgbClr val="E3DAD5"/>
                          </a:solidFill>
                          <a:latin typeface="Calibri" pitchFamily="34" charset="0"/>
                        </a:defRPr>
                      </a:lvl4pPr>
                      <a:lvl5pPr marL="2057400" indent="-228600" algn="l" eaLnBrk="0" hangingPunct="0">
                        <a:spcBef>
                          <a:spcPct val="20000"/>
                        </a:spcBef>
                        <a:buFont typeface="Arial" charset="0"/>
                        <a:defRPr>
                          <a:solidFill>
                            <a:srgbClr val="E3DAD5"/>
                          </a:solidFill>
                          <a:latin typeface="Calibri" pitchFamily="34" charset="0"/>
                        </a:defRPr>
                      </a:lvl5pPr>
                      <a:lvl6pPr marL="2514600" indent="-228600" eaLnBrk="0" fontAlgn="base" hangingPunct="0">
                        <a:spcBef>
                          <a:spcPct val="20000"/>
                        </a:spcBef>
                        <a:spcAft>
                          <a:spcPct val="0"/>
                        </a:spcAft>
                        <a:buFont typeface="Arial" charset="0"/>
                        <a:defRPr>
                          <a:solidFill>
                            <a:srgbClr val="E3DAD5"/>
                          </a:solidFill>
                          <a:latin typeface="Calibri" pitchFamily="34" charset="0"/>
                        </a:defRPr>
                      </a:lvl6pPr>
                      <a:lvl7pPr marL="2971800" indent="-228600" eaLnBrk="0" fontAlgn="base" hangingPunct="0">
                        <a:spcBef>
                          <a:spcPct val="20000"/>
                        </a:spcBef>
                        <a:spcAft>
                          <a:spcPct val="0"/>
                        </a:spcAft>
                        <a:buFont typeface="Arial" charset="0"/>
                        <a:defRPr>
                          <a:solidFill>
                            <a:srgbClr val="E3DAD5"/>
                          </a:solidFill>
                          <a:latin typeface="Calibri" pitchFamily="34" charset="0"/>
                        </a:defRPr>
                      </a:lvl7pPr>
                      <a:lvl8pPr marL="3429000" indent="-228600" eaLnBrk="0" fontAlgn="base" hangingPunct="0">
                        <a:spcBef>
                          <a:spcPct val="20000"/>
                        </a:spcBef>
                        <a:spcAft>
                          <a:spcPct val="0"/>
                        </a:spcAft>
                        <a:buFont typeface="Arial" charset="0"/>
                        <a:defRPr>
                          <a:solidFill>
                            <a:srgbClr val="E3DAD5"/>
                          </a:solidFill>
                          <a:latin typeface="Calibri" pitchFamily="34" charset="0"/>
                        </a:defRPr>
                      </a:lvl8pPr>
                      <a:lvl9pPr marL="3886200" indent="-228600" eaLnBrk="0" fontAlgn="base" hangingPunct="0">
                        <a:spcBef>
                          <a:spcPct val="20000"/>
                        </a:spcBef>
                        <a:spcAft>
                          <a:spcPct val="0"/>
                        </a:spcAft>
                        <a:buFont typeface="Arial" charset="0"/>
                        <a:defRPr>
                          <a:solidFill>
                            <a:srgbClr val="E3DAD5"/>
                          </a:solidFill>
                          <a:latin typeface="Calibri" pitchFamily="34" charset="0"/>
                        </a:defRPr>
                      </a:lvl9pPr>
                    </a:lstStyle>
                    <a:p>
                      <a:pPr marL="0" marR="0" lvl="0" indent="0" algn="ctr" defTabSz="914400" rtl="0" eaLnBrk="1" fontAlgn="base" latinLnBrk="0" hangingPunct="1">
                        <a:lnSpc>
                          <a:spcPct val="75000"/>
                        </a:lnSpc>
                        <a:spcBef>
                          <a:spcPct val="20000"/>
                        </a:spcBef>
                        <a:spcAft>
                          <a:spcPct val="0"/>
                        </a:spcAft>
                        <a:buClrTx/>
                        <a:buSzTx/>
                        <a:buFont typeface="Arial" charset="0"/>
                        <a:buNone/>
                        <a:tabLst/>
                      </a:pPr>
                      <a:r>
                        <a:rPr kumimoji="0" lang="ru-RU" altLang="ru-RU" sz="1700" u="none" strike="noStrike" cap="none" normalizeH="0" baseline="0" dirty="0" smtClean="0">
                          <a:ln>
                            <a:noFill/>
                          </a:ln>
                          <a:solidFill>
                            <a:schemeClr val="tx1">
                              <a:lumMod val="75000"/>
                              <a:lumOff val="25000"/>
                            </a:schemeClr>
                          </a:solidFill>
                          <a:effectLst/>
                        </a:rPr>
                        <a:t>Оборудование, млн. руб.</a:t>
                      </a:r>
                      <a:endParaRPr kumimoji="0" lang="ru-RU" altLang="ru-RU" sz="1700" b="1" i="0" u="none" strike="noStrike" cap="none" normalizeH="0" baseline="0" dirty="0" smtClean="0">
                        <a:ln>
                          <a:noFill/>
                        </a:ln>
                        <a:solidFill>
                          <a:schemeClr val="tx1">
                            <a:lumMod val="75000"/>
                            <a:lumOff val="25000"/>
                          </a:schemeClr>
                        </a:solidFill>
                        <a:effectLst/>
                        <a:latin typeface="Arial" charset="0"/>
                      </a:endParaRPr>
                    </a:p>
                  </a:txBody>
                  <a:tcPr marL="0" marR="0" marT="0" marB="0" anchor="ctr" anchorCtr="1" horzOverflow="overflow"/>
                </a:tc>
                <a:tc>
                  <a:txBody>
                    <a:bodyPr/>
                    <a:lstStyle>
                      <a:lvl1pPr algn="l" eaLnBrk="0" hangingPunct="0">
                        <a:spcBef>
                          <a:spcPct val="20000"/>
                        </a:spcBef>
                        <a:buFont typeface="Arial" charset="0"/>
                        <a:defRPr sz="2800">
                          <a:solidFill>
                            <a:srgbClr val="E3DAD5"/>
                          </a:solidFill>
                          <a:latin typeface="Calibri" pitchFamily="34" charset="0"/>
                        </a:defRPr>
                      </a:lvl1pPr>
                      <a:lvl2pPr algn="l" eaLnBrk="0" hangingPunct="0">
                        <a:spcBef>
                          <a:spcPct val="20000"/>
                        </a:spcBef>
                        <a:buFont typeface="Arial" charset="0"/>
                        <a:defRPr sz="2400">
                          <a:solidFill>
                            <a:srgbClr val="E3DAD5"/>
                          </a:solidFill>
                          <a:latin typeface="Calibri" pitchFamily="34" charset="0"/>
                        </a:defRPr>
                      </a:lvl2pPr>
                      <a:lvl3pPr algn="l" eaLnBrk="0" hangingPunct="0">
                        <a:spcBef>
                          <a:spcPct val="20000"/>
                        </a:spcBef>
                        <a:buFont typeface="Arial" charset="0"/>
                        <a:defRPr sz="2000">
                          <a:solidFill>
                            <a:srgbClr val="E3DAD5"/>
                          </a:solidFill>
                          <a:latin typeface="Calibri" pitchFamily="34" charset="0"/>
                        </a:defRPr>
                      </a:lvl3pPr>
                      <a:lvl4pPr algn="l" eaLnBrk="0" hangingPunct="0">
                        <a:spcBef>
                          <a:spcPct val="20000"/>
                        </a:spcBef>
                        <a:buFont typeface="Arial" charset="0"/>
                        <a:defRPr>
                          <a:solidFill>
                            <a:srgbClr val="E3DAD5"/>
                          </a:solidFill>
                          <a:latin typeface="Calibri" pitchFamily="34" charset="0"/>
                        </a:defRPr>
                      </a:lvl4pPr>
                      <a:lvl5pPr algn="l" eaLnBrk="0" hangingPunct="0">
                        <a:spcBef>
                          <a:spcPct val="20000"/>
                        </a:spcBef>
                        <a:buFont typeface="Arial" charset="0"/>
                        <a:defRPr>
                          <a:solidFill>
                            <a:srgbClr val="E3DAD5"/>
                          </a:solidFill>
                          <a:latin typeface="Calibri" pitchFamily="34" charset="0"/>
                        </a:defRPr>
                      </a:lvl5pPr>
                      <a:lvl6pPr eaLnBrk="0" fontAlgn="base" hangingPunct="0">
                        <a:spcBef>
                          <a:spcPct val="20000"/>
                        </a:spcBef>
                        <a:spcAft>
                          <a:spcPct val="0"/>
                        </a:spcAft>
                        <a:buFont typeface="Arial" charset="0"/>
                        <a:defRPr>
                          <a:solidFill>
                            <a:srgbClr val="E3DAD5"/>
                          </a:solidFill>
                          <a:latin typeface="Calibri" pitchFamily="34" charset="0"/>
                        </a:defRPr>
                      </a:lvl6pPr>
                      <a:lvl7pPr eaLnBrk="0" fontAlgn="base" hangingPunct="0">
                        <a:spcBef>
                          <a:spcPct val="20000"/>
                        </a:spcBef>
                        <a:spcAft>
                          <a:spcPct val="0"/>
                        </a:spcAft>
                        <a:buFont typeface="Arial" charset="0"/>
                        <a:defRPr>
                          <a:solidFill>
                            <a:srgbClr val="E3DAD5"/>
                          </a:solidFill>
                          <a:latin typeface="Calibri" pitchFamily="34" charset="0"/>
                        </a:defRPr>
                      </a:lvl7pPr>
                      <a:lvl8pPr eaLnBrk="0" fontAlgn="base" hangingPunct="0">
                        <a:spcBef>
                          <a:spcPct val="20000"/>
                        </a:spcBef>
                        <a:spcAft>
                          <a:spcPct val="0"/>
                        </a:spcAft>
                        <a:buFont typeface="Arial" charset="0"/>
                        <a:defRPr>
                          <a:solidFill>
                            <a:srgbClr val="E3DAD5"/>
                          </a:solidFill>
                          <a:latin typeface="Calibri" pitchFamily="34" charset="0"/>
                        </a:defRPr>
                      </a:lvl8pPr>
                      <a:lvl9pPr eaLnBrk="0" fontAlgn="base" hangingPunct="0">
                        <a:spcBef>
                          <a:spcPct val="20000"/>
                        </a:spcBef>
                        <a:spcAft>
                          <a:spcPct val="0"/>
                        </a:spcAft>
                        <a:buFont typeface="Arial" charset="0"/>
                        <a:defRPr>
                          <a:solidFill>
                            <a:srgbClr val="E3DAD5"/>
                          </a:solidFill>
                          <a:latin typeface="Calibri" pitchFamily="34" charset="0"/>
                        </a:defRPr>
                      </a:lvl9pPr>
                    </a:lstStyle>
                    <a:p>
                      <a:pPr marL="0" marR="0" lvl="0" indent="0" algn="r"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cap="none" normalizeH="0" baseline="0" dirty="0" smtClean="0">
                          <a:ln>
                            <a:noFill/>
                          </a:ln>
                          <a:solidFill>
                            <a:schemeClr val="tx1">
                              <a:lumMod val="75000"/>
                              <a:lumOff val="25000"/>
                            </a:schemeClr>
                          </a:solidFill>
                          <a:effectLst/>
                        </a:rPr>
                        <a:t>3313,1</a:t>
                      </a:r>
                      <a:endParaRPr kumimoji="0" lang="ru-RU" altLang="ru-RU" sz="2200" b="1" i="0" u="none" strike="noStrike" cap="none" normalizeH="0" baseline="0" dirty="0" smtClean="0">
                        <a:ln>
                          <a:noFill/>
                        </a:ln>
                        <a:solidFill>
                          <a:schemeClr val="tx1">
                            <a:lumMod val="75000"/>
                            <a:lumOff val="25000"/>
                          </a:schemeClr>
                        </a:solidFill>
                        <a:effectLst/>
                        <a:latin typeface="Calibri" pitchFamily="34" charset="0"/>
                      </a:endParaRPr>
                    </a:p>
                  </a:txBody>
                  <a:tcPr marL="0" marR="108000" marT="0" marB="0" horzOverflow="overflow"/>
                </a:tc>
              </a:tr>
              <a:tr h="396733">
                <a:tc>
                  <a:txBody>
                    <a:bodyPr/>
                    <a:lstStyle>
                      <a:lvl1pPr algn="l" eaLnBrk="0" hangingPunct="0">
                        <a:spcBef>
                          <a:spcPct val="20000"/>
                        </a:spcBef>
                        <a:buFont typeface="Arial" charset="0"/>
                        <a:defRPr sz="2800">
                          <a:solidFill>
                            <a:srgbClr val="E3DAD5"/>
                          </a:solidFill>
                          <a:latin typeface="Calibri" pitchFamily="34" charset="0"/>
                        </a:defRPr>
                      </a:lvl1pPr>
                      <a:lvl2pPr algn="l" eaLnBrk="0" hangingPunct="0">
                        <a:spcBef>
                          <a:spcPct val="20000"/>
                        </a:spcBef>
                        <a:buFont typeface="Arial" charset="0"/>
                        <a:defRPr sz="2400">
                          <a:solidFill>
                            <a:srgbClr val="E3DAD5"/>
                          </a:solidFill>
                          <a:latin typeface="Calibri" pitchFamily="34" charset="0"/>
                        </a:defRPr>
                      </a:lvl2pPr>
                      <a:lvl3pPr algn="l" eaLnBrk="0" hangingPunct="0">
                        <a:spcBef>
                          <a:spcPct val="20000"/>
                        </a:spcBef>
                        <a:buFont typeface="Arial" charset="0"/>
                        <a:defRPr sz="2000">
                          <a:solidFill>
                            <a:srgbClr val="E3DAD5"/>
                          </a:solidFill>
                          <a:latin typeface="Calibri" pitchFamily="34" charset="0"/>
                        </a:defRPr>
                      </a:lvl3pPr>
                      <a:lvl4pPr algn="l" eaLnBrk="0" hangingPunct="0">
                        <a:spcBef>
                          <a:spcPct val="20000"/>
                        </a:spcBef>
                        <a:buFont typeface="Arial" charset="0"/>
                        <a:defRPr>
                          <a:solidFill>
                            <a:srgbClr val="E3DAD5"/>
                          </a:solidFill>
                          <a:latin typeface="Calibri" pitchFamily="34" charset="0"/>
                        </a:defRPr>
                      </a:lvl4pPr>
                      <a:lvl5pPr algn="l" eaLnBrk="0" hangingPunct="0">
                        <a:spcBef>
                          <a:spcPct val="20000"/>
                        </a:spcBef>
                        <a:buFont typeface="Arial" charset="0"/>
                        <a:defRPr>
                          <a:solidFill>
                            <a:srgbClr val="E3DAD5"/>
                          </a:solidFill>
                          <a:latin typeface="Calibri" pitchFamily="34" charset="0"/>
                        </a:defRPr>
                      </a:lvl5pPr>
                      <a:lvl6pPr eaLnBrk="0" fontAlgn="base" hangingPunct="0">
                        <a:spcBef>
                          <a:spcPct val="20000"/>
                        </a:spcBef>
                        <a:spcAft>
                          <a:spcPct val="0"/>
                        </a:spcAft>
                        <a:buFont typeface="Arial" charset="0"/>
                        <a:defRPr>
                          <a:solidFill>
                            <a:srgbClr val="E3DAD5"/>
                          </a:solidFill>
                          <a:latin typeface="Calibri" pitchFamily="34" charset="0"/>
                        </a:defRPr>
                      </a:lvl6pPr>
                      <a:lvl7pPr eaLnBrk="0" fontAlgn="base" hangingPunct="0">
                        <a:spcBef>
                          <a:spcPct val="20000"/>
                        </a:spcBef>
                        <a:spcAft>
                          <a:spcPct val="0"/>
                        </a:spcAft>
                        <a:buFont typeface="Arial" charset="0"/>
                        <a:defRPr>
                          <a:solidFill>
                            <a:srgbClr val="E3DAD5"/>
                          </a:solidFill>
                          <a:latin typeface="Calibri" pitchFamily="34" charset="0"/>
                        </a:defRPr>
                      </a:lvl7pPr>
                      <a:lvl8pPr eaLnBrk="0" fontAlgn="base" hangingPunct="0">
                        <a:spcBef>
                          <a:spcPct val="20000"/>
                        </a:spcBef>
                        <a:spcAft>
                          <a:spcPct val="0"/>
                        </a:spcAft>
                        <a:buFont typeface="Arial" charset="0"/>
                        <a:defRPr>
                          <a:solidFill>
                            <a:srgbClr val="E3DAD5"/>
                          </a:solidFill>
                          <a:latin typeface="Calibri" pitchFamily="34" charset="0"/>
                        </a:defRPr>
                      </a:lvl8pPr>
                      <a:lvl9pPr eaLnBrk="0" fontAlgn="base" hangingPunct="0">
                        <a:spcBef>
                          <a:spcPct val="20000"/>
                        </a:spcBef>
                        <a:spcAft>
                          <a:spcPct val="0"/>
                        </a:spcAft>
                        <a:buFont typeface="Arial" charset="0"/>
                        <a:defRPr>
                          <a:solidFill>
                            <a:srgbClr val="E3DAD5"/>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cap="none" normalizeH="0" baseline="0" dirty="0" smtClean="0">
                          <a:ln>
                            <a:noFill/>
                          </a:ln>
                          <a:solidFill>
                            <a:schemeClr val="tx1">
                              <a:lumMod val="75000"/>
                              <a:lumOff val="25000"/>
                            </a:schemeClr>
                          </a:solidFill>
                          <a:effectLst/>
                        </a:rPr>
                        <a:t>7559</a:t>
                      </a:r>
                      <a:endParaRPr kumimoji="0" lang="ru-RU" altLang="ru-RU" sz="2200" b="1" i="0" u="none" strike="noStrike" cap="none" normalizeH="0" baseline="0" dirty="0" smtClean="0">
                        <a:ln>
                          <a:noFill/>
                        </a:ln>
                        <a:solidFill>
                          <a:schemeClr val="tx1">
                            <a:lumMod val="75000"/>
                            <a:lumOff val="25000"/>
                          </a:schemeClr>
                        </a:solidFill>
                        <a:effectLst/>
                        <a:latin typeface="Calibri" pitchFamily="34" charset="0"/>
                      </a:endParaRPr>
                    </a:p>
                  </a:txBody>
                  <a:tcPr marL="108000" marR="0" marT="0" marB="0" horzOverflow="overflow"/>
                </a:tc>
                <a:tc>
                  <a:txBody>
                    <a:bodyPr/>
                    <a:lstStyle>
                      <a:lvl1pPr algn="l" eaLnBrk="0" hangingPunct="0">
                        <a:spcBef>
                          <a:spcPct val="20000"/>
                        </a:spcBef>
                        <a:buFont typeface="Arial" charset="0"/>
                        <a:defRPr sz="2800">
                          <a:solidFill>
                            <a:srgbClr val="E3DAD5"/>
                          </a:solidFill>
                          <a:latin typeface="Calibri" pitchFamily="34" charset="0"/>
                        </a:defRPr>
                      </a:lvl1pPr>
                      <a:lvl2pPr marL="742950" indent="-285750" algn="l" eaLnBrk="0" hangingPunct="0">
                        <a:spcBef>
                          <a:spcPct val="20000"/>
                        </a:spcBef>
                        <a:buFont typeface="Arial" charset="0"/>
                        <a:defRPr sz="2400">
                          <a:solidFill>
                            <a:srgbClr val="E3DAD5"/>
                          </a:solidFill>
                          <a:latin typeface="Calibri" pitchFamily="34" charset="0"/>
                        </a:defRPr>
                      </a:lvl2pPr>
                      <a:lvl3pPr marL="1143000" indent="-228600" algn="l" eaLnBrk="0" hangingPunct="0">
                        <a:spcBef>
                          <a:spcPct val="20000"/>
                        </a:spcBef>
                        <a:buFont typeface="Arial" charset="0"/>
                        <a:defRPr sz="2000">
                          <a:solidFill>
                            <a:srgbClr val="E3DAD5"/>
                          </a:solidFill>
                          <a:latin typeface="Calibri" pitchFamily="34" charset="0"/>
                        </a:defRPr>
                      </a:lvl3pPr>
                      <a:lvl4pPr marL="1600200" indent="-228600" algn="l" eaLnBrk="0" hangingPunct="0">
                        <a:spcBef>
                          <a:spcPct val="20000"/>
                        </a:spcBef>
                        <a:buFont typeface="Arial" charset="0"/>
                        <a:defRPr>
                          <a:solidFill>
                            <a:srgbClr val="E3DAD5"/>
                          </a:solidFill>
                          <a:latin typeface="Calibri" pitchFamily="34" charset="0"/>
                        </a:defRPr>
                      </a:lvl4pPr>
                      <a:lvl5pPr marL="2057400" indent="-228600" algn="l" eaLnBrk="0" hangingPunct="0">
                        <a:spcBef>
                          <a:spcPct val="20000"/>
                        </a:spcBef>
                        <a:buFont typeface="Arial" charset="0"/>
                        <a:defRPr>
                          <a:solidFill>
                            <a:srgbClr val="E3DAD5"/>
                          </a:solidFill>
                          <a:latin typeface="Calibri" pitchFamily="34" charset="0"/>
                        </a:defRPr>
                      </a:lvl5pPr>
                      <a:lvl6pPr marL="2514600" indent="-228600" eaLnBrk="0" fontAlgn="base" hangingPunct="0">
                        <a:spcBef>
                          <a:spcPct val="20000"/>
                        </a:spcBef>
                        <a:spcAft>
                          <a:spcPct val="0"/>
                        </a:spcAft>
                        <a:buFont typeface="Arial" charset="0"/>
                        <a:defRPr>
                          <a:solidFill>
                            <a:srgbClr val="E3DAD5"/>
                          </a:solidFill>
                          <a:latin typeface="Calibri" pitchFamily="34" charset="0"/>
                        </a:defRPr>
                      </a:lvl6pPr>
                      <a:lvl7pPr marL="2971800" indent="-228600" eaLnBrk="0" fontAlgn="base" hangingPunct="0">
                        <a:spcBef>
                          <a:spcPct val="20000"/>
                        </a:spcBef>
                        <a:spcAft>
                          <a:spcPct val="0"/>
                        </a:spcAft>
                        <a:buFont typeface="Arial" charset="0"/>
                        <a:defRPr>
                          <a:solidFill>
                            <a:srgbClr val="E3DAD5"/>
                          </a:solidFill>
                          <a:latin typeface="Calibri" pitchFamily="34" charset="0"/>
                        </a:defRPr>
                      </a:lvl7pPr>
                      <a:lvl8pPr marL="3429000" indent="-228600" eaLnBrk="0" fontAlgn="base" hangingPunct="0">
                        <a:spcBef>
                          <a:spcPct val="20000"/>
                        </a:spcBef>
                        <a:spcAft>
                          <a:spcPct val="0"/>
                        </a:spcAft>
                        <a:buFont typeface="Arial" charset="0"/>
                        <a:defRPr>
                          <a:solidFill>
                            <a:srgbClr val="E3DAD5"/>
                          </a:solidFill>
                          <a:latin typeface="Calibri" pitchFamily="34" charset="0"/>
                        </a:defRPr>
                      </a:lvl8pPr>
                      <a:lvl9pPr marL="3886200" indent="-228600" eaLnBrk="0" fontAlgn="base" hangingPunct="0">
                        <a:spcBef>
                          <a:spcPct val="20000"/>
                        </a:spcBef>
                        <a:spcAft>
                          <a:spcPct val="0"/>
                        </a:spcAft>
                        <a:buFont typeface="Arial" charset="0"/>
                        <a:defRPr>
                          <a:solidFill>
                            <a:srgbClr val="E3DAD5"/>
                          </a:solidFill>
                          <a:latin typeface="Calibri" pitchFamily="34" charset="0"/>
                        </a:defRPr>
                      </a:lvl9pPr>
                    </a:lstStyle>
                    <a:p>
                      <a:pPr marL="0" marR="0" lvl="0" indent="0" algn="ctr" defTabSz="914400" rtl="0" eaLnBrk="1" fontAlgn="base" latinLnBrk="0" hangingPunct="1">
                        <a:lnSpc>
                          <a:spcPct val="75000"/>
                        </a:lnSpc>
                        <a:spcBef>
                          <a:spcPct val="20000"/>
                        </a:spcBef>
                        <a:spcAft>
                          <a:spcPct val="0"/>
                        </a:spcAft>
                        <a:buClrTx/>
                        <a:buSzTx/>
                        <a:buFont typeface="Arial" charset="0"/>
                        <a:buNone/>
                        <a:tabLst/>
                      </a:pPr>
                      <a:r>
                        <a:rPr kumimoji="0" lang="ru-RU" altLang="ru-RU" sz="1700" u="none" strike="noStrike" cap="none" normalizeH="0" baseline="0" dirty="0" smtClean="0">
                          <a:ln>
                            <a:noFill/>
                          </a:ln>
                          <a:solidFill>
                            <a:schemeClr val="tx1">
                              <a:lumMod val="75000"/>
                              <a:lumOff val="25000"/>
                            </a:schemeClr>
                          </a:solidFill>
                          <a:effectLst/>
                        </a:rPr>
                        <a:t>Медикаменты, млн. руб.</a:t>
                      </a:r>
                      <a:endParaRPr kumimoji="0" lang="ru-RU" altLang="ru-RU" sz="1700" b="1" i="0" u="none" strike="noStrike" cap="none" normalizeH="0" baseline="0" dirty="0" smtClean="0">
                        <a:ln>
                          <a:noFill/>
                        </a:ln>
                        <a:solidFill>
                          <a:schemeClr val="tx1">
                            <a:lumMod val="75000"/>
                            <a:lumOff val="25000"/>
                          </a:schemeClr>
                        </a:solidFill>
                        <a:effectLst/>
                        <a:latin typeface="Arial" charset="0"/>
                      </a:endParaRPr>
                    </a:p>
                  </a:txBody>
                  <a:tcPr marL="0" marR="0" marT="0" marB="0" anchor="ctr" anchorCtr="1" horzOverflow="overflow"/>
                </a:tc>
                <a:tc>
                  <a:txBody>
                    <a:bodyPr/>
                    <a:lstStyle>
                      <a:lvl1pPr algn="l" eaLnBrk="0" hangingPunct="0">
                        <a:spcBef>
                          <a:spcPct val="20000"/>
                        </a:spcBef>
                        <a:buFont typeface="Arial" charset="0"/>
                        <a:defRPr sz="2800">
                          <a:solidFill>
                            <a:srgbClr val="E3DAD5"/>
                          </a:solidFill>
                          <a:latin typeface="Calibri" pitchFamily="34" charset="0"/>
                        </a:defRPr>
                      </a:lvl1pPr>
                      <a:lvl2pPr algn="l" eaLnBrk="0" hangingPunct="0">
                        <a:spcBef>
                          <a:spcPct val="20000"/>
                        </a:spcBef>
                        <a:buFont typeface="Arial" charset="0"/>
                        <a:defRPr sz="2400">
                          <a:solidFill>
                            <a:srgbClr val="E3DAD5"/>
                          </a:solidFill>
                          <a:latin typeface="Calibri" pitchFamily="34" charset="0"/>
                        </a:defRPr>
                      </a:lvl2pPr>
                      <a:lvl3pPr algn="l" eaLnBrk="0" hangingPunct="0">
                        <a:spcBef>
                          <a:spcPct val="20000"/>
                        </a:spcBef>
                        <a:buFont typeface="Arial" charset="0"/>
                        <a:defRPr sz="2000">
                          <a:solidFill>
                            <a:srgbClr val="E3DAD5"/>
                          </a:solidFill>
                          <a:latin typeface="Calibri" pitchFamily="34" charset="0"/>
                        </a:defRPr>
                      </a:lvl3pPr>
                      <a:lvl4pPr algn="l" eaLnBrk="0" hangingPunct="0">
                        <a:spcBef>
                          <a:spcPct val="20000"/>
                        </a:spcBef>
                        <a:buFont typeface="Arial" charset="0"/>
                        <a:defRPr>
                          <a:solidFill>
                            <a:srgbClr val="E3DAD5"/>
                          </a:solidFill>
                          <a:latin typeface="Calibri" pitchFamily="34" charset="0"/>
                        </a:defRPr>
                      </a:lvl4pPr>
                      <a:lvl5pPr algn="l" eaLnBrk="0" hangingPunct="0">
                        <a:spcBef>
                          <a:spcPct val="20000"/>
                        </a:spcBef>
                        <a:buFont typeface="Arial" charset="0"/>
                        <a:defRPr>
                          <a:solidFill>
                            <a:srgbClr val="E3DAD5"/>
                          </a:solidFill>
                          <a:latin typeface="Calibri" pitchFamily="34" charset="0"/>
                        </a:defRPr>
                      </a:lvl5pPr>
                      <a:lvl6pPr eaLnBrk="0" fontAlgn="base" hangingPunct="0">
                        <a:spcBef>
                          <a:spcPct val="20000"/>
                        </a:spcBef>
                        <a:spcAft>
                          <a:spcPct val="0"/>
                        </a:spcAft>
                        <a:buFont typeface="Arial" charset="0"/>
                        <a:defRPr>
                          <a:solidFill>
                            <a:srgbClr val="E3DAD5"/>
                          </a:solidFill>
                          <a:latin typeface="Calibri" pitchFamily="34" charset="0"/>
                        </a:defRPr>
                      </a:lvl6pPr>
                      <a:lvl7pPr eaLnBrk="0" fontAlgn="base" hangingPunct="0">
                        <a:spcBef>
                          <a:spcPct val="20000"/>
                        </a:spcBef>
                        <a:spcAft>
                          <a:spcPct val="0"/>
                        </a:spcAft>
                        <a:buFont typeface="Arial" charset="0"/>
                        <a:defRPr>
                          <a:solidFill>
                            <a:srgbClr val="E3DAD5"/>
                          </a:solidFill>
                          <a:latin typeface="Calibri" pitchFamily="34" charset="0"/>
                        </a:defRPr>
                      </a:lvl7pPr>
                      <a:lvl8pPr eaLnBrk="0" fontAlgn="base" hangingPunct="0">
                        <a:spcBef>
                          <a:spcPct val="20000"/>
                        </a:spcBef>
                        <a:spcAft>
                          <a:spcPct val="0"/>
                        </a:spcAft>
                        <a:buFont typeface="Arial" charset="0"/>
                        <a:defRPr>
                          <a:solidFill>
                            <a:srgbClr val="E3DAD5"/>
                          </a:solidFill>
                          <a:latin typeface="Calibri" pitchFamily="34" charset="0"/>
                        </a:defRPr>
                      </a:lvl8pPr>
                      <a:lvl9pPr eaLnBrk="0" fontAlgn="base" hangingPunct="0">
                        <a:spcBef>
                          <a:spcPct val="20000"/>
                        </a:spcBef>
                        <a:spcAft>
                          <a:spcPct val="0"/>
                        </a:spcAft>
                        <a:buFont typeface="Arial" charset="0"/>
                        <a:defRPr>
                          <a:solidFill>
                            <a:srgbClr val="E3DAD5"/>
                          </a:solidFill>
                          <a:latin typeface="Calibri" pitchFamily="34" charset="0"/>
                        </a:defRPr>
                      </a:lvl9pPr>
                    </a:lstStyle>
                    <a:p>
                      <a:pPr marL="0" marR="0" lvl="0" indent="0" algn="r"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cap="none" normalizeH="0" baseline="0" dirty="0" smtClean="0">
                          <a:ln>
                            <a:noFill/>
                          </a:ln>
                          <a:solidFill>
                            <a:schemeClr val="tx1">
                              <a:lumMod val="75000"/>
                              <a:lumOff val="25000"/>
                            </a:schemeClr>
                          </a:solidFill>
                          <a:effectLst/>
                        </a:rPr>
                        <a:t>8649,1</a:t>
                      </a:r>
                      <a:endParaRPr kumimoji="0" lang="ru-RU" altLang="ru-RU" sz="2200" b="1" i="0" u="none" strike="noStrike" cap="none" normalizeH="0" baseline="0" dirty="0" smtClean="0">
                        <a:ln>
                          <a:noFill/>
                        </a:ln>
                        <a:solidFill>
                          <a:schemeClr val="tx1">
                            <a:lumMod val="75000"/>
                            <a:lumOff val="25000"/>
                          </a:schemeClr>
                        </a:solidFill>
                        <a:effectLst/>
                        <a:latin typeface="Calibri" pitchFamily="34" charset="0"/>
                      </a:endParaRPr>
                    </a:p>
                  </a:txBody>
                  <a:tcPr marL="0" marR="108000" marT="0" marB="0" horzOverflow="overflow"/>
                </a:tc>
              </a:tr>
              <a:tr h="335253">
                <a:tc>
                  <a:txBody>
                    <a:bodyPr/>
                    <a:lstStyle>
                      <a:lvl1pPr algn="l" eaLnBrk="0" hangingPunct="0">
                        <a:spcBef>
                          <a:spcPct val="20000"/>
                        </a:spcBef>
                        <a:buFont typeface="Arial" charset="0"/>
                        <a:defRPr sz="2800">
                          <a:solidFill>
                            <a:srgbClr val="E3DAD5"/>
                          </a:solidFill>
                          <a:latin typeface="Calibri" pitchFamily="34" charset="0"/>
                        </a:defRPr>
                      </a:lvl1pPr>
                      <a:lvl2pPr algn="l" eaLnBrk="0" hangingPunct="0">
                        <a:spcBef>
                          <a:spcPct val="20000"/>
                        </a:spcBef>
                        <a:buFont typeface="Arial" charset="0"/>
                        <a:defRPr sz="2400">
                          <a:solidFill>
                            <a:srgbClr val="E3DAD5"/>
                          </a:solidFill>
                          <a:latin typeface="Calibri" pitchFamily="34" charset="0"/>
                        </a:defRPr>
                      </a:lvl2pPr>
                      <a:lvl3pPr algn="l" eaLnBrk="0" hangingPunct="0">
                        <a:spcBef>
                          <a:spcPct val="20000"/>
                        </a:spcBef>
                        <a:buFont typeface="Arial" charset="0"/>
                        <a:defRPr sz="2000">
                          <a:solidFill>
                            <a:srgbClr val="E3DAD5"/>
                          </a:solidFill>
                          <a:latin typeface="Calibri" pitchFamily="34" charset="0"/>
                        </a:defRPr>
                      </a:lvl3pPr>
                      <a:lvl4pPr algn="l" eaLnBrk="0" hangingPunct="0">
                        <a:spcBef>
                          <a:spcPct val="20000"/>
                        </a:spcBef>
                        <a:buFont typeface="Arial" charset="0"/>
                        <a:defRPr>
                          <a:solidFill>
                            <a:srgbClr val="E3DAD5"/>
                          </a:solidFill>
                          <a:latin typeface="Calibri" pitchFamily="34" charset="0"/>
                        </a:defRPr>
                      </a:lvl4pPr>
                      <a:lvl5pPr algn="l" eaLnBrk="0" hangingPunct="0">
                        <a:spcBef>
                          <a:spcPct val="20000"/>
                        </a:spcBef>
                        <a:buFont typeface="Arial" charset="0"/>
                        <a:defRPr>
                          <a:solidFill>
                            <a:srgbClr val="E3DAD5"/>
                          </a:solidFill>
                          <a:latin typeface="Calibri" pitchFamily="34" charset="0"/>
                        </a:defRPr>
                      </a:lvl5pPr>
                      <a:lvl6pPr eaLnBrk="0" fontAlgn="base" hangingPunct="0">
                        <a:spcBef>
                          <a:spcPct val="20000"/>
                        </a:spcBef>
                        <a:spcAft>
                          <a:spcPct val="0"/>
                        </a:spcAft>
                        <a:buFont typeface="Arial" charset="0"/>
                        <a:defRPr>
                          <a:solidFill>
                            <a:srgbClr val="E3DAD5"/>
                          </a:solidFill>
                          <a:latin typeface="Calibri" pitchFamily="34" charset="0"/>
                        </a:defRPr>
                      </a:lvl6pPr>
                      <a:lvl7pPr eaLnBrk="0" fontAlgn="base" hangingPunct="0">
                        <a:spcBef>
                          <a:spcPct val="20000"/>
                        </a:spcBef>
                        <a:spcAft>
                          <a:spcPct val="0"/>
                        </a:spcAft>
                        <a:buFont typeface="Arial" charset="0"/>
                        <a:defRPr>
                          <a:solidFill>
                            <a:srgbClr val="E3DAD5"/>
                          </a:solidFill>
                          <a:latin typeface="Calibri" pitchFamily="34" charset="0"/>
                        </a:defRPr>
                      </a:lvl7pPr>
                      <a:lvl8pPr eaLnBrk="0" fontAlgn="base" hangingPunct="0">
                        <a:spcBef>
                          <a:spcPct val="20000"/>
                        </a:spcBef>
                        <a:spcAft>
                          <a:spcPct val="0"/>
                        </a:spcAft>
                        <a:buFont typeface="Arial" charset="0"/>
                        <a:defRPr>
                          <a:solidFill>
                            <a:srgbClr val="E3DAD5"/>
                          </a:solidFill>
                          <a:latin typeface="Calibri" pitchFamily="34" charset="0"/>
                        </a:defRPr>
                      </a:lvl8pPr>
                      <a:lvl9pPr eaLnBrk="0" fontAlgn="base" hangingPunct="0">
                        <a:spcBef>
                          <a:spcPct val="20000"/>
                        </a:spcBef>
                        <a:spcAft>
                          <a:spcPct val="0"/>
                        </a:spcAft>
                        <a:buFont typeface="Arial" charset="0"/>
                        <a:defRPr>
                          <a:solidFill>
                            <a:srgbClr val="E3DAD5"/>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cap="none" normalizeH="0" baseline="0" dirty="0" smtClean="0">
                          <a:ln>
                            <a:noFill/>
                          </a:ln>
                          <a:solidFill>
                            <a:schemeClr val="tx1">
                              <a:lumMod val="75000"/>
                              <a:lumOff val="25000"/>
                            </a:schemeClr>
                          </a:solidFill>
                          <a:effectLst/>
                        </a:rPr>
                        <a:t>1116,4</a:t>
                      </a:r>
                      <a:endParaRPr kumimoji="0" lang="ru-RU" altLang="ru-RU" sz="2200" b="1" i="0" u="none" strike="noStrike" cap="none" normalizeH="0" baseline="0" dirty="0" smtClean="0">
                        <a:ln>
                          <a:noFill/>
                        </a:ln>
                        <a:solidFill>
                          <a:schemeClr val="tx1">
                            <a:lumMod val="75000"/>
                            <a:lumOff val="25000"/>
                          </a:schemeClr>
                        </a:solidFill>
                        <a:effectLst/>
                        <a:latin typeface="Calibri" pitchFamily="34" charset="0"/>
                      </a:endParaRPr>
                    </a:p>
                  </a:txBody>
                  <a:tcPr marL="108000" marR="0" marT="0" marB="0" horzOverflow="overflow"/>
                </a:tc>
                <a:tc>
                  <a:txBody>
                    <a:bodyPr/>
                    <a:lstStyle>
                      <a:lvl1pPr algn="l" eaLnBrk="0" hangingPunct="0">
                        <a:spcBef>
                          <a:spcPct val="20000"/>
                        </a:spcBef>
                        <a:buFont typeface="Arial" charset="0"/>
                        <a:defRPr sz="2800">
                          <a:solidFill>
                            <a:srgbClr val="E3DAD5"/>
                          </a:solidFill>
                          <a:latin typeface="Calibri" pitchFamily="34" charset="0"/>
                        </a:defRPr>
                      </a:lvl1pPr>
                      <a:lvl2pPr marL="742950" indent="-285750" algn="l" eaLnBrk="0" hangingPunct="0">
                        <a:spcBef>
                          <a:spcPct val="20000"/>
                        </a:spcBef>
                        <a:buFont typeface="Arial" charset="0"/>
                        <a:defRPr sz="2400">
                          <a:solidFill>
                            <a:srgbClr val="E3DAD5"/>
                          </a:solidFill>
                          <a:latin typeface="Calibri" pitchFamily="34" charset="0"/>
                        </a:defRPr>
                      </a:lvl2pPr>
                      <a:lvl3pPr marL="1143000" indent="-228600" algn="l" eaLnBrk="0" hangingPunct="0">
                        <a:spcBef>
                          <a:spcPct val="20000"/>
                        </a:spcBef>
                        <a:buFont typeface="Arial" charset="0"/>
                        <a:defRPr sz="2000">
                          <a:solidFill>
                            <a:srgbClr val="E3DAD5"/>
                          </a:solidFill>
                          <a:latin typeface="Calibri" pitchFamily="34" charset="0"/>
                        </a:defRPr>
                      </a:lvl3pPr>
                      <a:lvl4pPr marL="1600200" indent="-228600" algn="l" eaLnBrk="0" hangingPunct="0">
                        <a:spcBef>
                          <a:spcPct val="20000"/>
                        </a:spcBef>
                        <a:buFont typeface="Arial" charset="0"/>
                        <a:defRPr>
                          <a:solidFill>
                            <a:srgbClr val="E3DAD5"/>
                          </a:solidFill>
                          <a:latin typeface="Calibri" pitchFamily="34" charset="0"/>
                        </a:defRPr>
                      </a:lvl4pPr>
                      <a:lvl5pPr marL="2057400" indent="-228600" algn="l" eaLnBrk="0" hangingPunct="0">
                        <a:spcBef>
                          <a:spcPct val="20000"/>
                        </a:spcBef>
                        <a:buFont typeface="Arial" charset="0"/>
                        <a:defRPr>
                          <a:solidFill>
                            <a:srgbClr val="E3DAD5"/>
                          </a:solidFill>
                          <a:latin typeface="Calibri" pitchFamily="34" charset="0"/>
                        </a:defRPr>
                      </a:lvl5pPr>
                      <a:lvl6pPr marL="2514600" indent="-228600" eaLnBrk="0" fontAlgn="base" hangingPunct="0">
                        <a:spcBef>
                          <a:spcPct val="20000"/>
                        </a:spcBef>
                        <a:spcAft>
                          <a:spcPct val="0"/>
                        </a:spcAft>
                        <a:buFont typeface="Arial" charset="0"/>
                        <a:defRPr>
                          <a:solidFill>
                            <a:srgbClr val="E3DAD5"/>
                          </a:solidFill>
                          <a:latin typeface="Calibri" pitchFamily="34" charset="0"/>
                        </a:defRPr>
                      </a:lvl6pPr>
                      <a:lvl7pPr marL="2971800" indent="-228600" eaLnBrk="0" fontAlgn="base" hangingPunct="0">
                        <a:spcBef>
                          <a:spcPct val="20000"/>
                        </a:spcBef>
                        <a:spcAft>
                          <a:spcPct val="0"/>
                        </a:spcAft>
                        <a:buFont typeface="Arial" charset="0"/>
                        <a:defRPr>
                          <a:solidFill>
                            <a:srgbClr val="E3DAD5"/>
                          </a:solidFill>
                          <a:latin typeface="Calibri" pitchFamily="34" charset="0"/>
                        </a:defRPr>
                      </a:lvl7pPr>
                      <a:lvl8pPr marL="3429000" indent="-228600" eaLnBrk="0" fontAlgn="base" hangingPunct="0">
                        <a:spcBef>
                          <a:spcPct val="20000"/>
                        </a:spcBef>
                        <a:spcAft>
                          <a:spcPct val="0"/>
                        </a:spcAft>
                        <a:buFont typeface="Arial" charset="0"/>
                        <a:defRPr>
                          <a:solidFill>
                            <a:srgbClr val="E3DAD5"/>
                          </a:solidFill>
                          <a:latin typeface="Calibri" pitchFamily="34" charset="0"/>
                        </a:defRPr>
                      </a:lvl8pPr>
                      <a:lvl9pPr marL="3886200" indent="-228600" eaLnBrk="0" fontAlgn="base" hangingPunct="0">
                        <a:spcBef>
                          <a:spcPct val="20000"/>
                        </a:spcBef>
                        <a:spcAft>
                          <a:spcPct val="0"/>
                        </a:spcAft>
                        <a:buFont typeface="Arial" charset="0"/>
                        <a:defRPr>
                          <a:solidFill>
                            <a:srgbClr val="E3DAD5"/>
                          </a:solidFill>
                          <a:latin typeface="Calibri" pitchFamily="34" charset="0"/>
                        </a:defRPr>
                      </a:lvl9pPr>
                    </a:lstStyle>
                    <a:p>
                      <a:pPr marL="0" marR="0" lvl="0" indent="0" algn="ctr" defTabSz="914400" rtl="0" eaLnBrk="1" fontAlgn="base" latinLnBrk="0" hangingPunct="1">
                        <a:lnSpc>
                          <a:spcPct val="75000"/>
                        </a:lnSpc>
                        <a:spcBef>
                          <a:spcPct val="20000"/>
                        </a:spcBef>
                        <a:spcAft>
                          <a:spcPct val="0"/>
                        </a:spcAft>
                        <a:buClrTx/>
                        <a:buSzTx/>
                        <a:buFont typeface="Arial" charset="0"/>
                        <a:buNone/>
                        <a:tabLst/>
                      </a:pPr>
                      <a:r>
                        <a:rPr kumimoji="0" lang="ru-RU" altLang="ru-RU" sz="1700" u="none" strike="noStrike" cap="none" normalizeH="0" baseline="0" dirty="0" smtClean="0">
                          <a:ln>
                            <a:noFill/>
                          </a:ln>
                          <a:solidFill>
                            <a:schemeClr val="tx1">
                              <a:lumMod val="75000"/>
                              <a:lumOff val="25000"/>
                            </a:schemeClr>
                          </a:solidFill>
                          <a:effectLst/>
                        </a:rPr>
                        <a:t>Питание, млн. руб.</a:t>
                      </a:r>
                      <a:endParaRPr kumimoji="0" lang="ru-RU" altLang="ru-RU" sz="1700" b="1" i="0" u="none" strike="noStrike" cap="none" normalizeH="0" baseline="0" dirty="0" smtClean="0">
                        <a:ln>
                          <a:noFill/>
                        </a:ln>
                        <a:solidFill>
                          <a:schemeClr val="tx1">
                            <a:lumMod val="75000"/>
                            <a:lumOff val="25000"/>
                          </a:schemeClr>
                        </a:solidFill>
                        <a:effectLst/>
                        <a:latin typeface="Arial" charset="0"/>
                      </a:endParaRPr>
                    </a:p>
                  </a:txBody>
                  <a:tcPr marL="0" marR="0" marT="0" marB="0" anchor="ctr" anchorCtr="1" horzOverflow="overflow"/>
                </a:tc>
                <a:tc>
                  <a:txBody>
                    <a:bodyPr/>
                    <a:lstStyle>
                      <a:lvl1pPr algn="l" eaLnBrk="0" hangingPunct="0">
                        <a:spcBef>
                          <a:spcPct val="20000"/>
                        </a:spcBef>
                        <a:buFont typeface="Arial" charset="0"/>
                        <a:defRPr sz="2800">
                          <a:solidFill>
                            <a:srgbClr val="E3DAD5"/>
                          </a:solidFill>
                          <a:latin typeface="Calibri" pitchFamily="34" charset="0"/>
                        </a:defRPr>
                      </a:lvl1pPr>
                      <a:lvl2pPr algn="l" eaLnBrk="0" hangingPunct="0">
                        <a:spcBef>
                          <a:spcPct val="20000"/>
                        </a:spcBef>
                        <a:buFont typeface="Arial" charset="0"/>
                        <a:defRPr sz="2400">
                          <a:solidFill>
                            <a:srgbClr val="E3DAD5"/>
                          </a:solidFill>
                          <a:latin typeface="Calibri" pitchFamily="34" charset="0"/>
                        </a:defRPr>
                      </a:lvl2pPr>
                      <a:lvl3pPr algn="l" eaLnBrk="0" hangingPunct="0">
                        <a:spcBef>
                          <a:spcPct val="20000"/>
                        </a:spcBef>
                        <a:buFont typeface="Arial" charset="0"/>
                        <a:defRPr sz="2000">
                          <a:solidFill>
                            <a:srgbClr val="E3DAD5"/>
                          </a:solidFill>
                          <a:latin typeface="Calibri" pitchFamily="34" charset="0"/>
                        </a:defRPr>
                      </a:lvl3pPr>
                      <a:lvl4pPr algn="l" eaLnBrk="0" hangingPunct="0">
                        <a:spcBef>
                          <a:spcPct val="20000"/>
                        </a:spcBef>
                        <a:buFont typeface="Arial" charset="0"/>
                        <a:defRPr>
                          <a:solidFill>
                            <a:srgbClr val="E3DAD5"/>
                          </a:solidFill>
                          <a:latin typeface="Calibri" pitchFamily="34" charset="0"/>
                        </a:defRPr>
                      </a:lvl4pPr>
                      <a:lvl5pPr algn="l" eaLnBrk="0" hangingPunct="0">
                        <a:spcBef>
                          <a:spcPct val="20000"/>
                        </a:spcBef>
                        <a:buFont typeface="Arial" charset="0"/>
                        <a:defRPr>
                          <a:solidFill>
                            <a:srgbClr val="E3DAD5"/>
                          </a:solidFill>
                          <a:latin typeface="Calibri" pitchFamily="34" charset="0"/>
                        </a:defRPr>
                      </a:lvl5pPr>
                      <a:lvl6pPr eaLnBrk="0" fontAlgn="base" hangingPunct="0">
                        <a:spcBef>
                          <a:spcPct val="20000"/>
                        </a:spcBef>
                        <a:spcAft>
                          <a:spcPct val="0"/>
                        </a:spcAft>
                        <a:buFont typeface="Arial" charset="0"/>
                        <a:defRPr>
                          <a:solidFill>
                            <a:srgbClr val="E3DAD5"/>
                          </a:solidFill>
                          <a:latin typeface="Calibri" pitchFamily="34" charset="0"/>
                        </a:defRPr>
                      </a:lvl6pPr>
                      <a:lvl7pPr eaLnBrk="0" fontAlgn="base" hangingPunct="0">
                        <a:spcBef>
                          <a:spcPct val="20000"/>
                        </a:spcBef>
                        <a:spcAft>
                          <a:spcPct val="0"/>
                        </a:spcAft>
                        <a:buFont typeface="Arial" charset="0"/>
                        <a:defRPr>
                          <a:solidFill>
                            <a:srgbClr val="E3DAD5"/>
                          </a:solidFill>
                          <a:latin typeface="Calibri" pitchFamily="34" charset="0"/>
                        </a:defRPr>
                      </a:lvl7pPr>
                      <a:lvl8pPr eaLnBrk="0" fontAlgn="base" hangingPunct="0">
                        <a:spcBef>
                          <a:spcPct val="20000"/>
                        </a:spcBef>
                        <a:spcAft>
                          <a:spcPct val="0"/>
                        </a:spcAft>
                        <a:buFont typeface="Arial" charset="0"/>
                        <a:defRPr>
                          <a:solidFill>
                            <a:srgbClr val="E3DAD5"/>
                          </a:solidFill>
                          <a:latin typeface="Calibri" pitchFamily="34" charset="0"/>
                        </a:defRPr>
                      </a:lvl8pPr>
                      <a:lvl9pPr eaLnBrk="0" fontAlgn="base" hangingPunct="0">
                        <a:spcBef>
                          <a:spcPct val="20000"/>
                        </a:spcBef>
                        <a:spcAft>
                          <a:spcPct val="0"/>
                        </a:spcAft>
                        <a:buFont typeface="Arial" charset="0"/>
                        <a:defRPr>
                          <a:solidFill>
                            <a:srgbClr val="E3DAD5"/>
                          </a:solidFill>
                          <a:latin typeface="Calibri" pitchFamily="34" charset="0"/>
                        </a:defRPr>
                      </a:lvl9pPr>
                    </a:lstStyle>
                    <a:p>
                      <a:pPr marL="0" marR="0" lvl="0" indent="0" algn="r"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cap="none" normalizeH="0" baseline="0" dirty="0" smtClean="0">
                          <a:ln>
                            <a:noFill/>
                          </a:ln>
                          <a:solidFill>
                            <a:schemeClr val="tx1">
                              <a:lumMod val="75000"/>
                              <a:lumOff val="25000"/>
                            </a:schemeClr>
                          </a:solidFill>
                          <a:effectLst/>
                        </a:rPr>
                        <a:t>1225,4</a:t>
                      </a:r>
                      <a:endParaRPr kumimoji="0" lang="ru-RU" altLang="ru-RU" sz="2200" b="1" i="0" u="none" strike="noStrike" cap="none" normalizeH="0" baseline="0" dirty="0" smtClean="0">
                        <a:ln>
                          <a:noFill/>
                        </a:ln>
                        <a:solidFill>
                          <a:schemeClr val="tx1">
                            <a:lumMod val="75000"/>
                            <a:lumOff val="25000"/>
                          </a:schemeClr>
                        </a:solidFill>
                        <a:effectLst/>
                        <a:latin typeface="Calibri" pitchFamily="34" charset="0"/>
                      </a:endParaRPr>
                    </a:p>
                  </a:txBody>
                  <a:tcPr marL="0" marR="108000" marT="0" marB="0" horzOverflow="overflow"/>
                </a:tc>
              </a:tr>
              <a:tr h="33525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kern="1200" cap="none" normalizeH="0" baseline="0" dirty="0" smtClean="0">
                          <a:ln>
                            <a:noFill/>
                          </a:ln>
                          <a:solidFill>
                            <a:schemeClr val="tx1">
                              <a:lumMod val="75000"/>
                              <a:lumOff val="25000"/>
                            </a:schemeClr>
                          </a:solidFill>
                          <a:effectLst/>
                          <a:latin typeface="Calibri" pitchFamily="34" charset="0"/>
                          <a:ea typeface="+mn-ea"/>
                          <a:cs typeface="+mn-cs"/>
                        </a:rPr>
                        <a:t>2039,6</a:t>
                      </a:r>
                    </a:p>
                  </a:txBody>
                  <a:tcPr marL="108000" marR="0" marT="0" marB="0" horzOverflow="overflow"/>
                </a:tc>
                <a:tc>
                  <a:txBody>
                    <a:bodyPr/>
                    <a:lstStyle/>
                    <a:p>
                      <a:pPr marL="0" marR="0" lvl="0" indent="0" algn="ctr" defTabSz="914400" rtl="0" eaLnBrk="1" fontAlgn="base" latinLnBrk="0" hangingPunct="1">
                        <a:lnSpc>
                          <a:spcPct val="75000"/>
                        </a:lnSpc>
                        <a:spcBef>
                          <a:spcPct val="20000"/>
                        </a:spcBef>
                        <a:spcAft>
                          <a:spcPct val="0"/>
                        </a:spcAft>
                        <a:buClrTx/>
                        <a:buSzTx/>
                        <a:buFont typeface="Arial" charset="0"/>
                        <a:buNone/>
                        <a:tabLst/>
                      </a:pPr>
                      <a:r>
                        <a:rPr kumimoji="0" lang="ru-RU" altLang="ru-RU" sz="1700" u="none" strike="noStrike" kern="1200" cap="none" normalizeH="0" baseline="0" dirty="0" smtClean="0">
                          <a:ln>
                            <a:noFill/>
                          </a:ln>
                          <a:solidFill>
                            <a:schemeClr val="tx1">
                              <a:lumMod val="75000"/>
                              <a:lumOff val="25000"/>
                            </a:schemeClr>
                          </a:solidFill>
                          <a:effectLst/>
                          <a:latin typeface="Calibri" pitchFamily="34" charset="0"/>
                          <a:ea typeface="+mn-ea"/>
                          <a:cs typeface="+mn-cs"/>
                        </a:rPr>
                        <a:t>Коммунальные услуги, млн. руб.</a:t>
                      </a:r>
                    </a:p>
                  </a:txBody>
                  <a:tcPr marL="0" marR="0" marT="0" marB="0" anchor="ctr" anchorCtr="1" horzOverflow="overflow"/>
                </a:tc>
                <a:tc>
                  <a:txBody>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pPr>
                      <a:r>
                        <a:rPr kumimoji="0" lang="ru-RU" altLang="ru-RU" sz="2200" u="none" strike="noStrike" kern="1200" cap="none" normalizeH="0" baseline="0" dirty="0" smtClean="0">
                          <a:ln>
                            <a:noFill/>
                          </a:ln>
                          <a:solidFill>
                            <a:schemeClr val="tx1">
                              <a:lumMod val="75000"/>
                              <a:lumOff val="25000"/>
                            </a:schemeClr>
                          </a:solidFill>
                          <a:effectLst/>
                          <a:latin typeface="Calibri" pitchFamily="34" charset="0"/>
                          <a:ea typeface="+mn-ea"/>
                          <a:cs typeface="+mn-cs"/>
                        </a:rPr>
                        <a:t>1903,1</a:t>
                      </a:r>
                    </a:p>
                  </a:txBody>
                  <a:tcPr marL="0" marR="108000" marT="0" marB="0" horzOverflow="overflow"/>
                </a:tc>
              </a:tr>
            </a:tbl>
          </a:graphicData>
        </a:graphic>
      </p:graphicFrame>
      <p:sp>
        <p:nvSpPr>
          <p:cNvPr id="19" name="Text Box 2"/>
          <p:cNvSpPr txBox="1">
            <a:spLocks noChangeArrowheads="1"/>
          </p:cNvSpPr>
          <p:nvPr/>
        </p:nvSpPr>
        <p:spPr bwMode="auto">
          <a:xfrm>
            <a:off x="1691680" y="828766"/>
            <a:ext cx="7308304" cy="3416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pitchFamily="34" charset="0"/>
              <a:buChar char="•"/>
              <a:defRPr sz="3200">
                <a:solidFill>
                  <a:srgbClr val="E3DAD5"/>
                </a:solidFill>
                <a:latin typeface="Calibri" pitchFamily="34" charset="0"/>
              </a:defRPr>
            </a:lvl1pPr>
            <a:lvl2pPr marL="742950" indent="-285750" algn="l" eaLnBrk="0" hangingPunct="0">
              <a:spcBef>
                <a:spcPct val="20000"/>
              </a:spcBef>
              <a:buFont typeface="Arial" pitchFamily="34" charset="0"/>
              <a:buChar char="–"/>
              <a:defRPr sz="2800">
                <a:solidFill>
                  <a:srgbClr val="E3DAD5"/>
                </a:solidFill>
                <a:latin typeface="Calibri" pitchFamily="34" charset="0"/>
              </a:defRPr>
            </a:lvl2pPr>
            <a:lvl3pPr marL="1143000" indent="-228600" algn="l" eaLnBrk="0" hangingPunct="0">
              <a:spcBef>
                <a:spcPct val="20000"/>
              </a:spcBef>
              <a:buFont typeface="Arial" pitchFamily="34" charset="0"/>
              <a:buChar char="•"/>
              <a:defRPr sz="2400">
                <a:solidFill>
                  <a:srgbClr val="E3DAD5"/>
                </a:solidFill>
                <a:latin typeface="Calibri" pitchFamily="34" charset="0"/>
              </a:defRPr>
            </a:lvl3pPr>
            <a:lvl4pPr marL="1600200" indent="-228600" algn="l" eaLnBrk="0" hangingPunct="0">
              <a:spcBef>
                <a:spcPct val="20000"/>
              </a:spcBef>
              <a:buFont typeface="Arial" pitchFamily="34" charset="0"/>
              <a:buChar char="–"/>
              <a:defRPr sz="2000">
                <a:solidFill>
                  <a:srgbClr val="E3DAD5"/>
                </a:solidFill>
                <a:latin typeface="Calibri" pitchFamily="34" charset="0"/>
              </a:defRPr>
            </a:lvl4pPr>
            <a:lvl5pPr marL="2057400" indent="-228600" algn="l" eaLnBrk="0" hangingPunct="0">
              <a:spcBef>
                <a:spcPct val="20000"/>
              </a:spcBef>
              <a:buFont typeface="Arial" pitchFamily="34"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rgbClr val="E3DAD5"/>
                </a:solidFill>
                <a:latin typeface="Calibri" pitchFamily="34" charset="0"/>
              </a:defRPr>
            </a:lvl9pPr>
          </a:lstStyle>
          <a:p>
            <a:pPr algn="r" eaLnBrk="1" hangingPunct="1">
              <a:lnSpc>
                <a:spcPct val="90000"/>
              </a:lnSpc>
              <a:spcBef>
                <a:spcPct val="0"/>
              </a:spcBef>
              <a:buFontTx/>
              <a:buNone/>
            </a:pPr>
            <a:r>
              <a:rPr lang="ru-RU" altLang="ru-RU" sz="1800" b="1" dirty="0" smtClean="0">
                <a:solidFill>
                  <a:srgbClr val="996633"/>
                </a:solidFill>
                <a:effectLst>
                  <a:outerShdw blurRad="38100" dist="38100" dir="2700000" algn="tl">
                    <a:srgbClr val="000000">
                      <a:alpha val="43137"/>
                    </a:srgbClr>
                  </a:outerShdw>
                </a:effectLst>
                <a:latin typeface="+mn-lt"/>
              </a:rPr>
              <a:t>СТРУКТУРА РАСХОДОВ НА МЕДИЦИНСКУЮ ПОМОЩЬ ПО СТАТЬЯМ</a:t>
            </a:r>
            <a:endParaRPr lang="ru-RU" altLang="ru-RU" sz="1800" b="1" dirty="0">
              <a:solidFill>
                <a:srgbClr val="996633"/>
              </a:solidFill>
              <a:effectLst>
                <a:outerShdw blurRad="38100" dist="38100" dir="2700000" algn="tl">
                  <a:srgbClr val="000000">
                    <a:alpha val="43137"/>
                  </a:srgbClr>
                </a:outerShdw>
              </a:effectLst>
              <a:latin typeface="+mn-lt"/>
            </a:endParaRPr>
          </a:p>
        </p:txBody>
      </p:sp>
    </p:spTree>
    <p:extLst>
      <p:ext uri="{BB962C8B-B14F-4D97-AF65-F5344CB8AC3E}">
        <p14:creationId xmlns="" xmlns:p14="http://schemas.microsoft.com/office/powerpoint/2010/main" val="18596641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87624" y="1136408"/>
            <a:ext cx="5112568" cy="830997"/>
          </a:xfrm>
          <a:prstGeom prst="rect">
            <a:avLst/>
          </a:prstGeom>
          <a:noFill/>
        </p:spPr>
        <p:txBody>
          <a:bodyPr wrap="square">
            <a:spAutoFit/>
          </a:bodyPr>
          <a:lstStyle/>
          <a:p>
            <a:pPr>
              <a:defRPr/>
            </a:pPr>
            <a:r>
              <a:rPr lang="ru-RU" sz="2400" b="1" dirty="0">
                <a:solidFill>
                  <a:schemeClr val="tx1">
                    <a:lumMod val="65000"/>
                    <a:lumOff val="35000"/>
                  </a:schemeClr>
                </a:solidFill>
                <a:latin typeface="Arial" pitchFamily="34" charset="0"/>
              </a:rPr>
              <a:t>ИТОГИ МОДЕРНИЗАЦИИ </a:t>
            </a:r>
            <a:endParaRPr lang="ru-RU" sz="2400" b="1" dirty="0" smtClean="0">
              <a:solidFill>
                <a:schemeClr val="tx1">
                  <a:lumMod val="65000"/>
                  <a:lumOff val="35000"/>
                </a:schemeClr>
              </a:solidFill>
              <a:latin typeface="Arial" pitchFamily="34" charset="0"/>
            </a:endParaRPr>
          </a:p>
          <a:p>
            <a:pPr>
              <a:defRPr/>
            </a:pPr>
            <a:r>
              <a:rPr lang="ru-RU" sz="2400" b="1" dirty="0" smtClean="0">
                <a:solidFill>
                  <a:schemeClr val="tx1">
                    <a:lumMod val="65000"/>
                    <a:lumOff val="35000"/>
                  </a:schemeClr>
                </a:solidFill>
                <a:latin typeface="Arial" pitchFamily="34" charset="0"/>
              </a:rPr>
              <a:t>ЗДРАВООХРАНЕНИЯ </a:t>
            </a:r>
            <a:r>
              <a:rPr lang="ru-RU" sz="2400" b="1" dirty="0">
                <a:solidFill>
                  <a:schemeClr val="tx1">
                    <a:lumMod val="65000"/>
                    <a:lumOff val="35000"/>
                  </a:schemeClr>
                </a:solidFill>
                <a:latin typeface="Arial" pitchFamily="34" charset="0"/>
              </a:rPr>
              <a:t>2011-2013</a:t>
            </a:r>
          </a:p>
        </p:txBody>
      </p:sp>
      <p:sp>
        <p:nvSpPr>
          <p:cNvPr id="7173" name="TextBox 4"/>
          <p:cNvSpPr txBox="1">
            <a:spLocks noChangeArrowheads="1"/>
          </p:cNvSpPr>
          <p:nvPr/>
        </p:nvSpPr>
        <p:spPr bwMode="auto">
          <a:xfrm>
            <a:off x="1187624" y="2841272"/>
            <a:ext cx="7776864" cy="36625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ru-RU" sz="1600" b="1" dirty="0" smtClean="0">
                <a:solidFill>
                  <a:schemeClr val="tx1">
                    <a:lumMod val="65000"/>
                    <a:lumOff val="35000"/>
                  </a:schemeClr>
                </a:solidFill>
                <a:latin typeface="Arial" pitchFamily="34" charset="0"/>
              </a:rPr>
              <a:t>ПРОВЕДЕН КАПИТАЛЬНЫЙ РЕМОНТ </a:t>
            </a:r>
            <a:r>
              <a:rPr lang="ru-RU" sz="1600" b="1" dirty="0" smtClean="0">
                <a:solidFill>
                  <a:srgbClr val="FF0000"/>
                </a:solidFill>
                <a:latin typeface="Arial" pitchFamily="34" charset="0"/>
              </a:rPr>
              <a:t>396</a:t>
            </a:r>
            <a:r>
              <a:rPr lang="ru-RU" sz="1600" b="1" dirty="0" smtClean="0">
                <a:solidFill>
                  <a:schemeClr val="tx1">
                    <a:lumMod val="65000"/>
                    <a:lumOff val="35000"/>
                  </a:schemeClr>
                </a:solidFill>
                <a:latin typeface="Arial" pitchFamily="34" charset="0"/>
              </a:rPr>
              <a:t> ОБЪЕКТОВ </a:t>
            </a:r>
            <a:r>
              <a:rPr lang="ru-RU" sz="1600" b="1" dirty="0" smtClean="0">
                <a:solidFill>
                  <a:srgbClr val="FF0000"/>
                </a:solidFill>
                <a:latin typeface="Arial" pitchFamily="34" charset="0"/>
              </a:rPr>
              <a:t>148</a:t>
            </a:r>
            <a:r>
              <a:rPr lang="ru-RU" sz="1600" b="1" dirty="0" smtClean="0">
                <a:solidFill>
                  <a:schemeClr val="tx1">
                    <a:lumMod val="65000"/>
                    <a:lumOff val="35000"/>
                  </a:schemeClr>
                </a:solidFill>
                <a:latin typeface="Arial" pitchFamily="34" charset="0"/>
              </a:rPr>
              <a:t> ЛПУ</a:t>
            </a:r>
            <a:endParaRPr lang="ru-RU" sz="1600" b="1" dirty="0">
              <a:solidFill>
                <a:schemeClr val="tx1">
                  <a:lumMod val="65000"/>
                  <a:lumOff val="35000"/>
                </a:schemeClr>
              </a:solidFill>
              <a:latin typeface="Arial" pitchFamily="34" charset="0"/>
            </a:endParaRPr>
          </a:p>
          <a:p>
            <a:pPr eaLnBrk="1" hangingPunct="1"/>
            <a:endParaRPr lang="ru-RU" sz="1000" b="1" dirty="0">
              <a:solidFill>
                <a:schemeClr val="tx1">
                  <a:lumMod val="65000"/>
                  <a:lumOff val="35000"/>
                </a:schemeClr>
              </a:solidFill>
              <a:latin typeface="Arial" pitchFamily="34" charset="0"/>
            </a:endParaRPr>
          </a:p>
          <a:p>
            <a:pPr eaLnBrk="1" hangingPunct="1"/>
            <a:r>
              <a:rPr lang="ru-RU" sz="1600" b="1" dirty="0" smtClean="0">
                <a:solidFill>
                  <a:schemeClr val="tx1">
                    <a:lumMod val="65000"/>
                    <a:lumOff val="35000"/>
                  </a:schemeClr>
                </a:solidFill>
                <a:latin typeface="Arial" pitchFamily="34" charset="0"/>
              </a:rPr>
              <a:t>ОТРЕМОНТИРОВАНО </a:t>
            </a:r>
            <a:r>
              <a:rPr lang="ru-RU" sz="1600" b="1" dirty="0" smtClean="0">
                <a:solidFill>
                  <a:srgbClr val="FF0000"/>
                </a:solidFill>
                <a:latin typeface="Arial" pitchFamily="34" charset="0"/>
              </a:rPr>
              <a:t>246,3</a:t>
            </a:r>
            <a:r>
              <a:rPr lang="ru-RU" b="1" dirty="0" smtClean="0">
                <a:solidFill>
                  <a:srgbClr val="FF0000"/>
                </a:solidFill>
                <a:latin typeface="Arial" pitchFamily="34" charset="0"/>
              </a:rPr>
              <a:t> </a:t>
            </a:r>
            <a:r>
              <a:rPr lang="ru-RU" sz="1600" b="1" dirty="0" smtClean="0">
                <a:solidFill>
                  <a:schemeClr val="tx1">
                    <a:lumMod val="65000"/>
                    <a:lumOff val="35000"/>
                  </a:schemeClr>
                </a:solidFill>
                <a:latin typeface="Arial" pitchFamily="34" charset="0"/>
              </a:rPr>
              <a:t>ТЫС. КВ.М ПЛОЩАДЕЙ</a:t>
            </a:r>
          </a:p>
          <a:p>
            <a:pPr eaLnBrk="1" hangingPunct="1"/>
            <a:endParaRPr lang="ru-RU" sz="1000" b="1" dirty="0" smtClean="0">
              <a:solidFill>
                <a:schemeClr val="tx1">
                  <a:lumMod val="65000"/>
                  <a:lumOff val="35000"/>
                </a:schemeClr>
              </a:solidFill>
              <a:latin typeface="Arial" pitchFamily="34" charset="0"/>
            </a:endParaRPr>
          </a:p>
          <a:p>
            <a:pPr eaLnBrk="1" hangingPunct="1"/>
            <a:r>
              <a:rPr lang="ru-RU" sz="1600" b="1" dirty="0" smtClean="0">
                <a:solidFill>
                  <a:schemeClr val="tx1">
                    <a:lumMod val="65000"/>
                    <a:lumOff val="35000"/>
                  </a:schemeClr>
                </a:solidFill>
                <a:latin typeface="Arial" pitchFamily="34" charset="0"/>
              </a:rPr>
              <a:t>ЗАВЕРШЕНО СТРОИТЕЛЬСТВО </a:t>
            </a:r>
            <a:r>
              <a:rPr lang="ru-RU" sz="1600" b="1" dirty="0" smtClean="0">
                <a:solidFill>
                  <a:srgbClr val="FF0000"/>
                </a:solidFill>
                <a:latin typeface="Arial" pitchFamily="34" charset="0"/>
              </a:rPr>
              <a:t>5</a:t>
            </a:r>
            <a:r>
              <a:rPr lang="ru-RU" sz="1600" b="1" dirty="0" smtClean="0">
                <a:solidFill>
                  <a:schemeClr val="tx1">
                    <a:lumMod val="65000"/>
                    <a:lumOff val="35000"/>
                  </a:schemeClr>
                </a:solidFill>
                <a:latin typeface="Arial" pitchFamily="34" charset="0"/>
              </a:rPr>
              <a:t> ОБЪЕКТОВ</a:t>
            </a:r>
            <a:endParaRPr lang="ru-RU" sz="1600" b="1" dirty="0">
              <a:solidFill>
                <a:schemeClr val="tx1">
                  <a:lumMod val="65000"/>
                  <a:lumOff val="35000"/>
                </a:schemeClr>
              </a:solidFill>
              <a:latin typeface="Arial" pitchFamily="34" charset="0"/>
            </a:endParaRPr>
          </a:p>
          <a:p>
            <a:pPr eaLnBrk="1" hangingPunct="1"/>
            <a:endParaRPr lang="ru-RU" sz="1000" b="1" dirty="0">
              <a:solidFill>
                <a:schemeClr val="tx1">
                  <a:lumMod val="65000"/>
                  <a:lumOff val="35000"/>
                </a:schemeClr>
              </a:solidFill>
              <a:latin typeface="Arial" pitchFamily="34" charset="0"/>
            </a:endParaRPr>
          </a:p>
          <a:p>
            <a:pPr eaLnBrk="1" hangingPunct="1"/>
            <a:r>
              <a:rPr lang="ru-RU" sz="1600" b="1" dirty="0" smtClean="0">
                <a:solidFill>
                  <a:schemeClr val="tx1">
                    <a:lumMod val="65000"/>
                    <a:lumOff val="35000"/>
                  </a:schemeClr>
                </a:solidFill>
                <a:latin typeface="Arial" pitchFamily="34" charset="0"/>
              </a:rPr>
              <a:t>ЗАКУПЛЕНО </a:t>
            </a:r>
            <a:r>
              <a:rPr lang="ru-RU" sz="1600" b="1" dirty="0" smtClean="0">
                <a:solidFill>
                  <a:srgbClr val="FF0000"/>
                </a:solidFill>
                <a:latin typeface="Arial" pitchFamily="34" charset="0"/>
              </a:rPr>
              <a:t>2 287 </a:t>
            </a:r>
            <a:r>
              <a:rPr lang="ru-RU" sz="1600" b="1" dirty="0">
                <a:solidFill>
                  <a:schemeClr val="tx1">
                    <a:lumMod val="65000"/>
                    <a:lumOff val="35000"/>
                  </a:schemeClr>
                </a:solidFill>
                <a:latin typeface="Arial" pitchFamily="34" charset="0"/>
              </a:rPr>
              <a:t>ЕДИНИЦ СОВРЕМЕННОГО </a:t>
            </a:r>
            <a:r>
              <a:rPr lang="ru-RU" sz="1600" b="1" dirty="0" smtClean="0">
                <a:solidFill>
                  <a:schemeClr val="tx1">
                    <a:lumMod val="65000"/>
                    <a:lumOff val="35000"/>
                  </a:schemeClr>
                </a:solidFill>
                <a:latin typeface="Arial" pitchFamily="34" charset="0"/>
              </a:rPr>
              <a:t>ОБОРУДОВАНИЯ </a:t>
            </a:r>
          </a:p>
          <a:p>
            <a:pPr eaLnBrk="1" hangingPunct="1"/>
            <a:endParaRPr lang="ru-RU" sz="1000" b="1" dirty="0">
              <a:solidFill>
                <a:schemeClr val="tx1">
                  <a:lumMod val="65000"/>
                  <a:lumOff val="35000"/>
                </a:schemeClr>
              </a:solidFill>
              <a:latin typeface="Arial" pitchFamily="34" charset="0"/>
            </a:endParaRPr>
          </a:p>
          <a:p>
            <a:pPr eaLnBrk="1" hangingPunct="1"/>
            <a:r>
              <a:rPr lang="ru-RU" sz="1600" b="1" dirty="0" smtClean="0">
                <a:solidFill>
                  <a:schemeClr val="tx1">
                    <a:lumMod val="65000"/>
                    <a:lumOff val="35000"/>
                  </a:schemeClr>
                </a:solidFill>
                <a:latin typeface="Arial" pitchFamily="34" charset="0"/>
              </a:rPr>
              <a:t>ВНЕДРЕНЫ </a:t>
            </a:r>
            <a:r>
              <a:rPr lang="ru-RU" sz="1600" b="1" dirty="0" smtClean="0">
                <a:solidFill>
                  <a:srgbClr val="FF0000"/>
                </a:solidFill>
                <a:latin typeface="Arial" pitchFamily="34" charset="0"/>
              </a:rPr>
              <a:t>45</a:t>
            </a:r>
            <a:r>
              <a:rPr lang="ru-RU" sz="1600" b="1" dirty="0" smtClean="0">
                <a:solidFill>
                  <a:schemeClr val="tx1">
                    <a:lumMod val="65000"/>
                    <a:lumOff val="35000"/>
                  </a:schemeClr>
                </a:solidFill>
                <a:latin typeface="Arial" pitchFamily="34" charset="0"/>
              </a:rPr>
              <a:t> ФЕДЕРАЛЬНЫХ СТАНДАРТОВ</a:t>
            </a:r>
          </a:p>
          <a:p>
            <a:pPr eaLnBrk="1" hangingPunct="1"/>
            <a:endParaRPr lang="ru-RU" sz="1000" b="1" dirty="0">
              <a:solidFill>
                <a:schemeClr val="tx1">
                  <a:lumMod val="65000"/>
                  <a:lumOff val="35000"/>
                </a:schemeClr>
              </a:solidFill>
              <a:latin typeface="Arial" pitchFamily="34" charset="0"/>
            </a:endParaRPr>
          </a:p>
          <a:p>
            <a:pPr eaLnBrk="1" hangingPunct="1"/>
            <a:r>
              <a:rPr lang="ru-RU" sz="1600" b="1" dirty="0" smtClean="0">
                <a:solidFill>
                  <a:schemeClr val="tx1">
                    <a:lumMod val="65000"/>
                    <a:lumOff val="35000"/>
                  </a:schemeClr>
                </a:solidFill>
                <a:latin typeface="Arial" pitchFamily="34" charset="0"/>
              </a:rPr>
              <a:t>ОБЕСПЕЧЕН РОСТ ЗАРАБОТНОЙ ПЛАТЫ МЕДИЦИНСКОГО ПЕРСОНАЛА</a:t>
            </a:r>
          </a:p>
          <a:p>
            <a:pPr eaLnBrk="1" hangingPunct="1"/>
            <a:endParaRPr lang="ru-RU" sz="1000" b="1" dirty="0">
              <a:solidFill>
                <a:schemeClr val="tx1">
                  <a:lumMod val="65000"/>
                  <a:lumOff val="35000"/>
                </a:schemeClr>
              </a:solidFill>
              <a:latin typeface="Arial" pitchFamily="34" charset="0"/>
            </a:endParaRPr>
          </a:p>
          <a:p>
            <a:pPr eaLnBrk="1" hangingPunct="1"/>
            <a:r>
              <a:rPr lang="ru-RU" sz="1600" b="1" dirty="0" smtClean="0">
                <a:solidFill>
                  <a:schemeClr val="tx1">
                    <a:lumMod val="65000"/>
                    <a:lumOff val="35000"/>
                  </a:schemeClr>
                </a:solidFill>
                <a:latin typeface="Arial" pitchFamily="34" charset="0"/>
              </a:rPr>
              <a:t>НАЧАТ НОВЫЙ ЭТАП ИНФОРМАТИЗАЦИИ ЗДРАВООХРАНЕНИЯ</a:t>
            </a:r>
          </a:p>
          <a:p>
            <a:pPr eaLnBrk="1" hangingPunct="1"/>
            <a:endParaRPr lang="ru-RU" sz="1000" b="1" dirty="0">
              <a:solidFill>
                <a:schemeClr val="tx1">
                  <a:lumMod val="65000"/>
                  <a:lumOff val="35000"/>
                </a:schemeClr>
              </a:solidFill>
              <a:latin typeface="Arial" pitchFamily="34" charset="0"/>
            </a:endParaRPr>
          </a:p>
          <a:p>
            <a:pPr eaLnBrk="1" hangingPunct="1"/>
            <a:r>
              <a:rPr lang="ru-RU" sz="1600" b="1" dirty="0" smtClean="0">
                <a:solidFill>
                  <a:srgbClr val="FF0000"/>
                </a:solidFill>
                <a:latin typeface="Arial" pitchFamily="34" charset="0"/>
              </a:rPr>
              <a:t>ЗАЛОЖЕНЫ ОСНОВЫ ТРЕХУРОВНЕВОЙ СИСТЕМЫ ОКАЗАНИЯ ПОМОЩИ </a:t>
            </a:r>
          </a:p>
          <a:p>
            <a:pPr eaLnBrk="1" hangingPunct="1"/>
            <a:endParaRPr lang="ru-RU" sz="1200" dirty="0">
              <a:solidFill>
                <a:schemeClr val="tx1">
                  <a:lumMod val="65000"/>
                  <a:lumOff val="35000"/>
                </a:schemeClr>
              </a:solidFill>
              <a:latin typeface="Arial" pitchFamily="34" charset="0"/>
            </a:endParaRPr>
          </a:p>
          <a:p>
            <a:pPr eaLnBrk="1" hangingPunct="1"/>
            <a:endParaRPr lang="ru-RU" sz="1600" dirty="0">
              <a:solidFill>
                <a:schemeClr val="tx1">
                  <a:lumMod val="65000"/>
                  <a:lumOff val="35000"/>
                </a:schemeClr>
              </a:solidFill>
              <a:latin typeface="Arial" pitchFamily="34" charset="0"/>
            </a:endParaRPr>
          </a:p>
        </p:txBody>
      </p:sp>
      <p:pic>
        <p:nvPicPr>
          <p:cNvPr id="7174" name="Picture 10" descr="http://белру.рф/pics/news/2011/06/07/55290_nd.jpg">
            <a:hlinkClick r:id="rId3"/>
          </p:cNvPr>
          <p:cNvPicPr>
            <a:picLocks noChangeAspect="1" noChangeArrowheads="1"/>
          </p:cNvPicPr>
          <p:nvPr/>
        </p:nvPicPr>
        <p:blipFill>
          <a:blip r:embed="rId4" cstate="print">
            <a:extLst>
              <a:ext uri="{28A0092B-C50C-407E-A947-70E740481C1C}">
                <a14:useLocalDpi xmlns="" xmlns:a14="http://schemas.microsoft.com/office/drawing/2010/main"/>
              </a:ext>
            </a:extLst>
          </a:blip>
          <a:srcRect t="8494"/>
          <a:stretch>
            <a:fillRect/>
          </a:stretch>
        </p:blipFill>
        <p:spPr bwMode="auto">
          <a:xfrm>
            <a:off x="6876256" y="1196752"/>
            <a:ext cx="1728192" cy="11827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Прямоугольник 8"/>
          <p:cNvSpPr/>
          <p:nvPr/>
        </p:nvSpPr>
        <p:spPr>
          <a:xfrm>
            <a:off x="1259632" y="1976440"/>
            <a:ext cx="489654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2">
                  <a:lumMod val="40000"/>
                  <a:lumOff val="60000"/>
                </a:schemeClr>
              </a:solidFill>
            </a:endParaRPr>
          </a:p>
        </p:txBody>
      </p:sp>
      <p:sp>
        <p:nvSpPr>
          <p:cNvPr id="2" name="Прямоугольник 1"/>
          <p:cNvSpPr/>
          <p:nvPr/>
        </p:nvSpPr>
        <p:spPr>
          <a:xfrm>
            <a:off x="2572727" y="2050426"/>
            <a:ext cx="3641959" cy="369332"/>
          </a:xfrm>
          <a:prstGeom prst="rect">
            <a:avLst/>
          </a:prstGeom>
        </p:spPr>
        <p:txBody>
          <a:bodyPr wrap="none">
            <a:spAutoFit/>
          </a:bodyPr>
          <a:lstStyle/>
          <a:p>
            <a:pPr algn="ctr">
              <a:defRPr/>
            </a:pPr>
            <a:r>
              <a:rPr lang="ru-RU" dirty="0" smtClean="0">
                <a:solidFill>
                  <a:schemeClr val="tx2">
                    <a:lumMod val="75000"/>
                  </a:schemeClr>
                </a:solidFill>
              </a:rPr>
              <a:t>инвестировано 18,86 </a:t>
            </a:r>
            <a:r>
              <a:rPr lang="ru-RU" dirty="0">
                <a:solidFill>
                  <a:schemeClr val="tx2">
                    <a:lumMod val="75000"/>
                  </a:schemeClr>
                </a:solidFill>
              </a:rPr>
              <a:t>млрд. рублей</a:t>
            </a:r>
          </a:p>
        </p:txBody>
      </p:sp>
      <p:sp>
        <p:nvSpPr>
          <p:cNvPr id="12" name="Прямоугольник 11"/>
          <p:cNvSpPr/>
          <p:nvPr/>
        </p:nvSpPr>
        <p:spPr>
          <a:xfrm>
            <a:off x="1259540" y="2482327"/>
            <a:ext cx="489654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2">
                  <a:lumMod val="40000"/>
                  <a:lumOff val="60000"/>
                </a:schemeClr>
              </a:solidFill>
            </a:endParaRPr>
          </a:p>
        </p:txBody>
      </p:sp>
    </p:spTree>
    <p:extLst>
      <p:ext uri="{BB962C8B-B14F-4D97-AF65-F5344CB8AC3E}">
        <p14:creationId xmlns="" xmlns:p14="http://schemas.microsoft.com/office/powerpoint/2010/main" val="623905824"/>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кадры.png"/>
          <p:cNvPicPr>
            <a:picLocks noChangeAspect="1"/>
          </p:cNvPicPr>
          <p:nvPr/>
        </p:nvPicPr>
        <p:blipFill>
          <a:blip r:embed="rId3" cstate="print"/>
          <a:stretch>
            <a:fillRect/>
          </a:stretch>
        </p:blipFill>
        <p:spPr>
          <a:xfrm>
            <a:off x="380200" y="1297295"/>
            <a:ext cx="4364226" cy="1639990"/>
          </a:xfrm>
          <a:prstGeom prst="rect">
            <a:avLst/>
          </a:prstGeom>
        </p:spPr>
      </p:pic>
      <p:sp>
        <p:nvSpPr>
          <p:cNvPr id="4" name="Номер слайда 3"/>
          <p:cNvSpPr>
            <a:spLocks noGrp="1"/>
          </p:cNvSpPr>
          <p:nvPr>
            <p:ph type="sldNum" sz="quarter" idx="12"/>
          </p:nvPr>
        </p:nvSpPr>
        <p:spPr/>
        <p:txBody>
          <a:bodyPr/>
          <a:lstStyle/>
          <a:p>
            <a:fld id="{C3C4FDF7-D16E-485B-BFE7-27242D4044AD}" type="slidenum">
              <a:rPr lang="ru-RU" smtClean="0"/>
              <a:pPr/>
              <a:t>20</a:t>
            </a:fld>
            <a:endParaRPr lang="ru-RU"/>
          </a:p>
        </p:txBody>
      </p:sp>
      <p:sp>
        <p:nvSpPr>
          <p:cNvPr id="5" name="Прямоугольник 4"/>
          <p:cNvSpPr/>
          <p:nvPr/>
        </p:nvSpPr>
        <p:spPr>
          <a:xfrm>
            <a:off x="2368734" y="862357"/>
            <a:ext cx="6696744" cy="369332"/>
          </a:xfrm>
          <a:prstGeom prst="rect">
            <a:avLst/>
          </a:prstGeom>
          <a:solidFill>
            <a:schemeClr val="bg1"/>
          </a:solidFill>
        </p:spPr>
        <p:txBody>
          <a:bodyPr wrap="square">
            <a:spAutoFit/>
          </a:bodyPr>
          <a:lstStyle/>
          <a:p>
            <a:pPr algn="ctr"/>
            <a:r>
              <a:rPr lang="ru-RU" altLang="ru-RU" b="1" dirty="0" smtClean="0">
                <a:solidFill>
                  <a:srgbClr val="996633"/>
                </a:solidFill>
              </a:rPr>
              <a:t>ОБЕСПЕЧЕНИЕ КАДРАМИ (ф. 17, без федеральных учреждений)</a:t>
            </a:r>
            <a:endParaRPr lang="ru-RU" altLang="ru-RU" b="1" dirty="0">
              <a:solidFill>
                <a:srgbClr val="996633"/>
              </a:solidFill>
            </a:endParaRPr>
          </a:p>
        </p:txBody>
      </p:sp>
      <p:graphicFrame>
        <p:nvGraphicFramePr>
          <p:cNvPr id="7" name="Диаграмма 6"/>
          <p:cNvGraphicFramePr/>
          <p:nvPr>
            <p:extLst>
              <p:ext uri="{D42A27DB-BD31-4B8C-83A1-F6EECF244321}">
                <p14:modId xmlns="" xmlns:p14="http://schemas.microsoft.com/office/powerpoint/2010/main" val="3296320397"/>
              </p:ext>
            </p:extLst>
          </p:nvPr>
        </p:nvGraphicFramePr>
        <p:xfrm>
          <a:off x="80527" y="1409731"/>
          <a:ext cx="6588224" cy="5352248"/>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p:cNvSpPr txBox="1"/>
          <p:nvPr/>
        </p:nvSpPr>
        <p:spPr>
          <a:xfrm>
            <a:off x="981823" y="1211485"/>
            <a:ext cx="776175" cy="369332"/>
          </a:xfrm>
          <a:prstGeom prst="rect">
            <a:avLst/>
          </a:prstGeom>
          <a:noFill/>
        </p:spPr>
        <p:txBody>
          <a:bodyPr wrap="none" rtlCol="0">
            <a:spAutoFit/>
          </a:bodyPr>
          <a:lstStyle/>
          <a:p>
            <a:r>
              <a:rPr lang="ru-RU" b="1" dirty="0" smtClean="0">
                <a:solidFill>
                  <a:schemeClr val="tx1">
                    <a:lumMod val="75000"/>
                    <a:lumOff val="25000"/>
                  </a:schemeClr>
                </a:solidFill>
                <a:effectLst>
                  <a:outerShdw blurRad="38100" dist="38100" dir="2700000" algn="tl">
                    <a:srgbClr val="000000">
                      <a:alpha val="43137"/>
                    </a:srgbClr>
                  </a:outerShdw>
                </a:effectLst>
              </a:rPr>
              <a:t>врачи</a:t>
            </a:r>
            <a:endParaRPr lang="ru-RU" b="1" dirty="0">
              <a:solidFill>
                <a:schemeClr val="tx1">
                  <a:lumMod val="75000"/>
                  <a:lumOff val="25000"/>
                </a:schemeClr>
              </a:solidFill>
              <a:effectLst>
                <a:outerShdw blurRad="38100" dist="38100" dir="2700000" algn="tl">
                  <a:srgbClr val="000000">
                    <a:alpha val="43137"/>
                  </a:srgbClr>
                </a:outerShdw>
              </a:effectLst>
            </a:endParaRPr>
          </a:p>
        </p:txBody>
      </p:sp>
      <p:sp>
        <p:nvSpPr>
          <p:cNvPr id="8" name="Овал 7"/>
          <p:cNvSpPr/>
          <p:nvPr/>
        </p:nvSpPr>
        <p:spPr>
          <a:xfrm rot="19646112">
            <a:off x="2883984" y="3849012"/>
            <a:ext cx="1615213" cy="88862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3156626" y="4081624"/>
            <a:ext cx="995785" cy="461665"/>
          </a:xfrm>
          <a:prstGeom prst="rect">
            <a:avLst/>
          </a:prstGeom>
          <a:noFill/>
        </p:spPr>
        <p:txBody>
          <a:bodyPr wrap="none" rtlCol="0">
            <a:spAutoFit/>
          </a:bodyPr>
          <a:lstStyle/>
          <a:p>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cs typeface="Arial" pitchFamily="34" charset="0"/>
              </a:rPr>
              <a:t>222</a:t>
            </a:r>
          </a:p>
        </p:txBody>
      </p:sp>
      <p:pic>
        <p:nvPicPr>
          <p:cNvPr id="9" name="Рисунок 8" descr="Медсестра.png"/>
          <p:cNvPicPr>
            <a:picLocks noChangeAspect="1"/>
          </p:cNvPicPr>
          <p:nvPr/>
        </p:nvPicPr>
        <p:blipFill>
          <a:blip r:embed="rId5" cstate="print"/>
          <a:stretch>
            <a:fillRect/>
          </a:stretch>
        </p:blipFill>
        <p:spPr>
          <a:xfrm>
            <a:off x="7308304" y="4427900"/>
            <a:ext cx="1760502" cy="2441230"/>
          </a:xfrm>
          <a:prstGeom prst="rect">
            <a:avLst/>
          </a:prstGeom>
        </p:spPr>
      </p:pic>
      <p:graphicFrame>
        <p:nvGraphicFramePr>
          <p:cNvPr id="10" name="Диаграмма 9"/>
          <p:cNvGraphicFramePr/>
          <p:nvPr>
            <p:extLst>
              <p:ext uri="{D42A27DB-BD31-4B8C-83A1-F6EECF244321}">
                <p14:modId xmlns="" xmlns:p14="http://schemas.microsoft.com/office/powerpoint/2010/main" val="544062001"/>
              </p:ext>
            </p:extLst>
          </p:nvPr>
        </p:nvGraphicFramePr>
        <p:xfrm>
          <a:off x="4175956" y="1231689"/>
          <a:ext cx="6264696" cy="4039687"/>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 xmlns:p14="http://schemas.microsoft.com/office/powerpoint/2010/main" val="24045096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lide Number Placeholder 5"/>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eaLnBrk="1" hangingPunct="1"/>
            <a:fld id="{33DC0D63-A1C4-4361-962F-74448410472C}" type="slidenum">
              <a:rPr lang="ru-RU" altLang="ru-RU" b="0">
                <a:solidFill>
                  <a:srgbClr val="898989"/>
                </a:solidFill>
              </a:rPr>
              <a:pPr eaLnBrk="1" hangingPunct="1"/>
              <a:t>21</a:t>
            </a:fld>
            <a:endParaRPr lang="ru-RU" altLang="ru-RU" b="0">
              <a:solidFill>
                <a:srgbClr val="898989"/>
              </a:solidFill>
            </a:endParaRPr>
          </a:p>
        </p:txBody>
      </p:sp>
      <p:grpSp>
        <p:nvGrpSpPr>
          <p:cNvPr id="6153" name="Группа 1"/>
          <p:cNvGrpSpPr>
            <a:grpSpLocks/>
          </p:cNvGrpSpPr>
          <p:nvPr/>
        </p:nvGrpSpPr>
        <p:grpSpPr bwMode="auto">
          <a:xfrm>
            <a:off x="252011" y="3876966"/>
            <a:ext cx="8647113" cy="695325"/>
            <a:chOff x="209051" y="4515936"/>
            <a:chExt cx="8648668" cy="694315"/>
          </a:xfrm>
        </p:grpSpPr>
        <p:sp>
          <p:nvSpPr>
            <p:cNvPr id="12" name="Скругленный прямоугольник 11"/>
            <p:cNvSpPr/>
            <p:nvPr/>
          </p:nvSpPr>
          <p:spPr>
            <a:xfrm>
              <a:off x="209051" y="4515936"/>
              <a:ext cx="1586198" cy="665782"/>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400" dirty="0">
                  <a:solidFill>
                    <a:schemeClr val="bg1"/>
                  </a:solidFill>
                </a:rPr>
                <a:t>Программа «Земский доктор»</a:t>
              </a:r>
            </a:p>
          </p:txBody>
        </p:sp>
        <p:sp>
          <p:nvSpPr>
            <p:cNvPr id="13" name="Скругленный прямоугольник 12"/>
            <p:cNvSpPr/>
            <p:nvPr/>
          </p:nvSpPr>
          <p:spPr>
            <a:xfrm>
              <a:off x="5505903" y="4544469"/>
              <a:ext cx="1586198" cy="665782"/>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400">
                  <a:solidFill>
                    <a:schemeClr val="bg1"/>
                  </a:solidFill>
                </a:rPr>
                <a:t>Целевой набор абитуриентов</a:t>
              </a:r>
            </a:p>
          </p:txBody>
        </p:sp>
        <p:sp>
          <p:nvSpPr>
            <p:cNvPr id="14" name="Скругленный прямоугольник 13"/>
            <p:cNvSpPr/>
            <p:nvPr/>
          </p:nvSpPr>
          <p:spPr>
            <a:xfrm>
              <a:off x="1985783" y="4534958"/>
              <a:ext cx="1587785" cy="665782"/>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400">
                  <a:solidFill>
                    <a:schemeClr val="bg1"/>
                  </a:solidFill>
                </a:rPr>
                <a:t>Пособие на обзаведение хозяйством</a:t>
              </a:r>
            </a:p>
          </p:txBody>
        </p:sp>
        <p:sp>
          <p:nvSpPr>
            <p:cNvPr id="15" name="Скругленный прямоугольник 14"/>
            <p:cNvSpPr/>
            <p:nvPr/>
          </p:nvSpPr>
          <p:spPr>
            <a:xfrm>
              <a:off x="3743461" y="4534958"/>
              <a:ext cx="1586198" cy="665782"/>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400">
                  <a:solidFill>
                    <a:schemeClr val="bg1"/>
                  </a:solidFill>
                </a:rPr>
                <a:t>Меры по обеспечению жильем</a:t>
              </a:r>
            </a:p>
          </p:txBody>
        </p:sp>
        <p:sp>
          <p:nvSpPr>
            <p:cNvPr id="16" name="Скругленный прямоугольник 15"/>
            <p:cNvSpPr/>
            <p:nvPr/>
          </p:nvSpPr>
          <p:spPr>
            <a:xfrm>
              <a:off x="7271521" y="4544469"/>
              <a:ext cx="1586198" cy="665782"/>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400" dirty="0">
                  <a:solidFill>
                    <a:schemeClr val="bg1"/>
                  </a:solidFill>
                </a:rPr>
                <a:t>Мониторинг </a:t>
              </a:r>
              <a:r>
                <a:rPr lang="ru-RU" altLang="ru-RU" sz="1400" dirty="0" smtClean="0">
                  <a:solidFill>
                    <a:schemeClr val="bg1"/>
                  </a:solidFill>
                </a:rPr>
                <a:t>трудоустройства «</a:t>
              </a:r>
              <a:r>
                <a:rPr lang="ru-RU" altLang="ru-RU" sz="1400" dirty="0" err="1" smtClean="0">
                  <a:solidFill>
                    <a:schemeClr val="bg1"/>
                  </a:solidFill>
                </a:rPr>
                <a:t>целевиков</a:t>
              </a:r>
              <a:r>
                <a:rPr lang="ru-RU" altLang="ru-RU" sz="1400" dirty="0" smtClean="0">
                  <a:solidFill>
                    <a:schemeClr val="bg1"/>
                  </a:solidFill>
                </a:rPr>
                <a:t>»</a:t>
              </a:r>
              <a:endParaRPr lang="ru-RU" altLang="ru-RU" sz="1400" dirty="0">
                <a:solidFill>
                  <a:schemeClr val="bg1"/>
                </a:solidFill>
              </a:endParaRPr>
            </a:p>
          </p:txBody>
        </p:sp>
      </p:grpSp>
      <p:sp>
        <p:nvSpPr>
          <p:cNvPr id="17" name="Блок-схема: извлечение 16"/>
          <p:cNvSpPr/>
          <p:nvPr/>
        </p:nvSpPr>
        <p:spPr>
          <a:xfrm rot="10800000">
            <a:off x="214313" y="4612238"/>
            <a:ext cx="1609725" cy="274637"/>
          </a:xfrm>
          <a:prstGeom prst="flowChartExtract">
            <a:avLst/>
          </a:prstGeom>
          <a:solidFill>
            <a:srgbClr val="384788"/>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endParaRPr lang="ru-RU" altLang="ru-RU">
              <a:solidFill>
                <a:srgbClr val="FFFFFF"/>
              </a:solidFill>
            </a:endParaRPr>
          </a:p>
        </p:txBody>
      </p:sp>
      <p:sp>
        <p:nvSpPr>
          <p:cNvPr id="18" name="Блок-схема: извлечение 17"/>
          <p:cNvSpPr/>
          <p:nvPr/>
        </p:nvSpPr>
        <p:spPr>
          <a:xfrm rot="10800000">
            <a:off x="1990725" y="4629700"/>
            <a:ext cx="1609725" cy="273050"/>
          </a:xfrm>
          <a:prstGeom prst="flowChartExtract">
            <a:avLst/>
          </a:prstGeom>
          <a:solidFill>
            <a:srgbClr val="384788"/>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endParaRPr lang="ru-RU" altLang="ru-RU">
              <a:solidFill>
                <a:srgbClr val="FFFFFF"/>
              </a:solidFill>
            </a:endParaRPr>
          </a:p>
        </p:txBody>
      </p:sp>
      <p:sp>
        <p:nvSpPr>
          <p:cNvPr id="19" name="Блок-схема: извлечение 18"/>
          <p:cNvSpPr/>
          <p:nvPr/>
        </p:nvSpPr>
        <p:spPr>
          <a:xfrm rot="10800000">
            <a:off x="3752850" y="4643988"/>
            <a:ext cx="1609725" cy="274637"/>
          </a:xfrm>
          <a:prstGeom prst="flowChartExtract">
            <a:avLst/>
          </a:prstGeom>
          <a:solidFill>
            <a:srgbClr val="384788"/>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endParaRPr lang="ru-RU" altLang="ru-RU">
              <a:solidFill>
                <a:srgbClr val="FFFFFF"/>
              </a:solidFill>
            </a:endParaRPr>
          </a:p>
        </p:txBody>
      </p:sp>
      <p:sp>
        <p:nvSpPr>
          <p:cNvPr id="20" name="Блок-схема: извлечение 19"/>
          <p:cNvSpPr/>
          <p:nvPr/>
        </p:nvSpPr>
        <p:spPr>
          <a:xfrm rot="10800000">
            <a:off x="5495925" y="4645575"/>
            <a:ext cx="1609725" cy="274638"/>
          </a:xfrm>
          <a:prstGeom prst="flowChartExtract">
            <a:avLst/>
          </a:prstGeom>
          <a:solidFill>
            <a:srgbClr val="384788"/>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endParaRPr lang="ru-RU" altLang="ru-RU">
              <a:solidFill>
                <a:srgbClr val="FFFFFF"/>
              </a:solidFill>
            </a:endParaRPr>
          </a:p>
        </p:txBody>
      </p:sp>
      <p:sp>
        <p:nvSpPr>
          <p:cNvPr id="21" name="Блок-схема: извлечение 20"/>
          <p:cNvSpPr/>
          <p:nvPr/>
        </p:nvSpPr>
        <p:spPr>
          <a:xfrm rot="10800000">
            <a:off x="7275513" y="4645575"/>
            <a:ext cx="1609725" cy="274638"/>
          </a:xfrm>
          <a:prstGeom prst="flowChartExtract">
            <a:avLst/>
          </a:prstGeom>
          <a:solidFill>
            <a:srgbClr val="384788"/>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endParaRPr lang="ru-RU" altLang="ru-RU">
              <a:solidFill>
                <a:srgbClr val="FFFFFF"/>
              </a:solidFill>
            </a:endParaRPr>
          </a:p>
        </p:txBody>
      </p:sp>
      <p:sp>
        <p:nvSpPr>
          <p:cNvPr id="4" name="Скругленный прямоугольник 3"/>
          <p:cNvSpPr/>
          <p:nvPr/>
        </p:nvSpPr>
        <p:spPr>
          <a:xfrm>
            <a:off x="490538" y="4953550"/>
            <a:ext cx="1079500" cy="581025"/>
          </a:xfrm>
          <a:prstGeom prst="roundRect">
            <a:avLst/>
          </a:prstGeom>
          <a:solidFill>
            <a:schemeClr val="accent3">
              <a:lumMod val="60000"/>
              <a:lumOff val="40000"/>
            </a:schemeClr>
          </a:solid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200" dirty="0">
                <a:solidFill>
                  <a:srgbClr val="376092"/>
                </a:solidFill>
              </a:rPr>
              <a:t>2013 год – </a:t>
            </a:r>
            <a:r>
              <a:rPr lang="ru-RU" altLang="ru-RU" sz="1200" dirty="0">
                <a:solidFill>
                  <a:srgbClr val="FF0000"/>
                </a:solidFill>
              </a:rPr>
              <a:t>59</a:t>
            </a:r>
            <a:r>
              <a:rPr lang="ru-RU" altLang="ru-RU" sz="1200" dirty="0">
                <a:solidFill>
                  <a:srgbClr val="376092"/>
                </a:solidFill>
              </a:rPr>
              <a:t> врачей</a:t>
            </a:r>
            <a:endParaRPr lang="ru-RU" altLang="ru-RU" dirty="0">
              <a:solidFill>
                <a:srgbClr val="FFFFFF"/>
              </a:solidFill>
            </a:endParaRPr>
          </a:p>
        </p:txBody>
      </p:sp>
      <p:sp>
        <p:nvSpPr>
          <p:cNvPr id="23" name="Скругленный прямоугольник 22"/>
          <p:cNvSpPr/>
          <p:nvPr/>
        </p:nvSpPr>
        <p:spPr>
          <a:xfrm>
            <a:off x="2071688" y="4974188"/>
            <a:ext cx="1476375" cy="581025"/>
          </a:xfrm>
          <a:prstGeom prst="roundRect">
            <a:avLst/>
          </a:prstGeom>
          <a:solidFill>
            <a:schemeClr val="accent3">
              <a:lumMod val="60000"/>
              <a:lumOff val="40000"/>
            </a:schemeClr>
          </a:solid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200" dirty="0">
                <a:solidFill>
                  <a:srgbClr val="376092"/>
                </a:solidFill>
              </a:rPr>
              <a:t>2013 год – </a:t>
            </a:r>
            <a:r>
              <a:rPr lang="ru-RU" altLang="ru-RU" sz="1200" dirty="0" smtClean="0">
                <a:solidFill>
                  <a:srgbClr val="FF0000"/>
                </a:solidFill>
              </a:rPr>
              <a:t>944</a:t>
            </a:r>
            <a:r>
              <a:rPr lang="ru-RU" altLang="ru-RU" sz="1200" dirty="0" smtClean="0">
                <a:solidFill>
                  <a:srgbClr val="376092"/>
                </a:solidFill>
              </a:rPr>
              <a:t> медработника</a:t>
            </a:r>
            <a:endParaRPr lang="ru-RU" altLang="ru-RU" dirty="0">
              <a:solidFill>
                <a:srgbClr val="FFFFFF"/>
              </a:solidFill>
            </a:endParaRPr>
          </a:p>
        </p:txBody>
      </p:sp>
      <p:sp>
        <p:nvSpPr>
          <p:cNvPr id="25" name="Скругленный прямоугольник 24"/>
          <p:cNvSpPr/>
          <p:nvPr/>
        </p:nvSpPr>
        <p:spPr>
          <a:xfrm>
            <a:off x="5588000" y="5002763"/>
            <a:ext cx="1477963" cy="581025"/>
          </a:xfrm>
          <a:prstGeom prst="roundRect">
            <a:avLst/>
          </a:prstGeom>
          <a:solidFill>
            <a:schemeClr val="accent3">
              <a:lumMod val="60000"/>
              <a:lumOff val="40000"/>
            </a:schemeClr>
          </a:solid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200" dirty="0">
                <a:solidFill>
                  <a:srgbClr val="FF0000"/>
                </a:solidFill>
              </a:rPr>
              <a:t>130</a:t>
            </a:r>
            <a:r>
              <a:rPr lang="ru-RU" altLang="ru-RU" sz="1200" dirty="0">
                <a:solidFill>
                  <a:srgbClr val="376092"/>
                </a:solidFill>
              </a:rPr>
              <a:t> студентов </a:t>
            </a:r>
            <a:r>
              <a:rPr lang="ru-RU" altLang="ru-RU" sz="1200" dirty="0" smtClean="0">
                <a:solidFill>
                  <a:srgbClr val="376092"/>
                </a:solidFill>
              </a:rPr>
              <a:t>ежегодно с 2013 года</a:t>
            </a:r>
            <a:endParaRPr lang="ru-RU" altLang="ru-RU" dirty="0">
              <a:solidFill>
                <a:srgbClr val="FFFFFF"/>
              </a:solidFill>
            </a:endParaRPr>
          </a:p>
        </p:txBody>
      </p:sp>
      <p:sp>
        <p:nvSpPr>
          <p:cNvPr id="26" name="Скругленный прямоугольник 25"/>
          <p:cNvSpPr/>
          <p:nvPr/>
        </p:nvSpPr>
        <p:spPr>
          <a:xfrm>
            <a:off x="3819525" y="5004350"/>
            <a:ext cx="1477963" cy="819150"/>
          </a:xfrm>
          <a:prstGeom prst="roundRect">
            <a:avLst/>
          </a:prstGeom>
          <a:solidFill>
            <a:schemeClr val="accent3">
              <a:lumMod val="60000"/>
              <a:lumOff val="40000"/>
            </a:schemeClr>
          </a:solid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200" dirty="0">
                <a:solidFill>
                  <a:srgbClr val="376092"/>
                </a:solidFill>
              </a:rPr>
              <a:t>2013 год – </a:t>
            </a:r>
            <a:r>
              <a:rPr lang="ru-RU" altLang="ru-RU" sz="1200" dirty="0" smtClean="0">
                <a:solidFill>
                  <a:srgbClr val="FF0000"/>
                </a:solidFill>
              </a:rPr>
              <a:t>234</a:t>
            </a:r>
            <a:r>
              <a:rPr lang="ru-RU" altLang="ru-RU" sz="1200" dirty="0" smtClean="0">
                <a:solidFill>
                  <a:srgbClr val="376092"/>
                </a:solidFill>
              </a:rPr>
              <a:t> врача, </a:t>
            </a:r>
            <a:r>
              <a:rPr lang="ru-RU" altLang="ru-RU" sz="1200" dirty="0">
                <a:solidFill>
                  <a:srgbClr val="FF0000"/>
                </a:solidFill>
              </a:rPr>
              <a:t>338</a:t>
            </a:r>
            <a:r>
              <a:rPr lang="ru-RU" altLang="ru-RU" sz="1200" dirty="0">
                <a:solidFill>
                  <a:srgbClr val="376092"/>
                </a:solidFill>
              </a:rPr>
              <a:t> средних медработников</a:t>
            </a:r>
            <a:endParaRPr lang="ru-RU" altLang="ru-RU" dirty="0">
              <a:solidFill>
                <a:srgbClr val="FFFFFF"/>
              </a:solidFill>
            </a:endParaRPr>
          </a:p>
        </p:txBody>
      </p:sp>
      <p:sp>
        <p:nvSpPr>
          <p:cNvPr id="27" name="Скругленный прямоугольник 26"/>
          <p:cNvSpPr/>
          <p:nvPr/>
        </p:nvSpPr>
        <p:spPr>
          <a:xfrm>
            <a:off x="7386638" y="5005938"/>
            <a:ext cx="1476375" cy="1177925"/>
          </a:xfrm>
          <a:prstGeom prst="roundRect">
            <a:avLst/>
          </a:prstGeom>
          <a:solidFill>
            <a:schemeClr val="accent3">
              <a:lumMod val="60000"/>
              <a:lumOff val="40000"/>
            </a:schemeClr>
          </a:solid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200" dirty="0">
                <a:solidFill>
                  <a:srgbClr val="376092"/>
                </a:solidFill>
              </a:rPr>
              <a:t>Выпуск 2013 года: после интернатуры – </a:t>
            </a:r>
            <a:r>
              <a:rPr lang="ru-RU" altLang="ru-RU" sz="1200" dirty="0" smtClean="0">
                <a:solidFill>
                  <a:srgbClr val="FF0000"/>
                </a:solidFill>
              </a:rPr>
              <a:t>84%</a:t>
            </a:r>
            <a:r>
              <a:rPr lang="ru-RU" altLang="ru-RU" sz="1200" dirty="0" smtClean="0">
                <a:solidFill>
                  <a:srgbClr val="376092"/>
                </a:solidFill>
              </a:rPr>
              <a:t>, </a:t>
            </a:r>
            <a:r>
              <a:rPr lang="ru-RU" altLang="ru-RU" sz="1200" dirty="0">
                <a:solidFill>
                  <a:srgbClr val="376092"/>
                </a:solidFill>
              </a:rPr>
              <a:t>после ординатуры -</a:t>
            </a:r>
            <a:r>
              <a:rPr lang="ru-RU" altLang="ru-RU" sz="1200" dirty="0">
                <a:solidFill>
                  <a:srgbClr val="FF0000"/>
                </a:solidFill>
              </a:rPr>
              <a:t>100%</a:t>
            </a:r>
            <a:endParaRPr lang="ru-RU" altLang="ru-RU" dirty="0">
              <a:solidFill>
                <a:srgbClr val="FF0000"/>
              </a:solidFill>
            </a:endParaRPr>
          </a:p>
        </p:txBody>
      </p:sp>
      <p:sp>
        <p:nvSpPr>
          <p:cNvPr id="32" name="Скругленный прямоугольник 31"/>
          <p:cNvSpPr/>
          <p:nvPr/>
        </p:nvSpPr>
        <p:spPr>
          <a:xfrm>
            <a:off x="476726" y="5617024"/>
            <a:ext cx="1079500" cy="581025"/>
          </a:xfrm>
          <a:prstGeom prst="roundRect">
            <a:avLst/>
          </a:prstGeom>
          <a:solidFill>
            <a:schemeClr val="accent3">
              <a:lumMod val="60000"/>
              <a:lumOff val="40000"/>
            </a:schemeClr>
          </a:solid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1200" dirty="0" smtClean="0">
                <a:solidFill>
                  <a:srgbClr val="376092"/>
                </a:solidFill>
              </a:rPr>
              <a:t>2014 </a:t>
            </a:r>
            <a:r>
              <a:rPr lang="ru-RU" altLang="ru-RU" sz="1200" dirty="0">
                <a:solidFill>
                  <a:srgbClr val="376092"/>
                </a:solidFill>
              </a:rPr>
              <a:t>год – </a:t>
            </a:r>
            <a:r>
              <a:rPr lang="ru-RU" altLang="ru-RU" sz="1200" dirty="0" smtClean="0">
                <a:solidFill>
                  <a:srgbClr val="FF0000"/>
                </a:solidFill>
              </a:rPr>
              <a:t>90</a:t>
            </a:r>
            <a:r>
              <a:rPr lang="ru-RU" altLang="ru-RU" sz="1200" dirty="0" smtClean="0">
                <a:solidFill>
                  <a:srgbClr val="376092"/>
                </a:solidFill>
              </a:rPr>
              <a:t> </a:t>
            </a:r>
            <a:r>
              <a:rPr lang="ru-RU" altLang="ru-RU" sz="1200" dirty="0">
                <a:solidFill>
                  <a:srgbClr val="376092"/>
                </a:solidFill>
              </a:rPr>
              <a:t>врачей</a:t>
            </a:r>
            <a:endParaRPr lang="ru-RU" altLang="ru-RU" dirty="0">
              <a:solidFill>
                <a:srgbClr val="FFFFFF"/>
              </a:solidFill>
            </a:endParaRPr>
          </a:p>
        </p:txBody>
      </p:sp>
      <p:sp>
        <p:nvSpPr>
          <p:cNvPr id="33" name="Прямоугольник 32"/>
          <p:cNvSpPr/>
          <p:nvPr/>
        </p:nvSpPr>
        <p:spPr>
          <a:xfrm>
            <a:off x="5141009" y="784911"/>
            <a:ext cx="4004637" cy="369332"/>
          </a:xfrm>
          <a:prstGeom prst="rect">
            <a:avLst/>
          </a:prstGeom>
          <a:solidFill>
            <a:schemeClr val="bg1"/>
          </a:solidFill>
        </p:spPr>
        <p:txBody>
          <a:bodyPr wrap="square">
            <a:spAutoFit/>
          </a:bodyPr>
          <a:lstStyle/>
          <a:p>
            <a:pPr algn="ctr"/>
            <a:r>
              <a:rPr lang="ru-RU" altLang="ru-RU" b="1" dirty="0" smtClean="0">
                <a:solidFill>
                  <a:srgbClr val="996633"/>
                </a:solidFill>
                <a:effectLst>
                  <a:outerShdw blurRad="38100" dist="38100" dir="2700000" algn="tl">
                    <a:srgbClr val="000000">
                      <a:alpha val="43137"/>
                    </a:srgbClr>
                  </a:outerShdw>
                </a:effectLst>
              </a:rPr>
              <a:t>МЕРЫ ПО ПРИВЛЕЧЕНИЮ КАДРОВ</a:t>
            </a:r>
            <a:endParaRPr lang="ru-RU" altLang="ru-RU" b="1" dirty="0">
              <a:solidFill>
                <a:srgbClr val="996633"/>
              </a:solidFill>
              <a:effectLst>
                <a:outerShdw blurRad="38100" dist="38100" dir="2700000" algn="tl">
                  <a:srgbClr val="000000">
                    <a:alpha val="43137"/>
                  </a:srgbClr>
                </a:outerShdw>
              </a:effectLst>
            </a:endParaRPr>
          </a:p>
        </p:txBody>
      </p:sp>
      <p:graphicFrame>
        <p:nvGraphicFramePr>
          <p:cNvPr id="2" name="Диаграмма 1"/>
          <p:cNvGraphicFramePr/>
          <p:nvPr>
            <p:extLst>
              <p:ext uri="{D42A27DB-BD31-4B8C-83A1-F6EECF244321}">
                <p14:modId xmlns="" xmlns:p14="http://schemas.microsoft.com/office/powerpoint/2010/main" val="1317220321"/>
              </p:ext>
            </p:extLst>
          </p:nvPr>
        </p:nvGraphicFramePr>
        <p:xfrm>
          <a:off x="1015342" y="1268760"/>
          <a:ext cx="7869896" cy="2160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895085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800725" y="784911"/>
            <a:ext cx="7168756" cy="369332"/>
          </a:xfrm>
          <a:prstGeom prst="rect">
            <a:avLst/>
          </a:prstGeom>
          <a:solidFill>
            <a:schemeClr val="bg1"/>
          </a:solidFill>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ДВИЖЕНИЕ ВРАЧЕБНЫХ КАДРОВ В ЛПУ </a:t>
            </a:r>
            <a:r>
              <a:rPr lang="ru-RU" altLang="ru-RU" sz="1600" b="1" dirty="0" smtClean="0">
                <a:solidFill>
                  <a:srgbClr val="996633"/>
                </a:solidFill>
                <a:effectLst>
                  <a:outerShdw blurRad="38100" dist="38100" dir="2700000" algn="tl">
                    <a:srgbClr val="000000">
                      <a:alpha val="43137"/>
                    </a:srgbClr>
                  </a:outerShdw>
                </a:effectLst>
              </a:rPr>
              <a:t>(оперативный мониторинг)</a:t>
            </a:r>
            <a:endParaRPr lang="ru-RU" altLang="ru-RU" sz="1600" b="1" dirty="0">
              <a:solidFill>
                <a:srgbClr val="996633"/>
              </a:solidFill>
              <a:effectLst>
                <a:outerShdw blurRad="38100" dist="38100" dir="2700000" algn="tl">
                  <a:srgbClr val="000000">
                    <a:alpha val="43137"/>
                  </a:srgbClr>
                </a:outerShdw>
              </a:effectLst>
            </a:endParaRPr>
          </a:p>
        </p:txBody>
      </p:sp>
      <p:grpSp>
        <p:nvGrpSpPr>
          <p:cNvPr id="9" name="Группа 8"/>
          <p:cNvGrpSpPr/>
          <p:nvPr/>
        </p:nvGrpSpPr>
        <p:grpSpPr>
          <a:xfrm>
            <a:off x="971600" y="1341601"/>
            <a:ext cx="2808312" cy="696135"/>
            <a:chOff x="971600" y="1988840"/>
            <a:chExt cx="2808312" cy="914400"/>
          </a:xfr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p:grpSpPr>
        <p:sp>
          <p:nvSpPr>
            <p:cNvPr id="7" name="Скругленный прямоугольник 6"/>
            <p:cNvSpPr/>
            <p:nvPr/>
          </p:nvSpPr>
          <p:spPr>
            <a:xfrm>
              <a:off x="971600" y="1988840"/>
              <a:ext cx="2808312" cy="914400"/>
            </a:xfrm>
            <a:prstGeom prst="roundRect">
              <a:avLst/>
            </a:prstGeom>
            <a:grpFill/>
            <a:ln w="12700">
              <a:solidFill>
                <a:schemeClr val="tx2">
                  <a:lumMod val="40000"/>
                  <a:lumOff val="60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072727" y="2037077"/>
              <a:ext cx="2448455" cy="848981"/>
            </a:xfrm>
            <a:prstGeom prst="rect">
              <a:avLst/>
            </a:prstGeom>
            <a:noFill/>
          </p:spPr>
          <p:txBody>
            <a:bodyPr wrap="none" rtlCol="0">
              <a:spAutoFit/>
            </a:bodyPr>
            <a:lstStyle/>
            <a:p>
              <a:r>
                <a:rPr lang="ru-RU" b="1" dirty="0" smtClean="0"/>
                <a:t>В 2013 ГОДУ </a:t>
              </a:r>
            </a:p>
            <a:p>
              <a:r>
                <a:rPr lang="ru-RU" b="1" dirty="0" smtClean="0">
                  <a:solidFill>
                    <a:srgbClr val="FF0000"/>
                  </a:solidFill>
                </a:rPr>
                <a:t>ТРУДОУСТРОЕНО</a:t>
              </a:r>
              <a:r>
                <a:rPr lang="ru-RU" b="1" dirty="0" smtClean="0"/>
                <a:t> ВРАЧЕЙ</a:t>
              </a:r>
              <a:endParaRPr lang="ru-RU" b="1" dirty="0"/>
            </a:p>
          </p:txBody>
        </p:sp>
      </p:grpSp>
      <p:grpSp>
        <p:nvGrpSpPr>
          <p:cNvPr id="15" name="Группа 14"/>
          <p:cNvGrpSpPr/>
          <p:nvPr/>
        </p:nvGrpSpPr>
        <p:grpSpPr>
          <a:xfrm>
            <a:off x="1723724" y="2063992"/>
            <a:ext cx="2632252" cy="1211687"/>
            <a:chOff x="1723724" y="2259943"/>
            <a:chExt cx="2848276" cy="1211687"/>
          </a:xfr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p:grpSpPr>
        <p:sp>
          <p:nvSpPr>
            <p:cNvPr id="10" name="Скругленный прямоугольник 9"/>
            <p:cNvSpPr/>
            <p:nvPr/>
          </p:nvSpPr>
          <p:spPr>
            <a:xfrm>
              <a:off x="1723724" y="2259943"/>
              <a:ext cx="2848276" cy="1211687"/>
            </a:xfrm>
            <a:prstGeom prst="roundRect">
              <a:avLst/>
            </a:prstGeom>
            <a:grpFill/>
            <a:ln w="12700">
              <a:solidFill>
                <a:schemeClr val="tx2">
                  <a:lumMod val="40000"/>
                  <a:lumOff val="60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2069972" y="2329095"/>
              <a:ext cx="2141988" cy="1077218"/>
            </a:xfrm>
            <a:prstGeom prst="rect">
              <a:avLst/>
            </a:prstGeom>
            <a:noFill/>
          </p:spPr>
          <p:txBody>
            <a:bodyPr wrap="square" rtlCol="0">
              <a:spAutoFit/>
            </a:bodyPr>
            <a:lstStyle/>
            <a:p>
              <a:pPr algn="ctr"/>
              <a:r>
                <a:rPr lang="ru-RU" sz="1600" dirty="0" smtClean="0"/>
                <a:t>в </a:t>
              </a:r>
              <a:r>
                <a:rPr lang="ru-RU" sz="1600" dirty="0" err="1" smtClean="0"/>
                <a:t>т.ч</a:t>
              </a:r>
              <a:r>
                <a:rPr lang="ru-RU" sz="1600" dirty="0" smtClean="0"/>
                <a:t>. прибывших из </a:t>
              </a:r>
            </a:p>
            <a:p>
              <a:pPr algn="ctr"/>
              <a:r>
                <a:rPr lang="ru-RU" sz="1600" dirty="0" smtClean="0"/>
                <a:t>других субъектов РФ </a:t>
              </a:r>
            </a:p>
            <a:p>
              <a:pPr algn="ctr"/>
              <a:r>
                <a:rPr lang="ru-RU" sz="1600" dirty="0" smtClean="0"/>
                <a:t>или иностранных</a:t>
              </a:r>
            </a:p>
            <a:p>
              <a:pPr algn="ctr"/>
              <a:r>
                <a:rPr lang="ru-RU" sz="1600" dirty="0" smtClean="0"/>
                <a:t> государств</a:t>
              </a:r>
              <a:endParaRPr lang="ru-RU" sz="1600" dirty="0"/>
            </a:p>
          </p:txBody>
        </p:sp>
      </p:grpSp>
      <p:grpSp>
        <p:nvGrpSpPr>
          <p:cNvPr id="12" name="Группа 11"/>
          <p:cNvGrpSpPr/>
          <p:nvPr/>
        </p:nvGrpSpPr>
        <p:grpSpPr>
          <a:xfrm>
            <a:off x="969935" y="3431820"/>
            <a:ext cx="2808312" cy="758259"/>
            <a:chOff x="952938" y="1988840"/>
            <a:chExt cx="2808312" cy="914400"/>
          </a:xfr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p:grpSpPr>
        <p:sp>
          <p:nvSpPr>
            <p:cNvPr id="13" name="Скругленный прямоугольник 12"/>
            <p:cNvSpPr/>
            <p:nvPr/>
          </p:nvSpPr>
          <p:spPr>
            <a:xfrm>
              <a:off x="952938" y="1988840"/>
              <a:ext cx="2808312" cy="914400"/>
            </a:xfrm>
            <a:prstGeom prst="roundRect">
              <a:avLst/>
            </a:prstGeom>
            <a:grpFill/>
            <a:ln w="12700">
              <a:solidFill>
                <a:schemeClr val="tx2">
                  <a:lumMod val="40000"/>
                  <a:lumOff val="60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TextBox 13"/>
            <p:cNvSpPr txBox="1"/>
            <p:nvPr/>
          </p:nvSpPr>
          <p:spPr>
            <a:xfrm>
              <a:off x="1075429" y="2033193"/>
              <a:ext cx="2471462" cy="699240"/>
            </a:xfrm>
            <a:prstGeom prst="rect">
              <a:avLst/>
            </a:prstGeom>
            <a:noFill/>
            <a:ln w="12700">
              <a:noFill/>
            </a:ln>
          </p:spPr>
          <p:txBody>
            <a:bodyPr wrap="square" rtlCol="0">
              <a:spAutoFit/>
            </a:bodyPr>
            <a:lstStyle/>
            <a:p>
              <a:r>
                <a:rPr lang="ru-RU" b="1" dirty="0" smtClean="0"/>
                <a:t>В 2013 ГОДУ </a:t>
              </a:r>
            </a:p>
            <a:p>
              <a:r>
                <a:rPr lang="ru-RU" b="1" dirty="0" smtClean="0">
                  <a:solidFill>
                    <a:srgbClr val="FF0000"/>
                  </a:solidFill>
                </a:rPr>
                <a:t>УВОЛЕНО</a:t>
              </a:r>
              <a:r>
                <a:rPr lang="ru-RU" b="1" dirty="0" smtClean="0"/>
                <a:t> ВРАЧЕЙ</a:t>
              </a:r>
              <a:endParaRPr lang="ru-RU" b="1" dirty="0"/>
            </a:p>
          </p:txBody>
        </p:sp>
      </p:grpSp>
      <p:sp>
        <p:nvSpPr>
          <p:cNvPr id="16" name="Стрелка вправо с вырезом 15"/>
          <p:cNvSpPr/>
          <p:nvPr/>
        </p:nvSpPr>
        <p:spPr>
          <a:xfrm>
            <a:off x="4139952" y="1447352"/>
            <a:ext cx="1368152" cy="484632"/>
          </a:xfrm>
          <a:prstGeom prst="notchedRightArrow">
            <a:avLst/>
          </a:prstGeom>
          <a:solidFill>
            <a:schemeClr val="accent3">
              <a:lumMod val="20000"/>
              <a:lumOff val="80000"/>
            </a:schemeClr>
          </a:solidFill>
          <a:ln w="12700">
            <a:solidFill>
              <a:schemeClr val="accent3">
                <a:lumMod val="75000"/>
              </a:schemeClr>
            </a:solid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право с вырезом 16"/>
          <p:cNvSpPr/>
          <p:nvPr/>
        </p:nvSpPr>
        <p:spPr>
          <a:xfrm>
            <a:off x="4644008" y="2190439"/>
            <a:ext cx="829876" cy="484632"/>
          </a:xfrm>
          <a:prstGeom prst="notchedRightArrow">
            <a:avLst/>
          </a:prstGeom>
          <a:solidFill>
            <a:schemeClr val="accent3">
              <a:lumMod val="20000"/>
              <a:lumOff val="80000"/>
            </a:schemeClr>
          </a:solidFill>
          <a:ln w="12700">
            <a:solidFill>
              <a:schemeClr val="accent3">
                <a:lumMod val="75000"/>
              </a:schemeClr>
            </a:solid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трелка вправо с вырезом 17"/>
          <p:cNvSpPr/>
          <p:nvPr/>
        </p:nvSpPr>
        <p:spPr>
          <a:xfrm>
            <a:off x="4139952" y="3544973"/>
            <a:ext cx="1368152" cy="484632"/>
          </a:xfrm>
          <a:prstGeom prst="notchedRightArrow">
            <a:avLst/>
          </a:prstGeom>
          <a:solidFill>
            <a:srgbClr val="FCD4F6"/>
          </a:solidFill>
          <a:ln w="12700">
            <a:solidFill>
              <a:srgbClr val="FF00FF"/>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Овал 19"/>
          <p:cNvSpPr/>
          <p:nvPr/>
        </p:nvSpPr>
        <p:spPr>
          <a:xfrm>
            <a:off x="5967130" y="3275679"/>
            <a:ext cx="914400" cy="914400"/>
          </a:xfrm>
          <a:prstGeom prst="ellipse">
            <a:avLst/>
          </a:prstGeo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3" name="Группа 22"/>
          <p:cNvGrpSpPr/>
          <p:nvPr/>
        </p:nvGrpSpPr>
        <p:grpSpPr>
          <a:xfrm>
            <a:off x="5969361" y="1232468"/>
            <a:ext cx="914400" cy="914400"/>
            <a:chOff x="5969361" y="1232468"/>
            <a:chExt cx="914400" cy="914400"/>
          </a:xfrm>
        </p:grpSpPr>
        <p:sp>
          <p:nvSpPr>
            <p:cNvPr id="19" name="Овал 18"/>
            <p:cNvSpPr/>
            <p:nvPr/>
          </p:nvSpPr>
          <p:spPr>
            <a:xfrm>
              <a:off x="5969361" y="1232468"/>
              <a:ext cx="914400" cy="914400"/>
            </a:xfrm>
            <a:prstGeom prst="ellipse">
              <a:avLst/>
            </a:prstGeo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TextBox 21"/>
            <p:cNvSpPr txBox="1"/>
            <p:nvPr/>
          </p:nvSpPr>
          <p:spPr>
            <a:xfrm>
              <a:off x="6100949" y="1443729"/>
              <a:ext cx="651140" cy="461665"/>
            </a:xfrm>
            <a:prstGeom prst="rect">
              <a:avLst/>
            </a:prstGeom>
            <a:noFill/>
          </p:spPr>
          <p:txBody>
            <a:bodyPr wrap="none" rtlCol="0">
              <a:spAutoFit/>
            </a:bodyPr>
            <a:lstStyle/>
            <a:p>
              <a:r>
                <a:rPr lang="ru-RU" sz="2400" b="1" dirty="0" smtClean="0">
                  <a:solidFill>
                    <a:srgbClr val="FF0000"/>
                  </a:solidFill>
                </a:rPr>
                <a:t>955</a:t>
              </a:r>
              <a:endParaRPr lang="ru-RU" sz="2400" b="1" dirty="0">
                <a:solidFill>
                  <a:srgbClr val="FF0000"/>
                </a:solidFill>
              </a:endParaRPr>
            </a:p>
          </p:txBody>
        </p:sp>
      </p:grpSp>
      <p:grpSp>
        <p:nvGrpSpPr>
          <p:cNvPr id="25" name="Группа 24"/>
          <p:cNvGrpSpPr/>
          <p:nvPr/>
        </p:nvGrpSpPr>
        <p:grpSpPr>
          <a:xfrm>
            <a:off x="6542517" y="2004603"/>
            <a:ext cx="682487" cy="670468"/>
            <a:chOff x="6542517" y="2004603"/>
            <a:chExt cx="682487" cy="670468"/>
          </a:xfrm>
        </p:grpSpPr>
        <p:sp>
          <p:nvSpPr>
            <p:cNvPr id="21" name="Овал 20"/>
            <p:cNvSpPr/>
            <p:nvPr/>
          </p:nvSpPr>
          <p:spPr>
            <a:xfrm>
              <a:off x="6542517" y="2004603"/>
              <a:ext cx="682487" cy="670468"/>
            </a:xfrm>
            <a:prstGeom prst="ellipse">
              <a:avLst/>
            </a:prstGeo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TextBox 23"/>
            <p:cNvSpPr txBox="1"/>
            <p:nvPr/>
          </p:nvSpPr>
          <p:spPr>
            <a:xfrm>
              <a:off x="6552176" y="2123946"/>
              <a:ext cx="651140" cy="461665"/>
            </a:xfrm>
            <a:prstGeom prst="rect">
              <a:avLst/>
            </a:prstGeom>
            <a:noFill/>
          </p:spPr>
          <p:txBody>
            <a:bodyPr wrap="none" rtlCol="0">
              <a:spAutoFit/>
            </a:bodyPr>
            <a:lstStyle/>
            <a:p>
              <a:r>
                <a:rPr lang="ru-RU" sz="2400" b="1" dirty="0" smtClean="0">
                  <a:solidFill>
                    <a:srgbClr val="FF0000"/>
                  </a:solidFill>
                </a:rPr>
                <a:t>142</a:t>
              </a:r>
              <a:endParaRPr lang="ru-RU" sz="2400" b="1" dirty="0">
                <a:solidFill>
                  <a:srgbClr val="FF0000"/>
                </a:solidFill>
              </a:endParaRPr>
            </a:p>
          </p:txBody>
        </p:sp>
      </p:grpSp>
      <p:sp>
        <p:nvSpPr>
          <p:cNvPr id="26" name="TextBox 25"/>
          <p:cNvSpPr txBox="1"/>
          <p:nvPr/>
        </p:nvSpPr>
        <p:spPr>
          <a:xfrm>
            <a:off x="6098130" y="3485989"/>
            <a:ext cx="651140" cy="461665"/>
          </a:xfrm>
          <a:prstGeom prst="rect">
            <a:avLst/>
          </a:prstGeom>
          <a:noFill/>
        </p:spPr>
        <p:txBody>
          <a:bodyPr wrap="none" rtlCol="0">
            <a:spAutoFit/>
          </a:bodyPr>
          <a:lstStyle/>
          <a:p>
            <a:r>
              <a:rPr lang="ru-RU" sz="2400" b="1" dirty="0" smtClean="0">
                <a:solidFill>
                  <a:srgbClr val="FF0000"/>
                </a:solidFill>
              </a:rPr>
              <a:t>702</a:t>
            </a:r>
            <a:endParaRPr lang="ru-RU" sz="2400" b="1" dirty="0">
              <a:solidFill>
                <a:srgbClr val="FF0000"/>
              </a:solidFill>
            </a:endParaRPr>
          </a:p>
        </p:txBody>
      </p:sp>
      <p:sp>
        <p:nvSpPr>
          <p:cNvPr id="27" name="TextBox 26"/>
          <p:cNvSpPr txBox="1"/>
          <p:nvPr/>
        </p:nvSpPr>
        <p:spPr>
          <a:xfrm>
            <a:off x="123892" y="5252937"/>
            <a:ext cx="3959995" cy="1323439"/>
          </a:xfrm>
          <a:prstGeom prst="rect">
            <a:avLst/>
          </a:prstGeom>
          <a:noFill/>
        </p:spPr>
        <p:txBody>
          <a:bodyPr wrap="none" rtlCol="0">
            <a:spAutoFit/>
          </a:bodyPr>
          <a:lstStyle/>
          <a:p>
            <a:pPr algn="just"/>
            <a:r>
              <a:rPr lang="ru-RU" b="1" dirty="0" err="1" smtClean="0"/>
              <a:t>Полевская</a:t>
            </a:r>
            <a:r>
              <a:rPr lang="ru-RU" b="1" dirty="0" smtClean="0"/>
              <a:t> ЦГБ                      </a:t>
            </a:r>
            <a:r>
              <a:rPr lang="ru-RU" b="1" dirty="0" smtClean="0">
                <a:solidFill>
                  <a:srgbClr val="FF0000"/>
                </a:solidFill>
              </a:rPr>
              <a:t>–</a:t>
            </a:r>
            <a:r>
              <a:rPr lang="ru-RU" b="1" dirty="0" smtClean="0"/>
              <a:t> </a:t>
            </a:r>
            <a:r>
              <a:rPr lang="ru-RU" sz="2000" b="1" dirty="0" smtClean="0">
                <a:solidFill>
                  <a:srgbClr val="FF0000"/>
                </a:solidFill>
              </a:rPr>
              <a:t>7</a:t>
            </a:r>
            <a:r>
              <a:rPr lang="ru-RU" b="1" dirty="0" smtClean="0"/>
              <a:t> врачей</a:t>
            </a:r>
          </a:p>
          <a:p>
            <a:pPr algn="just"/>
            <a:r>
              <a:rPr lang="ru-RU" b="1" dirty="0" err="1" smtClean="0"/>
              <a:t>Нижнетуринская</a:t>
            </a:r>
            <a:r>
              <a:rPr lang="ru-RU" b="1" dirty="0" smtClean="0"/>
              <a:t> ЦГБ          </a:t>
            </a:r>
            <a:r>
              <a:rPr lang="ru-RU" b="1" dirty="0" smtClean="0">
                <a:solidFill>
                  <a:srgbClr val="FF0000"/>
                </a:solidFill>
              </a:rPr>
              <a:t>–</a:t>
            </a:r>
            <a:r>
              <a:rPr lang="ru-RU" b="1" dirty="0" smtClean="0"/>
              <a:t> </a:t>
            </a:r>
            <a:r>
              <a:rPr lang="ru-RU" sz="2000" b="1" dirty="0" smtClean="0">
                <a:solidFill>
                  <a:srgbClr val="FF0000"/>
                </a:solidFill>
              </a:rPr>
              <a:t>4</a:t>
            </a:r>
            <a:r>
              <a:rPr lang="ru-RU" b="1" dirty="0" smtClean="0"/>
              <a:t> врача</a:t>
            </a:r>
          </a:p>
          <a:p>
            <a:pPr algn="just"/>
            <a:r>
              <a:rPr lang="ru-RU" b="1" dirty="0" smtClean="0"/>
              <a:t>ЦГБ № 1 Нижний </a:t>
            </a:r>
            <a:r>
              <a:rPr lang="ru-RU" b="1" dirty="0"/>
              <a:t>Т</a:t>
            </a:r>
            <a:r>
              <a:rPr lang="ru-RU" b="1" dirty="0" smtClean="0"/>
              <a:t>агил      </a:t>
            </a:r>
            <a:r>
              <a:rPr lang="ru-RU" b="1" dirty="0" smtClean="0">
                <a:solidFill>
                  <a:srgbClr val="FF0000"/>
                </a:solidFill>
              </a:rPr>
              <a:t>– </a:t>
            </a:r>
            <a:r>
              <a:rPr lang="ru-RU" sz="2000" b="1" dirty="0" smtClean="0">
                <a:solidFill>
                  <a:srgbClr val="FF0000"/>
                </a:solidFill>
              </a:rPr>
              <a:t>5</a:t>
            </a:r>
            <a:r>
              <a:rPr lang="ru-RU" b="1" dirty="0" smtClean="0"/>
              <a:t> врачей</a:t>
            </a:r>
          </a:p>
          <a:p>
            <a:pPr algn="just"/>
            <a:r>
              <a:rPr lang="ru-RU" b="1" dirty="0" err="1" smtClean="0"/>
              <a:t>Ирбитская</a:t>
            </a:r>
            <a:r>
              <a:rPr lang="ru-RU" b="1" dirty="0" smtClean="0"/>
              <a:t> ЦГБ                      </a:t>
            </a:r>
            <a:r>
              <a:rPr lang="ru-RU" sz="2000" b="1" dirty="0" smtClean="0">
                <a:solidFill>
                  <a:srgbClr val="FF0000"/>
                </a:solidFill>
              </a:rPr>
              <a:t>– 9</a:t>
            </a:r>
            <a:r>
              <a:rPr lang="ru-RU" b="1" dirty="0" smtClean="0">
                <a:solidFill>
                  <a:srgbClr val="FF0000"/>
                </a:solidFill>
              </a:rPr>
              <a:t> </a:t>
            </a:r>
            <a:r>
              <a:rPr lang="ru-RU" b="1" dirty="0" smtClean="0"/>
              <a:t>врачей </a:t>
            </a:r>
            <a:endParaRPr lang="ru-RU" b="1" dirty="0"/>
          </a:p>
        </p:txBody>
      </p:sp>
      <p:pic>
        <p:nvPicPr>
          <p:cNvPr id="28" name="Picture 4"/>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1907518" y="4523737"/>
            <a:ext cx="668944" cy="670709"/>
          </a:xfrm>
          <a:prstGeom prst="rect">
            <a:avLst/>
          </a:prstGeom>
          <a:noFill/>
          <a:ln>
            <a:noFill/>
          </a:ln>
          <a:effectLst>
            <a:outerShdw dist="35921" dir="2700000" algn="ctr" rotWithShape="0">
              <a:schemeClr val="bg2"/>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9" name="Picture 3"/>
          <p:cNvPicPr>
            <a:picLocks noChangeAspect="1" noChangeArrowheads="1"/>
          </p:cNvPicPr>
          <p:nvPr/>
        </p:nvPicPr>
        <p:blipFill>
          <a:blip r:embed="rId4" cstate="print">
            <a:extLst>
              <a:ext uri="{28A0092B-C50C-407E-A947-70E740481C1C}">
                <a14:useLocalDpi xmlns="" xmlns:a14="http://schemas.microsoft.com/office/drawing/2010/main"/>
              </a:ext>
            </a:extLst>
          </a:blip>
          <a:srcRect/>
          <a:stretch>
            <a:fillRect/>
          </a:stretch>
        </p:blipFill>
        <p:spPr bwMode="auto">
          <a:xfrm>
            <a:off x="6542517" y="4472841"/>
            <a:ext cx="732159" cy="732159"/>
          </a:xfrm>
          <a:prstGeom prst="rect">
            <a:avLst/>
          </a:prstGeom>
          <a:noFill/>
          <a:ln>
            <a:noFill/>
          </a:ln>
          <a:effectLst>
            <a:outerShdw dist="35921" dir="2700000" algn="ctr" rotWithShape="0">
              <a:schemeClr val="bg2"/>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0" name="TextBox 29"/>
          <p:cNvSpPr txBox="1"/>
          <p:nvPr/>
        </p:nvSpPr>
        <p:spPr>
          <a:xfrm>
            <a:off x="4730509" y="5237651"/>
            <a:ext cx="4319972" cy="1015663"/>
          </a:xfrm>
          <a:prstGeom prst="rect">
            <a:avLst/>
          </a:prstGeom>
          <a:noFill/>
        </p:spPr>
        <p:txBody>
          <a:bodyPr wrap="square" rtlCol="0">
            <a:spAutoFit/>
          </a:bodyPr>
          <a:lstStyle/>
          <a:p>
            <a:pPr algn="ctr"/>
            <a:r>
              <a:rPr lang="ru-RU" b="1" dirty="0" smtClean="0"/>
              <a:t>Березовская ЦГБ                       </a:t>
            </a:r>
            <a:r>
              <a:rPr lang="ru-RU" b="1" dirty="0" smtClean="0">
                <a:solidFill>
                  <a:srgbClr val="FF0000"/>
                </a:solidFill>
              </a:rPr>
              <a:t>+</a:t>
            </a:r>
            <a:r>
              <a:rPr lang="ru-RU" b="1" dirty="0" smtClean="0"/>
              <a:t> </a:t>
            </a:r>
            <a:r>
              <a:rPr lang="ru-RU" sz="2000" b="1" dirty="0">
                <a:solidFill>
                  <a:srgbClr val="FF0000"/>
                </a:solidFill>
              </a:rPr>
              <a:t>10</a:t>
            </a:r>
            <a:r>
              <a:rPr lang="ru-RU" b="1" dirty="0" smtClean="0"/>
              <a:t> врачей</a:t>
            </a:r>
          </a:p>
          <a:p>
            <a:pPr algn="ctr"/>
            <a:r>
              <a:rPr lang="ru-RU" b="1" dirty="0" err="1" smtClean="0"/>
              <a:t>Верхнепышминская</a:t>
            </a:r>
            <a:r>
              <a:rPr lang="ru-RU" b="1" dirty="0" smtClean="0"/>
              <a:t> ЦГБ           </a:t>
            </a:r>
            <a:r>
              <a:rPr lang="ru-RU" b="1" dirty="0" smtClean="0">
                <a:solidFill>
                  <a:srgbClr val="FF0000"/>
                </a:solidFill>
              </a:rPr>
              <a:t>+ </a:t>
            </a:r>
            <a:r>
              <a:rPr lang="ru-RU" sz="2000" b="1" dirty="0" smtClean="0">
                <a:solidFill>
                  <a:srgbClr val="FF0000"/>
                </a:solidFill>
              </a:rPr>
              <a:t>8</a:t>
            </a:r>
            <a:r>
              <a:rPr lang="ru-RU" b="1" dirty="0" smtClean="0"/>
              <a:t> врачей</a:t>
            </a:r>
          </a:p>
          <a:p>
            <a:pPr algn="ctr"/>
            <a:r>
              <a:rPr lang="ru-RU" b="1" dirty="0" smtClean="0"/>
              <a:t>ГБ № 2 Каменск-Уральский    </a:t>
            </a:r>
            <a:r>
              <a:rPr lang="ru-RU" b="1" dirty="0" smtClean="0">
                <a:solidFill>
                  <a:srgbClr val="FF0000"/>
                </a:solidFill>
              </a:rPr>
              <a:t>+ </a:t>
            </a:r>
            <a:r>
              <a:rPr lang="ru-RU" sz="2000" b="1" dirty="0" smtClean="0">
                <a:solidFill>
                  <a:srgbClr val="FF0000"/>
                </a:solidFill>
              </a:rPr>
              <a:t>11</a:t>
            </a:r>
            <a:r>
              <a:rPr lang="ru-RU" b="1" dirty="0" smtClean="0"/>
              <a:t> врачей</a:t>
            </a:r>
            <a:endParaRPr lang="ru-RU" b="1" dirty="0"/>
          </a:p>
        </p:txBody>
      </p:sp>
      <p:sp>
        <p:nvSpPr>
          <p:cNvPr id="31" name="Номер слайда 30"/>
          <p:cNvSpPr>
            <a:spLocks noGrp="1"/>
          </p:cNvSpPr>
          <p:nvPr>
            <p:ph type="sldNum" sz="quarter" idx="12"/>
          </p:nvPr>
        </p:nvSpPr>
        <p:spPr/>
        <p:txBody>
          <a:bodyPr/>
          <a:lstStyle/>
          <a:p>
            <a:fld id="{D9123A46-5A6F-4C71-8A67-9FA22BC2B7FC}" type="slidenum">
              <a:rPr lang="ru-RU" altLang="ru-RU" smtClean="0"/>
              <a:pPr/>
              <a:t>22</a:t>
            </a:fld>
            <a:endParaRPr lang="ru-RU" altLang="ru-RU"/>
          </a:p>
        </p:txBody>
      </p:sp>
    </p:spTree>
    <p:extLst>
      <p:ext uri="{BB962C8B-B14F-4D97-AF65-F5344CB8AC3E}">
        <p14:creationId xmlns="" xmlns:p14="http://schemas.microsoft.com/office/powerpoint/2010/main" val="3198890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s.66.ru/localStorage/collection/d7/ec/0f/f3/d7ec0ff3.jpg"/>
          <p:cNvPicPr>
            <a:picLocks noChangeAspect="1" noChangeArrowheads="1"/>
          </p:cNvPicPr>
          <p:nvPr/>
        </p:nvPicPr>
        <p:blipFill>
          <a:blip r:embed="rId3" cstate="print"/>
          <a:srcRect/>
          <a:stretch>
            <a:fillRect/>
          </a:stretch>
        </p:blipFill>
        <p:spPr bwMode="auto">
          <a:xfrm>
            <a:off x="922841" y="1495935"/>
            <a:ext cx="3832077" cy="2160240"/>
          </a:xfrm>
          <a:prstGeom prst="rect">
            <a:avLst/>
          </a:prstGeom>
          <a:ln>
            <a:noFill/>
          </a:ln>
          <a:effectLst>
            <a:softEdge rad="112500"/>
          </a:effectLst>
        </p:spPr>
      </p:pic>
      <p:sp>
        <p:nvSpPr>
          <p:cNvPr id="7" name="TextBox 6"/>
          <p:cNvSpPr txBox="1"/>
          <p:nvPr/>
        </p:nvSpPr>
        <p:spPr>
          <a:xfrm>
            <a:off x="933045" y="1385739"/>
            <a:ext cx="1763303" cy="338554"/>
          </a:xfrm>
          <a:prstGeom prst="rect">
            <a:avLst/>
          </a:prstGeom>
          <a:solidFill>
            <a:schemeClr val="bg1"/>
          </a:solidFill>
        </p:spPr>
        <p:txBody>
          <a:bodyPr wrap="none" rtlCol="0">
            <a:spAutoFit/>
          </a:bodyPr>
          <a:lstStyle/>
          <a:p>
            <a:r>
              <a:rPr lang="ru-RU" sz="1600" b="1" dirty="0" smtClean="0">
                <a:solidFill>
                  <a:schemeClr val="accent2">
                    <a:lumMod val="75000"/>
                  </a:schemeClr>
                </a:solidFill>
                <a:latin typeface="Arial" pitchFamily="34" charset="0"/>
                <a:cs typeface="Arial" pitchFamily="34" charset="0"/>
              </a:rPr>
              <a:t>ПОЛИКЛИНИКА</a:t>
            </a:r>
            <a:endParaRPr lang="ru-RU" sz="1600" b="1" dirty="0">
              <a:solidFill>
                <a:schemeClr val="accent2">
                  <a:lumMod val="75000"/>
                </a:schemeClr>
              </a:solidFill>
              <a:latin typeface="Arial" pitchFamily="34" charset="0"/>
              <a:cs typeface="Arial" pitchFamily="34" charset="0"/>
            </a:endParaRPr>
          </a:p>
        </p:txBody>
      </p:sp>
      <p:pic>
        <p:nvPicPr>
          <p:cNvPr id="8" name="Picture 4" descr="http://www.polikl3.ru/image/dstacionar.jpg"/>
          <p:cNvPicPr>
            <a:picLocks noChangeAspect="1" noChangeArrowheads="1"/>
          </p:cNvPicPr>
          <p:nvPr/>
        </p:nvPicPr>
        <p:blipFill>
          <a:blip r:embed="rId4" cstate="print"/>
          <a:srcRect t="23621" r="7273"/>
          <a:stretch>
            <a:fillRect/>
          </a:stretch>
        </p:blipFill>
        <p:spPr bwMode="auto">
          <a:xfrm>
            <a:off x="5148064" y="1426291"/>
            <a:ext cx="3528392" cy="2237096"/>
          </a:xfrm>
          <a:prstGeom prst="rect">
            <a:avLst/>
          </a:prstGeom>
          <a:ln>
            <a:noFill/>
          </a:ln>
          <a:effectLst>
            <a:softEdge rad="112500"/>
          </a:effectLst>
        </p:spPr>
      </p:pic>
      <p:sp>
        <p:nvSpPr>
          <p:cNvPr id="9" name="TextBox 8"/>
          <p:cNvSpPr txBox="1"/>
          <p:nvPr/>
        </p:nvSpPr>
        <p:spPr>
          <a:xfrm>
            <a:off x="5216204" y="1424232"/>
            <a:ext cx="1476238" cy="338554"/>
          </a:xfrm>
          <a:prstGeom prst="rect">
            <a:avLst/>
          </a:prstGeom>
          <a:solidFill>
            <a:schemeClr val="bg1"/>
          </a:solidFill>
        </p:spPr>
        <p:txBody>
          <a:bodyPr wrap="none" rtlCol="0">
            <a:spAutoFit/>
          </a:bodyPr>
          <a:lstStyle/>
          <a:p>
            <a:r>
              <a:rPr lang="ru-RU" sz="1600" b="1" dirty="0" smtClean="0">
                <a:solidFill>
                  <a:schemeClr val="accent2">
                    <a:lumMod val="75000"/>
                  </a:schemeClr>
                </a:solidFill>
                <a:latin typeface="Arial" pitchFamily="34" charset="0"/>
                <a:cs typeface="Arial" pitchFamily="34" charset="0"/>
              </a:rPr>
              <a:t>СТАЦИОНАР</a:t>
            </a:r>
            <a:endParaRPr lang="ru-RU" sz="1600" b="1" dirty="0">
              <a:solidFill>
                <a:schemeClr val="accent2">
                  <a:lumMod val="75000"/>
                </a:schemeClr>
              </a:solidFill>
              <a:latin typeface="Arial" pitchFamily="34" charset="0"/>
              <a:cs typeface="Arial" pitchFamily="34" charset="0"/>
            </a:endParaRPr>
          </a:p>
        </p:txBody>
      </p:sp>
      <p:sp>
        <p:nvSpPr>
          <p:cNvPr id="10" name="TextBox 9"/>
          <p:cNvSpPr txBox="1"/>
          <p:nvPr/>
        </p:nvSpPr>
        <p:spPr>
          <a:xfrm>
            <a:off x="583385" y="4799480"/>
            <a:ext cx="1584176" cy="76944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6251</a:t>
            </a:r>
          </a:p>
        </p:txBody>
      </p:sp>
      <p:sp>
        <p:nvSpPr>
          <p:cNvPr id="11" name="TextBox 10"/>
          <p:cNvSpPr txBox="1"/>
          <p:nvPr/>
        </p:nvSpPr>
        <p:spPr>
          <a:xfrm>
            <a:off x="3207899" y="4024000"/>
            <a:ext cx="1584177" cy="76944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6267</a:t>
            </a:r>
          </a:p>
        </p:txBody>
      </p:sp>
      <p:sp>
        <p:nvSpPr>
          <p:cNvPr id="14" name="TextBox 13"/>
          <p:cNvSpPr txBox="1"/>
          <p:nvPr/>
        </p:nvSpPr>
        <p:spPr>
          <a:xfrm>
            <a:off x="5005346" y="4802897"/>
            <a:ext cx="1726894" cy="76944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5622</a:t>
            </a:r>
          </a:p>
        </p:txBody>
      </p:sp>
      <p:sp>
        <p:nvSpPr>
          <p:cNvPr id="15" name="TextBox 14"/>
          <p:cNvSpPr txBox="1"/>
          <p:nvPr/>
        </p:nvSpPr>
        <p:spPr>
          <a:xfrm>
            <a:off x="7520833" y="4040292"/>
            <a:ext cx="1507066" cy="76944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defRPr/>
            </a:pP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5823</a:t>
            </a:r>
            <a:r>
              <a:rPr lang="ru-RU" sz="2000" b="1" spc="50" dirty="0" smtClean="0">
                <a:ln w="11430"/>
                <a:gradFill>
                  <a:gsLst>
                    <a:gs pos="25000">
                      <a:schemeClr val="accent2">
                        <a:satMod val="155000"/>
                      </a:schemeClr>
                    </a:gs>
                    <a:gs pos="100000">
                      <a:schemeClr val="accent2">
                        <a:shade val="45000"/>
                        <a:satMod val="165000"/>
                      </a:schemeClr>
                    </a:gs>
                  </a:gsLst>
                  <a:lin ang="5400000"/>
                </a:gradFill>
                <a:latin typeface="Arial" pitchFamily="34" charset="0"/>
              </a:rPr>
              <a:t> </a:t>
            </a:r>
            <a:endParaRPr lang="ru-RU"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
        <p:nvSpPr>
          <p:cNvPr id="16" name="TextBox 15"/>
          <p:cNvSpPr txBox="1"/>
          <p:nvPr/>
        </p:nvSpPr>
        <p:spPr>
          <a:xfrm>
            <a:off x="936739" y="3528749"/>
            <a:ext cx="2483133" cy="76944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4400" b="1" spc="50" dirty="0" smtClean="0">
                <a:ln w="11430"/>
                <a:solidFill>
                  <a:srgbClr val="183CEE"/>
                </a:solidFill>
                <a:effectLst>
                  <a:outerShdw blurRad="76200" dist="50800" dir="5400000" algn="tl" rotWithShape="0">
                    <a:srgbClr val="000000">
                      <a:alpha val="65000"/>
                    </a:srgbClr>
                  </a:outerShdw>
                </a:effectLst>
                <a:latin typeface="Arial" pitchFamily="34" charset="0"/>
              </a:rPr>
              <a:t>+16 </a:t>
            </a:r>
            <a:r>
              <a:rPr lang="ru-RU" sz="2000" b="1" spc="50" dirty="0" smtClean="0">
                <a:ln w="11430"/>
                <a:solidFill>
                  <a:srgbClr val="183CEE"/>
                </a:solidFill>
                <a:effectLst>
                  <a:outerShdw blurRad="76200" dist="50800" dir="5400000" algn="tl" rotWithShape="0">
                    <a:srgbClr val="000000">
                      <a:alpha val="65000"/>
                    </a:srgbClr>
                  </a:outerShdw>
                </a:effectLst>
                <a:latin typeface="Arial" pitchFamily="34" charset="0"/>
              </a:rPr>
              <a:t>врачей</a:t>
            </a:r>
          </a:p>
        </p:txBody>
      </p:sp>
      <p:sp>
        <p:nvSpPr>
          <p:cNvPr id="17" name="TextBox 16"/>
          <p:cNvSpPr txBox="1"/>
          <p:nvPr/>
        </p:nvSpPr>
        <p:spPr>
          <a:xfrm>
            <a:off x="5256076" y="3533514"/>
            <a:ext cx="2268252" cy="76944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4400" b="1" spc="50" dirty="0" smtClean="0">
                <a:ln w="11430"/>
                <a:solidFill>
                  <a:srgbClr val="183CEE"/>
                </a:solidFill>
                <a:effectLst>
                  <a:outerShdw blurRad="76200" dist="50800" dir="5400000" algn="tl" rotWithShape="0">
                    <a:srgbClr val="000000">
                      <a:alpha val="65000"/>
                    </a:srgbClr>
                  </a:outerShdw>
                </a:effectLst>
                <a:latin typeface="Arial" pitchFamily="34" charset="0"/>
              </a:rPr>
              <a:t>+201 </a:t>
            </a:r>
            <a:r>
              <a:rPr lang="ru-RU" b="1" spc="50" dirty="0" smtClean="0">
                <a:ln w="11430"/>
                <a:solidFill>
                  <a:srgbClr val="183CEE"/>
                </a:solidFill>
                <a:effectLst>
                  <a:outerShdw blurRad="76200" dist="50800" dir="5400000" algn="tl" rotWithShape="0">
                    <a:srgbClr val="000000">
                      <a:alpha val="65000"/>
                    </a:srgbClr>
                  </a:outerShdw>
                </a:effectLst>
                <a:latin typeface="Arial" pitchFamily="34" charset="0"/>
              </a:rPr>
              <a:t>врач</a:t>
            </a:r>
          </a:p>
        </p:txBody>
      </p:sp>
      <p:sp>
        <p:nvSpPr>
          <p:cNvPr id="19" name="Прямоугольник 18"/>
          <p:cNvSpPr/>
          <p:nvPr/>
        </p:nvSpPr>
        <p:spPr>
          <a:xfrm>
            <a:off x="4932040" y="784911"/>
            <a:ext cx="3880779" cy="369332"/>
          </a:xfrm>
          <a:prstGeom prst="rect">
            <a:avLst/>
          </a:prstGeom>
          <a:solidFill>
            <a:schemeClr val="bg1"/>
          </a:solidFill>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ОБЕСПЕЧЕННОСТЬ ВРАЧАМИ</a:t>
            </a:r>
            <a:endParaRPr lang="ru-RU" altLang="ru-RU" b="1" dirty="0">
              <a:solidFill>
                <a:srgbClr val="996633"/>
              </a:solidFill>
              <a:effectLst>
                <a:outerShdw blurRad="38100" dist="38100" dir="2700000" algn="tl">
                  <a:srgbClr val="000000">
                    <a:alpha val="43137"/>
                  </a:srgbClr>
                </a:outerShdw>
              </a:effectLst>
            </a:endParaRPr>
          </a:p>
        </p:txBody>
      </p:sp>
      <p:sp>
        <p:nvSpPr>
          <p:cNvPr id="2" name="Штриховая стрелка вправо 1"/>
          <p:cNvSpPr/>
          <p:nvPr/>
        </p:nvSpPr>
        <p:spPr>
          <a:xfrm rot="21154823">
            <a:off x="2009562" y="4678279"/>
            <a:ext cx="1327028" cy="242316"/>
          </a:xfrm>
          <a:prstGeom prst="stripedRightArrow">
            <a:avLst/>
          </a:prstGeom>
          <a:gradFill>
            <a:gsLst>
              <a:gs pos="62900">
                <a:schemeClr val="accent3">
                  <a:lumMod val="20000"/>
                  <a:lumOff val="80000"/>
                </a:schemeClr>
              </a:gs>
              <a:gs pos="0">
                <a:schemeClr val="accent3">
                  <a:lumMod val="60000"/>
                  <a:lumOff val="40000"/>
                </a:schemeClr>
              </a:gs>
              <a:gs pos="100000">
                <a:srgbClr val="FF0000"/>
              </a:gs>
            </a:gsLst>
            <a:lin ang="9600000" scaled="0"/>
          </a:gra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Штриховая стрелка вправо 22"/>
          <p:cNvSpPr/>
          <p:nvPr/>
        </p:nvSpPr>
        <p:spPr>
          <a:xfrm rot="21154823">
            <a:off x="6384415" y="4761668"/>
            <a:ext cx="1327028" cy="242316"/>
          </a:xfrm>
          <a:prstGeom prst="stripedRightArrow">
            <a:avLst/>
          </a:prstGeom>
          <a:gradFill>
            <a:gsLst>
              <a:gs pos="62900">
                <a:schemeClr val="accent3">
                  <a:lumMod val="20000"/>
                  <a:lumOff val="80000"/>
                </a:schemeClr>
              </a:gs>
              <a:gs pos="0">
                <a:schemeClr val="accent3">
                  <a:lumMod val="60000"/>
                  <a:lumOff val="40000"/>
                </a:schemeClr>
              </a:gs>
              <a:gs pos="100000">
                <a:srgbClr val="FF0000"/>
              </a:gs>
            </a:gsLst>
            <a:lin ang="9600000" scaled="0"/>
          </a:gra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4" name="Таблица 3"/>
          <p:cNvGraphicFramePr>
            <a:graphicFrameLocks noGrp="1"/>
          </p:cNvGraphicFramePr>
          <p:nvPr>
            <p:extLst>
              <p:ext uri="{D42A27DB-BD31-4B8C-83A1-F6EECF244321}">
                <p14:modId xmlns="" xmlns:p14="http://schemas.microsoft.com/office/powerpoint/2010/main" val="757472481"/>
              </p:ext>
            </p:extLst>
          </p:nvPr>
        </p:nvGraphicFramePr>
        <p:xfrm>
          <a:off x="0" y="5733256"/>
          <a:ext cx="9143999" cy="1137920"/>
        </p:xfrm>
        <a:graphic>
          <a:graphicData uri="http://schemas.openxmlformats.org/drawingml/2006/table">
            <a:tbl>
              <a:tblPr>
                <a:tableStyleId>{93296810-A885-4BE3-A3E7-6D5BEEA58F35}</a:tableStyleId>
              </a:tblPr>
              <a:tblGrid>
                <a:gridCol w="3342985"/>
                <a:gridCol w="2165761"/>
                <a:gridCol w="1836249"/>
                <a:gridCol w="1799004"/>
              </a:tblGrid>
              <a:tr h="370840">
                <a:tc rowSpan="3">
                  <a:txBody>
                    <a:bodyPr/>
                    <a:lstStyle/>
                    <a:p>
                      <a:pPr algn="l"/>
                      <a:r>
                        <a:rPr lang="ru-RU" b="1" cap="none" spc="0" dirty="0" smtClean="0">
                          <a:ln w="1905"/>
                          <a:solidFill>
                            <a:schemeClr val="accent6">
                              <a:lumMod val="50000"/>
                            </a:schemeClr>
                          </a:solidFill>
                          <a:effectLst>
                            <a:innerShdw blurRad="69850" dist="43180" dir="5400000">
                              <a:srgbClr val="000000">
                                <a:alpha val="65000"/>
                              </a:srgbClr>
                            </a:innerShdw>
                          </a:effectLst>
                        </a:rPr>
                        <a:t>Доля врачей первичного</a:t>
                      </a:r>
                      <a:r>
                        <a:rPr lang="ru-RU" b="1" cap="none" spc="0" baseline="0" dirty="0" smtClean="0">
                          <a:ln w="1905"/>
                          <a:solidFill>
                            <a:schemeClr val="accent6">
                              <a:lumMod val="50000"/>
                            </a:schemeClr>
                          </a:solidFill>
                          <a:effectLst>
                            <a:innerShdw blurRad="69850" dist="43180" dir="5400000">
                              <a:srgbClr val="000000">
                                <a:alpha val="65000"/>
                              </a:srgbClr>
                            </a:innerShdw>
                          </a:effectLst>
                        </a:rPr>
                        <a:t> звена от общего числа врачей</a:t>
                      </a:r>
                      <a:endParaRPr lang="ru-RU" b="1" cap="none" spc="0" dirty="0">
                        <a:ln w="1905"/>
                        <a:solidFill>
                          <a:schemeClr val="accent6">
                            <a:lumMod val="50000"/>
                          </a:schemeClr>
                        </a:solidFill>
                        <a:effectLst>
                          <a:innerShdw blurRad="69850" dist="43180" dir="5400000">
                            <a:srgbClr val="000000">
                              <a:alpha val="65000"/>
                            </a:srgbClr>
                          </a:innerShdw>
                        </a:effectLst>
                      </a:endParaRPr>
                    </a:p>
                  </a:txBody>
                  <a:tcPr anchor="b"/>
                </a:tc>
                <a:tc rowSpan="2">
                  <a:txBody>
                    <a:bodyPr/>
                    <a:lstStyle/>
                    <a:p>
                      <a:pPr algn="ctr"/>
                      <a:r>
                        <a:rPr lang="ru-RU" b="1" cap="none" spc="0" dirty="0" smtClean="0">
                          <a:ln w="1905"/>
                          <a:solidFill>
                            <a:schemeClr val="accent6">
                              <a:lumMod val="50000"/>
                            </a:schemeClr>
                          </a:solidFill>
                          <a:effectLst>
                            <a:innerShdw blurRad="69850" dist="43180" dir="5400000">
                              <a:srgbClr val="000000">
                                <a:alpha val="65000"/>
                              </a:srgbClr>
                            </a:innerShdw>
                          </a:effectLst>
                        </a:rPr>
                        <a:t>План «дорожной карты», 2013</a:t>
                      </a:r>
                      <a:endParaRPr lang="ru-RU" b="1" cap="none" spc="0" dirty="0">
                        <a:ln w="1905"/>
                        <a:solidFill>
                          <a:schemeClr val="accent6">
                            <a:lumMod val="50000"/>
                          </a:schemeClr>
                        </a:solidFill>
                        <a:effectLst>
                          <a:innerShdw blurRad="69850" dist="43180" dir="5400000">
                            <a:srgbClr val="000000">
                              <a:alpha val="65000"/>
                            </a:srgbClr>
                          </a:innerShdw>
                        </a:effectLst>
                      </a:endParaRPr>
                    </a:p>
                  </a:txBody>
                  <a:tcPr anchor="ctr"/>
                </a:tc>
                <a:tc gridSpan="2">
                  <a:txBody>
                    <a:bodyPr/>
                    <a:lstStyle/>
                    <a:p>
                      <a:pPr marL="0" algn="ctr" defTabSz="914400" rtl="0" eaLnBrk="1" latinLnBrk="0" hangingPunct="1"/>
                      <a:r>
                        <a:rPr lang="ru-RU" sz="1800" b="1" kern="1200" cap="none" spc="0" dirty="0" smtClean="0">
                          <a:ln w="1905"/>
                          <a:solidFill>
                            <a:schemeClr val="accent6">
                              <a:lumMod val="50000"/>
                            </a:schemeClr>
                          </a:solidFill>
                          <a:effectLst>
                            <a:innerShdw blurRad="69850" dist="43180" dir="5400000">
                              <a:srgbClr val="000000">
                                <a:alpha val="65000"/>
                              </a:srgbClr>
                            </a:innerShdw>
                          </a:effectLst>
                          <a:latin typeface="+mn-lt"/>
                          <a:ea typeface="+mn-ea"/>
                          <a:cs typeface="+mn-cs"/>
                        </a:rPr>
                        <a:t>Фактически</a:t>
                      </a:r>
                      <a:endParaRPr lang="ru-RU" sz="1800" b="1" kern="1200" cap="none" spc="0" dirty="0">
                        <a:ln w="1905"/>
                        <a:solidFill>
                          <a:schemeClr val="accent6">
                            <a:lumMod val="50000"/>
                          </a:schemeClr>
                        </a:solidFill>
                        <a:effectLst>
                          <a:innerShdw blurRad="69850" dist="43180" dir="5400000">
                            <a:srgbClr val="000000">
                              <a:alpha val="65000"/>
                            </a:srgbClr>
                          </a:innerShdw>
                        </a:effectLst>
                        <a:latin typeface="+mn-lt"/>
                        <a:ea typeface="+mn-ea"/>
                        <a:cs typeface="+mn-cs"/>
                      </a:endParaRPr>
                    </a:p>
                  </a:txBody>
                  <a:tcPr/>
                </a:tc>
                <a:tc hMerge="1">
                  <a:txBody>
                    <a:bodyPr/>
                    <a:lstStyle/>
                    <a:p>
                      <a:endParaRPr lang="ru-RU" dirty="0"/>
                    </a:p>
                  </a:txBody>
                  <a:tcPr/>
                </a:tc>
              </a:tr>
              <a:tr h="370840">
                <a:tc vMerge="1">
                  <a:txBody>
                    <a:bodyPr/>
                    <a:lstStyle/>
                    <a:p>
                      <a:endParaRPr lang="ru-RU" dirty="0"/>
                    </a:p>
                  </a:txBody>
                  <a:tcPr/>
                </a:tc>
                <a:tc vMerge="1">
                  <a:txBody>
                    <a:bodyPr/>
                    <a:lstStyle/>
                    <a:p>
                      <a:endParaRPr lang="ru-RU" dirty="0"/>
                    </a:p>
                  </a:txBody>
                  <a:tcPr>
                    <a:lnL w="12700" cap="flat" cmpd="sng" algn="ctr">
                      <a:solidFill>
                        <a:srgbClr val="183CEE"/>
                      </a:solidFill>
                      <a:prstDash val="solid"/>
                      <a:round/>
                      <a:headEnd type="none" w="med" len="med"/>
                      <a:tailEnd type="none" w="med" len="med"/>
                    </a:lnL>
                    <a:lnR w="12700" cap="flat" cmpd="sng" algn="ctr">
                      <a:solidFill>
                        <a:srgbClr val="183CEE"/>
                      </a:solidFill>
                      <a:prstDash val="solid"/>
                      <a:round/>
                      <a:headEnd type="none" w="med" len="med"/>
                      <a:tailEnd type="none" w="med" len="med"/>
                    </a:lnR>
                    <a:lnT w="12700" cap="flat" cmpd="sng" algn="ctr">
                      <a:solidFill>
                        <a:srgbClr val="183CEE"/>
                      </a:solidFill>
                      <a:prstDash val="solid"/>
                      <a:round/>
                      <a:headEnd type="none" w="med" len="med"/>
                      <a:tailEnd type="none" w="med" len="med"/>
                    </a:lnT>
                    <a:lnB w="12700" cap="flat" cmpd="sng" algn="ctr">
                      <a:solidFill>
                        <a:srgbClr val="183CEE"/>
                      </a:solidFill>
                      <a:prstDash val="solid"/>
                      <a:round/>
                      <a:headEnd type="none" w="med" len="med"/>
                      <a:tailEnd type="none" w="med" len="med"/>
                    </a:lnB>
                  </a:tcPr>
                </a:tc>
                <a:tc>
                  <a:txBody>
                    <a:bodyPr/>
                    <a:lstStyle/>
                    <a:p>
                      <a:pPr algn="ctr"/>
                      <a:r>
                        <a:rPr lang="ru-RU" b="1" cap="none" spc="0" dirty="0" smtClean="0">
                          <a:ln w="1905"/>
                          <a:solidFill>
                            <a:schemeClr val="accent6">
                              <a:lumMod val="50000"/>
                            </a:schemeClr>
                          </a:solidFill>
                          <a:effectLst>
                            <a:innerShdw blurRad="69850" dist="43180" dir="5400000">
                              <a:srgbClr val="000000">
                                <a:alpha val="65000"/>
                              </a:srgbClr>
                            </a:innerShdw>
                          </a:effectLst>
                        </a:rPr>
                        <a:t>2012</a:t>
                      </a:r>
                      <a:endParaRPr lang="ru-RU" b="1" cap="none" spc="0" dirty="0">
                        <a:ln w="1905"/>
                        <a:solidFill>
                          <a:schemeClr val="accent6">
                            <a:lumMod val="50000"/>
                          </a:schemeClr>
                        </a:solidFill>
                        <a:effectLst>
                          <a:innerShdw blurRad="69850" dist="43180" dir="5400000">
                            <a:srgbClr val="000000">
                              <a:alpha val="65000"/>
                            </a:srgbClr>
                          </a:innerShdw>
                        </a:effectLst>
                      </a:endParaRPr>
                    </a:p>
                  </a:txBody>
                  <a:tcPr/>
                </a:tc>
                <a:tc>
                  <a:txBody>
                    <a:bodyPr/>
                    <a:lstStyle/>
                    <a:p>
                      <a:pPr algn="ctr"/>
                      <a:r>
                        <a:rPr lang="ru-RU" b="1" cap="none" spc="0" dirty="0" smtClean="0">
                          <a:ln w="1905"/>
                          <a:solidFill>
                            <a:schemeClr val="accent6">
                              <a:lumMod val="50000"/>
                            </a:schemeClr>
                          </a:solidFill>
                          <a:effectLst>
                            <a:innerShdw blurRad="69850" dist="43180" dir="5400000">
                              <a:srgbClr val="000000">
                                <a:alpha val="65000"/>
                              </a:srgbClr>
                            </a:innerShdw>
                          </a:effectLst>
                        </a:rPr>
                        <a:t>2013</a:t>
                      </a:r>
                      <a:endParaRPr lang="ru-RU" b="1" cap="none" spc="0" dirty="0">
                        <a:ln w="1905"/>
                        <a:solidFill>
                          <a:schemeClr val="accent6">
                            <a:lumMod val="50000"/>
                          </a:schemeClr>
                        </a:solidFill>
                        <a:effectLst>
                          <a:innerShdw blurRad="69850" dist="43180" dir="5400000">
                            <a:srgbClr val="000000">
                              <a:alpha val="65000"/>
                            </a:srgbClr>
                          </a:innerShdw>
                        </a:effectLst>
                      </a:endParaRPr>
                    </a:p>
                  </a:txBody>
                  <a:tcPr/>
                </a:tc>
              </a:tr>
              <a:tr h="370840">
                <a:tc vMerge="1">
                  <a:txBody>
                    <a:bodyPr/>
                    <a:lstStyle/>
                    <a:p>
                      <a:endParaRPr lang="ru-RU" dirty="0"/>
                    </a:p>
                  </a:txBody>
                  <a:tcPr/>
                </a:tc>
                <a:tc>
                  <a:txBody>
                    <a:bodyPr/>
                    <a:lstStyle/>
                    <a:p>
                      <a:pPr algn="ctr"/>
                      <a:r>
                        <a:rPr lang="ru-RU" sz="2000" b="1" cap="none" spc="0" dirty="0" smtClean="0">
                          <a:ln w="1905"/>
                          <a:solidFill>
                            <a:srgbClr val="FF0000"/>
                          </a:solidFill>
                          <a:effectLst>
                            <a:outerShdw blurRad="38100" dist="38100" dir="2700000" algn="tl">
                              <a:srgbClr val="000000">
                                <a:alpha val="43137"/>
                              </a:srgbClr>
                            </a:outerShdw>
                          </a:effectLst>
                        </a:rPr>
                        <a:t>53,8</a:t>
                      </a:r>
                      <a:endParaRPr lang="ru-RU" sz="2000" b="1" cap="none" spc="0" dirty="0">
                        <a:ln w="1905"/>
                        <a:solidFill>
                          <a:srgbClr val="FF0000"/>
                        </a:solidFill>
                        <a:effectLst>
                          <a:outerShdw blurRad="38100" dist="38100" dir="2700000" algn="tl">
                            <a:srgbClr val="000000">
                              <a:alpha val="43137"/>
                            </a:srgbClr>
                          </a:outerShdw>
                        </a:effectLst>
                      </a:endParaRPr>
                    </a:p>
                  </a:txBody>
                  <a:tcPr/>
                </a:tc>
                <a:tc>
                  <a:txBody>
                    <a:bodyPr/>
                    <a:lstStyle/>
                    <a:p>
                      <a:pPr algn="ctr"/>
                      <a:r>
                        <a:rPr lang="ru-RU" sz="2000" b="1" cap="none" spc="0" dirty="0" smtClean="0">
                          <a:ln w="1905"/>
                          <a:solidFill>
                            <a:srgbClr val="FF0000"/>
                          </a:solidFill>
                          <a:effectLst>
                            <a:outerShdw blurRad="38100" dist="38100" dir="2700000" algn="tl">
                              <a:srgbClr val="000000">
                                <a:alpha val="43137"/>
                              </a:srgbClr>
                            </a:outerShdw>
                          </a:effectLst>
                        </a:rPr>
                        <a:t>50,74</a:t>
                      </a:r>
                      <a:endParaRPr lang="ru-RU" sz="2000" b="1" cap="none" spc="0" dirty="0">
                        <a:ln w="1905"/>
                        <a:solidFill>
                          <a:srgbClr val="FF0000"/>
                        </a:solidFill>
                        <a:effectLst>
                          <a:outerShdw blurRad="38100" dist="38100" dir="2700000" algn="tl">
                            <a:srgbClr val="000000">
                              <a:alpha val="43137"/>
                            </a:srgbClr>
                          </a:outerShdw>
                        </a:effectLst>
                      </a:endParaRPr>
                    </a:p>
                  </a:txBody>
                  <a:tcPr/>
                </a:tc>
                <a:tc>
                  <a:txBody>
                    <a:bodyPr/>
                    <a:lstStyle/>
                    <a:p>
                      <a:pPr algn="ctr"/>
                      <a:r>
                        <a:rPr lang="ru-RU" sz="2000" b="1" cap="none" spc="0" dirty="0" smtClean="0">
                          <a:ln w="1905"/>
                          <a:solidFill>
                            <a:srgbClr val="FF0000"/>
                          </a:solidFill>
                          <a:effectLst>
                            <a:outerShdw blurRad="38100" dist="38100" dir="2700000" algn="tl">
                              <a:srgbClr val="000000">
                                <a:alpha val="43137"/>
                              </a:srgbClr>
                            </a:outerShdw>
                          </a:effectLst>
                        </a:rPr>
                        <a:t>50,13</a:t>
                      </a:r>
                      <a:endParaRPr lang="ru-RU" sz="2000" b="1" cap="none" spc="0" dirty="0">
                        <a:ln w="1905"/>
                        <a:solidFill>
                          <a:srgbClr val="FF0000"/>
                        </a:solidFill>
                        <a:effectLst>
                          <a:outerShdw blurRad="38100" dist="38100" dir="2700000" algn="tl">
                            <a:srgbClr val="000000">
                              <a:alpha val="43137"/>
                            </a:srgbClr>
                          </a:outerShdw>
                        </a:effectLst>
                      </a:endParaRPr>
                    </a:p>
                  </a:txBody>
                  <a:tcPr/>
                </a:tc>
              </a:tr>
            </a:tbl>
          </a:graphicData>
        </a:graphic>
      </p:graphicFrame>
      <p:sp>
        <p:nvSpPr>
          <p:cNvPr id="18" name="Номер слайда 17"/>
          <p:cNvSpPr>
            <a:spLocks noGrp="1"/>
          </p:cNvSpPr>
          <p:nvPr>
            <p:ph type="sldNum" sz="quarter" idx="12"/>
          </p:nvPr>
        </p:nvSpPr>
        <p:spPr/>
        <p:txBody>
          <a:bodyPr/>
          <a:lstStyle/>
          <a:p>
            <a:fld id="{C3C4FDF7-D16E-485B-BFE7-27242D4044AD}" type="slidenum">
              <a:rPr lang="ru-RU" smtClean="0"/>
              <a:pPr/>
              <a:t>23</a:t>
            </a:fld>
            <a:endParaRPr lang="ru-RU"/>
          </a:p>
        </p:txBody>
      </p:sp>
    </p:spTree>
    <p:extLst>
      <p:ext uri="{BB962C8B-B14F-4D97-AF65-F5344CB8AC3E}">
        <p14:creationId xmlns="" xmlns:p14="http://schemas.microsoft.com/office/powerpoint/2010/main" val="37768374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C3C4FDF7-D16E-485B-BFE7-27242D4044AD}" type="slidenum">
              <a:rPr lang="ru-RU" smtClean="0"/>
              <a:pPr/>
              <a:t>24</a:t>
            </a:fld>
            <a:endParaRPr lang="ru-RU"/>
          </a:p>
        </p:txBody>
      </p:sp>
      <p:pic>
        <p:nvPicPr>
          <p:cNvPr id="50178" name="Picture 2" descr="http://s.66.ru/localStorage/collection/d7/ec/0f/f3/d7ec0ff3.jpg"/>
          <p:cNvPicPr>
            <a:picLocks noChangeAspect="1" noChangeArrowheads="1"/>
          </p:cNvPicPr>
          <p:nvPr/>
        </p:nvPicPr>
        <p:blipFill>
          <a:blip r:embed="rId3" cstate="print"/>
          <a:srcRect/>
          <a:stretch>
            <a:fillRect/>
          </a:stretch>
        </p:blipFill>
        <p:spPr bwMode="auto">
          <a:xfrm>
            <a:off x="932097" y="1371639"/>
            <a:ext cx="3384377" cy="1845388"/>
          </a:xfrm>
          <a:prstGeom prst="rect">
            <a:avLst/>
          </a:prstGeom>
          <a:ln>
            <a:noFill/>
          </a:ln>
          <a:effectLst>
            <a:softEdge rad="112500"/>
          </a:effectLst>
        </p:spPr>
      </p:pic>
      <p:sp>
        <p:nvSpPr>
          <p:cNvPr id="6" name="TextBox 5"/>
          <p:cNvSpPr txBox="1"/>
          <p:nvPr/>
        </p:nvSpPr>
        <p:spPr>
          <a:xfrm>
            <a:off x="960449" y="1204094"/>
            <a:ext cx="2724720" cy="338554"/>
          </a:xfrm>
          <a:prstGeom prst="rect">
            <a:avLst/>
          </a:prstGeom>
          <a:solidFill>
            <a:schemeClr val="bg1"/>
          </a:solidFill>
        </p:spPr>
        <p:txBody>
          <a:bodyPr wrap="none" rtlCol="0">
            <a:spAutoFit/>
          </a:bodyPr>
          <a:lstStyle/>
          <a:p>
            <a:r>
              <a:rPr lang="ru-RU" sz="1600" b="1" dirty="0" smtClean="0">
                <a:solidFill>
                  <a:schemeClr val="accent2">
                    <a:lumMod val="75000"/>
                  </a:schemeClr>
                </a:solidFill>
                <a:latin typeface="Arial" pitchFamily="34" charset="0"/>
                <a:cs typeface="Arial" pitchFamily="34" charset="0"/>
              </a:rPr>
              <a:t>ПОЛИКЛИНИКА, СКОРАЯ</a:t>
            </a:r>
            <a:endParaRPr lang="ru-RU" sz="1600" b="1" dirty="0">
              <a:solidFill>
                <a:schemeClr val="accent2">
                  <a:lumMod val="75000"/>
                </a:schemeClr>
              </a:solidFill>
              <a:latin typeface="Arial" pitchFamily="34" charset="0"/>
              <a:cs typeface="Arial" pitchFamily="34" charset="0"/>
            </a:endParaRPr>
          </a:p>
        </p:txBody>
      </p:sp>
      <p:pic>
        <p:nvPicPr>
          <p:cNvPr id="50180" name="Picture 4" descr="http://www.polikl3.ru/image/dstacionar.jpg"/>
          <p:cNvPicPr>
            <a:picLocks noChangeAspect="1" noChangeArrowheads="1"/>
          </p:cNvPicPr>
          <p:nvPr/>
        </p:nvPicPr>
        <p:blipFill>
          <a:blip r:embed="rId4" cstate="print"/>
          <a:srcRect t="23621" r="7273"/>
          <a:stretch>
            <a:fillRect/>
          </a:stretch>
        </p:blipFill>
        <p:spPr bwMode="auto">
          <a:xfrm>
            <a:off x="5149663" y="1176101"/>
            <a:ext cx="3381031" cy="2050257"/>
          </a:xfrm>
          <a:prstGeom prst="rect">
            <a:avLst/>
          </a:prstGeom>
          <a:ln>
            <a:noFill/>
          </a:ln>
          <a:effectLst>
            <a:softEdge rad="112500"/>
          </a:effectLst>
        </p:spPr>
      </p:pic>
      <p:sp>
        <p:nvSpPr>
          <p:cNvPr id="8" name="TextBox 7"/>
          <p:cNvSpPr txBox="1"/>
          <p:nvPr/>
        </p:nvSpPr>
        <p:spPr>
          <a:xfrm>
            <a:off x="5248018" y="1212846"/>
            <a:ext cx="1476238" cy="338554"/>
          </a:xfrm>
          <a:prstGeom prst="rect">
            <a:avLst/>
          </a:prstGeom>
          <a:solidFill>
            <a:schemeClr val="bg1"/>
          </a:solidFill>
        </p:spPr>
        <p:txBody>
          <a:bodyPr wrap="none" rtlCol="0">
            <a:spAutoFit/>
          </a:bodyPr>
          <a:lstStyle/>
          <a:p>
            <a:r>
              <a:rPr lang="ru-RU" sz="1600" b="1" dirty="0" smtClean="0">
                <a:solidFill>
                  <a:schemeClr val="accent2">
                    <a:lumMod val="75000"/>
                  </a:schemeClr>
                </a:solidFill>
                <a:latin typeface="Arial" pitchFamily="34" charset="0"/>
                <a:cs typeface="Arial" pitchFamily="34" charset="0"/>
              </a:rPr>
              <a:t>СТАЦИОНАР</a:t>
            </a:r>
            <a:endParaRPr lang="ru-RU" sz="1600" b="1" dirty="0">
              <a:solidFill>
                <a:schemeClr val="accent2">
                  <a:lumMod val="75000"/>
                </a:schemeClr>
              </a:solidFill>
              <a:latin typeface="Arial" pitchFamily="34" charset="0"/>
              <a:cs typeface="Arial" pitchFamily="34" charset="0"/>
            </a:endParaRPr>
          </a:p>
        </p:txBody>
      </p:sp>
      <p:sp>
        <p:nvSpPr>
          <p:cNvPr id="11" name="TextBox 10"/>
          <p:cNvSpPr txBox="1"/>
          <p:nvPr/>
        </p:nvSpPr>
        <p:spPr>
          <a:xfrm>
            <a:off x="4309403" y="3013026"/>
            <a:ext cx="3773714" cy="64633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+21 </a:t>
            </a:r>
            <a:r>
              <a:rPr lang="ru-RU" b="1" spc="50" dirty="0" smtClean="0">
                <a:ln w="11430"/>
                <a:gradFill>
                  <a:gsLst>
                    <a:gs pos="25000">
                      <a:schemeClr val="accent2">
                        <a:satMod val="155000"/>
                      </a:schemeClr>
                    </a:gs>
                    <a:gs pos="100000">
                      <a:schemeClr val="accent2">
                        <a:shade val="45000"/>
                        <a:satMod val="165000"/>
                      </a:schemeClr>
                    </a:gs>
                  </a:gsLst>
                  <a:lin ang="5400000"/>
                </a:gradFill>
                <a:latin typeface="Arial" pitchFamily="34" charset="0"/>
              </a:rPr>
              <a:t>ТЕРАПЕВТ</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
        <p:nvSpPr>
          <p:cNvPr id="12" name="TextBox 11"/>
          <p:cNvSpPr txBox="1"/>
          <p:nvPr/>
        </p:nvSpPr>
        <p:spPr>
          <a:xfrm>
            <a:off x="212018" y="3856318"/>
            <a:ext cx="3528392" cy="64633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-20 </a:t>
            </a:r>
            <a:r>
              <a:rPr lang="ru-RU" b="1" spc="50" dirty="0" smtClean="0">
                <a:ln w="11430"/>
                <a:gradFill>
                  <a:gsLst>
                    <a:gs pos="25000">
                      <a:schemeClr val="accent2">
                        <a:satMod val="155000"/>
                      </a:schemeClr>
                    </a:gs>
                    <a:gs pos="100000">
                      <a:schemeClr val="accent2">
                        <a:shade val="45000"/>
                        <a:satMod val="165000"/>
                      </a:schemeClr>
                    </a:gs>
                  </a:gsLst>
                  <a:lin ang="5400000"/>
                </a:gradFill>
                <a:latin typeface="Arial" pitchFamily="34" charset="0"/>
              </a:rPr>
              <a:t>ВРАЧЕЙ НА СЕЛЕ</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
        <p:nvSpPr>
          <p:cNvPr id="13" name="TextBox 12"/>
          <p:cNvSpPr txBox="1"/>
          <p:nvPr/>
        </p:nvSpPr>
        <p:spPr>
          <a:xfrm>
            <a:off x="212018" y="4413993"/>
            <a:ext cx="3528392" cy="64633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-28 </a:t>
            </a:r>
            <a:r>
              <a:rPr lang="ru-RU" b="1" spc="50" dirty="0" smtClean="0">
                <a:ln w="11430"/>
                <a:gradFill>
                  <a:gsLst>
                    <a:gs pos="25000">
                      <a:schemeClr val="accent2">
                        <a:satMod val="155000"/>
                      </a:schemeClr>
                    </a:gs>
                    <a:gs pos="100000">
                      <a:schemeClr val="accent2">
                        <a:shade val="45000"/>
                        <a:satMod val="165000"/>
                      </a:schemeClr>
                    </a:gs>
                  </a:gsLst>
                  <a:lin ang="5400000"/>
                </a:gradFill>
                <a:latin typeface="Arial" pitchFamily="34" charset="0"/>
              </a:rPr>
              <a:t>ВРАЧЕЙ ОВП</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
        <p:nvSpPr>
          <p:cNvPr id="14" name="TextBox 13"/>
          <p:cNvSpPr txBox="1"/>
          <p:nvPr/>
        </p:nvSpPr>
        <p:spPr>
          <a:xfrm>
            <a:off x="236140" y="5478816"/>
            <a:ext cx="3456384" cy="64633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-11 </a:t>
            </a:r>
            <a:r>
              <a:rPr lang="ru-RU" b="1" spc="50" dirty="0" smtClean="0">
                <a:ln w="11430"/>
                <a:gradFill>
                  <a:gsLst>
                    <a:gs pos="25000">
                      <a:schemeClr val="accent2">
                        <a:satMod val="155000"/>
                      </a:schemeClr>
                    </a:gs>
                    <a:gs pos="100000">
                      <a:schemeClr val="accent2">
                        <a:shade val="45000"/>
                        <a:satMod val="165000"/>
                      </a:schemeClr>
                    </a:gs>
                  </a:gsLst>
                  <a:lin ang="5400000"/>
                </a:gradFill>
                <a:latin typeface="Arial" pitchFamily="34" charset="0"/>
              </a:rPr>
              <a:t>ВРАЧЕЙ СМП</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
        <p:nvSpPr>
          <p:cNvPr id="15" name="TextBox 14"/>
          <p:cNvSpPr txBox="1"/>
          <p:nvPr/>
        </p:nvSpPr>
        <p:spPr>
          <a:xfrm>
            <a:off x="234782" y="4966334"/>
            <a:ext cx="3528392" cy="64633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-20 </a:t>
            </a:r>
            <a:r>
              <a:rPr lang="ru-RU" b="1" spc="50" dirty="0" smtClean="0">
                <a:ln w="11430"/>
                <a:gradFill>
                  <a:gsLst>
                    <a:gs pos="25000">
                      <a:schemeClr val="accent2">
                        <a:satMod val="155000"/>
                      </a:schemeClr>
                    </a:gs>
                    <a:gs pos="100000">
                      <a:schemeClr val="accent2">
                        <a:shade val="45000"/>
                        <a:satMod val="165000"/>
                      </a:schemeClr>
                    </a:gs>
                  </a:gsLst>
                  <a:lin ang="5400000"/>
                </a:gradFill>
                <a:latin typeface="Arial" pitchFamily="34" charset="0"/>
              </a:rPr>
              <a:t>СТОМАТОЛОГОВ</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
        <p:nvSpPr>
          <p:cNvPr id="16" name="TextBox 15"/>
          <p:cNvSpPr txBox="1"/>
          <p:nvPr/>
        </p:nvSpPr>
        <p:spPr>
          <a:xfrm>
            <a:off x="4309403" y="3522035"/>
            <a:ext cx="4933785" cy="710964"/>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+19 </a:t>
            </a:r>
            <a:r>
              <a:rPr lang="ru-RU" b="1" spc="50" dirty="0" smtClean="0">
                <a:ln w="11430"/>
                <a:gradFill>
                  <a:gsLst>
                    <a:gs pos="25000">
                      <a:schemeClr val="accent2">
                        <a:satMod val="155000"/>
                      </a:schemeClr>
                    </a:gs>
                    <a:gs pos="100000">
                      <a:schemeClr val="accent2">
                        <a:shade val="45000"/>
                        <a:satMod val="165000"/>
                      </a:schemeClr>
                    </a:gs>
                  </a:gsLst>
                  <a:lin ang="5400000"/>
                </a:gradFill>
                <a:latin typeface="Arial" pitchFamily="34" charset="0"/>
              </a:rPr>
              <a:t>АКУШЕРОВ-ГИНЕКОЛОГОВ</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
        <p:nvSpPr>
          <p:cNvPr id="17" name="TextBox 16"/>
          <p:cNvSpPr txBox="1"/>
          <p:nvPr/>
        </p:nvSpPr>
        <p:spPr>
          <a:xfrm>
            <a:off x="4318735" y="3995589"/>
            <a:ext cx="4211960" cy="587574"/>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+11 </a:t>
            </a:r>
            <a:r>
              <a:rPr lang="ru-RU" b="1" spc="50" dirty="0">
                <a:ln w="11430"/>
                <a:gradFill>
                  <a:gsLst>
                    <a:gs pos="25000">
                      <a:schemeClr val="accent2">
                        <a:satMod val="155000"/>
                      </a:schemeClr>
                    </a:gs>
                    <a:gs pos="100000">
                      <a:schemeClr val="accent2">
                        <a:shade val="45000"/>
                        <a:satMod val="165000"/>
                      </a:schemeClr>
                    </a:gs>
                  </a:gsLst>
                  <a:lin ang="5400000"/>
                </a:gradFill>
                <a:latin typeface="Arial" pitchFamily="34" charset="0"/>
              </a:rPr>
              <a:t>ИНФЕКЦИОНИСТОВ</a:t>
            </a:r>
          </a:p>
        </p:txBody>
      </p:sp>
      <p:sp>
        <p:nvSpPr>
          <p:cNvPr id="18" name="TextBox 17"/>
          <p:cNvSpPr txBox="1"/>
          <p:nvPr/>
        </p:nvSpPr>
        <p:spPr>
          <a:xfrm>
            <a:off x="4322375" y="4531168"/>
            <a:ext cx="4752528" cy="64633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+45 </a:t>
            </a:r>
            <a:r>
              <a:rPr lang="ru-RU" b="1" spc="50" dirty="0">
                <a:ln w="11430"/>
                <a:gradFill>
                  <a:gsLst>
                    <a:gs pos="25000">
                      <a:schemeClr val="accent2">
                        <a:satMod val="155000"/>
                      </a:schemeClr>
                    </a:gs>
                    <a:gs pos="100000">
                      <a:schemeClr val="accent2">
                        <a:shade val="45000"/>
                        <a:satMod val="165000"/>
                      </a:schemeClr>
                    </a:gs>
                  </a:gsLst>
                  <a:lin ang="5400000"/>
                </a:gradFill>
                <a:latin typeface="Arial" pitchFamily="34" charset="0"/>
              </a:rPr>
              <a:t>ЛАБ.ДИАГНОСТИКА</a:t>
            </a:r>
          </a:p>
        </p:txBody>
      </p:sp>
      <p:sp>
        <p:nvSpPr>
          <p:cNvPr id="19" name="TextBox 18"/>
          <p:cNvSpPr txBox="1"/>
          <p:nvPr/>
        </p:nvSpPr>
        <p:spPr>
          <a:xfrm>
            <a:off x="4320555" y="5045975"/>
            <a:ext cx="4211960" cy="710964"/>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+22 </a:t>
            </a:r>
            <a:r>
              <a:rPr lang="ru-RU" b="1" spc="50" dirty="0">
                <a:ln w="11430"/>
                <a:gradFill>
                  <a:gsLst>
                    <a:gs pos="25000">
                      <a:schemeClr val="accent2">
                        <a:satMod val="155000"/>
                      </a:schemeClr>
                    </a:gs>
                    <a:gs pos="100000">
                      <a:schemeClr val="accent2">
                        <a:shade val="45000"/>
                        <a:satMod val="165000"/>
                      </a:schemeClr>
                    </a:gs>
                  </a:gsLst>
                  <a:lin ang="5400000"/>
                </a:gradFill>
                <a:latin typeface="Arial" pitchFamily="34" charset="0"/>
              </a:rPr>
              <a:t>НЕВРОЛОГА</a:t>
            </a:r>
          </a:p>
        </p:txBody>
      </p:sp>
      <p:sp>
        <p:nvSpPr>
          <p:cNvPr id="20" name="TextBox 19"/>
          <p:cNvSpPr txBox="1"/>
          <p:nvPr/>
        </p:nvSpPr>
        <p:spPr>
          <a:xfrm>
            <a:off x="4320555" y="5561484"/>
            <a:ext cx="3240360" cy="587574"/>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+12 </a:t>
            </a:r>
            <a:r>
              <a:rPr lang="ru-RU" b="1" spc="50" dirty="0">
                <a:ln w="11430"/>
                <a:gradFill>
                  <a:gsLst>
                    <a:gs pos="25000">
                      <a:schemeClr val="accent2">
                        <a:satMod val="155000"/>
                      </a:schemeClr>
                    </a:gs>
                    <a:gs pos="100000">
                      <a:schemeClr val="accent2">
                        <a:shade val="45000"/>
                        <a:satMod val="165000"/>
                      </a:schemeClr>
                    </a:gs>
                  </a:gsLst>
                  <a:lin ang="5400000"/>
                </a:gradFill>
                <a:latin typeface="Arial" pitchFamily="34" charset="0"/>
              </a:rPr>
              <a:t>ОНКОЛОГОВ</a:t>
            </a:r>
          </a:p>
        </p:txBody>
      </p:sp>
      <p:sp>
        <p:nvSpPr>
          <p:cNvPr id="22" name="TextBox 21"/>
          <p:cNvSpPr txBox="1"/>
          <p:nvPr/>
        </p:nvSpPr>
        <p:spPr>
          <a:xfrm>
            <a:off x="4329886" y="6080613"/>
            <a:ext cx="4211960" cy="587574"/>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+12 </a:t>
            </a:r>
            <a:r>
              <a:rPr lang="ru-RU" b="1" spc="50" dirty="0">
                <a:ln w="11430"/>
                <a:gradFill>
                  <a:gsLst>
                    <a:gs pos="25000">
                      <a:schemeClr val="accent2">
                        <a:satMod val="155000"/>
                      </a:schemeClr>
                    </a:gs>
                    <a:gs pos="100000">
                      <a:schemeClr val="accent2">
                        <a:shade val="45000"/>
                        <a:satMod val="165000"/>
                      </a:schemeClr>
                    </a:gs>
                  </a:gsLst>
                  <a:lin ang="5400000"/>
                </a:gradFill>
                <a:latin typeface="Arial" pitchFamily="34" charset="0"/>
              </a:rPr>
              <a:t>УЗИ-ДИАГНОСТИКА</a:t>
            </a:r>
          </a:p>
        </p:txBody>
      </p:sp>
      <p:sp>
        <p:nvSpPr>
          <p:cNvPr id="21" name="Прямоугольник 20"/>
          <p:cNvSpPr/>
          <p:nvPr/>
        </p:nvSpPr>
        <p:spPr>
          <a:xfrm>
            <a:off x="5149664" y="784911"/>
            <a:ext cx="3685748" cy="369332"/>
          </a:xfrm>
          <a:prstGeom prst="rect">
            <a:avLst/>
          </a:prstGeom>
          <a:solidFill>
            <a:schemeClr val="bg1"/>
          </a:solidFill>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ОБЕСПЕЧЕННОСТЬ ВРАЧАМИ (ф.17)</a:t>
            </a:r>
            <a:endParaRPr lang="ru-RU" altLang="ru-RU" b="1" dirty="0">
              <a:solidFill>
                <a:srgbClr val="996633"/>
              </a:solidFill>
              <a:effectLst>
                <a:outerShdw blurRad="38100" dist="38100" dir="2700000" algn="tl">
                  <a:srgbClr val="000000">
                    <a:alpha val="43137"/>
                  </a:srgbClr>
                </a:outerShdw>
              </a:effectLst>
            </a:endParaRPr>
          </a:p>
        </p:txBody>
      </p:sp>
      <p:sp>
        <p:nvSpPr>
          <p:cNvPr id="24" name="TextBox 23"/>
          <p:cNvSpPr txBox="1"/>
          <p:nvPr/>
        </p:nvSpPr>
        <p:spPr>
          <a:xfrm>
            <a:off x="234320" y="3300832"/>
            <a:ext cx="3528392" cy="64633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-20 </a:t>
            </a:r>
            <a:r>
              <a:rPr lang="ru-RU" b="1" spc="50" dirty="0" smtClean="0">
                <a:ln w="11430"/>
                <a:gradFill>
                  <a:gsLst>
                    <a:gs pos="25000">
                      <a:schemeClr val="accent2">
                        <a:satMod val="155000"/>
                      </a:schemeClr>
                    </a:gs>
                    <a:gs pos="100000">
                      <a:schemeClr val="accent2">
                        <a:shade val="45000"/>
                        <a:satMod val="165000"/>
                      </a:schemeClr>
                    </a:gs>
                  </a:gsLst>
                  <a:lin ang="5400000"/>
                </a:gradFill>
                <a:latin typeface="Arial" pitchFamily="34" charset="0"/>
              </a:rPr>
              <a:t>ПЕДИАТРОВ</a:t>
            </a:r>
            <a:endParaRPr lang="ru-RU" b="1" spc="50" dirty="0">
              <a:ln w="11430"/>
              <a:gradFill>
                <a:gsLst>
                  <a:gs pos="25000">
                    <a:schemeClr val="accent2">
                      <a:satMod val="155000"/>
                    </a:schemeClr>
                  </a:gs>
                  <a:gs pos="100000">
                    <a:schemeClr val="accent2">
                      <a:shade val="45000"/>
                      <a:satMod val="165000"/>
                    </a:schemeClr>
                  </a:gs>
                </a:gsLst>
                <a:lin ang="5400000"/>
              </a:gradFill>
              <a:latin typeface="Arial" pitchFamily="34" charset="0"/>
            </a:endParaRPr>
          </a:p>
        </p:txBody>
      </p:sp>
      <p:sp>
        <p:nvSpPr>
          <p:cNvPr id="25" name="TextBox 24"/>
          <p:cNvSpPr txBox="1"/>
          <p:nvPr/>
        </p:nvSpPr>
        <p:spPr>
          <a:xfrm>
            <a:off x="235328" y="6011477"/>
            <a:ext cx="3456384" cy="646331"/>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-12 </a:t>
            </a:r>
            <a:r>
              <a:rPr lang="ru-RU" b="1" spc="50" dirty="0" smtClean="0">
                <a:ln w="11430"/>
                <a:gradFill>
                  <a:gsLst>
                    <a:gs pos="25000">
                      <a:schemeClr val="accent2">
                        <a:satMod val="155000"/>
                      </a:schemeClr>
                    </a:gs>
                    <a:gs pos="100000">
                      <a:schemeClr val="accent2">
                        <a:shade val="45000"/>
                        <a:satMod val="165000"/>
                      </a:schemeClr>
                    </a:gs>
                  </a:gsLst>
                  <a:lin ang="5400000"/>
                </a:gradFill>
                <a:latin typeface="Arial" pitchFamily="34" charset="0"/>
              </a:rPr>
              <a:t>ФТИЗИАТРОВ</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Tree>
    <p:extLst>
      <p:ext uri="{BB962C8B-B14F-4D97-AF65-F5344CB8AC3E}">
        <p14:creationId xmlns="" xmlns:p14="http://schemas.microsoft.com/office/powerpoint/2010/main" val="27826046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Скругленный прямоугольник 33"/>
          <p:cNvSpPr/>
          <p:nvPr/>
        </p:nvSpPr>
        <p:spPr>
          <a:xfrm>
            <a:off x="7359658" y="4578044"/>
            <a:ext cx="1584000" cy="774700"/>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94,3 </a:t>
            </a:r>
          </a:p>
          <a:p>
            <a:pPr algn="ctr" defTabSz="342900"/>
            <a:r>
              <a:rPr lang="ru-RU" sz="1000" b="1" dirty="0" smtClean="0">
                <a:solidFill>
                  <a:srgbClr val="BB0594"/>
                </a:solidFill>
                <a:latin typeface="Arial Black" pitchFamily="34" charset="0"/>
                <a:ea typeface="Calibri"/>
                <a:cs typeface="Times New Roman"/>
              </a:rPr>
              <a:t>(план – 81,1)</a:t>
            </a:r>
            <a:endParaRPr lang="ru-RU" sz="1000" b="1" dirty="0">
              <a:solidFill>
                <a:srgbClr val="BB0594"/>
              </a:solidFill>
              <a:latin typeface="Arial Black" pitchFamily="34" charset="0"/>
              <a:ea typeface="Calibri"/>
              <a:cs typeface="Times New Roman"/>
            </a:endParaRPr>
          </a:p>
        </p:txBody>
      </p:sp>
      <p:sp>
        <p:nvSpPr>
          <p:cNvPr id="22" name="Скругленный прямоугольник 21"/>
          <p:cNvSpPr/>
          <p:nvPr/>
        </p:nvSpPr>
        <p:spPr>
          <a:xfrm>
            <a:off x="7362832" y="1875249"/>
            <a:ext cx="1584000" cy="846000"/>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p>
            <a:pPr algn="ctr" defTabSz="342900" eaLnBrk="1" fontAlgn="auto" hangingPunct="1">
              <a:spcBef>
                <a:spcPts val="0"/>
              </a:spcBef>
              <a:spcAft>
                <a:spcPts val="0"/>
              </a:spcAft>
              <a:defRPr/>
            </a:pPr>
            <a:r>
              <a:rPr lang="ru-RU" sz="1300" b="1" dirty="0">
                <a:solidFill>
                  <a:srgbClr val="1F497D"/>
                </a:solidFill>
                <a:latin typeface="Arial Black" pitchFamily="34" charset="0"/>
                <a:ea typeface="Calibri"/>
                <a:cs typeface="Times New Roman"/>
              </a:rPr>
              <a:t>Отношение к средней по экономике,%</a:t>
            </a:r>
          </a:p>
        </p:txBody>
      </p:sp>
      <p:sp>
        <p:nvSpPr>
          <p:cNvPr id="31" name="Скругленный прямоугольник 30"/>
          <p:cNvSpPr/>
          <p:nvPr/>
        </p:nvSpPr>
        <p:spPr>
          <a:xfrm>
            <a:off x="7378130" y="2849110"/>
            <a:ext cx="1584000" cy="720000"/>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sz="1500" b="1" dirty="0">
                <a:solidFill>
                  <a:srgbClr val="BB0594"/>
                </a:solidFill>
                <a:latin typeface="Arial Black" pitchFamily="34" charset="0"/>
                <a:ea typeface="Calibri"/>
                <a:cs typeface="Times New Roman"/>
              </a:rPr>
              <a:t>-</a:t>
            </a:r>
          </a:p>
        </p:txBody>
      </p:sp>
      <p:sp>
        <p:nvSpPr>
          <p:cNvPr id="32" name="Скругленный прямоугольник 31"/>
          <p:cNvSpPr/>
          <p:nvPr/>
        </p:nvSpPr>
        <p:spPr>
          <a:xfrm>
            <a:off x="7378130" y="3724406"/>
            <a:ext cx="1584000" cy="71962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196,3 </a:t>
            </a:r>
          </a:p>
          <a:p>
            <a:pPr algn="ctr" defTabSz="342900"/>
            <a:r>
              <a:rPr lang="ru-RU" altLang="ru-RU" sz="1100" b="1" dirty="0" smtClean="0">
                <a:solidFill>
                  <a:srgbClr val="BB0594"/>
                </a:solidFill>
                <a:latin typeface="Arial Black" pitchFamily="34" charset="0"/>
                <a:ea typeface="Calibri"/>
                <a:cs typeface="Times New Roman"/>
              </a:rPr>
              <a:t>(план – 166,9)</a:t>
            </a:r>
            <a:endParaRPr lang="ru-RU" altLang="ru-RU" sz="1100" b="1" dirty="0">
              <a:solidFill>
                <a:srgbClr val="BB0594"/>
              </a:solidFill>
              <a:latin typeface="Arial Black" pitchFamily="34" charset="0"/>
              <a:ea typeface="Calibri"/>
              <a:cs typeface="Times New Roman"/>
            </a:endParaRPr>
          </a:p>
        </p:txBody>
      </p:sp>
      <p:sp>
        <p:nvSpPr>
          <p:cNvPr id="35" name="Скругленный прямоугольник 34"/>
          <p:cNvSpPr/>
          <p:nvPr/>
        </p:nvSpPr>
        <p:spPr>
          <a:xfrm>
            <a:off x="7359658" y="5499528"/>
            <a:ext cx="1584000" cy="720000"/>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52,3</a:t>
            </a:r>
            <a:r>
              <a:rPr lang="ru-RU" sz="1500" b="1" dirty="0" smtClean="0">
                <a:solidFill>
                  <a:srgbClr val="BB0594"/>
                </a:solidFill>
                <a:latin typeface="Arial Black" pitchFamily="34" charset="0"/>
                <a:ea typeface="Calibri"/>
                <a:cs typeface="Times New Roman"/>
              </a:rPr>
              <a:t> </a:t>
            </a:r>
          </a:p>
          <a:p>
            <a:pPr algn="ctr" defTabSz="342900"/>
            <a:r>
              <a:rPr lang="ru-RU" sz="1000" b="1" dirty="0" smtClean="0">
                <a:solidFill>
                  <a:srgbClr val="BB0594"/>
                </a:solidFill>
                <a:latin typeface="Arial Black" pitchFamily="34" charset="0"/>
                <a:ea typeface="Calibri"/>
                <a:cs typeface="Times New Roman"/>
              </a:rPr>
              <a:t>(план – 50,2)</a:t>
            </a:r>
            <a:endParaRPr lang="ru-RU" sz="1000" b="1" dirty="0">
              <a:solidFill>
                <a:srgbClr val="BB0594"/>
              </a:solidFill>
              <a:latin typeface="Arial Black" pitchFamily="34" charset="0"/>
              <a:ea typeface="Calibri"/>
              <a:cs typeface="Times New Roman"/>
            </a:endParaRPr>
          </a:p>
        </p:txBody>
      </p:sp>
      <p:sp>
        <p:nvSpPr>
          <p:cNvPr id="43" name="Скругленный прямоугольник 42"/>
          <p:cNvSpPr/>
          <p:nvPr/>
        </p:nvSpPr>
        <p:spPr>
          <a:xfrm>
            <a:off x="3976715" y="1869138"/>
            <a:ext cx="1584000" cy="846000"/>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algn="ctr" eaLnBrk="1" hangingPunct="1"/>
            <a:r>
              <a:rPr lang="en-US" altLang="ru-RU" sz="1300" b="1" dirty="0" smtClean="0">
                <a:solidFill>
                  <a:srgbClr val="1F497D"/>
                </a:solidFill>
                <a:latin typeface="Arial Black" pitchFamily="34" charset="0"/>
                <a:ea typeface="Calibri" pitchFamily="34" charset="0"/>
                <a:cs typeface="Times New Roman" pitchFamily="18" charset="0"/>
              </a:rPr>
              <a:t>201</a:t>
            </a:r>
            <a:r>
              <a:rPr lang="ru-RU" altLang="ru-RU" sz="1300" b="1" dirty="0" smtClean="0">
                <a:solidFill>
                  <a:srgbClr val="1F497D"/>
                </a:solidFill>
                <a:latin typeface="Arial Black" pitchFamily="34" charset="0"/>
                <a:ea typeface="Calibri" pitchFamily="34" charset="0"/>
                <a:cs typeface="Times New Roman" pitchFamily="18" charset="0"/>
              </a:rPr>
              <a:t>3</a:t>
            </a:r>
            <a:endParaRPr lang="ru-RU" altLang="ru-RU" sz="1300" b="1" dirty="0">
              <a:solidFill>
                <a:srgbClr val="1F497D"/>
              </a:solidFill>
              <a:latin typeface="Arial Black" pitchFamily="34" charset="0"/>
              <a:ea typeface="Calibri" pitchFamily="34" charset="0"/>
              <a:cs typeface="Times New Roman" pitchFamily="18" charset="0"/>
            </a:endParaRPr>
          </a:p>
        </p:txBody>
      </p:sp>
      <p:sp>
        <p:nvSpPr>
          <p:cNvPr id="44" name="Скругленный прямоугольник 43"/>
          <p:cNvSpPr/>
          <p:nvPr/>
        </p:nvSpPr>
        <p:spPr>
          <a:xfrm>
            <a:off x="3986359" y="5500826"/>
            <a:ext cx="1584000" cy="720000"/>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14643,3</a:t>
            </a:r>
          </a:p>
        </p:txBody>
      </p:sp>
      <p:sp>
        <p:nvSpPr>
          <p:cNvPr id="46" name="Скругленный прямоугольник 45"/>
          <p:cNvSpPr/>
          <p:nvPr/>
        </p:nvSpPr>
        <p:spPr>
          <a:xfrm>
            <a:off x="3995595" y="4584976"/>
            <a:ext cx="1584000" cy="75723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26381,4</a:t>
            </a:r>
          </a:p>
        </p:txBody>
      </p:sp>
      <p:sp>
        <p:nvSpPr>
          <p:cNvPr id="48" name="Скругленный прямоугольник 47"/>
          <p:cNvSpPr/>
          <p:nvPr/>
        </p:nvSpPr>
        <p:spPr>
          <a:xfrm>
            <a:off x="3987657" y="3696698"/>
            <a:ext cx="1584000" cy="730250"/>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54176,8</a:t>
            </a:r>
          </a:p>
        </p:txBody>
      </p:sp>
      <p:sp>
        <p:nvSpPr>
          <p:cNvPr id="60" name="Скругленный прямоугольник 59"/>
          <p:cNvSpPr/>
          <p:nvPr/>
        </p:nvSpPr>
        <p:spPr>
          <a:xfrm>
            <a:off x="5676717" y="4584976"/>
            <a:ext cx="1563688" cy="76993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23009,3</a:t>
            </a:r>
          </a:p>
        </p:txBody>
      </p:sp>
      <p:sp>
        <p:nvSpPr>
          <p:cNvPr id="2" name="TextBox 1"/>
          <p:cNvSpPr txBox="1"/>
          <p:nvPr/>
        </p:nvSpPr>
        <p:spPr>
          <a:xfrm>
            <a:off x="1408288" y="908720"/>
            <a:ext cx="7484192" cy="646331"/>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ru-RU" altLang="ru-RU" b="1" dirty="0">
                <a:solidFill>
                  <a:srgbClr val="996633"/>
                </a:solidFill>
                <a:effectLst>
                  <a:outerShdw blurRad="38100" dist="38100" dir="2700000" algn="tl">
                    <a:srgbClr val="000000">
                      <a:alpha val="43137"/>
                    </a:srgbClr>
                  </a:outerShdw>
                </a:effectLst>
                <a:latin typeface="+mn-lt"/>
              </a:rPr>
              <a:t>ДИНАМИКА СРЕДНЕЙ ЗАРАБОТНОЙ ПЛАТЫ В УЧРЕЖДЕНИЯХ </a:t>
            </a:r>
          </a:p>
          <a:p>
            <a:pPr algn="ctr"/>
            <a:r>
              <a:rPr lang="ru-RU" altLang="ru-RU" b="1" dirty="0" smtClean="0">
                <a:solidFill>
                  <a:srgbClr val="996633"/>
                </a:solidFill>
                <a:effectLst>
                  <a:outerShdw blurRad="38100" dist="38100" dir="2700000" algn="tl">
                    <a:srgbClr val="000000">
                      <a:alpha val="43137"/>
                    </a:srgbClr>
                  </a:outerShdw>
                </a:effectLst>
                <a:latin typeface="+mn-lt"/>
              </a:rPr>
              <a:t>ЗДРАВООХРАНЕНИЯ, руб.</a:t>
            </a:r>
            <a:endParaRPr lang="ru-RU" altLang="ru-RU" b="1" dirty="0">
              <a:solidFill>
                <a:srgbClr val="996633"/>
              </a:solidFill>
              <a:effectLst>
                <a:outerShdw blurRad="38100" dist="38100" dir="2700000" algn="tl">
                  <a:srgbClr val="000000">
                    <a:alpha val="43137"/>
                  </a:srgbClr>
                </a:outerShdw>
              </a:effectLst>
              <a:latin typeface="+mn-lt"/>
            </a:endParaRPr>
          </a:p>
        </p:txBody>
      </p:sp>
      <p:sp>
        <p:nvSpPr>
          <p:cNvPr id="11" name="Скругленный прямоугольник 10"/>
          <p:cNvSpPr/>
          <p:nvPr/>
        </p:nvSpPr>
        <p:spPr>
          <a:xfrm>
            <a:off x="164522" y="3705934"/>
            <a:ext cx="2014538" cy="693737"/>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a:solidFill>
                  <a:srgbClr val="000000"/>
                </a:solidFill>
                <a:latin typeface="Arial Black" pitchFamily="34" charset="0"/>
                <a:ea typeface="Calibri" pitchFamily="34" charset="0"/>
                <a:cs typeface="Times New Roman" pitchFamily="18" charset="0"/>
              </a:rPr>
              <a:t>врачи</a:t>
            </a:r>
          </a:p>
        </p:txBody>
      </p:sp>
      <p:sp>
        <p:nvSpPr>
          <p:cNvPr id="18" name="Скругленный прямоугольник 17"/>
          <p:cNvSpPr/>
          <p:nvPr/>
        </p:nvSpPr>
        <p:spPr>
          <a:xfrm>
            <a:off x="158596" y="1870337"/>
            <a:ext cx="2014538" cy="846000"/>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smtClean="0">
                <a:solidFill>
                  <a:srgbClr val="1F497D"/>
                </a:solidFill>
                <a:latin typeface="Arial Black" pitchFamily="34" charset="0"/>
                <a:ea typeface="Calibri" pitchFamily="34" charset="0"/>
                <a:cs typeface="Times New Roman" pitchFamily="18" charset="0"/>
              </a:rPr>
              <a:t>Категории персонала</a:t>
            </a:r>
            <a:endParaRPr lang="ru-RU" altLang="ru-RU" sz="1300" b="1" dirty="0">
              <a:solidFill>
                <a:srgbClr val="1F497D"/>
              </a:solidFill>
              <a:latin typeface="Arial Black" pitchFamily="34" charset="0"/>
              <a:ea typeface="Calibri" pitchFamily="34" charset="0"/>
              <a:cs typeface="Times New Roman" pitchFamily="18" charset="0"/>
            </a:endParaRPr>
          </a:p>
        </p:txBody>
      </p:sp>
      <p:sp>
        <p:nvSpPr>
          <p:cNvPr id="27" name="Скругленный прямоугольник 26"/>
          <p:cNvSpPr/>
          <p:nvPr/>
        </p:nvSpPr>
        <p:spPr>
          <a:xfrm>
            <a:off x="164522" y="4574589"/>
            <a:ext cx="2014538" cy="765175"/>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a:solidFill>
                  <a:srgbClr val="000000"/>
                </a:solidFill>
                <a:latin typeface="Arial Black" pitchFamily="34" charset="0"/>
                <a:ea typeface="Calibri" pitchFamily="34" charset="0"/>
                <a:cs typeface="Times New Roman" pitchFamily="18" charset="0"/>
              </a:rPr>
              <a:t>средний медицинский персонал</a:t>
            </a:r>
          </a:p>
        </p:txBody>
      </p:sp>
      <p:sp>
        <p:nvSpPr>
          <p:cNvPr id="29" name="Скругленный прямоугольник 28"/>
          <p:cNvSpPr/>
          <p:nvPr/>
        </p:nvSpPr>
        <p:spPr>
          <a:xfrm>
            <a:off x="164522" y="5489425"/>
            <a:ext cx="2014538" cy="720000"/>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a:solidFill>
                  <a:srgbClr val="000000"/>
                </a:solidFill>
                <a:latin typeface="Arial Black" pitchFamily="34" charset="0"/>
                <a:ea typeface="Calibri" pitchFamily="34" charset="0"/>
                <a:cs typeface="Times New Roman" pitchFamily="18" charset="0"/>
              </a:rPr>
              <a:t>младший персонал</a:t>
            </a:r>
          </a:p>
        </p:txBody>
      </p:sp>
      <p:sp>
        <p:nvSpPr>
          <p:cNvPr id="36" name="Скругленный прямоугольник 35"/>
          <p:cNvSpPr/>
          <p:nvPr/>
        </p:nvSpPr>
        <p:spPr>
          <a:xfrm>
            <a:off x="155287" y="2858347"/>
            <a:ext cx="2014538" cy="701675"/>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a:solidFill>
                  <a:srgbClr val="000000"/>
                </a:solidFill>
                <a:latin typeface="Arial Black" pitchFamily="34" charset="0"/>
                <a:ea typeface="Calibri" pitchFamily="34" charset="0"/>
                <a:cs typeface="Times New Roman" pitchFamily="18" charset="0"/>
              </a:rPr>
              <a:t>Всего по здравоохранению</a:t>
            </a:r>
          </a:p>
        </p:txBody>
      </p:sp>
      <p:sp>
        <p:nvSpPr>
          <p:cNvPr id="39" name="Скругленный прямоугольник 38"/>
          <p:cNvSpPr/>
          <p:nvPr/>
        </p:nvSpPr>
        <p:spPr>
          <a:xfrm>
            <a:off x="2301010" y="4563187"/>
            <a:ext cx="1583999" cy="785813"/>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22177,6</a:t>
            </a:r>
          </a:p>
        </p:txBody>
      </p:sp>
      <p:sp>
        <p:nvSpPr>
          <p:cNvPr id="23" name="Скругленный прямоугольник 22"/>
          <p:cNvSpPr/>
          <p:nvPr/>
        </p:nvSpPr>
        <p:spPr>
          <a:xfrm>
            <a:off x="2301011" y="1869188"/>
            <a:ext cx="1584000" cy="846000"/>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algn="ctr" eaLnBrk="1" hangingPunct="1"/>
            <a:r>
              <a:rPr lang="en-US" altLang="ru-RU" sz="1300" b="1" dirty="0" smtClean="0">
                <a:solidFill>
                  <a:srgbClr val="1F497D"/>
                </a:solidFill>
                <a:latin typeface="Arial Black" pitchFamily="34" charset="0"/>
                <a:ea typeface="Calibri" pitchFamily="34" charset="0"/>
                <a:cs typeface="Times New Roman" pitchFamily="18" charset="0"/>
              </a:rPr>
              <a:t>2012</a:t>
            </a:r>
            <a:endParaRPr lang="ru-RU" altLang="ru-RU" sz="1300" b="1" dirty="0">
              <a:solidFill>
                <a:srgbClr val="1F497D"/>
              </a:solidFill>
              <a:latin typeface="Arial Black" pitchFamily="34" charset="0"/>
              <a:ea typeface="Calibri" pitchFamily="34" charset="0"/>
              <a:cs typeface="Times New Roman" pitchFamily="18" charset="0"/>
            </a:endParaRPr>
          </a:p>
        </p:txBody>
      </p:sp>
      <p:sp>
        <p:nvSpPr>
          <p:cNvPr id="37" name="Скругленный прямоугольник 36"/>
          <p:cNvSpPr/>
          <p:nvPr/>
        </p:nvSpPr>
        <p:spPr>
          <a:xfrm>
            <a:off x="2291775" y="5491589"/>
            <a:ext cx="1584000" cy="717836"/>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10924,7</a:t>
            </a:r>
          </a:p>
        </p:txBody>
      </p:sp>
      <p:sp>
        <p:nvSpPr>
          <p:cNvPr id="41" name="Скругленный прямоугольник 40"/>
          <p:cNvSpPr/>
          <p:nvPr/>
        </p:nvSpPr>
        <p:spPr>
          <a:xfrm>
            <a:off x="2291775" y="3724406"/>
            <a:ext cx="1584000" cy="693737"/>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45617,7</a:t>
            </a:r>
          </a:p>
        </p:txBody>
      </p:sp>
      <p:sp>
        <p:nvSpPr>
          <p:cNvPr id="38" name="Скругленный прямоугольник 37"/>
          <p:cNvSpPr/>
          <p:nvPr/>
        </p:nvSpPr>
        <p:spPr>
          <a:xfrm>
            <a:off x="2301011" y="2849111"/>
            <a:ext cx="1584000" cy="727075"/>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smtClean="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23242,0</a:t>
            </a:r>
            <a:endPar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endParaRPr>
          </a:p>
        </p:txBody>
      </p:sp>
      <p:sp>
        <p:nvSpPr>
          <p:cNvPr id="40" name="Скругленный прямоугольник 39"/>
          <p:cNvSpPr/>
          <p:nvPr/>
        </p:nvSpPr>
        <p:spPr>
          <a:xfrm>
            <a:off x="3987657" y="2858347"/>
            <a:ext cx="1584000" cy="714375"/>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27491,7</a:t>
            </a:r>
          </a:p>
        </p:txBody>
      </p:sp>
      <p:sp>
        <p:nvSpPr>
          <p:cNvPr id="57" name="Скругленный прямоугольник 56"/>
          <p:cNvSpPr/>
          <p:nvPr/>
        </p:nvSpPr>
        <p:spPr>
          <a:xfrm>
            <a:off x="5670119" y="1878712"/>
            <a:ext cx="1584000" cy="846000"/>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algn="ctr" eaLnBrk="1" hangingPunct="1"/>
            <a:r>
              <a:rPr lang="ru-RU" altLang="ru-RU" sz="1300" b="1" dirty="0">
                <a:solidFill>
                  <a:srgbClr val="1F497D"/>
                </a:solidFill>
                <a:latin typeface="Arial Black" pitchFamily="34" charset="0"/>
                <a:ea typeface="Calibri" pitchFamily="34" charset="0"/>
                <a:cs typeface="Times New Roman" pitchFamily="18" charset="0"/>
              </a:rPr>
              <a:t>Необходимый уровень достижения</a:t>
            </a:r>
          </a:p>
        </p:txBody>
      </p:sp>
      <p:sp>
        <p:nvSpPr>
          <p:cNvPr id="59" name="Скругленный прямоугольник 58"/>
          <p:cNvSpPr/>
          <p:nvPr/>
        </p:nvSpPr>
        <p:spPr>
          <a:xfrm>
            <a:off x="5659584" y="5504432"/>
            <a:ext cx="1573213" cy="720000"/>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14239,0</a:t>
            </a:r>
          </a:p>
        </p:txBody>
      </p:sp>
      <p:sp>
        <p:nvSpPr>
          <p:cNvPr id="62" name="Скругленный прямоугольник 61"/>
          <p:cNvSpPr/>
          <p:nvPr/>
        </p:nvSpPr>
        <p:spPr>
          <a:xfrm>
            <a:off x="5659584" y="3696698"/>
            <a:ext cx="1573213" cy="720000"/>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47328,4</a:t>
            </a:r>
          </a:p>
        </p:txBody>
      </p:sp>
      <p:sp>
        <p:nvSpPr>
          <p:cNvPr id="47" name="Скругленный прямоугольник 46"/>
          <p:cNvSpPr/>
          <p:nvPr/>
        </p:nvSpPr>
        <p:spPr>
          <a:xfrm>
            <a:off x="5669109" y="2858347"/>
            <a:ext cx="1582738" cy="684000"/>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r>
              <a:rPr lang="ru-RU" sz="1500" b="1" dirty="0">
                <a:solidFill>
                  <a:srgbClr val="BB0594"/>
                </a:solidFill>
                <a:latin typeface="Arial Black" pitchFamily="34" charset="0"/>
                <a:ea typeface="Calibri"/>
                <a:cs typeface="Times New Roman"/>
              </a:rPr>
              <a:t>-</a:t>
            </a:r>
          </a:p>
        </p:txBody>
      </p:sp>
      <p:sp>
        <p:nvSpPr>
          <p:cNvPr id="28" name="Номер слайда 27"/>
          <p:cNvSpPr>
            <a:spLocks noGrp="1"/>
          </p:cNvSpPr>
          <p:nvPr>
            <p:ph type="sldNum" sz="quarter" idx="12"/>
          </p:nvPr>
        </p:nvSpPr>
        <p:spPr/>
        <p:txBody>
          <a:bodyPr/>
          <a:lstStyle/>
          <a:p>
            <a:fld id="{C3C4FDF7-D16E-485B-BFE7-27242D4044AD}" type="slidenum">
              <a:rPr lang="ru-RU" smtClean="0"/>
              <a:pPr/>
              <a:t>25</a:t>
            </a:fld>
            <a:endParaRPr lang="ru-RU"/>
          </a:p>
        </p:txBody>
      </p:sp>
    </p:spTree>
    <p:extLst>
      <p:ext uri="{BB962C8B-B14F-4D97-AF65-F5344CB8AC3E}">
        <p14:creationId xmlns="" xmlns:p14="http://schemas.microsoft.com/office/powerpoint/2010/main" val="33306168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Иллюстрация с сайта warehousetips.com"/>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693999" y="736541"/>
            <a:ext cx="2445224" cy="1833918"/>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p:cNvSpPr txBox="1"/>
          <p:nvPr/>
        </p:nvSpPr>
        <p:spPr>
          <a:xfrm>
            <a:off x="2497812" y="1284168"/>
            <a:ext cx="3946401" cy="369332"/>
          </a:xfrm>
          <a:prstGeom prst="rect">
            <a:avLst/>
          </a:prstGeom>
          <a:noFill/>
        </p:spPr>
        <p:txBody>
          <a:bodyPr wrap="none" rtlCol="0">
            <a:spAutoFit/>
          </a:bodyPr>
          <a:lstStyle/>
          <a:p>
            <a:r>
              <a:rPr lang="ru-RU" b="1" dirty="0" smtClean="0">
                <a:solidFill>
                  <a:schemeClr val="tx1">
                    <a:lumMod val="75000"/>
                    <a:lumOff val="25000"/>
                  </a:schemeClr>
                </a:solidFill>
                <a:effectLst>
                  <a:outerShdw blurRad="38100" dist="38100" dir="2700000" algn="tl">
                    <a:srgbClr val="000000">
                      <a:alpha val="43137"/>
                    </a:srgbClr>
                  </a:outerShdw>
                </a:effectLst>
              </a:rPr>
              <a:t>Общая площадь учреждений, </a:t>
            </a:r>
            <a:r>
              <a:rPr lang="ru-RU" sz="1200" b="1" dirty="0" smtClean="0">
                <a:solidFill>
                  <a:schemeClr val="tx1">
                    <a:lumMod val="75000"/>
                    <a:lumOff val="25000"/>
                  </a:schemeClr>
                </a:solidFill>
                <a:effectLst>
                  <a:outerShdw blurRad="38100" dist="38100" dir="2700000" algn="tl">
                    <a:srgbClr val="000000">
                      <a:alpha val="43137"/>
                    </a:srgbClr>
                  </a:outerShdw>
                </a:effectLst>
              </a:rPr>
              <a:t>тыс. кв. м </a:t>
            </a:r>
            <a:endParaRPr lang="ru-RU" sz="1200" b="1" dirty="0">
              <a:solidFill>
                <a:schemeClr val="tx1">
                  <a:lumMod val="75000"/>
                  <a:lumOff val="25000"/>
                </a:schemeClr>
              </a:solidFill>
              <a:effectLst>
                <a:outerShdw blurRad="38100" dist="38100" dir="2700000" algn="tl">
                  <a:srgbClr val="000000">
                    <a:alpha val="43137"/>
                  </a:srgbClr>
                </a:outerShdw>
              </a:effectLst>
            </a:endParaRPr>
          </a:p>
        </p:txBody>
      </p:sp>
      <p:sp>
        <p:nvSpPr>
          <p:cNvPr id="8" name="TextBox 7"/>
          <p:cNvSpPr txBox="1"/>
          <p:nvPr/>
        </p:nvSpPr>
        <p:spPr>
          <a:xfrm>
            <a:off x="1903052" y="1762360"/>
            <a:ext cx="1624163" cy="369332"/>
          </a:xfrm>
          <a:prstGeom prst="rect">
            <a:avLst/>
          </a:prstGeom>
          <a:noFill/>
        </p:spPr>
        <p:txBody>
          <a:bodyPr wrap="none" rtlCol="0">
            <a:spAutoFit/>
          </a:bodyPr>
          <a:lstStyle/>
          <a:p>
            <a:r>
              <a:rPr lang="ru-RU" dirty="0" smtClean="0"/>
              <a:t>2012 – </a:t>
            </a:r>
            <a:r>
              <a:rPr lang="ru-RU" b="1" dirty="0" smtClean="0">
                <a:solidFill>
                  <a:srgbClr val="FF0000"/>
                </a:solidFill>
                <a:effectLst>
                  <a:outerShdw blurRad="38100" dist="38100" dir="2700000" algn="tl">
                    <a:srgbClr val="000000">
                      <a:alpha val="43137"/>
                    </a:srgbClr>
                  </a:outerShdw>
                </a:effectLst>
              </a:rPr>
              <a:t>3 443,7</a:t>
            </a:r>
            <a:r>
              <a:rPr lang="ru-RU" dirty="0" smtClean="0"/>
              <a:t> </a:t>
            </a:r>
            <a:endParaRPr lang="ru-RU" dirty="0"/>
          </a:p>
        </p:txBody>
      </p:sp>
      <p:sp>
        <p:nvSpPr>
          <p:cNvPr id="10" name="TextBox 9"/>
          <p:cNvSpPr txBox="1"/>
          <p:nvPr/>
        </p:nvSpPr>
        <p:spPr>
          <a:xfrm>
            <a:off x="5662009" y="1790939"/>
            <a:ext cx="1622560" cy="369332"/>
          </a:xfrm>
          <a:prstGeom prst="rect">
            <a:avLst/>
          </a:prstGeom>
          <a:noFill/>
        </p:spPr>
        <p:txBody>
          <a:bodyPr wrap="none" rtlCol="0">
            <a:spAutoFit/>
          </a:bodyPr>
          <a:lstStyle/>
          <a:p>
            <a:r>
              <a:rPr lang="ru-RU" dirty="0" smtClean="0"/>
              <a:t>2013 – </a:t>
            </a:r>
            <a:r>
              <a:rPr lang="ru-RU" b="1" dirty="0" smtClean="0">
                <a:solidFill>
                  <a:srgbClr val="FF0000"/>
                </a:solidFill>
                <a:effectLst>
                  <a:outerShdw blurRad="38100" dist="38100" dir="2700000" algn="tl">
                    <a:srgbClr val="000000">
                      <a:alpha val="43137"/>
                    </a:srgbClr>
                  </a:outerShdw>
                </a:effectLst>
              </a:rPr>
              <a:t>3 155,6</a:t>
            </a:r>
            <a:r>
              <a:rPr lang="ru-RU" dirty="0" smtClean="0"/>
              <a:t> </a:t>
            </a:r>
            <a:endParaRPr lang="ru-RU" dirty="0"/>
          </a:p>
        </p:txBody>
      </p:sp>
      <p:sp>
        <p:nvSpPr>
          <p:cNvPr id="15" name="TextBox 14"/>
          <p:cNvSpPr txBox="1"/>
          <p:nvPr/>
        </p:nvSpPr>
        <p:spPr>
          <a:xfrm>
            <a:off x="2090148" y="4127764"/>
            <a:ext cx="5003614" cy="369332"/>
          </a:xfrm>
          <a:prstGeom prst="rect">
            <a:avLst/>
          </a:prstGeom>
          <a:noFill/>
        </p:spPr>
        <p:txBody>
          <a:bodyPr wrap="none" rtlCol="0">
            <a:spAutoFit/>
          </a:bodyPr>
          <a:lstStyle/>
          <a:p>
            <a:r>
              <a:rPr lang="ru-RU" b="1" dirty="0">
                <a:solidFill>
                  <a:schemeClr val="tx1">
                    <a:lumMod val="75000"/>
                    <a:lumOff val="25000"/>
                  </a:schemeClr>
                </a:solidFill>
                <a:effectLst>
                  <a:outerShdw blurRad="38100" dist="38100" dir="2700000" algn="tl">
                    <a:srgbClr val="000000">
                      <a:alpha val="43137"/>
                    </a:srgbClr>
                  </a:outerShdw>
                </a:effectLst>
              </a:rPr>
              <a:t>Общее количество штатных должностей</a:t>
            </a:r>
            <a:r>
              <a:rPr lang="ru-RU" b="1" dirty="0" smtClean="0">
                <a:solidFill>
                  <a:schemeClr val="tx1">
                    <a:lumMod val="75000"/>
                    <a:lumOff val="25000"/>
                  </a:schemeClr>
                </a:solidFill>
                <a:effectLst>
                  <a:outerShdw blurRad="38100" dist="38100" dir="2700000" algn="tl">
                    <a:srgbClr val="000000">
                      <a:alpha val="43137"/>
                    </a:srgbClr>
                  </a:outerShdw>
                </a:effectLst>
              </a:rPr>
              <a:t>, </a:t>
            </a:r>
            <a:r>
              <a:rPr lang="ru-RU" sz="1400" b="1" dirty="0" smtClean="0">
                <a:solidFill>
                  <a:schemeClr val="tx1">
                    <a:lumMod val="75000"/>
                    <a:lumOff val="25000"/>
                  </a:schemeClr>
                </a:solidFill>
                <a:effectLst>
                  <a:outerShdw blurRad="38100" dist="38100" dir="2700000" algn="tl">
                    <a:srgbClr val="000000">
                      <a:alpha val="43137"/>
                    </a:srgbClr>
                  </a:outerShdw>
                </a:effectLst>
              </a:rPr>
              <a:t>единиц</a:t>
            </a:r>
            <a:endParaRPr lang="ru-RU" sz="1400" b="1" dirty="0">
              <a:solidFill>
                <a:schemeClr val="tx1">
                  <a:lumMod val="75000"/>
                  <a:lumOff val="25000"/>
                </a:schemeClr>
              </a:solidFill>
              <a:effectLst>
                <a:outerShdw blurRad="38100" dist="38100" dir="2700000" algn="tl">
                  <a:srgbClr val="000000">
                    <a:alpha val="43137"/>
                  </a:srgbClr>
                </a:outerShdw>
              </a:effectLst>
            </a:endParaRPr>
          </a:p>
        </p:txBody>
      </p:sp>
      <p:sp>
        <p:nvSpPr>
          <p:cNvPr id="19" name="TextBox 18"/>
          <p:cNvSpPr txBox="1"/>
          <p:nvPr/>
        </p:nvSpPr>
        <p:spPr>
          <a:xfrm>
            <a:off x="1845320" y="4607121"/>
            <a:ext cx="1628972" cy="369332"/>
          </a:xfrm>
          <a:prstGeom prst="rect">
            <a:avLst/>
          </a:prstGeom>
          <a:noFill/>
        </p:spPr>
        <p:txBody>
          <a:bodyPr wrap="none" rtlCol="0">
            <a:spAutoFit/>
          </a:bodyPr>
          <a:lstStyle/>
          <a:p>
            <a:r>
              <a:rPr lang="ru-RU" dirty="0" smtClean="0"/>
              <a:t>2012 – </a:t>
            </a:r>
            <a:r>
              <a:rPr lang="ru-RU" b="1" dirty="0" smtClean="0">
                <a:solidFill>
                  <a:srgbClr val="FF0000"/>
                </a:solidFill>
                <a:effectLst>
                  <a:outerShdw blurRad="38100" dist="38100" dir="2700000" algn="tl">
                    <a:srgbClr val="000000">
                      <a:alpha val="43137"/>
                    </a:srgbClr>
                  </a:outerShdw>
                </a:effectLst>
              </a:rPr>
              <a:t>106 416</a:t>
            </a:r>
            <a:endParaRPr lang="ru-RU" b="1" dirty="0">
              <a:solidFill>
                <a:srgbClr val="FF0000"/>
              </a:solidFill>
              <a:effectLst>
                <a:outerShdw blurRad="38100" dist="38100" dir="2700000" algn="tl">
                  <a:srgbClr val="000000">
                    <a:alpha val="43137"/>
                  </a:srgbClr>
                </a:outerShdw>
              </a:effectLst>
            </a:endParaRPr>
          </a:p>
        </p:txBody>
      </p:sp>
      <p:sp>
        <p:nvSpPr>
          <p:cNvPr id="20" name="TextBox 19"/>
          <p:cNvSpPr txBox="1"/>
          <p:nvPr/>
        </p:nvSpPr>
        <p:spPr>
          <a:xfrm>
            <a:off x="5656344" y="4614922"/>
            <a:ext cx="1628972" cy="369332"/>
          </a:xfrm>
          <a:prstGeom prst="rect">
            <a:avLst/>
          </a:prstGeom>
          <a:noFill/>
        </p:spPr>
        <p:txBody>
          <a:bodyPr wrap="none" rtlCol="0">
            <a:spAutoFit/>
          </a:bodyPr>
          <a:lstStyle/>
          <a:p>
            <a:r>
              <a:rPr lang="ru-RU" dirty="0" smtClean="0"/>
              <a:t>2012 – </a:t>
            </a:r>
            <a:r>
              <a:rPr lang="ru-RU" b="1" dirty="0" smtClean="0">
                <a:solidFill>
                  <a:srgbClr val="FF0000"/>
                </a:solidFill>
                <a:effectLst>
                  <a:outerShdw blurRad="38100" dist="38100" dir="2700000" algn="tl">
                    <a:srgbClr val="000000">
                      <a:alpha val="43137"/>
                    </a:srgbClr>
                  </a:outerShdw>
                </a:effectLst>
              </a:rPr>
              <a:t>103 402</a:t>
            </a:r>
            <a:endParaRPr lang="ru-RU" b="1" dirty="0">
              <a:solidFill>
                <a:srgbClr val="FF0000"/>
              </a:solidFill>
              <a:effectLst>
                <a:outerShdw blurRad="38100" dist="38100" dir="2700000" algn="tl">
                  <a:srgbClr val="000000">
                    <a:alpha val="43137"/>
                  </a:srgbClr>
                </a:outerShdw>
              </a:effectLst>
            </a:endParaRPr>
          </a:p>
        </p:txBody>
      </p:sp>
      <p:sp>
        <p:nvSpPr>
          <p:cNvPr id="21" name="TextBox 20"/>
          <p:cNvSpPr txBox="1"/>
          <p:nvPr/>
        </p:nvSpPr>
        <p:spPr>
          <a:xfrm>
            <a:off x="190129" y="2611720"/>
            <a:ext cx="4615366" cy="1508105"/>
          </a:xfrm>
          <a:prstGeom prst="rect">
            <a:avLst/>
          </a:prstGeom>
          <a:noFill/>
        </p:spPr>
        <p:txBody>
          <a:bodyPr wrap="none" rtlCol="0">
            <a:spAutoFit/>
          </a:bodyPr>
          <a:lstStyle/>
          <a:p>
            <a:r>
              <a:rPr lang="ru-RU" dirty="0" smtClean="0"/>
              <a:t>Списание с баланса – </a:t>
            </a:r>
            <a:r>
              <a:rPr lang="ru-RU" dirty="0" smtClean="0">
                <a:solidFill>
                  <a:schemeClr val="accent3">
                    <a:lumMod val="50000"/>
                  </a:schemeClr>
                </a:solidFill>
                <a:effectLst>
                  <a:outerShdw blurRad="38100" dist="38100" dir="2700000" algn="tl">
                    <a:srgbClr val="000000">
                      <a:alpha val="43137"/>
                    </a:srgbClr>
                  </a:outerShdw>
                </a:effectLst>
              </a:rPr>
              <a:t>29</a:t>
            </a:r>
            <a:r>
              <a:rPr lang="ru-RU" dirty="0" smtClean="0"/>
              <a:t> объектов;</a:t>
            </a:r>
          </a:p>
          <a:p>
            <a:r>
              <a:rPr lang="ru-RU" dirty="0" smtClean="0"/>
              <a:t>Передача иным организациям – </a:t>
            </a:r>
            <a:r>
              <a:rPr lang="ru-RU" dirty="0" smtClean="0">
                <a:solidFill>
                  <a:schemeClr val="accent3">
                    <a:lumMod val="50000"/>
                  </a:schemeClr>
                </a:solidFill>
                <a:effectLst>
                  <a:outerShdw blurRad="38100" dist="38100" dir="2700000" algn="tl">
                    <a:srgbClr val="000000">
                      <a:alpha val="43137"/>
                    </a:srgbClr>
                  </a:outerShdw>
                </a:effectLst>
              </a:rPr>
              <a:t>22</a:t>
            </a:r>
            <a:r>
              <a:rPr lang="ru-RU" dirty="0" smtClean="0"/>
              <a:t> объекта;</a:t>
            </a:r>
          </a:p>
          <a:p>
            <a:r>
              <a:rPr lang="ru-RU" dirty="0" smtClean="0"/>
              <a:t>Передача в пользование – </a:t>
            </a:r>
            <a:r>
              <a:rPr lang="ru-RU" dirty="0" smtClean="0">
                <a:solidFill>
                  <a:schemeClr val="accent3">
                    <a:lumMod val="50000"/>
                  </a:schemeClr>
                </a:solidFill>
                <a:effectLst>
                  <a:outerShdw blurRad="38100" dist="38100" dir="2700000" algn="tl">
                    <a:srgbClr val="000000">
                      <a:alpha val="43137"/>
                    </a:srgbClr>
                  </a:outerShdw>
                </a:effectLst>
              </a:rPr>
              <a:t>223</a:t>
            </a:r>
            <a:r>
              <a:rPr lang="ru-RU" dirty="0" smtClean="0"/>
              <a:t> объекта;</a:t>
            </a:r>
          </a:p>
          <a:p>
            <a:r>
              <a:rPr lang="ru-RU" dirty="0" smtClean="0"/>
              <a:t>Перераспределение между ЛПУ – </a:t>
            </a:r>
            <a:r>
              <a:rPr lang="ru-RU" dirty="0" smtClean="0">
                <a:solidFill>
                  <a:schemeClr val="accent3">
                    <a:lumMod val="50000"/>
                  </a:schemeClr>
                </a:solidFill>
                <a:effectLst>
                  <a:outerShdw blurRad="38100" dist="38100" dir="2700000" algn="tl">
                    <a:srgbClr val="000000">
                      <a:alpha val="43137"/>
                    </a:srgbClr>
                  </a:outerShdw>
                </a:effectLst>
              </a:rPr>
              <a:t>3</a:t>
            </a:r>
            <a:r>
              <a:rPr lang="ru-RU" dirty="0" smtClean="0"/>
              <a:t> объекта;</a:t>
            </a:r>
          </a:p>
          <a:p>
            <a:r>
              <a:rPr lang="ru-RU" dirty="0" smtClean="0"/>
              <a:t>Приватизация – </a:t>
            </a:r>
            <a:r>
              <a:rPr lang="ru-RU" dirty="0" smtClean="0">
                <a:solidFill>
                  <a:schemeClr val="accent3">
                    <a:lumMod val="50000"/>
                  </a:schemeClr>
                </a:solidFill>
                <a:effectLst>
                  <a:outerShdw blurRad="38100" dist="38100" dir="2700000" algn="tl">
                    <a:srgbClr val="000000">
                      <a:alpha val="43137"/>
                    </a:srgbClr>
                  </a:outerShdw>
                </a:effectLst>
              </a:rPr>
              <a:t>7</a:t>
            </a:r>
            <a:r>
              <a:rPr lang="ru-RU" dirty="0" smtClean="0"/>
              <a:t> объектов</a:t>
            </a:r>
            <a:endParaRPr lang="ru-RU" dirty="0"/>
          </a:p>
        </p:txBody>
      </p:sp>
      <p:sp>
        <p:nvSpPr>
          <p:cNvPr id="23" name="TextBox 22"/>
          <p:cNvSpPr txBox="1"/>
          <p:nvPr/>
        </p:nvSpPr>
        <p:spPr>
          <a:xfrm>
            <a:off x="5305286" y="2823485"/>
            <a:ext cx="3854260" cy="1200329"/>
          </a:xfrm>
          <a:prstGeom prst="rect">
            <a:avLst/>
          </a:prstGeom>
          <a:noFill/>
        </p:spPr>
        <p:txBody>
          <a:bodyPr wrap="none" rtlCol="0">
            <a:spAutoFit/>
          </a:bodyPr>
          <a:lstStyle/>
          <a:p>
            <a:r>
              <a:rPr lang="ru-RU" dirty="0" smtClean="0">
                <a:solidFill>
                  <a:schemeClr val="accent3">
                    <a:lumMod val="50000"/>
                  </a:schemeClr>
                </a:solidFill>
                <a:effectLst>
                  <a:outerShdw blurRad="38100" dist="38100" dir="2700000" algn="tl">
                    <a:srgbClr val="000000">
                      <a:alpha val="43137"/>
                    </a:srgbClr>
                  </a:outerShdw>
                </a:effectLst>
              </a:rPr>
              <a:t>141</a:t>
            </a:r>
            <a:r>
              <a:rPr lang="ru-RU" dirty="0" smtClean="0"/>
              <a:t> ЛПУ – приборы учета </a:t>
            </a:r>
          </a:p>
          <a:p>
            <a:r>
              <a:rPr lang="ru-RU" dirty="0" smtClean="0"/>
              <a:t>                   энергоресурсов;</a:t>
            </a:r>
          </a:p>
          <a:p>
            <a:r>
              <a:rPr lang="ru-RU" dirty="0" smtClean="0"/>
              <a:t>  </a:t>
            </a:r>
            <a:r>
              <a:rPr lang="ru-RU" dirty="0" smtClean="0">
                <a:solidFill>
                  <a:schemeClr val="accent3">
                    <a:lumMod val="50000"/>
                  </a:schemeClr>
                </a:solidFill>
                <a:effectLst>
                  <a:outerShdw blurRad="38100" dist="38100" dir="2700000" algn="tl">
                    <a:srgbClr val="000000">
                      <a:alpha val="43137"/>
                    </a:srgbClr>
                  </a:outerShdw>
                </a:effectLst>
              </a:rPr>
              <a:t>79</a:t>
            </a:r>
            <a:r>
              <a:rPr lang="ru-RU" dirty="0" smtClean="0"/>
              <a:t> ЛПУ – системы автоматического </a:t>
            </a:r>
          </a:p>
          <a:p>
            <a:r>
              <a:rPr lang="ru-RU" dirty="0" smtClean="0"/>
              <a:t>                   регулирования тепла</a:t>
            </a:r>
            <a:endParaRPr lang="ru-RU" dirty="0"/>
          </a:p>
        </p:txBody>
      </p:sp>
      <p:grpSp>
        <p:nvGrpSpPr>
          <p:cNvPr id="29" name="Группа 28"/>
          <p:cNvGrpSpPr/>
          <p:nvPr/>
        </p:nvGrpSpPr>
        <p:grpSpPr>
          <a:xfrm>
            <a:off x="1634610" y="5629277"/>
            <a:ext cx="5860031" cy="1534901"/>
            <a:chOff x="971600" y="1988840"/>
            <a:chExt cx="2808312" cy="1286006"/>
          </a:xfr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p:grpSpPr>
        <p:sp>
          <p:nvSpPr>
            <p:cNvPr id="30" name="Скругленный прямоугольник 29"/>
            <p:cNvSpPr/>
            <p:nvPr/>
          </p:nvSpPr>
          <p:spPr>
            <a:xfrm>
              <a:off x="971600" y="1988840"/>
              <a:ext cx="2808312" cy="914400"/>
            </a:xfrm>
            <a:prstGeom prst="roundRect">
              <a:avLst/>
            </a:prstGeom>
            <a:grpFill/>
            <a:ln w="12700">
              <a:solidFill>
                <a:schemeClr val="tx2">
                  <a:lumMod val="40000"/>
                  <a:lumOff val="60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TextBox 30"/>
            <p:cNvSpPr txBox="1"/>
            <p:nvPr/>
          </p:nvSpPr>
          <p:spPr>
            <a:xfrm>
              <a:off x="1212764" y="2037077"/>
              <a:ext cx="2385599" cy="1237769"/>
            </a:xfrm>
            <a:prstGeom prst="rect">
              <a:avLst/>
            </a:prstGeom>
            <a:noFill/>
          </p:spPr>
          <p:txBody>
            <a:bodyPr wrap="none" rtlCol="0">
              <a:spAutoFit/>
            </a:bodyPr>
            <a:lstStyle/>
            <a:p>
              <a:pPr algn="ctr"/>
              <a:r>
                <a:rPr lang="ru-RU" b="1" dirty="0" smtClean="0">
                  <a:solidFill>
                    <a:srgbClr val="FF0000"/>
                  </a:solidFill>
                </a:rPr>
                <a:t>В 2013 ГОДУ </a:t>
              </a:r>
              <a:r>
                <a:rPr lang="ru-RU" b="1" dirty="0" smtClean="0"/>
                <a:t>НА ПОВЫШЕНИЕ ЗАРПЛАТЫ </a:t>
              </a:r>
            </a:p>
            <a:p>
              <a:pPr algn="ctr"/>
              <a:r>
                <a:rPr lang="ru-RU" b="1" dirty="0" smtClean="0"/>
                <a:t>БЫЛО НАПРАВЛЕНО </a:t>
              </a:r>
              <a:r>
                <a:rPr lang="ru-RU" b="1" dirty="0" smtClean="0">
                  <a:solidFill>
                    <a:srgbClr val="FF0000"/>
                  </a:solidFill>
                </a:rPr>
                <a:t> 470 859,3 </a:t>
              </a:r>
              <a:r>
                <a:rPr lang="ru-RU" b="1" dirty="0" smtClean="0">
                  <a:solidFill>
                    <a:schemeClr val="tx1">
                      <a:lumMod val="75000"/>
                      <a:lumOff val="25000"/>
                    </a:schemeClr>
                  </a:solidFill>
                </a:rPr>
                <a:t>ТЫС. РУБЛЕЙ</a:t>
              </a:r>
              <a:r>
                <a:rPr lang="ru-RU" b="1" dirty="0" smtClean="0">
                  <a:solidFill>
                    <a:schemeClr val="tx1">
                      <a:lumMod val="75000"/>
                      <a:lumOff val="25000"/>
                    </a:schemeClr>
                  </a:solidFill>
                  <a:effectLst>
                    <a:outerShdw blurRad="38100" dist="38100" dir="2700000" algn="tl">
                      <a:srgbClr val="000000">
                        <a:alpha val="43137"/>
                      </a:srgbClr>
                    </a:outerShdw>
                  </a:effectLst>
                </a:rPr>
                <a:t>, </a:t>
              </a:r>
            </a:p>
            <a:p>
              <a:pPr algn="ctr"/>
              <a:r>
                <a:rPr lang="ru-RU" b="1" dirty="0" smtClean="0">
                  <a:solidFill>
                    <a:schemeClr val="tx1">
                      <a:lumMod val="75000"/>
                      <a:lumOff val="25000"/>
                    </a:schemeClr>
                  </a:solidFill>
                </a:rPr>
                <a:t>или </a:t>
              </a:r>
              <a:r>
                <a:rPr lang="ru-RU" b="1" dirty="0">
                  <a:solidFill>
                    <a:srgbClr val="FF0000"/>
                  </a:solidFill>
                </a:rPr>
                <a:t>9,3% </a:t>
              </a:r>
              <a:r>
                <a:rPr lang="ru-RU" b="1" dirty="0"/>
                <a:t>СРЕДСТВ</a:t>
              </a:r>
            </a:p>
            <a:p>
              <a:pPr algn="ctr"/>
              <a:endParaRPr lang="ru-RU" b="1" dirty="0" smtClean="0">
                <a:solidFill>
                  <a:srgbClr val="FF0000"/>
                </a:solidFill>
              </a:endParaRPr>
            </a:p>
            <a:p>
              <a:endParaRPr lang="ru-RU" b="1" dirty="0" smtClean="0"/>
            </a:p>
          </p:txBody>
        </p:sp>
      </p:grpSp>
      <p:grpSp>
        <p:nvGrpSpPr>
          <p:cNvPr id="32" name="Группа 31"/>
          <p:cNvGrpSpPr/>
          <p:nvPr/>
        </p:nvGrpSpPr>
        <p:grpSpPr>
          <a:xfrm>
            <a:off x="3994447" y="1713610"/>
            <a:ext cx="1082303" cy="1038194"/>
            <a:chOff x="5969361" y="1232468"/>
            <a:chExt cx="914400" cy="914400"/>
          </a:xfrm>
        </p:grpSpPr>
        <p:sp>
          <p:nvSpPr>
            <p:cNvPr id="33" name="Овал 32"/>
            <p:cNvSpPr/>
            <p:nvPr/>
          </p:nvSpPr>
          <p:spPr>
            <a:xfrm>
              <a:off x="5969361" y="1232468"/>
              <a:ext cx="914400" cy="914400"/>
            </a:xfrm>
            <a:prstGeom prst="ellipse">
              <a:avLst/>
            </a:prstGeo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TextBox 33"/>
            <p:cNvSpPr txBox="1"/>
            <p:nvPr/>
          </p:nvSpPr>
          <p:spPr>
            <a:xfrm>
              <a:off x="5974799" y="1463173"/>
              <a:ext cx="774766" cy="355452"/>
            </a:xfrm>
            <a:prstGeom prst="rect">
              <a:avLst/>
            </a:prstGeom>
            <a:noFill/>
          </p:spPr>
          <p:txBody>
            <a:bodyPr wrap="none" rtlCol="0">
              <a:spAutoFit/>
            </a:bodyPr>
            <a:lstStyle/>
            <a:p>
              <a:r>
                <a:rPr lang="ru-RU" sz="2400" b="1" dirty="0" smtClean="0">
                  <a:solidFill>
                    <a:srgbClr val="FF0000"/>
                  </a:solidFill>
                </a:rPr>
                <a:t>- 288,1</a:t>
              </a:r>
              <a:endParaRPr lang="ru-RU" sz="2400" b="1" dirty="0">
                <a:solidFill>
                  <a:srgbClr val="FF0000"/>
                </a:solidFill>
              </a:endParaRPr>
            </a:p>
          </p:txBody>
        </p:sp>
      </p:grpSp>
      <p:grpSp>
        <p:nvGrpSpPr>
          <p:cNvPr id="35" name="Группа 34"/>
          <p:cNvGrpSpPr/>
          <p:nvPr/>
        </p:nvGrpSpPr>
        <p:grpSpPr>
          <a:xfrm>
            <a:off x="4025673" y="4486929"/>
            <a:ext cx="1082303" cy="1038194"/>
            <a:chOff x="5969361" y="1232468"/>
            <a:chExt cx="914400" cy="914400"/>
          </a:xfrm>
        </p:grpSpPr>
        <p:sp>
          <p:nvSpPr>
            <p:cNvPr id="36" name="Овал 35"/>
            <p:cNvSpPr/>
            <p:nvPr/>
          </p:nvSpPr>
          <p:spPr>
            <a:xfrm>
              <a:off x="5969361" y="1232468"/>
              <a:ext cx="914400" cy="914400"/>
            </a:xfrm>
            <a:prstGeom prst="ellipse">
              <a:avLst/>
            </a:prstGeo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TextBox 36"/>
            <p:cNvSpPr txBox="1"/>
            <p:nvPr/>
          </p:nvSpPr>
          <p:spPr>
            <a:xfrm>
              <a:off x="5974799" y="1511113"/>
              <a:ext cx="877871" cy="406616"/>
            </a:xfrm>
            <a:prstGeom prst="rect">
              <a:avLst/>
            </a:prstGeom>
            <a:noFill/>
          </p:spPr>
          <p:txBody>
            <a:bodyPr wrap="none" rtlCol="0">
              <a:spAutoFit/>
            </a:bodyPr>
            <a:lstStyle/>
            <a:p>
              <a:r>
                <a:rPr lang="ru-RU" sz="2400" b="1" dirty="0" smtClean="0">
                  <a:solidFill>
                    <a:srgbClr val="FF0000"/>
                  </a:solidFill>
                </a:rPr>
                <a:t>- 3 014</a:t>
              </a:r>
              <a:endParaRPr lang="ru-RU" sz="2400" b="1" dirty="0">
                <a:solidFill>
                  <a:srgbClr val="FF0000"/>
                </a:solidFill>
              </a:endParaRPr>
            </a:p>
          </p:txBody>
        </p:sp>
      </p:grpSp>
      <p:sp>
        <p:nvSpPr>
          <p:cNvPr id="6" name="Прямоугольник 5"/>
          <p:cNvSpPr/>
          <p:nvPr/>
        </p:nvSpPr>
        <p:spPr>
          <a:xfrm>
            <a:off x="2142005" y="786051"/>
            <a:ext cx="5472609" cy="369332"/>
          </a:xfrm>
          <a:prstGeom prst="rect">
            <a:avLst/>
          </a:prstGeom>
          <a:solidFill>
            <a:schemeClr val="bg1"/>
          </a:solidFill>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МЕРЫ ПО СНИЖЕНИЮ НЕЭФФЕКТИВНЫХ РАСХОДОВ</a:t>
            </a:r>
            <a:endParaRPr lang="ru-RU" altLang="ru-RU" b="1" dirty="0">
              <a:solidFill>
                <a:srgbClr val="996633"/>
              </a:solidFill>
              <a:effectLst>
                <a:outerShdw blurRad="38100" dist="38100" dir="2700000" algn="tl">
                  <a:srgbClr val="000000">
                    <a:alpha val="43137"/>
                  </a:srgbClr>
                </a:outerShdw>
              </a:effectLst>
            </a:endParaRPr>
          </a:p>
        </p:txBody>
      </p:sp>
      <p:sp>
        <p:nvSpPr>
          <p:cNvPr id="22" name="Номер слайда 21"/>
          <p:cNvSpPr>
            <a:spLocks noGrp="1"/>
          </p:cNvSpPr>
          <p:nvPr>
            <p:ph type="sldNum" sz="quarter" idx="12"/>
          </p:nvPr>
        </p:nvSpPr>
        <p:spPr/>
        <p:txBody>
          <a:bodyPr/>
          <a:lstStyle/>
          <a:p>
            <a:fld id="{D9123A46-5A6F-4C71-8A67-9FA22BC2B7FC}" type="slidenum">
              <a:rPr lang="ru-RU" altLang="ru-RU" smtClean="0"/>
              <a:pPr/>
              <a:t>26</a:t>
            </a:fld>
            <a:endParaRPr lang="ru-RU" altLang="ru-RU"/>
          </a:p>
        </p:txBody>
      </p:sp>
    </p:spTree>
    <p:extLst>
      <p:ext uri="{BB962C8B-B14F-4D97-AF65-F5344CB8AC3E}">
        <p14:creationId xmlns="" xmlns:p14="http://schemas.microsoft.com/office/powerpoint/2010/main" val="23480749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270257" y="784911"/>
            <a:ext cx="4680519" cy="369332"/>
          </a:xfrm>
          <a:prstGeom prst="rect">
            <a:avLst/>
          </a:prstGeom>
          <a:solidFill>
            <a:schemeClr val="bg1"/>
          </a:solidFill>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ПЕРЕХОД НА ЭФФЕКТИВНЫЙ КОНТРАКТ</a:t>
            </a:r>
            <a:endParaRPr lang="ru-RU" altLang="ru-RU" b="1" dirty="0">
              <a:solidFill>
                <a:srgbClr val="996633"/>
              </a:solidFill>
              <a:effectLst>
                <a:outerShdw blurRad="38100" dist="38100" dir="2700000" algn="tl">
                  <a:srgbClr val="000000">
                    <a:alpha val="43137"/>
                  </a:srgbClr>
                </a:outerShdw>
              </a:effectLst>
            </a:endParaRPr>
          </a:p>
        </p:txBody>
      </p:sp>
      <p:sp>
        <p:nvSpPr>
          <p:cNvPr id="2" name="Прямоугольник 1"/>
          <p:cNvSpPr/>
          <p:nvPr/>
        </p:nvSpPr>
        <p:spPr>
          <a:xfrm>
            <a:off x="1079192" y="1383279"/>
            <a:ext cx="6984776" cy="1200329"/>
          </a:xfrm>
          <a:prstGeom prst="rect">
            <a:avLst/>
          </a:prstGeom>
          <a:solidFill>
            <a:schemeClr val="bg2">
              <a:lumMod val="90000"/>
            </a:schemeClr>
          </a:solidFill>
          <a:ln w="12700">
            <a:solidFill>
              <a:srgbClr val="996633"/>
            </a:solidFill>
          </a:ln>
          <a:effectLst>
            <a:outerShdw blurRad="50800" dist="38100" algn="l" rotWithShape="0">
              <a:schemeClr val="bg1">
                <a:lumMod val="85000"/>
                <a:alpha val="40000"/>
              </a:schemeClr>
            </a:outerShdw>
          </a:effectLst>
          <a:scene3d>
            <a:camera prst="orthographicFront"/>
            <a:lightRig rig="threePt" dir="t"/>
          </a:scene3d>
          <a:sp3d>
            <a:bevelT w="139700" h="139700" prst="divot"/>
          </a:sp3d>
        </p:spPr>
        <p:txBody>
          <a:bodyPr wrap="square">
            <a:spAutoFit/>
          </a:bodyPr>
          <a:lstStyle/>
          <a:p>
            <a:pPr algn="ctr"/>
            <a:r>
              <a:rPr lang="ru-RU" b="1" dirty="0">
                <a:solidFill>
                  <a:schemeClr val="accent6">
                    <a:lumMod val="50000"/>
                  </a:schemeClr>
                </a:solidFill>
              </a:rPr>
              <a:t>ПРОГРАММА ПОЭТАПНОГО СОВЕРШЕНСТВОВАНИЯ СИСТЕМЫ ОПЛАТЫ ТРУДА В ГОСУДАРСТВЕННЫХ (МУНИЦИПАЛЬНЫХ) УЧРЕЖДЕНИЯХ НА 2012 - 2018 ГОДЫ </a:t>
            </a:r>
            <a:endParaRPr lang="ru-RU" b="1" dirty="0" smtClean="0">
              <a:solidFill>
                <a:schemeClr val="accent6">
                  <a:lumMod val="50000"/>
                </a:schemeClr>
              </a:solidFill>
            </a:endParaRPr>
          </a:p>
          <a:p>
            <a:pPr algn="ctr"/>
            <a:r>
              <a:rPr lang="ru-RU" b="1" dirty="0" smtClean="0">
                <a:solidFill>
                  <a:schemeClr val="tx1">
                    <a:lumMod val="85000"/>
                    <a:lumOff val="15000"/>
                  </a:schemeClr>
                </a:solidFill>
              </a:rPr>
              <a:t>(</a:t>
            </a:r>
            <a:r>
              <a:rPr lang="ru-RU" b="1" dirty="0">
                <a:solidFill>
                  <a:schemeClr val="tx1">
                    <a:lumMod val="85000"/>
                    <a:lumOff val="15000"/>
                  </a:schemeClr>
                </a:solidFill>
              </a:rPr>
              <a:t>распоряжение Правительства РФ от 26 ноября 2012 г. N </a:t>
            </a:r>
            <a:r>
              <a:rPr lang="ru-RU" b="1" dirty="0" smtClean="0">
                <a:solidFill>
                  <a:schemeClr val="tx1">
                    <a:lumMod val="85000"/>
                    <a:lumOff val="15000"/>
                  </a:schemeClr>
                </a:solidFill>
              </a:rPr>
              <a:t>2190-р):</a:t>
            </a:r>
            <a:r>
              <a:rPr lang="ru-RU" b="1" dirty="0" smtClean="0">
                <a:solidFill>
                  <a:schemeClr val="accent6">
                    <a:lumMod val="50000"/>
                  </a:schemeClr>
                </a:solidFill>
              </a:rPr>
              <a:t>  </a:t>
            </a:r>
            <a:endParaRPr lang="ru-RU" b="1" dirty="0">
              <a:solidFill>
                <a:schemeClr val="accent6">
                  <a:lumMod val="50000"/>
                </a:schemeClr>
              </a:solidFill>
            </a:endParaRPr>
          </a:p>
        </p:txBody>
      </p:sp>
      <p:sp>
        <p:nvSpPr>
          <p:cNvPr id="3" name="Прямоугольник 2"/>
          <p:cNvSpPr/>
          <p:nvPr/>
        </p:nvSpPr>
        <p:spPr>
          <a:xfrm>
            <a:off x="971600" y="2671524"/>
            <a:ext cx="7560840" cy="830997"/>
          </a:xfrm>
          <a:prstGeom prst="rect">
            <a:avLst/>
          </a:prstGeom>
        </p:spPr>
        <p:txBody>
          <a:bodyPr wrap="square">
            <a:spAutoFit/>
          </a:bodyPr>
          <a:lstStyle/>
          <a:p>
            <a:pPr marL="285750" indent="-285750" algn="just">
              <a:buBlip>
                <a:blip r:embed="rId3"/>
              </a:buBlip>
            </a:pPr>
            <a:r>
              <a:rPr lang="ru-RU" sz="1600" dirty="0" smtClean="0"/>
              <a:t>дифференциация </a:t>
            </a:r>
            <a:r>
              <a:rPr lang="ru-RU" sz="1600" dirty="0"/>
              <a:t>оплаты труда </a:t>
            </a:r>
            <a:r>
              <a:rPr lang="ru-RU" sz="1600" dirty="0" smtClean="0"/>
              <a:t>в зависимости от сложности работы;</a:t>
            </a:r>
          </a:p>
          <a:p>
            <a:pPr marL="285750" indent="-285750" algn="just">
              <a:buBlip>
                <a:blip r:embed="rId3"/>
              </a:buBlip>
            </a:pPr>
            <a:r>
              <a:rPr lang="ru-RU" sz="1600" dirty="0" smtClean="0"/>
              <a:t>оплата </a:t>
            </a:r>
            <a:r>
              <a:rPr lang="ru-RU" sz="1600" dirty="0"/>
              <a:t>труда в зависимости от качества оказываемых </a:t>
            </a:r>
            <a:r>
              <a:rPr lang="ru-RU" sz="1600" dirty="0" smtClean="0"/>
              <a:t>услуг/работ</a:t>
            </a:r>
          </a:p>
          <a:p>
            <a:pPr marL="271463" indent="-271463" algn="just"/>
            <a:r>
              <a:rPr lang="ru-RU" sz="1600" dirty="0" smtClean="0"/>
              <a:t>      и эффективности </a:t>
            </a:r>
            <a:r>
              <a:rPr lang="ru-RU" sz="1600" dirty="0"/>
              <a:t>деятельности </a:t>
            </a:r>
            <a:r>
              <a:rPr lang="ru-RU" sz="1600" dirty="0" smtClean="0"/>
              <a:t>по </a:t>
            </a:r>
            <a:r>
              <a:rPr lang="ru-RU" sz="1600" dirty="0"/>
              <a:t>заданным критериям и </a:t>
            </a:r>
            <a:r>
              <a:rPr lang="ru-RU" sz="1600" dirty="0" smtClean="0"/>
              <a:t>показателям</a:t>
            </a:r>
            <a:endParaRPr lang="ru-RU" sz="1600" dirty="0"/>
          </a:p>
        </p:txBody>
      </p:sp>
      <p:grpSp>
        <p:nvGrpSpPr>
          <p:cNvPr id="8" name="Группа 7"/>
          <p:cNvGrpSpPr/>
          <p:nvPr/>
        </p:nvGrpSpPr>
        <p:grpSpPr>
          <a:xfrm>
            <a:off x="1004011" y="3765632"/>
            <a:ext cx="2855277" cy="1103528"/>
            <a:chOff x="971600" y="1988840"/>
            <a:chExt cx="2855277" cy="914400"/>
          </a:xfr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p:grpSpPr>
        <p:sp>
          <p:nvSpPr>
            <p:cNvPr id="9" name="Скругленный прямоугольник 8"/>
            <p:cNvSpPr/>
            <p:nvPr/>
          </p:nvSpPr>
          <p:spPr>
            <a:xfrm>
              <a:off x="971600" y="1988840"/>
              <a:ext cx="2808312" cy="914400"/>
            </a:xfrm>
            <a:prstGeom prst="roundRect">
              <a:avLst/>
            </a:prstGeom>
            <a:grpFill/>
            <a:ln w="12700">
              <a:solidFill>
                <a:schemeClr val="tx2">
                  <a:lumMod val="40000"/>
                  <a:lumOff val="60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984239" y="2037077"/>
              <a:ext cx="2842638" cy="765085"/>
            </a:xfrm>
            <a:prstGeom prst="rect">
              <a:avLst/>
            </a:prstGeom>
            <a:noFill/>
          </p:spPr>
          <p:txBody>
            <a:bodyPr wrap="none" rtlCol="0">
              <a:spAutoFit/>
            </a:bodyPr>
            <a:lstStyle/>
            <a:p>
              <a:r>
                <a:rPr lang="ru-RU" b="1" dirty="0" smtClean="0">
                  <a:solidFill>
                    <a:srgbClr val="FF0000"/>
                  </a:solidFill>
                </a:rPr>
                <a:t>В 2013 ГОДУ </a:t>
              </a:r>
            </a:p>
            <a:p>
              <a:r>
                <a:rPr lang="ru-RU" b="1" dirty="0" smtClean="0"/>
                <a:t>ПЕРЕВЕДЕНЫ </a:t>
              </a:r>
              <a:r>
                <a:rPr lang="ru-RU" b="1" dirty="0"/>
                <a:t>НА </a:t>
              </a:r>
            </a:p>
            <a:p>
              <a:r>
                <a:rPr lang="ru-RU" b="1" dirty="0"/>
                <a:t>ЭФФЕКТИВНЫЙ КОНТРАКТ</a:t>
              </a:r>
            </a:p>
          </p:txBody>
        </p:sp>
      </p:grpSp>
      <p:grpSp>
        <p:nvGrpSpPr>
          <p:cNvPr id="11" name="Группа 10"/>
          <p:cNvGrpSpPr/>
          <p:nvPr/>
        </p:nvGrpSpPr>
        <p:grpSpPr>
          <a:xfrm>
            <a:off x="1006682" y="5307610"/>
            <a:ext cx="2855277" cy="1103528"/>
            <a:chOff x="971600" y="1988840"/>
            <a:chExt cx="2855277" cy="914400"/>
          </a:xfr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p:grpSpPr>
        <p:sp>
          <p:nvSpPr>
            <p:cNvPr id="12" name="Скругленный прямоугольник 11"/>
            <p:cNvSpPr/>
            <p:nvPr/>
          </p:nvSpPr>
          <p:spPr>
            <a:xfrm>
              <a:off x="971600" y="1988840"/>
              <a:ext cx="2808312" cy="914400"/>
            </a:xfrm>
            <a:prstGeom prst="roundRect">
              <a:avLst/>
            </a:prstGeom>
            <a:grpFill/>
            <a:ln w="12700">
              <a:solidFill>
                <a:schemeClr val="tx2">
                  <a:lumMod val="40000"/>
                  <a:lumOff val="60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984239" y="2037077"/>
              <a:ext cx="2842638" cy="765085"/>
            </a:xfrm>
            <a:prstGeom prst="rect">
              <a:avLst/>
            </a:prstGeom>
            <a:noFill/>
          </p:spPr>
          <p:txBody>
            <a:bodyPr wrap="none" rtlCol="0">
              <a:spAutoFit/>
            </a:bodyPr>
            <a:lstStyle/>
            <a:p>
              <a:r>
                <a:rPr lang="ru-RU" b="1" dirty="0" smtClean="0">
                  <a:solidFill>
                    <a:srgbClr val="FF0000"/>
                  </a:solidFill>
                </a:rPr>
                <a:t>В 2014 ГОДУ </a:t>
              </a:r>
              <a:r>
                <a:rPr lang="ru-RU" b="1" dirty="0" smtClean="0"/>
                <a:t>БУДУТ</a:t>
              </a:r>
              <a:r>
                <a:rPr lang="ru-RU" b="1" dirty="0" smtClean="0">
                  <a:solidFill>
                    <a:srgbClr val="FF0000"/>
                  </a:solidFill>
                </a:rPr>
                <a:t>  </a:t>
              </a:r>
            </a:p>
            <a:p>
              <a:r>
                <a:rPr lang="ru-RU" b="1" dirty="0" smtClean="0"/>
                <a:t>ПЕРЕВЕДЕНЫ </a:t>
              </a:r>
              <a:r>
                <a:rPr lang="ru-RU" b="1" dirty="0"/>
                <a:t>НА </a:t>
              </a:r>
            </a:p>
            <a:p>
              <a:r>
                <a:rPr lang="ru-RU" b="1" dirty="0"/>
                <a:t>ЭФФЕКТИВНЫЙ КОНТРАКТ</a:t>
              </a:r>
            </a:p>
          </p:txBody>
        </p:sp>
      </p:grpSp>
      <p:grpSp>
        <p:nvGrpSpPr>
          <p:cNvPr id="14" name="Группа 13"/>
          <p:cNvGrpSpPr/>
          <p:nvPr/>
        </p:nvGrpSpPr>
        <p:grpSpPr>
          <a:xfrm>
            <a:off x="6610516" y="3646412"/>
            <a:ext cx="682487" cy="670468"/>
            <a:chOff x="6542517" y="2004603"/>
            <a:chExt cx="682487" cy="670468"/>
          </a:xfrm>
        </p:grpSpPr>
        <p:sp>
          <p:nvSpPr>
            <p:cNvPr id="15" name="Овал 14"/>
            <p:cNvSpPr/>
            <p:nvPr/>
          </p:nvSpPr>
          <p:spPr>
            <a:xfrm>
              <a:off x="6542517" y="2004603"/>
              <a:ext cx="682487" cy="670468"/>
            </a:xfrm>
            <a:prstGeom prst="ellipse">
              <a:avLst/>
            </a:prstGeo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TextBox 15"/>
            <p:cNvSpPr txBox="1"/>
            <p:nvPr/>
          </p:nvSpPr>
          <p:spPr>
            <a:xfrm>
              <a:off x="6621000" y="2123946"/>
              <a:ext cx="495649" cy="461665"/>
            </a:xfrm>
            <a:prstGeom prst="rect">
              <a:avLst/>
            </a:prstGeom>
            <a:noFill/>
          </p:spPr>
          <p:txBody>
            <a:bodyPr wrap="none" rtlCol="0">
              <a:spAutoFit/>
            </a:bodyPr>
            <a:lstStyle/>
            <a:p>
              <a:r>
                <a:rPr lang="ru-RU" sz="2400" b="1" dirty="0" smtClean="0">
                  <a:solidFill>
                    <a:srgbClr val="FF0000"/>
                  </a:solidFill>
                </a:rPr>
                <a:t>17</a:t>
              </a:r>
              <a:endParaRPr lang="ru-RU" sz="2400" b="1" dirty="0">
                <a:solidFill>
                  <a:srgbClr val="FF0000"/>
                </a:solidFill>
              </a:endParaRPr>
            </a:p>
          </p:txBody>
        </p:sp>
      </p:grpSp>
      <p:grpSp>
        <p:nvGrpSpPr>
          <p:cNvPr id="17" name="Группа 16"/>
          <p:cNvGrpSpPr/>
          <p:nvPr/>
        </p:nvGrpSpPr>
        <p:grpSpPr>
          <a:xfrm>
            <a:off x="6664596" y="5192555"/>
            <a:ext cx="682487" cy="670468"/>
            <a:chOff x="6542517" y="2004603"/>
            <a:chExt cx="682487" cy="670468"/>
          </a:xfrm>
        </p:grpSpPr>
        <p:sp>
          <p:nvSpPr>
            <p:cNvPr id="18" name="Овал 17"/>
            <p:cNvSpPr/>
            <p:nvPr/>
          </p:nvSpPr>
          <p:spPr>
            <a:xfrm>
              <a:off x="6542517" y="2004603"/>
              <a:ext cx="682487" cy="670468"/>
            </a:xfrm>
            <a:prstGeom prst="ellipse">
              <a:avLst/>
            </a:prstGeo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8"/>
            <p:cNvSpPr txBox="1"/>
            <p:nvPr/>
          </p:nvSpPr>
          <p:spPr>
            <a:xfrm>
              <a:off x="6640664" y="2123946"/>
              <a:ext cx="495649" cy="461665"/>
            </a:xfrm>
            <a:prstGeom prst="rect">
              <a:avLst/>
            </a:prstGeom>
            <a:noFill/>
          </p:spPr>
          <p:txBody>
            <a:bodyPr wrap="none" rtlCol="0">
              <a:spAutoFit/>
            </a:bodyPr>
            <a:lstStyle/>
            <a:p>
              <a:r>
                <a:rPr lang="ru-RU" sz="2400" b="1" dirty="0" smtClean="0">
                  <a:solidFill>
                    <a:srgbClr val="FF0000"/>
                  </a:solidFill>
                </a:rPr>
                <a:t>25</a:t>
              </a:r>
              <a:endParaRPr lang="ru-RU" sz="2400" b="1" dirty="0">
                <a:solidFill>
                  <a:srgbClr val="FF0000"/>
                </a:solidFill>
              </a:endParaRPr>
            </a:p>
          </p:txBody>
        </p:sp>
      </p:grpSp>
      <p:grpSp>
        <p:nvGrpSpPr>
          <p:cNvPr id="20" name="Группа 19"/>
          <p:cNvGrpSpPr/>
          <p:nvPr/>
        </p:nvGrpSpPr>
        <p:grpSpPr>
          <a:xfrm>
            <a:off x="7187887" y="3981646"/>
            <a:ext cx="914400" cy="914400"/>
            <a:chOff x="5969361" y="1232468"/>
            <a:chExt cx="914400" cy="914400"/>
          </a:xfrm>
        </p:grpSpPr>
        <p:sp>
          <p:nvSpPr>
            <p:cNvPr id="21" name="Овал 20"/>
            <p:cNvSpPr/>
            <p:nvPr/>
          </p:nvSpPr>
          <p:spPr>
            <a:xfrm>
              <a:off x="5969361" y="1232468"/>
              <a:ext cx="914400" cy="914400"/>
            </a:xfrm>
            <a:prstGeom prst="ellipse">
              <a:avLst/>
            </a:prstGeo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TextBox 21"/>
            <p:cNvSpPr txBox="1"/>
            <p:nvPr/>
          </p:nvSpPr>
          <p:spPr>
            <a:xfrm>
              <a:off x="6012461" y="1443729"/>
              <a:ext cx="806631" cy="461665"/>
            </a:xfrm>
            <a:prstGeom prst="rect">
              <a:avLst/>
            </a:prstGeom>
            <a:noFill/>
          </p:spPr>
          <p:txBody>
            <a:bodyPr wrap="none" rtlCol="0">
              <a:spAutoFit/>
            </a:bodyPr>
            <a:lstStyle/>
            <a:p>
              <a:r>
                <a:rPr lang="ru-RU" sz="2400" b="1" dirty="0" smtClean="0">
                  <a:solidFill>
                    <a:srgbClr val="FF0000"/>
                  </a:solidFill>
                </a:rPr>
                <a:t>8349</a:t>
              </a:r>
              <a:endParaRPr lang="ru-RU" sz="2400" b="1" dirty="0">
                <a:solidFill>
                  <a:srgbClr val="FF0000"/>
                </a:solidFill>
              </a:endParaRPr>
            </a:p>
          </p:txBody>
        </p:sp>
      </p:grpSp>
      <p:grpSp>
        <p:nvGrpSpPr>
          <p:cNvPr id="23" name="Группа 22"/>
          <p:cNvGrpSpPr/>
          <p:nvPr/>
        </p:nvGrpSpPr>
        <p:grpSpPr>
          <a:xfrm>
            <a:off x="7209803" y="5513975"/>
            <a:ext cx="962123" cy="914400"/>
            <a:chOff x="5943637" y="1232468"/>
            <a:chExt cx="962123" cy="914400"/>
          </a:xfrm>
        </p:grpSpPr>
        <p:sp>
          <p:nvSpPr>
            <p:cNvPr id="24" name="Овал 23"/>
            <p:cNvSpPr/>
            <p:nvPr/>
          </p:nvSpPr>
          <p:spPr>
            <a:xfrm>
              <a:off x="5969361" y="1232468"/>
              <a:ext cx="914400" cy="914400"/>
            </a:xfrm>
            <a:prstGeom prst="ellipse">
              <a:avLst/>
            </a:prstGeom>
            <a:gradFill>
              <a:gsLst>
                <a:gs pos="0">
                  <a:schemeClr val="bg1">
                    <a:lumMod val="95000"/>
                  </a:schemeClr>
                </a:gs>
                <a:gs pos="17999">
                  <a:schemeClr val="accent1">
                    <a:lumMod val="20000"/>
                    <a:lumOff val="80000"/>
                  </a:schemeClr>
                </a:gs>
                <a:gs pos="36000">
                  <a:schemeClr val="accent4">
                    <a:lumMod val="20000"/>
                    <a:lumOff val="80000"/>
                  </a:schemeClr>
                </a:gs>
                <a:gs pos="61000">
                  <a:schemeClr val="accent4">
                    <a:lumMod val="20000"/>
                    <a:lumOff val="80000"/>
                  </a:schemeClr>
                </a:gs>
                <a:gs pos="82001">
                  <a:schemeClr val="accent1">
                    <a:lumMod val="20000"/>
                    <a:lumOff val="80000"/>
                  </a:schemeClr>
                </a:gs>
                <a:gs pos="100000">
                  <a:schemeClr val="bg1">
                    <a:lumMod val="95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TextBox 24"/>
            <p:cNvSpPr txBox="1"/>
            <p:nvPr/>
          </p:nvSpPr>
          <p:spPr>
            <a:xfrm>
              <a:off x="5943637" y="1443729"/>
              <a:ext cx="962123" cy="461665"/>
            </a:xfrm>
            <a:prstGeom prst="rect">
              <a:avLst/>
            </a:prstGeom>
            <a:noFill/>
          </p:spPr>
          <p:txBody>
            <a:bodyPr wrap="none" rtlCol="0">
              <a:spAutoFit/>
            </a:bodyPr>
            <a:lstStyle/>
            <a:p>
              <a:r>
                <a:rPr lang="ru-RU" sz="2400" b="1" dirty="0" smtClean="0">
                  <a:solidFill>
                    <a:srgbClr val="FF0000"/>
                  </a:solidFill>
                </a:rPr>
                <a:t>15809</a:t>
              </a:r>
              <a:endParaRPr lang="ru-RU" sz="2400" b="1" dirty="0">
                <a:solidFill>
                  <a:srgbClr val="FF0000"/>
                </a:solidFill>
              </a:endParaRPr>
            </a:p>
          </p:txBody>
        </p:sp>
      </p:grpSp>
      <p:grpSp>
        <p:nvGrpSpPr>
          <p:cNvPr id="30" name="Группа 29"/>
          <p:cNvGrpSpPr/>
          <p:nvPr/>
        </p:nvGrpSpPr>
        <p:grpSpPr>
          <a:xfrm>
            <a:off x="4961394" y="3765632"/>
            <a:ext cx="1384919" cy="2571244"/>
            <a:chOff x="4253490" y="3765632"/>
            <a:chExt cx="1384919" cy="2571244"/>
          </a:xfrm>
        </p:grpSpPr>
        <p:sp>
          <p:nvSpPr>
            <p:cNvPr id="26" name="Стрелка вправо с вырезом 25"/>
            <p:cNvSpPr/>
            <p:nvPr/>
          </p:nvSpPr>
          <p:spPr>
            <a:xfrm>
              <a:off x="4270257" y="3765632"/>
              <a:ext cx="1368152" cy="484632"/>
            </a:xfrm>
            <a:prstGeom prst="notchedRightArrow">
              <a:avLst/>
            </a:prstGeom>
            <a:solidFill>
              <a:schemeClr val="accent3">
                <a:lumMod val="20000"/>
                <a:lumOff val="80000"/>
              </a:schemeClr>
            </a:solidFill>
            <a:ln w="12700">
              <a:solidFill>
                <a:schemeClr val="accent3">
                  <a:lumMod val="75000"/>
                </a:schemeClr>
              </a:solid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lumMod val="75000"/>
                      <a:lumOff val="25000"/>
                    </a:schemeClr>
                  </a:solidFill>
                  <a:effectLst>
                    <a:outerShdw blurRad="38100" dist="38100" dir="2700000" algn="tl">
                      <a:srgbClr val="000000">
                        <a:alpha val="43137"/>
                      </a:srgbClr>
                    </a:outerShdw>
                  </a:effectLst>
                </a:rPr>
                <a:t>ЛПУ</a:t>
              </a:r>
              <a:endParaRPr lang="ru-RU" b="1" dirty="0">
                <a:solidFill>
                  <a:schemeClr val="tx1">
                    <a:lumMod val="75000"/>
                    <a:lumOff val="25000"/>
                  </a:schemeClr>
                </a:solidFill>
                <a:effectLst>
                  <a:outerShdw blurRad="38100" dist="38100" dir="2700000" algn="tl">
                    <a:srgbClr val="000000">
                      <a:alpha val="43137"/>
                    </a:srgbClr>
                  </a:outerShdw>
                </a:effectLst>
              </a:endParaRPr>
            </a:p>
          </p:txBody>
        </p:sp>
        <p:sp>
          <p:nvSpPr>
            <p:cNvPr id="27" name="Стрелка вправо с вырезом 26"/>
            <p:cNvSpPr/>
            <p:nvPr/>
          </p:nvSpPr>
          <p:spPr>
            <a:xfrm>
              <a:off x="4270257" y="4308086"/>
              <a:ext cx="1368152" cy="484632"/>
            </a:xfrm>
            <a:prstGeom prst="notchedRightArrow">
              <a:avLst/>
            </a:prstGeom>
            <a:solidFill>
              <a:schemeClr val="accent3">
                <a:lumMod val="20000"/>
                <a:lumOff val="80000"/>
              </a:schemeClr>
            </a:solidFill>
            <a:ln w="12700">
              <a:solidFill>
                <a:schemeClr val="accent3">
                  <a:lumMod val="75000"/>
                </a:schemeClr>
              </a:solid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lumMod val="75000"/>
                      <a:lumOff val="25000"/>
                    </a:schemeClr>
                  </a:solidFill>
                  <a:effectLst>
                    <a:outerShdw blurRad="38100" dist="38100" dir="2700000" algn="tl">
                      <a:srgbClr val="000000">
                        <a:alpha val="43137"/>
                      </a:srgbClr>
                    </a:outerShdw>
                  </a:effectLst>
                </a:rPr>
                <a:t>человек</a:t>
              </a:r>
            </a:p>
          </p:txBody>
        </p:sp>
        <p:sp>
          <p:nvSpPr>
            <p:cNvPr id="28" name="Стрелка вправо с вырезом 27"/>
            <p:cNvSpPr/>
            <p:nvPr/>
          </p:nvSpPr>
          <p:spPr>
            <a:xfrm>
              <a:off x="4253490" y="5293724"/>
              <a:ext cx="1368152" cy="484632"/>
            </a:xfrm>
            <a:prstGeom prst="notchedRightArrow">
              <a:avLst/>
            </a:prstGeom>
            <a:solidFill>
              <a:schemeClr val="accent3">
                <a:lumMod val="20000"/>
                <a:lumOff val="80000"/>
              </a:schemeClr>
            </a:solidFill>
            <a:ln w="12700">
              <a:solidFill>
                <a:schemeClr val="accent3">
                  <a:lumMod val="75000"/>
                </a:schemeClr>
              </a:solid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lumMod val="75000"/>
                      <a:lumOff val="25000"/>
                    </a:schemeClr>
                  </a:solidFill>
                  <a:effectLst>
                    <a:outerShdw blurRad="38100" dist="38100" dir="2700000" algn="tl">
                      <a:srgbClr val="000000">
                        <a:alpha val="43137"/>
                      </a:srgbClr>
                    </a:outerShdw>
                  </a:effectLst>
                </a:rPr>
                <a:t>ЛПУ</a:t>
              </a:r>
            </a:p>
          </p:txBody>
        </p:sp>
        <p:sp>
          <p:nvSpPr>
            <p:cNvPr id="29" name="Стрелка вправо с вырезом 28"/>
            <p:cNvSpPr/>
            <p:nvPr/>
          </p:nvSpPr>
          <p:spPr>
            <a:xfrm>
              <a:off x="4258410" y="5852244"/>
              <a:ext cx="1368152" cy="484632"/>
            </a:xfrm>
            <a:prstGeom prst="notchedRightArrow">
              <a:avLst/>
            </a:prstGeom>
            <a:solidFill>
              <a:schemeClr val="accent3">
                <a:lumMod val="20000"/>
                <a:lumOff val="80000"/>
              </a:schemeClr>
            </a:solidFill>
            <a:ln w="12700">
              <a:solidFill>
                <a:schemeClr val="accent3">
                  <a:lumMod val="75000"/>
                </a:schemeClr>
              </a:solid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lumMod val="75000"/>
                      <a:lumOff val="25000"/>
                    </a:schemeClr>
                  </a:solidFill>
                  <a:effectLst>
                    <a:outerShdw blurRad="38100" dist="38100" dir="2700000" algn="tl">
                      <a:srgbClr val="000000">
                        <a:alpha val="43137"/>
                      </a:srgbClr>
                    </a:outerShdw>
                  </a:effectLst>
                </a:rPr>
                <a:t>человек</a:t>
              </a:r>
            </a:p>
          </p:txBody>
        </p:sp>
      </p:grpSp>
      <p:sp>
        <p:nvSpPr>
          <p:cNvPr id="31" name="Номер слайда 30"/>
          <p:cNvSpPr>
            <a:spLocks noGrp="1"/>
          </p:cNvSpPr>
          <p:nvPr>
            <p:ph type="sldNum" sz="quarter" idx="12"/>
          </p:nvPr>
        </p:nvSpPr>
        <p:spPr/>
        <p:txBody>
          <a:bodyPr/>
          <a:lstStyle/>
          <a:p>
            <a:fld id="{D9123A46-5A6F-4C71-8A67-9FA22BC2B7FC}" type="slidenum">
              <a:rPr lang="ru-RU" altLang="ru-RU" smtClean="0"/>
              <a:pPr/>
              <a:t>27</a:t>
            </a:fld>
            <a:endParaRPr lang="ru-RU" altLang="ru-RU"/>
          </a:p>
        </p:txBody>
      </p:sp>
    </p:spTree>
    <p:extLst>
      <p:ext uri="{BB962C8B-B14F-4D97-AF65-F5344CB8AC3E}">
        <p14:creationId xmlns="" xmlns:p14="http://schemas.microsoft.com/office/powerpoint/2010/main" val="6237922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0" y="888577"/>
            <a:ext cx="5040559" cy="369332"/>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r"/>
            <a:r>
              <a:rPr lang="ru-RU" altLang="ru-RU" b="1" dirty="0" smtClean="0">
                <a:solidFill>
                  <a:srgbClr val="996633"/>
                </a:solidFill>
                <a:effectLst>
                  <a:outerShdw blurRad="38100" dist="38100" dir="2700000" algn="tl">
                    <a:srgbClr val="000000">
                      <a:alpha val="43137"/>
                    </a:srgbClr>
                  </a:outerShdw>
                </a:effectLst>
                <a:latin typeface="+mn-lt"/>
              </a:rPr>
              <a:t>ПОКАЗАТЕЛИ ЗДОРОВЬЯ  «ДОРОЖНОЙ КАРТЫ»</a:t>
            </a:r>
            <a:endParaRPr lang="ru-RU" altLang="ru-RU" b="1" dirty="0">
              <a:solidFill>
                <a:srgbClr val="996633"/>
              </a:solidFill>
              <a:effectLst>
                <a:outerShdw blurRad="38100" dist="38100" dir="2700000" algn="tl">
                  <a:srgbClr val="000000">
                    <a:alpha val="43137"/>
                  </a:srgbClr>
                </a:outerShdw>
              </a:effectLst>
              <a:latin typeface="+mn-lt"/>
            </a:endParaRPr>
          </a:p>
        </p:txBody>
      </p:sp>
      <p:pic>
        <p:nvPicPr>
          <p:cNvPr id="103461" name="Рисунок 3"/>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6296025"/>
            <a:ext cx="2133600" cy="561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3" name="Группа 2"/>
          <p:cNvGrpSpPr/>
          <p:nvPr/>
        </p:nvGrpSpPr>
        <p:grpSpPr>
          <a:xfrm>
            <a:off x="158749" y="1656054"/>
            <a:ext cx="8869901" cy="5013306"/>
            <a:chOff x="158749" y="1060450"/>
            <a:chExt cx="8869901" cy="5013306"/>
          </a:xfrm>
        </p:grpSpPr>
        <p:sp>
          <p:nvSpPr>
            <p:cNvPr id="11" name="Скругленный прямоугольник 10"/>
            <p:cNvSpPr/>
            <p:nvPr/>
          </p:nvSpPr>
          <p:spPr>
            <a:xfrm>
              <a:off x="158750" y="2879725"/>
              <a:ext cx="2908800" cy="579438"/>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a:solidFill>
                    <a:srgbClr val="000000"/>
                  </a:solidFill>
                  <a:latin typeface="Arial Black" pitchFamily="34" charset="0"/>
                  <a:ea typeface="Calibri" pitchFamily="34" charset="0"/>
                  <a:cs typeface="Times New Roman" pitchFamily="18" charset="0"/>
                </a:rPr>
                <a:t>Смертность от </a:t>
              </a:r>
              <a:r>
                <a:rPr lang="ru-RU" altLang="ru-RU" sz="1300" b="1" dirty="0" smtClean="0">
                  <a:solidFill>
                    <a:srgbClr val="000000"/>
                  </a:solidFill>
                  <a:latin typeface="Arial Black" pitchFamily="34" charset="0"/>
                  <a:ea typeface="Calibri" pitchFamily="34" charset="0"/>
                  <a:cs typeface="Times New Roman" pitchFamily="18" charset="0"/>
                </a:rPr>
                <a:t>новообразований</a:t>
              </a:r>
              <a:endParaRPr lang="ru-RU" altLang="ru-RU" sz="1300" b="1" dirty="0">
                <a:solidFill>
                  <a:srgbClr val="000000"/>
                </a:solidFill>
                <a:latin typeface="Arial Black" pitchFamily="34" charset="0"/>
                <a:ea typeface="Calibri" pitchFamily="34" charset="0"/>
                <a:cs typeface="Times New Roman" pitchFamily="18" charset="0"/>
              </a:endParaRPr>
            </a:p>
          </p:txBody>
        </p:sp>
        <p:sp>
          <p:nvSpPr>
            <p:cNvPr id="17" name="Скругленный прямоугольник 16"/>
            <p:cNvSpPr/>
            <p:nvPr/>
          </p:nvSpPr>
          <p:spPr>
            <a:xfrm>
              <a:off x="158750" y="2282825"/>
              <a:ext cx="2908800" cy="479425"/>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a:solidFill>
                    <a:srgbClr val="000000"/>
                  </a:solidFill>
                  <a:latin typeface="Arial Black" pitchFamily="34" charset="0"/>
                  <a:ea typeface="Calibri" pitchFamily="34" charset="0"/>
                  <a:cs typeface="Times New Roman" pitchFamily="18" charset="0"/>
                </a:rPr>
                <a:t>Смертность от </a:t>
              </a:r>
              <a:r>
                <a:rPr lang="ru-RU" altLang="ru-RU" sz="1300" b="1" dirty="0" smtClean="0">
                  <a:solidFill>
                    <a:srgbClr val="000000"/>
                  </a:solidFill>
                  <a:latin typeface="Arial Black" pitchFamily="34" charset="0"/>
                  <a:ea typeface="Calibri" pitchFamily="34" charset="0"/>
                  <a:cs typeface="Times New Roman" pitchFamily="18" charset="0"/>
                </a:rPr>
                <a:t>сердечно-сосудистых болезней</a:t>
              </a:r>
              <a:endParaRPr lang="ru-RU" altLang="ru-RU" sz="1300" b="1" dirty="0">
                <a:solidFill>
                  <a:srgbClr val="000000"/>
                </a:solidFill>
                <a:latin typeface="Arial Black" pitchFamily="34" charset="0"/>
                <a:ea typeface="Calibri" pitchFamily="34" charset="0"/>
                <a:cs typeface="Times New Roman" pitchFamily="18" charset="0"/>
              </a:endParaRPr>
            </a:p>
          </p:txBody>
        </p:sp>
        <p:sp>
          <p:nvSpPr>
            <p:cNvPr id="18" name="Скругленный прямоугольник 17"/>
            <p:cNvSpPr/>
            <p:nvPr/>
          </p:nvSpPr>
          <p:spPr>
            <a:xfrm>
              <a:off x="169863" y="1060450"/>
              <a:ext cx="2908800" cy="592138"/>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a:solidFill>
                    <a:srgbClr val="1F497D"/>
                  </a:solidFill>
                  <a:latin typeface="Arial Black" pitchFamily="34" charset="0"/>
                  <a:ea typeface="Calibri" pitchFamily="34" charset="0"/>
                  <a:cs typeface="Times New Roman" pitchFamily="18" charset="0"/>
                </a:rPr>
                <a:t>Показатель</a:t>
              </a:r>
            </a:p>
          </p:txBody>
        </p:sp>
        <p:sp>
          <p:nvSpPr>
            <p:cNvPr id="22" name="Скругленный прямоугольник 21"/>
            <p:cNvSpPr/>
            <p:nvPr/>
          </p:nvSpPr>
          <p:spPr>
            <a:xfrm>
              <a:off x="7164387" y="1060450"/>
              <a:ext cx="1846800" cy="592138"/>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algn="ctr" eaLnBrk="1" hangingPunct="1"/>
              <a:r>
                <a:rPr lang="ru-RU" altLang="ru-RU" sz="1300" b="1" dirty="0">
                  <a:solidFill>
                    <a:srgbClr val="1F497D"/>
                  </a:solidFill>
                  <a:latin typeface="Arial Black" pitchFamily="34" charset="0"/>
                  <a:ea typeface="Calibri" pitchFamily="34" charset="0"/>
                  <a:cs typeface="Times New Roman" pitchFamily="18" charset="0"/>
                </a:rPr>
                <a:t>Показатели </a:t>
              </a:r>
            </a:p>
            <a:p>
              <a:pPr algn="ctr" eaLnBrk="1" hangingPunct="1"/>
              <a:r>
                <a:rPr lang="ru-RU" altLang="ru-RU" sz="1300" b="1" dirty="0" smtClean="0">
                  <a:solidFill>
                    <a:srgbClr val="1F497D"/>
                  </a:solidFill>
                  <a:latin typeface="Arial Black" pitchFamily="34" charset="0"/>
                  <a:ea typeface="Calibri" pitchFamily="34" charset="0"/>
                  <a:cs typeface="Times New Roman" pitchFamily="18" charset="0"/>
                </a:rPr>
                <a:t>2013 года</a:t>
              </a:r>
              <a:endParaRPr lang="ru-RU" altLang="ru-RU" sz="1300" b="1" dirty="0">
                <a:solidFill>
                  <a:srgbClr val="1F497D"/>
                </a:solidFill>
                <a:latin typeface="Arial Black" pitchFamily="34" charset="0"/>
                <a:ea typeface="Calibri" pitchFamily="34" charset="0"/>
                <a:cs typeface="Times New Roman" pitchFamily="18" charset="0"/>
              </a:endParaRPr>
            </a:p>
          </p:txBody>
        </p:sp>
        <p:sp>
          <p:nvSpPr>
            <p:cNvPr id="23" name="Скругленный прямоугольник 22"/>
            <p:cNvSpPr/>
            <p:nvPr/>
          </p:nvSpPr>
          <p:spPr>
            <a:xfrm>
              <a:off x="3211513" y="1060450"/>
              <a:ext cx="1846800" cy="592138"/>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algn="ctr" eaLnBrk="1" hangingPunct="1"/>
              <a:r>
                <a:rPr lang="ru-RU" altLang="ru-RU" sz="1300" b="1" dirty="0" smtClean="0">
                  <a:solidFill>
                    <a:srgbClr val="1F497D"/>
                  </a:solidFill>
                  <a:latin typeface="Arial Black" pitchFamily="34" charset="0"/>
                  <a:ea typeface="Calibri" pitchFamily="34" charset="0"/>
                  <a:cs typeface="Times New Roman" pitchFamily="18" charset="0"/>
                </a:rPr>
                <a:t>Показатели 2012 года</a:t>
              </a:r>
              <a:endParaRPr lang="ru-RU" altLang="ru-RU" sz="1300" b="1" dirty="0">
                <a:solidFill>
                  <a:srgbClr val="1F497D"/>
                </a:solidFill>
                <a:latin typeface="Arial Black" pitchFamily="34" charset="0"/>
                <a:ea typeface="Calibri" pitchFamily="34" charset="0"/>
                <a:cs typeface="Times New Roman" pitchFamily="18" charset="0"/>
              </a:endParaRPr>
            </a:p>
          </p:txBody>
        </p:sp>
        <p:sp>
          <p:nvSpPr>
            <p:cNvPr id="25" name="Скругленный прямоугольник 24"/>
            <p:cNvSpPr/>
            <p:nvPr/>
          </p:nvSpPr>
          <p:spPr>
            <a:xfrm>
              <a:off x="158750" y="3560763"/>
              <a:ext cx="2908800" cy="390525"/>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a:solidFill>
                    <a:srgbClr val="000000"/>
                  </a:solidFill>
                  <a:latin typeface="Arial Black" pitchFamily="34" charset="0"/>
                  <a:ea typeface="Calibri" pitchFamily="34" charset="0"/>
                  <a:cs typeface="Times New Roman" pitchFamily="18" charset="0"/>
                </a:rPr>
                <a:t>Смертность от туберкулеза </a:t>
              </a:r>
            </a:p>
          </p:txBody>
        </p:sp>
        <p:sp>
          <p:nvSpPr>
            <p:cNvPr id="27" name="Скругленный прямоугольник 26"/>
            <p:cNvSpPr/>
            <p:nvPr/>
          </p:nvSpPr>
          <p:spPr>
            <a:xfrm>
              <a:off x="158750" y="4044950"/>
              <a:ext cx="2908800" cy="392162"/>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p>
              <a:pPr defTabSz="342900" eaLnBrk="1" fontAlgn="auto" hangingPunct="1">
                <a:spcBef>
                  <a:spcPts val="0"/>
                </a:spcBef>
                <a:spcAft>
                  <a:spcPts val="0"/>
                </a:spcAft>
                <a:defRPr/>
              </a:pPr>
              <a:r>
                <a:rPr lang="ru-RU" sz="1300" b="1" dirty="0">
                  <a:solidFill>
                    <a:prstClr val="black"/>
                  </a:solidFill>
                  <a:latin typeface="Arial Black" pitchFamily="34" charset="0"/>
                  <a:ea typeface="Calibri"/>
                  <a:cs typeface="Times New Roman"/>
                </a:rPr>
                <a:t>Смертность от </a:t>
              </a:r>
              <a:r>
                <a:rPr lang="ru-RU" sz="1300" b="1" dirty="0" smtClean="0">
                  <a:solidFill>
                    <a:prstClr val="black"/>
                  </a:solidFill>
                  <a:latin typeface="Arial Black" pitchFamily="34" charset="0"/>
                  <a:ea typeface="Calibri"/>
                  <a:cs typeface="Times New Roman"/>
                </a:rPr>
                <a:t>ДТП</a:t>
              </a:r>
              <a:endParaRPr lang="ru-RU" sz="1300" b="1" dirty="0">
                <a:solidFill>
                  <a:prstClr val="black"/>
                </a:solidFill>
                <a:latin typeface="Arial Black" pitchFamily="34" charset="0"/>
                <a:ea typeface="Calibri"/>
                <a:cs typeface="Times New Roman"/>
              </a:endParaRPr>
            </a:p>
          </p:txBody>
        </p:sp>
        <p:sp>
          <p:nvSpPr>
            <p:cNvPr id="32" name="Скругленный прямоугольник 31"/>
            <p:cNvSpPr/>
            <p:nvPr/>
          </p:nvSpPr>
          <p:spPr>
            <a:xfrm>
              <a:off x="7181850" y="2273300"/>
              <a:ext cx="1846800" cy="479425"/>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sz="2200" b="1" dirty="0">
                  <a:solidFill>
                    <a:srgbClr val="00B050"/>
                  </a:solidFill>
                  <a:effectLst>
                    <a:outerShdw blurRad="38100" dist="38100" dir="2700000" algn="tl">
                      <a:srgbClr val="000000">
                        <a:alpha val="43137"/>
                      </a:srgbClr>
                    </a:outerShdw>
                  </a:effectLst>
                  <a:latin typeface="Trebuchet MS" panose="020B0603020202020204" pitchFamily="34" charset="0"/>
                  <a:ea typeface="Calibri"/>
                  <a:cs typeface="Times New Roman"/>
                </a:rPr>
                <a:t>726</a:t>
              </a:r>
            </a:p>
          </p:txBody>
        </p:sp>
        <p:sp>
          <p:nvSpPr>
            <p:cNvPr id="33" name="Скругленный прямоугольник 32"/>
            <p:cNvSpPr/>
            <p:nvPr/>
          </p:nvSpPr>
          <p:spPr>
            <a:xfrm>
              <a:off x="7181850" y="2879725"/>
              <a:ext cx="1846800" cy="57943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sz="2200"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225</a:t>
              </a:r>
            </a:p>
          </p:txBody>
        </p:sp>
        <p:sp>
          <p:nvSpPr>
            <p:cNvPr id="34" name="Скругленный прямоугольник 33"/>
            <p:cNvSpPr/>
            <p:nvPr/>
          </p:nvSpPr>
          <p:spPr>
            <a:xfrm>
              <a:off x="5205413" y="2879725"/>
              <a:ext cx="1846800" cy="57943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216,3</a:t>
              </a:r>
            </a:p>
          </p:txBody>
        </p:sp>
        <p:sp>
          <p:nvSpPr>
            <p:cNvPr id="35" name="Скругленный прямоугольник 34"/>
            <p:cNvSpPr/>
            <p:nvPr/>
          </p:nvSpPr>
          <p:spPr>
            <a:xfrm>
              <a:off x="7181850" y="3581400"/>
              <a:ext cx="1846800" cy="36988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sz="2200" b="1" dirty="0">
                  <a:solidFill>
                    <a:srgbClr val="00B050"/>
                  </a:solidFill>
                  <a:effectLst>
                    <a:outerShdw blurRad="38100" dist="38100" dir="2700000" algn="tl">
                      <a:srgbClr val="000000">
                        <a:alpha val="43137"/>
                      </a:srgbClr>
                    </a:outerShdw>
                  </a:effectLst>
                  <a:latin typeface="Trebuchet MS" panose="020B0603020202020204" pitchFamily="34" charset="0"/>
                  <a:ea typeface="Calibri"/>
                  <a:cs typeface="Times New Roman"/>
                </a:rPr>
                <a:t>15,9</a:t>
              </a:r>
            </a:p>
          </p:txBody>
        </p:sp>
        <p:sp>
          <p:nvSpPr>
            <p:cNvPr id="38" name="Скругленный прямоугольник 37"/>
            <p:cNvSpPr/>
            <p:nvPr/>
          </p:nvSpPr>
          <p:spPr>
            <a:xfrm>
              <a:off x="3221038" y="3560763"/>
              <a:ext cx="1846262" cy="390525"/>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17,0</a:t>
              </a:r>
            </a:p>
          </p:txBody>
        </p:sp>
        <p:sp>
          <p:nvSpPr>
            <p:cNvPr id="39" name="Скругленный прямоугольник 38"/>
            <p:cNvSpPr/>
            <p:nvPr/>
          </p:nvSpPr>
          <p:spPr>
            <a:xfrm>
              <a:off x="3227388" y="2854325"/>
              <a:ext cx="1846800" cy="57943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225,4</a:t>
              </a:r>
            </a:p>
          </p:txBody>
        </p:sp>
        <p:sp>
          <p:nvSpPr>
            <p:cNvPr id="40" name="Скругленный прямоугольник 39"/>
            <p:cNvSpPr/>
            <p:nvPr/>
          </p:nvSpPr>
          <p:spPr>
            <a:xfrm>
              <a:off x="5199063" y="2282825"/>
              <a:ext cx="1846800" cy="479425"/>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752</a:t>
              </a:r>
            </a:p>
          </p:txBody>
        </p:sp>
        <p:sp>
          <p:nvSpPr>
            <p:cNvPr id="41" name="Скругленный прямоугольник 40"/>
            <p:cNvSpPr/>
            <p:nvPr/>
          </p:nvSpPr>
          <p:spPr>
            <a:xfrm>
              <a:off x="5200649" y="1776413"/>
              <a:ext cx="1846800" cy="395287"/>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13,6</a:t>
              </a:r>
            </a:p>
          </p:txBody>
        </p:sp>
        <p:sp>
          <p:nvSpPr>
            <p:cNvPr id="42" name="Скругленный прямоугольник 41"/>
            <p:cNvSpPr/>
            <p:nvPr/>
          </p:nvSpPr>
          <p:spPr>
            <a:xfrm>
              <a:off x="3221038" y="2273300"/>
              <a:ext cx="1846800" cy="479425"/>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751,1</a:t>
              </a:r>
            </a:p>
          </p:txBody>
        </p:sp>
        <p:sp>
          <p:nvSpPr>
            <p:cNvPr id="45" name="Скругленный прямоугольник 44"/>
            <p:cNvSpPr/>
            <p:nvPr/>
          </p:nvSpPr>
          <p:spPr>
            <a:xfrm>
              <a:off x="158750" y="1776413"/>
              <a:ext cx="2908800" cy="395287"/>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a:solidFill>
                    <a:srgbClr val="000000"/>
                  </a:solidFill>
                  <a:latin typeface="Arial Black" pitchFamily="34" charset="0"/>
                  <a:ea typeface="Calibri" pitchFamily="34" charset="0"/>
                  <a:cs typeface="Times New Roman" pitchFamily="18" charset="0"/>
                </a:rPr>
                <a:t>Смертность от всех причин</a:t>
              </a:r>
            </a:p>
          </p:txBody>
        </p:sp>
        <p:sp>
          <p:nvSpPr>
            <p:cNvPr id="46" name="Скругленный прямоугольник 45"/>
            <p:cNvSpPr/>
            <p:nvPr/>
          </p:nvSpPr>
          <p:spPr>
            <a:xfrm>
              <a:off x="3221038" y="1776413"/>
              <a:ext cx="1846262" cy="395287"/>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eaLnBrk="1" fontAlgn="auto" hangingPunct="1">
                <a:spcBef>
                  <a:spcPts val="0"/>
                </a:spcBef>
                <a:spcAft>
                  <a:spcPts val="0"/>
                </a:spcAft>
                <a:defRPr/>
              </a:pPr>
              <a:r>
                <a:rPr lang="ru-RU" b="1" dirty="0" smtClean="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13,9</a:t>
              </a:r>
              <a:endPar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endParaRPr>
            </a:p>
          </p:txBody>
        </p:sp>
        <p:sp>
          <p:nvSpPr>
            <p:cNvPr id="47" name="Скругленный прямоугольник 46"/>
            <p:cNvSpPr/>
            <p:nvPr/>
          </p:nvSpPr>
          <p:spPr>
            <a:xfrm>
              <a:off x="7181850" y="1776413"/>
              <a:ext cx="1846800" cy="395287"/>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sz="2200"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13,8</a:t>
              </a:r>
            </a:p>
          </p:txBody>
        </p:sp>
        <p:sp>
          <p:nvSpPr>
            <p:cNvPr id="52" name="Скругленный прямоугольник 51"/>
            <p:cNvSpPr/>
            <p:nvPr/>
          </p:nvSpPr>
          <p:spPr>
            <a:xfrm>
              <a:off x="5219700" y="1060450"/>
              <a:ext cx="1846800" cy="592138"/>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algn="ctr" eaLnBrk="1" hangingPunct="1"/>
              <a:r>
                <a:rPr lang="ru-RU" altLang="ru-RU" sz="1300" b="1" dirty="0" smtClean="0">
                  <a:solidFill>
                    <a:srgbClr val="1F497D"/>
                  </a:solidFill>
                  <a:latin typeface="Arial Black" pitchFamily="34" charset="0"/>
                  <a:ea typeface="Calibri" pitchFamily="34" charset="0"/>
                  <a:cs typeface="Times New Roman" pitchFamily="18" charset="0"/>
                </a:rPr>
                <a:t>План </a:t>
              </a:r>
              <a:endParaRPr lang="ru-RU" altLang="ru-RU" sz="1300" b="1" dirty="0">
                <a:solidFill>
                  <a:srgbClr val="1F497D"/>
                </a:solidFill>
                <a:latin typeface="Arial Black" pitchFamily="34" charset="0"/>
                <a:ea typeface="Calibri" pitchFamily="34" charset="0"/>
                <a:cs typeface="Times New Roman" pitchFamily="18" charset="0"/>
              </a:endParaRPr>
            </a:p>
            <a:p>
              <a:pPr algn="ctr" eaLnBrk="1" hangingPunct="1"/>
              <a:r>
                <a:rPr lang="ru-RU" altLang="ru-RU" sz="1300" b="1" dirty="0" smtClean="0">
                  <a:solidFill>
                    <a:srgbClr val="1F497D"/>
                  </a:solidFill>
                  <a:latin typeface="Arial Black" pitchFamily="34" charset="0"/>
                  <a:ea typeface="Calibri" pitchFamily="34" charset="0"/>
                  <a:cs typeface="Times New Roman" pitchFamily="18" charset="0"/>
                </a:rPr>
                <a:t>2013 </a:t>
              </a:r>
              <a:r>
                <a:rPr lang="ru-RU" altLang="ru-RU" sz="1300" b="1" dirty="0">
                  <a:solidFill>
                    <a:srgbClr val="1F497D"/>
                  </a:solidFill>
                  <a:latin typeface="Arial Black" pitchFamily="34" charset="0"/>
                  <a:ea typeface="Calibri" pitchFamily="34" charset="0"/>
                  <a:cs typeface="Times New Roman" pitchFamily="18" charset="0"/>
                </a:rPr>
                <a:t>года</a:t>
              </a:r>
            </a:p>
          </p:txBody>
        </p:sp>
        <p:sp>
          <p:nvSpPr>
            <p:cNvPr id="43" name="Скругленный прямоугольник 42"/>
            <p:cNvSpPr/>
            <p:nvPr/>
          </p:nvSpPr>
          <p:spPr>
            <a:xfrm>
              <a:off x="7181850" y="4044950"/>
              <a:ext cx="1846800" cy="392162"/>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sz="2200" b="1" dirty="0">
                  <a:solidFill>
                    <a:srgbClr val="00B050"/>
                  </a:solidFill>
                  <a:effectLst>
                    <a:outerShdw blurRad="38100" dist="38100" dir="2700000" algn="tl">
                      <a:srgbClr val="000000">
                        <a:alpha val="43137"/>
                      </a:srgbClr>
                    </a:outerShdw>
                  </a:effectLst>
                  <a:latin typeface="Trebuchet MS" panose="020B0603020202020204" pitchFamily="34" charset="0"/>
                  <a:ea typeface="Calibri"/>
                  <a:cs typeface="Times New Roman"/>
                </a:rPr>
                <a:t>12,6</a:t>
              </a:r>
            </a:p>
          </p:txBody>
        </p:sp>
        <p:sp>
          <p:nvSpPr>
            <p:cNvPr id="44" name="Скругленный прямоугольник 43"/>
            <p:cNvSpPr/>
            <p:nvPr/>
          </p:nvSpPr>
          <p:spPr>
            <a:xfrm>
              <a:off x="3227388" y="4043168"/>
              <a:ext cx="1846800" cy="403372"/>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14,2</a:t>
              </a:r>
            </a:p>
          </p:txBody>
        </p:sp>
        <p:sp>
          <p:nvSpPr>
            <p:cNvPr id="53" name="Скругленный прямоугольник 52"/>
            <p:cNvSpPr/>
            <p:nvPr/>
          </p:nvSpPr>
          <p:spPr>
            <a:xfrm>
              <a:off x="5194299" y="4054475"/>
              <a:ext cx="1846800" cy="382637"/>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14,0</a:t>
              </a:r>
            </a:p>
          </p:txBody>
        </p:sp>
        <p:sp>
          <p:nvSpPr>
            <p:cNvPr id="54" name="Скругленный прямоугольник 53"/>
            <p:cNvSpPr/>
            <p:nvPr/>
          </p:nvSpPr>
          <p:spPr>
            <a:xfrm>
              <a:off x="5194299" y="3586163"/>
              <a:ext cx="1846800" cy="365125"/>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16,7</a:t>
              </a:r>
            </a:p>
          </p:txBody>
        </p:sp>
        <p:sp>
          <p:nvSpPr>
            <p:cNvPr id="55" name="Скругленный прямоугольник 54"/>
            <p:cNvSpPr/>
            <p:nvPr/>
          </p:nvSpPr>
          <p:spPr>
            <a:xfrm>
              <a:off x="5194299" y="4573610"/>
              <a:ext cx="1846800" cy="415925"/>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7,1</a:t>
              </a:r>
            </a:p>
          </p:txBody>
        </p:sp>
        <p:sp>
          <p:nvSpPr>
            <p:cNvPr id="28" name="Скругленный прямоугольник 27"/>
            <p:cNvSpPr/>
            <p:nvPr/>
          </p:nvSpPr>
          <p:spPr>
            <a:xfrm>
              <a:off x="169862" y="4590933"/>
              <a:ext cx="2908800" cy="425450"/>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a:solidFill>
                    <a:srgbClr val="000000"/>
                  </a:solidFill>
                  <a:latin typeface="Arial Black" pitchFamily="34" charset="0"/>
                  <a:ea typeface="Calibri" pitchFamily="34" charset="0"/>
                  <a:cs typeface="Times New Roman" pitchFamily="18" charset="0"/>
                </a:rPr>
                <a:t>Младенческая смертность</a:t>
              </a:r>
            </a:p>
          </p:txBody>
        </p:sp>
        <p:sp>
          <p:nvSpPr>
            <p:cNvPr id="29" name="Скругленный прямоугольник 28"/>
            <p:cNvSpPr/>
            <p:nvPr/>
          </p:nvSpPr>
          <p:spPr>
            <a:xfrm>
              <a:off x="158749" y="5106870"/>
              <a:ext cx="2908800" cy="436563"/>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a:solidFill>
                    <a:srgbClr val="000000"/>
                  </a:solidFill>
                  <a:latin typeface="Arial Black" pitchFamily="34" charset="0"/>
                  <a:ea typeface="Calibri" pitchFamily="34" charset="0"/>
                  <a:cs typeface="Times New Roman" pitchFamily="18" charset="0"/>
                </a:rPr>
                <a:t>Материнская смертность </a:t>
              </a:r>
            </a:p>
          </p:txBody>
        </p:sp>
        <p:sp>
          <p:nvSpPr>
            <p:cNvPr id="31" name="Скругленный прямоугольник 30"/>
            <p:cNvSpPr/>
            <p:nvPr/>
          </p:nvSpPr>
          <p:spPr>
            <a:xfrm>
              <a:off x="7181850" y="5678468"/>
              <a:ext cx="1846800" cy="39528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sz="2200"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9,3</a:t>
              </a:r>
            </a:p>
          </p:txBody>
        </p:sp>
        <p:sp>
          <p:nvSpPr>
            <p:cNvPr id="37" name="Скругленный прямоугольник 36"/>
            <p:cNvSpPr/>
            <p:nvPr/>
          </p:nvSpPr>
          <p:spPr>
            <a:xfrm>
              <a:off x="3221038" y="4587758"/>
              <a:ext cx="1846800" cy="428625"/>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7,3</a:t>
              </a:r>
            </a:p>
          </p:txBody>
        </p:sp>
        <p:sp>
          <p:nvSpPr>
            <p:cNvPr id="36" name="Скругленный прямоугольник 35"/>
            <p:cNvSpPr/>
            <p:nvPr/>
          </p:nvSpPr>
          <p:spPr>
            <a:xfrm>
              <a:off x="7181850" y="4587758"/>
              <a:ext cx="1846800" cy="409771"/>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sz="2200" b="1" dirty="0">
                  <a:solidFill>
                    <a:srgbClr val="00B050"/>
                  </a:solidFill>
                  <a:effectLst>
                    <a:outerShdw blurRad="38100" dist="38100" dir="2700000" algn="tl">
                      <a:srgbClr val="000000">
                        <a:alpha val="43137"/>
                      </a:srgbClr>
                    </a:outerShdw>
                  </a:effectLst>
                  <a:latin typeface="Trebuchet MS" panose="020B0603020202020204" pitchFamily="34" charset="0"/>
                  <a:ea typeface="Calibri"/>
                  <a:cs typeface="Times New Roman"/>
                </a:rPr>
                <a:t>6,9</a:t>
              </a:r>
            </a:p>
          </p:txBody>
        </p:sp>
        <p:sp>
          <p:nvSpPr>
            <p:cNvPr id="48" name="Скругленный прямоугольник 47"/>
            <p:cNvSpPr/>
            <p:nvPr/>
          </p:nvSpPr>
          <p:spPr>
            <a:xfrm>
              <a:off x="3221038" y="5106870"/>
              <a:ext cx="1846262" cy="430213"/>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9,6</a:t>
              </a:r>
            </a:p>
          </p:txBody>
        </p:sp>
        <p:sp>
          <p:nvSpPr>
            <p:cNvPr id="49" name="Скругленный прямоугольник 48"/>
            <p:cNvSpPr/>
            <p:nvPr/>
          </p:nvSpPr>
          <p:spPr>
            <a:xfrm>
              <a:off x="7181850" y="5097345"/>
              <a:ext cx="1846800" cy="430213"/>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sz="2200" b="1" dirty="0">
                  <a:solidFill>
                    <a:srgbClr val="FF0000"/>
                  </a:solidFill>
                  <a:effectLst>
                    <a:outerShdw blurRad="38100" dist="38100" dir="2700000" algn="tl">
                      <a:srgbClr val="000000">
                        <a:alpha val="43137"/>
                      </a:srgbClr>
                    </a:outerShdw>
                  </a:effectLst>
                  <a:latin typeface="Trebuchet MS" panose="020B0603020202020204" pitchFamily="34" charset="0"/>
                  <a:ea typeface="Calibri"/>
                  <a:cs typeface="Times New Roman"/>
                </a:rPr>
                <a:t>14,4</a:t>
              </a:r>
            </a:p>
          </p:txBody>
        </p:sp>
        <p:sp>
          <p:nvSpPr>
            <p:cNvPr id="50" name="Скругленный прямоугольник 49"/>
            <p:cNvSpPr/>
            <p:nvPr/>
          </p:nvSpPr>
          <p:spPr>
            <a:xfrm>
              <a:off x="158750" y="5669041"/>
              <a:ext cx="2909888" cy="395288"/>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accent1"/>
            </a:lnRef>
            <a:fillRef idx="3">
              <a:schemeClr val="accent1"/>
            </a:fillRef>
            <a:effectRef idx="2">
              <a:schemeClr val="accent1"/>
            </a:effectRef>
            <a:fontRef idx="minor">
              <a:schemeClr val="lt1"/>
            </a:fontRef>
          </p:style>
          <p:txBody>
            <a:bodyPr anchor="ctr"/>
            <a:lstStyle>
              <a:lvl1pPr defTabSz="342900">
                <a:defRPr>
                  <a:solidFill>
                    <a:schemeClr val="tx1"/>
                  </a:solidFill>
                  <a:latin typeface="Calibri" pitchFamily="34" charset="0"/>
                </a:defRPr>
              </a:lvl1pPr>
              <a:lvl2pPr marL="742950" indent="-285750" defTabSz="342900">
                <a:defRPr>
                  <a:solidFill>
                    <a:schemeClr val="tx1"/>
                  </a:solidFill>
                  <a:latin typeface="Calibri" pitchFamily="34" charset="0"/>
                </a:defRPr>
              </a:lvl2pPr>
              <a:lvl3pPr marL="1143000" indent="-228600" defTabSz="342900">
                <a:defRPr>
                  <a:solidFill>
                    <a:schemeClr val="tx1"/>
                  </a:solidFill>
                  <a:latin typeface="Calibri" pitchFamily="34" charset="0"/>
                </a:defRPr>
              </a:lvl3pPr>
              <a:lvl4pPr marL="1600200" indent="-228600" defTabSz="342900">
                <a:defRPr>
                  <a:solidFill>
                    <a:schemeClr val="tx1"/>
                  </a:solidFill>
                  <a:latin typeface="Calibri" pitchFamily="34" charset="0"/>
                </a:defRPr>
              </a:lvl4pPr>
              <a:lvl5pPr marL="2057400" indent="-228600" defTabSz="342900">
                <a:defRPr>
                  <a:solidFill>
                    <a:schemeClr val="tx1"/>
                  </a:solidFill>
                  <a:latin typeface="Calibri" pitchFamily="34" charset="0"/>
                </a:defRPr>
              </a:lvl5pPr>
              <a:lvl6pPr marL="2514600" indent="-228600" defTabSz="342900" eaLnBrk="0" fontAlgn="base" hangingPunct="0">
                <a:spcBef>
                  <a:spcPct val="0"/>
                </a:spcBef>
                <a:spcAft>
                  <a:spcPct val="0"/>
                </a:spcAft>
                <a:defRPr>
                  <a:solidFill>
                    <a:schemeClr val="tx1"/>
                  </a:solidFill>
                  <a:latin typeface="Calibri" pitchFamily="34" charset="0"/>
                </a:defRPr>
              </a:lvl6pPr>
              <a:lvl7pPr marL="2971800" indent="-228600" defTabSz="342900" eaLnBrk="0" fontAlgn="base" hangingPunct="0">
                <a:spcBef>
                  <a:spcPct val="0"/>
                </a:spcBef>
                <a:spcAft>
                  <a:spcPct val="0"/>
                </a:spcAft>
                <a:defRPr>
                  <a:solidFill>
                    <a:schemeClr val="tx1"/>
                  </a:solidFill>
                  <a:latin typeface="Calibri" pitchFamily="34" charset="0"/>
                </a:defRPr>
              </a:lvl7pPr>
              <a:lvl8pPr marL="3429000" indent="-228600" defTabSz="342900" eaLnBrk="0" fontAlgn="base" hangingPunct="0">
                <a:spcBef>
                  <a:spcPct val="0"/>
                </a:spcBef>
                <a:spcAft>
                  <a:spcPct val="0"/>
                </a:spcAft>
                <a:defRPr>
                  <a:solidFill>
                    <a:schemeClr val="tx1"/>
                  </a:solidFill>
                  <a:latin typeface="Calibri" pitchFamily="34" charset="0"/>
                </a:defRPr>
              </a:lvl8pPr>
              <a:lvl9pPr marL="3886200" indent="-228600" defTabSz="342900" eaLnBrk="0" fontAlgn="base" hangingPunct="0">
                <a:spcBef>
                  <a:spcPct val="0"/>
                </a:spcBef>
                <a:spcAft>
                  <a:spcPct val="0"/>
                </a:spcAft>
                <a:defRPr>
                  <a:solidFill>
                    <a:schemeClr val="tx1"/>
                  </a:solidFill>
                  <a:latin typeface="Calibri" pitchFamily="34" charset="0"/>
                </a:defRPr>
              </a:lvl9pPr>
            </a:lstStyle>
            <a:p>
              <a:pPr eaLnBrk="1" hangingPunct="1"/>
              <a:r>
                <a:rPr lang="ru-RU" altLang="ru-RU" sz="1300" b="1" dirty="0">
                  <a:solidFill>
                    <a:srgbClr val="000000"/>
                  </a:solidFill>
                  <a:latin typeface="Arial Black" pitchFamily="34" charset="0"/>
                  <a:ea typeface="Calibri" pitchFamily="34" charset="0"/>
                  <a:cs typeface="Times New Roman" pitchFamily="18" charset="0"/>
                </a:rPr>
                <a:t>Смертность детей </a:t>
              </a:r>
              <a:r>
                <a:rPr lang="ru-RU" altLang="ru-RU" sz="1300" b="1" dirty="0" smtClean="0">
                  <a:solidFill>
                    <a:srgbClr val="000000"/>
                  </a:solidFill>
                  <a:latin typeface="Arial Black" pitchFamily="34" charset="0"/>
                  <a:ea typeface="Calibri" pitchFamily="34" charset="0"/>
                  <a:cs typeface="Times New Roman" pitchFamily="18" charset="0"/>
                </a:rPr>
                <a:t>0-17 </a:t>
              </a:r>
              <a:r>
                <a:rPr lang="ru-RU" altLang="ru-RU" sz="1300" b="1" dirty="0">
                  <a:solidFill>
                    <a:srgbClr val="000000"/>
                  </a:solidFill>
                  <a:latin typeface="Arial Black" pitchFamily="34" charset="0"/>
                  <a:ea typeface="Calibri" pitchFamily="34" charset="0"/>
                  <a:cs typeface="Times New Roman" pitchFamily="18" charset="0"/>
                </a:rPr>
                <a:t>лет</a:t>
              </a:r>
            </a:p>
          </p:txBody>
        </p:sp>
        <p:sp>
          <p:nvSpPr>
            <p:cNvPr id="56" name="Скругленный прямоугольник 55"/>
            <p:cNvSpPr/>
            <p:nvPr/>
          </p:nvSpPr>
          <p:spPr>
            <a:xfrm>
              <a:off x="5199063" y="5092583"/>
              <a:ext cx="1846800" cy="430212"/>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10,0</a:t>
              </a:r>
            </a:p>
          </p:txBody>
        </p:sp>
        <p:sp>
          <p:nvSpPr>
            <p:cNvPr id="58" name="Скругленный прямоугольник 57"/>
            <p:cNvSpPr/>
            <p:nvPr/>
          </p:nvSpPr>
          <p:spPr>
            <a:xfrm>
              <a:off x="3227388" y="5678468"/>
              <a:ext cx="1846262" cy="39528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9,4</a:t>
              </a:r>
            </a:p>
          </p:txBody>
        </p:sp>
        <p:sp>
          <p:nvSpPr>
            <p:cNvPr id="59" name="Скругленный прямоугольник 58"/>
            <p:cNvSpPr/>
            <p:nvPr/>
          </p:nvSpPr>
          <p:spPr>
            <a:xfrm>
              <a:off x="5213154" y="5678468"/>
              <a:ext cx="1846800" cy="395288"/>
            </a:xfrm>
            <a:prstGeom prst="roundRect">
              <a:avLst/>
            </a:prstGeom>
            <a:gradFill>
              <a:gsLst>
                <a:gs pos="0">
                  <a:schemeClr val="bg2"/>
                </a:gs>
                <a:gs pos="39999">
                  <a:schemeClr val="accent2">
                    <a:lumMod val="20000"/>
                    <a:lumOff val="80000"/>
                  </a:schemeClr>
                </a:gs>
                <a:gs pos="70000">
                  <a:schemeClr val="accent1">
                    <a:lumMod val="20000"/>
                    <a:lumOff val="80000"/>
                  </a:schemeClr>
                </a:gs>
                <a:gs pos="100000">
                  <a:schemeClr val="accent4">
                    <a:lumMod val="20000"/>
                    <a:lumOff val="80000"/>
                  </a:schemeClr>
                </a:gs>
              </a:gsLst>
              <a:lin ang="5400000" scaled="0"/>
            </a:gradFill>
            <a:ln>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defTabSz="342900">
                <a:defRPr/>
              </a:pPr>
              <a:r>
                <a:rPr lang="ru-RU" altLang="ru-RU" b="1" dirty="0">
                  <a:solidFill>
                    <a:srgbClr val="BB0594"/>
                  </a:solidFill>
                  <a:effectLst>
                    <a:outerShdw blurRad="38100" dist="38100" dir="2700000" algn="tl">
                      <a:srgbClr val="000000">
                        <a:alpha val="43137"/>
                      </a:srgbClr>
                    </a:outerShdw>
                  </a:effectLst>
                  <a:latin typeface="Trebuchet MS" panose="020B0603020202020204" pitchFamily="34" charset="0"/>
                  <a:ea typeface="Calibri"/>
                  <a:cs typeface="Times New Roman"/>
                </a:rPr>
                <a:t>8,0</a:t>
              </a:r>
            </a:p>
          </p:txBody>
        </p:sp>
      </p:grpSp>
      <p:sp>
        <p:nvSpPr>
          <p:cNvPr id="51" name="Номер слайда 50"/>
          <p:cNvSpPr>
            <a:spLocks noGrp="1"/>
          </p:cNvSpPr>
          <p:nvPr>
            <p:ph type="sldNum" sz="quarter" idx="12"/>
          </p:nvPr>
        </p:nvSpPr>
        <p:spPr/>
        <p:txBody>
          <a:bodyPr/>
          <a:lstStyle/>
          <a:p>
            <a:fld id="{C3C4FDF7-D16E-485B-BFE7-27242D4044AD}" type="slidenum">
              <a:rPr lang="ru-RU" smtClean="0"/>
              <a:pPr/>
              <a:t>28</a:t>
            </a:fld>
            <a:endParaRPr lang="ru-RU"/>
          </a:p>
        </p:txBody>
      </p:sp>
    </p:spTree>
    <p:extLst>
      <p:ext uri="{BB962C8B-B14F-4D97-AF65-F5344CB8AC3E}">
        <p14:creationId xmlns="" xmlns:p14="http://schemas.microsoft.com/office/powerpoint/2010/main" val="35927793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ChangeAspect="1"/>
          </p:cNvGraphicFramePr>
          <p:nvPr>
            <p:extLst>
              <p:ext uri="{D42A27DB-BD31-4B8C-83A1-F6EECF244321}">
                <p14:modId xmlns="" xmlns:p14="http://schemas.microsoft.com/office/powerpoint/2010/main" val="973688382"/>
              </p:ext>
            </p:extLst>
          </p:nvPr>
        </p:nvGraphicFramePr>
        <p:xfrm>
          <a:off x="717927" y="1412776"/>
          <a:ext cx="8044952" cy="5184576"/>
        </p:xfrm>
        <a:graphic>
          <a:graphicData uri="http://schemas.openxmlformats.org/presentationml/2006/ole">
            <p:oleObj spid="_x0000_s2588" name="Диаграмма" r:id="rId4" imgW="6591110" imgH="4076509" progId="MSGraph.Chart.8">
              <p:embed followColorScheme="full"/>
            </p:oleObj>
          </a:graphicData>
        </a:graphic>
      </p:graphicFrame>
      <p:sp>
        <p:nvSpPr>
          <p:cNvPr id="2" name="Прямоугольник 1"/>
          <p:cNvSpPr/>
          <p:nvPr/>
        </p:nvSpPr>
        <p:spPr>
          <a:xfrm>
            <a:off x="1825408" y="980768"/>
            <a:ext cx="7186941" cy="369332"/>
          </a:xfrm>
          <a:prstGeom prst="rect">
            <a:avLst/>
          </a:prstGeom>
          <a:effectLst>
            <a:outerShdw blurRad="25400" dist="25400" dir="4800000" algn="t" rotWithShape="0">
              <a:schemeClr val="tx1">
                <a:lumMod val="65000"/>
                <a:lumOff val="35000"/>
                <a:alpha val="40000"/>
              </a:schemeClr>
            </a:outerShdw>
          </a:effectLst>
        </p:spPr>
        <p:txBody>
          <a:bodyPr wrap="square">
            <a:spAutoFit/>
          </a:bodyPr>
          <a:lstStyle/>
          <a:p>
            <a:pPr algn="ctr"/>
            <a:r>
              <a:rPr lang="ru-RU" b="1" dirty="0" smtClean="0">
                <a:solidFill>
                  <a:srgbClr val="996633"/>
                </a:solidFill>
                <a:effectLst>
                  <a:outerShdw blurRad="38100" dist="38100" dir="2700000" algn="tl">
                    <a:srgbClr val="000000">
                      <a:alpha val="43137"/>
                    </a:srgbClr>
                  </a:outerShdw>
                </a:effectLst>
              </a:rPr>
              <a:t>ДИНАМИКА ОСНОВНЫХ МЕДИКО-ДЕМОГРАФИЧЕСКИХ ПОКАЗАТЕЛЕЙ</a:t>
            </a:r>
            <a:endParaRPr lang="ru-RU" b="1" dirty="0">
              <a:solidFill>
                <a:srgbClr val="996633"/>
              </a:solidFill>
              <a:effectLst>
                <a:outerShdw blurRad="38100" dist="38100" dir="2700000" algn="tl">
                  <a:srgbClr val="000000">
                    <a:alpha val="43137"/>
                  </a:srgbClr>
                </a:outerShdw>
              </a:effectLst>
            </a:endParaRPr>
          </a:p>
        </p:txBody>
      </p:sp>
      <p:sp>
        <p:nvSpPr>
          <p:cNvPr id="3" name="TextBox 2"/>
          <p:cNvSpPr txBox="1"/>
          <p:nvPr/>
        </p:nvSpPr>
        <p:spPr>
          <a:xfrm>
            <a:off x="731986" y="4717277"/>
            <a:ext cx="518091" cy="261610"/>
          </a:xfrm>
          <a:prstGeom prst="rect">
            <a:avLst/>
          </a:prstGeom>
          <a:noFill/>
        </p:spPr>
        <p:txBody>
          <a:bodyPr wrap="none" rtlCol="0">
            <a:spAutoFit/>
          </a:bodyPr>
          <a:lstStyle/>
          <a:p>
            <a:r>
              <a:rPr lang="ru-RU" sz="1100" b="1" dirty="0" smtClean="0"/>
              <a:t>2004</a:t>
            </a:r>
            <a:endParaRPr lang="ru-RU" sz="1100" b="1" dirty="0"/>
          </a:p>
        </p:txBody>
      </p:sp>
      <p:sp>
        <p:nvSpPr>
          <p:cNvPr id="6" name="TextBox 5"/>
          <p:cNvSpPr txBox="1"/>
          <p:nvPr/>
        </p:nvSpPr>
        <p:spPr>
          <a:xfrm>
            <a:off x="5926528" y="4717277"/>
            <a:ext cx="518091" cy="261610"/>
          </a:xfrm>
          <a:prstGeom prst="rect">
            <a:avLst/>
          </a:prstGeom>
          <a:noFill/>
        </p:spPr>
        <p:txBody>
          <a:bodyPr wrap="none" rtlCol="0">
            <a:spAutoFit/>
          </a:bodyPr>
          <a:lstStyle/>
          <a:p>
            <a:r>
              <a:rPr lang="ru-RU" sz="1100" b="1" dirty="0" smtClean="0"/>
              <a:t>2012</a:t>
            </a:r>
            <a:endParaRPr lang="ru-RU" sz="1100" b="1" dirty="0"/>
          </a:p>
        </p:txBody>
      </p:sp>
      <p:sp>
        <p:nvSpPr>
          <p:cNvPr id="7" name="TextBox 6"/>
          <p:cNvSpPr txBox="1"/>
          <p:nvPr/>
        </p:nvSpPr>
        <p:spPr>
          <a:xfrm>
            <a:off x="6481195" y="4718134"/>
            <a:ext cx="518091" cy="261610"/>
          </a:xfrm>
          <a:prstGeom prst="rect">
            <a:avLst/>
          </a:prstGeom>
          <a:noFill/>
        </p:spPr>
        <p:txBody>
          <a:bodyPr wrap="none" rtlCol="0">
            <a:spAutoFit/>
          </a:bodyPr>
          <a:lstStyle/>
          <a:p>
            <a:r>
              <a:rPr lang="ru-RU" sz="1100" b="1" dirty="0" smtClean="0"/>
              <a:t>2013</a:t>
            </a:r>
            <a:endParaRPr lang="ru-RU" sz="1100" b="1" dirty="0"/>
          </a:p>
        </p:txBody>
      </p:sp>
      <p:sp>
        <p:nvSpPr>
          <p:cNvPr id="8" name="TextBox 7"/>
          <p:cNvSpPr txBox="1"/>
          <p:nvPr/>
        </p:nvSpPr>
        <p:spPr>
          <a:xfrm>
            <a:off x="3415313" y="5697045"/>
            <a:ext cx="5457744" cy="400110"/>
          </a:xfrm>
          <a:prstGeom prst="rect">
            <a:avLst/>
          </a:prstGeom>
          <a:noFill/>
        </p:spPr>
        <p:txBody>
          <a:bodyPr wrap="square" rtlCol="0">
            <a:spAutoFit/>
          </a:bodyPr>
          <a:lstStyle/>
          <a:p>
            <a:r>
              <a:rPr lang="ru-RU" sz="1600" dirty="0" smtClean="0"/>
              <a:t>Естественный прирост в </a:t>
            </a:r>
            <a:r>
              <a:rPr lang="ru-RU" sz="2000" b="1" dirty="0" smtClean="0">
                <a:solidFill>
                  <a:srgbClr val="FF0000"/>
                </a:solidFill>
              </a:rPr>
              <a:t>25</a:t>
            </a:r>
            <a:r>
              <a:rPr lang="ru-RU" sz="1600" dirty="0" smtClean="0"/>
              <a:t> муниципальных образованиях</a:t>
            </a:r>
            <a:endParaRPr lang="ru-RU" sz="1600" dirty="0"/>
          </a:p>
        </p:txBody>
      </p:sp>
      <p:sp>
        <p:nvSpPr>
          <p:cNvPr id="9" name="TextBox 8"/>
          <p:cNvSpPr txBox="1"/>
          <p:nvPr/>
        </p:nvSpPr>
        <p:spPr>
          <a:xfrm>
            <a:off x="6751117" y="5023702"/>
            <a:ext cx="2343527" cy="461665"/>
          </a:xfrm>
          <a:prstGeom prst="rect">
            <a:avLst/>
          </a:prstGeom>
          <a:noFill/>
        </p:spPr>
        <p:txBody>
          <a:bodyPr wrap="none" rtlCol="0">
            <a:spAutoFit/>
          </a:bodyPr>
          <a:lstStyle/>
          <a:p>
            <a:r>
              <a:rPr lang="ru-RU" sz="2400" b="1" spc="50" dirty="0">
                <a:ln w="11430"/>
                <a:solidFill>
                  <a:srgbClr val="FF0000"/>
                </a:solidFill>
                <a:effectLst>
                  <a:outerShdw blurRad="76200" dist="50800" dir="5400000" algn="tl" rotWithShape="0">
                    <a:srgbClr val="000000">
                      <a:alpha val="65000"/>
                    </a:srgbClr>
                  </a:outerShdw>
                </a:effectLst>
                <a:latin typeface="Arial" pitchFamily="34" charset="0"/>
                <a:cs typeface="Arial" pitchFamily="34" charset="0"/>
              </a:rPr>
              <a:t>+ 2978 </a:t>
            </a:r>
            <a:r>
              <a:rPr lang="ru-RU" sz="2000" b="1" spc="50" dirty="0">
                <a:ln w="11430"/>
                <a:solidFill>
                  <a:srgbClr val="FF0000"/>
                </a:solidFill>
                <a:effectLst>
                  <a:outerShdw blurRad="76200" dist="50800" dir="5400000" algn="tl" rotWithShape="0">
                    <a:srgbClr val="000000">
                      <a:alpha val="65000"/>
                    </a:srgbClr>
                  </a:outerShdw>
                </a:effectLst>
                <a:latin typeface="Arial" pitchFamily="34" charset="0"/>
                <a:cs typeface="Arial" pitchFamily="34" charset="0"/>
              </a:rPr>
              <a:t>человек</a:t>
            </a:r>
          </a:p>
        </p:txBody>
      </p:sp>
      <p:sp>
        <p:nvSpPr>
          <p:cNvPr id="10" name="TextBox 9"/>
          <p:cNvSpPr txBox="1"/>
          <p:nvPr/>
        </p:nvSpPr>
        <p:spPr>
          <a:xfrm>
            <a:off x="3638251" y="5950674"/>
            <a:ext cx="5222237" cy="400110"/>
          </a:xfrm>
          <a:prstGeom prst="rect">
            <a:avLst/>
          </a:prstGeom>
          <a:noFill/>
        </p:spPr>
        <p:txBody>
          <a:bodyPr wrap="square" rtlCol="0">
            <a:spAutoFit/>
          </a:bodyPr>
          <a:lstStyle/>
          <a:p>
            <a:r>
              <a:rPr lang="ru-RU" sz="1600" dirty="0" smtClean="0"/>
              <a:t>Естественная убыль в </a:t>
            </a:r>
            <a:r>
              <a:rPr lang="ru-RU" sz="2000" b="1" dirty="0" smtClean="0">
                <a:solidFill>
                  <a:srgbClr val="FF0000"/>
                </a:solidFill>
              </a:rPr>
              <a:t>39</a:t>
            </a:r>
            <a:r>
              <a:rPr lang="ru-RU" sz="1600" dirty="0" smtClean="0"/>
              <a:t> муниципальных образованиях</a:t>
            </a:r>
            <a:endParaRPr lang="ru-RU" sz="1600" dirty="0"/>
          </a:p>
        </p:txBody>
      </p:sp>
      <p:sp>
        <p:nvSpPr>
          <p:cNvPr id="5" name="TextBox 4"/>
          <p:cNvSpPr txBox="1"/>
          <p:nvPr/>
        </p:nvSpPr>
        <p:spPr>
          <a:xfrm>
            <a:off x="7092281" y="2363704"/>
            <a:ext cx="2051720" cy="307777"/>
          </a:xfrm>
          <a:prstGeom prst="rect">
            <a:avLst/>
          </a:prstGeom>
          <a:gradFill>
            <a:gsLst>
              <a:gs pos="0">
                <a:srgbClr val="FFFF00">
                  <a:alpha val="52000"/>
                </a:srgbClr>
              </a:gs>
              <a:gs pos="52000">
                <a:schemeClr val="bg1"/>
              </a:gs>
              <a:gs pos="98000">
                <a:srgbClr val="FFFF00">
                  <a:lumMod val="88000"/>
                  <a:alpha val="61000"/>
                </a:srgbClr>
              </a:gs>
              <a:gs pos="100000">
                <a:srgbClr val="FFEBFA"/>
              </a:gs>
            </a:gsLst>
            <a:lin ang="16200000" scaled="0"/>
          </a:gradFill>
          <a:ln>
            <a:solidFill>
              <a:srgbClr val="FFC000"/>
            </a:solidFill>
          </a:ln>
          <a:effectLst/>
        </p:spPr>
        <p:txBody>
          <a:bodyPr wrap="square" rtlCol="0">
            <a:spAutoFit/>
          </a:bodyPr>
          <a:lstStyle/>
          <a:p>
            <a:r>
              <a:rPr lang="ru-RU" sz="1400" b="1" dirty="0" smtClean="0">
                <a:solidFill>
                  <a:schemeClr val="tx1">
                    <a:lumMod val="75000"/>
                    <a:lumOff val="25000"/>
                  </a:schemeClr>
                </a:solidFill>
              </a:rPr>
              <a:t>РФ, 2013 – 13,3 на 1000</a:t>
            </a:r>
            <a:endParaRPr lang="ru-RU" sz="1400" b="1" dirty="0">
              <a:solidFill>
                <a:schemeClr val="tx1">
                  <a:lumMod val="75000"/>
                  <a:lumOff val="25000"/>
                </a:schemeClr>
              </a:solidFill>
            </a:endParaRPr>
          </a:p>
        </p:txBody>
      </p:sp>
      <p:sp>
        <p:nvSpPr>
          <p:cNvPr id="11" name="TextBox 10"/>
          <p:cNvSpPr txBox="1"/>
          <p:nvPr/>
        </p:nvSpPr>
        <p:spPr>
          <a:xfrm>
            <a:off x="7149803" y="3642926"/>
            <a:ext cx="1994198" cy="307777"/>
          </a:xfrm>
          <a:prstGeom prst="rect">
            <a:avLst/>
          </a:prstGeom>
          <a:gradFill flip="none" rotWithShape="1">
            <a:gsLst>
              <a:gs pos="0">
                <a:schemeClr val="bg1"/>
              </a:gs>
              <a:gs pos="52000">
                <a:schemeClr val="bg1"/>
              </a:gs>
              <a:gs pos="98000">
                <a:schemeClr val="tx2">
                  <a:lumMod val="60000"/>
                  <a:lumOff val="40000"/>
                </a:schemeClr>
              </a:gs>
              <a:gs pos="100000">
                <a:srgbClr val="FFEBFA"/>
              </a:gs>
            </a:gsLst>
            <a:lin ang="16200000" scaled="1"/>
            <a:tileRect/>
          </a:gradFill>
          <a:ln>
            <a:solidFill>
              <a:srgbClr val="183CEE"/>
            </a:solidFill>
          </a:ln>
          <a:effectLst/>
        </p:spPr>
        <p:txBody>
          <a:bodyPr wrap="square" rtlCol="0">
            <a:spAutoFit/>
          </a:bodyPr>
          <a:lstStyle/>
          <a:p>
            <a:r>
              <a:rPr lang="ru-RU" sz="1400" b="1" dirty="0" smtClean="0">
                <a:solidFill>
                  <a:schemeClr val="tx1">
                    <a:lumMod val="75000"/>
                    <a:lumOff val="25000"/>
                  </a:schemeClr>
                </a:solidFill>
              </a:rPr>
              <a:t>РФ, 2013 – 13,1 на 1000</a:t>
            </a:r>
            <a:endParaRPr lang="ru-RU" sz="1400" b="1" dirty="0">
              <a:solidFill>
                <a:schemeClr val="tx1">
                  <a:lumMod val="75000"/>
                  <a:lumOff val="25000"/>
                </a:schemeClr>
              </a:solidFill>
            </a:endParaRPr>
          </a:p>
        </p:txBody>
      </p:sp>
      <p:sp>
        <p:nvSpPr>
          <p:cNvPr id="12" name="Номер слайда 11"/>
          <p:cNvSpPr>
            <a:spLocks noGrp="1"/>
          </p:cNvSpPr>
          <p:nvPr>
            <p:ph type="sldNum" sz="quarter" idx="12"/>
          </p:nvPr>
        </p:nvSpPr>
        <p:spPr/>
        <p:txBody>
          <a:bodyPr/>
          <a:lstStyle/>
          <a:p>
            <a:fld id="{C3C4FDF7-D16E-485B-BFE7-27242D4044AD}" type="slidenum">
              <a:rPr lang="ru-RU" smtClean="0"/>
              <a:pPr/>
              <a:t>29</a:t>
            </a:fld>
            <a:endParaRPr lang="ru-RU"/>
          </a:p>
        </p:txBody>
      </p:sp>
    </p:spTree>
    <p:extLst>
      <p:ext uri="{BB962C8B-B14F-4D97-AF65-F5344CB8AC3E}">
        <p14:creationId xmlns="" xmlns:p14="http://schemas.microsoft.com/office/powerpoint/2010/main" val="360936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95736" y="944980"/>
            <a:ext cx="6877224" cy="327782"/>
          </a:xfrm>
          <a:prstGeom prst="rect">
            <a:avLst/>
          </a:prstGeom>
          <a:noFill/>
          <a:effectLst/>
        </p:spPr>
        <p:txBody>
          <a:bodyPr wrap="square">
            <a:spAutoFit/>
          </a:bodyPr>
          <a:lstStyle/>
          <a:p>
            <a:pPr marL="2874963" indent="-2874963" algn="ctr">
              <a:lnSpc>
                <a:spcPct val="85000"/>
              </a:lnSpc>
              <a:spcBef>
                <a:spcPct val="0"/>
              </a:spcBef>
              <a:defRPr/>
            </a:pPr>
            <a:r>
              <a:rPr lang="ru-RU" altLang="ru-RU" b="1" dirty="0">
                <a:solidFill>
                  <a:srgbClr val="996633"/>
                </a:solidFill>
                <a:effectLst>
                  <a:outerShdw blurRad="38100" dist="38100" dir="2700000" algn="tl">
                    <a:srgbClr val="000000">
                      <a:alpha val="43137"/>
                    </a:srgbClr>
                  </a:outerShdw>
                </a:effectLst>
              </a:rPr>
              <a:t>ЗАВЕРШЕНИЕ ПРОГРАММЫ </a:t>
            </a:r>
            <a:r>
              <a:rPr lang="ru-RU" altLang="ru-RU" b="1" dirty="0" smtClean="0">
                <a:solidFill>
                  <a:srgbClr val="996633"/>
                </a:solidFill>
                <a:effectLst>
                  <a:outerShdw blurRad="38100" dist="38100" dir="2700000" algn="tl">
                    <a:srgbClr val="000000">
                      <a:alpha val="43137"/>
                    </a:srgbClr>
                  </a:outerShdw>
                </a:effectLst>
              </a:rPr>
              <a:t>МОДЕРНИЗАЦИИ ЗДРАВООХРАНЕНИЯ </a:t>
            </a:r>
            <a:endParaRPr lang="ru-RU" altLang="ru-RU" b="1" dirty="0">
              <a:solidFill>
                <a:srgbClr val="996633"/>
              </a:solidFill>
              <a:effectLst>
                <a:outerShdw blurRad="38100" dist="38100" dir="2700000" algn="tl">
                  <a:srgbClr val="000000">
                    <a:alpha val="43137"/>
                  </a:srgbClr>
                </a:outerShdw>
              </a:effectLst>
            </a:endParaRPr>
          </a:p>
        </p:txBody>
      </p:sp>
      <p:graphicFrame>
        <p:nvGraphicFramePr>
          <p:cNvPr id="6" name="Таблица 5"/>
          <p:cNvGraphicFramePr>
            <a:graphicFrameLocks noGrp="1"/>
          </p:cNvGraphicFramePr>
          <p:nvPr>
            <p:extLst>
              <p:ext uri="{D42A27DB-BD31-4B8C-83A1-F6EECF244321}">
                <p14:modId xmlns="" xmlns:p14="http://schemas.microsoft.com/office/powerpoint/2010/main" val="153138370"/>
              </p:ext>
            </p:extLst>
          </p:nvPr>
        </p:nvGraphicFramePr>
        <p:xfrm>
          <a:off x="6423" y="1628800"/>
          <a:ext cx="9137577" cy="4670584"/>
        </p:xfrm>
        <a:graphic>
          <a:graphicData uri="http://schemas.openxmlformats.org/drawingml/2006/table">
            <a:tbl>
              <a:tblPr firstRow="1" bandRow="1">
                <a:tableStyleId>{5C22544A-7EE6-4342-B048-85BDC9FD1C3A}</a:tableStyleId>
              </a:tblPr>
              <a:tblGrid>
                <a:gridCol w="4991114"/>
                <a:gridCol w="2150018"/>
                <a:gridCol w="1996445"/>
              </a:tblGrid>
              <a:tr h="63439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dirty="0" smtClean="0"/>
                        <a:t>Мероприятия</a:t>
                      </a:r>
                      <a:endParaRPr lang="ru-RU"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dirty="0" smtClean="0">
                          <a:solidFill>
                            <a:schemeClr val="tx2">
                              <a:lumMod val="50000"/>
                            </a:schemeClr>
                          </a:solidFill>
                        </a:rPr>
                        <a:t>2013 год,</a:t>
                      </a:r>
                    </a:p>
                    <a:p>
                      <a:pPr marL="0" marR="0" indent="0" algn="ctr" defTabSz="914400" rtl="0" eaLnBrk="1" fontAlgn="auto" latinLnBrk="0" hangingPunct="1">
                        <a:lnSpc>
                          <a:spcPct val="100000"/>
                        </a:lnSpc>
                        <a:spcBef>
                          <a:spcPts val="0"/>
                        </a:spcBef>
                        <a:spcAft>
                          <a:spcPts val="0"/>
                        </a:spcAft>
                        <a:buClrTx/>
                        <a:buSzTx/>
                        <a:buFontTx/>
                        <a:buNone/>
                        <a:tabLst/>
                        <a:defRPr/>
                      </a:pPr>
                      <a:r>
                        <a:rPr lang="ru-RU" dirty="0" smtClean="0">
                          <a:solidFill>
                            <a:schemeClr val="tx2">
                              <a:lumMod val="50000"/>
                            </a:schemeClr>
                          </a:solidFill>
                        </a:rPr>
                        <a:t>тыс. руб.</a:t>
                      </a:r>
                    </a:p>
                  </a:txBody>
                  <a:tcPr>
                    <a:solidFill>
                      <a:schemeClr val="accent6">
                        <a:lumMod val="60000"/>
                        <a:lumOff val="40000"/>
                      </a:schemeClr>
                    </a:solidFill>
                  </a:tcPr>
                </a:tc>
                <a:tc>
                  <a:txBody>
                    <a:bodyPr/>
                    <a:lstStyle/>
                    <a:p>
                      <a:pPr algn="ctr"/>
                      <a:r>
                        <a:rPr lang="ru-RU" dirty="0" smtClean="0"/>
                        <a:t>2011-2012 годы, тыс. руб.</a:t>
                      </a:r>
                      <a:endParaRPr lang="ru-RU" dirty="0"/>
                    </a:p>
                  </a:txBody>
                  <a:tcPr/>
                </a:tc>
              </a:tr>
              <a:tr h="634394">
                <a:tc>
                  <a:txBody>
                    <a:bodyPr/>
                    <a:lstStyle/>
                    <a:p>
                      <a:r>
                        <a:rPr lang="ru-RU" sz="1800" kern="1200" baseline="0" dirty="0" smtClean="0">
                          <a:solidFill>
                            <a:srgbClr val="C00000"/>
                          </a:solidFill>
                          <a:latin typeface="+mn-lt"/>
                          <a:ea typeface="+mn-ea"/>
                          <a:cs typeface="+mn-cs"/>
                        </a:rPr>
                        <a:t>Завершение строительства ранее начатых объектов</a:t>
                      </a:r>
                      <a:endParaRPr lang="ru-RU" dirty="0">
                        <a:solidFill>
                          <a:srgbClr val="C0000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baseline="0" dirty="0" smtClean="0">
                          <a:solidFill>
                            <a:srgbClr val="C00000"/>
                          </a:solidFill>
                          <a:latin typeface="+mn-lt"/>
                          <a:ea typeface="+mn-ea"/>
                          <a:cs typeface="+mn-cs"/>
                        </a:rPr>
                        <a:t>313 530,6 </a:t>
                      </a:r>
                    </a:p>
                  </a:txBody>
                  <a:tcPr anchor="ctr">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baseline="0" dirty="0" smtClean="0">
                          <a:solidFill>
                            <a:srgbClr val="C00000"/>
                          </a:solidFill>
                          <a:latin typeface="+mn-lt"/>
                          <a:ea typeface="+mn-ea"/>
                          <a:cs typeface="+mn-cs"/>
                        </a:rPr>
                        <a:t>1 241 150,4</a:t>
                      </a:r>
                    </a:p>
                  </a:txBody>
                  <a:tcPr marL="9525" marR="9525" marT="9525" marB="0" anchor="ctr"/>
                </a:tc>
              </a:tr>
              <a:tr h="367546">
                <a:tc>
                  <a:txBody>
                    <a:bodyPr/>
                    <a:lstStyle/>
                    <a:p>
                      <a:pPr marL="0" algn="l" defTabSz="914400" rtl="0" eaLnBrk="1" latinLnBrk="0" hangingPunct="1"/>
                      <a:r>
                        <a:rPr lang="ru-RU" sz="1800" kern="1200" baseline="0" dirty="0" smtClean="0">
                          <a:solidFill>
                            <a:schemeClr val="tx2">
                              <a:lumMod val="50000"/>
                            </a:schemeClr>
                          </a:solidFill>
                          <a:latin typeface="+mn-lt"/>
                          <a:ea typeface="+mn-ea"/>
                          <a:cs typeface="+mn-cs"/>
                        </a:rPr>
                        <a:t>Проведение капитального ремонта</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baseline="0" dirty="0" smtClean="0">
                          <a:solidFill>
                            <a:schemeClr val="dk1"/>
                          </a:solidFill>
                          <a:latin typeface="+mn-lt"/>
                          <a:ea typeface="+mn-ea"/>
                          <a:cs typeface="+mn-cs"/>
                        </a:rPr>
                        <a:t> </a:t>
                      </a:r>
                      <a:r>
                        <a:rPr lang="ru-RU" sz="1800" b="1" kern="1200" baseline="0" dirty="0" smtClean="0">
                          <a:solidFill>
                            <a:schemeClr val="tx2">
                              <a:lumMod val="50000"/>
                            </a:schemeClr>
                          </a:solidFill>
                          <a:latin typeface="+mn-lt"/>
                          <a:ea typeface="+mn-ea"/>
                          <a:cs typeface="+mn-cs"/>
                        </a:rPr>
                        <a:t>74 887,4</a:t>
                      </a:r>
                    </a:p>
                  </a:txBody>
                  <a:tcPr>
                    <a:solidFill>
                      <a:schemeClr val="accent6">
                        <a:lumMod val="60000"/>
                        <a:lumOff val="40000"/>
                      </a:schemeClr>
                    </a:solidFill>
                  </a:tcPr>
                </a:tc>
                <a:tc>
                  <a:txBody>
                    <a:bodyPr/>
                    <a:lstStyle/>
                    <a:p>
                      <a:pPr algn="ctr" fontAlgn="b"/>
                      <a:r>
                        <a:rPr lang="ru-RU" sz="1800" b="1" kern="1200" baseline="0" dirty="0" smtClean="0">
                          <a:solidFill>
                            <a:schemeClr val="tx2">
                              <a:lumMod val="50000"/>
                            </a:schemeClr>
                          </a:solidFill>
                          <a:latin typeface="+mn-lt"/>
                          <a:ea typeface="+mn-ea"/>
                          <a:cs typeface="+mn-cs"/>
                        </a:rPr>
                        <a:t>1 927 911,6</a:t>
                      </a:r>
                    </a:p>
                  </a:txBody>
                  <a:tcPr marL="9525" marR="9525" marT="9525" marB="0" anchor="ctr"/>
                </a:tc>
              </a:tr>
              <a:tr h="367546">
                <a:tc>
                  <a:txBody>
                    <a:bodyPr/>
                    <a:lstStyle/>
                    <a:p>
                      <a:r>
                        <a:rPr lang="ru-RU" sz="1800" kern="1200" baseline="0" dirty="0" smtClean="0">
                          <a:solidFill>
                            <a:srgbClr val="C00000"/>
                          </a:solidFill>
                          <a:latin typeface="+mn-lt"/>
                          <a:ea typeface="+mn-ea"/>
                          <a:cs typeface="+mn-cs"/>
                        </a:rPr>
                        <a:t>Оснащение оборудованием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baseline="0" dirty="0" smtClean="0">
                          <a:solidFill>
                            <a:srgbClr val="C00000"/>
                          </a:solidFill>
                          <a:latin typeface="+mn-lt"/>
                          <a:ea typeface="+mn-ea"/>
                          <a:cs typeface="+mn-cs"/>
                        </a:rPr>
                        <a:t> 605 813,4</a:t>
                      </a:r>
                    </a:p>
                  </a:txBody>
                  <a:tcPr>
                    <a:solidFill>
                      <a:schemeClr val="accent6">
                        <a:lumMod val="60000"/>
                        <a:lumOff val="40000"/>
                      </a:schemeClr>
                    </a:solidFill>
                  </a:tcPr>
                </a:tc>
                <a:tc>
                  <a:txBody>
                    <a:bodyPr/>
                    <a:lstStyle/>
                    <a:p>
                      <a:pPr algn="ctr" fontAlgn="b"/>
                      <a:r>
                        <a:rPr lang="ru-RU" sz="1800" b="1" kern="1200" baseline="0" dirty="0" smtClean="0">
                          <a:solidFill>
                            <a:srgbClr val="C00000"/>
                          </a:solidFill>
                          <a:latin typeface="+mn-lt"/>
                          <a:ea typeface="+mn-ea"/>
                          <a:cs typeface="+mn-cs"/>
                        </a:rPr>
                        <a:t>3 024 394,2</a:t>
                      </a:r>
                    </a:p>
                  </a:txBody>
                  <a:tcPr marL="9525" marR="9525" marT="9525" marB="0" anchor="ctr"/>
                </a:tc>
              </a:tr>
              <a:tr h="634394">
                <a:tc>
                  <a:txBody>
                    <a:bodyPr/>
                    <a:lstStyle/>
                    <a:p>
                      <a:r>
                        <a:rPr lang="ru-RU" sz="1800" kern="1200" baseline="0" dirty="0" smtClean="0">
                          <a:solidFill>
                            <a:schemeClr val="dk1"/>
                          </a:solidFill>
                          <a:latin typeface="+mn-lt"/>
                          <a:ea typeface="+mn-ea"/>
                          <a:cs typeface="+mn-cs"/>
                        </a:rPr>
                        <a:t>В</a:t>
                      </a:r>
                      <a:r>
                        <a:rPr lang="ru-RU" sz="1800" kern="1200" baseline="0" dirty="0" smtClean="0">
                          <a:solidFill>
                            <a:schemeClr val="tx2">
                              <a:lumMod val="50000"/>
                            </a:schemeClr>
                          </a:solidFill>
                          <a:latin typeface="+mn-lt"/>
                          <a:ea typeface="+mn-ea"/>
                          <a:cs typeface="+mn-cs"/>
                        </a:rPr>
                        <a:t>недрение современных информационных систем в здравоохранение</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baseline="0" dirty="0" smtClean="0">
                          <a:solidFill>
                            <a:schemeClr val="tx2">
                              <a:lumMod val="50000"/>
                            </a:schemeClr>
                          </a:solidFill>
                          <a:latin typeface="+mn-lt"/>
                          <a:ea typeface="+mn-ea"/>
                          <a:cs typeface="+mn-cs"/>
                        </a:rPr>
                        <a:t>33 292,6</a:t>
                      </a:r>
                    </a:p>
                  </a:txBody>
                  <a:tcPr anchor="ctr">
                    <a:solidFill>
                      <a:schemeClr val="accent6">
                        <a:lumMod val="60000"/>
                        <a:lumOff val="40000"/>
                      </a:schemeClr>
                    </a:solidFill>
                  </a:tcPr>
                </a:tc>
                <a:tc>
                  <a:txBody>
                    <a:bodyPr/>
                    <a:lstStyle/>
                    <a:p>
                      <a:pPr algn="ctr" fontAlgn="b"/>
                      <a:r>
                        <a:rPr lang="ru-RU" sz="1800" b="1" kern="1200" baseline="0" dirty="0" smtClean="0">
                          <a:solidFill>
                            <a:schemeClr val="tx2">
                              <a:lumMod val="50000"/>
                            </a:schemeClr>
                          </a:solidFill>
                          <a:latin typeface="+mn-lt"/>
                          <a:ea typeface="+mn-ea"/>
                          <a:cs typeface="+mn-cs"/>
                        </a:rPr>
                        <a:t>532 833,8</a:t>
                      </a:r>
                    </a:p>
                  </a:txBody>
                  <a:tcPr marL="9525" marR="9525" marT="9525" marB="0" anchor="ctr"/>
                </a:tc>
              </a:tr>
              <a:tr h="367546">
                <a:tc>
                  <a:txBody>
                    <a:bodyPr/>
                    <a:lstStyle/>
                    <a:p>
                      <a:r>
                        <a:rPr lang="ru-RU" dirty="0" smtClean="0">
                          <a:solidFill>
                            <a:srgbClr val="C00000"/>
                          </a:solidFill>
                        </a:rPr>
                        <a:t>Внедрение стандартов в стационарах</a:t>
                      </a:r>
                      <a:endParaRPr lang="ru-RU" dirty="0">
                        <a:solidFill>
                          <a:srgbClr val="C0000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baseline="0" dirty="0" smtClean="0">
                          <a:solidFill>
                            <a:srgbClr val="C00000"/>
                          </a:solidFill>
                          <a:latin typeface="+mn-lt"/>
                          <a:ea typeface="+mn-ea"/>
                          <a:cs typeface="+mn-cs"/>
                        </a:rPr>
                        <a:t>-</a:t>
                      </a:r>
                    </a:p>
                  </a:txBody>
                  <a:tcPr/>
                </a:tc>
                <a:tc>
                  <a:txBody>
                    <a:bodyPr/>
                    <a:lstStyle/>
                    <a:p>
                      <a:pPr algn="ctr" fontAlgn="b"/>
                      <a:r>
                        <a:rPr lang="ru-RU" sz="1800" b="1" kern="1200" baseline="0" dirty="0" smtClean="0">
                          <a:solidFill>
                            <a:srgbClr val="C00000"/>
                          </a:solidFill>
                          <a:latin typeface="+mn-lt"/>
                          <a:ea typeface="+mn-ea"/>
                          <a:cs typeface="+mn-cs"/>
                        </a:rPr>
                        <a:t>9 307 744,4</a:t>
                      </a:r>
                    </a:p>
                  </a:txBody>
                  <a:tcPr marL="9525" marR="9525" marT="9525" marB="0" anchor="ctr"/>
                </a:tc>
              </a:tr>
              <a:tr h="634394">
                <a:tc>
                  <a:txBody>
                    <a:bodyPr/>
                    <a:lstStyle/>
                    <a:p>
                      <a:r>
                        <a:rPr lang="ru-RU" sz="1800" kern="1200" dirty="0" smtClean="0">
                          <a:solidFill>
                            <a:schemeClr val="dk1"/>
                          </a:solidFill>
                          <a:latin typeface="+mn-lt"/>
                          <a:ea typeface="+mn-ea"/>
                          <a:cs typeface="+mn-cs"/>
                        </a:rPr>
                        <a:t>Проведение диспансеризации 14-летних подростков</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baseline="0" dirty="0" smtClean="0">
                          <a:solidFill>
                            <a:schemeClr val="tx2">
                              <a:lumMod val="50000"/>
                            </a:schemeClr>
                          </a:solidFill>
                          <a:latin typeface="+mn-lt"/>
                          <a:ea typeface="+mn-ea"/>
                          <a:cs typeface="+mn-cs"/>
                        </a:rPr>
                        <a:t>-</a:t>
                      </a:r>
                    </a:p>
                  </a:txBody>
                  <a:tcPr/>
                </a:tc>
                <a:tc>
                  <a:txBody>
                    <a:bodyPr/>
                    <a:lstStyle/>
                    <a:p>
                      <a:pPr algn="ctr" fontAlgn="b"/>
                      <a:r>
                        <a:rPr lang="ru-RU" sz="1800" b="1" kern="1200" baseline="0" dirty="0" smtClean="0">
                          <a:solidFill>
                            <a:schemeClr val="tx2">
                              <a:lumMod val="50000"/>
                            </a:schemeClr>
                          </a:solidFill>
                          <a:latin typeface="+mn-lt"/>
                          <a:ea typeface="+mn-ea"/>
                          <a:cs typeface="+mn-cs"/>
                        </a:rPr>
                        <a:t>58 022,2</a:t>
                      </a:r>
                    </a:p>
                  </a:txBody>
                  <a:tcPr marL="9525" marR="9525" marT="9525" marB="0" anchor="ctr"/>
                </a:tc>
              </a:tr>
              <a:tr h="367546">
                <a:tc>
                  <a:txBody>
                    <a:bodyPr/>
                    <a:lstStyle/>
                    <a:p>
                      <a:r>
                        <a:rPr lang="ru-RU" sz="1800" kern="1200" baseline="0" dirty="0" smtClean="0">
                          <a:solidFill>
                            <a:srgbClr val="C00000"/>
                          </a:solidFill>
                          <a:latin typeface="+mn-lt"/>
                          <a:ea typeface="+mn-ea"/>
                          <a:cs typeface="+mn-cs"/>
                        </a:rPr>
                        <a:t>Обеспечение потребности во врачах</a:t>
                      </a:r>
                      <a:endParaRPr lang="ru-RU" dirty="0">
                        <a:solidFill>
                          <a:srgbClr val="C0000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baseline="0" dirty="0" smtClean="0">
                          <a:solidFill>
                            <a:srgbClr val="C00000"/>
                          </a:solidFill>
                          <a:latin typeface="+mn-lt"/>
                          <a:ea typeface="+mn-ea"/>
                          <a:cs typeface="+mn-cs"/>
                        </a:rPr>
                        <a:t>-</a:t>
                      </a:r>
                    </a:p>
                  </a:txBody>
                  <a:tcPr/>
                </a:tc>
                <a:tc>
                  <a:txBody>
                    <a:bodyPr/>
                    <a:lstStyle/>
                    <a:p>
                      <a:pPr marL="0" algn="ctr" defTabSz="914400" rtl="0" eaLnBrk="1" fontAlgn="b" latinLnBrk="0" hangingPunct="1"/>
                      <a:r>
                        <a:rPr lang="ru-RU" sz="1800" b="1" kern="1200" baseline="0" dirty="0" smtClean="0">
                          <a:solidFill>
                            <a:srgbClr val="C00000"/>
                          </a:solidFill>
                          <a:latin typeface="+mn-lt"/>
                          <a:ea typeface="+mn-ea"/>
                          <a:cs typeface="+mn-cs"/>
                        </a:rPr>
                        <a:t>51 251</a:t>
                      </a:r>
                    </a:p>
                  </a:txBody>
                  <a:tcPr marL="9525" marR="9525" marT="9525" marB="0" anchor="ctr"/>
                </a:tc>
              </a:tr>
              <a:tr h="634394">
                <a:tc>
                  <a:txBody>
                    <a:bodyPr/>
                    <a:lstStyle/>
                    <a:p>
                      <a:r>
                        <a:rPr lang="ru-RU" sz="1800" kern="1200" baseline="0" dirty="0" smtClean="0">
                          <a:solidFill>
                            <a:schemeClr val="dk1"/>
                          </a:solidFill>
                          <a:latin typeface="+mn-lt"/>
                          <a:ea typeface="+mn-ea"/>
                          <a:cs typeface="+mn-cs"/>
                        </a:rPr>
                        <a:t>Повышение доступности амбулаторной медицинской помощи</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baseline="0" dirty="0" smtClean="0">
                          <a:solidFill>
                            <a:schemeClr val="tx2">
                              <a:lumMod val="50000"/>
                            </a:schemeClr>
                          </a:solidFill>
                          <a:latin typeface="+mn-lt"/>
                          <a:ea typeface="+mn-ea"/>
                          <a:cs typeface="+mn-cs"/>
                        </a:rPr>
                        <a:t>-</a:t>
                      </a:r>
                    </a:p>
                  </a:txBody>
                  <a:tcPr anchor="ctr"/>
                </a:tc>
                <a:tc>
                  <a:txBody>
                    <a:bodyPr/>
                    <a:lstStyle/>
                    <a:p>
                      <a:pPr algn="ctr" fontAlgn="b"/>
                      <a:r>
                        <a:rPr lang="ru-RU" sz="1800" b="1" kern="1200" baseline="0" dirty="0" smtClean="0">
                          <a:solidFill>
                            <a:schemeClr val="tx2">
                              <a:lumMod val="50000"/>
                            </a:schemeClr>
                          </a:solidFill>
                          <a:latin typeface="+mn-lt"/>
                          <a:ea typeface="+mn-ea"/>
                          <a:cs typeface="+mn-cs"/>
                        </a:rPr>
                        <a:t>1 649 221,8</a:t>
                      </a:r>
                    </a:p>
                  </a:txBody>
                  <a:tcPr marL="9525" marR="9525" marT="9525" marB="0" anchor="ctr"/>
                </a:tc>
              </a:tr>
            </a:tbl>
          </a:graphicData>
        </a:graphic>
      </p:graphicFrame>
      <p:sp>
        <p:nvSpPr>
          <p:cNvPr id="8" name="Номер слайда 7"/>
          <p:cNvSpPr>
            <a:spLocks noGrp="1"/>
          </p:cNvSpPr>
          <p:nvPr>
            <p:ph type="sldNum" sz="quarter" idx="12"/>
          </p:nvPr>
        </p:nvSpPr>
        <p:spPr/>
        <p:txBody>
          <a:bodyPr/>
          <a:lstStyle/>
          <a:p>
            <a:fld id="{C3C4FDF7-D16E-485B-BFE7-27242D4044AD}" type="slidenum">
              <a:rPr lang="ru-RU" smtClean="0"/>
              <a:pPr/>
              <a:t>3</a:t>
            </a:fld>
            <a:endParaRPr lang="ru-RU"/>
          </a:p>
        </p:txBody>
      </p:sp>
    </p:spTree>
    <p:extLst>
      <p:ext uri="{BB962C8B-B14F-4D97-AF65-F5344CB8AC3E}">
        <p14:creationId xmlns="" xmlns:p14="http://schemas.microsoft.com/office/powerpoint/2010/main" val="1838365147"/>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25408" y="980768"/>
            <a:ext cx="7186941" cy="369332"/>
          </a:xfrm>
          <a:prstGeom prst="rect">
            <a:avLst/>
          </a:prstGeom>
          <a:effectLst>
            <a:outerShdw blurRad="25400" dist="25400" dir="4800000" algn="t" rotWithShape="0">
              <a:schemeClr val="tx1">
                <a:lumMod val="65000"/>
                <a:lumOff val="35000"/>
                <a:alpha val="40000"/>
              </a:schemeClr>
            </a:outerShdw>
          </a:effectLst>
        </p:spPr>
        <p:txBody>
          <a:bodyPr wrap="square">
            <a:spAutoFit/>
          </a:bodyPr>
          <a:lstStyle/>
          <a:p>
            <a:pPr algn="ctr"/>
            <a:r>
              <a:rPr lang="ru-RU" b="1" dirty="0" smtClean="0">
                <a:solidFill>
                  <a:srgbClr val="996633"/>
                </a:solidFill>
                <a:effectLst>
                  <a:outerShdw blurRad="38100" dist="38100" dir="2700000" algn="tl">
                    <a:srgbClr val="000000">
                      <a:alpha val="43137"/>
                    </a:srgbClr>
                  </a:outerShdw>
                </a:effectLst>
              </a:rPr>
              <a:t>ДИНАМИКА ОСНОВНЫХ МЕДИКО-ДЕМОГРАФИЧЕСКИХ ПОКАЗАТЕЛЕЙ</a:t>
            </a:r>
            <a:endParaRPr lang="ru-RU" b="1" dirty="0">
              <a:solidFill>
                <a:srgbClr val="996633"/>
              </a:solidFill>
              <a:effectLst>
                <a:outerShdw blurRad="38100" dist="38100" dir="2700000" algn="tl">
                  <a:srgbClr val="000000">
                    <a:alpha val="43137"/>
                  </a:srgbClr>
                </a:outerShdw>
              </a:effectLst>
            </a:endParaRPr>
          </a:p>
        </p:txBody>
      </p:sp>
      <p:graphicFrame>
        <p:nvGraphicFramePr>
          <p:cNvPr id="7" name="Диаграмма 6"/>
          <p:cNvGraphicFramePr/>
          <p:nvPr>
            <p:extLst>
              <p:ext uri="{D42A27DB-BD31-4B8C-83A1-F6EECF244321}">
                <p14:modId xmlns="" xmlns:p14="http://schemas.microsoft.com/office/powerpoint/2010/main" val="1607995825"/>
              </p:ext>
            </p:extLst>
          </p:nvPr>
        </p:nvGraphicFramePr>
        <p:xfrm>
          <a:off x="323528" y="2276872"/>
          <a:ext cx="4896544" cy="331236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323528" y="1916832"/>
            <a:ext cx="3722814" cy="369332"/>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defPPr>
              <a:defRPr lang="ru-RU"/>
            </a:defPPr>
            <a:lvl1pPr>
              <a:defRPr b="1"/>
            </a:lvl1pPr>
          </a:lstStyle>
          <a:p>
            <a:r>
              <a:rPr lang="ru-RU" dirty="0"/>
              <a:t>Возрастная структура населения, %</a:t>
            </a:r>
          </a:p>
        </p:txBody>
      </p:sp>
      <p:sp>
        <p:nvSpPr>
          <p:cNvPr id="3" name="TextBox 2"/>
          <p:cNvSpPr txBox="1"/>
          <p:nvPr/>
        </p:nvSpPr>
        <p:spPr>
          <a:xfrm>
            <a:off x="4717168" y="1916832"/>
            <a:ext cx="4314707" cy="646331"/>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defPPr>
              <a:defRPr lang="ru-RU"/>
            </a:defPPr>
            <a:lvl1pPr>
              <a:defRPr b="1"/>
            </a:lvl1pPr>
          </a:lstStyle>
          <a:p>
            <a:pPr algn="ctr"/>
            <a:r>
              <a:rPr lang="ru-RU" dirty="0"/>
              <a:t>Доля женщин репродуктивного возраста</a:t>
            </a:r>
          </a:p>
          <a:p>
            <a:pPr algn="ctr"/>
            <a:r>
              <a:rPr lang="ru-RU" dirty="0"/>
              <a:t> в общей численности населения, %</a:t>
            </a:r>
          </a:p>
        </p:txBody>
      </p:sp>
      <p:graphicFrame>
        <p:nvGraphicFramePr>
          <p:cNvPr id="5" name="Таблица 4"/>
          <p:cNvGraphicFramePr>
            <a:graphicFrameLocks noGrp="1"/>
          </p:cNvGraphicFramePr>
          <p:nvPr>
            <p:extLst>
              <p:ext uri="{D42A27DB-BD31-4B8C-83A1-F6EECF244321}">
                <p14:modId xmlns="" xmlns:p14="http://schemas.microsoft.com/office/powerpoint/2010/main" val="1627168086"/>
              </p:ext>
            </p:extLst>
          </p:nvPr>
        </p:nvGraphicFramePr>
        <p:xfrm>
          <a:off x="5508104" y="2780927"/>
          <a:ext cx="2399928" cy="2225040"/>
        </p:xfrm>
        <a:graphic>
          <a:graphicData uri="http://schemas.openxmlformats.org/drawingml/2006/table">
            <a:tbl>
              <a:tblPr>
                <a:tableStyleId>{5C22544A-7EE6-4342-B048-85BDC9FD1C3A}</a:tableStyleId>
              </a:tblPr>
              <a:tblGrid>
                <a:gridCol w="1199964"/>
                <a:gridCol w="1199964"/>
              </a:tblGrid>
              <a:tr h="370840">
                <a:tc>
                  <a:txBody>
                    <a:bodyPr/>
                    <a:lstStyle/>
                    <a:p>
                      <a:pPr algn="ctr"/>
                      <a:r>
                        <a:rPr lang="ru-RU" dirty="0" smtClean="0"/>
                        <a:t>2009</a:t>
                      </a:r>
                      <a:endParaRPr lang="ru-RU"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100000">
                          <a:schemeClr val="accent3">
                            <a:lumMod val="20000"/>
                            <a:lumOff val="80000"/>
                          </a:schemeClr>
                        </a:gs>
                      </a:gsLst>
                      <a:lin ang="5400000" scaled="0"/>
                    </a:gradFill>
                  </a:tcPr>
                </a:tc>
                <a:tc>
                  <a:txBody>
                    <a:bodyPr/>
                    <a:lstStyle/>
                    <a:p>
                      <a:pPr algn="ctr"/>
                      <a:r>
                        <a:rPr lang="ru-RU" b="1" dirty="0" smtClean="0">
                          <a:solidFill>
                            <a:srgbClr val="00B050"/>
                          </a:solidFill>
                        </a:rPr>
                        <a:t>26,2</a:t>
                      </a:r>
                      <a:endParaRPr lang="ru-RU" b="1" dirty="0">
                        <a:solidFill>
                          <a:srgbClr val="00B05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100000">
                          <a:schemeClr val="accent3">
                            <a:lumMod val="20000"/>
                            <a:lumOff val="80000"/>
                          </a:schemeClr>
                        </a:gs>
                      </a:gsLst>
                      <a:lin ang="5400000" scaled="0"/>
                    </a:gradFill>
                  </a:tcPr>
                </a:tc>
              </a:tr>
              <a:tr h="370840">
                <a:tc>
                  <a:txBody>
                    <a:bodyPr/>
                    <a:lstStyle/>
                    <a:p>
                      <a:pPr algn="ctr"/>
                      <a:r>
                        <a:rPr lang="ru-RU" dirty="0" smtClean="0"/>
                        <a:t>2010</a:t>
                      </a:r>
                      <a:endParaRPr lang="ru-RU"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83000">
                          <a:schemeClr val="bg1"/>
                        </a:gs>
                        <a:gs pos="100000">
                          <a:schemeClr val="accent3">
                            <a:lumMod val="20000"/>
                            <a:lumOff val="80000"/>
                          </a:schemeClr>
                        </a:gs>
                      </a:gsLst>
                      <a:lin ang="5400000" scaled="0"/>
                    </a:gradFill>
                  </a:tcPr>
                </a:tc>
                <a:tc>
                  <a:txBody>
                    <a:bodyPr/>
                    <a:lstStyle/>
                    <a:p>
                      <a:pPr algn="ctr"/>
                      <a:r>
                        <a:rPr lang="ru-RU" b="1" dirty="0" smtClean="0">
                          <a:solidFill>
                            <a:srgbClr val="00B050"/>
                          </a:solidFill>
                        </a:rPr>
                        <a:t>27,6</a:t>
                      </a:r>
                      <a:endParaRPr lang="ru-RU" b="1" dirty="0">
                        <a:solidFill>
                          <a:srgbClr val="00B05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100000">
                          <a:schemeClr val="accent3">
                            <a:lumMod val="20000"/>
                            <a:lumOff val="80000"/>
                          </a:schemeClr>
                        </a:gs>
                      </a:gsLst>
                      <a:lin ang="5400000" scaled="0"/>
                    </a:gradFill>
                  </a:tcPr>
                </a:tc>
              </a:tr>
              <a:tr h="370840">
                <a:tc>
                  <a:txBody>
                    <a:bodyPr/>
                    <a:lstStyle/>
                    <a:p>
                      <a:pPr algn="ctr"/>
                      <a:r>
                        <a:rPr lang="ru-RU" dirty="0" smtClean="0"/>
                        <a:t>2011</a:t>
                      </a:r>
                      <a:endParaRPr lang="ru-RU"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83000">
                          <a:schemeClr val="bg1"/>
                        </a:gs>
                        <a:gs pos="100000">
                          <a:schemeClr val="accent3">
                            <a:lumMod val="20000"/>
                            <a:lumOff val="80000"/>
                          </a:schemeClr>
                        </a:gs>
                      </a:gsLst>
                      <a:lin ang="5400000" scaled="0"/>
                    </a:gradFill>
                  </a:tcPr>
                </a:tc>
                <a:tc>
                  <a:txBody>
                    <a:bodyPr/>
                    <a:lstStyle/>
                    <a:p>
                      <a:pPr algn="ctr"/>
                      <a:r>
                        <a:rPr lang="ru-RU" b="1" dirty="0" smtClean="0">
                          <a:solidFill>
                            <a:srgbClr val="00B050"/>
                          </a:solidFill>
                        </a:rPr>
                        <a:t>27,6</a:t>
                      </a:r>
                      <a:endParaRPr lang="ru-RU" b="1" dirty="0">
                        <a:solidFill>
                          <a:srgbClr val="00B05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100000">
                          <a:schemeClr val="accent3">
                            <a:lumMod val="20000"/>
                            <a:lumOff val="80000"/>
                          </a:schemeClr>
                        </a:gs>
                      </a:gsLst>
                      <a:lin ang="5400000" scaled="0"/>
                    </a:gradFill>
                  </a:tcPr>
                </a:tc>
              </a:tr>
              <a:tr h="370840">
                <a:tc>
                  <a:txBody>
                    <a:bodyPr/>
                    <a:lstStyle/>
                    <a:p>
                      <a:pPr algn="ctr"/>
                      <a:r>
                        <a:rPr lang="ru-RU" dirty="0" smtClean="0"/>
                        <a:t>2012</a:t>
                      </a:r>
                      <a:endParaRPr lang="ru-RU"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83000">
                          <a:schemeClr val="bg1"/>
                        </a:gs>
                        <a:gs pos="100000">
                          <a:schemeClr val="accent3">
                            <a:lumMod val="20000"/>
                            <a:lumOff val="80000"/>
                          </a:schemeClr>
                        </a:gs>
                      </a:gsLst>
                      <a:lin ang="5400000" scaled="0"/>
                    </a:gradFill>
                  </a:tcPr>
                </a:tc>
                <a:tc>
                  <a:txBody>
                    <a:bodyPr/>
                    <a:lstStyle/>
                    <a:p>
                      <a:pPr algn="ctr"/>
                      <a:r>
                        <a:rPr lang="ru-RU" b="1" dirty="0" smtClean="0">
                          <a:solidFill>
                            <a:srgbClr val="FF0000"/>
                          </a:solidFill>
                        </a:rPr>
                        <a:t>25,7</a:t>
                      </a:r>
                      <a:endParaRPr lang="ru-RU" b="1" dirty="0">
                        <a:solidFill>
                          <a:srgbClr val="FF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100000">
                          <a:schemeClr val="accent3">
                            <a:lumMod val="20000"/>
                            <a:lumOff val="80000"/>
                          </a:schemeClr>
                        </a:gs>
                      </a:gsLst>
                      <a:lin ang="5400000" scaled="0"/>
                    </a:gradFill>
                  </a:tcPr>
                </a:tc>
              </a:tr>
              <a:tr h="370840">
                <a:tc>
                  <a:txBody>
                    <a:bodyPr/>
                    <a:lstStyle/>
                    <a:p>
                      <a:pPr algn="ctr"/>
                      <a:r>
                        <a:rPr lang="ru-RU" dirty="0" smtClean="0"/>
                        <a:t>2013</a:t>
                      </a:r>
                      <a:endParaRPr lang="ru-RU"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83000">
                          <a:schemeClr val="bg1"/>
                        </a:gs>
                        <a:gs pos="100000">
                          <a:schemeClr val="accent3">
                            <a:lumMod val="20000"/>
                            <a:lumOff val="80000"/>
                          </a:schemeClr>
                        </a:gs>
                      </a:gsLst>
                      <a:lin ang="5400000" scaled="0"/>
                    </a:gradFill>
                  </a:tcPr>
                </a:tc>
                <a:tc>
                  <a:txBody>
                    <a:bodyPr/>
                    <a:lstStyle/>
                    <a:p>
                      <a:pPr algn="ctr"/>
                      <a:r>
                        <a:rPr lang="ru-RU" b="1" dirty="0" smtClean="0">
                          <a:solidFill>
                            <a:srgbClr val="FF0000"/>
                          </a:solidFill>
                        </a:rPr>
                        <a:t>24,8</a:t>
                      </a:r>
                      <a:endParaRPr lang="ru-RU" b="1" dirty="0">
                        <a:solidFill>
                          <a:srgbClr val="FF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100000">
                          <a:schemeClr val="accent3">
                            <a:lumMod val="20000"/>
                            <a:lumOff val="80000"/>
                          </a:schemeClr>
                        </a:gs>
                      </a:gsLst>
                      <a:lin ang="5400000" scaled="0"/>
                    </a:gradFill>
                  </a:tcPr>
                </a:tc>
              </a:tr>
              <a:tr h="370840">
                <a:tc>
                  <a:txBody>
                    <a:bodyPr/>
                    <a:lstStyle/>
                    <a:p>
                      <a:pPr algn="ctr"/>
                      <a:r>
                        <a:rPr lang="ru-RU" dirty="0" smtClean="0"/>
                        <a:t>2014</a:t>
                      </a:r>
                      <a:endParaRPr lang="ru-RU"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83000">
                          <a:schemeClr val="bg1"/>
                        </a:gs>
                        <a:gs pos="100000">
                          <a:schemeClr val="accent3">
                            <a:lumMod val="20000"/>
                            <a:lumOff val="80000"/>
                          </a:schemeClr>
                        </a:gs>
                      </a:gsLst>
                      <a:lin ang="5400000" scaled="0"/>
                    </a:gradFill>
                  </a:tcPr>
                </a:tc>
                <a:tc>
                  <a:txBody>
                    <a:bodyPr/>
                    <a:lstStyle/>
                    <a:p>
                      <a:pPr algn="ctr"/>
                      <a:r>
                        <a:rPr lang="ru-RU" b="1" dirty="0" smtClean="0">
                          <a:solidFill>
                            <a:srgbClr val="FF0000"/>
                          </a:solidFill>
                        </a:rPr>
                        <a:t>24,4</a:t>
                      </a:r>
                      <a:endParaRPr lang="ru-RU" b="1" dirty="0">
                        <a:solidFill>
                          <a:srgbClr val="FF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4">
                            <a:lumMod val="20000"/>
                            <a:lumOff val="80000"/>
                          </a:schemeClr>
                        </a:gs>
                        <a:gs pos="53000">
                          <a:schemeClr val="bg1"/>
                        </a:gs>
                        <a:gs pos="100000">
                          <a:schemeClr val="accent3">
                            <a:lumMod val="20000"/>
                            <a:lumOff val="80000"/>
                          </a:schemeClr>
                        </a:gs>
                      </a:gsLst>
                      <a:lin ang="5400000" scaled="0"/>
                    </a:gradFill>
                  </a:tcPr>
                </a:tc>
              </a:tr>
            </a:tbl>
          </a:graphicData>
        </a:graphic>
      </p:graphicFrame>
      <p:sp>
        <p:nvSpPr>
          <p:cNvPr id="6" name="Стрелка вниз 5"/>
          <p:cNvSpPr/>
          <p:nvPr/>
        </p:nvSpPr>
        <p:spPr>
          <a:xfrm>
            <a:off x="7897503" y="2780928"/>
            <a:ext cx="180020" cy="2232248"/>
          </a:xfrm>
          <a:prstGeom prst="downArrow">
            <a:avLst/>
          </a:prstGeom>
          <a:gradFill>
            <a:gsLst>
              <a:gs pos="0">
                <a:schemeClr val="accent3">
                  <a:lumMod val="60000"/>
                  <a:lumOff val="40000"/>
                </a:schemeClr>
              </a:gs>
              <a:gs pos="65000">
                <a:schemeClr val="accent2">
                  <a:lumMod val="40000"/>
                  <a:lumOff val="60000"/>
                </a:schemeClr>
              </a:gs>
              <a:gs pos="100000">
                <a:srgbClr val="FF0000"/>
              </a:gs>
            </a:gsLst>
            <a:lin ang="5400000" scaled="0"/>
          </a:gradFill>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descr="старение.png"/>
          <p:cNvPicPr>
            <a:picLocks noChangeAspect="1"/>
          </p:cNvPicPr>
          <p:nvPr/>
        </p:nvPicPr>
        <p:blipFill>
          <a:blip r:embed="rId4" cstate="print"/>
          <a:stretch>
            <a:fillRect/>
          </a:stretch>
        </p:blipFill>
        <p:spPr>
          <a:xfrm>
            <a:off x="6372200" y="4869160"/>
            <a:ext cx="1920069" cy="1430300"/>
          </a:xfrm>
          <a:prstGeom prst="rect">
            <a:avLst/>
          </a:prstGeom>
        </p:spPr>
      </p:pic>
      <p:sp>
        <p:nvSpPr>
          <p:cNvPr id="10" name="Овал 9"/>
          <p:cNvSpPr/>
          <p:nvPr/>
        </p:nvSpPr>
        <p:spPr>
          <a:xfrm rot="19646112">
            <a:off x="1625224" y="3147370"/>
            <a:ext cx="1471858" cy="71810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p:cNvSpPr/>
          <p:nvPr/>
        </p:nvSpPr>
        <p:spPr>
          <a:xfrm rot="19646112">
            <a:off x="1625224" y="4003010"/>
            <a:ext cx="1471858" cy="71810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Номер слайда 11"/>
          <p:cNvSpPr>
            <a:spLocks noGrp="1"/>
          </p:cNvSpPr>
          <p:nvPr>
            <p:ph type="sldNum" sz="quarter" idx="12"/>
          </p:nvPr>
        </p:nvSpPr>
        <p:spPr/>
        <p:txBody>
          <a:bodyPr/>
          <a:lstStyle/>
          <a:p>
            <a:fld id="{C3C4FDF7-D16E-485B-BFE7-27242D4044AD}" type="slidenum">
              <a:rPr lang="ru-RU" smtClean="0"/>
              <a:pPr/>
              <a:t>30</a:t>
            </a:fld>
            <a:endParaRPr lang="ru-RU"/>
          </a:p>
        </p:txBody>
      </p:sp>
    </p:spTree>
    <p:extLst>
      <p:ext uri="{BB962C8B-B14F-4D97-AF65-F5344CB8AC3E}">
        <p14:creationId xmlns="" xmlns:p14="http://schemas.microsoft.com/office/powerpoint/2010/main" val="16062249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Администратор\Documents\Magic Briefcase\Новая папка (3)\images (1).jpg"/>
          <p:cNvPicPr>
            <a:picLocks noChangeAspect="1" noChangeArrowheads="1"/>
          </p:cNvPicPr>
          <p:nvPr/>
        </p:nvPicPr>
        <p:blipFill>
          <a:blip r:embed="rId3" cstate="print"/>
          <a:srcRect/>
          <a:stretch>
            <a:fillRect/>
          </a:stretch>
        </p:blipFill>
        <p:spPr bwMode="auto">
          <a:xfrm>
            <a:off x="898088" y="1068453"/>
            <a:ext cx="1337291" cy="1080120"/>
          </a:xfrm>
          <a:prstGeom prst="ellipse">
            <a:avLst/>
          </a:prstGeom>
          <a:noFill/>
          <a:effectLst/>
        </p:spPr>
      </p:pic>
      <p:sp>
        <p:nvSpPr>
          <p:cNvPr id="4" name="Прямоугольник 3"/>
          <p:cNvSpPr/>
          <p:nvPr/>
        </p:nvSpPr>
        <p:spPr>
          <a:xfrm>
            <a:off x="4716016" y="980768"/>
            <a:ext cx="4296333" cy="369332"/>
          </a:xfrm>
          <a:prstGeom prst="rect">
            <a:avLst/>
          </a:prstGeom>
          <a:effectLst>
            <a:outerShdw blurRad="25400" dist="25400" dir="4800000" algn="t" rotWithShape="0">
              <a:schemeClr val="tx1">
                <a:lumMod val="65000"/>
                <a:lumOff val="35000"/>
                <a:alpha val="40000"/>
              </a:schemeClr>
            </a:outerShdw>
          </a:effectLst>
        </p:spPr>
        <p:txBody>
          <a:bodyPr wrap="square">
            <a:spAutoFit/>
          </a:bodyPr>
          <a:lstStyle/>
          <a:p>
            <a:pPr algn="ctr"/>
            <a:r>
              <a:rPr lang="ru-RU" b="1" dirty="0" smtClean="0">
                <a:solidFill>
                  <a:srgbClr val="996633"/>
                </a:solidFill>
                <a:effectLst>
                  <a:outerShdw blurRad="38100" dist="38100" dir="2700000" algn="tl">
                    <a:srgbClr val="000000">
                      <a:alpha val="43137"/>
                    </a:srgbClr>
                  </a:outerShdw>
                </a:effectLst>
              </a:rPr>
              <a:t>МЕРЫ, ВЛИЯЮЩИЕ НА РОЖДАЕМОСТЬ</a:t>
            </a:r>
            <a:endParaRPr lang="ru-RU" b="1" dirty="0">
              <a:solidFill>
                <a:srgbClr val="996633"/>
              </a:solidFill>
              <a:effectLst>
                <a:outerShdw blurRad="38100" dist="38100" dir="2700000" algn="tl">
                  <a:srgbClr val="000000">
                    <a:alpha val="43137"/>
                  </a:srgbClr>
                </a:outerShdw>
              </a:effectLst>
            </a:endParaRPr>
          </a:p>
        </p:txBody>
      </p:sp>
      <p:graphicFrame>
        <p:nvGraphicFramePr>
          <p:cNvPr id="5" name="Содержимое 13"/>
          <p:cNvGraphicFramePr>
            <a:graphicFrameLocks noGrp="1"/>
          </p:cNvGraphicFramePr>
          <p:nvPr>
            <p:ph idx="1"/>
            <p:extLst>
              <p:ext uri="{D42A27DB-BD31-4B8C-83A1-F6EECF244321}">
                <p14:modId xmlns="" xmlns:p14="http://schemas.microsoft.com/office/powerpoint/2010/main" val="2409769788"/>
              </p:ext>
            </p:extLst>
          </p:nvPr>
        </p:nvGraphicFramePr>
        <p:xfrm>
          <a:off x="5148064" y="2008004"/>
          <a:ext cx="5111750" cy="3011934"/>
        </p:xfrm>
        <a:graphic>
          <a:graphicData uri="http://schemas.openxmlformats.org/drawingml/2006/chart">
            <c:chart xmlns:c="http://schemas.openxmlformats.org/drawingml/2006/chart" xmlns:r="http://schemas.openxmlformats.org/officeDocument/2006/relationships" r:id="rId4"/>
          </a:graphicData>
        </a:graphic>
      </p:graphicFrame>
      <p:sp>
        <p:nvSpPr>
          <p:cNvPr id="6" name="Прямоугольник 5"/>
          <p:cNvSpPr/>
          <p:nvPr/>
        </p:nvSpPr>
        <p:spPr>
          <a:xfrm>
            <a:off x="1763688" y="1647616"/>
            <a:ext cx="2819105" cy="307777"/>
          </a:xfrm>
          <a:prstGeom prst="rect">
            <a:avLst/>
          </a:prstGeom>
          <a:solidFill>
            <a:schemeClr val="bg1"/>
          </a:solidFill>
          <a:ln w="6350">
            <a:solidFill>
              <a:srgbClr val="996633"/>
            </a:solidFill>
          </a:ln>
          <a:effectLst>
            <a:outerShdw blurRad="50800" dist="38100" dir="5400000" algn="t" rotWithShape="0">
              <a:prstClr val="black">
                <a:alpha val="40000"/>
              </a:prstClr>
            </a:outerShdw>
          </a:effectLst>
        </p:spPr>
        <p:txBody>
          <a:bodyPr wrap="none" rtlCol="0">
            <a:spAutoFit/>
          </a:bodyPr>
          <a:lstStyle/>
          <a:p>
            <a:pPr algn="ctr"/>
            <a:r>
              <a:rPr lang="ru-RU" sz="1400" b="1" dirty="0">
                <a:effectLst>
                  <a:outerShdw blurRad="38100" dist="38100" dir="2700000" algn="tl">
                    <a:srgbClr val="000000">
                      <a:alpha val="43137"/>
                    </a:srgbClr>
                  </a:outerShdw>
                </a:effectLst>
              </a:rPr>
              <a:t>Центры кризисной беременности</a:t>
            </a:r>
          </a:p>
        </p:txBody>
      </p:sp>
      <p:sp>
        <p:nvSpPr>
          <p:cNvPr id="7" name="TextBox 6"/>
          <p:cNvSpPr txBox="1"/>
          <p:nvPr/>
        </p:nvSpPr>
        <p:spPr>
          <a:xfrm>
            <a:off x="6693262" y="1628800"/>
            <a:ext cx="2187842" cy="523220"/>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defPPr>
              <a:defRPr lang="ru-RU"/>
            </a:defPPr>
            <a:lvl1pPr algn="ctr">
              <a:defRPr b="1"/>
            </a:lvl1pPr>
          </a:lstStyle>
          <a:p>
            <a:r>
              <a:rPr lang="ru-RU" sz="1400" dirty="0"/>
              <a:t>Динамика числа абортов </a:t>
            </a:r>
            <a:endParaRPr lang="ru-RU" sz="1400" dirty="0" smtClean="0"/>
          </a:p>
          <a:p>
            <a:r>
              <a:rPr lang="ru-RU" sz="1400" dirty="0" smtClean="0"/>
              <a:t>в </a:t>
            </a:r>
            <a:r>
              <a:rPr lang="ru-RU" sz="1400" dirty="0"/>
              <a:t>Свердловской области </a:t>
            </a:r>
          </a:p>
        </p:txBody>
      </p:sp>
      <p:sp>
        <p:nvSpPr>
          <p:cNvPr id="9" name="Rectangle 294"/>
          <p:cNvSpPr/>
          <p:nvPr/>
        </p:nvSpPr>
        <p:spPr>
          <a:xfrm flipH="1">
            <a:off x="898087" y="2204864"/>
            <a:ext cx="3817923" cy="504056"/>
          </a:xfrm>
          <a:prstGeom prst="rect">
            <a:avLst/>
          </a:prstGeom>
          <a:gradFill flip="none" rotWithShape="1">
            <a:gsLst>
              <a:gs pos="0">
                <a:schemeClr val="bg1">
                  <a:alpha val="42000"/>
                </a:schemeClr>
              </a:gs>
              <a:gs pos="100000">
                <a:schemeClr val="bg1">
                  <a:alpha val="75000"/>
                </a:scheme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just">
              <a:defRPr/>
            </a:pPr>
            <a:r>
              <a:rPr lang="ru-RU" sz="1300" b="1" dirty="0" smtClean="0">
                <a:latin typeface="Trebuchet MS" panose="020B0603020202020204" pitchFamily="34" charset="0"/>
                <a:cs typeface="Arial" charset="0"/>
              </a:rPr>
              <a:t>В 2013 году</a:t>
            </a:r>
            <a:r>
              <a:rPr lang="ru-RU" sz="1300" b="1" dirty="0">
                <a:latin typeface="Trebuchet MS" panose="020B0603020202020204" pitchFamily="34" charset="0"/>
                <a:cs typeface="Arial" charset="0"/>
              </a:rPr>
              <a:t> в центры обратились более </a:t>
            </a:r>
            <a:r>
              <a:rPr lang="ru-RU" sz="1300" b="1" dirty="0" smtClean="0">
                <a:solidFill>
                  <a:srgbClr val="FF0000"/>
                </a:solidFill>
                <a:latin typeface="Trebuchet MS" panose="020B0603020202020204" pitchFamily="34" charset="0"/>
                <a:cs typeface="Arial" charset="0"/>
              </a:rPr>
              <a:t>6000</a:t>
            </a:r>
            <a:r>
              <a:rPr lang="ru-RU" sz="1300" b="1" dirty="0" smtClean="0">
                <a:latin typeface="Trebuchet MS" panose="020B0603020202020204" pitchFamily="34" charset="0"/>
                <a:cs typeface="Arial" charset="0"/>
              </a:rPr>
              <a:t> беременных</a:t>
            </a:r>
            <a:endParaRPr lang="ru-RU" sz="1300" b="1" dirty="0">
              <a:latin typeface="Trebuchet MS" panose="020B0603020202020204" pitchFamily="34" charset="0"/>
              <a:cs typeface="Arial" charset="0"/>
            </a:endParaRPr>
          </a:p>
        </p:txBody>
      </p:sp>
      <p:sp>
        <p:nvSpPr>
          <p:cNvPr id="10" name="Rectangle 294"/>
          <p:cNvSpPr/>
          <p:nvPr/>
        </p:nvSpPr>
        <p:spPr>
          <a:xfrm flipH="1">
            <a:off x="891530" y="2834578"/>
            <a:ext cx="3824483" cy="864096"/>
          </a:xfrm>
          <a:prstGeom prst="rect">
            <a:avLst/>
          </a:prstGeom>
          <a:gradFill flip="none" rotWithShape="1">
            <a:gsLst>
              <a:gs pos="0">
                <a:schemeClr val="bg1">
                  <a:alpha val="42000"/>
                </a:schemeClr>
              </a:gs>
              <a:gs pos="100000">
                <a:schemeClr val="bg1">
                  <a:alpha val="75000"/>
                </a:scheme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just">
              <a:defRPr/>
            </a:pPr>
            <a:r>
              <a:rPr lang="ru-RU" sz="1300" b="1" dirty="0">
                <a:latin typeface="Trebuchet MS" panose="020B0603020202020204" pitchFamily="34" charset="0"/>
                <a:cs typeface="Arial" charset="0"/>
              </a:rPr>
              <a:t>Увеличение доли женщин, принявших решение вынашивать </a:t>
            </a:r>
            <a:r>
              <a:rPr lang="ru-RU" sz="1300" b="1" dirty="0" smtClean="0">
                <a:latin typeface="Trebuchet MS" panose="020B0603020202020204" pitchFamily="34" charset="0"/>
                <a:cs typeface="Arial" charset="0"/>
              </a:rPr>
              <a:t>беременность, </a:t>
            </a:r>
            <a:r>
              <a:rPr lang="ru-RU" sz="1300" b="1" dirty="0">
                <a:latin typeface="Trebuchet MS" panose="020B0603020202020204" pitchFamily="34" charset="0"/>
                <a:cs typeface="Arial" charset="0"/>
              </a:rPr>
              <a:t>с </a:t>
            </a:r>
            <a:r>
              <a:rPr lang="ru-RU" sz="1300" b="1" dirty="0">
                <a:solidFill>
                  <a:srgbClr val="FF0000"/>
                </a:solidFill>
                <a:latin typeface="Trebuchet MS" panose="020B0603020202020204" pitchFamily="34" charset="0"/>
                <a:cs typeface="Arial" charset="0"/>
              </a:rPr>
              <a:t>5% </a:t>
            </a:r>
            <a:r>
              <a:rPr lang="ru-RU" sz="1300" b="1" dirty="0">
                <a:latin typeface="Trebuchet MS" panose="020B0603020202020204" pitchFamily="34" charset="0"/>
                <a:cs typeface="Arial" charset="0"/>
              </a:rPr>
              <a:t>в 2012 году до </a:t>
            </a:r>
            <a:r>
              <a:rPr lang="ru-RU" sz="1300" b="1" dirty="0">
                <a:solidFill>
                  <a:srgbClr val="FF0000"/>
                </a:solidFill>
                <a:latin typeface="Trebuchet MS" panose="020B0603020202020204" pitchFamily="34" charset="0"/>
                <a:cs typeface="Arial" charset="0"/>
              </a:rPr>
              <a:t>10,3%</a:t>
            </a:r>
            <a:r>
              <a:rPr lang="ru-RU" sz="1300" b="1" dirty="0">
                <a:latin typeface="Trebuchet MS" panose="020B0603020202020204" pitchFamily="34" charset="0"/>
                <a:cs typeface="Arial" charset="0"/>
              </a:rPr>
              <a:t> в </a:t>
            </a:r>
            <a:r>
              <a:rPr lang="ru-RU" sz="1300" b="1" dirty="0" smtClean="0">
                <a:latin typeface="Trebuchet MS" panose="020B0603020202020204" pitchFamily="34" charset="0"/>
                <a:cs typeface="Arial" charset="0"/>
              </a:rPr>
              <a:t>2013 году</a:t>
            </a:r>
            <a:endParaRPr lang="ru-RU" sz="1300" b="1" dirty="0">
              <a:latin typeface="Trebuchet MS" panose="020B0603020202020204" pitchFamily="34" charset="0"/>
              <a:cs typeface="Arial" charset="0"/>
            </a:endParaRPr>
          </a:p>
        </p:txBody>
      </p:sp>
      <p:sp>
        <p:nvSpPr>
          <p:cNvPr id="11" name="Rectangle 294"/>
          <p:cNvSpPr/>
          <p:nvPr/>
        </p:nvSpPr>
        <p:spPr>
          <a:xfrm flipH="1">
            <a:off x="898086" y="3837784"/>
            <a:ext cx="3817925" cy="864096"/>
          </a:xfrm>
          <a:prstGeom prst="rect">
            <a:avLst/>
          </a:prstGeom>
          <a:gradFill flip="none" rotWithShape="1">
            <a:gsLst>
              <a:gs pos="0">
                <a:schemeClr val="bg1">
                  <a:alpha val="42000"/>
                </a:schemeClr>
              </a:gs>
              <a:gs pos="100000">
                <a:schemeClr val="bg1">
                  <a:alpha val="75000"/>
                </a:scheme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just">
              <a:defRPr/>
            </a:pPr>
            <a:r>
              <a:rPr lang="ru-RU" sz="1300" b="1" dirty="0" smtClean="0">
                <a:latin typeface="Trebuchet MS" panose="020B0603020202020204" pitchFamily="34" charset="0"/>
                <a:cs typeface="Arial" charset="0"/>
              </a:rPr>
              <a:t>В </a:t>
            </a:r>
            <a:r>
              <a:rPr lang="ru-RU" sz="1300" b="1" dirty="0" smtClean="0">
                <a:solidFill>
                  <a:srgbClr val="FF0000"/>
                </a:solidFill>
                <a:latin typeface="Trebuchet MS" panose="020B0603020202020204" pitchFamily="34" charset="0"/>
                <a:cs typeface="Arial" charset="0"/>
              </a:rPr>
              <a:t>60%</a:t>
            </a:r>
            <a:r>
              <a:rPr lang="ru-RU" sz="1300" b="1" dirty="0" smtClean="0">
                <a:latin typeface="Trebuchet MS" panose="020B0603020202020204" pitchFamily="34" charset="0"/>
                <a:cs typeface="Arial" charset="0"/>
              </a:rPr>
              <a:t> случаях матерью принято решение не отказываться от ребенка после его рождения</a:t>
            </a:r>
            <a:endParaRPr lang="ru-RU" sz="1300" b="1" dirty="0">
              <a:latin typeface="Trebuchet MS" panose="020B0603020202020204" pitchFamily="34" charset="0"/>
              <a:cs typeface="Arial" charset="0"/>
            </a:endParaRPr>
          </a:p>
        </p:txBody>
      </p:sp>
      <p:sp>
        <p:nvSpPr>
          <p:cNvPr id="12" name="Rectangle 294"/>
          <p:cNvSpPr/>
          <p:nvPr/>
        </p:nvSpPr>
        <p:spPr>
          <a:xfrm flipH="1">
            <a:off x="894808" y="4883720"/>
            <a:ext cx="3817925" cy="622434"/>
          </a:xfrm>
          <a:prstGeom prst="rect">
            <a:avLst/>
          </a:prstGeom>
          <a:gradFill flip="none" rotWithShape="1">
            <a:gsLst>
              <a:gs pos="0">
                <a:schemeClr val="bg1">
                  <a:alpha val="42000"/>
                </a:schemeClr>
              </a:gs>
              <a:gs pos="100000">
                <a:schemeClr val="bg1">
                  <a:alpha val="75000"/>
                </a:scheme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just">
              <a:defRPr/>
            </a:pPr>
            <a:r>
              <a:rPr lang="ru-RU" sz="1300" b="1" dirty="0" smtClean="0">
                <a:latin typeface="Trebuchet MS" panose="020B0603020202020204" pitchFamily="34" charset="0"/>
                <a:cs typeface="Arial" charset="0"/>
              </a:rPr>
              <a:t>В </a:t>
            </a:r>
            <a:r>
              <a:rPr lang="ru-RU" sz="1300" b="1" dirty="0">
                <a:solidFill>
                  <a:srgbClr val="FF0000"/>
                </a:solidFill>
                <a:latin typeface="Trebuchet MS" panose="020B0603020202020204" pitchFamily="34" charset="0"/>
                <a:cs typeface="Arial" charset="0"/>
              </a:rPr>
              <a:t>25</a:t>
            </a:r>
            <a:r>
              <a:rPr lang="ru-RU" sz="1300" b="1" dirty="0">
                <a:latin typeface="Trebuchet MS" panose="020B0603020202020204" pitchFamily="34" charset="0"/>
                <a:cs typeface="Arial" charset="0"/>
              </a:rPr>
              <a:t> учреждениях родовспоможения Свердловской области </a:t>
            </a:r>
            <a:r>
              <a:rPr lang="ru-RU" sz="1300" b="1" dirty="0" smtClean="0">
                <a:latin typeface="Trebuchet MS" panose="020B0603020202020204" pitchFamily="34" charset="0"/>
                <a:cs typeface="Arial" charset="0"/>
              </a:rPr>
              <a:t>работают психологи</a:t>
            </a:r>
            <a:endParaRPr lang="ru-RU" sz="1300" b="1" dirty="0">
              <a:latin typeface="Trebuchet MS" panose="020B0603020202020204" pitchFamily="34" charset="0"/>
              <a:cs typeface="Arial" charset="0"/>
            </a:endParaRPr>
          </a:p>
        </p:txBody>
      </p:sp>
      <p:sp>
        <p:nvSpPr>
          <p:cNvPr id="13" name="Rectangle 294"/>
          <p:cNvSpPr/>
          <p:nvPr/>
        </p:nvSpPr>
        <p:spPr>
          <a:xfrm flipH="1">
            <a:off x="872789" y="5661208"/>
            <a:ext cx="3817925" cy="622434"/>
          </a:xfrm>
          <a:prstGeom prst="rect">
            <a:avLst/>
          </a:prstGeom>
          <a:gradFill flip="none" rotWithShape="1">
            <a:gsLst>
              <a:gs pos="0">
                <a:schemeClr val="bg1">
                  <a:alpha val="42000"/>
                </a:schemeClr>
              </a:gs>
              <a:gs pos="100000">
                <a:schemeClr val="bg1">
                  <a:alpha val="75000"/>
                </a:scheme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just">
              <a:defRPr/>
            </a:pPr>
            <a:r>
              <a:rPr lang="ru-RU" sz="1300" b="1" dirty="0" smtClean="0">
                <a:solidFill>
                  <a:srgbClr val="FF0000"/>
                </a:solidFill>
                <a:latin typeface="Trebuchet MS" panose="020B0603020202020204" pitchFamily="34" charset="0"/>
                <a:cs typeface="Arial" charset="0"/>
              </a:rPr>
              <a:t>180</a:t>
            </a:r>
            <a:r>
              <a:rPr lang="ru-RU" sz="1300" b="1" dirty="0" smtClean="0">
                <a:latin typeface="Trebuchet MS" panose="020B0603020202020204" pitchFamily="34" charset="0"/>
                <a:cs typeface="Arial" charset="0"/>
              </a:rPr>
              <a:t> мест в доме ребенка остаются свободными</a:t>
            </a:r>
            <a:endParaRPr lang="ru-RU" sz="1300" b="1" dirty="0">
              <a:latin typeface="Trebuchet MS" panose="020B0603020202020204" pitchFamily="34" charset="0"/>
              <a:cs typeface="Arial" charset="0"/>
            </a:endParaRPr>
          </a:p>
        </p:txBody>
      </p:sp>
      <p:sp>
        <p:nvSpPr>
          <p:cNvPr id="14" name="Номер слайда 13"/>
          <p:cNvSpPr>
            <a:spLocks noGrp="1"/>
          </p:cNvSpPr>
          <p:nvPr>
            <p:ph type="sldNum" sz="quarter" idx="12"/>
          </p:nvPr>
        </p:nvSpPr>
        <p:spPr/>
        <p:txBody>
          <a:bodyPr/>
          <a:lstStyle/>
          <a:p>
            <a:fld id="{C3C4FDF7-D16E-485B-BFE7-27242D4044AD}" type="slidenum">
              <a:rPr lang="ru-RU" smtClean="0"/>
              <a:pPr/>
              <a:t>31</a:t>
            </a:fld>
            <a:endParaRPr lang="ru-RU"/>
          </a:p>
        </p:txBody>
      </p:sp>
    </p:spTree>
    <p:extLst>
      <p:ext uri="{BB962C8B-B14F-4D97-AF65-F5344CB8AC3E}">
        <p14:creationId xmlns="" xmlns:p14="http://schemas.microsoft.com/office/powerpoint/2010/main" val="31650366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ChangeAspect="1"/>
          </p:cNvGraphicFramePr>
          <p:nvPr>
            <p:extLst>
              <p:ext uri="{D42A27DB-BD31-4B8C-83A1-F6EECF244321}">
                <p14:modId xmlns="" xmlns:p14="http://schemas.microsoft.com/office/powerpoint/2010/main" val="3477032608"/>
              </p:ext>
            </p:extLst>
          </p:nvPr>
        </p:nvGraphicFramePr>
        <p:xfrm>
          <a:off x="179512" y="1744762"/>
          <a:ext cx="6264696" cy="5006545"/>
        </p:xfrm>
        <a:graphic>
          <a:graphicData uri="http://schemas.openxmlformats.org/presentationml/2006/ole">
            <p:oleObj spid="_x0000_s4616" name="Диаграмма" r:id="rId4" imgW="11791760" imgH="9344025" progId="MSGraph.Chart.8">
              <p:embed followColorScheme="full"/>
            </p:oleObj>
          </a:graphicData>
        </a:graphic>
      </p:graphicFrame>
      <p:sp>
        <p:nvSpPr>
          <p:cNvPr id="5" name="Rectangle 6"/>
          <p:cNvSpPr>
            <a:spLocks/>
          </p:cNvSpPr>
          <p:nvPr/>
        </p:nvSpPr>
        <p:spPr bwMode="auto">
          <a:xfrm>
            <a:off x="1763688" y="836712"/>
            <a:ext cx="7200800" cy="908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marL="3852863" indent="-3852863" algn="ctr" eaLnBrk="1" hangingPunct="1">
              <a:lnSpc>
                <a:spcPct val="85000"/>
              </a:lnSpc>
              <a:spcBef>
                <a:spcPct val="0"/>
              </a:spcBef>
              <a:buFontTx/>
              <a:buNone/>
            </a:pPr>
            <a:r>
              <a:rPr lang="ru-RU" altLang="ru-RU" sz="1800" b="1" dirty="0" smtClean="0">
                <a:solidFill>
                  <a:srgbClr val="996633"/>
                </a:solidFill>
                <a:effectLst>
                  <a:outerShdw blurRad="38100" dist="38100" dir="2700000" algn="tl">
                    <a:srgbClr val="000000">
                      <a:alpha val="43137"/>
                    </a:srgbClr>
                  </a:outerShdw>
                </a:effectLst>
                <a:latin typeface="+mn-lt"/>
              </a:rPr>
              <a:t>ДИНАМИКА ОБЩЕЙ СМЕРТНОСТИ ОТ ТРЕХ ОСНОВНЫХ ПРИЧИН </a:t>
            </a:r>
            <a:br>
              <a:rPr lang="ru-RU" altLang="ru-RU" sz="1800" b="1" dirty="0" smtClean="0">
                <a:solidFill>
                  <a:srgbClr val="996633"/>
                </a:solidFill>
                <a:effectLst>
                  <a:outerShdw blurRad="38100" dist="38100" dir="2700000" algn="tl">
                    <a:srgbClr val="000000">
                      <a:alpha val="43137"/>
                    </a:srgbClr>
                  </a:outerShdw>
                </a:effectLst>
                <a:latin typeface="+mn-lt"/>
              </a:rPr>
            </a:br>
            <a:r>
              <a:rPr lang="ru-RU" altLang="ru-RU" sz="1800" b="1" dirty="0" smtClean="0">
                <a:solidFill>
                  <a:srgbClr val="996633"/>
                </a:solidFill>
                <a:effectLst>
                  <a:outerShdw blurRad="38100" dist="38100" dir="2700000" algn="tl">
                    <a:srgbClr val="000000">
                      <a:alpha val="43137"/>
                    </a:srgbClr>
                  </a:outerShdw>
                </a:effectLst>
                <a:latin typeface="+mn-lt"/>
              </a:rPr>
              <a:t>(на 100 тыс. населения) </a:t>
            </a:r>
            <a:endParaRPr lang="ru-RU" altLang="ru-RU" sz="1800" b="1" dirty="0">
              <a:solidFill>
                <a:srgbClr val="996633"/>
              </a:solidFill>
              <a:effectLst>
                <a:outerShdw blurRad="38100" dist="38100" dir="2700000" algn="tl">
                  <a:srgbClr val="000000">
                    <a:alpha val="43137"/>
                  </a:srgbClr>
                </a:outerShdw>
              </a:effectLst>
              <a:latin typeface="+mn-lt"/>
            </a:endParaRPr>
          </a:p>
        </p:txBody>
      </p:sp>
      <p:sp>
        <p:nvSpPr>
          <p:cNvPr id="6" name="Text Box 3"/>
          <p:cNvSpPr txBox="1">
            <a:spLocks noChangeArrowheads="1"/>
          </p:cNvSpPr>
          <p:nvPr/>
        </p:nvSpPr>
        <p:spPr bwMode="auto">
          <a:xfrm>
            <a:off x="6732240" y="2348880"/>
            <a:ext cx="1873250" cy="338554"/>
          </a:xfrm>
          <a:prstGeom prst="rect">
            <a:avLst/>
          </a:prstGeom>
          <a:solidFill>
            <a:schemeClr val="bg1"/>
          </a:solidFill>
          <a:ln w="9525">
            <a:solidFill>
              <a:srgbClr val="0000FF"/>
            </a:solidFill>
            <a:miter lim="800000"/>
            <a:headEnd/>
            <a:tailEnd/>
          </a:ln>
          <a:effectLst>
            <a:outerShdw dist="35921" dir="2700000" algn="ctr" rotWithShape="0">
              <a:srgbClr val="808080"/>
            </a:outerShdw>
          </a:effectLst>
        </p:spPr>
        <p:txBody>
          <a:bodyPr wrap="square">
            <a:spAutoFit/>
          </a:bodyP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a:spcBef>
                <a:spcPct val="50000"/>
              </a:spcBef>
              <a:buFontTx/>
              <a:buNone/>
            </a:pPr>
            <a:r>
              <a:rPr lang="ru-RU" altLang="ru-RU" sz="1600" b="1" dirty="0">
                <a:solidFill>
                  <a:schemeClr val="hlink"/>
                </a:solidFill>
                <a:latin typeface="Trebuchet MS" panose="020B0603020202020204" pitchFamily="34" charset="0"/>
              </a:rPr>
              <a:t>РФ, </a:t>
            </a:r>
            <a:r>
              <a:rPr lang="ru-RU" altLang="ru-RU" sz="1600" b="1" dirty="0" smtClean="0">
                <a:solidFill>
                  <a:schemeClr val="hlink"/>
                </a:solidFill>
                <a:latin typeface="Trebuchet MS" panose="020B0603020202020204" pitchFamily="34" charset="0"/>
              </a:rPr>
              <a:t>2013 </a:t>
            </a:r>
            <a:r>
              <a:rPr lang="ru-RU" altLang="ru-RU" sz="1600" b="1" dirty="0">
                <a:solidFill>
                  <a:schemeClr val="hlink"/>
                </a:solidFill>
                <a:latin typeface="Trebuchet MS" panose="020B0603020202020204" pitchFamily="34" charset="0"/>
              </a:rPr>
              <a:t>– </a:t>
            </a:r>
            <a:r>
              <a:rPr lang="ru-RU" altLang="ru-RU" sz="1600" b="1" dirty="0" smtClean="0">
                <a:solidFill>
                  <a:schemeClr val="hlink"/>
                </a:solidFill>
                <a:latin typeface="Trebuchet MS" panose="020B0603020202020204" pitchFamily="34" charset="0"/>
              </a:rPr>
              <a:t>696,5</a:t>
            </a:r>
            <a:endParaRPr lang="ru-RU" altLang="ru-RU" sz="1600" b="1" dirty="0">
              <a:solidFill>
                <a:schemeClr val="hlink"/>
              </a:solidFill>
              <a:latin typeface="Trebuchet MS" panose="020B0603020202020204" pitchFamily="34" charset="0"/>
            </a:endParaRPr>
          </a:p>
        </p:txBody>
      </p:sp>
      <p:sp>
        <p:nvSpPr>
          <p:cNvPr id="7" name="Text Box 4"/>
          <p:cNvSpPr txBox="1">
            <a:spLocks noChangeArrowheads="1"/>
          </p:cNvSpPr>
          <p:nvPr/>
        </p:nvSpPr>
        <p:spPr bwMode="auto">
          <a:xfrm>
            <a:off x="6732240" y="4154343"/>
            <a:ext cx="1873250" cy="346075"/>
          </a:xfrm>
          <a:prstGeom prst="rect">
            <a:avLst/>
          </a:prstGeom>
          <a:solidFill>
            <a:schemeClr val="bg1"/>
          </a:solidFill>
          <a:ln w="9525">
            <a:solidFill>
              <a:srgbClr val="FF0000"/>
            </a:solidFill>
            <a:miter lim="800000"/>
            <a:headEnd/>
            <a:tailEnd/>
          </a:ln>
          <a:effectLst>
            <a:outerShdw dist="35921" dir="2700000" algn="ctr" rotWithShape="0">
              <a:srgbClr val="808080"/>
            </a:outerShdw>
          </a:effectLst>
        </p:spPr>
        <p:txBody>
          <a:bodyPr>
            <a:spAutoFit/>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algn="r" eaLnBrk="0" fontAlgn="base" hangingPunct="0">
              <a:spcBef>
                <a:spcPct val="50000"/>
              </a:spcBef>
              <a:spcAft>
                <a:spcPct val="0"/>
              </a:spcAft>
              <a:defRPr b="1">
                <a:solidFill>
                  <a:srgbClr val="C7E41C"/>
                </a:solidFill>
                <a:latin typeface="Calibri" pitchFamily="34" charset="0"/>
              </a:defRPr>
            </a:lvl6pPr>
            <a:lvl7pPr marL="2971800" indent="-228600" algn="r" eaLnBrk="0" fontAlgn="base" hangingPunct="0">
              <a:spcBef>
                <a:spcPct val="50000"/>
              </a:spcBef>
              <a:spcAft>
                <a:spcPct val="0"/>
              </a:spcAft>
              <a:defRPr b="1">
                <a:solidFill>
                  <a:srgbClr val="C7E41C"/>
                </a:solidFill>
                <a:latin typeface="Calibri" pitchFamily="34" charset="0"/>
              </a:defRPr>
            </a:lvl7pPr>
            <a:lvl8pPr marL="3429000" indent="-228600" algn="r" eaLnBrk="0" fontAlgn="base" hangingPunct="0">
              <a:spcBef>
                <a:spcPct val="50000"/>
              </a:spcBef>
              <a:spcAft>
                <a:spcPct val="0"/>
              </a:spcAft>
              <a:defRPr b="1">
                <a:solidFill>
                  <a:srgbClr val="C7E41C"/>
                </a:solidFill>
                <a:latin typeface="Calibri" pitchFamily="34" charset="0"/>
              </a:defRPr>
            </a:lvl8pPr>
            <a:lvl9pPr marL="3886200" indent="-228600" algn="r" eaLnBrk="0" fontAlgn="base" hangingPunct="0">
              <a:spcBef>
                <a:spcPct val="50000"/>
              </a:spcBef>
              <a:spcAft>
                <a:spcPct val="0"/>
              </a:spcAft>
              <a:defRPr b="1">
                <a:solidFill>
                  <a:srgbClr val="C7E41C"/>
                </a:solidFill>
                <a:latin typeface="Calibri" pitchFamily="34" charset="0"/>
              </a:defRPr>
            </a:lvl9pPr>
          </a:lstStyle>
          <a:p>
            <a:pPr algn="ctr">
              <a:defRPr/>
            </a:pPr>
            <a:r>
              <a:rPr lang="ru-RU" altLang="ru-RU" sz="1600" dirty="0" smtClean="0">
                <a:solidFill>
                  <a:srgbClr val="FF3300"/>
                </a:solidFill>
                <a:effectLst>
                  <a:outerShdw blurRad="38100" dist="38100" dir="2700000" algn="tl">
                    <a:srgbClr val="C0C0C0"/>
                  </a:outerShdw>
                </a:effectLst>
                <a:latin typeface="Trebuchet MS" panose="020B0603020202020204" pitchFamily="34" charset="0"/>
              </a:rPr>
              <a:t>РФ, 2013 – 201,5</a:t>
            </a:r>
          </a:p>
        </p:txBody>
      </p:sp>
      <p:sp>
        <p:nvSpPr>
          <p:cNvPr id="8" name="Text Box 5"/>
          <p:cNvSpPr txBox="1">
            <a:spLocks noChangeArrowheads="1"/>
          </p:cNvSpPr>
          <p:nvPr/>
        </p:nvSpPr>
        <p:spPr bwMode="auto">
          <a:xfrm>
            <a:off x="6739671" y="4911725"/>
            <a:ext cx="1873250" cy="346075"/>
          </a:xfrm>
          <a:prstGeom prst="rect">
            <a:avLst/>
          </a:prstGeom>
          <a:solidFill>
            <a:schemeClr val="bg1"/>
          </a:solidFill>
          <a:ln w="9525">
            <a:solidFill>
              <a:srgbClr val="339966"/>
            </a:solidFill>
            <a:miter lim="800000"/>
            <a:headEnd/>
            <a:tailEnd/>
          </a:ln>
          <a:effectLst>
            <a:outerShdw dist="35921" dir="2700000" algn="ctr" rotWithShape="0">
              <a:srgbClr val="808080"/>
            </a:outerShdw>
          </a:effectLst>
        </p:spPr>
        <p:txBody>
          <a:bodyPr>
            <a:spAutoFit/>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algn="r" eaLnBrk="0" fontAlgn="base" hangingPunct="0">
              <a:spcBef>
                <a:spcPct val="50000"/>
              </a:spcBef>
              <a:spcAft>
                <a:spcPct val="0"/>
              </a:spcAft>
              <a:defRPr b="1">
                <a:solidFill>
                  <a:srgbClr val="C7E41C"/>
                </a:solidFill>
                <a:latin typeface="Calibri" pitchFamily="34" charset="0"/>
              </a:defRPr>
            </a:lvl6pPr>
            <a:lvl7pPr marL="2971800" indent="-228600" algn="r" eaLnBrk="0" fontAlgn="base" hangingPunct="0">
              <a:spcBef>
                <a:spcPct val="50000"/>
              </a:spcBef>
              <a:spcAft>
                <a:spcPct val="0"/>
              </a:spcAft>
              <a:defRPr b="1">
                <a:solidFill>
                  <a:srgbClr val="C7E41C"/>
                </a:solidFill>
                <a:latin typeface="Calibri" pitchFamily="34" charset="0"/>
              </a:defRPr>
            </a:lvl7pPr>
            <a:lvl8pPr marL="3429000" indent="-228600" algn="r" eaLnBrk="0" fontAlgn="base" hangingPunct="0">
              <a:spcBef>
                <a:spcPct val="50000"/>
              </a:spcBef>
              <a:spcAft>
                <a:spcPct val="0"/>
              </a:spcAft>
              <a:defRPr b="1">
                <a:solidFill>
                  <a:srgbClr val="C7E41C"/>
                </a:solidFill>
                <a:latin typeface="Calibri" pitchFamily="34" charset="0"/>
              </a:defRPr>
            </a:lvl8pPr>
            <a:lvl9pPr marL="3886200" indent="-228600" algn="r" eaLnBrk="0" fontAlgn="base" hangingPunct="0">
              <a:spcBef>
                <a:spcPct val="50000"/>
              </a:spcBef>
              <a:spcAft>
                <a:spcPct val="0"/>
              </a:spcAft>
              <a:defRPr b="1">
                <a:solidFill>
                  <a:srgbClr val="C7E41C"/>
                </a:solidFill>
                <a:latin typeface="Calibri" pitchFamily="34" charset="0"/>
              </a:defRPr>
            </a:lvl9pPr>
          </a:lstStyle>
          <a:p>
            <a:pPr algn="ctr">
              <a:defRPr/>
            </a:pPr>
            <a:r>
              <a:rPr lang="ru-RU" altLang="ru-RU" sz="1600" dirty="0" smtClean="0">
                <a:solidFill>
                  <a:srgbClr val="009900"/>
                </a:solidFill>
                <a:effectLst>
                  <a:outerShdw blurRad="38100" dist="38100" dir="2700000" algn="tl">
                    <a:srgbClr val="C0C0C0"/>
                  </a:outerShdw>
                </a:effectLst>
                <a:latin typeface="Trebuchet MS" panose="020B0603020202020204" pitchFamily="34" charset="0"/>
              </a:rPr>
              <a:t>РФ, 2013 – 119,8</a:t>
            </a:r>
          </a:p>
        </p:txBody>
      </p:sp>
      <p:sp>
        <p:nvSpPr>
          <p:cNvPr id="9" name="Номер слайда 8"/>
          <p:cNvSpPr>
            <a:spLocks noGrp="1"/>
          </p:cNvSpPr>
          <p:nvPr>
            <p:ph type="sldNum" sz="quarter" idx="12"/>
          </p:nvPr>
        </p:nvSpPr>
        <p:spPr/>
        <p:txBody>
          <a:bodyPr/>
          <a:lstStyle/>
          <a:p>
            <a:fld id="{C3C4FDF7-D16E-485B-BFE7-27242D4044AD}" type="slidenum">
              <a:rPr lang="ru-RU" smtClean="0"/>
              <a:pPr/>
              <a:t>32</a:t>
            </a:fld>
            <a:endParaRPr lang="ru-RU"/>
          </a:p>
        </p:txBody>
      </p:sp>
    </p:spTree>
    <p:extLst>
      <p:ext uri="{BB962C8B-B14F-4D97-AF65-F5344CB8AC3E}">
        <p14:creationId xmlns="" xmlns:p14="http://schemas.microsoft.com/office/powerpoint/2010/main" val="4980001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419872" y="908720"/>
            <a:ext cx="5544616" cy="369332"/>
          </a:xfrm>
          <a:prstGeom prst="rect">
            <a:avLst/>
          </a:prstGeom>
          <a:effectLst>
            <a:outerShdw blurRad="25400" dist="25400" dir="4800000" algn="t" rotWithShape="0">
              <a:schemeClr val="tx1">
                <a:lumMod val="65000"/>
                <a:lumOff val="35000"/>
                <a:alpha val="40000"/>
              </a:schemeClr>
            </a:outerShdw>
          </a:effectLst>
        </p:spPr>
        <p:txBody>
          <a:bodyPr wrap="square">
            <a:spAutoFit/>
          </a:bodyPr>
          <a:lstStyle/>
          <a:p>
            <a:pPr algn="ctr"/>
            <a:r>
              <a:rPr lang="ru-RU" b="1" dirty="0" smtClean="0">
                <a:solidFill>
                  <a:srgbClr val="996633"/>
                </a:solidFill>
                <a:effectLst>
                  <a:outerShdw blurRad="38100" dist="38100" dir="2700000" algn="tl">
                    <a:srgbClr val="000000">
                      <a:alpha val="43137"/>
                    </a:srgbClr>
                  </a:outerShdw>
                </a:effectLst>
              </a:rPr>
              <a:t>СМЕРТНОСТЬ ТРУДОСПОСОБНОГО НАСЕЛЕНИЯ</a:t>
            </a:r>
            <a:endParaRPr lang="ru-RU" b="1" dirty="0">
              <a:solidFill>
                <a:srgbClr val="996633"/>
              </a:solidFill>
              <a:effectLst>
                <a:outerShdw blurRad="38100" dist="38100" dir="2700000" algn="tl">
                  <a:srgbClr val="000000">
                    <a:alpha val="43137"/>
                  </a:srgbClr>
                </a:outerShdw>
              </a:effectLst>
            </a:endParaRPr>
          </a:p>
        </p:txBody>
      </p:sp>
      <p:graphicFrame>
        <p:nvGraphicFramePr>
          <p:cNvPr id="5" name="Объект 4"/>
          <p:cNvGraphicFramePr>
            <a:graphicFrameLocks noChangeAspect="1"/>
          </p:cNvGraphicFramePr>
          <p:nvPr>
            <p:extLst>
              <p:ext uri="{D42A27DB-BD31-4B8C-83A1-F6EECF244321}">
                <p14:modId xmlns="" xmlns:p14="http://schemas.microsoft.com/office/powerpoint/2010/main" val="214679488"/>
              </p:ext>
            </p:extLst>
          </p:nvPr>
        </p:nvGraphicFramePr>
        <p:xfrm>
          <a:off x="4644008" y="2705244"/>
          <a:ext cx="4176464" cy="3400245"/>
        </p:xfrm>
        <a:graphic>
          <a:graphicData uri="http://schemas.openxmlformats.org/presentationml/2006/ole">
            <p:oleObj spid="_x0000_s19500" name="Диаграмма" r:id="rId4" imgW="8772525" imgH="6762560" progId="MSGraph.Chart.8">
              <p:embed followColorScheme="full"/>
            </p:oleObj>
          </a:graphicData>
        </a:graphic>
      </p:graphicFrame>
      <p:graphicFrame>
        <p:nvGraphicFramePr>
          <p:cNvPr id="6" name="Объект 5"/>
          <p:cNvGraphicFramePr>
            <a:graphicFrameLocks noChangeAspect="1"/>
          </p:cNvGraphicFramePr>
          <p:nvPr>
            <p:extLst>
              <p:ext uri="{D42A27DB-BD31-4B8C-83A1-F6EECF244321}">
                <p14:modId xmlns="" xmlns:p14="http://schemas.microsoft.com/office/powerpoint/2010/main" val="145549878"/>
              </p:ext>
            </p:extLst>
          </p:nvPr>
        </p:nvGraphicFramePr>
        <p:xfrm>
          <a:off x="-324544" y="2802664"/>
          <a:ext cx="4824535" cy="3088156"/>
        </p:xfrm>
        <a:graphic>
          <a:graphicData uri="http://schemas.openxmlformats.org/presentationml/2006/ole">
            <p:oleObj spid="_x0000_s19501" name="Диаграмма" r:id="rId5" imgW="6096190" imgH="4067366" progId="MSGraph.Chart.8">
              <p:embed followColorScheme="full"/>
            </p:oleObj>
          </a:graphicData>
        </a:graphic>
      </p:graphicFrame>
      <p:sp>
        <p:nvSpPr>
          <p:cNvPr id="7" name="TextBox 6"/>
          <p:cNvSpPr txBox="1"/>
          <p:nvPr/>
        </p:nvSpPr>
        <p:spPr>
          <a:xfrm>
            <a:off x="6949980" y="4115896"/>
            <a:ext cx="2046714" cy="369332"/>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defPPr>
              <a:defRPr lang="ru-RU"/>
            </a:defPPr>
            <a:lvl1pPr>
              <a:defRPr b="1"/>
            </a:lvl1pPr>
          </a:lstStyle>
          <a:p>
            <a:r>
              <a:rPr lang="ru-RU" dirty="0"/>
              <a:t>на 1000 населения</a:t>
            </a:r>
          </a:p>
        </p:txBody>
      </p:sp>
      <p:sp>
        <p:nvSpPr>
          <p:cNvPr id="8" name="TextBox 7"/>
          <p:cNvSpPr txBox="1"/>
          <p:nvPr/>
        </p:nvSpPr>
        <p:spPr>
          <a:xfrm>
            <a:off x="548829" y="2207198"/>
            <a:ext cx="652743" cy="369332"/>
          </a:xfrm>
          <a:prstGeom prst="rect">
            <a:avLst/>
          </a:prstGeom>
          <a:noFill/>
        </p:spPr>
        <p:txBody>
          <a:bodyPr wrap="none" rtlCol="0">
            <a:spAutoFit/>
          </a:bodyPr>
          <a:lstStyle/>
          <a:p>
            <a:r>
              <a:rPr lang="ru-RU" b="1" dirty="0">
                <a:solidFill>
                  <a:schemeClr val="tx1">
                    <a:lumMod val="85000"/>
                    <a:lumOff val="15000"/>
                  </a:schemeClr>
                </a:solidFill>
              </a:rPr>
              <a:t>2012</a:t>
            </a:r>
          </a:p>
        </p:txBody>
      </p:sp>
      <p:sp>
        <p:nvSpPr>
          <p:cNvPr id="9" name="TextBox 8"/>
          <p:cNvSpPr txBox="1"/>
          <p:nvPr/>
        </p:nvSpPr>
        <p:spPr>
          <a:xfrm>
            <a:off x="2877476" y="2207198"/>
            <a:ext cx="652743" cy="369332"/>
          </a:xfrm>
          <a:prstGeom prst="rect">
            <a:avLst/>
          </a:prstGeom>
          <a:noFill/>
        </p:spPr>
        <p:txBody>
          <a:bodyPr wrap="none" rtlCol="0">
            <a:spAutoFit/>
          </a:bodyPr>
          <a:lstStyle/>
          <a:p>
            <a:r>
              <a:rPr lang="ru-RU" b="1" dirty="0">
                <a:solidFill>
                  <a:schemeClr val="tx1">
                    <a:lumMod val="85000"/>
                    <a:lumOff val="15000"/>
                  </a:schemeClr>
                </a:solidFill>
              </a:rPr>
              <a:t>2013</a:t>
            </a:r>
          </a:p>
        </p:txBody>
      </p:sp>
      <p:graphicFrame>
        <p:nvGraphicFramePr>
          <p:cNvPr id="10" name="Диаграмма 9"/>
          <p:cNvGraphicFramePr/>
          <p:nvPr>
            <p:extLst>
              <p:ext uri="{D42A27DB-BD31-4B8C-83A1-F6EECF244321}">
                <p14:modId xmlns="" xmlns:p14="http://schemas.microsoft.com/office/powerpoint/2010/main" val="3975069749"/>
              </p:ext>
            </p:extLst>
          </p:nvPr>
        </p:nvGraphicFramePr>
        <p:xfrm>
          <a:off x="4803231" y="1836514"/>
          <a:ext cx="4193463" cy="2464048"/>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Box 10"/>
          <p:cNvSpPr txBox="1"/>
          <p:nvPr/>
        </p:nvSpPr>
        <p:spPr>
          <a:xfrm>
            <a:off x="7376651" y="2362940"/>
            <a:ext cx="1601721" cy="369332"/>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defPPr>
              <a:defRPr lang="ru-RU"/>
            </a:defPPr>
            <a:lvl1pPr>
              <a:defRPr b="1"/>
            </a:lvl1pPr>
          </a:lstStyle>
          <a:p>
            <a:r>
              <a:rPr lang="ru-RU" dirty="0"/>
              <a:t>число случаев</a:t>
            </a:r>
          </a:p>
        </p:txBody>
      </p:sp>
      <p:sp>
        <p:nvSpPr>
          <p:cNvPr id="12" name="Овал 11"/>
          <p:cNvSpPr/>
          <p:nvPr/>
        </p:nvSpPr>
        <p:spPr>
          <a:xfrm rot="19646112">
            <a:off x="2588293" y="4253153"/>
            <a:ext cx="1471858" cy="71810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Овал 12"/>
          <p:cNvSpPr/>
          <p:nvPr/>
        </p:nvSpPr>
        <p:spPr>
          <a:xfrm rot="19646112">
            <a:off x="7076768" y="4064536"/>
            <a:ext cx="2013193" cy="121184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Овал 13"/>
          <p:cNvSpPr/>
          <p:nvPr/>
        </p:nvSpPr>
        <p:spPr>
          <a:xfrm rot="19646112">
            <a:off x="77560" y="4230080"/>
            <a:ext cx="1471858" cy="71810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813489" y="1700808"/>
            <a:ext cx="2610843" cy="369332"/>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p>
            <a:r>
              <a:rPr lang="ru-RU" b="1" dirty="0" smtClean="0"/>
              <a:t>Структура смертности,%</a:t>
            </a:r>
            <a:endParaRPr lang="ru-RU" b="1" dirty="0"/>
          </a:p>
        </p:txBody>
      </p:sp>
      <p:sp>
        <p:nvSpPr>
          <p:cNvPr id="15" name="Номер слайда 14"/>
          <p:cNvSpPr>
            <a:spLocks noGrp="1"/>
          </p:cNvSpPr>
          <p:nvPr>
            <p:ph type="sldNum" sz="quarter" idx="12"/>
          </p:nvPr>
        </p:nvSpPr>
        <p:spPr/>
        <p:txBody>
          <a:bodyPr/>
          <a:lstStyle/>
          <a:p>
            <a:fld id="{C3C4FDF7-D16E-485B-BFE7-27242D4044AD}" type="slidenum">
              <a:rPr lang="ru-RU" smtClean="0"/>
              <a:pPr/>
              <a:t>33</a:t>
            </a:fld>
            <a:endParaRPr lang="ru-RU"/>
          </a:p>
        </p:txBody>
      </p:sp>
    </p:spTree>
    <p:extLst>
      <p:ext uri="{BB962C8B-B14F-4D97-AF65-F5344CB8AC3E}">
        <p14:creationId xmlns="" xmlns:p14="http://schemas.microsoft.com/office/powerpoint/2010/main" val="16464374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C3C4FDF7-D16E-485B-BFE7-27242D4044AD}" type="slidenum">
              <a:rPr lang="ru-RU" smtClean="0"/>
              <a:pPr/>
              <a:t>34</a:t>
            </a:fld>
            <a:endParaRPr lang="ru-RU"/>
          </a:p>
        </p:txBody>
      </p:sp>
      <p:sp>
        <p:nvSpPr>
          <p:cNvPr id="3" name="TextBox 2"/>
          <p:cNvSpPr txBox="1"/>
          <p:nvPr/>
        </p:nvSpPr>
        <p:spPr>
          <a:xfrm>
            <a:off x="6228184" y="827420"/>
            <a:ext cx="2664296" cy="369332"/>
          </a:xfrm>
          <a:prstGeom prst="rect">
            <a:avLst/>
          </a:prstGeom>
          <a:noFill/>
          <a:effectLst/>
        </p:spPr>
        <p:txBody>
          <a:bodyPr wrap="square">
            <a:spAutoFit/>
          </a:bodyPr>
          <a:lstStyle/>
          <a:p>
            <a:pPr algn="r">
              <a:defRPr/>
            </a:pPr>
            <a:r>
              <a:rPr lang="ru-RU" altLang="ru-RU" b="1" dirty="0">
                <a:solidFill>
                  <a:srgbClr val="996633"/>
                </a:solidFill>
                <a:effectLst>
                  <a:outerShdw blurRad="38100" dist="38100" dir="2700000" algn="tl">
                    <a:srgbClr val="000000">
                      <a:alpha val="43137"/>
                    </a:srgbClr>
                  </a:outerShdw>
                </a:effectLst>
              </a:rPr>
              <a:t>СМЕРТНОСТЬ НА ДОМУ</a:t>
            </a:r>
          </a:p>
        </p:txBody>
      </p:sp>
      <p:graphicFrame>
        <p:nvGraphicFramePr>
          <p:cNvPr id="4" name="Диаграмма 3"/>
          <p:cNvGraphicFramePr/>
          <p:nvPr>
            <p:extLst>
              <p:ext uri="{D42A27DB-BD31-4B8C-83A1-F6EECF244321}">
                <p14:modId xmlns="" xmlns:p14="http://schemas.microsoft.com/office/powerpoint/2010/main" val="3771629844"/>
              </p:ext>
            </p:extLst>
          </p:nvPr>
        </p:nvGraphicFramePr>
        <p:xfrm>
          <a:off x="1187624" y="1124744"/>
          <a:ext cx="60960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074845" y="1390060"/>
            <a:ext cx="4006225" cy="523220"/>
          </a:xfrm>
          <a:prstGeom prst="rect">
            <a:avLst/>
          </a:prstGeom>
          <a:noFill/>
        </p:spPr>
        <p:txBody>
          <a:bodyPr wrap="none" rtlCol="0">
            <a:spAutoFit/>
          </a:bodyPr>
          <a:lstStyle/>
          <a:p>
            <a:pPr algn="ctr"/>
            <a:r>
              <a:rPr lang="ru-RU" sz="1600" b="1" dirty="0" smtClean="0">
                <a:solidFill>
                  <a:schemeClr val="tx1">
                    <a:lumMod val="65000"/>
                    <a:lumOff val="35000"/>
                  </a:schemeClr>
                </a:solidFill>
                <a:latin typeface="Trebuchet MS" panose="020B0603020202020204" pitchFamily="34" charset="0"/>
              </a:rPr>
              <a:t>В среднем по Свердловской области, </a:t>
            </a:r>
          </a:p>
          <a:p>
            <a:pPr algn="ctr"/>
            <a:r>
              <a:rPr lang="ru-RU" sz="1200" b="1" dirty="0" smtClean="0">
                <a:solidFill>
                  <a:schemeClr val="tx1">
                    <a:lumMod val="65000"/>
                    <a:lumOff val="35000"/>
                  </a:schemeClr>
                </a:solidFill>
                <a:latin typeface="Trebuchet MS" panose="020B0603020202020204" pitchFamily="34" charset="0"/>
              </a:rPr>
              <a:t>на 1000 населения</a:t>
            </a:r>
            <a:endParaRPr lang="ru-RU" sz="1200" b="1" dirty="0">
              <a:solidFill>
                <a:schemeClr val="tx1">
                  <a:lumMod val="65000"/>
                  <a:lumOff val="35000"/>
                </a:schemeClr>
              </a:solidFill>
              <a:latin typeface="Trebuchet MS" panose="020B0603020202020204" pitchFamily="34" charset="0"/>
            </a:endParaRPr>
          </a:p>
        </p:txBody>
      </p:sp>
      <p:sp>
        <p:nvSpPr>
          <p:cNvPr id="7" name="TextBox 6"/>
          <p:cNvSpPr txBox="1"/>
          <p:nvPr/>
        </p:nvSpPr>
        <p:spPr>
          <a:xfrm>
            <a:off x="6099598" y="3188810"/>
            <a:ext cx="1752404" cy="369332"/>
          </a:xfrm>
          <a:prstGeom prst="rect">
            <a:avLst/>
          </a:prstGeom>
          <a:noFill/>
        </p:spPr>
        <p:txBody>
          <a:bodyPr wrap="none" rtlCol="0">
            <a:spAutoFit/>
          </a:bodyPr>
          <a:lstStyle/>
          <a:p>
            <a:pPr algn="ctr"/>
            <a:r>
              <a:rPr lang="ru-RU" b="1" dirty="0" smtClean="0">
                <a:solidFill>
                  <a:schemeClr val="tx1">
                    <a:lumMod val="65000"/>
                    <a:lumOff val="35000"/>
                  </a:schemeClr>
                </a:solidFill>
                <a:latin typeface="Trebuchet MS" panose="020B0603020202020204" pitchFamily="34" charset="0"/>
              </a:rPr>
              <a:t>2011 год – </a:t>
            </a:r>
            <a:r>
              <a:rPr lang="ru-RU" b="1" dirty="0" smtClean="0">
                <a:solidFill>
                  <a:srgbClr val="FF0000"/>
                </a:solidFill>
                <a:effectLst>
                  <a:outerShdw blurRad="38100" dist="38100" dir="2700000" algn="tl">
                    <a:srgbClr val="000000">
                      <a:alpha val="43137"/>
                    </a:srgbClr>
                  </a:outerShdw>
                </a:effectLst>
                <a:latin typeface="Trebuchet MS" panose="020B0603020202020204" pitchFamily="34" charset="0"/>
              </a:rPr>
              <a:t>7,5</a:t>
            </a:r>
            <a:endParaRPr lang="ru-RU" b="1" dirty="0">
              <a:solidFill>
                <a:srgbClr val="FF0000"/>
              </a:solidFill>
              <a:effectLst>
                <a:outerShdw blurRad="38100" dist="38100" dir="2700000" algn="tl">
                  <a:srgbClr val="000000">
                    <a:alpha val="43137"/>
                  </a:srgbClr>
                </a:outerShdw>
              </a:effectLst>
              <a:latin typeface="Trebuchet MS" panose="020B0603020202020204" pitchFamily="34" charset="0"/>
            </a:endParaRPr>
          </a:p>
        </p:txBody>
      </p:sp>
      <p:sp>
        <p:nvSpPr>
          <p:cNvPr id="9" name="TextBox 8"/>
          <p:cNvSpPr txBox="1"/>
          <p:nvPr/>
        </p:nvSpPr>
        <p:spPr>
          <a:xfrm>
            <a:off x="6098014" y="2672694"/>
            <a:ext cx="1752404" cy="369332"/>
          </a:xfrm>
          <a:prstGeom prst="rect">
            <a:avLst/>
          </a:prstGeom>
          <a:noFill/>
        </p:spPr>
        <p:txBody>
          <a:bodyPr wrap="none" rtlCol="0">
            <a:spAutoFit/>
          </a:bodyPr>
          <a:lstStyle/>
          <a:p>
            <a:pPr algn="ctr"/>
            <a:r>
              <a:rPr lang="ru-RU" b="1" dirty="0" smtClean="0">
                <a:solidFill>
                  <a:schemeClr val="tx1">
                    <a:lumMod val="65000"/>
                    <a:lumOff val="35000"/>
                  </a:schemeClr>
                </a:solidFill>
                <a:latin typeface="Trebuchet MS" panose="020B0603020202020204" pitchFamily="34" charset="0"/>
              </a:rPr>
              <a:t>2012 год – </a:t>
            </a:r>
            <a:r>
              <a:rPr lang="ru-RU" b="1" dirty="0" smtClean="0">
                <a:solidFill>
                  <a:srgbClr val="FF0000"/>
                </a:solidFill>
                <a:effectLst>
                  <a:outerShdw blurRad="38100" dist="38100" dir="2700000" algn="tl">
                    <a:srgbClr val="000000">
                      <a:alpha val="43137"/>
                    </a:srgbClr>
                  </a:outerShdw>
                </a:effectLst>
                <a:latin typeface="Trebuchet MS" panose="020B0603020202020204" pitchFamily="34" charset="0"/>
              </a:rPr>
              <a:t>7,2</a:t>
            </a:r>
            <a:endParaRPr lang="ru-RU" b="1" dirty="0">
              <a:solidFill>
                <a:srgbClr val="FF0000"/>
              </a:solidFill>
              <a:effectLst>
                <a:outerShdw blurRad="38100" dist="38100" dir="2700000" algn="tl">
                  <a:srgbClr val="000000">
                    <a:alpha val="43137"/>
                  </a:srgbClr>
                </a:outerShdw>
              </a:effectLst>
              <a:latin typeface="Trebuchet MS" panose="020B0603020202020204" pitchFamily="34" charset="0"/>
            </a:endParaRPr>
          </a:p>
        </p:txBody>
      </p:sp>
      <p:sp>
        <p:nvSpPr>
          <p:cNvPr id="11" name="TextBox 10"/>
          <p:cNvSpPr txBox="1"/>
          <p:nvPr/>
        </p:nvSpPr>
        <p:spPr>
          <a:xfrm>
            <a:off x="6110774" y="2142968"/>
            <a:ext cx="1752403" cy="369332"/>
          </a:xfrm>
          <a:prstGeom prst="rect">
            <a:avLst/>
          </a:prstGeom>
          <a:noFill/>
        </p:spPr>
        <p:txBody>
          <a:bodyPr wrap="none" rtlCol="0">
            <a:spAutoFit/>
          </a:bodyPr>
          <a:lstStyle/>
          <a:p>
            <a:pPr algn="ctr"/>
            <a:r>
              <a:rPr lang="ru-RU" b="1" dirty="0" smtClean="0">
                <a:solidFill>
                  <a:schemeClr val="tx1">
                    <a:lumMod val="65000"/>
                    <a:lumOff val="35000"/>
                  </a:schemeClr>
                </a:solidFill>
                <a:latin typeface="Trebuchet MS" panose="020B0603020202020204" pitchFamily="34" charset="0"/>
              </a:rPr>
              <a:t>2013 год – </a:t>
            </a:r>
            <a:r>
              <a:rPr lang="ru-RU" b="1" dirty="0" smtClean="0">
                <a:solidFill>
                  <a:srgbClr val="FF0000"/>
                </a:solidFill>
                <a:effectLst>
                  <a:outerShdw blurRad="38100" dist="38100" dir="2700000" algn="tl">
                    <a:srgbClr val="000000">
                      <a:alpha val="43137"/>
                    </a:srgbClr>
                  </a:outerShdw>
                </a:effectLst>
                <a:latin typeface="Trebuchet MS" panose="020B0603020202020204" pitchFamily="34" charset="0"/>
              </a:rPr>
              <a:t>7,0</a:t>
            </a:r>
            <a:endParaRPr lang="ru-RU" b="1" dirty="0">
              <a:solidFill>
                <a:srgbClr val="FF0000"/>
              </a:solidFill>
              <a:effectLst>
                <a:outerShdw blurRad="38100" dist="38100" dir="2700000" algn="tl">
                  <a:srgbClr val="000000">
                    <a:alpha val="43137"/>
                  </a:srgbClr>
                </a:outerShdw>
              </a:effectLst>
              <a:latin typeface="Trebuchet MS" panose="020B0603020202020204" pitchFamily="34" charset="0"/>
            </a:endParaRPr>
          </a:p>
        </p:txBody>
      </p:sp>
      <p:sp>
        <p:nvSpPr>
          <p:cNvPr id="14" name="TextBox 13"/>
          <p:cNvSpPr txBox="1"/>
          <p:nvPr/>
        </p:nvSpPr>
        <p:spPr>
          <a:xfrm>
            <a:off x="0" y="5445224"/>
            <a:ext cx="9144000" cy="792088"/>
          </a:xfrm>
          <a:prstGeom prst="rect">
            <a:avLst/>
          </a:prstGeom>
          <a:solidFill>
            <a:schemeClr val="accent6">
              <a:lumMod val="40000"/>
              <a:lumOff val="60000"/>
              <a:alpha val="5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defPPr>
              <a:defRPr lang="ru-RU"/>
            </a:defPPr>
            <a:lvl1pPr defTabSz="342900">
              <a:defRPr sz="1300" b="1">
                <a:solidFill>
                  <a:srgbClr val="1F497D"/>
                </a:solidFill>
                <a:latin typeface="Arial Black" pitchFamily="34" charset="0"/>
                <a:ea typeface="Calibri" pitchFamily="34" charset="0"/>
                <a:cs typeface="Times New Roman" pitchFamily="18" charset="0"/>
              </a:defRPr>
            </a:lvl1pPr>
            <a:lvl2pPr marL="742950" indent="-285750" defTabSz="342900">
              <a:defRPr>
                <a:latin typeface="Calibri" pitchFamily="34" charset="0"/>
              </a:defRPr>
            </a:lvl2pPr>
            <a:lvl3pPr marL="1143000" indent="-228600" defTabSz="342900">
              <a:defRPr>
                <a:latin typeface="Calibri" pitchFamily="34" charset="0"/>
              </a:defRPr>
            </a:lvl3pPr>
            <a:lvl4pPr marL="1600200" indent="-228600" defTabSz="342900">
              <a:defRPr>
                <a:latin typeface="Calibri" pitchFamily="34" charset="0"/>
              </a:defRPr>
            </a:lvl4pPr>
            <a:lvl5pPr marL="2057400" indent="-228600" defTabSz="342900">
              <a:defRPr>
                <a:latin typeface="Calibri" pitchFamily="34" charset="0"/>
              </a:defRPr>
            </a:lvl5pPr>
            <a:lvl6pPr marL="2514600" indent="-228600" defTabSz="342900" eaLnBrk="0" fontAlgn="base" hangingPunct="0">
              <a:spcBef>
                <a:spcPct val="0"/>
              </a:spcBef>
              <a:spcAft>
                <a:spcPct val="0"/>
              </a:spcAft>
              <a:defRPr>
                <a:latin typeface="Calibri" pitchFamily="34" charset="0"/>
              </a:defRPr>
            </a:lvl6pPr>
            <a:lvl7pPr marL="2971800" indent="-228600" defTabSz="342900" eaLnBrk="0" fontAlgn="base" hangingPunct="0">
              <a:spcBef>
                <a:spcPct val="0"/>
              </a:spcBef>
              <a:spcAft>
                <a:spcPct val="0"/>
              </a:spcAft>
              <a:defRPr>
                <a:latin typeface="Calibri" pitchFamily="34" charset="0"/>
              </a:defRPr>
            </a:lvl7pPr>
            <a:lvl8pPr marL="3429000" indent="-228600" defTabSz="342900" eaLnBrk="0" fontAlgn="base" hangingPunct="0">
              <a:spcBef>
                <a:spcPct val="0"/>
              </a:spcBef>
              <a:spcAft>
                <a:spcPct val="0"/>
              </a:spcAft>
              <a:defRPr>
                <a:latin typeface="Calibri" pitchFamily="34" charset="0"/>
              </a:defRPr>
            </a:lvl8pPr>
            <a:lvl9pPr marL="3886200" indent="-228600" defTabSz="342900" eaLnBrk="0" fontAlgn="base" hangingPunct="0">
              <a:spcBef>
                <a:spcPct val="0"/>
              </a:spcBef>
              <a:spcAft>
                <a:spcPct val="0"/>
              </a:spcAft>
              <a:defRPr>
                <a:latin typeface="Calibri" pitchFamily="34" charset="0"/>
              </a:defRPr>
            </a:lvl9pPr>
          </a:lstStyle>
          <a:p>
            <a:pPr algn="ctr"/>
            <a:r>
              <a:rPr lang="ru-RU" sz="2000" dirty="0">
                <a:solidFill>
                  <a:schemeClr val="tx1">
                    <a:lumMod val="75000"/>
                    <a:lumOff val="25000"/>
                  </a:schemeClr>
                </a:solidFill>
                <a:latin typeface="Trebuchet MS" panose="020B0603020202020204" pitchFamily="34" charset="0"/>
              </a:rPr>
              <a:t>СМЕРТНОСТЬ НА ДОМУ В ВОЗРАСТЕ ДО 65 ЛЕТ </a:t>
            </a:r>
            <a:r>
              <a:rPr lang="ru-RU" sz="2000" dirty="0" smtClean="0">
                <a:solidFill>
                  <a:schemeClr val="tx1">
                    <a:lumMod val="75000"/>
                    <a:lumOff val="25000"/>
                  </a:schemeClr>
                </a:solidFill>
                <a:latin typeface="Trebuchet MS" panose="020B0603020202020204" pitchFamily="34" charset="0"/>
              </a:rPr>
              <a:t>– </a:t>
            </a:r>
            <a:r>
              <a:rPr lang="ru-RU" sz="2400" dirty="0" smtClean="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rPr>
              <a:t> </a:t>
            </a:r>
            <a:r>
              <a:rPr lang="ru-RU" sz="2400" dirty="0">
                <a:solidFill>
                  <a:srgbClr val="FF0000"/>
                </a:solidFill>
                <a:effectLst>
                  <a:outerShdw blurRad="38100" dist="38100" dir="2700000" algn="tl">
                    <a:srgbClr val="000000">
                      <a:alpha val="43137"/>
                    </a:srgbClr>
                  </a:outerShdw>
                </a:effectLst>
                <a:latin typeface="Trebuchet MS" panose="020B0603020202020204" pitchFamily="34" charset="0"/>
              </a:rPr>
              <a:t>1,77</a:t>
            </a:r>
          </a:p>
          <a:p>
            <a:pPr algn="ctr"/>
            <a:r>
              <a:rPr lang="ru-RU" sz="2000" dirty="0" smtClean="0">
                <a:solidFill>
                  <a:schemeClr val="tx1">
                    <a:lumMod val="75000"/>
                    <a:lumOff val="25000"/>
                  </a:schemeClr>
                </a:solidFill>
                <a:latin typeface="Trebuchet MS" panose="020B0603020202020204" pitchFamily="34" charset="0"/>
              </a:rPr>
              <a:t>(</a:t>
            </a:r>
            <a:r>
              <a:rPr lang="ru-RU" sz="2000" dirty="0">
                <a:solidFill>
                  <a:schemeClr val="tx1">
                    <a:lumMod val="75000"/>
                    <a:lumOff val="25000"/>
                  </a:schemeClr>
                </a:solidFill>
                <a:latin typeface="Trebuchet MS" panose="020B0603020202020204" pitchFamily="34" charset="0"/>
              </a:rPr>
              <a:t>13% ОТ ОБЩЕЙ СМЕРТНОСТИ</a:t>
            </a:r>
            <a:r>
              <a:rPr lang="ru-RU" sz="2000" dirty="0" smtClean="0">
                <a:solidFill>
                  <a:schemeClr val="tx1">
                    <a:lumMod val="75000"/>
                    <a:lumOff val="25000"/>
                  </a:schemeClr>
                </a:solidFill>
                <a:latin typeface="Trebuchet MS" panose="020B0603020202020204" pitchFamily="34" charset="0"/>
              </a:rPr>
              <a:t>)</a:t>
            </a:r>
            <a:endParaRPr lang="ru-RU" sz="2000" dirty="0">
              <a:solidFill>
                <a:schemeClr val="tx1">
                  <a:lumMod val="75000"/>
                  <a:lumOff val="25000"/>
                </a:schemeClr>
              </a:solidFill>
              <a:latin typeface="Trebuchet MS" panose="020B0603020202020204" pitchFamily="34" charset="0"/>
            </a:endParaRPr>
          </a:p>
        </p:txBody>
      </p:sp>
    </p:spTree>
    <p:extLst>
      <p:ext uri="{BB962C8B-B14F-4D97-AF65-F5344CB8AC3E}">
        <p14:creationId xmlns="" xmlns:p14="http://schemas.microsoft.com/office/powerpoint/2010/main" val="42525884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C3C4FDF7-D16E-485B-BFE7-27242D4044AD}" type="slidenum">
              <a:rPr lang="ru-RU" smtClean="0"/>
              <a:pPr/>
              <a:t>35</a:t>
            </a:fld>
            <a:endParaRPr lang="ru-RU"/>
          </a:p>
        </p:txBody>
      </p:sp>
      <p:sp>
        <p:nvSpPr>
          <p:cNvPr id="3" name="TextBox 2"/>
          <p:cNvSpPr txBox="1"/>
          <p:nvPr/>
        </p:nvSpPr>
        <p:spPr>
          <a:xfrm>
            <a:off x="3416872" y="827420"/>
            <a:ext cx="5544616" cy="369332"/>
          </a:xfrm>
          <a:prstGeom prst="rect">
            <a:avLst/>
          </a:prstGeom>
          <a:noFill/>
          <a:effectLst/>
        </p:spPr>
        <p:txBody>
          <a:bodyPr wrap="square">
            <a:spAutoFit/>
          </a:bodyPr>
          <a:lstStyle/>
          <a:p>
            <a:pPr algn="r">
              <a:defRPr/>
            </a:pPr>
            <a:r>
              <a:rPr lang="ru-RU" altLang="ru-RU" b="1" dirty="0">
                <a:solidFill>
                  <a:srgbClr val="996633"/>
                </a:solidFill>
                <a:effectLst>
                  <a:outerShdw blurRad="38100" dist="38100" dir="2700000" algn="tl">
                    <a:srgbClr val="000000">
                      <a:alpha val="43137"/>
                    </a:srgbClr>
                  </a:outerShdw>
                </a:effectLst>
              </a:rPr>
              <a:t>СМЕРТНОСТЬ НА ДОМУ ОТ ИНФАРКТОВ И ИНСУЛЬТОВ</a:t>
            </a:r>
          </a:p>
        </p:txBody>
      </p:sp>
      <p:graphicFrame>
        <p:nvGraphicFramePr>
          <p:cNvPr id="4" name="Диаграмма 3"/>
          <p:cNvGraphicFramePr/>
          <p:nvPr>
            <p:extLst>
              <p:ext uri="{D42A27DB-BD31-4B8C-83A1-F6EECF244321}">
                <p14:modId xmlns="" xmlns:p14="http://schemas.microsoft.com/office/powerpoint/2010/main" val="805070812"/>
              </p:ext>
            </p:extLst>
          </p:nvPr>
        </p:nvGraphicFramePr>
        <p:xfrm>
          <a:off x="107504" y="1746684"/>
          <a:ext cx="7272808" cy="468052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5761632" y="3022076"/>
            <a:ext cx="2749471" cy="584775"/>
          </a:xfrm>
          <a:prstGeom prst="rect">
            <a:avLst/>
          </a:prstGeom>
          <a:noFill/>
        </p:spPr>
        <p:txBody>
          <a:bodyPr wrap="none" rtlCol="0">
            <a:spAutoFit/>
          </a:bodyPr>
          <a:lstStyle/>
          <a:p>
            <a:pPr algn="r"/>
            <a:r>
              <a:rPr lang="ru-RU" sz="1400" b="1" dirty="0">
                <a:solidFill>
                  <a:schemeClr val="tx1">
                    <a:lumMod val="75000"/>
                    <a:lumOff val="25000"/>
                  </a:schemeClr>
                </a:solidFill>
                <a:latin typeface="Trebuchet MS" panose="020B0603020202020204" pitchFamily="34" charset="0"/>
              </a:rPr>
              <a:t>от новообразований - </a:t>
            </a:r>
            <a:r>
              <a:rPr lang="ru-RU" b="1" dirty="0">
                <a:solidFill>
                  <a:srgbClr val="FF0000"/>
                </a:solidFill>
                <a:effectLst>
                  <a:outerShdw blurRad="38100" dist="38100" dir="2700000" algn="tl">
                    <a:srgbClr val="000000">
                      <a:alpha val="43137"/>
                    </a:srgbClr>
                  </a:outerShdw>
                </a:effectLst>
                <a:latin typeface="Trebuchet MS" panose="020B0603020202020204" pitchFamily="34" charset="0"/>
              </a:rPr>
              <a:t>1,582</a:t>
            </a:r>
          </a:p>
          <a:p>
            <a:pPr algn="r"/>
            <a:r>
              <a:rPr lang="ru-RU" sz="1400" b="1" dirty="0">
                <a:solidFill>
                  <a:schemeClr val="tx1">
                    <a:lumMod val="75000"/>
                    <a:lumOff val="25000"/>
                  </a:schemeClr>
                </a:solidFill>
                <a:latin typeface="Trebuchet MS" panose="020B0603020202020204" pitchFamily="34" charset="0"/>
              </a:rPr>
              <a:t>(6829 случаев)</a:t>
            </a:r>
          </a:p>
        </p:txBody>
      </p:sp>
      <p:sp>
        <p:nvSpPr>
          <p:cNvPr id="9" name="TextBox 8"/>
          <p:cNvSpPr txBox="1"/>
          <p:nvPr/>
        </p:nvSpPr>
        <p:spPr>
          <a:xfrm>
            <a:off x="6486457" y="2445927"/>
            <a:ext cx="2020105" cy="584775"/>
          </a:xfrm>
          <a:prstGeom prst="rect">
            <a:avLst/>
          </a:prstGeom>
          <a:noFill/>
        </p:spPr>
        <p:txBody>
          <a:bodyPr wrap="none" rtlCol="0">
            <a:spAutoFit/>
          </a:bodyPr>
          <a:lstStyle/>
          <a:p>
            <a:pPr algn="r"/>
            <a:r>
              <a:rPr lang="ru-RU" sz="1400" b="1" dirty="0">
                <a:solidFill>
                  <a:schemeClr val="tx1">
                    <a:lumMod val="75000"/>
                    <a:lumOff val="25000"/>
                  </a:schemeClr>
                </a:solidFill>
                <a:latin typeface="Trebuchet MS" panose="020B0603020202020204" pitchFamily="34" charset="0"/>
              </a:rPr>
              <a:t>от инсульта - </a:t>
            </a:r>
            <a:r>
              <a:rPr lang="ru-RU" b="1" dirty="0">
                <a:solidFill>
                  <a:schemeClr val="tx2">
                    <a:lumMod val="60000"/>
                    <a:lumOff val="40000"/>
                  </a:schemeClr>
                </a:solidFill>
                <a:effectLst>
                  <a:outerShdw blurRad="38100" dist="38100" dir="2700000" algn="tl">
                    <a:srgbClr val="000000">
                      <a:alpha val="43137"/>
                    </a:srgbClr>
                  </a:outerShdw>
                </a:effectLst>
                <a:latin typeface="Trebuchet MS" panose="020B0603020202020204" pitchFamily="34" charset="0"/>
              </a:rPr>
              <a:t>0,236</a:t>
            </a:r>
          </a:p>
          <a:p>
            <a:pPr algn="r"/>
            <a:r>
              <a:rPr lang="ru-RU" sz="1400" b="1" dirty="0">
                <a:solidFill>
                  <a:schemeClr val="tx1">
                    <a:lumMod val="75000"/>
                    <a:lumOff val="25000"/>
                  </a:schemeClr>
                </a:solidFill>
                <a:latin typeface="Trebuchet MS" panose="020B0603020202020204" pitchFamily="34" charset="0"/>
              </a:rPr>
              <a:t>(1020 случаев)</a:t>
            </a:r>
          </a:p>
        </p:txBody>
      </p:sp>
      <p:sp>
        <p:nvSpPr>
          <p:cNvPr id="11" name="TextBox 10"/>
          <p:cNvSpPr txBox="1"/>
          <p:nvPr/>
        </p:nvSpPr>
        <p:spPr>
          <a:xfrm>
            <a:off x="6428885" y="1922707"/>
            <a:ext cx="2068195" cy="584775"/>
          </a:xfrm>
          <a:prstGeom prst="rect">
            <a:avLst/>
          </a:prstGeom>
          <a:noFill/>
        </p:spPr>
        <p:txBody>
          <a:bodyPr wrap="none" rtlCol="0">
            <a:spAutoFit/>
          </a:bodyPr>
          <a:lstStyle/>
          <a:p>
            <a:r>
              <a:rPr lang="ru-RU" sz="1400" b="1" dirty="0" smtClean="0">
                <a:solidFill>
                  <a:schemeClr val="tx1">
                    <a:lumMod val="75000"/>
                    <a:lumOff val="25000"/>
                  </a:schemeClr>
                </a:solidFill>
                <a:latin typeface="Trebuchet MS" panose="020B0603020202020204" pitchFamily="34" charset="0"/>
              </a:rPr>
              <a:t>от инфаркта </a:t>
            </a:r>
            <a:r>
              <a:rPr lang="ru-RU" sz="1400" b="1" dirty="0">
                <a:solidFill>
                  <a:schemeClr val="tx1">
                    <a:lumMod val="75000"/>
                    <a:lumOff val="25000"/>
                  </a:schemeClr>
                </a:solidFill>
                <a:latin typeface="Trebuchet MS" panose="020B0603020202020204" pitchFamily="34" charset="0"/>
              </a:rPr>
              <a:t>- </a:t>
            </a:r>
            <a:r>
              <a:rPr lang="ru-RU" b="1" dirty="0" smtClean="0">
                <a:solidFill>
                  <a:srgbClr val="FF0000"/>
                </a:solidFill>
                <a:effectLst>
                  <a:outerShdw blurRad="38100" dist="38100" dir="2700000" algn="tl">
                    <a:srgbClr val="000000">
                      <a:alpha val="43137"/>
                    </a:srgbClr>
                  </a:outerShdw>
                </a:effectLst>
                <a:latin typeface="Trebuchet MS" panose="020B0603020202020204" pitchFamily="34" charset="0"/>
              </a:rPr>
              <a:t>0,106</a:t>
            </a:r>
          </a:p>
          <a:p>
            <a:pPr algn="r"/>
            <a:r>
              <a:rPr lang="ru-RU" sz="1400" b="1" dirty="0" smtClean="0">
                <a:solidFill>
                  <a:schemeClr val="tx1">
                    <a:lumMod val="75000"/>
                    <a:lumOff val="25000"/>
                  </a:schemeClr>
                </a:solidFill>
                <a:latin typeface="Trebuchet MS" panose="020B0603020202020204" pitchFamily="34" charset="0"/>
              </a:rPr>
              <a:t>(458 </a:t>
            </a:r>
            <a:r>
              <a:rPr lang="ru-RU" sz="1400" b="1" dirty="0">
                <a:solidFill>
                  <a:schemeClr val="tx1">
                    <a:lumMod val="75000"/>
                    <a:lumOff val="25000"/>
                  </a:schemeClr>
                </a:solidFill>
                <a:latin typeface="Trebuchet MS" panose="020B0603020202020204" pitchFamily="34" charset="0"/>
              </a:rPr>
              <a:t>случаев</a:t>
            </a:r>
            <a:r>
              <a:rPr lang="ru-RU" sz="1400" b="1" dirty="0" smtClean="0">
                <a:solidFill>
                  <a:schemeClr val="tx1">
                    <a:lumMod val="75000"/>
                    <a:lumOff val="25000"/>
                  </a:schemeClr>
                </a:solidFill>
                <a:latin typeface="Trebuchet MS" panose="020B0603020202020204" pitchFamily="34" charset="0"/>
              </a:rPr>
              <a:t>)</a:t>
            </a:r>
            <a:endParaRPr lang="ru-RU" sz="1400" b="1" dirty="0">
              <a:solidFill>
                <a:schemeClr val="tx1">
                  <a:lumMod val="75000"/>
                  <a:lumOff val="25000"/>
                </a:schemeClr>
              </a:solidFill>
              <a:latin typeface="Trebuchet MS" panose="020B0603020202020204" pitchFamily="34" charset="0"/>
            </a:endParaRPr>
          </a:p>
        </p:txBody>
      </p:sp>
      <p:sp>
        <p:nvSpPr>
          <p:cNvPr id="12" name="TextBox 11"/>
          <p:cNvSpPr txBox="1"/>
          <p:nvPr/>
        </p:nvSpPr>
        <p:spPr>
          <a:xfrm>
            <a:off x="5074845" y="1390060"/>
            <a:ext cx="4006225" cy="523220"/>
          </a:xfrm>
          <a:prstGeom prst="rect">
            <a:avLst/>
          </a:prstGeom>
          <a:noFill/>
        </p:spPr>
        <p:txBody>
          <a:bodyPr wrap="none" rtlCol="0">
            <a:spAutoFit/>
          </a:bodyPr>
          <a:lstStyle/>
          <a:p>
            <a:pPr algn="ctr"/>
            <a:r>
              <a:rPr lang="ru-RU" sz="1600" b="1" dirty="0" smtClean="0">
                <a:solidFill>
                  <a:schemeClr val="tx1">
                    <a:lumMod val="65000"/>
                    <a:lumOff val="35000"/>
                  </a:schemeClr>
                </a:solidFill>
                <a:latin typeface="Trebuchet MS" panose="020B0603020202020204" pitchFamily="34" charset="0"/>
              </a:rPr>
              <a:t>В среднем по Свердловской области, </a:t>
            </a:r>
          </a:p>
          <a:p>
            <a:pPr algn="ctr"/>
            <a:r>
              <a:rPr lang="ru-RU" sz="1200" b="1" dirty="0" smtClean="0">
                <a:solidFill>
                  <a:schemeClr val="tx1">
                    <a:lumMod val="65000"/>
                    <a:lumOff val="35000"/>
                  </a:schemeClr>
                </a:solidFill>
                <a:latin typeface="Trebuchet MS" panose="020B0603020202020204" pitchFamily="34" charset="0"/>
              </a:rPr>
              <a:t>на 1000 населения</a:t>
            </a:r>
            <a:endParaRPr lang="ru-RU" sz="1200" b="1" dirty="0">
              <a:solidFill>
                <a:schemeClr val="tx1">
                  <a:lumMod val="65000"/>
                  <a:lumOff val="35000"/>
                </a:schemeClr>
              </a:solidFill>
              <a:latin typeface="Trebuchet MS" panose="020B0603020202020204" pitchFamily="34" charset="0"/>
            </a:endParaRPr>
          </a:p>
        </p:txBody>
      </p:sp>
    </p:spTree>
    <p:extLst>
      <p:ext uri="{BB962C8B-B14F-4D97-AF65-F5344CB8AC3E}">
        <p14:creationId xmlns="" xmlns:p14="http://schemas.microsoft.com/office/powerpoint/2010/main" val="30916267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Номер слайда 3"/>
          <p:cNvSpPr>
            <a:spLocks noGrp="1"/>
          </p:cNvSpPr>
          <p:nvPr>
            <p:ph type="sldNum" sz="quarter" idx="12"/>
          </p:nvPr>
        </p:nvSpPr>
        <p:spPr bwMode="auto">
          <a:noFill/>
          <a:ln>
            <a:miter lim="800000"/>
            <a:headEnd/>
            <a:tailEnd/>
          </a:ln>
        </p:spPr>
        <p:txBody>
          <a:bodyPr/>
          <a:lstStyle/>
          <a:p>
            <a:fld id="{F2768087-376D-428B-9DD1-02EF49EE3204}" type="slidenum">
              <a:rPr lang="ru-RU" smtClean="0"/>
              <a:pPr/>
              <a:t>36</a:t>
            </a:fld>
            <a:endParaRPr lang="ru-RU" smtClean="0"/>
          </a:p>
        </p:txBody>
      </p:sp>
      <p:sp>
        <p:nvSpPr>
          <p:cNvPr id="13317" name="TextBox 4"/>
          <p:cNvSpPr txBox="1">
            <a:spLocks noChangeArrowheads="1"/>
          </p:cNvSpPr>
          <p:nvPr/>
        </p:nvSpPr>
        <p:spPr bwMode="auto">
          <a:xfrm>
            <a:off x="1691680" y="805353"/>
            <a:ext cx="7272808" cy="369332"/>
          </a:xfrm>
          <a:prstGeom prst="rect">
            <a:avLst/>
          </a:prstGeom>
          <a:noFill/>
          <a:ln w="9525">
            <a:noFill/>
            <a:miter lim="800000"/>
            <a:headEnd/>
            <a:tailEnd/>
          </a:ln>
        </p:spPr>
        <p:txBody>
          <a:bodyPr wrap="square">
            <a:spAutoFit/>
          </a:bodyPr>
          <a:lstStyle/>
          <a:p>
            <a:r>
              <a:rPr lang="ru-RU" altLang="ru-RU" b="1" dirty="0" smtClean="0">
                <a:solidFill>
                  <a:srgbClr val="996633"/>
                </a:solidFill>
                <a:effectLst>
                  <a:outerShdw blurRad="38100" dist="38100" dir="2700000" algn="tl">
                    <a:srgbClr val="000000">
                      <a:alpha val="43137"/>
                    </a:srgbClr>
                  </a:outerShdw>
                </a:effectLst>
              </a:rPr>
              <a:t>СНИЖЕНИЕ</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smtClean="0">
                <a:solidFill>
                  <a:srgbClr val="996633"/>
                </a:solidFill>
                <a:effectLst>
                  <a:outerShdw blurRad="38100" dist="38100" dir="2700000" algn="tl">
                    <a:srgbClr val="000000">
                      <a:alpha val="43137"/>
                    </a:srgbClr>
                  </a:outerShdw>
                </a:effectLst>
              </a:rPr>
              <a:t>СМЕРТНОСТИ</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smtClean="0">
                <a:solidFill>
                  <a:srgbClr val="996633"/>
                </a:solidFill>
                <a:effectLst>
                  <a:outerShdw blurRad="38100" dist="38100" dir="2700000" algn="tl">
                    <a:srgbClr val="000000">
                      <a:alpha val="43137"/>
                    </a:srgbClr>
                  </a:outerShdw>
                </a:effectLst>
              </a:rPr>
              <a:t>ОТ БОЛЕЗНЕЙ  СИСТЕМЫ КРОВООБРАЩЕНИЯ</a:t>
            </a:r>
            <a:endParaRPr lang="ru-RU" altLang="ru-RU" b="1" dirty="0">
              <a:solidFill>
                <a:srgbClr val="996633"/>
              </a:solidFill>
              <a:effectLst>
                <a:outerShdw blurRad="38100" dist="38100" dir="2700000" algn="tl">
                  <a:srgbClr val="000000">
                    <a:alpha val="43137"/>
                  </a:srgbClr>
                </a:outerShdw>
              </a:effectLst>
            </a:endParaRPr>
          </a:p>
        </p:txBody>
      </p:sp>
      <p:graphicFrame>
        <p:nvGraphicFramePr>
          <p:cNvPr id="8" name="Содержимое 3"/>
          <p:cNvGraphicFramePr>
            <a:graphicFrameLocks noGrp="1"/>
          </p:cNvGraphicFramePr>
          <p:nvPr>
            <p:extLst>
              <p:ext uri="{D42A27DB-BD31-4B8C-83A1-F6EECF244321}">
                <p14:modId xmlns="" xmlns:p14="http://schemas.microsoft.com/office/powerpoint/2010/main" val="4047267273"/>
              </p:ext>
            </p:extLst>
          </p:nvPr>
        </p:nvGraphicFramePr>
        <p:xfrm>
          <a:off x="0" y="3655089"/>
          <a:ext cx="9144000" cy="3184525"/>
        </p:xfrm>
        <a:graphic>
          <a:graphicData uri="http://schemas.openxmlformats.org/drawingml/2006/chart">
            <c:chart xmlns:c="http://schemas.openxmlformats.org/drawingml/2006/chart" xmlns:r="http://schemas.openxmlformats.org/officeDocument/2006/relationships" r:id="rId3"/>
          </a:graphicData>
        </a:graphic>
      </p:graphicFrame>
      <p:pic>
        <p:nvPicPr>
          <p:cNvPr id="11" name="Picture 13" descr="больница"/>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71600" y="1219200"/>
            <a:ext cx="1560512" cy="823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13" descr="больница"/>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858884" y="1227337"/>
            <a:ext cx="1584325" cy="836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Box 12"/>
          <p:cNvSpPr txBox="1"/>
          <p:nvPr/>
        </p:nvSpPr>
        <p:spPr>
          <a:xfrm>
            <a:off x="793308" y="2278073"/>
            <a:ext cx="2983830" cy="307777"/>
          </a:xfrm>
          <a:prstGeom prst="rect">
            <a:avLst/>
          </a:prstGeom>
          <a:noFill/>
        </p:spPr>
        <p:txBody>
          <a:bodyPr wrap="none">
            <a:spAutoFit/>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eaLnBrk="1" hangingPunct="1"/>
            <a:r>
              <a:rPr lang="ru-RU" altLang="ru-RU" sz="1400" i="1" dirty="0">
                <a:solidFill>
                  <a:schemeClr val="tx1">
                    <a:lumMod val="75000"/>
                    <a:lumOff val="25000"/>
                  </a:schemeClr>
                </a:solidFill>
                <a:effectLst>
                  <a:outerShdw blurRad="38100" dist="38100" dir="2700000" algn="tl">
                    <a:srgbClr val="000000"/>
                  </a:outerShdw>
                </a:effectLst>
              </a:rPr>
              <a:t>Первичные сосудистые </a:t>
            </a:r>
            <a:r>
              <a:rPr lang="ru-RU" altLang="ru-RU" sz="1400" i="1" dirty="0" smtClean="0">
                <a:solidFill>
                  <a:schemeClr val="tx1">
                    <a:lumMod val="75000"/>
                    <a:lumOff val="25000"/>
                  </a:schemeClr>
                </a:solidFill>
                <a:effectLst>
                  <a:outerShdw blurRad="38100" dist="38100" dir="2700000" algn="tl">
                    <a:srgbClr val="000000"/>
                  </a:outerShdw>
                </a:effectLst>
              </a:rPr>
              <a:t>отделения</a:t>
            </a:r>
            <a:endParaRPr lang="ru-RU" altLang="ru-RU" sz="1400" i="1" dirty="0">
              <a:solidFill>
                <a:schemeClr val="tx1">
                  <a:lumMod val="75000"/>
                  <a:lumOff val="25000"/>
                </a:schemeClr>
              </a:solidFill>
              <a:effectLst>
                <a:outerShdw blurRad="38100" dist="38100" dir="2700000" algn="tl">
                  <a:srgbClr val="000000"/>
                </a:outerShdw>
              </a:effectLst>
            </a:endParaRPr>
          </a:p>
        </p:txBody>
      </p:sp>
      <p:sp>
        <p:nvSpPr>
          <p:cNvPr id="14" name="TextBox 13"/>
          <p:cNvSpPr txBox="1"/>
          <p:nvPr/>
        </p:nvSpPr>
        <p:spPr>
          <a:xfrm>
            <a:off x="2524431" y="1263147"/>
            <a:ext cx="1855694" cy="523220"/>
          </a:xfrm>
          <a:prstGeom prst="rect">
            <a:avLst/>
          </a:prstGeom>
          <a:noFill/>
        </p:spPr>
        <p:txBody>
          <a:bodyPr wrap="square">
            <a:spAutoFit/>
          </a:bodyPr>
          <a:lstStyle/>
          <a:p>
            <a:pPr>
              <a:defRPr/>
            </a:pPr>
            <a:r>
              <a:rPr lang="ru-RU" sz="1400" b="1" dirty="0">
                <a:solidFill>
                  <a:schemeClr val="tx1">
                    <a:lumMod val="75000"/>
                    <a:lumOff val="25000"/>
                  </a:schemeClr>
                </a:solidFill>
                <a:effectLst>
                  <a:outerShdw blurRad="38100" dist="38100" dir="2700000" algn="tl">
                    <a:srgbClr val="000000"/>
                  </a:outerShdw>
                </a:effectLst>
                <a:latin typeface="Calibri" pitchFamily="34" charset="0"/>
              </a:rPr>
              <a:t>ОКБ № 1 с филиалом в ГКБ № </a:t>
            </a:r>
            <a:r>
              <a:rPr lang="ru-RU" sz="1400" b="1" dirty="0" smtClean="0">
                <a:solidFill>
                  <a:schemeClr val="tx1">
                    <a:lumMod val="75000"/>
                    <a:lumOff val="25000"/>
                  </a:schemeClr>
                </a:solidFill>
                <a:effectLst>
                  <a:outerShdw blurRad="38100" dist="38100" dir="2700000" algn="tl">
                    <a:srgbClr val="000000"/>
                  </a:outerShdw>
                </a:effectLst>
                <a:latin typeface="Calibri" pitchFamily="34" charset="0"/>
              </a:rPr>
              <a:t>40 – РСЦ-1</a:t>
            </a:r>
            <a:endParaRPr lang="ru-RU" sz="1400" b="1" dirty="0">
              <a:solidFill>
                <a:schemeClr val="tx1">
                  <a:lumMod val="75000"/>
                  <a:lumOff val="25000"/>
                </a:schemeClr>
              </a:solidFill>
              <a:effectLst>
                <a:outerShdw blurRad="38100" dist="38100" dir="2700000" algn="tl">
                  <a:srgbClr val="000000"/>
                </a:outerShdw>
              </a:effectLst>
              <a:latin typeface="Calibri" pitchFamily="34" charset="0"/>
            </a:endParaRPr>
          </a:p>
        </p:txBody>
      </p:sp>
      <p:sp>
        <p:nvSpPr>
          <p:cNvPr id="15" name="TextBox 14"/>
          <p:cNvSpPr txBox="1"/>
          <p:nvPr/>
        </p:nvSpPr>
        <p:spPr>
          <a:xfrm>
            <a:off x="7231695" y="1262062"/>
            <a:ext cx="1728788" cy="738664"/>
          </a:xfrm>
          <a:prstGeom prst="rect">
            <a:avLst/>
          </a:prstGeom>
          <a:noFill/>
        </p:spPr>
        <p:txBody>
          <a:bodyPr>
            <a:spAutoFit/>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r" eaLnBrk="1" hangingPunct="1"/>
            <a:r>
              <a:rPr lang="ru-RU" altLang="ru-RU" sz="1400" dirty="0">
                <a:solidFill>
                  <a:schemeClr val="tx1">
                    <a:lumMod val="75000"/>
                    <a:lumOff val="25000"/>
                  </a:schemeClr>
                </a:solidFill>
                <a:effectLst>
                  <a:outerShdw blurRad="38100" dist="38100" dir="2700000" algn="tl">
                    <a:srgbClr val="000000"/>
                  </a:outerShdw>
                </a:effectLst>
              </a:rPr>
              <a:t>Уральский институт </a:t>
            </a:r>
            <a:r>
              <a:rPr lang="ru-RU" altLang="ru-RU" sz="1400" dirty="0" smtClean="0">
                <a:solidFill>
                  <a:schemeClr val="tx1">
                    <a:lumMod val="75000"/>
                    <a:lumOff val="25000"/>
                  </a:schemeClr>
                </a:solidFill>
                <a:effectLst>
                  <a:outerShdw blurRad="38100" dist="38100" dir="2700000" algn="tl">
                    <a:srgbClr val="000000"/>
                  </a:outerShdw>
                </a:effectLst>
              </a:rPr>
              <a:t>кардиологии – </a:t>
            </a:r>
          </a:p>
          <a:p>
            <a:pPr algn="r" eaLnBrk="1" hangingPunct="1"/>
            <a:r>
              <a:rPr lang="ru-RU" altLang="ru-RU" sz="1400" dirty="0" smtClean="0">
                <a:solidFill>
                  <a:schemeClr val="tx1">
                    <a:lumMod val="75000"/>
                    <a:lumOff val="25000"/>
                  </a:schemeClr>
                </a:solidFill>
                <a:effectLst>
                  <a:outerShdw blurRad="38100" dist="38100" dir="2700000" algn="tl">
                    <a:srgbClr val="000000"/>
                  </a:outerShdw>
                </a:effectLst>
              </a:rPr>
              <a:t>РСЦ-2</a:t>
            </a:r>
            <a:endParaRPr lang="ru-RU" altLang="ru-RU" sz="1400" dirty="0">
              <a:solidFill>
                <a:schemeClr val="tx1">
                  <a:lumMod val="75000"/>
                  <a:lumOff val="25000"/>
                </a:schemeClr>
              </a:solidFill>
              <a:effectLst>
                <a:outerShdw blurRad="38100" dist="38100" dir="2700000" algn="tl">
                  <a:srgbClr val="000000"/>
                </a:outerShdw>
              </a:effectLst>
            </a:endParaRPr>
          </a:p>
        </p:txBody>
      </p:sp>
      <p:pic>
        <p:nvPicPr>
          <p:cNvPr id="18" name="Picture 12" descr="больничка"/>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699089" y="2629588"/>
            <a:ext cx="1065212" cy="87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 name="Picture 12" descr="больничка"/>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563468" y="2608577"/>
            <a:ext cx="1065212" cy="87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 name="Picture 12" descr="больничка"/>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380125" y="2597555"/>
            <a:ext cx="1065212" cy="874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TextBox 28"/>
          <p:cNvSpPr txBox="1"/>
          <p:nvPr/>
        </p:nvSpPr>
        <p:spPr>
          <a:xfrm>
            <a:off x="3828921" y="3893215"/>
            <a:ext cx="5168594" cy="923330"/>
          </a:xfrm>
          <a:prstGeom prst="rect">
            <a:avLst/>
          </a:prstGeom>
          <a:noFill/>
          <a:ln w="9525">
            <a:noFill/>
          </a:ln>
          <a:effectLst>
            <a:outerShdw blurRad="50800" dist="38100" dir="5400000" algn="t" rotWithShape="0">
              <a:prstClr val="black">
                <a:alpha val="40000"/>
              </a:prstClr>
            </a:outerShdw>
          </a:effectLst>
        </p:spPr>
        <p:txBody>
          <a:bodyPr wrap="none">
            <a:spAutoFit/>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dirty="0">
                <a:solidFill>
                  <a:schemeClr val="tx1">
                    <a:lumMod val="75000"/>
                    <a:lumOff val="25000"/>
                  </a:schemeClr>
                </a:solidFill>
              </a:rPr>
              <a:t>Охват населения специализированной помощью</a:t>
            </a:r>
          </a:p>
          <a:p>
            <a:pPr algn="r" eaLnBrk="1" hangingPunct="1"/>
            <a:r>
              <a:rPr lang="ru-RU" altLang="ru-RU" dirty="0">
                <a:solidFill>
                  <a:schemeClr val="tx1">
                    <a:lumMod val="75000"/>
                    <a:lumOff val="25000"/>
                  </a:schemeClr>
                </a:solidFill>
              </a:rPr>
              <a:t>2009 – </a:t>
            </a:r>
            <a:r>
              <a:rPr lang="ru-RU" altLang="ru-RU" dirty="0">
                <a:solidFill>
                  <a:srgbClr val="FF0000"/>
                </a:solidFill>
              </a:rPr>
              <a:t>29</a:t>
            </a:r>
            <a:r>
              <a:rPr lang="ru-RU" altLang="ru-RU" dirty="0" smtClean="0">
                <a:solidFill>
                  <a:srgbClr val="FF0000"/>
                </a:solidFill>
              </a:rPr>
              <a:t>%</a:t>
            </a:r>
            <a:endParaRPr lang="ru-RU" altLang="ru-RU" dirty="0" smtClean="0">
              <a:solidFill>
                <a:schemeClr val="tx1">
                  <a:lumMod val="75000"/>
                  <a:lumOff val="25000"/>
                </a:schemeClr>
              </a:solidFill>
            </a:endParaRPr>
          </a:p>
          <a:p>
            <a:pPr algn="r" eaLnBrk="1" hangingPunct="1"/>
            <a:r>
              <a:rPr lang="ru-RU" altLang="ru-RU" dirty="0" smtClean="0">
                <a:solidFill>
                  <a:schemeClr val="tx1">
                    <a:lumMod val="75000"/>
                    <a:lumOff val="25000"/>
                  </a:schemeClr>
                </a:solidFill>
              </a:rPr>
              <a:t>2013 </a:t>
            </a:r>
            <a:r>
              <a:rPr lang="ru-RU" altLang="ru-RU" dirty="0">
                <a:solidFill>
                  <a:schemeClr val="tx1">
                    <a:lumMod val="75000"/>
                    <a:lumOff val="25000"/>
                  </a:schemeClr>
                </a:solidFill>
              </a:rPr>
              <a:t>– </a:t>
            </a:r>
            <a:r>
              <a:rPr lang="ru-RU" altLang="ru-RU" dirty="0">
                <a:solidFill>
                  <a:srgbClr val="FF0000"/>
                </a:solidFill>
              </a:rPr>
              <a:t>86%</a:t>
            </a:r>
          </a:p>
        </p:txBody>
      </p:sp>
      <p:graphicFrame>
        <p:nvGraphicFramePr>
          <p:cNvPr id="2" name="Таблица 1"/>
          <p:cNvGraphicFramePr>
            <a:graphicFrameLocks noGrp="1"/>
          </p:cNvGraphicFramePr>
          <p:nvPr>
            <p:extLst>
              <p:ext uri="{D42A27DB-BD31-4B8C-83A1-F6EECF244321}">
                <p14:modId xmlns="" xmlns:p14="http://schemas.microsoft.com/office/powerpoint/2010/main" val="3262263849"/>
              </p:ext>
            </p:extLst>
          </p:nvPr>
        </p:nvGraphicFramePr>
        <p:xfrm>
          <a:off x="395536" y="2607980"/>
          <a:ext cx="3744416" cy="1112520"/>
        </p:xfrm>
        <a:graphic>
          <a:graphicData uri="http://schemas.openxmlformats.org/drawingml/2006/table">
            <a:tbl>
              <a:tblPr firstRow="1">
                <a:tableStyleId>{0E3FDE45-AF77-4B5C-9715-49D594BDF05E}</a:tableStyleId>
              </a:tblPr>
              <a:tblGrid>
                <a:gridCol w="1524000"/>
                <a:gridCol w="708248"/>
                <a:gridCol w="792088"/>
                <a:gridCol w="720080"/>
              </a:tblGrid>
              <a:tr h="370840">
                <a:tc>
                  <a:txBody>
                    <a:bodyPr/>
                    <a:lstStyle/>
                    <a:p>
                      <a:endParaRPr lang="ru-RU" dirty="0"/>
                    </a:p>
                  </a:txBody>
                  <a:tcPr/>
                </a:tc>
                <a:tc>
                  <a:txBody>
                    <a:bodyPr/>
                    <a:lstStyle/>
                    <a:p>
                      <a:r>
                        <a:rPr lang="ru-RU" sz="1600" dirty="0" smtClean="0">
                          <a:solidFill>
                            <a:schemeClr val="tx1">
                              <a:lumMod val="50000"/>
                              <a:lumOff val="50000"/>
                            </a:schemeClr>
                          </a:solidFill>
                        </a:rPr>
                        <a:t>2009</a:t>
                      </a:r>
                      <a:endParaRPr lang="ru-RU" sz="1600" dirty="0">
                        <a:solidFill>
                          <a:schemeClr val="tx1">
                            <a:lumMod val="50000"/>
                            <a:lumOff val="50000"/>
                          </a:schemeClr>
                        </a:solidFill>
                      </a:endParaRPr>
                    </a:p>
                  </a:txBody>
                  <a:tcPr/>
                </a:tc>
                <a:tc>
                  <a:txBody>
                    <a:bodyPr/>
                    <a:lstStyle/>
                    <a:p>
                      <a:r>
                        <a:rPr lang="ru-RU" sz="1600" dirty="0" smtClean="0">
                          <a:solidFill>
                            <a:schemeClr val="tx1">
                              <a:lumMod val="50000"/>
                              <a:lumOff val="50000"/>
                            </a:schemeClr>
                          </a:solidFill>
                        </a:rPr>
                        <a:t>2012</a:t>
                      </a:r>
                      <a:endParaRPr lang="ru-RU" sz="1600" dirty="0">
                        <a:solidFill>
                          <a:schemeClr val="tx1">
                            <a:lumMod val="50000"/>
                            <a:lumOff val="50000"/>
                          </a:schemeClr>
                        </a:solidFill>
                      </a:endParaRPr>
                    </a:p>
                  </a:txBody>
                  <a:tcPr/>
                </a:tc>
                <a:tc>
                  <a:txBody>
                    <a:bodyPr/>
                    <a:lstStyle/>
                    <a:p>
                      <a:r>
                        <a:rPr lang="ru-RU" sz="1600" dirty="0" smtClean="0">
                          <a:solidFill>
                            <a:schemeClr val="tx1">
                              <a:lumMod val="50000"/>
                              <a:lumOff val="50000"/>
                            </a:schemeClr>
                          </a:solidFill>
                        </a:rPr>
                        <a:t>2013</a:t>
                      </a:r>
                      <a:endParaRPr lang="ru-RU" sz="1600" dirty="0">
                        <a:solidFill>
                          <a:schemeClr val="tx1">
                            <a:lumMod val="50000"/>
                            <a:lumOff val="50000"/>
                          </a:schemeClr>
                        </a:solidFill>
                      </a:endParaRPr>
                    </a:p>
                  </a:txBody>
                  <a:tcPr/>
                </a:tc>
              </a:tr>
              <a:tr h="370840">
                <a:tc>
                  <a:txBody>
                    <a:bodyPr/>
                    <a:lstStyle/>
                    <a:p>
                      <a:r>
                        <a:rPr lang="ru-RU" sz="1200" dirty="0" smtClean="0"/>
                        <a:t>кардиологические</a:t>
                      </a:r>
                      <a:endParaRPr lang="ru-RU" sz="1200" dirty="0"/>
                    </a:p>
                  </a:txBody>
                  <a:tcPr/>
                </a:tc>
                <a:tc>
                  <a:txBody>
                    <a:bodyPr/>
                    <a:lstStyle/>
                    <a:p>
                      <a:pPr algn="ctr"/>
                      <a:r>
                        <a:rPr lang="ru-RU" b="1" dirty="0" smtClean="0">
                          <a:solidFill>
                            <a:srgbClr val="FF0000"/>
                          </a:solidFill>
                          <a:effectLst>
                            <a:outerShdw blurRad="38100" dist="38100" dir="2700000" algn="tl">
                              <a:srgbClr val="000000">
                                <a:alpha val="43137"/>
                              </a:srgbClr>
                            </a:outerShdw>
                          </a:effectLst>
                        </a:rPr>
                        <a:t>4</a:t>
                      </a:r>
                      <a:endParaRPr lang="ru-RU" b="1" dirty="0">
                        <a:solidFill>
                          <a:srgbClr val="FF0000"/>
                        </a:solidFill>
                        <a:effectLst>
                          <a:outerShdw blurRad="38100" dist="38100" dir="2700000" algn="tl">
                            <a:srgbClr val="000000">
                              <a:alpha val="43137"/>
                            </a:srgbClr>
                          </a:outerShdw>
                        </a:effectLst>
                      </a:endParaRPr>
                    </a:p>
                  </a:txBody>
                  <a:tcPr/>
                </a:tc>
                <a:tc>
                  <a:txBody>
                    <a:bodyPr/>
                    <a:lstStyle/>
                    <a:p>
                      <a:pPr algn="ctr"/>
                      <a:r>
                        <a:rPr lang="ru-RU" b="1" dirty="0" smtClean="0">
                          <a:solidFill>
                            <a:srgbClr val="FF0000"/>
                          </a:solidFill>
                          <a:effectLst>
                            <a:outerShdw blurRad="38100" dist="38100" dir="2700000" algn="tl">
                              <a:srgbClr val="000000">
                                <a:alpha val="43137"/>
                              </a:srgbClr>
                            </a:outerShdw>
                          </a:effectLst>
                        </a:rPr>
                        <a:t>12</a:t>
                      </a:r>
                      <a:endParaRPr lang="ru-RU" b="1" dirty="0">
                        <a:solidFill>
                          <a:srgbClr val="FF0000"/>
                        </a:solidFill>
                        <a:effectLst>
                          <a:outerShdw blurRad="38100" dist="38100" dir="2700000" algn="tl">
                            <a:srgbClr val="000000">
                              <a:alpha val="43137"/>
                            </a:srgbClr>
                          </a:outerShdw>
                        </a:effectLst>
                      </a:endParaRPr>
                    </a:p>
                  </a:txBody>
                  <a:tcPr/>
                </a:tc>
                <a:tc>
                  <a:txBody>
                    <a:bodyPr/>
                    <a:lstStyle/>
                    <a:p>
                      <a:pPr algn="ctr"/>
                      <a:r>
                        <a:rPr lang="ru-RU" b="1" dirty="0" smtClean="0">
                          <a:solidFill>
                            <a:srgbClr val="FF0000"/>
                          </a:solidFill>
                          <a:effectLst>
                            <a:outerShdw blurRad="38100" dist="38100" dir="2700000" algn="tl">
                              <a:srgbClr val="000000">
                                <a:alpha val="43137"/>
                              </a:srgbClr>
                            </a:outerShdw>
                          </a:effectLst>
                        </a:rPr>
                        <a:t>13</a:t>
                      </a:r>
                      <a:endParaRPr lang="ru-RU" b="1" dirty="0">
                        <a:solidFill>
                          <a:srgbClr val="FF0000"/>
                        </a:solidFill>
                        <a:effectLst>
                          <a:outerShdw blurRad="38100" dist="38100" dir="2700000" algn="tl">
                            <a:srgbClr val="000000">
                              <a:alpha val="43137"/>
                            </a:srgbClr>
                          </a:outerShdw>
                        </a:effectLst>
                      </a:endParaRPr>
                    </a:p>
                  </a:txBody>
                  <a:tcPr/>
                </a:tc>
              </a:tr>
              <a:tr h="370840">
                <a:tc>
                  <a:txBody>
                    <a:bodyPr/>
                    <a:lstStyle/>
                    <a:p>
                      <a:r>
                        <a:rPr lang="ru-RU" sz="1200" dirty="0" smtClean="0"/>
                        <a:t>неврологические</a:t>
                      </a:r>
                      <a:endParaRPr lang="ru-RU" sz="1200" dirty="0"/>
                    </a:p>
                  </a:txBody>
                  <a:tcPr/>
                </a:tc>
                <a:tc>
                  <a:txBody>
                    <a:bodyPr/>
                    <a:lstStyle/>
                    <a:p>
                      <a:pPr algn="ctr"/>
                      <a:r>
                        <a:rPr lang="ru-RU" b="1" dirty="0" smtClean="0">
                          <a:solidFill>
                            <a:srgbClr val="FF0000"/>
                          </a:solidFill>
                          <a:effectLst>
                            <a:outerShdw blurRad="38100" dist="38100" dir="2700000" algn="tl">
                              <a:srgbClr val="000000">
                                <a:alpha val="43137"/>
                              </a:srgbClr>
                            </a:outerShdw>
                          </a:effectLst>
                        </a:rPr>
                        <a:t>4</a:t>
                      </a:r>
                      <a:endParaRPr lang="ru-RU" b="1" dirty="0">
                        <a:solidFill>
                          <a:srgbClr val="FF0000"/>
                        </a:solidFill>
                        <a:effectLst>
                          <a:outerShdw blurRad="38100" dist="38100" dir="2700000" algn="tl">
                            <a:srgbClr val="000000">
                              <a:alpha val="43137"/>
                            </a:srgbClr>
                          </a:outerShdw>
                        </a:effectLst>
                      </a:endParaRPr>
                    </a:p>
                  </a:txBody>
                  <a:tcPr/>
                </a:tc>
                <a:tc>
                  <a:txBody>
                    <a:bodyPr/>
                    <a:lstStyle/>
                    <a:p>
                      <a:pPr algn="ctr"/>
                      <a:r>
                        <a:rPr lang="ru-RU" b="1" dirty="0" smtClean="0">
                          <a:solidFill>
                            <a:srgbClr val="FF0000"/>
                          </a:solidFill>
                          <a:effectLst>
                            <a:outerShdw blurRad="38100" dist="38100" dir="2700000" algn="tl">
                              <a:srgbClr val="000000">
                                <a:alpha val="43137"/>
                              </a:srgbClr>
                            </a:outerShdw>
                          </a:effectLst>
                        </a:rPr>
                        <a:t>14</a:t>
                      </a:r>
                      <a:endParaRPr lang="ru-RU" b="1" dirty="0">
                        <a:solidFill>
                          <a:srgbClr val="FF0000"/>
                        </a:solidFill>
                        <a:effectLst>
                          <a:outerShdw blurRad="38100" dist="38100" dir="2700000" algn="tl">
                            <a:srgbClr val="000000">
                              <a:alpha val="43137"/>
                            </a:srgbClr>
                          </a:outerShdw>
                        </a:effectLst>
                      </a:endParaRPr>
                    </a:p>
                  </a:txBody>
                  <a:tcPr/>
                </a:tc>
                <a:tc>
                  <a:txBody>
                    <a:bodyPr/>
                    <a:lstStyle/>
                    <a:p>
                      <a:pPr algn="ctr"/>
                      <a:r>
                        <a:rPr lang="ru-RU" b="1" dirty="0" smtClean="0">
                          <a:solidFill>
                            <a:srgbClr val="FF0000"/>
                          </a:solidFill>
                          <a:effectLst>
                            <a:outerShdw blurRad="38100" dist="38100" dir="2700000" algn="tl">
                              <a:srgbClr val="000000">
                                <a:alpha val="43137"/>
                              </a:srgbClr>
                            </a:outerShdw>
                          </a:effectLst>
                        </a:rPr>
                        <a:t>16</a:t>
                      </a:r>
                      <a:endParaRPr lang="ru-RU" b="1" dirty="0">
                        <a:solidFill>
                          <a:srgbClr val="FF0000"/>
                        </a:solidFill>
                        <a:effectLst>
                          <a:outerShdw blurRad="38100" dist="38100" dir="2700000" algn="tl">
                            <a:srgbClr val="000000">
                              <a:alpha val="43137"/>
                            </a:srgbClr>
                          </a:outerShdw>
                        </a:effectLst>
                      </a:endParaRPr>
                    </a:p>
                  </a:txBody>
                  <a:tcPr/>
                </a:tc>
              </a:tr>
            </a:tbl>
          </a:graphicData>
        </a:graphic>
      </p:graphicFrame>
      <p:pic>
        <p:nvPicPr>
          <p:cNvPr id="30" name="Picture 12" descr="больничка"/>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785139" y="2645227"/>
            <a:ext cx="1065212" cy="87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9390885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8" descr="ANd9GcSphHMgOWesoSTxw1kYhY-1BG_ynLgddp6dNcaIFW5121HGj9Gh3Q"/>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5083175"/>
            <a:ext cx="2023710" cy="1774764"/>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4" name="Объект 3"/>
          <p:cNvGraphicFramePr>
            <a:graphicFrameLocks noGrp="1" noChangeAspect="1"/>
          </p:cNvGraphicFramePr>
          <p:nvPr>
            <p:extLst>
              <p:ext uri="{D42A27DB-BD31-4B8C-83A1-F6EECF244321}">
                <p14:modId xmlns="" xmlns:p14="http://schemas.microsoft.com/office/powerpoint/2010/main" val="3261910021"/>
              </p:ext>
            </p:extLst>
          </p:nvPr>
        </p:nvGraphicFramePr>
        <p:xfrm>
          <a:off x="1547813" y="2001838"/>
          <a:ext cx="6026150" cy="4648200"/>
        </p:xfrm>
        <a:graphic>
          <a:graphicData uri="http://schemas.openxmlformats.org/presentationml/2006/ole">
            <p:oleObj spid="_x0000_s16652" name="Лист" r:id="rId5" imgW="8134160" imgH="6286500" progId="Excel.Sheet.8">
              <p:embed/>
            </p:oleObj>
          </a:graphicData>
        </a:graphic>
      </p:graphicFrame>
      <p:sp>
        <p:nvSpPr>
          <p:cNvPr id="2" name="TextBox 4"/>
          <p:cNvSpPr txBox="1">
            <a:spLocks noChangeArrowheads="1"/>
          </p:cNvSpPr>
          <p:nvPr/>
        </p:nvSpPr>
        <p:spPr bwMode="auto">
          <a:xfrm>
            <a:off x="3779912" y="820484"/>
            <a:ext cx="5112568" cy="369332"/>
          </a:xfrm>
          <a:prstGeom prst="rect">
            <a:avLst/>
          </a:prstGeom>
          <a:noFill/>
          <a:ln w="9525">
            <a:noFill/>
            <a:miter lim="800000"/>
            <a:headEnd/>
            <a:tailEnd/>
          </a:ln>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СНИЖЕНИЕ</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smtClean="0">
                <a:solidFill>
                  <a:srgbClr val="996633"/>
                </a:solidFill>
                <a:effectLst>
                  <a:outerShdw blurRad="38100" dist="38100" dir="2700000" algn="tl">
                    <a:srgbClr val="000000">
                      <a:alpha val="43137"/>
                    </a:srgbClr>
                  </a:outerShdw>
                </a:effectLst>
              </a:rPr>
              <a:t>СМЕРТНОСТИ</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smtClean="0">
                <a:solidFill>
                  <a:srgbClr val="996633"/>
                </a:solidFill>
                <a:effectLst>
                  <a:outerShdw blurRad="38100" dist="38100" dir="2700000" algn="tl">
                    <a:srgbClr val="000000">
                      <a:alpha val="43137"/>
                    </a:srgbClr>
                  </a:outerShdw>
                </a:effectLst>
              </a:rPr>
              <a:t>ОТ НОВОБРАЗОВАНИЙ</a:t>
            </a:r>
            <a:endParaRPr lang="ru-RU" altLang="ru-RU" b="1" dirty="0">
              <a:solidFill>
                <a:srgbClr val="996633"/>
              </a:solidFill>
              <a:effectLst>
                <a:outerShdw blurRad="38100" dist="38100" dir="2700000" algn="tl">
                  <a:srgbClr val="000000">
                    <a:alpha val="43137"/>
                  </a:srgbClr>
                </a:outerShdw>
              </a:effectLst>
            </a:endParaRPr>
          </a:p>
        </p:txBody>
      </p:sp>
      <p:sp>
        <p:nvSpPr>
          <p:cNvPr id="5" name="Rectangle 9"/>
          <p:cNvSpPr>
            <a:spLocks noChangeArrowheads="1"/>
          </p:cNvSpPr>
          <p:nvPr/>
        </p:nvSpPr>
        <p:spPr bwMode="auto">
          <a:xfrm>
            <a:off x="6840885" y="4077072"/>
            <a:ext cx="1836837" cy="2012207"/>
          </a:xfrm>
          <a:prstGeom prst="rect">
            <a:avLst/>
          </a:prstGeom>
          <a:gradFill flip="none" rotWithShape="1">
            <a:gsLst>
              <a:gs pos="0">
                <a:schemeClr val="bg1">
                  <a:alpha val="42000"/>
                </a:schemeClr>
              </a:gs>
              <a:gs pos="100000">
                <a:schemeClr val="bg1">
                  <a:alpha val="75000"/>
                </a:scheme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a:r>
              <a:rPr lang="ru-RU" altLang="ru-RU" sz="13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cs typeface="Arial" charset="0"/>
              </a:rPr>
              <a:t>Доля выявленных </a:t>
            </a:r>
            <a:r>
              <a:rPr lang="ru-RU" altLang="ru-RU" sz="1300" b="1" dirty="0" smtClean="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cs typeface="Arial" charset="0"/>
              </a:rPr>
              <a:t>ЗН визуальных </a:t>
            </a:r>
          </a:p>
          <a:p>
            <a:pPr algn="ctr"/>
            <a:r>
              <a:rPr lang="ru-RU" altLang="ru-RU" sz="1300" b="1" dirty="0" smtClean="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cs typeface="Arial" charset="0"/>
              </a:rPr>
              <a:t>локализаций</a:t>
            </a:r>
            <a:r>
              <a:rPr lang="ru-RU" altLang="ru-RU" sz="13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cs typeface="Arial" charset="0"/>
              </a:rPr>
              <a:t>:</a:t>
            </a:r>
          </a:p>
          <a:p>
            <a:pPr algn="just"/>
            <a:endParaRPr lang="ru-RU" altLang="ru-RU" sz="1300" b="1" dirty="0" smtClean="0">
              <a:solidFill>
                <a:srgbClr val="FF0000"/>
              </a:solidFill>
              <a:latin typeface="Trebuchet MS" panose="020B0603020202020204" pitchFamily="34" charset="0"/>
              <a:cs typeface="Arial" charset="0"/>
            </a:endParaRPr>
          </a:p>
          <a:p>
            <a:pPr algn="ctr"/>
            <a:r>
              <a:rPr lang="ru-RU" altLang="ru-RU" sz="1300" b="1" dirty="0" smtClean="0">
                <a:solidFill>
                  <a:schemeClr val="tx1">
                    <a:lumMod val="75000"/>
                    <a:lumOff val="25000"/>
                  </a:schemeClr>
                </a:solidFill>
                <a:latin typeface="Trebuchet MS" panose="020B0603020202020204" pitchFamily="34" charset="0"/>
                <a:cs typeface="Arial" charset="0"/>
              </a:rPr>
              <a:t>2009 </a:t>
            </a:r>
            <a:r>
              <a:rPr lang="ru-RU" altLang="ru-RU" sz="1300" b="1" dirty="0">
                <a:solidFill>
                  <a:schemeClr val="tx1">
                    <a:lumMod val="75000"/>
                    <a:lumOff val="25000"/>
                  </a:schemeClr>
                </a:solidFill>
                <a:latin typeface="Trebuchet MS" panose="020B0603020202020204" pitchFamily="34" charset="0"/>
                <a:cs typeface="Arial" charset="0"/>
              </a:rPr>
              <a:t>– </a:t>
            </a:r>
            <a:r>
              <a:rPr lang="ru-RU" altLang="ru-RU" sz="1300" b="1" dirty="0">
                <a:solidFill>
                  <a:srgbClr val="FF0000"/>
                </a:solidFill>
                <a:latin typeface="Trebuchet MS" panose="020B0603020202020204" pitchFamily="34" charset="0"/>
                <a:cs typeface="Arial" charset="0"/>
              </a:rPr>
              <a:t>68,2%</a:t>
            </a:r>
          </a:p>
          <a:p>
            <a:pPr algn="ctr"/>
            <a:r>
              <a:rPr lang="ru-RU" altLang="ru-RU" sz="1300" b="1" dirty="0">
                <a:solidFill>
                  <a:schemeClr val="tx1">
                    <a:lumMod val="75000"/>
                    <a:lumOff val="25000"/>
                  </a:schemeClr>
                </a:solidFill>
                <a:latin typeface="Trebuchet MS" panose="020B0603020202020204" pitchFamily="34" charset="0"/>
                <a:cs typeface="Arial" charset="0"/>
              </a:rPr>
              <a:t>2010 – </a:t>
            </a:r>
            <a:r>
              <a:rPr lang="ru-RU" altLang="ru-RU" sz="1300" b="1" dirty="0">
                <a:solidFill>
                  <a:srgbClr val="FF0000"/>
                </a:solidFill>
                <a:latin typeface="Trebuchet MS" panose="020B0603020202020204" pitchFamily="34" charset="0"/>
                <a:cs typeface="Arial" charset="0"/>
              </a:rPr>
              <a:t>70,6%</a:t>
            </a:r>
          </a:p>
          <a:p>
            <a:pPr algn="ctr"/>
            <a:r>
              <a:rPr lang="ru-RU" altLang="ru-RU" sz="1300" b="1" dirty="0">
                <a:solidFill>
                  <a:schemeClr val="tx1">
                    <a:lumMod val="75000"/>
                    <a:lumOff val="25000"/>
                  </a:schemeClr>
                </a:solidFill>
                <a:latin typeface="Trebuchet MS" panose="020B0603020202020204" pitchFamily="34" charset="0"/>
                <a:cs typeface="Arial" charset="0"/>
              </a:rPr>
              <a:t>2011 –</a:t>
            </a:r>
            <a:r>
              <a:rPr lang="ru-RU" altLang="ru-RU" sz="1300" b="1" dirty="0">
                <a:solidFill>
                  <a:srgbClr val="FF0000"/>
                </a:solidFill>
                <a:latin typeface="Trebuchet MS" panose="020B0603020202020204" pitchFamily="34" charset="0"/>
                <a:cs typeface="Arial" charset="0"/>
              </a:rPr>
              <a:t> 75,4%</a:t>
            </a:r>
          </a:p>
          <a:p>
            <a:pPr algn="ctr"/>
            <a:r>
              <a:rPr lang="ru-RU" altLang="ru-RU" sz="1300" b="1" dirty="0">
                <a:solidFill>
                  <a:schemeClr val="tx1">
                    <a:lumMod val="75000"/>
                    <a:lumOff val="25000"/>
                  </a:schemeClr>
                </a:solidFill>
                <a:latin typeface="Trebuchet MS" panose="020B0603020202020204" pitchFamily="34" charset="0"/>
                <a:cs typeface="Arial" charset="0"/>
              </a:rPr>
              <a:t>2012 – </a:t>
            </a:r>
            <a:r>
              <a:rPr lang="ru-RU" altLang="ru-RU" sz="1300" b="1" dirty="0">
                <a:solidFill>
                  <a:srgbClr val="FF0000"/>
                </a:solidFill>
                <a:latin typeface="Trebuchet MS" panose="020B0603020202020204" pitchFamily="34" charset="0"/>
                <a:cs typeface="Arial" charset="0"/>
              </a:rPr>
              <a:t>74,4%</a:t>
            </a:r>
          </a:p>
          <a:p>
            <a:pPr algn="ctr"/>
            <a:r>
              <a:rPr lang="ru-RU" altLang="ru-RU" sz="1300" b="1" dirty="0">
                <a:solidFill>
                  <a:schemeClr val="tx1">
                    <a:lumMod val="75000"/>
                    <a:lumOff val="25000"/>
                  </a:schemeClr>
                </a:solidFill>
                <a:latin typeface="Trebuchet MS" panose="020B0603020202020204" pitchFamily="34" charset="0"/>
                <a:cs typeface="Arial" charset="0"/>
              </a:rPr>
              <a:t>2013 –</a:t>
            </a:r>
            <a:r>
              <a:rPr lang="ru-RU" altLang="ru-RU" sz="1300" b="1" dirty="0">
                <a:solidFill>
                  <a:srgbClr val="FF0000"/>
                </a:solidFill>
                <a:latin typeface="Trebuchet MS" panose="020B0603020202020204" pitchFamily="34" charset="0"/>
                <a:cs typeface="Arial" charset="0"/>
              </a:rPr>
              <a:t> 75,9%</a:t>
            </a:r>
          </a:p>
        </p:txBody>
      </p:sp>
      <p:sp>
        <p:nvSpPr>
          <p:cNvPr id="6" name="Rectangle 8"/>
          <p:cNvSpPr>
            <a:spLocks noChangeArrowheads="1"/>
          </p:cNvSpPr>
          <p:nvPr/>
        </p:nvSpPr>
        <p:spPr bwMode="auto">
          <a:xfrm>
            <a:off x="6982903" y="2080594"/>
            <a:ext cx="1584176" cy="1912640"/>
          </a:xfrm>
          <a:prstGeom prst="rect">
            <a:avLst/>
          </a:prstGeom>
          <a:gradFill flip="none" rotWithShape="1">
            <a:gsLst>
              <a:gs pos="0">
                <a:schemeClr val="bg1">
                  <a:alpha val="42000"/>
                </a:schemeClr>
              </a:gs>
              <a:gs pos="100000">
                <a:schemeClr val="bg1">
                  <a:alpha val="75000"/>
                </a:scheme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a:r>
              <a:rPr lang="ru-RU" altLang="ru-RU" sz="13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cs typeface="Arial" charset="0"/>
              </a:rPr>
              <a:t>5-летняя выживаемость</a:t>
            </a:r>
            <a:r>
              <a:rPr lang="ru-RU" altLang="ru-RU" sz="1300" b="1" dirty="0" smtClean="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cs typeface="Arial" charset="0"/>
              </a:rPr>
              <a:t>:</a:t>
            </a:r>
          </a:p>
          <a:p>
            <a:pPr algn="ctr"/>
            <a:endParaRPr lang="ru-RU" altLang="ru-RU" sz="1300" b="1" dirty="0">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cs typeface="Arial" charset="0"/>
            </a:endParaRPr>
          </a:p>
          <a:p>
            <a:pPr algn="ctr"/>
            <a:endParaRPr lang="ru-RU" altLang="ru-RU" sz="1300" b="1" dirty="0" smtClean="0">
              <a:solidFill>
                <a:srgbClr val="FF0000"/>
              </a:solidFill>
              <a:latin typeface="Trebuchet MS" panose="020B0603020202020204" pitchFamily="34" charset="0"/>
              <a:cs typeface="Arial" charset="0"/>
            </a:endParaRPr>
          </a:p>
          <a:p>
            <a:pPr algn="ctr"/>
            <a:r>
              <a:rPr lang="ru-RU" altLang="ru-RU" sz="1300" b="1" dirty="0" smtClean="0">
                <a:solidFill>
                  <a:schemeClr val="tx1">
                    <a:lumMod val="75000"/>
                    <a:lumOff val="25000"/>
                  </a:schemeClr>
                </a:solidFill>
                <a:latin typeface="Trebuchet MS" panose="020B0603020202020204" pitchFamily="34" charset="0"/>
                <a:cs typeface="Arial" charset="0"/>
              </a:rPr>
              <a:t>2009 </a:t>
            </a:r>
            <a:r>
              <a:rPr lang="ru-RU" altLang="ru-RU" sz="1300" b="1" dirty="0">
                <a:solidFill>
                  <a:schemeClr val="tx1">
                    <a:lumMod val="75000"/>
                    <a:lumOff val="25000"/>
                  </a:schemeClr>
                </a:solidFill>
                <a:latin typeface="Trebuchet MS" panose="020B0603020202020204" pitchFamily="34" charset="0"/>
                <a:cs typeface="Arial" charset="0"/>
              </a:rPr>
              <a:t>–</a:t>
            </a:r>
            <a:r>
              <a:rPr lang="ru-RU" altLang="ru-RU" sz="1300" b="1" dirty="0">
                <a:solidFill>
                  <a:srgbClr val="FF0000"/>
                </a:solidFill>
                <a:latin typeface="Trebuchet MS" panose="020B0603020202020204" pitchFamily="34" charset="0"/>
                <a:cs typeface="Arial" charset="0"/>
              </a:rPr>
              <a:t> 55,3%</a:t>
            </a:r>
          </a:p>
          <a:p>
            <a:pPr algn="ctr"/>
            <a:r>
              <a:rPr lang="ru-RU" altLang="ru-RU" sz="1300" b="1" dirty="0">
                <a:solidFill>
                  <a:schemeClr val="tx1">
                    <a:lumMod val="75000"/>
                    <a:lumOff val="25000"/>
                  </a:schemeClr>
                </a:solidFill>
                <a:latin typeface="Trebuchet MS" panose="020B0603020202020204" pitchFamily="34" charset="0"/>
                <a:cs typeface="Arial" charset="0"/>
              </a:rPr>
              <a:t>2010 –</a:t>
            </a:r>
            <a:r>
              <a:rPr lang="ru-RU" altLang="ru-RU" sz="1300" b="1" dirty="0">
                <a:solidFill>
                  <a:srgbClr val="FF0000"/>
                </a:solidFill>
                <a:latin typeface="Trebuchet MS" panose="020B0603020202020204" pitchFamily="34" charset="0"/>
                <a:cs typeface="Arial" charset="0"/>
              </a:rPr>
              <a:t> 55,0%</a:t>
            </a:r>
          </a:p>
          <a:p>
            <a:pPr algn="ctr"/>
            <a:r>
              <a:rPr lang="ru-RU" altLang="ru-RU" sz="1300" b="1" dirty="0">
                <a:solidFill>
                  <a:schemeClr val="tx1">
                    <a:lumMod val="75000"/>
                    <a:lumOff val="25000"/>
                  </a:schemeClr>
                </a:solidFill>
                <a:latin typeface="Trebuchet MS" panose="020B0603020202020204" pitchFamily="34" charset="0"/>
                <a:cs typeface="Arial" charset="0"/>
              </a:rPr>
              <a:t>2011 –</a:t>
            </a:r>
            <a:r>
              <a:rPr lang="ru-RU" altLang="ru-RU" sz="1300" b="1" dirty="0">
                <a:solidFill>
                  <a:srgbClr val="FF0000"/>
                </a:solidFill>
                <a:latin typeface="Trebuchet MS" panose="020B0603020202020204" pitchFamily="34" charset="0"/>
                <a:cs typeface="Arial" charset="0"/>
              </a:rPr>
              <a:t> 55,6%</a:t>
            </a:r>
          </a:p>
          <a:p>
            <a:pPr algn="ctr"/>
            <a:r>
              <a:rPr lang="ru-RU" altLang="ru-RU" sz="1300" b="1" dirty="0">
                <a:solidFill>
                  <a:schemeClr val="tx1">
                    <a:lumMod val="75000"/>
                    <a:lumOff val="25000"/>
                  </a:schemeClr>
                </a:solidFill>
                <a:latin typeface="Trebuchet MS" panose="020B0603020202020204" pitchFamily="34" charset="0"/>
                <a:cs typeface="Arial" charset="0"/>
              </a:rPr>
              <a:t>2012 –</a:t>
            </a:r>
            <a:r>
              <a:rPr lang="ru-RU" altLang="ru-RU" sz="1300" b="1" dirty="0">
                <a:solidFill>
                  <a:srgbClr val="FF0000"/>
                </a:solidFill>
                <a:latin typeface="Trebuchet MS" panose="020B0603020202020204" pitchFamily="34" charset="0"/>
                <a:cs typeface="Arial" charset="0"/>
              </a:rPr>
              <a:t> 52,6%</a:t>
            </a:r>
          </a:p>
          <a:p>
            <a:pPr algn="ctr"/>
            <a:r>
              <a:rPr lang="ru-RU" altLang="ru-RU" sz="1300" b="1" dirty="0">
                <a:solidFill>
                  <a:schemeClr val="tx1">
                    <a:lumMod val="75000"/>
                    <a:lumOff val="25000"/>
                  </a:schemeClr>
                </a:solidFill>
                <a:latin typeface="Trebuchet MS" panose="020B0603020202020204" pitchFamily="34" charset="0"/>
                <a:cs typeface="Arial" charset="0"/>
              </a:rPr>
              <a:t>2013 –</a:t>
            </a:r>
            <a:r>
              <a:rPr lang="ru-RU" altLang="ru-RU" sz="1300" b="1" dirty="0">
                <a:solidFill>
                  <a:srgbClr val="FF0000"/>
                </a:solidFill>
                <a:latin typeface="Trebuchet MS" panose="020B0603020202020204" pitchFamily="34" charset="0"/>
                <a:cs typeface="Arial" charset="0"/>
              </a:rPr>
              <a:t> 54,5%</a:t>
            </a:r>
          </a:p>
        </p:txBody>
      </p:sp>
      <p:sp>
        <p:nvSpPr>
          <p:cNvPr id="8" name="TextBox 5"/>
          <p:cNvSpPr txBox="1">
            <a:spLocks noChangeArrowheads="1"/>
          </p:cNvSpPr>
          <p:nvPr/>
        </p:nvSpPr>
        <p:spPr bwMode="auto">
          <a:xfrm>
            <a:off x="251521" y="2045675"/>
            <a:ext cx="2376264" cy="692497"/>
          </a:xfrm>
          <a:prstGeom prst="rect">
            <a:avLst/>
          </a:prstGeom>
          <a:gradFill flip="none" rotWithShape="1">
            <a:gsLst>
              <a:gs pos="0">
                <a:schemeClr val="bg1">
                  <a:alpha val="42000"/>
                </a:schemeClr>
              </a:gs>
              <a:gs pos="100000">
                <a:schemeClr val="bg1">
                  <a:alpha val="75000"/>
                </a:scheme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defPPr>
              <a:defRPr lang="ru-RU"/>
            </a:defPPr>
            <a:lvl1pPr algn="ctr">
              <a:defRPr sz="1300" b="1">
                <a:solidFill>
                  <a:schemeClr val="tx1">
                    <a:lumMod val="75000"/>
                    <a:lumOff val="25000"/>
                  </a:schemeClr>
                </a:solidFill>
                <a:effectLst>
                  <a:outerShdw blurRad="38100" dist="38100" dir="2700000" algn="tl">
                    <a:srgbClr val="000000">
                      <a:alpha val="43137"/>
                    </a:srgbClr>
                  </a:outerShdw>
                </a:effectLst>
                <a:latin typeface="Trebuchet MS" panose="020B0603020202020204" pitchFamily="34" charset="0"/>
                <a:cs typeface="Arial" charset="0"/>
              </a:defRPr>
            </a:lvl1pPr>
          </a:lstStyle>
          <a:p>
            <a:pPr algn="l"/>
            <a:r>
              <a:rPr lang="ru-RU" altLang="ru-RU" dirty="0">
                <a:solidFill>
                  <a:srgbClr val="FF0000"/>
                </a:solidFill>
              </a:rPr>
              <a:t>71</a:t>
            </a:r>
            <a:r>
              <a:rPr lang="ru-RU" altLang="ru-RU" dirty="0"/>
              <a:t> первичный</a:t>
            </a:r>
          </a:p>
          <a:p>
            <a:pPr algn="l"/>
            <a:r>
              <a:rPr lang="ru-RU" altLang="ru-RU" dirty="0"/>
              <a:t> онкологический кабинет</a:t>
            </a:r>
          </a:p>
          <a:p>
            <a:pPr algn="l"/>
            <a:r>
              <a:rPr lang="ru-RU" altLang="ru-RU" dirty="0">
                <a:solidFill>
                  <a:srgbClr val="FF0000"/>
                </a:solidFill>
              </a:rPr>
              <a:t>101</a:t>
            </a:r>
            <a:r>
              <a:rPr lang="ru-RU" altLang="ru-RU" dirty="0"/>
              <a:t> смотровой кабинет</a:t>
            </a:r>
          </a:p>
        </p:txBody>
      </p:sp>
      <p:graphicFrame>
        <p:nvGraphicFramePr>
          <p:cNvPr id="12" name="Объект 11"/>
          <p:cNvGraphicFramePr>
            <a:graphicFrameLocks noGrp="1" noChangeAspect="1"/>
          </p:cNvGraphicFramePr>
          <p:nvPr>
            <p:extLst>
              <p:ext uri="{D42A27DB-BD31-4B8C-83A1-F6EECF244321}">
                <p14:modId xmlns="" xmlns:p14="http://schemas.microsoft.com/office/powerpoint/2010/main" val="2782921646"/>
              </p:ext>
            </p:extLst>
          </p:nvPr>
        </p:nvGraphicFramePr>
        <p:xfrm>
          <a:off x="1763688" y="2996952"/>
          <a:ext cx="4968552" cy="3641804"/>
        </p:xfrm>
        <a:graphic>
          <a:graphicData uri="http://schemas.openxmlformats.org/presentationml/2006/ole">
            <p:oleObj spid="_x0000_s16653" name="Лист" r:id="rId6" imgW="11791760" imgH="8619934" progId="Excel.Sheet.8">
              <p:embed/>
            </p:oleObj>
          </a:graphicData>
        </a:graphic>
      </p:graphicFrame>
      <p:sp>
        <p:nvSpPr>
          <p:cNvPr id="15" name="TextBox 14"/>
          <p:cNvSpPr txBox="1"/>
          <p:nvPr/>
        </p:nvSpPr>
        <p:spPr>
          <a:xfrm>
            <a:off x="3324187" y="1757428"/>
            <a:ext cx="3183564" cy="646331"/>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defPPr>
              <a:defRPr lang="ru-RU"/>
            </a:defPPr>
            <a:lvl1pPr algn="ctr">
              <a:defRPr sz="1400" b="1"/>
            </a:lvl1pPr>
          </a:lstStyle>
          <a:p>
            <a:r>
              <a:rPr lang="ru-RU" sz="1800" dirty="0"/>
              <a:t>Основные показатели работы</a:t>
            </a:r>
          </a:p>
          <a:p>
            <a:r>
              <a:rPr lang="ru-RU" sz="1800" dirty="0"/>
              <a:t>онкологической службы</a:t>
            </a:r>
          </a:p>
        </p:txBody>
      </p:sp>
      <p:sp>
        <p:nvSpPr>
          <p:cNvPr id="10" name="Номер слайда 9"/>
          <p:cNvSpPr>
            <a:spLocks noGrp="1"/>
          </p:cNvSpPr>
          <p:nvPr>
            <p:ph type="sldNum" sz="quarter" idx="12"/>
          </p:nvPr>
        </p:nvSpPr>
        <p:spPr/>
        <p:txBody>
          <a:bodyPr/>
          <a:lstStyle/>
          <a:p>
            <a:fld id="{D9123A46-5A6F-4C71-8A67-9FA22BC2B7FC}" type="slidenum">
              <a:rPr lang="ru-RU" altLang="ru-RU" smtClean="0"/>
              <a:pPr/>
              <a:t>37</a:t>
            </a:fld>
            <a:endParaRPr lang="ru-RU" altLang="ru-RU"/>
          </a:p>
        </p:txBody>
      </p:sp>
    </p:spTree>
    <p:extLst>
      <p:ext uri="{BB962C8B-B14F-4D97-AF65-F5344CB8AC3E}">
        <p14:creationId xmlns="" xmlns:p14="http://schemas.microsoft.com/office/powerpoint/2010/main" val="34965152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a:spLocks noChangeArrowheads="1"/>
          </p:cNvSpPr>
          <p:nvPr/>
        </p:nvSpPr>
        <p:spPr bwMode="auto">
          <a:xfrm>
            <a:off x="1979712" y="805353"/>
            <a:ext cx="6984776" cy="369332"/>
          </a:xfrm>
          <a:prstGeom prst="rect">
            <a:avLst/>
          </a:prstGeom>
          <a:noFill/>
          <a:ln w="9525">
            <a:noFill/>
            <a:miter lim="800000"/>
            <a:headEnd/>
            <a:tailEnd/>
          </a:ln>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СНИЖЕНИЕ</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smtClean="0">
                <a:solidFill>
                  <a:srgbClr val="996633"/>
                </a:solidFill>
                <a:effectLst>
                  <a:outerShdw blurRad="38100" dist="38100" dir="2700000" algn="tl">
                    <a:srgbClr val="000000">
                      <a:alpha val="43137"/>
                    </a:srgbClr>
                  </a:outerShdw>
                </a:effectLst>
              </a:rPr>
              <a:t>СМЕРТНОСТИ</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smtClean="0">
                <a:solidFill>
                  <a:srgbClr val="996633"/>
                </a:solidFill>
                <a:effectLst>
                  <a:outerShdw blurRad="38100" dist="38100" dir="2700000" algn="tl">
                    <a:srgbClr val="000000">
                      <a:alpha val="43137"/>
                    </a:srgbClr>
                  </a:outerShdw>
                </a:effectLst>
              </a:rPr>
              <a:t>И </a:t>
            </a:r>
            <a:r>
              <a:rPr lang="ru-RU" altLang="ru-RU" b="1" dirty="0">
                <a:solidFill>
                  <a:srgbClr val="996633"/>
                </a:solidFill>
                <a:effectLst>
                  <a:outerShdw blurRad="38100" dist="38100" dir="2700000" algn="tl">
                    <a:srgbClr val="000000">
                      <a:alpha val="43137"/>
                    </a:srgbClr>
                  </a:outerShdw>
                </a:effectLst>
              </a:rPr>
              <a:t>ЗАБОЛЕВАЕМОСТИ </a:t>
            </a:r>
            <a:r>
              <a:rPr lang="ru-RU" altLang="ru-RU" b="1" dirty="0" smtClean="0">
                <a:solidFill>
                  <a:srgbClr val="996633"/>
                </a:solidFill>
                <a:effectLst>
                  <a:outerShdw blurRad="38100" dist="38100" dir="2700000" algn="tl">
                    <a:srgbClr val="000000">
                      <a:alpha val="43137"/>
                    </a:srgbClr>
                  </a:outerShdw>
                </a:effectLst>
              </a:rPr>
              <a:t>ТУБЕРКУЛЕЗОМ</a:t>
            </a:r>
            <a:endParaRPr lang="ru-RU" altLang="ru-RU" b="1" dirty="0">
              <a:solidFill>
                <a:srgbClr val="996633"/>
              </a:solidFill>
              <a:effectLst>
                <a:outerShdw blurRad="38100" dist="38100" dir="2700000" algn="tl">
                  <a:srgbClr val="000000">
                    <a:alpha val="43137"/>
                  </a:srgbClr>
                </a:outerShdw>
              </a:effectLst>
            </a:endParaRPr>
          </a:p>
        </p:txBody>
      </p:sp>
      <p:graphicFrame>
        <p:nvGraphicFramePr>
          <p:cNvPr id="2" name="Объект 1"/>
          <p:cNvGraphicFramePr>
            <a:graphicFrameLocks noChangeAspect="1"/>
          </p:cNvGraphicFramePr>
          <p:nvPr>
            <p:extLst>
              <p:ext uri="{D42A27DB-BD31-4B8C-83A1-F6EECF244321}">
                <p14:modId xmlns="" xmlns:p14="http://schemas.microsoft.com/office/powerpoint/2010/main" val="3963452429"/>
              </p:ext>
            </p:extLst>
          </p:nvPr>
        </p:nvGraphicFramePr>
        <p:xfrm>
          <a:off x="1977970" y="2948134"/>
          <a:ext cx="7135700" cy="3909866"/>
        </p:xfrm>
        <a:graphic>
          <a:graphicData uri="http://schemas.openxmlformats.org/presentationml/2006/ole">
            <p:oleObj spid="_x0000_s18537" name="Диаграмма" r:id="rId4" imgW="7286625" imgH="3990784" progId="Excel.Sheet.8">
              <p:embed/>
            </p:oleObj>
          </a:graphicData>
        </a:graphic>
      </p:graphicFrame>
      <p:sp>
        <p:nvSpPr>
          <p:cNvPr id="7" name="TextBox 6"/>
          <p:cNvSpPr txBox="1"/>
          <p:nvPr/>
        </p:nvSpPr>
        <p:spPr>
          <a:xfrm>
            <a:off x="251520" y="3573016"/>
            <a:ext cx="1942968" cy="646331"/>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defPPr>
              <a:defRPr lang="ru-RU"/>
            </a:defPPr>
            <a:lvl1pPr algn="ctr">
              <a:defRPr b="1"/>
            </a:lvl1pPr>
          </a:lstStyle>
          <a:p>
            <a:r>
              <a:rPr lang="ru-RU" dirty="0"/>
              <a:t>Охват </a:t>
            </a:r>
            <a:r>
              <a:rPr lang="ru-RU" dirty="0" smtClean="0"/>
              <a:t>осмотрами</a:t>
            </a:r>
          </a:p>
          <a:p>
            <a:r>
              <a:rPr lang="ru-RU" dirty="0" smtClean="0"/>
              <a:t> </a:t>
            </a:r>
            <a:r>
              <a:rPr lang="ru-RU" dirty="0"/>
              <a:t>на </a:t>
            </a:r>
            <a:r>
              <a:rPr lang="ru-RU" dirty="0" smtClean="0"/>
              <a:t>туберкулез, </a:t>
            </a:r>
            <a:r>
              <a:rPr lang="ru-RU" sz="1400" dirty="0" smtClean="0"/>
              <a:t>%</a:t>
            </a:r>
            <a:endParaRPr lang="ru-RU" sz="1400" dirty="0"/>
          </a:p>
        </p:txBody>
      </p:sp>
      <p:graphicFrame>
        <p:nvGraphicFramePr>
          <p:cNvPr id="9" name="Диаграмма 8"/>
          <p:cNvGraphicFramePr/>
          <p:nvPr>
            <p:extLst>
              <p:ext uri="{D42A27DB-BD31-4B8C-83A1-F6EECF244321}">
                <p14:modId xmlns="" xmlns:p14="http://schemas.microsoft.com/office/powerpoint/2010/main" val="3371352126"/>
              </p:ext>
            </p:extLst>
          </p:nvPr>
        </p:nvGraphicFramePr>
        <p:xfrm>
          <a:off x="2857048" y="1628800"/>
          <a:ext cx="6096000" cy="1480407"/>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Box 9"/>
          <p:cNvSpPr txBox="1"/>
          <p:nvPr/>
        </p:nvSpPr>
        <p:spPr>
          <a:xfrm>
            <a:off x="251520" y="1700808"/>
            <a:ext cx="1871794" cy="861774"/>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defPPr>
              <a:defRPr lang="ru-RU"/>
            </a:defPPr>
            <a:lvl1pPr algn="ctr">
              <a:defRPr b="1"/>
            </a:lvl1pPr>
          </a:lstStyle>
          <a:p>
            <a:r>
              <a:rPr lang="ru-RU" dirty="0" smtClean="0"/>
              <a:t>Заболеваемость </a:t>
            </a:r>
          </a:p>
          <a:p>
            <a:r>
              <a:rPr lang="ru-RU" dirty="0" smtClean="0"/>
              <a:t>туберкулезом, </a:t>
            </a:r>
          </a:p>
          <a:p>
            <a:r>
              <a:rPr lang="ru-RU" sz="1400" dirty="0" smtClean="0"/>
              <a:t>на 100 000 населения</a:t>
            </a:r>
            <a:endParaRPr lang="ru-RU" sz="1400" dirty="0"/>
          </a:p>
        </p:txBody>
      </p:sp>
      <p:sp>
        <p:nvSpPr>
          <p:cNvPr id="8" name="Номер слайда 7"/>
          <p:cNvSpPr>
            <a:spLocks noGrp="1"/>
          </p:cNvSpPr>
          <p:nvPr>
            <p:ph type="sldNum" sz="quarter" idx="12"/>
          </p:nvPr>
        </p:nvSpPr>
        <p:spPr/>
        <p:txBody>
          <a:bodyPr/>
          <a:lstStyle/>
          <a:p>
            <a:fld id="{D9123A46-5A6F-4C71-8A67-9FA22BC2B7FC}" type="slidenum">
              <a:rPr lang="ru-RU" altLang="ru-RU" smtClean="0"/>
              <a:pPr/>
              <a:t>38</a:t>
            </a:fld>
            <a:endParaRPr lang="ru-RU" altLang="ru-RU"/>
          </a:p>
        </p:txBody>
      </p:sp>
    </p:spTree>
    <p:extLst>
      <p:ext uri="{BB962C8B-B14F-4D97-AF65-F5344CB8AC3E}">
        <p14:creationId xmlns="" xmlns:p14="http://schemas.microsoft.com/office/powerpoint/2010/main" val="7543563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a:spLocks noChangeArrowheads="1"/>
          </p:cNvSpPr>
          <p:nvPr/>
        </p:nvSpPr>
        <p:spPr bwMode="auto">
          <a:xfrm>
            <a:off x="4932040" y="809195"/>
            <a:ext cx="3960440" cy="369332"/>
          </a:xfrm>
          <a:prstGeom prst="rect">
            <a:avLst/>
          </a:prstGeom>
          <a:noFill/>
          <a:ln w="9525">
            <a:noFill/>
            <a:miter lim="800000"/>
            <a:headEnd/>
            <a:tailEnd/>
          </a:ln>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СНИЖЕНИЕ</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smtClean="0">
                <a:solidFill>
                  <a:srgbClr val="996633"/>
                </a:solidFill>
                <a:effectLst>
                  <a:outerShdw blurRad="38100" dist="38100" dir="2700000" algn="tl">
                    <a:srgbClr val="000000">
                      <a:alpha val="43137"/>
                    </a:srgbClr>
                  </a:outerShdw>
                </a:effectLst>
              </a:rPr>
              <a:t>СМЕРТНОСТИ</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smtClean="0">
                <a:solidFill>
                  <a:srgbClr val="996633"/>
                </a:solidFill>
                <a:effectLst>
                  <a:outerShdw blurRad="38100" dist="38100" dir="2700000" algn="tl">
                    <a:srgbClr val="000000">
                      <a:alpha val="43137"/>
                    </a:srgbClr>
                  </a:outerShdw>
                </a:effectLst>
              </a:rPr>
              <a:t>ОТ ДТП</a:t>
            </a:r>
            <a:endParaRPr lang="ru-RU" altLang="ru-RU" b="1" dirty="0">
              <a:solidFill>
                <a:srgbClr val="996633"/>
              </a:solidFill>
              <a:effectLst>
                <a:outerShdw blurRad="38100" dist="38100" dir="2700000" algn="tl">
                  <a:srgbClr val="000000">
                    <a:alpha val="43137"/>
                  </a:srgbClr>
                </a:outerShdw>
              </a:effectLst>
            </a:endParaRPr>
          </a:p>
        </p:txBody>
      </p:sp>
      <p:pic>
        <p:nvPicPr>
          <p:cNvPr id="4" name="Picture 3" descr="F:\post-3-13259662978265.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72000" y="3764212"/>
            <a:ext cx="4521637" cy="302542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2" descr="ДТП"/>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88320" y="3384678"/>
            <a:ext cx="4760320" cy="39212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3" name="Таблица 2"/>
          <p:cNvGraphicFramePr>
            <a:graphicFrameLocks noGrp="1"/>
          </p:cNvGraphicFramePr>
          <p:nvPr>
            <p:extLst>
              <p:ext uri="{D42A27DB-BD31-4B8C-83A1-F6EECF244321}">
                <p14:modId xmlns="" xmlns:p14="http://schemas.microsoft.com/office/powerpoint/2010/main" val="284651786"/>
              </p:ext>
            </p:extLst>
          </p:nvPr>
        </p:nvGraphicFramePr>
        <p:xfrm>
          <a:off x="1524000" y="1397000"/>
          <a:ext cx="6096000" cy="2082800"/>
        </p:xfrm>
        <a:graphic>
          <a:graphicData uri="http://schemas.openxmlformats.org/drawingml/2006/table">
            <a:tbl>
              <a:tblPr firstRow="1" bandRow="1">
                <a:tableStyleId>{0E3FDE45-AF77-4B5C-9715-49D594BDF05E}</a:tableStyleId>
              </a:tblPr>
              <a:tblGrid>
                <a:gridCol w="3552056"/>
                <a:gridCol w="1296144"/>
                <a:gridCol w="1247800"/>
              </a:tblGrid>
              <a:tr h="370840">
                <a:tc>
                  <a:txBody>
                    <a:bodyPr/>
                    <a:lstStyle/>
                    <a:p>
                      <a:pPr algn="ctr"/>
                      <a:r>
                        <a:rPr lang="ru-RU" sz="1400" dirty="0" smtClean="0">
                          <a:solidFill>
                            <a:schemeClr val="accent6">
                              <a:lumMod val="50000"/>
                            </a:schemeClr>
                          </a:solidFill>
                        </a:rPr>
                        <a:t>(по данным МВД и МЗСО)</a:t>
                      </a:r>
                      <a:endParaRPr lang="ru-RU" sz="1400" dirty="0">
                        <a:solidFill>
                          <a:schemeClr val="accent6">
                            <a:lumMod val="50000"/>
                          </a:schemeClr>
                        </a:solidFill>
                      </a:endParaRPr>
                    </a:p>
                  </a:txBody>
                  <a:tcPr/>
                </a:tc>
                <a:tc>
                  <a:txBody>
                    <a:bodyPr/>
                    <a:lstStyle/>
                    <a:p>
                      <a:pPr algn="r"/>
                      <a:r>
                        <a:rPr lang="ru-RU" sz="1400" dirty="0" smtClean="0">
                          <a:solidFill>
                            <a:schemeClr val="accent6">
                              <a:lumMod val="50000"/>
                            </a:schemeClr>
                          </a:solidFill>
                          <a:effectLst>
                            <a:outerShdw blurRad="38100" dist="38100" dir="2700000" algn="tl">
                              <a:srgbClr val="000000">
                                <a:alpha val="43137"/>
                              </a:srgbClr>
                            </a:outerShdw>
                          </a:effectLst>
                        </a:rPr>
                        <a:t>2012</a:t>
                      </a:r>
                      <a:endParaRPr lang="ru-RU" sz="1400" dirty="0">
                        <a:solidFill>
                          <a:schemeClr val="accent6">
                            <a:lumMod val="50000"/>
                          </a:schemeClr>
                        </a:solidFill>
                        <a:effectLst>
                          <a:outerShdw blurRad="38100" dist="38100" dir="2700000" algn="tl">
                            <a:srgbClr val="000000">
                              <a:alpha val="43137"/>
                            </a:srgbClr>
                          </a:outerShdw>
                        </a:effectLst>
                      </a:endParaRPr>
                    </a:p>
                  </a:txBody>
                  <a:tcPr/>
                </a:tc>
                <a:tc>
                  <a:txBody>
                    <a:bodyPr/>
                    <a:lstStyle/>
                    <a:p>
                      <a:pPr algn="r"/>
                      <a:r>
                        <a:rPr lang="ru-RU" sz="1400" dirty="0" smtClean="0">
                          <a:solidFill>
                            <a:schemeClr val="accent6">
                              <a:lumMod val="50000"/>
                            </a:schemeClr>
                          </a:solidFill>
                          <a:effectLst>
                            <a:outerShdw blurRad="38100" dist="38100" dir="2700000" algn="tl">
                              <a:srgbClr val="000000">
                                <a:alpha val="43137"/>
                              </a:srgbClr>
                            </a:outerShdw>
                          </a:effectLst>
                        </a:rPr>
                        <a:t>2013</a:t>
                      </a:r>
                      <a:endParaRPr lang="ru-RU" sz="1400" dirty="0">
                        <a:solidFill>
                          <a:schemeClr val="accent6">
                            <a:lumMod val="50000"/>
                          </a:schemeClr>
                        </a:solidFill>
                        <a:effectLst>
                          <a:outerShdw blurRad="38100" dist="38100" dir="2700000" algn="tl">
                            <a:srgbClr val="000000">
                              <a:alpha val="43137"/>
                            </a:srgbClr>
                          </a:outerShdw>
                        </a:effectLst>
                      </a:endParaRPr>
                    </a:p>
                  </a:txBody>
                  <a:tcPr/>
                </a:tc>
              </a:tr>
              <a:tr h="293008">
                <a:tc>
                  <a:txBody>
                    <a:bodyPr/>
                    <a:lstStyle/>
                    <a:p>
                      <a:r>
                        <a:rPr lang="ru-RU" sz="1400" b="1" dirty="0" smtClean="0"/>
                        <a:t>Количество ДТП</a:t>
                      </a:r>
                      <a:endParaRPr lang="ru-RU" sz="1400" b="1" dirty="0"/>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5387</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4749</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r>
              <a:tr h="276240">
                <a:tc>
                  <a:txBody>
                    <a:bodyPr/>
                    <a:lstStyle/>
                    <a:p>
                      <a:r>
                        <a:rPr lang="ru-RU" sz="1400" b="1" dirty="0" smtClean="0"/>
                        <a:t>Количество пострадавших</a:t>
                      </a:r>
                      <a:endParaRPr lang="ru-RU" sz="1400" b="1" dirty="0"/>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7253</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6237</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r>
              <a:tr h="259472">
                <a:tc>
                  <a:txBody>
                    <a:bodyPr/>
                    <a:lstStyle/>
                    <a:p>
                      <a:r>
                        <a:rPr lang="ru-RU" sz="1400" b="1" dirty="0" smtClean="0"/>
                        <a:t>Количество погибших</a:t>
                      </a:r>
                      <a:endParaRPr lang="ru-RU" sz="1400" b="1" dirty="0"/>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836</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678</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r>
              <a:tr h="314712">
                <a:tc>
                  <a:txBody>
                    <a:bodyPr/>
                    <a:lstStyle/>
                    <a:p>
                      <a:r>
                        <a:rPr lang="ru-RU" sz="1400" b="1" dirty="0" smtClean="0"/>
                        <a:t>Количество госпитализированных</a:t>
                      </a:r>
                      <a:endParaRPr lang="ru-RU" sz="1400" b="1" dirty="0"/>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4514</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4131</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r>
              <a:tr h="370840">
                <a:tc>
                  <a:txBody>
                    <a:bodyPr/>
                    <a:lstStyle/>
                    <a:p>
                      <a:r>
                        <a:rPr lang="ru-RU" sz="1400" b="1" dirty="0" smtClean="0"/>
                        <a:t>Летальность при ДТП, (</a:t>
                      </a:r>
                      <a:r>
                        <a:rPr lang="ru-RU" sz="1400" b="1" dirty="0" err="1" smtClean="0"/>
                        <a:t>абс</a:t>
                      </a:r>
                      <a:r>
                        <a:rPr lang="ru-RU" sz="1400" b="1" dirty="0" smtClean="0"/>
                        <a:t>., %)</a:t>
                      </a:r>
                      <a:endParaRPr lang="ru-RU" sz="1400" b="1" dirty="0"/>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233 (5,1%)</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c>
                  <a:txBody>
                    <a:bodyPr/>
                    <a:lstStyle/>
                    <a:p>
                      <a:pPr algn="r"/>
                      <a:r>
                        <a:rPr lang="ru-RU" sz="1600" b="1" dirty="0" smtClean="0">
                          <a:solidFill>
                            <a:schemeClr val="tx1">
                              <a:lumMod val="75000"/>
                              <a:lumOff val="25000"/>
                            </a:schemeClr>
                          </a:solidFill>
                          <a:effectLst>
                            <a:outerShdw blurRad="38100" dist="38100" dir="2700000" algn="tl">
                              <a:srgbClr val="000000">
                                <a:alpha val="43137"/>
                              </a:srgbClr>
                            </a:outerShdw>
                          </a:effectLst>
                        </a:rPr>
                        <a:t>165 (4%)</a:t>
                      </a:r>
                      <a:endParaRPr lang="ru-RU" sz="1600" b="1" dirty="0">
                        <a:solidFill>
                          <a:schemeClr val="tx1">
                            <a:lumMod val="75000"/>
                            <a:lumOff val="25000"/>
                          </a:schemeClr>
                        </a:solidFill>
                        <a:effectLst>
                          <a:outerShdw blurRad="38100" dist="38100" dir="2700000" algn="tl">
                            <a:srgbClr val="000000">
                              <a:alpha val="43137"/>
                            </a:srgbClr>
                          </a:outerShdw>
                        </a:effectLst>
                      </a:endParaRPr>
                    </a:p>
                  </a:txBody>
                  <a:tcPr/>
                </a:tc>
              </a:tr>
            </a:tbl>
          </a:graphicData>
        </a:graphic>
      </p:graphicFrame>
      <p:sp>
        <p:nvSpPr>
          <p:cNvPr id="7" name="Номер слайда 6"/>
          <p:cNvSpPr>
            <a:spLocks noGrp="1"/>
          </p:cNvSpPr>
          <p:nvPr>
            <p:ph type="sldNum" sz="quarter" idx="12"/>
          </p:nvPr>
        </p:nvSpPr>
        <p:spPr/>
        <p:txBody>
          <a:bodyPr/>
          <a:lstStyle/>
          <a:p>
            <a:fld id="{D9123A46-5A6F-4C71-8A67-9FA22BC2B7FC}" type="slidenum">
              <a:rPr lang="ru-RU" altLang="ru-RU" smtClean="0"/>
              <a:pPr/>
              <a:t>39</a:t>
            </a:fld>
            <a:endParaRPr lang="ru-RU" altLang="ru-RU"/>
          </a:p>
        </p:txBody>
      </p:sp>
    </p:spTree>
    <p:extLst>
      <p:ext uri="{BB962C8B-B14F-4D97-AF65-F5344CB8AC3E}">
        <p14:creationId xmlns="" xmlns:p14="http://schemas.microsoft.com/office/powerpoint/2010/main" val="941332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C3C4FDF7-D16E-485B-BFE7-27242D4044AD}" type="slidenum">
              <a:rPr lang="ru-RU" smtClean="0"/>
              <a:pPr/>
              <a:t>4</a:t>
            </a:fld>
            <a:endParaRPr lang="ru-RU"/>
          </a:p>
        </p:txBody>
      </p:sp>
      <p:pic>
        <p:nvPicPr>
          <p:cNvPr id="6" name="Рисунок 5" descr="Тубик copy.jpg"/>
          <p:cNvPicPr>
            <a:picLocks/>
          </p:cNvPicPr>
          <p:nvPr/>
        </p:nvPicPr>
        <p:blipFill>
          <a:blip r:embed="rId3" cstate="print"/>
          <a:stretch>
            <a:fillRect/>
          </a:stretch>
        </p:blipFill>
        <p:spPr>
          <a:xfrm>
            <a:off x="251521" y="4261738"/>
            <a:ext cx="3852000" cy="2412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Рисунок 6" descr="Стражное.jpg"/>
          <p:cNvPicPr>
            <a:picLocks/>
          </p:cNvPicPr>
          <p:nvPr/>
        </p:nvPicPr>
        <p:blipFill>
          <a:blip r:embed="rId4" cstate="print"/>
          <a:stretch>
            <a:fillRect/>
          </a:stretch>
        </p:blipFill>
        <p:spPr>
          <a:xfrm>
            <a:off x="5104970" y="1695127"/>
            <a:ext cx="3852000" cy="2412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Рисунок 7" descr="СПК.jpg"/>
          <p:cNvPicPr>
            <a:picLocks/>
          </p:cNvPicPr>
          <p:nvPr/>
        </p:nvPicPr>
        <p:blipFill>
          <a:blip r:embed="rId5" cstate="print"/>
          <a:stretch>
            <a:fillRect/>
          </a:stretch>
        </p:blipFill>
        <p:spPr>
          <a:xfrm>
            <a:off x="5165129" y="4384787"/>
            <a:ext cx="3852000" cy="2412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Рисунок 8" descr="Североуральск.jpg"/>
          <p:cNvPicPr>
            <a:picLocks/>
          </p:cNvPicPr>
          <p:nvPr/>
        </p:nvPicPr>
        <p:blipFill>
          <a:blip r:embed="rId6" cstate="print"/>
          <a:stretch>
            <a:fillRect/>
          </a:stretch>
        </p:blipFill>
        <p:spPr>
          <a:xfrm>
            <a:off x="251521" y="1664486"/>
            <a:ext cx="3852000" cy="2412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Рисунок 9" descr="роддом.jpg"/>
          <p:cNvPicPr>
            <a:picLocks noChangeAspect="1"/>
          </p:cNvPicPr>
          <p:nvPr/>
        </p:nvPicPr>
        <p:blipFill>
          <a:blip r:embed="rId7" cstate="print"/>
          <a:stretch>
            <a:fillRect/>
          </a:stretch>
        </p:blipFill>
        <p:spPr>
          <a:xfrm>
            <a:off x="3219804" y="2946612"/>
            <a:ext cx="3053209" cy="228990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1" name="TextBox 10"/>
          <p:cNvSpPr txBox="1"/>
          <p:nvPr/>
        </p:nvSpPr>
        <p:spPr>
          <a:xfrm>
            <a:off x="179233" y="3751356"/>
            <a:ext cx="2651688" cy="369332"/>
          </a:xfrm>
          <a:prstGeom prst="rect">
            <a:avLst/>
          </a:prstGeom>
          <a:noFill/>
        </p:spPr>
        <p:txBody>
          <a:bodyPr wrap="none" rtlCol="0">
            <a:spAutoFit/>
          </a:bodyPr>
          <a:lstStyle/>
          <a:p>
            <a:r>
              <a:rPr lang="ru-RU" b="1" dirty="0" smtClean="0">
                <a:solidFill>
                  <a:schemeClr val="bg1"/>
                </a:solidFill>
                <a:effectLst>
                  <a:outerShdw blurRad="38100" dist="38100" dir="2700000" algn="tl">
                    <a:srgbClr val="000000">
                      <a:alpha val="43137"/>
                    </a:srgbClr>
                  </a:outerShdw>
                </a:effectLst>
                <a:latin typeface="Arial Narrow" pitchFamily="34" charset="0"/>
              </a:rPr>
              <a:t>СЕВЕРОУРАЛЬСКАЯ ЦГБ</a:t>
            </a:r>
            <a:endParaRPr lang="ru-RU" b="1" dirty="0">
              <a:solidFill>
                <a:schemeClr val="bg1"/>
              </a:solidFill>
              <a:effectLst>
                <a:outerShdw blurRad="38100" dist="38100" dir="2700000" algn="tl">
                  <a:srgbClr val="000000">
                    <a:alpha val="43137"/>
                  </a:srgbClr>
                </a:outerShdw>
              </a:effectLst>
              <a:latin typeface="Arial Narrow" pitchFamily="34" charset="0"/>
            </a:endParaRPr>
          </a:p>
        </p:txBody>
      </p:sp>
      <p:sp>
        <p:nvSpPr>
          <p:cNvPr id="12" name="TextBox 11"/>
          <p:cNvSpPr txBox="1"/>
          <p:nvPr/>
        </p:nvSpPr>
        <p:spPr>
          <a:xfrm>
            <a:off x="3156921" y="4929635"/>
            <a:ext cx="2004075" cy="369332"/>
          </a:xfrm>
          <a:prstGeom prst="rect">
            <a:avLst/>
          </a:prstGeom>
          <a:noFill/>
        </p:spPr>
        <p:txBody>
          <a:bodyPr wrap="none" rtlCol="0">
            <a:spAutoFit/>
          </a:bodyPr>
          <a:lstStyle/>
          <a:p>
            <a:r>
              <a:rPr lang="ru-RU" b="1" dirty="0" smtClean="0">
                <a:solidFill>
                  <a:srgbClr val="FF0000"/>
                </a:solidFill>
                <a:effectLst>
                  <a:outerShdw blurRad="38100" dist="38100" dir="2700000" algn="tl">
                    <a:srgbClr val="000000">
                      <a:alpha val="43137"/>
                    </a:srgbClr>
                  </a:outerShdw>
                </a:effectLst>
                <a:latin typeface="Arial Narrow" pitchFamily="34" charset="0"/>
              </a:rPr>
              <a:t>РОДДОМ, В.САЛДА</a:t>
            </a:r>
            <a:endParaRPr lang="ru-RU" b="1" dirty="0">
              <a:solidFill>
                <a:srgbClr val="FF0000"/>
              </a:solidFill>
              <a:effectLst>
                <a:outerShdw blurRad="38100" dist="38100" dir="2700000" algn="tl">
                  <a:srgbClr val="000000">
                    <a:alpha val="43137"/>
                  </a:srgbClr>
                </a:outerShdw>
              </a:effectLst>
              <a:latin typeface="Arial Narrow" pitchFamily="34" charset="0"/>
            </a:endParaRPr>
          </a:p>
        </p:txBody>
      </p:sp>
      <p:sp>
        <p:nvSpPr>
          <p:cNvPr id="13" name="TextBox 12"/>
          <p:cNvSpPr txBox="1"/>
          <p:nvPr/>
        </p:nvSpPr>
        <p:spPr>
          <a:xfrm>
            <a:off x="6598734" y="1558353"/>
            <a:ext cx="2536775" cy="646331"/>
          </a:xfrm>
          <a:prstGeom prst="rect">
            <a:avLst/>
          </a:prstGeom>
          <a:noFill/>
        </p:spPr>
        <p:txBody>
          <a:bodyPr wrap="square" rtlCol="0">
            <a:spAutoFit/>
          </a:bodyPr>
          <a:lstStyle/>
          <a:p>
            <a:pPr algn="r"/>
            <a:r>
              <a:rPr lang="ru-RU" b="1" dirty="0">
                <a:solidFill>
                  <a:srgbClr val="FF0000"/>
                </a:solidFill>
                <a:effectLst>
                  <a:outerShdw blurRad="38100" dist="38100" dir="2700000" algn="tl">
                    <a:srgbClr val="000000">
                      <a:alpha val="43137"/>
                    </a:srgbClr>
                  </a:outerShdw>
                </a:effectLst>
                <a:latin typeface="Arial Narrow" pitchFamily="34" charset="0"/>
              </a:rPr>
              <a:t>СТРАЖНОЕ ОТДЕЛЕНИЕ СОКПБ</a:t>
            </a:r>
          </a:p>
        </p:txBody>
      </p:sp>
      <p:sp>
        <p:nvSpPr>
          <p:cNvPr id="14" name="TextBox 13"/>
          <p:cNvSpPr txBox="1"/>
          <p:nvPr/>
        </p:nvSpPr>
        <p:spPr>
          <a:xfrm>
            <a:off x="143232" y="6485953"/>
            <a:ext cx="4164616" cy="369332"/>
          </a:xfrm>
          <a:prstGeom prst="rect">
            <a:avLst/>
          </a:prstGeom>
          <a:noFill/>
          <a:effectLst>
            <a:outerShdw blurRad="38100" dist="38100" dir="2700000" algn="tl" rotWithShape="0">
              <a:schemeClr val="tx1">
                <a:alpha val="40000"/>
              </a:schemeClr>
            </a:outerShdw>
          </a:effectLst>
        </p:spPr>
        <p:txBody>
          <a:bodyPr wrap="square" rtlCol="0">
            <a:spAutoFit/>
          </a:bodyPr>
          <a:lstStyle/>
          <a:p>
            <a:r>
              <a:rPr lang="ru-RU" b="1" dirty="0">
                <a:solidFill>
                  <a:srgbClr val="FF0000"/>
                </a:solidFill>
                <a:effectLst>
                  <a:outerShdw blurRad="38100" dist="38100" dir="2700000" algn="tl">
                    <a:srgbClr val="000000">
                      <a:alpha val="43137"/>
                    </a:srgbClr>
                  </a:outerShdw>
                </a:effectLst>
                <a:latin typeface="Arial Narrow" pitchFamily="34" charset="0"/>
              </a:rPr>
              <a:t>ПРОТИВОТУБЕРКУЛЕЗНЫЙ ДИСПАНСЕР</a:t>
            </a:r>
          </a:p>
        </p:txBody>
      </p:sp>
      <p:sp>
        <p:nvSpPr>
          <p:cNvPr id="15" name="TextBox 14"/>
          <p:cNvSpPr txBox="1"/>
          <p:nvPr/>
        </p:nvSpPr>
        <p:spPr>
          <a:xfrm>
            <a:off x="5015301" y="6499926"/>
            <a:ext cx="3359263" cy="369332"/>
          </a:xfrm>
          <a:prstGeom prst="rect">
            <a:avLst/>
          </a:prstGeom>
          <a:noFill/>
        </p:spPr>
        <p:txBody>
          <a:bodyPr wrap="square" rtlCol="0">
            <a:spAutoFit/>
          </a:bodyPr>
          <a:lstStyle/>
          <a:p>
            <a:pPr algn="r"/>
            <a:r>
              <a:rPr lang="ru-RU" b="1" dirty="0" smtClean="0">
                <a:solidFill>
                  <a:srgbClr val="FF0000"/>
                </a:solidFill>
                <a:effectLst>
                  <a:outerShdw blurRad="38100" dist="38100" dir="2700000" algn="tl">
                    <a:srgbClr val="000000">
                      <a:alpha val="43137"/>
                    </a:srgbClr>
                  </a:outerShdw>
                </a:effectLst>
                <a:latin typeface="Arial Narrow" pitchFamily="34" charset="0"/>
              </a:rPr>
              <a:t>СТАНЦИЯ ПЕРЕЛИВАНИЯ КРОВИ</a:t>
            </a:r>
            <a:endParaRPr lang="ru-RU" b="1" dirty="0">
              <a:solidFill>
                <a:srgbClr val="FF0000"/>
              </a:solidFill>
              <a:effectLst>
                <a:outerShdw blurRad="38100" dist="38100" dir="2700000" algn="tl">
                  <a:srgbClr val="000000">
                    <a:alpha val="43137"/>
                  </a:srgbClr>
                </a:outerShdw>
              </a:effectLst>
              <a:latin typeface="Arial Narrow" pitchFamily="34" charset="0"/>
            </a:endParaRPr>
          </a:p>
        </p:txBody>
      </p:sp>
      <p:sp>
        <p:nvSpPr>
          <p:cNvPr id="16" name="Заголовок 1"/>
          <p:cNvSpPr txBox="1">
            <a:spLocks/>
          </p:cNvSpPr>
          <p:nvPr/>
        </p:nvSpPr>
        <p:spPr bwMode="auto">
          <a:xfrm>
            <a:off x="1115616" y="853957"/>
            <a:ext cx="7867437" cy="414620"/>
          </a:xfrm>
          <a:prstGeom prst="rect">
            <a:avLst/>
          </a:prstGeom>
          <a:noFill/>
          <a:ln w="9525" algn="ctr">
            <a:noFill/>
            <a:miter lim="800000"/>
            <a:headEnd/>
            <a:tailEnd/>
          </a:ln>
        </p:spPr>
        <p:txBody>
          <a:bodyPr/>
          <a:lstStyle/>
          <a:p>
            <a:pPr algn="r">
              <a:lnSpc>
                <a:spcPct val="85000"/>
              </a:lnSpc>
              <a:spcBef>
                <a:spcPct val="0"/>
              </a:spcBef>
            </a:pPr>
            <a:r>
              <a:rPr lang="ru-RU" altLang="ru-RU" b="1" dirty="0">
                <a:solidFill>
                  <a:srgbClr val="996633"/>
                </a:solidFill>
                <a:effectLst>
                  <a:outerShdw blurRad="38100" dist="38100" dir="2700000" algn="tl">
                    <a:srgbClr val="000000">
                      <a:alpha val="43137"/>
                    </a:srgbClr>
                  </a:outerShdw>
                </a:effectLst>
              </a:rPr>
              <a:t>ОБЪЕКТЫ СТРОИТЕЛЬСТВА ПРОГРАММЫ </a:t>
            </a:r>
            <a:r>
              <a:rPr lang="ru-RU" altLang="ru-RU" b="1" dirty="0" smtClean="0">
                <a:solidFill>
                  <a:srgbClr val="996633"/>
                </a:solidFill>
                <a:effectLst>
                  <a:outerShdw blurRad="38100" dist="38100" dir="2700000" algn="tl">
                    <a:srgbClr val="000000">
                      <a:alpha val="43137"/>
                    </a:srgbClr>
                  </a:outerShdw>
                </a:effectLst>
              </a:rPr>
              <a:t>МОДЕРНИЗАЦИИ ЗДРАВООХРАНЕНИЯ  </a:t>
            </a:r>
            <a:endParaRPr lang="ru-RU" altLang="ru-RU" b="1" dirty="0">
              <a:solidFill>
                <a:srgbClr val="996633"/>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34224591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ChangeAspect="1"/>
          </p:cNvGraphicFramePr>
          <p:nvPr>
            <p:extLst>
              <p:ext uri="{D42A27DB-BD31-4B8C-83A1-F6EECF244321}">
                <p14:modId xmlns="" xmlns:p14="http://schemas.microsoft.com/office/powerpoint/2010/main" val="2650866663"/>
              </p:ext>
            </p:extLst>
          </p:nvPr>
        </p:nvGraphicFramePr>
        <p:xfrm>
          <a:off x="0" y="3875173"/>
          <a:ext cx="5796136" cy="2959100"/>
        </p:xfrm>
        <a:graphic>
          <a:graphicData uri="http://schemas.openxmlformats.org/presentationml/2006/ole">
            <p:oleObj spid="_x0000_s14498" name="Лист" r:id="rId4" imgW="5905310" imgH="2524316" progId="Excel.Sheet.8">
              <p:embed/>
            </p:oleObj>
          </a:graphicData>
        </a:graphic>
      </p:graphicFrame>
      <p:pic>
        <p:nvPicPr>
          <p:cNvPr id="14423" name="Picture 87" descr="http://z1.d.sdska.ru/2-z1-cd5e1ba8-a823-45a6-af0c-fb7c1f24600d.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746993" y="776802"/>
            <a:ext cx="2381250" cy="1905000"/>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4"/>
          <p:cNvSpPr txBox="1">
            <a:spLocks noChangeArrowheads="1"/>
          </p:cNvSpPr>
          <p:nvPr/>
        </p:nvSpPr>
        <p:spPr bwMode="auto">
          <a:xfrm>
            <a:off x="2699792" y="809195"/>
            <a:ext cx="5112568" cy="369332"/>
          </a:xfrm>
          <a:prstGeom prst="rect">
            <a:avLst/>
          </a:prstGeom>
          <a:noFill/>
          <a:ln w="9525">
            <a:noFill/>
            <a:miter lim="800000"/>
            <a:headEnd/>
            <a:tailEnd/>
          </a:ln>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СНИЖЕНИЕ</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a:solidFill>
                  <a:srgbClr val="996633"/>
                </a:solidFill>
                <a:effectLst>
                  <a:outerShdw blurRad="38100" dist="38100" dir="2700000" algn="tl">
                    <a:srgbClr val="000000">
                      <a:alpha val="43137"/>
                    </a:srgbClr>
                  </a:outerShdw>
                </a:effectLst>
              </a:rPr>
              <a:t>МЛАДЧЕНЧЕСКОЙ</a:t>
            </a:r>
            <a:r>
              <a:rPr lang="ru-RU" altLang="ru-RU" b="1" dirty="0" smtClean="0">
                <a:solidFill>
                  <a:schemeClr val="bg1"/>
                </a:solidFill>
                <a:effectLst>
                  <a:outerShdw blurRad="38100" dist="38100" dir="2700000" algn="tl">
                    <a:srgbClr val="000000">
                      <a:alpha val="43137"/>
                    </a:srgbClr>
                  </a:outerShdw>
                </a:effectLst>
                <a:latin typeface="Arial" pitchFamily="34" charset="0"/>
              </a:rPr>
              <a:t> </a:t>
            </a:r>
            <a:r>
              <a:rPr lang="ru-RU" altLang="ru-RU" b="1" dirty="0" smtClean="0">
                <a:solidFill>
                  <a:srgbClr val="996633"/>
                </a:solidFill>
                <a:effectLst>
                  <a:outerShdw blurRad="38100" dist="38100" dir="2700000" algn="tl">
                    <a:srgbClr val="000000">
                      <a:alpha val="43137"/>
                    </a:srgbClr>
                  </a:outerShdw>
                </a:effectLst>
              </a:rPr>
              <a:t>СМЕРТНОСТИ</a:t>
            </a:r>
            <a:endParaRPr lang="ru-RU" altLang="ru-RU" b="1" dirty="0">
              <a:solidFill>
                <a:srgbClr val="996633"/>
              </a:solidFill>
              <a:effectLst>
                <a:outerShdw blurRad="38100" dist="38100" dir="2700000" algn="tl">
                  <a:srgbClr val="000000">
                    <a:alpha val="43137"/>
                  </a:srgbClr>
                </a:outerShdw>
              </a:effectLst>
            </a:endParaRPr>
          </a:p>
        </p:txBody>
      </p:sp>
      <p:sp>
        <p:nvSpPr>
          <p:cNvPr id="8" name="Text Box 8"/>
          <p:cNvSpPr txBox="1">
            <a:spLocks noChangeArrowheads="1"/>
          </p:cNvSpPr>
          <p:nvPr/>
        </p:nvSpPr>
        <p:spPr bwMode="auto">
          <a:xfrm>
            <a:off x="1264976" y="4149080"/>
            <a:ext cx="2869632" cy="584775"/>
          </a:xfrm>
          <a:prstGeom prst="rect">
            <a:avLst/>
          </a:prstGeom>
          <a:noFill/>
          <a:ln w="6350">
            <a:solidFill>
              <a:srgbClr val="996633"/>
            </a:solidFill>
          </a:ln>
          <a:effectLst>
            <a:outerShdw blurRad="50800" dist="38100" dir="5400000" algn="t" rotWithShape="0">
              <a:prstClr val="black">
                <a:alpha val="40000"/>
              </a:prstClr>
            </a:outerShdw>
          </a:effectLst>
        </p:spPr>
        <p:txBody>
          <a:bodyPr wrap="none" rtlCol="0">
            <a:spAutoFit/>
          </a:bodyPr>
          <a:lstStyle>
            <a:defPPr>
              <a:defRPr lang="ru-RU"/>
            </a:defPPr>
            <a:lvl1pPr algn="ctr">
              <a:defRPr b="1"/>
            </a:lvl1pPr>
          </a:lstStyle>
          <a:p>
            <a:r>
              <a:rPr lang="ru-RU" altLang="ru-RU" dirty="0"/>
              <a:t>младенческая смертность </a:t>
            </a:r>
            <a:endParaRPr lang="ru-RU" altLang="ru-RU" dirty="0" smtClean="0"/>
          </a:p>
          <a:p>
            <a:r>
              <a:rPr lang="ru-RU" altLang="ru-RU" sz="1400" dirty="0" smtClean="0"/>
              <a:t>(</a:t>
            </a:r>
            <a:r>
              <a:rPr lang="ru-RU" altLang="ru-RU" sz="1400" dirty="0"/>
              <a:t>на 1000 родившихся живыми)  </a:t>
            </a:r>
          </a:p>
        </p:txBody>
      </p:sp>
      <p:sp>
        <p:nvSpPr>
          <p:cNvPr id="2" name="TextBox 1"/>
          <p:cNvSpPr txBox="1"/>
          <p:nvPr/>
        </p:nvSpPr>
        <p:spPr>
          <a:xfrm>
            <a:off x="363030" y="1729302"/>
            <a:ext cx="5344412" cy="2031325"/>
          </a:xfrm>
          <a:prstGeom prst="rect">
            <a:avLst/>
          </a:prstGeom>
          <a:noFill/>
        </p:spPr>
        <p:txBody>
          <a:bodyPr wrap="none" rtlCol="0">
            <a:spAutoFit/>
          </a:bodyPr>
          <a:lstStyle/>
          <a:p>
            <a:pPr marL="285750" indent="-285750">
              <a:buBlip>
                <a:blip r:embed="rId6"/>
              </a:buBlip>
            </a:pPr>
            <a:r>
              <a:rPr lang="ru-RU" b="1" dirty="0" smtClean="0">
                <a:solidFill>
                  <a:schemeClr val="tx1">
                    <a:lumMod val="75000"/>
                    <a:lumOff val="25000"/>
                  </a:schemeClr>
                </a:solidFill>
              </a:rPr>
              <a:t>увеличение числа реанимационных коек : </a:t>
            </a:r>
          </a:p>
          <a:p>
            <a:pPr marL="263525" indent="-263525"/>
            <a:r>
              <a:rPr lang="ru-RU" b="1" dirty="0" smtClean="0">
                <a:solidFill>
                  <a:schemeClr val="tx1">
                    <a:lumMod val="75000"/>
                    <a:lumOff val="25000"/>
                  </a:schemeClr>
                </a:solidFill>
              </a:rPr>
              <a:t>     2011– </a:t>
            </a:r>
            <a:r>
              <a:rPr lang="ru-RU" b="1" dirty="0" smtClean="0">
                <a:solidFill>
                  <a:srgbClr val="FF0000"/>
                </a:solidFill>
                <a:effectLst>
                  <a:outerShdw blurRad="38100" dist="38100" dir="2700000" algn="tl">
                    <a:srgbClr val="000000">
                      <a:alpha val="43137"/>
                    </a:srgbClr>
                  </a:outerShdw>
                </a:effectLst>
              </a:rPr>
              <a:t>175</a:t>
            </a:r>
            <a:r>
              <a:rPr lang="ru-RU" b="1" dirty="0" smtClean="0">
                <a:solidFill>
                  <a:schemeClr val="tx1">
                    <a:lumMod val="75000"/>
                    <a:lumOff val="25000"/>
                  </a:schemeClr>
                </a:solidFill>
              </a:rPr>
              <a:t>, 2013 – </a:t>
            </a:r>
            <a:r>
              <a:rPr lang="ru-RU" b="1" dirty="0" smtClean="0">
                <a:solidFill>
                  <a:srgbClr val="FF0000"/>
                </a:solidFill>
                <a:effectLst>
                  <a:outerShdw blurRad="38100" dist="38100" dir="2700000" algn="tl">
                    <a:srgbClr val="000000">
                      <a:alpha val="43137"/>
                    </a:srgbClr>
                  </a:outerShdw>
                </a:effectLst>
              </a:rPr>
              <a:t>181</a:t>
            </a:r>
            <a:r>
              <a:rPr lang="ru-RU" b="1" dirty="0" smtClean="0">
                <a:solidFill>
                  <a:schemeClr val="tx1">
                    <a:lumMod val="75000"/>
                    <a:lumOff val="25000"/>
                  </a:schemeClr>
                </a:solidFill>
              </a:rPr>
              <a:t>, 2014 – </a:t>
            </a:r>
            <a:r>
              <a:rPr lang="ru-RU" b="1" dirty="0" smtClean="0">
                <a:solidFill>
                  <a:srgbClr val="FF0000"/>
                </a:solidFill>
                <a:effectLst>
                  <a:outerShdw blurRad="38100" dist="38100" dir="2700000" algn="tl">
                    <a:srgbClr val="000000">
                      <a:alpha val="43137"/>
                    </a:srgbClr>
                  </a:outerShdw>
                </a:effectLst>
              </a:rPr>
              <a:t>196;</a:t>
            </a:r>
          </a:p>
          <a:p>
            <a:pPr marL="285750" indent="-285750">
              <a:buBlip>
                <a:blip r:embed="rId6"/>
              </a:buBlip>
            </a:pPr>
            <a:r>
              <a:rPr lang="ru-RU" b="1" dirty="0" smtClean="0">
                <a:solidFill>
                  <a:schemeClr val="tx1">
                    <a:lumMod val="75000"/>
                    <a:lumOff val="25000"/>
                  </a:schemeClr>
                </a:solidFill>
              </a:rPr>
              <a:t>увеличение числа коек 2-го этапа выхаживания:</a:t>
            </a:r>
          </a:p>
          <a:p>
            <a:r>
              <a:rPr lang="ru-RU" b="1" dirty="0" smtClean="0">
                <a:solidFill>
                  <a:schemeClr val="tx1">
                    <a:lumMod val="75000"/>
                    <a:lumOff val="25000"/>
                  </a:schemeClr>
                </a:solidFill>
              </a:rPr>
              <a:t>     2011</a:t>
            </a:r>
            <a:r>
              <a:rPr lang="ru-RU" b="1" dirty="0">
                <a:solidFill>
                  <a:schemeClr val="tx1">
                    <a:lumMod val="75000"/>
                    <a:lumOff val="25000"/>
                  </a:schemeClr>
                </a:solidFill>
              </a:rPr>
              <a:t>– </a:t>
            </a:r>
            <a:r>
              <a:rPr lang="ru-RU" b="1" dirty="0" smtClean="0">
                <a:solidFill>
                  <a:srgbClr val="FF0000"/>
                </a:solidFill>
                <a:effectLst>
                  <a:outerShdw blurRad="38100" dist="38100" dir="2700000" algn="tl">
                    <a:srgbClr val="000000">
                      <a:alpha val="43137"/>
                    </a:srgbClr>
                  </a:outerShdw>
                </a:effectLst>
              </a:rPr>
              <a:t>544</a:t>
            </a:r>
            <a:r>
              <a:rPr lang="ru-RU" b="1" dirty="0" smtClean="0">
                <a:solidFill>
                  <a:schemeClr val="tx1">
                    <a:lumMod val="75000"/>
                    <a:lumOff val="25000"/>
                  </a:schemeClr>
                </a:solidFill>
              </a:rPr>
              <a:t>, </a:t>
            </a:r>
            <a:r>
              <a:rPr lang="ru-RU" b="1" dirty="0">
                <a:solidFill>
                  <a:schemeClr val="tx1">
                    <a:lumMod val="75000"/>
                    <a:lumOff val="25000"/>
                  </a:schemeClr>
                </a:solidFill>
              </a:rPr>
              <a:t>2013 – </a:t>
            </a:r>
            <a:r>
              <a:rPr lang="ru-RU" b="1" dirty="0" smtClean="0">
                <a:solidFill>
                  <a:srgbClr val="FF0000"/>
                </a:solidFill>
                <a:effectLst>
                  <a:outerShdw blurRad="38100" dist="38100" dir="2700000" algn="tl">
                    <a:srgbClr val="000000">
                      <a:alpha val="43137"/>
                    </a:srgbClr>
                  </a:outerShdw>
                </a:effectLst>
              </a:rPr>
              <a:t>604</a:t>
            </a:r>
            <a:r>
              <a:rPr lang="ru-RU" b="1" dirty="0" smtClean="0">
                <a:solidFill>
                  <a:schemeClr val="tx1">
                    <a:lumMod val="75000"/>
                    <a:lumOff val="25000"/>
                  </a:schemeClr>
                </a:solidFill>
              </a:rPr>
              <a:t>, </a:t>
            </a:r>
            <a:r>
              <a:rPr lang="ru-RU" b="1" dirty="0">
                <a:solidFill>
                  <a:schemeClr val="tx1">
                    <a:lumMod val="75000"/>
                    <a:lumOff val="25000"/>
                  </a:schemeClr>
                </a:solidFill>
              </a:rPr>
              <a:t>2014 – </a:t>
            </a:r>
            <a:r>
              <a:rPr lang="ru-RU" b="1" dirty="0" smtClean="0">
                <a:solidFill>
                  <a:srgbClr val="FF0000"/>
                </a:solidFill>
                <a:effectLst>
                  <a:outerShdw blurRad="38100" dist="38100" dir="2700000" algn="tl">
                    <a:srgbClr val="000000">
                      <a:alpha val="43137"/>
                    </a:srgbClr>
                  </a:outerShdw>
                </a:effectLst>
              </a:rPr>
              <a:t>624;</a:t>
            </a:r>
          </a:p>
          <a:p>
            <a:pPr marL="285750" indent="-285750">
              <a:buBlip>
                <a:blip r:embed="rId6"/>
              </a:buBlip>
            </a:pPr>
            <a:r>
              <a:rPr lang="ru-RU" b="1" dirty="0">
                <a:solidFill>
                  <a:schemeClr val="tx1">
                    <a:lumMod val="75000"/>
                    <a:lumOff val="25000"/>
                  </a:schemeClr>
                </a:solidFill>
              </a:rPr>
              <a:t>увеличение числа коек </a:t>
            </a:r>
            <a:r>
              <a:rPr lang="ru-RU" b="1" dirty="0" smtClean="0">
                <a:solidFill>
                  <a:schemeClr val="tx1">
                    <a:lumMod val="75000"/>
                    <a:lumOff val="25000"/>
                  </a:schemeClr>
                </a:solidFill>
              </a:rPr>
              <a:t>неонатальной хирургии:</a:t>
            </a:r>
            <a:endParaRPr lang="ru-RU" b="1" dirty="0">
              <a:solidFill>
                <a:schemeClr val="tx1">
                  <a:lumMod val="75000"/>
                  <a:lumOff val="25000"/>
                </a:schemeClr>
              </a:solidFill>
            </a:endParaRPr>
          </a:p>
          <a:p>
            <a:r>
              <a:rPr lang="ru-RU" b="1" dirty="0" smtClean="0">
                <a:solidFill>
                  <a:schemeClr val="tx1">
                    <a:lumMod val="75000"/>
                    <a:lumOff val="25000"/>
                  </a:schemeClr>
                </a:solidFill>
              </a:rPr>
              <a:t>     2011</a:t>
            </a:r>
            <a:r>
              <a:rPr lang="ru-RU" b="1" dirty="0">
                <a:solidFill>
                  <a:schemeClr val="tx1">
                    <a:lumMod val="75000"/>
                    <a:lumOff val="25000"/>
                  </a:schemeClr>
                </a:solidFill>
              </a:rPr>
              <a:t>– </a:t>
            </a:r>
            <a:r>
              <a:rPr lang="ru-RU" b="1" dirty="0" smtClean="0">
                <a:solidFill>
                  <a:srgbClr val="FF0000"/>
                </a:solidFill>
                <a:effectLst>
                  <a:outerShdw blurRad="38100" dist="38100" dir="2700000" algn="tl">
                    <a:srgbClr val="000000">
                      <a:alpha val="43137"/>
                    </a:srgbClr>
                  </a:outerShdw>
                </a:effectLst>
              </a:rPr>
              <a:t>40</a:t>
            </a:r>
            <a:r>
              <a:rPr lang="ru-RU" b="1" dirty="0" smtClean="0">
                <a:solidFill>
                  <a:schemeClr val="tx1">
                    <a:lumMod val="75000"/>
                    <a:lumOff val="25000"/>
                  </a:schemeClr>
                </a:solidFill>
              </a:rPr>
              <a:t>, </a:t>
            </a:r>
            <a:r>
              <a:rPr lang="ru-RU" b="1" dirty="0">
                <a:solidFill>
                  <a:schemeClr val="tx1">
                    <a:lumMod val="75000"/>
                    <a:lumOff val="25000"/>
                  </a:schemeClr>
                </a:solidFill>
              </a:rPr>
              <a:t>2013 – </a:t>
            </a:r>
            <a:r>
              <a:rPr lang="ru-RU" b="1" dirty="0" smtClean="0">
                <a:solidFill>
                  <a:srgbClr val="FF0000"/>
                </a:solidFill>
                <a:effectLst>
                  <a:outerShdw blurRad="38100" dist="38100" dir="2700000" algn="tl">
                    <a:srgbClr val="000000">
                      <a:alpha val="43137"/>
                    </a:srgbClr>
                  </a:outerShdw>
                </a:effectLst>
              </a:rPr>
              <a:t>40</a:t>
            </a:r>
            <a:r>
              <a:rPr lang="ru-RU" b="1" dirty="0" smtClean="0">
                <a:solidFill>
                  <a:schemeClr val="tx1">
                    <a:lumMod val="75000"/>
                    <a:lumOff val="25000"/>
                  </a:schemeClr>
                </a:solidFill>
              </a:rPr>
              <a:t>, </a:t>
            </a:r>
            <a:r>
              <a:rPr lang="ru-RU" b="1" dirty="0">
                <a:solidFill>
                  <a:schemeClr val="tx1">
                    <a:lumMod val="75000"/>
                    <a:lumOff val="25000"/>
                  </a:schemeClr>
                </a:solidFill>
              </a:rPr>
              <a:t>2014 – </a:t>
            </a:r>
            <a:r>
              <a:rPr lang="ru-RU" b="1" dirty="0" smtClean="0">
                <a:solidFill>
                  <a:srgbClr val="FF0000"/>
                </a:solidFill>
                <a:effectLst>
                  <a:outerShdw blurRad="38100" dist="38100" dir="2700000" algn="tl">
                    <a:srgbClr val="000000">
                      <a:alpha val="43137"/>
                    </a:srgbClr>
                  </a:outerShdw>
                </a:effectLst>
              </a:rPr>
              <a:t>60</a:t>
            </a:r>
          </a:p>
          <a:p>
            <a:endParaRPr lang="ru-RU" b="1" dirty="0">
              <a:solidFill>
                <a:schemeClr val="tx1">
                  <a:lumMod val="75000"/>
                  <a:lumOff val="25000"/>
                </a:schemeClr>
              </a:solidFill>
            </a:endParaRPr>
          </a:p>
        </p:txBody>
      </p:sp>
      <p:sp>
        <p:nvSpPr>
          <p:cNvPr id="3" name="TextBox 2"/>
          <p:cNvSpPr txBox="1"/>
          <p:nvPr/>
        </p:nvSpPr>
        <p:spPr>
          <a:xfrm>
            <a:off x="5163205" y="3575961"/>
            <a:ext cx="3933000" cy="1200329"/>
          </a:xfrm>
          <a:prstGeom prst="rect">
            <a:avLst/>
          </a:prstGeom>
          <a:noFill/>
        </p:spPr>
        <p:txBody>
          <a:bodyPr wrap="none" rtlCol="0">
            <a:spAutoFit/>
          </a:bodyPr>
          <a:lstStyle/>
          <a:p>
            <a:pPr marL="285750" indent="-285750">
              <a:buBlip>
                <a:blip r:embed="rId6"/>
              </a:buBlip>
            </a:pPr>
            <a:r>
              <a:rPr lang="ru-RU" b="1" dirty="0">
                <a:solidFill>
                  <a:srgbClr val="FF0000"/>
                </a:solidFill>
                <a:effectLst>
                  <a:outerShdw blurRad="38100" dist="38100" dir="2700000" algn="tl">
                    <a:srgbClr val="000000">
                      <a:alpha val="43137"/>
                    </a:srgbClr>
                  </a:outerShdw>
                </a:effectLst>
              </a:rPr>
              <a:t>7 </a:t>
            </a:r>
            <a:r>
              <a:rPr lang="ru-RU" b="1" dirty="0">
                <a:solidFill>
                  <a:schemeClr val="tx1">
                    <a:lumMod val="75000"/>
                    <a:lumOff val="25000"/>
                  </a:schemeClr>
                </a:solidFill>
              </a:rPr>
              <a:t>кабинетов </a:t>
            </a:r>
            <a:r>
              <a:rPr lang="ru-RU" b="1" dirty="0" err="1">
                <a:solidFill>
                  <a:schemeClr val="tx1">
                    <a:lumMod val="75000"/>
                    <a:lumOff val="25000"/>
                  </a:schemeClr>
                </a:solidFill>
              </a:rPr>
              <a:t>катамнеза</a:t>
            </a:r>
            <a:endParaRPr lang="ru-RU" b="1" dirty="0">
              <a:solidFill>
                <a:schemeClr val="tx1">
                  <a:lumMod val="75000"/>
                  <a:lumOff val="25000"/>
                </a:schemeClr>
              </a:solidFill>
            </a:endParaRPr>
          </a:p>
          <a:p>
            <a:pPr marL="285750" indent="-285750">
              <a:buBlip>
                <a:blip r:embed="rId6"/>
              </a:buBlip>
            </a:pPr>
            <a:r>
              <a:rPr lang="ru-RU" b="1" dirty="0" smtClean="0">
                <a:solidFill>
                  <a:schemeClr val="tx1">
                    <a:lumMod val="75000"/>
                    <a:lumOff val="25000"/>
                  </a:schemeClr>
                </a:solidFill>
              </a:rPr>
              <a:t>автоматизированные </a:t>
            </a:r>
            <a:r>
              <a:rPr lang="ru-RU" b="1" dirty="0">
                <a:solidFill>
                  <a:schemeClr val="tx1">
                    <a:lumMod val="75000"/>
                    <a:lumOff val="25000"/>
                  </a:schemeClr>
                </a:solidFill>
              </a:rPr>
              <a:t>программы </a:t>
            </a:r>
          </a:p>
          <a:p>
            <a:r>
              <a:rPr lang="ru-RU" b="1" dirty="0" smtClean="0">
                <a:solidFill>
                  <a:schemeClr val="tx1">
                    <a:lumMod val="75000"/>
                    <a:lumOff val="25000"/>
                  </a:schemeClr>
                </a:solidFill>
              </a:rPr>
              <a:t>     </a:t>
            </a:r>
            <a:r>
              <a:rPr lang="ru-RU" b="1" dirty="0" smtClean="0">
                <a:solidFill>
                  <a:srgbClr val="FF0000"/>
                </a:solidFill>
                <a:effectLst>
                  <a:outerShdw blurRad="38100" dist="38100" dir="2700000" algn="tl">
                    <a:srgbClr val="000000">
                      <a:alpha val="43137"/>
                    </a:srgbClr>
                  </a:outerShdw>
                </a:effectLst>
              </a:rPr>
              <a:t>«</a:t>
            </a:r>
            <a:r>
              <a:rPr lang="ru-RU" b="1" dirty="0">
                <a:solidFill>
                  <a:srgbClr val="FF0000"/>
                </a:solidFill>
                <a:effectLst>
                  <a:outerShdw blurRad="38100" dist="38100" dir="2700000" algn="tl">
                    <a:srgbClr val="000000">
                      <a:alpha val="43137"/>
                    </a:srgbClr>
                  </a:outerShdw>
                </a:effectLst>
              </a:rPr>
              <a:t>Мониторинг беременных» </a:t>
            </a:r>
            <a:r>
              <a:rPr lang="ru-RU" b="1" dirty="0">
                <a:solidFill>
                  <a:schemeClr val="tx1">
                    <a:lumMod val="75000"/>
                    <a:lumOff val="25000"/>
                  </a:schemeClr>
                </a:solidFill>
              </a:rPr>
              <a:t>и </a:t>
            </a:r>
          </a:p>
          <a:p>
            <a:r>
              <a:rPr lang="ru-RU" b="1" dirty="0" smtClean="0">
                <a:solidFill>
                  <a:schemeClr val="tx1">
                    <a:lumMod val="75000"/>
                    <a:lumOff val="25000"/>
                  </a:schemeClr>
                </a:solidFill>
              </a:rPr>
              <a:t>     </a:t>
            </a:r>
            <a:r>
              <a:rPr lang="ru-RU" b="1" dirty="0" smtClean="0">
                <a:solidFill>
                  <a:srgbClr val="FF0000"/>
                </a:solidFill>
                <a:effectLst>
                  <a:outerShdw blurRad="38100" dist="38100" dir="2700000" algn="tl">
                    <a:srgbClr val="000000">
                      <a:alpha val="43137"/>
                    </a:srgbClr>
                  </a:outerShdw>
                </a:effectLst>
              </a:rPr>
              <a:t>«</a:t>
            </a:r>
            <a:r>
              <a:rPr lang="ru-RU" b="1" dirty="0">
                <a:solidFill>
                  <a:srgbClr val="FF0000"/>
                </a:solidFill>
                <a:effectLst>
                  <a:outerShdw blurRad="38100" dist="38100" dir="2700000" algn="tl">
                    <a:srgbClr val="000000">
                      <a:alpha val="43137"/>
                    </a:srgbClr>
                  </a:outerShdw>
                </a:effectLst>
              </a:rPr>
              <a:t>Детское питание» </a:t>
            </a:r>
          </a:p>
        </p:txBody>
      </p:sp>
      <p:sp>
        <p:nvSpPr>
          <p:cNvPr id="9" name="Номер слайда 8"/>
          <p:cNvSpPr>
            <a:spLocks noGrp="1"/>
          </p:cNvSpPr>
          <p:nvPr>
            <p:ph type="sldNum" sz="quarter" idx="12"/>
          </p:nvPr>
        </p:nvSpPr>
        <p:spPr/>
        <p:txBody>
          <a:bodyPr/>
          <a:lstStyle/>
          <a:p>
            <a:fld id="{D9123A46-5A6F-4C71-8A67-9FA22BC2B7FC}" type="slidenum">
              <a:rPr lang="ru-RU" altLang="ru-RU" smtClean="0"/>
              <a:pPr/>
              <a:t>40</a:t>
            </a:fld>
            <a:endParaRPr lang="ru-RU" altLang="ru-RU"/>
          </a:p>
        </p:txBody>
      </p:sp>
    </p:spTree>
    <p:extLst>
      <p:ext uri="{BB962C8B-B14F-4D97-AF65-F5344CB8AC3E}">
        <p14:creationId xmlns="" xmlns:p14="http://schemas.microsoft.com/office/powerpoint/2010/main" val="11284081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2" name="Диаграмма 12"/>
          <p:cNvGraphicFramePr>
            <a:graphicFrameLocks/>
          </p:cNvGraphicFramePr>
          <p:nvPr>
            <p:extLst>
              <p:ext uri="{D42A27DB-BD31-4B8C-83A1-F6EECF244321}">
                <p14:modId xmlns="" xmlns:p14="http://schemas.microsoft.com/office/powerpoint/2010/main" val="3095665826"/>
              </p:ext>
            </p:extLst>
          </p:nvPr>
        </p:nvGraphicFramePr>
        <p:xfrm>
          <a:off x="4951019" y="3501008"/>
          <a:ext cx="3627438" cy="3686175"/>
        </p:xfrm>
        <a:graphic>
          <a:graphicData uri="http://schemas.openxmlformats.org/presentationml/2006/ole">
            <p:oleObj spid="_x0000_s13061" name="Диаграмма" r:id="rId4" imgW="3629025" imgH="3686175" progId="Excel.Sheet.8">
              <p:embed/>
            </p:oleObj>
          </a:graphicData>
        </a:graphic>
      </p:graphicFrame>
      <p:graphicFrame>
        <p:nvGraphicFramePr>
          <p:cNvPr id="12291" name="Диаграмма 11"/>
          <p:cNvGraphicFramePr>
            <a:graphicFrameLocks/>
          </p:cNvGraphicFramePr>
          <p:nvPr>
            <p:extLst>
              <p:ext uri="{D42A27DB-BD31-4B8C-83A1-F6EECF244321}">
                <p14:modId xmlns="" xmlns:p14="http://schemas.microsoft.com/office/powerpoint/2010/main" val="576623550"/>
              </p:ext>
            </p:extLst>
          </p:nvPr>
        </p:nvGraphicFramePr>
        <p:xfrm>
          <a:off x="4571305" y="2420888"/>
          <a:ext cx="4321175" cy="4895850"/>
        </p:xfrm>
        <a:graphic>
          <a:graphicData uri="http://schemas.openxmlformats.org/presentationml/2006/ole">
            <p:oleObj spid="_x0000_s13062" r:id="rId5" imgW="4322439" imgH="4895512" progId="Excel.Sheet.8">
              <p:embed/>
            </p:oleObj>
          </a:graphicData>
        </a:graphic>
      </p:graphicFrame>
      <p:sp>
        <p:nvSpPr>
          <p:cNvPr id="12293" name="Номер слайда 1"/>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eaLnBrk="1" hangingPunct="1"/>
            <a:fld id="{74B4F5E0-07DE-46CD-BC64-2578038A62B4}" type="slidenum">
              <a:rPr lang="ru-RU" altLang="ru-RU" b="0">
                <a:solidFill>
                  <a:srgbClr val="898989"/>
                </a:solidFill>
              </a:rPr>
              <a:pPr eaLnBrk="1" hangingPunct="1"/>
              <a:t>41</a:t>
            </a:fld>
            <a:endParaRPr lang="ru-RU" altLang="ru-RU" b="0">
              <a:solidFill>
                <a:srgbClr val="898989"/>
              </a:solidFill>
            </a:endParaRPr>
          </a:p>
        </p:txBody>
      </p:sp>
      <p:sp>
        <p:nvSpPr>
          <p:cNvPr id="12294" name="TextBox 2"/>
          <p:cNvSpPr txBox="1">
            <a:spLocks noChangeArrowheads="1"/>
          </p:cNvSpPr>
          <p:nvPr/>
        </p:nvSpPr>
        <p:spPr bwMode="auto">
          <a:xfrm>
            <a:off x="1043608" y="818994"/>
            <a:ext cx="78488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r" eaLnBrk="1" hangingPunct="1"/>
            <a:r>
              <a:rPr lang="ru-RU" altLang="ru-RU" dirty="0" smtClean="0">
                <a:solidFill>
                  <a:srgbClr val="996633"/>
                </a:solidFill>
                <a:effectLst>
                  <a:outerShdw blurRad="38100" dist="38100" dir="2700000" algn="tl">
                    <a:srgbClr val="000000">
                      <a:alpha val="43137"/>
                    </a:srgbClr>
                  </a:outerShdw>
                </a:effectLst>
                <a:latin typeface="+mn-lt"/>
              </a:rPr>
              <a:t>ОБЪЕМЫ ВЫСОКОТЕХНОЛОГИЧНОЙ МЕДИЦИНСКОЙ ПОМОЩИ НАСЕЛЕНИЮ</a:t>
            </a:r>
            <a:endParaRPr lang="ru-RU" altLang="ru-RU" dirty="0">
              <a:solidFill>
                <a:srgbClr val="996633"/>
              </a:solidFill>
              <a:effectLst>
                <a:outerShdw blurRad="38100" dist="38100" dir="2700000" algn="tl">
                  <a:srgbClr val="000000">
                    <a:alpha val="43137"/>
                  </a:srgbClr>
                </a:outerShdw>
              </a:effectLst>
              <a:latin typeface="+mn-lt"/>
            </a:endParaRPr>
          </a:p>
        </p:txBody>
      </p:sp>
      <p:graphicFrame>
        <p:nvGraphicFramePr>
          <p:cNvPr id="12290" name="Диаграмма 3"/>
          <p:cNvGraphicFramePr>
            <a:graphicFrameLocks/>
          </p:cNvGraphicFramePr>
          <p:nvPr>
            <p:extLst>
              <p:ext uri="{D42A27DB-BD31-4B8C-83A1-F6EECF244321}">
                <p14:modId xmlns="" xmlns:p14="http://schemas.microsoft.com/office/powerpoint/2010/main" val="2542427186"/>
              </p:ext>
            </p:extLst>
          </p:nvPr>
        </p:nvGraphicFramePr>
        <p:xfrm>
          <a:off x="179164" y="2420888"/>
          <a:ext cx="4321175" cy="4751834"/>
        </p:xfrm>
        <a:graphic>
          <a:graphicData uri="http://schemas.openxmlformats.org/presentationml/2006/ole">
            <p:oleObj spid="_x0000_s13063" r:id="rId6" imgW="4322439" imgH="4895512" progId="Excel.Sheet.8">
              <p:embed/>
            </p:oleObj>
          </a:graphicData>
        </a:graphic>
      </p:graphicFrame>
      <p:graphicFrame>
        <p:nvGraphicFramePr>
          <p:cNvPr id="5" name="Диаграмма 4"/>
          <p:cNvGraphicFramePr/>
          <p:nvPr>
            <p:extLst>
              <p:ext uri="{D42A27DB-BD31-4B8C-83A1-F6EECF244321}">
                <p14:modId xmlns="" xmlns:p14="http://schemas.microsoft.com/office/powerpoint/2010/main" val="627292141"/>
              </p:ext>
            </p:extLst>
          </p:nvPr>
        </p:nvGraphicFramePr>
        <p:xfrm>
          <a:off x="505103" y="3356992"/>
          <a:ext cx="3669297" cy="3847976"/>
        </p:xfrm>
        <a:graphic>
          <a:graphicData uri="http://schemas.openxmlformats.org/drawingml/2006/chart">
            <c:chart xmlns:c="http://schemas.openxmlformats.org/drawingml/2006/chart" xmlns:r="http://schemas.openxmlformats.org/officeDocument/2006/relationships" r:id="rId7"/>
          </a:graphicData>
        </a:graphic>
      </p:graphicFrame>
      <p:sp>
        <p:nvSpPr>
          <p:cNvPr id="8" name="Овал 7"/>
          <p:cNvSpPr/>
          <p:nvPr/>
        </p:nvSpPr>
        <p:spPr>
          <a:xfrm>
            <a:off x="1691679" y="4437112"/>
            <a:ext cx="936625" cy="39528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300" dirty="0">
                <a:solidFill>
                  <a:schemeClr val="accent1"/>
                </a:solidFill>
                <a:latin typeface="Arial" pitchFamily="34" charset="0"/>
                <a:cs typeface="Arial" pitchFamily="34" charset="0"/>
              </a:rPr>
              <a:t>+7948</a:t>
            </a:r>
          </a:p>
        </p:txBody>
      </p:sp>
      <p:sp>
        <p:nvSpPr>
          <p:cNvPr id="2" name="TextBox 1"/>
          <p:cNvSpPr txBox="1"/>
          <p:nvPr/>
        </p:nvSpPr>
        <p:spPr>
          <a:xfrm>
            <a:off x="2339752" y="1268760"/>
            <a:ext cx="3725187" cy="923330"/>
          </a:xfrm>
          <a:prstGeom prst="rect">
            <a:avLst/>
          </a:prstGeom>
          <a:noFill/>
        </p:spPr>
        <p:txBody>
          <a:bodyPr wrap="none" rtlCol="0">
            <a:spAutoFit/>
          </a:bodyPr>
          <a:lstStyle/>
          <a:p>
            <a:r>
              <a:rPr lang="ru-RU" b="1" dirty="0" smtClean="0">
                <a:solidFill>
                  <a:schemeClr val="tx1">
                    <a:lumMod val="75000"/>
                    <a:lumOff val="25000"/>
                  </a:schemeClr>
                </a:solidFill>
              </a:rPr>
              <a:t>2012 – </a:t>
            </a:r>
            <a:r>
              <a:rPr lang="ru-RU" b="1" dirty="0" smtClean="0">
                <a:solidFill>
                  <a:srgbClr val="FF0000"/>
                </a:solidFill>
                <a:effectLst>
                  <a:outerShdw blurRad="38100" dist="38100" dir="2700000" algn="tl">
                    <a:srgbClr val="000000">
                      <a:alpha val="43137"/>
                    </a:srgbClr>
                  </a:outerShdw>
                </a:effectLst>
              </a:rPr>
              <a:t>541,0 </a:t>
            </a:r>
            <a:r>
              <a:rPr lang="ru-RU" b="1" dirty="0" smtClean="0">
                <a:solidFill>
                  <a:schemeClr val="tx1">
                    <a:lumMod val="75000"/>
                    <a:lumOff val="25000"/>
                  </a:schemeClr>
                </a:solidFill>
              </a:rPr>
              <a:t>на 100 тыс. населения</a:t>
            </a:r>
          </a:p>
          <a:p>
            <a:r>
              <a:rPr lang="ru-RU" b="1" dirty="0" smtClean="0">
                <a:solidFill>
                  <a:schemeClr val="tx1">
                    <a:lumMod val="75000"/>
                    <a:lumOff val="25000"/>
                  </a:schemeClr>
                </a:solidFill>
              </a:rPr>
              <a:t>2013 – </a:t>
            </a:r>
            <a:r>
              <a:rPr lang="ru-RU" b="1" dirty="0" smtClean="0">
                <a:solidFill>
                  <a:srgbClr val="FF0000"/>
                </a:solidFill>
                <a:effectLst>
                  <a:outerShdw blurRad="38100" dist="38100" dir="2700000" algn="tl">
                    <a:srgbClr val="000000">
                      <a:alpha val="43137"/>
                    </a:srgbClr>
                  </a:outerShdw>
                </a:effectLst>
              </a:rPr>
              <a:t>581,9</a:t>
            </a:r>
            <a:r>
              <a:rPr lang="ru-RU" b="1" dirty="0" smtClean="0">
                <a:solidFill>
                  <a:schemeClr val="tx1">
                    <a:lumMod val="75000"/>
                    <a:lumOff val="25000"/>
                  </a:schemeClr>
                </a:solidFill>
              </a:rPr>
              <a:t> на 100 тыс. населения</a:t>
            </a:r>
          </a:p>
          <a:p>
            <a:r>
              <a:rPr lang="ru-RU" b="1" dirty="0" smtClean="0">
                <a:solidFill>
                  <a:schemeClr val="tx1">
                    <a:lumMod val="75000"/>
                    <a:lumOff val="25000"/>
                  </a:schemeClr>
                </a:solidFill>
              </a:rPr>
              <a:t>2014 – </a:t>
            </a:r>
            <a:r>
              <a:rPr lang="ru-RU" b="1" dirty="0" smtClean="0">
                <a:solidFill>
                  <a:srgbClr val="FF0000"/>
                </a:solidFill>
                <a:effectLst>
                  <a:outerShdw blurRad="38100" dist="38100" dir="2700000" algn="tl">
                    <a:srgbClr val="000000">
                      <a:alpha val="43137"/>
                    </a:srgbClr>
                  </a:outerShdw>
                </a:effectLst>
              </a:rPr>
              <a:t>602,4</a:t>
            </a:r>
            <a:r>
              <a:rPr lang="ru-RU" b="1" dirty="0" smtClean="0">
                <a:solidFill>
                  <a:schemeClr val="tx1">
                    <a:lumMod val="75000"/>
                    <a:lumOff val="25000"/>
                  </a:schemeClr>
                </a:solidFill>
              </a:rPr>
              <a:t> на 100 тыс. населения </a:t>
            </a:r>
            <a:endParaRPr lang="ru-RU" b="1" dirty="0">
              <a:solidFill>
                <a:schemeClr val="tx1">
                  <a:lumMod val="75000"/>
                  <a:lumOff val="25000"/>
                </a:schemeClr>
              </a:solidFill>
            </a:endParaRPr>
          </a:p>
        </p:txBody>
      </p:sp>
    </p:spTree>
    <p:extLst>
      <p:ext uri="{BB962C8B-B14F-4D97-AF65-F5344CB8AC3E}">
        <p14:creationId xmlns="" xmlns:p14="http://schemas.microsoft.com/office/powerpoint/2010/main" val="34837273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7160" y="941869"/>
            <a:ext cx="4935320" cy="369332"/>
          </a:xfrm>
          <a:prstGeom prst="rect">
            <a:avLst/>
          </a:prstGeom>
        </p:spPr>
        <p:txBody>
          <a:bodyPr wrap="square">
            <a:spAutoFit/>
          </a:bodyPr>
          <a:lstStyle/>
          <a:p>
            <a:pPr algn="ctr"/>
            <a:r>
              <a:rPr lang="ru-RU" altLang="ru-RU" b="1" dirty="0" smtClean="0">
                <a:solidFill>
                  <a:srgbClr val="996633"/>
                </a:solidFill>
                <a:effectLst>
                  <a:outerShdw blurRad="38100" dist="38100" dir="2700000" algn="tl">
                    <a:srgbClr val="000000">
                      <a:alpha val="43137"/>
                    </a:srgbClr>
                  </a:outerShdw>
                </a:effectLst>
              </a:rPr>
              <a:t>ИНФОРМАТИЗАЦИЯ ЗДРАВООХРАНЕНИЯ</a:t>
            </a:r>
            <a:endParaRPr lang="ru-RU" altLang="ru-RU" b="1" dirty="0">
              <a:solidFill>
                <a:srgbClr val="996633"/>
              </a:solidFill>
              <a:effectLst>
                <a:outerShdw blurRad="38100" dist="38100" dir="2700000" algn="tl">
                  <a:srgbClr val="000000">
                    <a:alpha val="43137"/>
                  </a:srgbClr>
                </a:outerShdw>
              </a:effectLst>
            </a:endParaRPr>
          </a:p>
        </p:txBody>
      </p:sp>
      <p:sp>
        <p:nvSpPr>
          <p:cNvPr id="5" name="Заголовок 3"/>
          <p:cNvSpPr>
            <a:spLocks noGrp="1"/>
          </p:cNvSpPr>
          <p:nvPr>
            <p:ph type="title"/>
          </p:nvPr>
        </p:nvSpPr>
        <p:spPr>
          <a:xfrm>
            <a:off x="1115616" y="1628440"/>
            <a:ext cx="2952328" cy="523666"/>
          </a:xfrm>
          <a:ln w="6350">
            <a:solidFill>
              <a:srgbClr val="996633"/>
            </a:solidFill>
          </a:ln>
        </p:spPr>
        <p:txBody>
          <a:bodyPr>
            <a:noAutofit/>
          </a:bodyPr>
          <a:lstStyle/>
          <a:p>
            <a:pPr algn="r"/>
            <a:r>
              <a:rPr lang="ru-RU" sz="1400" b="1" dirty="0" smtClean="0"/>
              <a:t>Число медицинских работников</a:t>
            </a:r>
            <a:br>
              <a:rPr lang="ru-RU" sz="1400" b="1" dirty="0" smtClean="0"/>
            </a:br>
            <a:r>
              <a:rPr lang="ru-RU" sz="1400" b="1" dirty="0" smtClean="0"/>
              <a:t> </a:t>
            </a:r>
            <a:r>
              <a:rPr lang="ru-RU" sz="1400" b="1" dirty="0"/>
              <a:t>на один персональный компьютер</a:t>
            </a:r>
          </a:p>
        </p:txBody>
      </p:sp>
      <p:graphicFrame>
        <p:nvGraphicFramePr>
          <p:cNvPr id="6" name="Объект 7"/>
          <p:cNvGraphicFramePr>
            <a:graphicFrameLocks noGrp="1"/>
          </p:cNvGraphicFramePr>
          <p:nvPr>
            <p:ph idx="1"/>
            <p:extLst>
              <p:ext uri="{D42A27DB-BD31-4B8C-83A1-F6EECF244321}">
                <p14:modId xmlns="" xmlns:p14="http://schemas.microsoft.com/office/powerpoint/2010/main" val="3708351481"/>
              </p:ext>
            </p:extLst>
          </p:nvPr>
        </p:nvGraphicFramePr>
        <p:xfrm>
          <a:off x="107504" y="1844824"/>
          <a:ext cx="3312368" cy="2448272"/>
        </p:xfrm>
        <a:graphic>
          <a:graphicData uri="http://schemas.openxmlformats.org/drawingml/2006/chart">
            <c:chart xmlns:c="http://schemas.openxmlformats.org/drawingml/2006/chart" xmlns:r="http://schemas.openxmlformats.org/officeDocument/2006/relationships" r:id="rId3"/>
          </a:graphicData>
        </a:graphic>
      </p:graphicFrame>
      <p:sp>
        <p:nvSpPr>
          <p:cNvPr id="7" name="Заголовок 1"/>
          <p:cNvSpPr txBox="1">
            <a:spLocks/>
          </p:cNvSpPr>
          <p:nvPr/>
        </p:nvSpPr>
        <p:spPr>
          <a:xfrm>
            <a:off x="4418000" y="1614183"/>
            <a:ext cx="3322352" cy="537923"/>
          </a:xfrm>
          <a:prstGeom prst="rect">
            <a:avLst/>
          </a:prstGeom>
          <a:ln w="6350">
            <a:solidFill>
              <a:srgbClr val="996633"/>
            </a:solidFill>
          </a:ln>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1400" b="1" dirty="0" smtClean="0"/>
              <a:t>Число </a:t>
            </a:r>
            <a:r>
              <a:rPr lang="ru-RU" sz="1400" b="1" dirty="0"/>
              <a:t>записей</a:t>
            </a:r>
            <a:r>
              <a:rPr lang="ru-RU" sz="1400" b="1" dirty="0" smtClean="0"/>
              <a:t> на прием к врачу </a:t>
            </a:r>
            <a:br>
              <a:rPr lang="ru-RU" sz="1400" b="1" dirty="0" smtClean="0"/>
            </a:br>
            <a:r>
              <a:rPr lang="ru-RU" sz="1400" b="1" dirty="0" smtClean="0"/>
              <a:t>с использованием РИС «</a:t>
            </a:r>
            <a:r>
              <a:rPr lang="ru-RU" sz="1400" b="1" dirty="0" err="1" smtClean="0"/>
              <a:t>Самозапись.ру</a:t>
            </a:r>
            <a:r>
              <a:rPr lang="ru-RU" sz="1400" b="1" dirty="0" smtClean="0"/>
              <a:t>»</a:t>
            </a:r>
            <a:endParaRPr lang="ru-RU" sz="1400" b="1" dirty="0"/>
          </a:p>
        </p:txBody>
      </p:sp>
      <p:graphicFrame>
        <p:nvGraphicFramePr>
          <p:cNvPr id="8" name="Объект 3"/>
          <p:cNvGraphicFramePr>
            <a:graphicFrameLocks/>
          </p:cNvGraphicFramePr>
          <p:nvPr>
            <p:extLst>
              <p:ext uri="{D42A27DB-BD31-4B8C-83A1-F6EECF244321}">
                <p14:modId xmlns="" xmlns:p14="http://schemas.microsoft.com/office/powerpoint/2010/main" val="2844644374"/>
              </p:ext>
            </p:extLst>
          </p:nvPr>
        </p:nvGraphicFramePr>
        <p:xfrm>
          <a:off x="4414008" y="1484784"/>
          <a:ext cx="4851136" cy="2405236"/>
        </p:xfrm>
        <a:graphic>
          <a:graphicData uri="http://schemas.openxmlformats.org/drawingml/2006/chart">
            <c:chart xmlns:c="http://schemas.openxmlformats.org/drawingml/2006/chart" xmlns:r="http://schemas.openxmlformats.org/officeDocument/2006/relationships" r:id="rId4"/>
          </a:graphicData>
        </a:graphic>
      </p:graphicFrame>
      <p:sp>
        <p:nvSpPr>
          <p:cNvPr id="9" name="Заголовок 1"/>
          <p:cNvSpPr txBox="1">
            <a:spLocks/>
          </p:cNvSpPr>
          <p:nvPr/>
        </p:nvSpPr>
        <p:spPr>
          <a:xfrm>
            <a:off x="1619672" y="4509120"/>
            <a:ext cx="2952328" cy="432048"/>
          </a:xfrm>
          <a:prstGeom prst="rect">
            <a:avLst/>
          </a:prstGeom>
          <a:ln w="6350">
            <a:solidFill>
              <a:srgbClr val="996633"/>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1400" b="1" dirty="0" smtClean="0"/>
              <a:t>Количество ЛПУ, работающих с электронной медицинской картой</a:t>
            </a:r>
            <a:endParaRPr lang="ru-RU" sz="1400" b="1" dirty="0"/>
          </a:p>
        </p:txBody>
      </p:sp>
      <p:graphicFrame>
        <p:nvGraphicFramePr>
          <p:cNvPr id="10" name="Объект 3"/>
          <p:cNvGraphicFramePr>
            <a:graphicFrameLocks/>
          </p:cNvGraphicFramePr>
          <p:nvPr>
            <p:extLst>
              <p:ext uri="{D42A27DB-BD31-4B8C-83A1-F6EECF244321}">
                <p14:modId xmlns="" xmlns:p14="http://schemas.microsoft.com/office/powerpoint/2010/main" val="1456518640"/>
              </p:ext>
            </p:extLst>
          </p:nvPr>
        </p:nvGraphicFramePr>
        <p:xfrm>
          <a:off x="2699792" y="3789040"/>
          <a:ext cx="3456384" cy="2736304"/>
        </p:xfrm>
        <a:graphic>
          <a:graphicData uri="http://schemas.openxmlformats.org/drawingml/2006/chart">
            <c:chart xmlns:c="http://schemas.openxmlformats.org/drawingml/2006/chart" xmlns:r="http://schemas.openxmlformats.org/officeDocument/2006/relationships" r:id="rId5"/>
          </a:graphicData>
        </a:graphic>
      </p:graphicFrame>
      <p:sp>
        <p:nvSpPr>
          <p:cNvPr id="11" name="Номер слайда 10"/>
          <p:cNvSpPr>
            <a:spLocks noGrp="1"/>
          </p:cNvSpPr>
          <p:nvPr>
            <p:ph type="sldNum" sz="quarter" idx="12"/>
          </p:nvPr>
        </p:nvSpPr>
        <p:spPr/>
        <p:txBody>
          <a:bodyPr/>
          <a:lstStyle/>
          <a:p>
            <a:fld id="{C3C4FDF7-D16E-485B-BFE7-27242D4044AD}" type="slidenum">
              <a:rPr lang="ru-RU" smtClean="0"/>
              <a:pPr/>
              <a:t>42</a:t>
            </a:fld>
            <a:endParaRPr lang="ru-RU"/>
          </a:p>
        </p:txBody>
      </p:sp>
    </p:spTree>
    <p:extLst>
      <p:ext uri="{BB962C8B-B14F-4D97-AF65-F5344CB8AC3E}">
        <p14:creationId xmlns="" xmlns:p14="http://schemas.microsoft.com/office/powerpoint/2010/main" val="19782117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mpractika.ru/wp-content/uploads/2013/04/592_6.jpg"/>
          <p:cNvPicPr>
            <a:picLocks noChangeAspect="1" noChangeArrowheads="1"/>
          </p:cNvPicPr>
          <p:nvPr/>
        </p:nvPicPr>
        <p:blipFill>
          <a:blip r:embed="rId3" cstate="print"/>
          <a:srcRect/>
          <a:stretch>
            <a:fillRect/>
          </a:stretch>
        </p:blipFill>
        <p:spPr bwMode="auto">
          <a:xfrm>
            <a:off x="1043608" y="809055"/>
            <a:ext cx="8100392" cy="5284241"/>
          </a:xfrm>
          <a:prstGeom prst="rect">
            <a:avLst/>
          </a:prstGeom>
          <a:noFill/>
        </p:spPr>
      </p:pic>
      <p:sp>
        <p:nvSpPr>
          <p:cNvPr id="6" name="Номер слайда 5"/>
          <p:cNvSpPr>
            <a:spLocks noGrp="1"/>
          </p:cNvSpPr>
          <p:nvPr>
            <p:ph type="sldNum" sz="quarter" idx="12"/>
          </p:nvPr>
        </p:nvSpPr>
        <p:spPr/>
        <p:txBody>
          <a:bodyPr/>
          <a:lstStyle/>
          <a:p>
            <a:fld id="{D9123A46-5A6F-4C71-8A67-9FA22BC2B7FC}" type="slidenum">
              <a:rPr lang="ru-RU" altLang="ru-RU" smtClean="0"/>
              <a:pPr/>
              <a:t>43</a:t>
            </a:fld>
            <a:endParaRPr lang="ru-RU" altLang="ru-RU"/>
          </a:p>
        </p:txBody>
      </p:sp>
      <p:pic>
        <p:nvPicPr>
          <p:cNvPr id="3" name="Рисунок 2" descr="чел+комп Н.Тагил copy.jpg"/>
          <p:cNvPicPr>
            <a:picLocks noChangeAspect="1"/>
          </p:cNvPicPr>
          <p:nvPr/>
        </p:nvPicPr>
        <p:blipFill>
          <a:blip r:embed="rId4" cstate="print"/>
          <a:stretch>
            <a:fillRect/>
          </a:stretch>
        </p:blipFill>
        <p:spPr>
          <a:xfrm>
            <a:off x="179512" y="3429000"/>
            <a:ext cx="4788024" cy="324018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p:cNvSpPr/>
          <p:nvPr/>
        </p:nvSpPr>
        <p:spPr>
          <a:xfrm>
            <a:off x="395536" y="6381328"/>
            <a:ext cx="4536504" cy="7200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descr="руки.png"/>
          <p:cNvPicPr>
            <a:picLocks noChangeAspect="1"/>
          </p:cNvPicPr>
          <p:nvPr/>
        </p:nvPicPr>
        <p:blipFill>
          <a:blip r:embed="rId5" cstate="print"/>
          <a:stretch>
            <a:fillRect/>
          </a:stretch>
        </p:blipFill>
        <p:spPr>
          <a:xfrm>
            <a:off x="5004048" y="548680"/>
            <a:ext cx="4177324" cy="4177324"/>
          </a:xfrm>
          <a:prstGeom prst="rect">
            <a:avLst/>
          </a:prstGeom>
        </p:spPr>
      </p:pic>
      <p:sp>
        <p:nvSpPr>
          <p:cNvPr id="11" name="TextBox 6"/>
          <p:cNvSpPr txBox="1">
            <a:spLocks noChangeArrowheads="1"/>
          </p:cNvSpPr>
          <p:nvPr/>
        </p:nvSpPr>
        <p:spPr bwMode="auto">
          <a:xfrm>
            <a:off x="2619951" y="1247295"/>
            <a:ext cx="2376264" cy="1015663"/>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ru-RU" sz="2000" b="1" dirty="0" err="1" smtClean="0">
                <a:solidFill>
                  <a:srgbClr val="C00000"/>
                </a:solidFill>
                <a:effectLst>
                  <a:outerShdw blurRad="38100" dist="38100" dir="2700000" algn="tl">
                    <a:srgbClr val="000000">
                      <a:alpha val="43137"/>
                    </a:srgbClr>
                  </a:outerShdw>
                </a:effectLst>
                <a:latin typeface="Arial" pitchFamily="34" charset="0"/>
              </a:rPr>
              <a:t>телеЭКГ</a:t>
            </a:r>
            <a:endParaRPr lang="ru-RU" sz="2000" b="1" dirty="0" smtClean="0">
              <a:solidFill>
                <a:srgbClr val="C00000"/>
              </a:solidFill>
              <a:effectLst>
                <a:outerShdw blurRad="38100" dist="38100" dir="2700000" algn="tl">
                  <a:srgbClr val="000000">
                    <a:alpha val="43137"/>
                  </a:srgbClr>
                </a:outerShdw>
              </a:effectLst>
              <a:latin typeface="Arial" pitchFamily="34" charset="0"/>
            </a:endParaRPr>
          </a:p>
          <a:p>
            <a:pPr eaLnBrk="1" hangingPunct="1"/>
            <a:r>
              <a:rPr lang="ru-RU" sz="2000" b="1" dirty="0" smtClean="0">
                <a:solidFill>
                  <a:srgbClr val="C00000"/>
                </a:solidFill>
                <a:effectLst>
                  <a:outerShdw blurRad="38100" dist="38100" dir="2700000" algn="tl">
                    <a:srgbClr val="000000">
                      <a:alpha val="43137"/>
                    </a:srgbClr>
                  </a:outerShdw>
                </a:effectLst>
                <a:latin typeface="Arial" pitchFamily="34" charset="0"/>
              </a:rPr>
              <a:t>телемедицина</a:t>
            </a:r>
          </a:p>
          <a:p>
            <a:pPr eaLnBrk="1" hangingPunct="1"/>
            <a:r>
              <a:rPr lang="ru-RU" sz="2000" b="1" dirty="0" err="1" smtClean="0">
                <a:solidFill>
                  <a:srgbClr val="C00000"/>
                </a:solidFill>
                <a:effectLst>
                  <a:outerShdw blurRad="38100" dist="38100" dir="2700000" algn="tl">
                    <a:srgbClr val="000000">
                      <a:alpha val="43137"/>
                    </a:srgbClr>
                  </a:outerShdw>
                </a:effectLst>
                <a:latin typeface="Arial" pitchFamily="34" charset="0"/>
              </a:rPr>
              <a:t>телемониторинг</a:t>
            </a:r>
            <a:endParaRPr lang="ru-RU" sz="2000" b="1" dirty="0">
              <a:solidFill>
                <a:srgbClr val="C00000"/>
              </a:solidFill>
              <a:effectLst>
                <a:outerShdw blurRad="38100" dist="38100" dir="2700000" algn="tl">
                  <a:srgbClr val="000000">
                    <a:alpha val="43137"/>
                  </a:srgbClr>
                </a:outerShdw>
              </a:effectLst>
              <a:latin typeface="Arial" pitchFamily="34" charset="0"/>
            </a:endParaRPr>
          </a:p>
        </p:txBody>
      </p:sp>
      <p:sp>
        <p:nvSpPr>
          <p:cNvPr id="12" name="TextBox 6"/>
          <p:cNvSpPr txBox="1">
            <a:spLocks noChangeArrowheads="1"/>
          </p:cNvSpPr>
          <p:nvPr/>
        </p:nvSpPr>
        <p:spPr bwMode="auto">
          <a:xfrm>
            <a:off x="5004048" y="5085184"/>
            <a:ext cx="1872208" cy="1015663"/>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ru-RU" sz="2000" b="1" dirty="0" smtClean="0">
                <a:solidFill>
                  <a:srgbClr val="C00000"/>
                </a:solidFill>
                <a:effectLst>
                  <a:outerShdw blurRad="38100" dist="38100" dir="2700000" algn="tl">
                    <a:srgbClr val="000000">
                      <a:alpha val="43137"/>
                    </a:srgbClr>
                  </a:outerShdw>
                </a:effectLst>
                <a:latin typeface="Arial" pitchFamily="34" charset="0"/>
              </a:rPr>
              <a:t>электронная медицинская карта</a:t>
            </a:r>
            <a:endParaRPr lang="ru-RU" sz="2000" b="1" dirty="0">
              <a:solidFill>
                <a:srgbClr val="C00000"/>
              </a:solidFill>
              <a:effectLst>
                <a:outerShdw blurRad="38100" dist="38100" dir="2700000" algn="tl">
                  <a:srgbClr val="000000">
                    <a:alpha val="43137"/>
                  </a:srgbClr>
                </a:outerShdw>
              </a:effectLst>
              <a:latin typeface="Arial" pitchFamily="34" charset="0"/>
            </a:endParaRPr>
          </a:p>
        </p:txBody>
      </p:sp>
      <p:sp>
        <p:nvSpPr>
          <p:cNvPr id="13" name="Прямоугольник 12"/>
          <p:cNvSpPr/>
          <p:nvPr/>
        </p:nvSpPr>
        <p:spPr>
          <a:xfrm>
            <a:off x="4644007" y="836712"/>
            <a:ext cx="4244953" cy="369332"/>
          </a:xfrm>
          <a:prstGeom prst="rect">
            <a:avLst/>
          </a:prstGeom>
          <a:solidFill>
            <a:schemeClr val="bg1"/>
          </a:solidFill>
        </p:spPr>
        <p:txBody>
          <a:bodyPr wrap="square">
            <a:spAutoFit/>
          </a:bodyPr>
          <a:lstStyle/>
          <a:p>
            <a:pPr algn="r"/>
            <a:r>
              <a:rPr lang="ru-RU" altLang="ru-RU" b="1" dirty="0">
                <a:solidFill>
                  <a:srgbClr val="996633"/>
                </a:solidFill>
                <a:effectLst>
                  <a:outerShdw blurRad="38100" dist="38100" dir="2700000" algn="tl">
                    <a:srgbClr val="000000">
                      <a:alpha val="43137"/>
                    </a:srgbClr>
                  </a:outerShdw>
                </a:effectLst>
              </a:rPr>
              <a:t>ИНФОРМАТИЗАЦИЯ ЗДРАВООХРАНЕНИЯ</a:t>
            </a:r>
          </a:p>
        </p:txBody>
      </p:sp>
    </p:spTree>
    <p:extLst>
      <p:ext uri="{BB962C8B-B14F-4D97-AF65-F5344CB8AC3E}">
        <p14:creationId xmlns="" xmlns:p14="http://schemas.microsoft.com/office/powerpoint/2010/main" val="6580694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Прямая со стрелкой 41"/>
          <p:cNvCxnSpPr/>
          <p:nvPr/>
        </p:nvCxnSpPr>
        <p:spPr>
          <a:xfrm flipV="1">
            <a:off x="3707904" y="1340768"/>
            <a:ext cx="360040" cy="50405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Прямая со стрелкой 45"/>
          <p:cNvCxnSpPr/>
          <p:nvPr/>
        </p:nvCxnSpPr>
        <p:spPr>
          <a:xfrm flipH="1" flipV="1">
            <a:off x="4860032" y="1340768"/>
            <a:ext cx="360040" cy="50405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86" name="Picture 3" descr="E:\Мои документы\Мои рисунки\7091183_w640_h640_111.jpg"/>
          <p:cNvPicPr>
            <a:picLocks noChangeAspect="1" noChangeArrowheads="1"/>
          </p:cNvPicPr>
          <p:nvPr/>
        </p:nvPicPr>
        <p:blipFill>
          <a:blip r:embed="rId3" cstate="print"/>
          <a:srcRect/>
          <a:stretch>
            <a:fillRect/>
          </a:stretch>
        </p:blipFill>
        <p:spPr bwMode="auto">
          <a:xfrm>
            <a:off x="3635896" y="2492896"/>
            <a:ext cx="1728192" cy="1499567"/>
          </a:xfrm>
          <a:prstGeom prst="rect">
            <a:avLst/>
          </a:prstGeom>
          <a:solidFill>
            <a:schemeClr val="bg1">
              <a:lumMod val="95000"/>
            </a:schemeClr>
          </a:solidFill>
        </p:spPr>
      </p:pic>
      <p:pic>
        <p:nvPicPr>
          <p:cNvPr id="79" name="Picture 3" descr="E:\Мои документы\Мои рисунки\79074007_original001.gif"/>
          <p:cNvPicPr>
            <a:picLocks noChangeAspect="1" noChangeArrowheads="1"/>
          </p:cNvPicPr>
          <p:nvPr/>
        </p:nvPicPr>
        <p:blipFill>
          <a:blip r:embed="rId4" cstate="print"/>
          <a:srcRect/>
          <a:stretch>
            <a:fillRect/>
          </a:stretch>
        </p:blipFill>
        <p:spPr bwMode="auto">
          <a:xfrm>
            <a:off x="6790336" y="116632"/>
            <a:ext cx="2051720" cy="792088"/>
          </a:xfrm>
          <a:prstGeom prst="rect">
            <a:avLst/>
          </a:prstGeom>
          <a:noFill/>
        </p:spPr>
      </p:pic>
      <p:cxnSp>
        <p:nvCxnSpPr>
          <p:cNvPr id="67" name="Прямая со стрелкой 66"/>
          <p:cNvCxnSpPr/>
          <p:nvPr/>
        </p:nvCxnSpPr>
        <p:spPr>
          <a:xfrm>
            <a:off x="5303427" y="5733401"/>
            <a:ext cx="504056" cy="57606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8" name="Прямая со стрелкой 67"/>
          <p:cNvCxnSpPr/>
          <p:nvPr/>
        </p:nvCxnSpPr>
        <p:spPr>
          <a:xfrm flipH="1">
            <a:off x="3203848" y="5661248"/>
            <a:ext cx="576064" cy="64807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6" name="Прямая со стрелкой 65"/>
          <p:cNvCxnSpPr/>
          <p:nvPr/>
        </p:nvCxnSpPr>
        <p:spPr>
          <a:xfrm>
            <a:off x="3203848" y="4581128"/>
            <a:ext cx="504056" cy="64807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5" name="Прямая со стрелкой 64"/>
          <p:cNvCxnSpPr/>
          <p:nvPr/>
        </p:nvCxnSpPr>
        <p:spPr>
          <a:xfrm>
            <a:off x="2987824" y="3501008"/>
            <a:ext cx="0" cy="64807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5" name="Прямая со стрелкой 54"/>
          <p:cNvCxnSpPr/>
          <p:nvPr/>
        </p:nvCxnSpPr>
        <p:spPr>
          <a:xfrm flipH="1">
            <a:off x="2987824" y="2276872"/>
            <a:ext cx="576064" cy="864096"/>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Прямая со стрелкой 53"/>
          <p:cNvCxnSpPr/>
          <p:nvPr/>
        </p:nvCxnSpPr>
        <p:spPr>
          <a:xfrm flipH="1">
            <a:off x="5436096" y="4653136"/>
            <a:ext cx="504056" cy="64807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p:nvPr/>
        </p:nvCxnSpPr>
        <p:spPr>
          <a:xfrm>
            <a:off x="6084168" y="3429000"/>
            <a:ext cx="0" cy="79208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Прямая со стрелкой 55"/>
          <p:cNvCxnSpPr/>
          <p:nvPr/>
        </p:nvCxnSpPr>
        <p:spPr>
          <a:xfrm>
            <a:off x="5364088" y="2276872"/>
            <a:ext cx="576064" cy="79208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4" name="Прямоугольник 13"/>
          <p:cNvSpPr txBox="1">
            <a:spLocks noChangeArrowheads="1"/>
          </p:cNvSpPr>
          <p:nvPr/>
        </p:nvSpPr>
        <p:spPr bwMode="auto">
          <a:xfrm>
            <a:off x="1157653" y="116632"/>
            <a:ext cx="5632683" cy="792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ru-RU" sz="2000" b="1" dirty="0" smtClean="0">
                <a:solidFill>
                  <a:schemeClr val="bg1"/>
                </a:solidFill>
                <a:latin typeface="Times New Roman" pitchFamily="18" charset="0"/>
                <a:cs typeface="Times New Roman" pitchFamily="18" charset="0"/>
              </a:rPr>
              <a:t>Программы бесплатного и льготного лекарственного обеспечения населения</a:t>
            </a:r>
            <a:endParaRPr lang="ru-RU" sz="2000" b="1" dirty="0">
              <a:solidFill>
                <a:schemeClr val="bg1"/>
              </a:solidFill>
              <a:latin typeface="Times New Roman" pitchFamily="18" charset="0"/>
              <a:cs typeface="Times New Roman" pitchFamily="18" charset="0"/>
            </a:endParaRPr>
          </a:p>
        </p:txBody>
      </p:sp>
      <p:sp>
        <p:nvSpPr>
          <p:cNvPr id="27" name="Прямоугольник 26"/>
          <p:cNvSpPr/>
          <p:nvPr/>
        </p:nvSpPr>
        <p:spPr>
          <a:xfrm>
            <a:off x="5580112" y="5157192"/>
            <a:ext cx="3286144" cy="648072"/>
          </a:xfrm>
          <a:prstGeom prst="rect">
            <a:avLst/>
          </a:prstGeom>
          <a:solidFill>
            <a:srgbClr val="C000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bg1"/>
                </a:solidFill>
                <a:latin typeface="Times New Roman" pitchFamily="18" charset="0"/>
                <a:cs typeface="Times New Roman" pitchFamily="18" charset="0"/>
              </a:rPr>
              <a:t>Федеральная программа СПИД/ВИЧ, гепатиты В и С</a:t>
            </a:r>
            <a:endParaRPr lang="ru-RU" sz="1600" dirty="0">
              <a:solidFill>
                <a:schemeClr val="bg1"/>
              </a:solidFill>
              <a:latin typeface="Times New Roman" pitchFamily="18" charset="0"/>
              <a:cs typeface="Times New Roman" pitchFamily="18" charset="0"/>
            </a:endParaRPr>
          </a:p>
        </p:txBody>
      </p:sp>
      <p:sp>
        <p:nvSpPr>
          <p:cNvPr id="26" name="Прямоугольник 25"/>
          <p:cNvSpPr/>
          <p:nvPr/>
        </p:nvSpPr>
        <p:spPr>
          <a:xfrm>
            <a:off x="6156176" y="4077072"/>
            <a:ext cx="2710080" cy="648072"/>
          </a:xfrm>
          <a:prstGeom prst="rect">
            <a:avLst/>
          </a:prstGeom>
          <a:solidFill>
            <a:srgbClr val="0070C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bg1"/>
                </a:solidFill>
                <a:latin typeface="Times New Roman" pitchFamily="18" charset="0"/>
                <a:cs typeface="Times New Roman" pitchFamily="18" charset="0"/>
              </a:rPr>
              <a:t>Областная программа СЗЗ (психиатрия, туберкулез)</a:t>
            </a:r>
            <a:endParaRPr lang="ru-RU" sz="1600" dirty="0">
              <a:solidFill>
                <a:schemeClr val="bg1"/>
              </a:solidFill>
              <a:latin typeface="Times New Roman" pitchFamily="18" charset="0"/>
              <a:cs typeface="Times New Roman" pitchFamily="18" charset="0"/>
            </a:endParaRPr>
          </a:p>
        </p:txBody>
      </p:sp>
      <p:sp>
        <p:nvSpPr>
          <p:cNvPr id="25" name="Прямоугольник 24"/>
          <p:cNvSpPr/>
          <p:nvPr/>
        </p:nvSpPr>
        <p:spPr>
          <a:xfrm>
            <a:off x="6228184" y="2924944"/>
            <a:ext cx="2638072" cy="648072"/>
          </a:xfrm>
          <a:prstGeom prst="rect">
            <a:avLst/>
          </a:prstGeom>
          <a:solidFill>
            <a:srgbClr val="C000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bg1"/>
                </a:solidFill>
                <a:latin typeface="Times New Roman" pitchFamily="18" charset="0"/>
                <a:cs typeface="Times New Roman" pitchFamily="18" charset="0"/>
              </a:rPr>
              <a:t>Федеральная программа Туберкулез</a:t>
            </a:r>
            <a:endParaRPr lang="ru-RU" sz="1600" dirty="0">
              <a:solidFill>
                <a:schemeClr val="bg1"/>
              </a:solidFill>
              <a:latin typeface="Times New Roman" pitchFamily="18" charset="0"/>
              <a:cs typeface="Times New Roman" pitchFamily="18" charset="0"/>
            </a:endParaRPr>
          </a:p>
        </p:txBody>
      </p:sp>
      <p:sp>
        <p:nvSpPr>
          <p:cNvPr id="24" name="Прямоугольник 23"/>
          <p:cNvSpPr/>
          <p:nvPr/>
        </p:nvSpPr>
        <p:spPr>
          <a:xfrm>
            <a:off x="5652120" y="1844824"/>
            <a:ext cx="3214136" cy="648072"/>
          </a:xfrm>
          <a:prstGeom prst="rect">
            <a:avLst/>
          </a:prstGeom>
          <a:solidFill>
            <a:srgbClr val="0070C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bg1"/>
                </a:solidFill>
                <a:latin typeface="Times New Roman" pitchFamily="18" charset="0"/>
                <a:cs typeface="Times New Roman" pitchFamily="18" charset="0"/>
              </a:rPr>
              <a:t>Областная целевая программа (вакцинопрофилактика, гепатиты)</a:t>
            </a:r>
            <a:endParaRPr lang="ru-RU" sz="1600" dirty="0">
              <a:solidFill>
                <a:schemeClr val="bg1"/>
              </a:solidFill>
              <a:latin typeface="Times New Roman" pitchFamily="18" charset="0"/>
              <a:cs typeface="Times New Roman" pitchFamily="18" charset="0"/>
            </a:endParaRPr>
          </a:p>
        </p:txBody>
      </p:sp>
      <p:sp>
        <p:nvSpPr>
          <p:cNvPr id="23" name="Прямоугольник 22"/>
          <p:cNvSpPr/>
          <p:nvPr/>
        </p:nvSpPr>
        <p:spPr>
          <a:xfrm>
            <a:off x="251520" y="4077072"/>
            <a:ext cx="2520280" cy="648072"/>
          </a:xfrm>
          <a:prstGeom prst="rect">
            <a:avLst/>
          </a:prstGeom>
          <a:solidFill>
            <a:srgbClr val="C000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bg1"/>
                </a:solidFill>
                <a:latin typeface="Times New Roman" pitchFamily="18" charset="0"/>
                <a:cs typeface="Times New Roman" pitchFamily="18" charset="0"/>
              </a:rPr>
              <a:t>Федеральная программа</a:t>
            </a:r>
          </a:p>
          <a:p>
            <a:pPr algn="ctr"/>
            <a:r>
              <a:rPr lang="ru-RU" sz="1600" dirty="0" smtClean="0">
                <a:solidFill>
                  <a:schemeClr val="bg1"/>
                </a:solidFill>
                <a:latin typeface="Times New Roman" pitchFamily="18" charset="0"/>
                <a:cs typeface="Times New Roman" pitchFamily="18" charset="0"/>
              </a:rPr>
              <a:t> 7 ВЗН</a:t>
            </a:r>
            <a:endParaRPr lang="ru-RU" sz="1600" dirty="0">
              <a:solidFill>
                <a:schemeClr val="bg1"/>
              </a:solidFill>
              <a:latin typeface="Times New Roman" pitchFamily="18" charset="0"/>
              <a:cs typeface="Times New Roman" pitchFamily="18" charset="0"/>
            </a:endParaRPr>
          </a:p>
        </p:txBody>
      </p:sp>
      <p:sp>
        <p:nvSpPr>
          <p:cNvPr id="22" name="Прямоугольник 21"/>
          <p:cNvSpPr/>
          <p:nvPr/>
        </p:nvSpPr>
        <p:spPr>
          <a:xfrm>
            <a:off x="251520" y="2924944"/>
            <a:ext cx="2520280" cy="648072"/>
          </a:xfrm>
          <a:prstGeom prst="rect">
            <a:avLst/>
          </a:prstGeom>
          <a:solidFill>
            <a:srgbClr val="0070C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bg1"/>
                </a:solidFill>
                <a:latin typeface="Times New Roman" pitchFamily="18" charset="0"/>
                <a:cs typeface="Times New Roman" pitchFamily="18" charset="0"/>
              </a:rPr>
              <a:t>Областная программа ДЛ (хронические болезни)  </a:t>
            </a:r>
            <a:endParaRPr lang="ru-RU" sz="1600" dirty="0">
              <a:solidFill>
                <a:schemeClr val="bg1"/>
              </a:solidFill>
              <a:latin typeface="Times New Roman" pitchFamily="18" charset="0"/>
              <a:cs typeface="Times New Roman" pitchFamily="18" charset="0"/>
            </a:endParaRPr>
          </a:p>
        </p:txBody>
      </p:sp>
      <p:sp>
        <p:nvSpPr>
          <p:cNvPr id="21" name="Прямоугольник 20"/>
          <p:cNvSpPr/>
          <p:nvPr/>
        </p:nvSpPr>
        <p:spPr>
          <a:xfrm>
            <a:off x="251520" y="5157192"/>
            <a:ext cx="3168352" cy="648072"/>
          </a:xfrm>
          <a:prstGeom prst="rect">
            <a:avLst/>
          </a:prstGeom>
          <a:solidFill>
            <a:srgbClr val="0070C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bg1"/>
                </a:solidFill>
                <a:latin typeface="Times New Roman" pitchFamily="18" charset="0"/>
                <a:cs typeface="Times New Roman" pitchFamily="18" charset="0"/>
              </a:rPr>
              <a:t>Областная программа ЛО редких (</a:t>
            </a:r>
            <a:r>
              <a:rPr lang="ru-RU" sz="1600" dirty="0" err="1" smtClean="0">
                <a:solidFill>
                  <a:schemeClr val="bg1"/>
                </a:solidFill>
                <a:latin typeface="Times New Roman" pitchFamily="18" charset="0"/>
                <a:cs typeface="Times New Roman" pitchFamily="18" charset="0"/>
              </a:rPr>
              <a:t>орфанных</a:t>
            </a:r>
            <a:r>
              <a:rPr lang="ru-RU" sz="1600" dirty="0" smtClean="0">
                <a:solidFill>
                  <a:schemeClr val="bg1"/>
                </a:solidFill>
                <a:latin typeface="Times New Roman" pitchFamily="18" charset="0"/>
                <a:cs typeface="Times New Roman" pitchFamily="18" charset="0"/>
              </a:rPr>
              <a:t>) заболеваний</a:t>
            </a:r>
            <a:endParaRPr lang="ru-RU" sz="1600" dirty="0">
              <a:solidFill>
                <a:schemeClr val="bg1"/>
              </a:solidFill>
              <a:latin typeface="Times New Roman" pitchFamily="18" charset="0"/>
              <a:cs typeface="Times New Roman" pitchFamily="18" charset="0"/>
            </a:endParaRPr>
          </a:p>
        </p:txBody>
      </p:sp>
      <p:sp>
        <p:nvSpPr>
          <p:cNvPr id="20" name="Прямоугольник 19"/>
          <p:cNvSpPr/>
          <p:nvPr/>
        </p:nvSpPr>
        <p:spPr>
          <a:xfrm>
            <a:off x="251520" y="1844824"/>
            <a:ext cx="3096344" cy="648072"/>
          </a:xfrm>
          <a:prstGeom prst="rect">
            <a:avLst/>
          </a:prstGeom>
          <a:solidFill>
            <a:srgbClr val="C000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bg1"/>
                </a:solidFill>
                <a:latin typeface="Times New Roman" pitchFamily="18" charset="0"/>
                <a:cs typeface="Times New Roman" pitchFamily="18" charset="0"/>
              </a:rPr>
              <a:t>Федеральная программа ОНЛП</a:t>
            </a:r>
          </a:p>
          <a:p>
            <a:pPr algn="ctr"/>
            <a:r>
              <a:rPr lang="ru-RU" sz="1600" dirty="0" smtClean="0">
                <a:solidFill>
                  <a:schemeClr val="bg1"/>
                </a:solidFill>
                <a:latin typeface="Times New Roman" pitchFamily="18" charset="0"/>
                <a:cs typeface="Times New Roman" pitchFamily="18" charset="0"/>
              </a:rPr>
              <a:t>(инвалиды, участники ВОВ)</a:t>
            </a:r>
            <a:endParaRPr lang="ru-RU" sz="1600" dirty="0">
              <a:solidFill>
                <a:schemeClr val="bg1"/>
              </a:solidFill>
              <a:latin typeface="Times New Roman" pitchFamily="18" charset="0"/>
              <a:cs typeface="Times New Roman" pitchFamily="18" charset="0"/>
            </a:endParaRPr>
          </a:p>
        </p:txBody>
      </p:sp>
      <p:sp>
        <p:nvSpPr>
          <p:cNvPr id="2" name="Заголовок 1"/>
          <p:cNvSpPr>
            <a:spLocks noGrp="1"/>
          </p:cNvSpPr>
          <p:nvPr>
            <p:ph type="ctrTitle"/>
          </p:nvPr>
        </p:nvSpPr>
        <p:spPr>
          <a:xfrm>
            <a:off x="5774432" y="5949280"/>
            <a:ext cx="3369568" cy="720080"/>
          </a:xfrm>
          <a:solidFill>
            <a:schemeClr val="bg1"/>
          </a:solidFill>
        </p:spPr>
        <p:txBody>
          <a:bodyPr>
            <a:noAutofit/>
          </a:bodyPr>
          <a:lstStyle/>
          <a:p>
            <a:pPr marL="0" indent="0" algn="ctr">
              <a:buClrTx/>
              <a:buSzTx/>
              <a:buNone/>
              <a:defRPr/>
            </a:pPr>
            <a:r>
              <a:rPr lang="ru-RU" sz="1600" b="1" dirty="0">
                <a:solidFill>
                  <a:schemeClr val="tx1"/>
                </a:solidFill>
                <a:effectLst/>
                <a:latin typeface="Times New Roman" pitchFamily="18" charset="0"/>
                <a:cs typeface="Times New Roman" pitchFamily="18" charset="0"/>
              </a:rPr>
              <a:t>В профильных кабинетах медицинских организаций </a:t>
            </a:r>
            <a:br>
              <a:rPr lang="ru-RU" sz="1600" b="1" dirty="0">
                <a:solidFill>
                  <a:schemeClr val="tx1"/>
                </a:solidFill>
                <a:effectLst/>
                <a:latin typeface="Times New Roman" pitchFamily="18" charset="0"/>
                <a:cs typeface="Times New Roman" pitchFamily="18" charset="0"/>
              </a:rPr>
            </a:br>
            <a:r>
              <a:rPr lang="ru-RU" sz="1600" b="1" dirty="0">
                <a:solidFill>
                  <a:schemeClr val="tx1"/>
                </a:solidFill>
                <a:effectLst/>
                <a:latin typeface="Times New Roman" pitchFamily="18" charset="0"/>
                <a:cs typeface="Times New Roman" pitchFamily="18" charset="0"/>
              </a:rPr>
              <a:t>1897 млн. руб. (33%)</a:t>
            </a:r>
          </a:p>
        </p:txBody>
      </p:sp>
      <p:sp>
        <p:nvSpPr>
          <p:cNvPr id="4" name="Овал 3"/>
          <p:cNvSpPr/>
          <p:nvPr/>
        </p:nvSpPr>
        <p:spPr>
          <a:xfrm>
            <a:off x="3203848" y="1700808"/>
            <a:ext cx="914400" cy="914400"/>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C00000"/>
                </a:solidFill>
                <a:latin typeface="Times New Roman" pitchFamily="18" charset="0"/>
                <a:cs typeface="Times New Roman" pitchFamily="18" charset="0"/>
              </a:rPr>
              <a:t>1404</a:t>
            </a:r>
            <a:endParaRPr lang="ru-RU" b="1" dirty="0">
              <a:solidFill>
                <a:srgbClr val="C00000"/>
              </a:solidFill>
              <a:latin typeface="Times New Roman" pitchFamily="18" charset="0"/>
              <a:cs typeface="Times New Roman" pitchFamily="18" charset="0"/>
            </a:endParaRPr>
          </a:p>
        </p:txBody>
      </p:sp>
      <p:sp>
        <p:nvSpPr>
          <p:cNvPr id="6" name="Овал 5"/>
          <p:cNvSpPr/>
          <p:nvPr/>
        </p:nvSpPr>
        <p:spPr>
          <a:xfrm>
            <a:off x="2627784" y="2780928"/>
            <a:ext cx="914400" cy="914400"/>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C00000"/>
                </a:solidFill>
                <a:latin typeface="Times New Roman" pitchFamily="18" charset="0"/>
                <a:cs typeface="Times New Roman" pitchFamily="18" charset="0"/>
              </a:rPr>
              <a:t>775</a:t>
            </a:r>
            <a:endParaRPr lang="ru-RU" b="1" dirty="0">
              <a:solidFill>
                <a:srgbClr val="C00000"/>
              </a:solidFill>
              <a:latin typeface="Times New Roman" pitchFamily="18" charset="0"/>
              <a:cs typeface="Times New Roman" pitchFamily="18" charset="0"/>
            </a:endParaRPr>
          </a:p>
        </p:txBody>
      </p:sp>
      <p:sp>
        <p:nvSpPr>
          <p:cNvPr id="7" name="Овал 6"/>
          <p:cNvSpPr/>
          <p:nvPr/>
        </p:nvSpPr>
        <p:spPr>
          <a:xfrm>
            <a:off x="2627784" y="3933056"/>
            <a:ext cx="914400" cy="914400"/>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C00000"/>
                </a:solidFill>
                <a:latin typeface="Times New Roman" pitchFamily="18" charset="0"/>
                <a:cs typeface="Times New Roman" pitchFamily="18" charset="0"/>
              </a:rPr>
              <a:t>1355</a:t>
            </a:r>
            <a:endParaRPr lang="ru-RU" b="1" dirty="0">
              <a:solidFill>
                <a:srgbClr val="C00000"/>
              </a:solidFill>
              <a:latin typeface="Times New Roman" pitchFamily="18" charset="0"/>
              <a:cs typeface="Times New Roman" pitchFamily="18" charset="0"/>
            </a:endParaRPr>
          </a:p>
        </p:txBody>
      </p:sp>
      <p:sp>
        <p:nvSpPr>
          <p:cNvPr id="8" name="Овал 7"/>
          <p:cNvSpPr/>
          <p:nvPr/>
        </p:nvSpPr>
        <p:spPr>
          <a:xfrm>
            <a:off x="3275856" y="5013176"/>
            <a:ext cx="914400" cy="914400"/>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C00000"/>
                </a:solidFill>
                <a:latin typeface="Times New Roman" pitchFamily="18" charset="0"/>
                <a:cs typeface="Times New Roman" pitchFamily="18" charset="0"/>
              </a:rPr>
              <a:t>257</a:t>
            </a:r>
            <a:endParaRPr lang="ru-RU" b="1" dirty="0">
              <a:solidFill>
                <a:srgbClr val="C00000"/>
              </a:solidFill>
              <a:latin typeface="Times New Roman" pitchFamily="18" charset="0"/>
              <a:cs typeface="Times New Roman" pitchFamily="18" charset="0"/>
            </a:endParaRPr>
          </a:p>
        </p:txBody>
      </p:sp>
      <p:sp>
        <p:nvSpPr>
          <p:cNvPr id="15" name="Овал 14"/>
          <p:cNvSpPr/>
          <p:nvPr/>
        </p:nvSpPr>
        <p:spPr>
          <a:xfrm>
            <a:off x="4860032" y="1700808"/>
            <a:ext cx="914400" cy="914400"/>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C00000"/>
                </a:solidFill>
                <a:latin typeface="Times New Roman" pitchFamily="18" charset="0"/>
                <a:cs typeface="Times New Roman" pitchFamily="18" charset="0"/>
              </a:rPr>
              <a:t>170</a:t>
            </a:r>
            <a:endParaRPr lang="ru-RU" b="1" dirty="0">
              <a:solidFill>
                <a:srgbClr val="C00000"/>
              </a:solidFill>
              <a:latin typeface="Times New Roman" pitchFamily="18" charset="0"/>
              <a:cs typeface="Times New Roman" pitchFamily="18" charset="0"/>
            </a:endParaRPr>
          </a:p>
        </p:txBody>
      </p:sp>
      <p:sp>
        <p:nvSpPr>
          <p:cNvPr id="16" name="Овал 15"/>
          <p:cNvSpPr/>
          <p:nvPr/>
        </p:nvSpPr>
        <p:spPr>
          <a:xfrm>
            <a:off x="5436096" y="2780928"/>
            <a:ext cx="914400" cy="914400"/>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C00000"/>
                </a:solidFill>
                <a:latin typeface="Times New Roman" pitchFamily="18" charset="0"/>
                <a:cs typeface="Times New Roman" pitchFamily="18" charset="0"/>
              </a:rPr>
              <a:t>154</a:t>
            </a:r>
            <a:endParaRPr lang="ru-RU" b="1" dirty="0">
              <a:solidFill>
                <a:srgbClr val="C00000"/>
              </a:solidFill>
              <a:latin typeface="Times New Roman" pitchFamily="18" charset="0"/>
              <a:cs typeface="Times New Roman" pitchFamily="18" charset="0"/>
            </a:endParaRPr>
          </a:p>
        </p:txBody>
      </p:sp>
      <p:sp>
        <p:nvSpPr>
          <p:cNvPr id="17" name="Овал 16"/>
          <p:cNvSpPr/>
          <p:nvPr/>
        </p:nvSpPr>
        <p:spPr>
          <a:xfrm>
            <a:off x="5436096" y="3933056"/>
            <a:ext cx="914400" cy="914400"/>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C00000"/>
                </a:solidFill>
                <a:latin typeface="Times New Roman" pitchFamily="18" charset="0"/>
                <a:cs typeface="Times New Roman" pitchFamily="18" charset="0"/>
              </a:rPr>
              <a:t>208</a:t>
            </a:r>
            <a:endParaRPr lang="ru-RU" b="1" dirty="0">
              <a:solidFill>
                <a:srgbClr val="C00000"/>
              </a:solidFill>
              <a:latin typeface="Times New Roman" pitchFamily="18" charset="0"/>
              <a:cs typeface="Times New Roman" pitchFamily="18" charset="0"/>
            </a:endParaRPr>
          </a:p>
        </p:txBody>
      </p:sp>
      <p:sp>
        <p:nvSpPr>
          <p:cNvPr id="18" name="Овал 17"/>
          <p:cNvSpPr/>
          <p:nvPr/>
        </p:nvSpPr>
        <p:spPr>
          <a:xfrm>
            <a:off x="5004048" y="5013176"/>
            <a:ext cx="914400" cy="914400"/>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C00000"/>
                </a:solidFill>
                <a:latin typeface="Times New Roman" pitchFamily="18" charset="0"/>
                <a:cs typeface="Times New Roman" pitchFamily="18" charset="0"/>
              </a:rPr>
              <a:t>1365</a:t>
            </a:r>
            <a:endParaRPr lang="ru-RU" b="1" dirty="0">
              <a:solidFill>
                <a:srgbClr val="C00000"/>
              </a:solidFill>
              <a:latin typeface="Times New Roman" pitchFamily="18" charset="0"/>
              <a:cs typeface="Times New Roman" pitchFamily="18" charset="0"/>
            </a:endParaRPr>
          </a:p>
        </p:txBody>
      </p:sp>
      <p:sp>
        <p:nvSpPr>
          <p:cNvPr id="28" name="Заголовок 1"/>
          <p:cNvSpPr txBox="1">
            <a:spLocks/>
          </p:cNvSpPr>
          <p:nvPr/>
        </p:nvSpPr>
        <p:spPr>
          <a:xfrm>
            <a:off x="3635896" y="3717032"/>
            <a:ext cx="1728192" cy="1008112"/>
          </a:xfrm>
          <a:prstGeom prst="rect">
            <a:avLst/>
          </a:prstGeom>
          <a:solidFill>
            <a:schemeClr val="bg1">
              <a:lumMod val="95000"/>
            </a:schemeClr>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3500" b="1" dirty="0" smtClean="0">
                <a:solidFill>
                  <a:srgbClr val="C00000"/>
                </a:solidFill>
                <a:latin typeface="Times New Roman" pitchFamily="18" charset="0"/>
                <a:ea typeface="+mj-ea"/>
                <a:cs typeface="Times New Roman" pitchFamily="18" charset="0"/>
              </a:rPr>
              <a:t>5 688 </a:t>
            </a:r>
          </a:p>
          <a:p>
            <a:pPr marL="0" marR="0" lvl="0" indent="0" algn="ctr" defTabSz="914400" rtl="0" eaLnBrk="1" fontAlgn="auto" latinLnBrk="0" hangingPunct="1">
              <a:lnSpc>
                <a:spcPct val="100000"/>
              </a:lnSpc>
              <a:spcBef>
                <a:spcPct val="0"/>
              </a:spcBef>
              <a:spcAft>
                <a:spcPts val="0"/>
              </a:spcAft>
              <a:buClrTx/>
              <a:buSzTx/>
              <a:buFontTx/>
              <a:buNone/>
              <a:tabLst/>
              <a:defRPr/>
            </a:pPr>
            <a:r>
              <a:rPr lang="ru-RU" sz="2000" b="1" dirty="0" smtClean="0">
                <a:solidFill>
                  <a:srgbClr val="C00000"/>
                </a:solidFill>
                <a:latin typeface="Times New Roman" pitchFamily="18" charset="0"/>
                <a:ea typeface="+mj-ea"/>
                <a:cs typeface="Times New Roman" pitchFamily="18" charset="0"/>
              </a:rPr>
              <a:t>млн. руб.</a:t>
            </a:r>
            <a:endParaRPr kumimoji="0" lang="ru-RU" sz="2000" b="1" i="0" u="none" strike="noStrike" kern="1200" cap="none" spc="0" normalizeH="0" baseline="0" noProof="0" dirty="0" smtClean="0">
              <a:ln>
                <a:noFill/>
              </a:ln>
              <a:solidFill>
                <a:srgbClr val="C00000"/>
              </a:solidFill>
              <a:effectLst/>
              <a:uLnTx/>
              <a:uFillTx/>
              <a:latin typeface="Times New Roman" pitchFamily="18" charset="0"/>
              <a:ea typeface="+mj-ea"/>
              <a:cs typeface="Times New Roman" pitchFamily="18" charset="0"/>
            </a:endParaRPr>
          </a:p>
        </p:txBody>
      </p:sp>
      <p:pic>
        <p:nvPicPr>
          <p:cNvPr id="33" name="Picture 11" descr="сканирование0004"/>
          <p:cNvPicPr>
            <a:picLocks noChangeAspect="1" noChangeArrowheads="1"/>
          </p:cNvPicPr>
          <p:nvPr/>
        </p:nvPicPr>
        <p:blipFill>
          <a:blip r:embed="rId5" cstate="print"/>
          <a:srcRect/>
          <a:stretch>
            <a:fillRect/>
          </a:stretch>
        </p:blipFill>
        <p:spPr bwMode="auto">
          <a:xfrm>
            <a:off x="154639" y="126676"/>
            <a:ext cx="1008360" cy="1301547"/>
          </a:xfrm>
          <a:prstGeom prst="rect">
            <a:avLst/>
          </a:prstGeom>
          <a:noFill/>
          <a:ln w="9525">
            <a:noFill/>
            <a:miter lim="800000"/>
            <a:headEnd/>
            <a:tailEnd/>
          </a:ln>
        </p:spPr>
      </p:pic>
      <p:sp>
        <p:nvSpPr>
          <p:cNvPr id="38" name="Заголовок 1"/>
          <p:cNvSpPr txBox="1">
            <a:spLocks/>
          </p:cNvSpPr>
          <p:nvPr/>
        </p:nvSpPr>
        <p:spPr>
          <a:xfrm>
            <a:off x="2483768" y="980728"/>
            <a:ext cx="4032448" cy="504057"/>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Амбулаторный этап</a:t>
            </a:r>
          </a:p>
        </p:txBody>
      </p:sp>
      <p:sp>
        <p:nvSpPr>
          <p:cNvPr id="39" name="Заголовок 1"/>
          <p:cNvSpPr txBox="1">
            <a:spLocks/>
          </p:cNvSpPr>
          <p:nvPr/>
        </p:nvSpPr>
        <p:spPr>
          <a:xfrm>
            <a:off x="323528" y="5949280"/>
            <a:ext cx="2808312" cy="720080"/>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В аптечных организациях</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r>
              <a:rPr lang="ru-RU" sz="1600" b="1" dirty="0" smtClean="0">
                <a:latin typeface="Times New Roman" pitchFamily="18" charset="0"/>
                <a:ea typeface="+mj-ea"/>
                <a:cs typeface="Times New Roman" pitchFamily="18" charset="0"/>
              </a:rPr>
              <a:t>по рецепту врача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3 791 млн. руб. (67%)</a:t>
            </a:r>
          </a:p>
        </p:txBody>
      </p:sp>
      <p:sp>
        <p:nvSpPr>
          <p:cNvPr id="36" name="Номер слайда 35"/>
          <p:cNvSpPr>
            <a:spLocks noGrp="1"/>
          </p:cNvSpPr>
          <p:nvPr>
            <p:ph type="sldNum" sz="quarter" idx="12"/>
          </p:nvPr>
        </p:nvSpPr>
        <p:spPr/>
        <p:txBody>
          <a:bodyPr/>
          <a:lstStyle/>
          <a:p>
            <a:fld id="{C3C4FDF7-D16E-485B-BFE7-27242D4044AD}" type="slidenum">
              <a:rPr lang="ru-RU" smtClean="0"/>
              <a:pPr/>
              <a:t>44</a:t>
            </a:fld>
            <a:endParaRPr lang="ru-RU"/>
          </a:p>
        </p:txBody>
      </p:sp>
    </p:spTree>
    <p:extLst>
      <p:ext uri="{BB962C8B-B14F-4D97-AF65-F5344CB8AC3E}">
        <p14:creationId xmlns="" xmlns:p14="http://schemas.microsoft.com/office/powerpoint/2010/main" val="41898884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E:\Мои документы\Мои рисунки\d9cad566764962351b33297c0988db40.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850" y="1628775"/>
            <a:ext cx="2952750" cy="129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Box 15"/>
          <p:cNvSpPr txBox="1">
            <a:spLocks noChangeArrowheads="1"/>
          </p:cNvSpPr>
          <p:nvPr/>
        </p:nvSpPr>
        <p:spPr bwMode="auto">
          <a:xfrm>
            <a:off x="2195513" y="2420938"/>
            <a:ext cx="1081087"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rgbClr val="C7E41C"/>
                </a:solidFill>
                <a:latin typeface="Calibri" pitchFamily="34" charset="0"/>
              </a:defRPr>
            </a:lvl1pPr>
            <a:lvl2pPr marL="742950" indent="-285750" eaLnBrk="0" hangingPunct="0">
              <a:defRPr b="1">
                <a:solidFill>
                  <a:srgbClr val="C7E41C"/>
                </a:solidFill>
                <a:latin typeface="Calibri" pitchFamily="34" charset="0"/>
              </a:defRPr>
            </a:lvl2pPr>
            <a:lvl3pPr marL="1143000" indent="-228600" eaLnBrk="0" hangingPunct="0">
              <a:defRPr b="1">
                <a:solidFill>
                  <a:srgbClr val="C7E41C"/>
                </a:solidFill>
                <a:latin typeface="Calibri" pitchFamily="34" charset="0"/>
              </a:defRPr>
            </a:lvl3pPr>
            <a:lvl4pPr marL="1600200" indent="-228600" eaLnBrk="0" hangingPunct="0">
              <a:defRPr b="1">
                <a:solidFill>
                  <a:srgbClr val="C7E41C"/>
                </a:solidFill>
                <a:latin typeface="Calibri" pitchFamily="34" charset="0"/>
              </a:defRPr>
            </a:lvl4pPr>
            <a:lvl5pPr marL="2057400" indent="-228600" eaLnBrk="0" hangingPunct="0">
              <a:defRPr b="1">
                <a:solidFill>
                  <a:srgbClr val="C7E41C"/>
                </a:solidFill>
                <a:latin typeface="Calibri" pitchFamily="34" charset="0"/>
              </a:defRPr>
            </a:lvl5pPr>
            <a:lvl6pPr marL="2514600" indent="-228600" eaLnBrk="0" fontAlgn="base" hangingPunct="0">
              <a:spcBef>
                <a:spcPct val="0"/>
              </a:spcBef>
              <a:spcAft>
                <a:spcPct val="0"/>
              </a:spcAft>
              <a:defRPr b="1">
                <a:solidFill>
                  <a:srgbClr val="C7E41C"/>
                </a:solidFill>
                <a:latin typeface="Calibri" pitchFamily="34" charset="0"/>
              </a:defRPr>
            </a:lvl6pPr>
            <a:lvl7pPr marL="2971800" indent="-228600" eaLnBrk="0" fontAlgn="base" hangingPunct="0">
              <a:spcBef>
                <a:spcPct val="0"/>
              </a:spcBef>
              <a:spcAft>
                <a:spcPct val="0"/>
              </a:spcAft>
              <a:defRPr b="1">
                <a:solidFill>
                  <a:srgbClr val="C7E41C"/>
                </a:solidFill>
                <a:latin typeface="Calibri" pitchFamily="34" charset="0"/>
              </a:defRPr>
            </a:lvl7pPr>
            <a:lvl8pPr marL="3429000" indent="-228600" eaLnBrk="0" fontAlgn="base" hangingPunct="0">
              <a:spcBef>
                <a:spcPct val="0"/>
              </a:spcBef>
              <a:spcAft>
                <a:spcPct val="0"/>
              </a:spcAft>
              <a:defRPr b="1">
                <a:solidFill>
                  <a:srgbClr val="C7E41C"/>
                </a:solidFill>
                <a:latin typeface="Calibri" pitchFamily="34" charset="0"/>
              </a:defRPr>
            </a:lvl8pPr>
            <a:lvl9pPr marL="3886200" indent="-228600" eaLnBrk="0" fontAlgn="base" hangingPunct="0">
              <a:spcBef>
                <a:spcPct val="0"/>
              </a:spcBef>
              <a:spcAft>
                <a:spcPct val="0"/>
              </a:spcAft>
              <a:defRPr b="1">
                <a:solidFill>
                  <a:srgbClr val="C7E41C"/>
                </a:solidFill>
                <a:latin typeface="Calibri" pitchFamily="34" charset="0"/>
              </a:defRPr>
            </a:lvl9pPr>
          </a:lstStyle>
          <a:p>
            <a:pPr algn="ctr" eaLnBrk="1" hangingPunct="1"/>
            <a:r>
              <a:rPr lang="ru-RU" altLang="ru-RU" sz="2800" dirty="0" smtClean="0">
                <a:solidFill>
                  <a:srgbClr val="FF0000"/>
                </a:solidFill>
                <a:latin typeface="Times New Roman" pitchFamily="18" charset="0"/>
                <a:cs typeface="Times New Roman" pitchFamily="18" charset="0"/>
              </a:rPr>
              <a:t>23% </a:t>
            </a:r>
            <a:endParaRPr lang="ru-RU" altLang="ru-RU" sz="2800" dirty="0">
              <a:solidFill>
                <a:srgbClr val="FF0000"/>
              </a:solidFill>
              <a:latin typeface="Times New Roman" pitchFamily="18" charset="0"/>
              <a:cs typeface="Times New Roman" pitchFamily="18" charset="0"/>
            </a:endParaRPr>
          </a:p>
        </p:txBody>
      </p:sp>
      <p:graphicFrame>
        <p:nvGraphicFramePr>
          <p:cNvPr id="6" name="Group 188"/>
          <p:cNvGraphicFramePr>
            <a:graphicFrameLocks noGrp="1"/>
          </p:cNvGraphicFramePr>
          <p:nvPr>
            <p:ph/>
            <p:extLst>
              <p:ext uri="{D42A27DB-BD31-4B8C-83A1-F6EECF244321}">
                <p14:modId xmlns="" xmlns:p14="http://schemas.microsoft.com/office/powerpoint/2010/main" val="4032379415"/>
              </p:ext>
            </p:extLst>
          </p:nvPr>
        </p:nvGraphicFramePr>
        <p:xfrm>
          <a:off x="3491880" y="1456558"/>
          <a:ext cx="5356103" cy="1928760"/>
        </p:xfrm>
        <a:graphic>
          <a:graphicData uri="http://schemas.openxmlformats.org/drawingml/2006/table">
            <a:tbl>
              <a:tblPr>
                <a:effectLst>
                  <a:outerShdw blurRad="50800" dist="50800" dir="5400000" algn="ctr" rotWithShape="0">
                    <a:srgbClr val="000000">
                      <a:alpha val="0"/>
                    </a:srgbClr>
                  </a:outerShdw>
                </a:effectLst>
              </a:tblPr>
              <a:tblGrid>
                <a:gridCol w="2891815"/>
                <a:gridCol w="1293709"/>
                <a:gridCol w="1170579"/>
              </a:tblGrid>
              <a:tr h="467422">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600" b="1" i="0" u="none" strike="noStrike" cap="none" normalizeH="0" baseline="0" dirty="0" smtClean="0">
                          <a:ln>
                            <a:noFill/>
                          </a:ln>
                          <a:solidFill>
                            <a:schemeClr val="bg1"/>
                          </a:solidFill>
                          <a:effectLst/>
                          <a:latin typeface="Trebuchet MS" panose="020B0603020202020204" pitchFamily="34" charset="0"/>
                          <a:cs typeface="Times New Roman" pitchFamily="18" charset="0"/>
                        </a:rPr>
                        <a:t>ПРОГРАММА / (млн. руб.)</a:t>
                      </a:r>
                    </a:p>
                  </a:txBody>
                  <a:tcPr marL="10800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0000">
                        <a:alpha val="49804"/>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ru-RU" sz="1800" b="1" i="0" u="none" strike="noStrike" cap="none" normalizeH="0" baseline="0" dirty="0" smtClean="0">
                          <a:ln>
                            <a:noFill/>
                          </a:ln>
                          <a:solidFill>
                            <a:schemeClr val="bg1"/>
                          </a:solidFill>
                          <a:effectLst/>
                          <a:latin typeface="Trebuchet MS" panose="020B0603020202020204" pitchFamily="34" charset="0"/>
                          <a:cs typeface="Times New Roman" pitchFamily="18" charset="0"/>
                        </a:rPr>
                        <a:t>2013</a:t>
                      </a:r>
                    </a:p>
                  </a:txBody>
                  <a:tcPr marL="10800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0000">
                        <a:alpha val="49804"/>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ru-RU" sz="1800" b="1" i="0" u="none" strike="noStrike" cap="none" normalizeH="0" baseline="0" dirty="0" smtClean="0">
                          <a:ln>
                            <a:noFill/>
                          </a:ln>
                          <a:solidFill>
                            <a:schemeClr val="bg1"/>
                          </a:solidFill>
                          <a:effectLst/>
                          <a:latin typeface="Trebuchet MS" panose="020B0603020202020204" pitchFamily="34" charset="0"/>
                          <a:cs typeface="Times New Roman" pitchFamily="18" charset="0"/>
                        </a:rPr>
                        <a:t>2012</a:t>
                      </a:r>
                    </a:p>
                  </a:txBody>
                  <a:tcPr marL="10800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0000">
                        <a:alpha val="49804"/>
                      </a:srgbClr>
                    </a:solidFill>
                  </a:tcPr>
                </a:tc>
              </a:tr>
              <a:tr h="315456">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7 ВЗН</a:t>
                      </a:r>
                    </a:p>
                  </a:txBody>
                  <a:tcPr marL="10800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   1 355</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 1 119    </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3728">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ОНЛП</a:t>
                      </a:r>
                    </a:p>
                  </a:txBody>
                  <a:tcPr marL="10800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   1 404</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 1 506 </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1461">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Доступные лекарства</a:t>
                      </a:r>
                    </a:p>
                  </a:txBody>
                  <a:tcPr marL="10800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      775</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    452</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2922">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Редкие заболевания</a:t>
                      </a:r>
                    </a:p>
                  </a:txBody>
                  <a:tcPr marL="10800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      257</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tx1">
                              <a:lumMod val="75000"/>
                              <a:lumOff val="25000"/>
                            </a:schemeClr>
                          </a:solidFill>
                          <a:effectLst/>
                          <a:latin typeface="Trebuchet MS" panose="020B0603020202020204" pitchFamily="34" charset="0"/>
                          <a:cs typeface="Times New Roman" pitchFamily="18" charset="0"/>
                        </a:rPr>
                        <a:t>  -</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1461">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bg1"/>
                          </a:solidFill>
                          <a:effectLst/>
                          <a:latin typeface="Trebuchet MS" panose="020B0603020202020204" pitchFamily="34" charset="0"/>
                          <a:cs typeface="Times New Roman" pitchFamily="18" charset="0"/>
                        </a:rPr>
                        <a:t>ИТОГО:</a:t>
                      </a:r>
                    </a:p>
                  </a:txBody>
                  <a:tcPr marL="10800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bg1"/>
                          </a:solidFill>
                          <a:effectLst/>
                          <a:latin typeface="Trebuchet MS" panose="020B0603020202020204" pitchFamily="34" charset="0"/>
                          <a:cs typeface="Times New Roman" pitchFamily="18" charset="0"/>
                        </a:rPr>
                        <a:t>   3 791</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sz="1800" b="1" i="0" u="none" strike="noStrike" cap="none" normalizeH="0" baseline="0" dirty="0" smtClean="0">
                          <a:ln>
                            <a:noFill/>
                          </a:ln>
                          <a:solidFill>
                            <a:schemeClr val="bg1"/>
                          </a:solidFill>
                          <a:effectLst/>
                          <a:latin typeface="Trebuchet MS" panose="020B0603020202020204" pitchFamily="34" charset="0"/>
                          <a:cs typeface="Times New Roman" pitchFamily="18" charset="0"/>
                        </a:rPr>
                        <a:t>   3 077</a:t>
                      </a:r>
                    </a:p>
                  </a:txBody>
                  <a:tcPr marL="0" marR="288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bl>
          </a:graphicData>
        </a:graphic>
      </p:graphicFrame>
      <p:pic>
        <p:nvPicPr>
          <p:cNvPr id="7" name="Picture 7" descr="G:\Д\Мои рисунки\_59418559_presc.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724128" y="4599937"/>
            <a:ext cx="3419872" cy="2250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8" name="Схема 7"/>
          <p:cNvGraphicFramePr/>
          <p:nvPr>
            <p:extLst>
              <p:ext uri="{D42A27DB-BD31-4B8C-83A1-F6EECF244321}">
                <p14:modId xmlns="" xmlns:p14="http://schemas.microsoft.com/office/powerpoint/2010/main" val="908542017"/>
              </p:ext>
            </p:extLst>
          </p:nvPr>
        </p:nvGraphicFramePr>
        <p:xfrm>
          <a:off x="429382" y="3942483"/>
          <a:ext cx="5184576" cy="266429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Прямоугольник 8"/>
          <p:cNvSpPr/>
          <p:nvPr/>
        </p:nvSpPr>
        <p:spPr>
          <a:xfrm>
            <a:off x="3354424" y="805843"/>
            <a:ext cx="5615880" cy="369332"/>
          </a:xfrm>
          <a:prstGeom prst="rect">
            <a:avLst/>
          </a:prstGeom>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Программы лекарственного обеспечения населения</a:t>
            </a:r>
            <a:endParaRPr lang="ru-RU" altLang="ru-RU" b="1" dirty="0">
              <a:solidFill>
                <a:srgbClr val="996633"/>
              </a:solidFill>
              <a:effectLst>
                <a:outerShdw blurRad="38100" dist="38100" dir="2700000" algn="tl">
                  <a:srgbClr val="000000">
                    <a:alpha val="43137"/>
                  </a:srgbClr>
                </a:outerShdw>
              </a:effectLst>
            </a:endParaRPr>
          </a:p>
        </p:txBody>
      </p:sp>
      <p:sp>
        <p:nvSpPr>
          <p:cNvPr id="10" name="Номер слайда 9"/>
          <p:cNvSpPr>
            <a:spLocks noGrp="1"/>
          </p:cNvSpPr>
          <p:nvPr>
            <p:ph type="sldNum" sz="quarter" idx="12"/>
          </p:nvPr>
        </p:nvSpPr>
        <p:spPr/>
        <p:txBody>
          <a:bodyPr/>
          <a:lstStyle/>
          <a:p>
            <a:fld id="{C3C4FDF7-D16E-485B-BFE7-27242D4044AD}" type="slidenum">
              <a:rPr lang="ru-RU" smtClean="0"/>
              <a:pPr/>
              <a:t>45</a:t>
            </a:fld>
            <a:endParaRPr lang="ru-RU"/>
          </a:p>
        </p:txBody>
      </p:sp>
    </p:spTree>
    <p:extLst>
      <p:ext uri="{BB962C8B-B14F-4D97-AF65-F5344CB8AC3E}">
        <p14:creationId xmlns="" xmlns:p14="http://schemas.microsoft.com/office/powerpoint/2010/main" val="292270783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996877" y="878498"/>
            <a:ext cx="5904656" cy="369332"/>
          </a:xfrm>
          <a:prstGeom prst="rect">
            <a:avLst/>
          </a:prstGeom>
        </p:spPr>
        <p:txBody>
          <a:bodyPr wrap="square">
            <a:spAutoFit/>
          </a:bodyPr>
          <a:lstStyle/>
          <a:p>
            <a:pPr algn="ctr"/>
            <a:r>
              <a:rPr lang="ru-RU" altLang="ru-RU" b="1" dirty="0" smtClean="0">
                <a:solidFill>
                  <a:srgbClr val="996633"/>
                </a:solidFill>
                <a:effectLst>
                  <a:outerShdw blurRad="38100" dist="38100" dir="2700000" algn="tl">
                    <a:srgbClr val="000000">
                      <a:alpha val="43137"/>
                    </a:srgbClr>
                  </a:outerShdw>
                </a:effectLst>
              </a:rPr>
              <a:t>Работа по управлению качеством медицинской помощи</a:t>
            </a:r>
            <a:endParaRPr lang="ru-RU" altLang="ru-RU" b="1" dirty="0">
              <a:solidFill>
                <a:srgbClr val="996633"/>
              </a:solidFill>
              <a:effectLst>
                <a:outerShdw blurRad="38100" dist="38100" dir="2700000" algn="tl">
                  <a:srgbClr val="000000">
                    <a:alpha val="43137"/>
                  </a:srgbClr>
                </a:outerShdw>
              </a:effectLst>
            </a:endParaRPr>
          </a:p>
        </p:txBody>
      </p:sp>
      <p:graphicFrame>
        <p:nvGraphicFramePr>
          <p:cNvPr id="5" name="Диаграмма 4"/>
          <p:cNvGraphicFramePr/>
          <p:nvPr>
            <p:extLst>
              <p:ext uri="{D42A27DB-BD31-4B8C-83A1-F6EECF244321}">
                <p14:modId xmlns="" xmlns:p14="http://schemas.microsoft.com/office/powerpoint/2010/main" val="1021110760"/>
              </p:ext>
            </p:extLst>
          </p:nvPr>
        </p:nvGraphicFramePr>
        <p:xfrm>
          <a:off x="467544" y="1556792"/>
          <a:ext cx="3096344" cy="24482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Диаграмма 5"/>
          <p:cNvGraphicFramePr/>
          <p:nvPr>
            <p:extLst>
              <p:ext uri="{D42A27DB-BD31-4B8C-83A1-F6EECF244321}">
                <p14:modId xmlns="" xmlns:p14="http://schemas.microsoft.com/office/powerpoint/2010/main" val="1499770973"/>
              </p:ext>
            </p:extLst>
          </p:nvPr>
        </p:nvGraphicFramePr>
        <p:xfrm>
          <a:off x="4211960" y="1281157"/>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Содержимое 3"/>
          <p:cNvGraphicFramePr>
            <a:graphicFrameLocks noGrp="1"/>
          </p:cNvGraphicFramePr>
          <p:nvPr>
            <p:ph idx="1"/>
            <p:extLst>
              <p:ext uri="{D42A27DB-BD31-4B8C-83A1-F6EECF244321}">
                <p14:modId xmlns="" xmlns:p14="http://schemas.microsoft.com/office/powerpoint/2010/main" val="1052207828"/>
              </p:ext>
            </p:extLst>
          </p:nvPr>
        </p:nvGraphicFramePr>
        <p:xfrm>
          <a:off x="1547664" y="4149080"/>
          <a:ext cx="6120680" cy="2448272"/>
        </p:xfrm>
        <a:graphic>
          <a:graphicData uri="http://schemas.openxmlformats.org/drawingml/2006/chart">
            <c:chart xmlns:c="http://schemas.openxmlformats.org/drawingml/2006/chart" xmlns:r="http://schemas.openxmlformats.org/officeDocument/2006/relationships" r:id="rId5"/>
          </a:graphicData>
        </a:graphic>
      </p:graphicFrame>
      <p:sp>
        <p:nvSpPr>
          <p:cNvPr id="8" name="Овал 7"/>
          <p:cNvSpPr/>
          <p:nvPr/>
        </p:nvSpPr>
        <p:spPr>
          <a:xfrm rot="19646112">
            <a:off x="6263205" y="4194517"/>
            <a:ext cx="1481646" cy="830461"/>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a:p>
        </p:txBody>
      </p:sp>
      <p:sp>
        <p:nvSpPr>
          <p:cNvPr id="9" name="Номер слайда 8"/>
          <p:cNvSpPr>
            <a:spLocks noGrp="1"/>
          </p:cNvSpPr>
          <p:nvPr>
            <p:ph type="sldNum" sz="quarter" idx="12"/>
          </p:nvPr>
        </p:nvSpPr>
        <p:spPr/>
        <p:txBody>
          <a:bodyPr/>
          <a:lstStyle/>
          <a:p>
            <a:fld id="{C3C4FDF7-D16E-485B-BFE7-27242D4044AD}" type="slidenum">
              <a:rPr lang="ru-RU" smtClean="0"/>
              <a:pPr/>
              <a:t>46</a:t>
            </a:fld>
            <a:endParaRPr lang="ru-RU"/>
          </a:p>
        </p:txBody>
      </p:sp>
    </p:spTree>
    <p:extLst>
      <p:ext uri="{BB962C8B-B14F-4D97-AF65-F5344CB8AC3E}">
        <p14:creationId xmlns="" xmlns:p14="http://schemas.microsoft.com/office/powerpoint/2010/main" val="38244311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extLst>
              <p:ext uri="{D42A27DB-BD31-4B8C-83A1-F6EECF244321}">
                <p14:modId xmlns="" xmlns:p14="http://schemas.microsoft.com/office/powerpoint/2010/main" val="3681028586"/>
              </p:ext>
            </p:extLst>
          </p:nvPr>
        </p:nvGraphicFramePr>
        <p:xfrm>
          <a:off x="1043608" y="1268760"/>
          <a:ext cx="7560840" cy="252075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Диаграмма 4"/>
          <p:cNvGraphicFramePr/>
          <p:nvPr>
            <p:extLst>
              <p:ext uri="{D42A27DB-BD31-4B8C-83A1-F6EECF244321}">
                <p14:modId xmlns="" xmlns:p14="http://schemas.microsoft.com/office/powerpoint/2010/main" val="3556522966"/>
              </p:ext>
            </p:extLst>
          </p:nvPr>
        </p:nvGraphicFramePr>
        <p:xfrm>
          <a:off x="955798" y="3933056"/>
          <a:ext cx="6048672" cy="2448272"/>
        </p:xfrm>
        <a:graphic>
          <a:graphicData uri="http://schemas.openxmlformats.org/drawingml/2006/chart">
            <c:chart xmlns:c="http://schemas.openxmlformats.org/drawingml/2006/chart" xmlns:r="http://schemas.openxmlformats.org/officeDocument/2006/relationships" r:id="rId4"/>
          </a:graphicData>
        </a:graphic>
      </p:graphicFrame>
      <p:sp>
        <p:nvSpPr>
          <p:cNvPr id="6" name="Прямоугольник 5"/>
          <p:cNvSpPr/>
          <p:nvPr/>
        </p:nvSpPr>
        <p:spPr>
          <a:xfrm>
            <a:off x="4355976" y="816182"/>
            <a:ext cx="4536504" cy="369332"/>
          </a:xfrm>
          <a:prstGeom prst="rect">
            <a:avLst/>
          </a:prstGeom>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ЖАЛОБЫ И ОБРАЩЕНИЯ ГРАЖДАН В МЗСО </a:t>
            </a:r>
            <a:endParaRPr lang="ru-RU" altLang="ru-RU" b="1" dirty="0">
              <a:solidFill>
                <a:srgbClr val="996633"/>
              </a:solidFill>
              <a:effectLst>
                <a:outerShdw blurRad="38100" dist="38100" dir="2700000" algn="tl">
                  <a:srgbClr val="000000">
                    <a:alpha val="43137"/>
                  </a:srgbClr>
                </a:outerShdw>
              </a:effectLst>
            </a:endParaRPr>
          </a:p>
        </p:txBody>
      </p:sp>
      <p:sp>
        <p:nvSpPr>
          <p:cNvPr id="7" name="Номер слайда 6"/>
          <p:cNvSpPr>
            <a:spLocks noGrp="1"/>
          </p:cNvSpPr>
          <p:nvPr>
            <p:ph type="sldNum" sz="quarter" idx="12"/>
          </p:nvPr>
        </p:nvSpPr>
        <p:spPr/>
        <p:txBody>
          <a:bodyPr/>
          <a:lstStyle/>
          <a:p>
            <a:fld id="{C3C4FDF7-D16E-485B-BFE7-27242D4044AD}" type="slidenum">
              <a:rPr lang="ru-RU" smtClean="0"/>
              <a:pPr/>
              <a:t>47</a:t>
            </a:fld>
            <a:endParaRPr lang="ru-RU"/>
          </a:p>
        </p:txBody>
      </p:sp>
    </p:spTree>
    <p:extLst>
      <p:ext uri="{BB962C8B-B14F-4D97-AF65-F5344CB8AC3E}">
        <p14:creationId xmlns="" xmlns:p14="http://schemas.microsoft.com/office/powerpoint/2010/main" val="404047201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extLst>
              <p:ext uri="{D42A27DB-BD31-4B8C-83A1-F6EECF244321}">
                <p14:modId xmlns="" xmlns:p14="http://schemas.microsoft.com/office/powerpoint/2010/main" val="310327156"/>
              </p:ext>
            </p:extLst>
          </p:nvPr>
        </p:nvGraphicFramePr>
        <p:xfrm>
          <a:off x="1078370" y="1261840"/>
          <a:ext cx="7272808" cy="25202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Диаграмма 4"/>
          <p:cNvGraphicFramePr/>
          <p:nvPr>
            <p:extLst>
              <p:ext uri="{D42A27DB-BD31-4B8C-83A1-F6EECF244321}">
                <p14:modId xmlns="" xmlns:p14="http://schemas.microsoft.com/office/powerpoint/2010/main" val="3927474575"/>
              </p:ext>
            </p:extLst>
          </p:nvPr>
        </p:nvGraphicFramePr>
        <p:xfrm>
          <a:off x="1331640" y="4005064"/>
          <a:ext cx="3888432" cy="2376264"/>
        </p:xfrm>
        <a:graphic>
          <a:graphicData uri="http://schemas.openxmlformats.org/drawingml/2006/chart">
            <c:chart xmlns:c="http://schemas.openxmlformats.org/drawingml/2006/chart" xmlns:r="http://schemas.openxmlformats.org/officeDocument/2006/relationships" r:id="rId4"/>
          </a:graphicData>
        </a:graphic>
      </p:graphicFrame>
      <p:sp>
        <p:nvSpPr>
          <p:cNvPr id="7" name="Овал 6"/>
          <p:cNvSpPr/>
          <p:nvPr/>
        </p:nvSpPr>
        <p:spPr>
          <a:xfrm rot="19646112">
            <a:off x="6832301" y="1937555"/>
            <a:ext cx="1481646" cy="830461"/>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4211960" y="846019"/>
            <a:ext cx="4536504" cy="553998"/>
          </a:xfrm>
          <a:prstGeom prst="rect">
            <a:avLst/>
          </a:prstGeom>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ЖАЛОБЫ И ОБРАЩЕНИЯ ГРАЖДАН В ЛПУ </a:t>
            </a:r>
            <a:r>
              <a:rPr lang="ru-RU" altLang="ru-RU" sz="1200" b="1" dirty="0" smtClean="0">
                <a:solidFill>
                  <a:srgbClr val="996633"/>
                </a:solidFill>
                <a:effectLst>
                  <a:outerShdw blurRad="38100" dist="38100" dir="2700000" algn="tl">
                    <a:srgbClr val="000000">
                      <a:alpha val="43137"/>
                    </a:srgbClr>
                  </a:outerShdw>
                </a:effectLst>
              </a:rPr>
              <a:t>(по данным портала «Медведь»)  </a:t>
            </a:r>
            <a:endParaRPr lang="ru-RU" altLang="ru-RU" sz="1200" b="1" dirty="0">
              <a:solidFill>
                <a:srgbClr val="996633"/>
              </a:solidFill>
              <a:effectLst>
                <a:outerShdw blurRad="38100" dist="38100" dir="2700000" algn="tl">
                  <a:srgbClr val="000000">
                    <a:alpha val="43137"/>
                  </a:srgbClr>
                </a:outerShdw>
              </a:effectLst>
            </a:endParaRPr>
          </a:p>
        </p:txBody>
      </p:sp>
      <p:pic>
        <p:nvPicPr>
          <p:cNvPr id="13316" name="Picture 4" descr=" "/>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004247" y="3849892"/>
            <a:ext cx="2123727" cy="2348880"/>
          </a:xfrm>
          <a:prstGeom prst="rect">
            <a:avLst/>
          </a:prstGeom>
          <a:noFill/>
          <a:extLst>
            <a:ext uri="{909E8E84-426E-40DD-AFC4-6F175D3DCCD1}">
              <a14:hiddenFill xmlns="" xmlns:a14="http://schemas.microsoft.com/office/drawing/2010/main">
                <a:solidFill>
                  <a:srgbClr val="FFFFFF"/>
                </a:solidFill>
              </a14:hiddenFill>
            </a:ext>
          </a:extLst>
        </p:spPr>
      </p:pic>
      <p:sp>
        <p:nvSpPr>
          <p:cNvPr id="8" name="Номер слайда 7"/>
          <p:cNvSpPr>
            <a:spLocks noGrp="1"/>
          </p:cNvSpPr>
          <p:nvPr>
            <p:ph type="sldNum" sz="quarter" idx="12"/>
          </p:nvPr>
        </p:nvSpPr>
        <p:spPr/>
        <p:txBody>
          <a:bodyPr/>
          <a:lstStyle/>
          <a:p>
            <a:fld id="{C3C4FDF7-D16E-485B-BFE7-27242D4044AD}" type="slidenum">
              <a:rPr lang="ru-RU" smtClean="0"/>
              <a:pPr/>
              <a:t>48</a:t>
            </a:fld>
            <a:endParaRPr lang="ru-RU"/>
          </a:p>
        </p:txBody>
      </p:sp>
    </p:spTree>
    <p:extLst>
      <p:ext uri="{BB962C8B-B14F-4D97-AF65-F5344CB8AC3E}">
        <p14:creationId xmlns="" xmlns:p14="http://schemas.microsoft.com/office/powerpoint/2010/main" val="10617430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 xmlns:p14="http://schemas.microsoft.com/office/powerpoint/2010/main" val="2309403070"/>
              </p:ext>
            </p:extLst>
          </p:nvPr>
        </p:nvGraphicFramePr>
        <p:xfrm>
          <a:off x="1043608" y="846019"/>
          <a:ext cx="9505056" cy="63994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Прямоугольник 4"/>
          <p:cNvSpPr/>
          <p:nvPr/>
        </p:nvSpPr>
        <p:spPr>
          <a:xfrm>
            <a:off x="3131840" y="846019"/>
            <a:ext cx="5616624" cy="369332"/>
          </a:xfrm>
          <a:prstGeom prst="rect">
            <a:avLst/>
          </a:prstGeom>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СТРУКТУРНАЯ ПЕРЕСТРОЙКА ЗДРАВООХРАНЕНИЯ </a:t>
            </a:r>
            <a:endParaRPr lang="ru-RU" altLang="ru-RU" sz="1200" b="1" dirty="0">
              <a:solidFill>
                <a:srgbClr val="996633"/>
              </a:solidFill>
              <a:effectLst>
                <a:outerShdw blurRad="38100" dist="38100" dir="2700000" algn="tl">
                  <a:srgbClr val="000000">
                    <a:alpha val="43137"/>
                  </a:srgbClr>
                </a:outerShdw>
              </a:effectLst>
            </a:endParaRPr>
          </a:p>
        </p:txBody>
      </p:sp>
      <p:sp>
        <p:nvSpPr>
          <p:cNvPr id="6" name="Номер слайда 5"/>
          <p:cNvSpPr>
            <a:spLocks noGrp="1"/>
          </p:cNvSpPr>
          <p:nvPr>
            <p:ph type="sldNum" sz="quarter" idx="12"/>
          </p:nvPr>
        </p:nvSpPr>
        <p:spPr/>
        <p:txBody>
          <a:bodyPr/>
          <a:lstStyle/>
          <a:p>
            <a:fld id="{C3C4FDF7-D16E-485B-BFE7-27242D4044AD}" type="slidenum">
              <a:rPr lang="ru-RU" smtClean="0"/>
              <a:pPr/>
              <a:t>49</a:t>
            </a:fld>
            <a:endParaRPr lang="ru-RU"/>
          </a:p>
        </p:txBody>
      </p:sp>
    </p:spTree>
    <p:extLst>
      <p:ext uri="{BB962C8B-B14F-4D97-AF65-F5344CB8AC3E}">
        <p14:creationId xmlns="" xmlns:p14="http://schemas.microsoft.com/office/powerpoint/2010/main" val="14706364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00" name="Диаграмма 3"/>
          <p:cNvGraphicFramePr>
            <a:graphicFrameLocks/>
          </p:cNvGraphicFramePr>
          <p:nvPr>
            <p:extLst>
              <p:ext uri="{D42A27DB-BD31-4B8C-83A1-F6EECF244321}">
                <p14:modId xmlns="" xmlns:p14="http://schemas.microsoft.com/office/powerpoint/2010/main" val="2951419312"/>
              </p:ext>
            </p:extLst>
          </p:nvPr>
        </p:nvGraphicFramePr>
        <p:xfrm>
          <a:off x="3516313" y="3357563"/>
          <a:ext cx="6211887" cy="3386137"/>
        </p:xfrm>
        <a:graphic>
          <a:graphicData uri="http://schemas.openxmlformats.org/presentationml/2006/ole">
            <p:oleObj spid="_x0000_s5593" name="Лист" r:id="rId4" imgW="6896290" imgH="3057525" progId="Excel.Sheet.8">
              <p:embed/>
            </p:oleObj>
          </a:graphicData>
        </a:graphic>
      </p:graphicFrame>
      <p:sp>
        <p:nvSpPr>
          <p:cNvPr id="6" name="Номер слайда 5"/>
          <p:cNvSpPr>
            <a:spLocks noGrp="1"/>
          </p:cNvSpPr>
          <p:nvPr>
            <p:ph type="sldNum" sz="quarter" idx="12"/>
          </p:nvPr>
        </p:nvSpPr>
        <p:spPr/>
        <p:txBody>
          <a:bodyPr/>
          <a:lstStyle/>
          <a:p>
            <a:fld id="{C3C4FDF7-D16E-485B-BFE7-27242D4044AD}" type="slidenum">
              <a:rPr lang="ru-RU" smtClean="0"/>
              <a:pPr/>
              <a:t>5</a:t>
            </a:fld>
            <a:endParaRPr lang="ru-RU"/>
          </a:p>
        </p:txBody>
      </p:sp>
      <p:sp>
        <p:nvSpPr>
          <p:cNvPr id="8" name="TextBox 7"/>
          <p:cNvSpPr txBox="1"/>
          <p:nvPr/>
        </p:nvSpPr>
        <p:spPr>
          <a:xfrm>
            <a:off x="4572000" y="1725411"/>
            <a:ext cx="4104456" cy="830997"/>
          </a:xfrm>
          <a:prstGeom prst="rect">
            <a:avLst/>
          </a:prstGeom>
          <a:solidFill>
            <a:schemeClr val="bg1"/>
          </a:solidFill>
        </p:spPr>
        <p:txBody>
          <a:bodyPr wrap="square" rtlCol="0">
            <a:spAutoFit/>
          </a:bodyPr>
          <a:lstStyle/>
          <a:p>
            <a:r>
              <a:rPr lang="ru-RU" sz="1600" b="1" dirty="0" smtClean="0">
                <a:solidFill>
                  <a:schemeClr val="tx2">
                    <a:lumMod val="75000"/>
                  </a:schemeClr>
                </a:solidFill>
                <a:latin typeface="Arial" pitchFamily="34" charset="0"/>
                <a:cs typeface="Arial" pitchFamily="34" charset="0"/>
              </a:rPr>
              <a:t>РОСТ ФОНДОВООРУЖЕННОСТИ:</a:t>
            </a:r>
          </a:p>
          <a:p>
            <a:r>
              <a:rPr lang="ru-RU" sz="1600" b="1" dirty="0" smtClean="0">
                <a:solidFill>
                  <a:schemeClr val="tx2">
                    <a:lumMod val="75000"/>
                  </a:schemeClr>
                </a:solidFill>
                <a:latin typeface="Arial" pitchFamily="34" charset="0"/>
                <a:cs typeface="Arial" pitchFamily="34" charset="0"/>
              </a:rPr>
              <a:t>2012 год - </a:t>
            </a:r>
            <a:r>
              <a:rPr lang="ru-RU" sz="1600" b="1" dirty="0" smtClean="0">
                <a:solidFill>
                  <a:srgbClr val="FF0000"/>
                </a:solidFill>
                <a:latin typeface="Arial" pitchFamily="34" charset="0"/>
                <a:cs typeface="Arial" pitchFamily="34" charset="0"/>
              </a:rPr>
              <a:t>1,2</a:t>
            </a:r>
            <a:r>
              <a:rPr lang="ru-RU" sz="1600" b="1" dirty="0" smtClean="0">
                <a:solidFill>
                  <a:schemeClr val="tx2">
                    <a:lumMod val="75000"/>
                  </a:schemeClr>
                </a:solidFill>
                <a:latin typeface="Arial" pitchFamily="34" charset="0"/>
                <a:cs typeface="Arial" pitchFamily="34" charset="0"/>
              </a:rPr>
              <a:t> млн. рублей/врача</a:t>
            </a:r>
          </a:p>
          <a:p>
            <a:r>
              <a:rPr lang="ru-RU" sz="1600" b="1" dirty="0" smtClean="0">
                <a:solidFill>
                  <a:schemeClr val="tx2">
                    <a:lumMod val="75000"/>
                  </a:schemeClr>
                </a:solidFill>
                <a:latin typeface="Arial" pitchFamily="34" charset="0"/>
                <a:cs typeface="Arial" pitchFamily="34" charset="0"/>
              </a:rPr>
              <a:t>2013 год - </a:t>
            </a:r>
            <a:r>
              <a:rPr lang="ru-RU" sz="1600" b="1" dirty="0" smtClean="0">
                <a:solidFill>
                  <a:srgbClr val="FF0000"/>
                </a:solidFill>
                <a:latin typeface="Arial" pitchFamily="34" charset="0"/>
                <a:cs typeface="Arial" pitchFamily="34" charset="0"/>
              </a:rPr>
              <a:t>1,3</a:t>
            </a:r>
            <a:r>
              <a:rPr lang="ru-RU" sz="1600" b="1" dirty="0" smtClean="0">
                <a:solidFill>
                  <a:schemeClr val="tx2">
                    <a:lumMod val="75000"/>
                  </a:schemeClr>
                </a:solidFill>
                <a:latin typeface="Arial" pitchFamily="34" charset="0"/>
                <a:cs typeface="Arial" pitchFamily="34" charset="0"/>
              </a:rPr>
              <a:t> млн. рублей/врача</a:t>
            </a:r>
            <a:endParaRPr lang="ru-RU" sz="1600" b="1" dirty="0">
              <a:solidFill>
                <a:schemeClr val="tx2">
                  <a:lumMod val="75000"/>
                </a:schemeClr>
              </a:solidFill>
              <a:latin typeface="Arial" pitchFamily="34" charset="0"/>
              <a:cs typeface="Arial" pitchFamily="34" charset="0"/>
            </a:endParaRPr>
          </a:p>
        </p:txBody>
      </p:sp>
      <p:sp>
        <p:nvSpPr>
          <p:cNvPr id="5" name="TextBox 4"/>
          <p:cNvSpPr txBox="1"/>
          <p:nvPr/>
        </p:nvSpPr>
        <p:spPr>
          <a:xfrm>
            <a:off x="4594793" y="2865424"/>
            <a:ext cx="4657727" cy="338554"/>
          </a:xfrm>
          <a:prstGeom prst="rect">
            <a:avLst/>
          </a:prstGeom>
          <a:noFill/>
        </p:spPr>
        <p:txBody>
          <a:bodyPr wrap="square">
            <a:spAutoFit/>
          </a:bodyPr>
          <a:lstStyle/>
          <a:p>
            <a:pPr fontAlgn="auto">
              <a:spcBef>
                <a:spcPts val="0"/>
              </a:spcBef>
              <a:spcAft>
                <a:spcPts val="0"/>
              </a:spcAft>
              <a:defRPr/>
            </a:pPr>
            <a:r>
              <a:rPr lang="ru-RU" altLang="ru-RU" sz="1600" b="1" dirty="0" smtClean="0">
                <a:solidFill>
                  <a:schemeClr val="tx2">
                    <a:lumMod val="75000"/>
                  </a:schemeClr>
                </a:solidFill>
                <a:latin typeface="Arial" pitchFamily="34" charset="0"/>
                <a:cs typeface="Arial" pitchFamily="34" charset="0"/>
              </a:rPr>
              <a:t>РОСТ ФОНДООСНАЩЕННОСТИ, рублей/м2</a:t>
            </a:r>
            <a:endParaRPr lang="ru-RU" altLang="ru-RU" sz="1600" b="1" dirty="0">
              <a:solidFill>
                <a:schemeClr val="tx2">
                  <a:lumMod val="75000"/>
                </a:schemeClr>
              </a:solidFill>
              <a:latin typeface="Arial" pitchFamily="34" charset="0"/>
              <a:cs typeface="Arial" pitchFamily="34" charset="0"/>
            </a:endParaRPr>
          </a:p>
        </p:txBody>
      </p:sp>
      <p:pic>
        <p:nvPicPr>
          <p:cNvPr id="5127" name="Picture 7" descr="http://bezformata.ru/content/Images/000/025/193/image25193550.jpg">
            <a:hlinkClick r:id="rId5"/>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 y="1897795"/>
            <a:ext cx="3995936" cy="3744763"/>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extBox 8"/>
          <p:cNvSpPr txBox="1"/>
          <p:nvPr/>
        </p:nvSpPr>
        <p:spPr>
          <a:xfrm>
            <a:off x="2195736" y="944980"/>
            <a:ext cx="6877224" cy="327782"/>
          </a:xfrm>
          <a:prstGeom prst="rect">
            <a:avLst/>
          </a:prstGeom>
          <a:noFill/>
          <a:effectLst/>
        </p:spPr>
        <p:txBody>
          <a:bodyPr wrap="square">
            <a:spAutoFit/>
          </a:bodyPr>
          <a:lstStyle/>
          <a:p>
            <a:pPr marL="2874963" indent="-2874963" algn="ctr">
              <a:lnSpc>
                <a:spcPct val="85000"/>
              </a:lnSpc>
              <a:spcBef>
                <a:spcPct val="0"/>
              </a:spcBef>
              <a:defRPr/>
            </a:pPr>
            <a:r>
              <a:rPr lang="ru-RU" altLang="ru-RU" b="1" dirty="0">
                <a:solidFill>
                  <a:srgbClr val="996633"/>
                </a:solidFill>
                <a:effectLst>
                  <a:outerShdw blurRad="38100" dist="38100" dir="2700000" algn="tl">
                    <a:srgbClr val="000000">
                      <a:alpha val="43137"/>
                    </a:srgbClr>
                  </a:outerShdw>
                </a:effectLst>
              </a:rPr>
              <a:t>ЗАВЕРШЕНИЕ ПРОГРАММЫ </a:t>
            </a:r>
            <a:r>
              <a:rPr lang="ru-RU" altLang="ru-RU" b="1" dirty="0" smtClean="0">
                <a:solidFill>
                  <a:srgbClr val="996633"/>
                </a:solidFill>
                <a:effectLst>
                  <a:outerShdw blurRad="38100" dist="38100" dir="2700000" algn="tl">
                    <a:srgbClr val="000000">
                      <a:alpha val="43137"/>
                    </a:srgbClr>
                  </a:outerShdw>
                </a:effectLst>
              </a:rPr>
              <a:t>МОДЕРНИЗАЦИИ ЗДРАВООХРАНЕНИЯ </a:t>
            </a:r>
            <a:endParaRPr lang="ru-RU" altLang="ru-RU" b="1" dirty="0">
              <a:solidFill>
                <a:srgbClr val="996633"/>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27213129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355976" y="816182"/>
            <a:ext cx="4536504" cy="646331"/>
          </a:xfrm>
          <a:prstGeom prst="rect">
            <a:avLst/>
          </a:prstGeom>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ОСНОВНЫЕ ЗАДАЧИ ЗДРАВООХРАНЕНИЯ НА 2014-2016 ГОДЫ</a:t>
            </a:r>
            <a:endParaRPr lang="ru-RU" altLang="ru-RU" b="1" dirty="0">
              <a:solidFill>
                <a:srgbClr val="996633"/>
              </a:solidFill>
              <a:effectLst>
                <a:outerShdw blurRad="38100" dist="38100" dir="2700000" algn="tl">
                  <a:srgbClr val="000000">
                    <a:alpha val="43137"/>
                  </a:srgbClr>
                </a:outerShdw>
              </a:effectLst>
            </a:endParaRPr>
          </a:p>
        </p:txBody>
      </p:sp>
      <p:sp>
        <p:nvSpPr>
          <p:cNvPr id="5" name="Прямоугольник 4"/>
          <p:cNvSpPr/>
          <p:nvPr/>
        </p:nvSpPr>
        <p:spPr>
          <a:xfrm>
            <a:off x="755576" y="1757960"/>
            <a:ext cx="8064896" cy="5078313"/>
          </a:xfrm>
          <a:prstGeom prst="rect">
            <a:avLst/>
          </a:prstGeom>
        </p:spPr>
        <p:txBody>
          <a:bodyPr wrap="square">
            <a:spAutoFit/>
          </a:bodyPr>
          <a:lstStyle/>
          <a:p>
            <a:pPr marL="285750" indent="-285750" algn="just">
              <a:spcBef>
                <a:spcPct val="50000"/>
              </a:spcBef>
              <a:buBlip>
                <a:blip r:embed="rId3"/>
              </a:buBlip>
            </a:pPr>
            <a:r>
              <a:rPr lang="ru-RU" altLang="ru-RU" dirty="0"/>
              <a:t>достижение целевых показателей и выполнение поручений Указов Президента РФ от 7 мая 2012 года № 597 и 598;</a:t>
            </a:r>
          </a:p>
          <a:p>
            <a:pPr marL="285750" indent="-285750" algn="just">
              <a:spcBef>
                <a:spcPct val="50000"/>
              </a:spcBef>
              <a:buBlip>
                <a:blip r:embed="rId3"/>
              </a:buBlip>
            </a:pPr>
            <a:r>
              <a:rPr lang="ru-RU" altLang="ru-RU" dirty="0"/>
              <a:t>реализация мероприятий «дорожной карты»; </a:t>
            </a:r>
            <a:r>
              <a:rPr lang="ru-RU" altLang="ru-RU" dirty="0" smtClean="0"/>
              <a:t>дальнейшая оптимизация сети, создание территориальной модели здравоохранения, рассчитанной на основе высокоэффективных показателей использования ресурсов;  </a:t>
            </a:r>
            <a:endParaRPr lang="ru-RU" altLang="ru-RU" dirty="0"/>
          </a:p>
          <a:p>
            <a:pPr marL="285750" indent="-285750" algn="just">
              <a:spcBef>
                <a:spcPct val="50000"/>
              </a:spcBef>
              <a:buBlip>
                <a:blip r:embed="rId3"/>
              </a:buBlip>
            </a:pPr>
            <a:r>
              <a:rPr lang="ru-RU" altLang="ru-RU" dirty="0"/>
              <a:t>продолжение перехода на одноканальное финансирование: перевод «бюджетных» видов медицинской помощи на финансирование в систему ОМС; </a:t>
            </a:r>
          </a:p>
          <a:p>
            <a:pPr marL="285750" indent="-285750" algn="just">
              <a:spcBef>
                <a:spcPct val="50000"/>
              </a:spcBef>
              <a:buBlip>
                <a:blip r:embed="rId3"/>
              </a:buBlip>
            </a:pPr>
            <a:r>
              <a:rPr lang="ru-RU" altLang="ru-RU" dirty="0" smtClean="0"/>
              <a:t>внедрение новых способов оплаты оказанной медицинской помощи;</a:t>
            </a:r>
          </a:p>
          <a:p>
            <a:pPr marL="285750" indent="-285750" algn="just">
              <a:spcBef>
                <a:spcPct val="50000"/>
              </a:spcBef>
              <a:buBlip>
                <a:blip r:embed="rId3"/>
              </a:buBlip>
            </a:pPr>
            <a:r>
              <a:rPr lang="ru-RU" altLang="ru-RU" dirty="0"/>
              <a:t>переход на работу по «эффективному контракту</a:t>
            </a:r>
            <a:r>
              <a:rPr lang="ru-RU" altLang="ru-RU" dirty="0" smtClean="0"/>
              <a:t>», упорядочение новых принципов оплаты труда;</a:t>
            </a:r>
            <a:endParaRPr lang="ru-RU" altLang="ru-RU" dirty="0"/>
          </a:p>
          <a:p>
            <a:pPr marL="285750" indent="-285750" algn="just">
              <a:spcBef>
                <a:spcPct val="50000"/>
              </a:spcBef>
              <a:buBlip>
                <a:blip r:embed="rId3"/>
              </a:buBlip>
            </a:pPr>
            <a:r>
              <a:rPr lang="ru-RU" altLang="ru-RU" dirty="0" smtClean="0"/>
              <a:t>информатизация здравоохранения; </a:t>
            </a:r>
            <a:endParaRPr lang="ru-RU" altLang="ru-RU" dirty="0"/>
          </a:p>
          <a:p>
            <a:pPr marL="285750" indent="-285750" algn="just">
              <a:spcBef>
                <a:spcPct val="50000"/>
              </a:spcBef>
              <a:buBlip>
                <a:blip r:embed="rId3"/>
              </a:buBlip>
            </a:pPr>
            <a:r>
              <a:rPr lang="ru-RU" altLang="ru-RU" dirty="0" smtClean="0"/>
              <a:t>подготовка к проведению </a:t>
            </a:r>
            <a:r>
              <a:rPr lang="ru-RU" altLang="ru-RU" dirty="0"/>
              <a:t>независимой </a:t>
            </a:r>
            <a:r>
              <a:rPr lang="ru-RU" altLang="ru-RU" dirty="0" smtClean="0"/>
              <a:t>оценки качества работы учреждений здравоохранения; </a:t>
            </a:r>
            <a:endParaRPr lang="ru-RU" altLang="ru-RU" dirty="0"/>
          </a:p>
          <a:p>
            <a:pPr algn="just">
              <a:spcBef>
                <a:spcPct val="50000"/>
              </a:spcBef>
            </a:pPr>
            <a:r>
              <a:rPr lang="ru-RU" altLang="ru-RU" sz="1200" dirty="0" smtClean="0">
                <a:solidFill>
                  <a:schemeClr val="tx1">
                    <a:lumMod val="75000"/>
                    <a:lumOff val="25000"/>
                  </a:schemeClr>
                </a:solidFill>
                <a:latin typeface="Arial" pitchFamily="34" charset="0"/>
              </a:rPr>
              <a:t>   </a:t>
            </a:r>
            <a:endParaRPr lang="ru-RU" altLang="ru-RU" sz="1200" dirty="0">
              <a:solidFill>
                <a:schemeClr val="tx1">
                  <a:lumMod val="75000"/>
                  <a:lumOff val="25000"/>
                </a:schemeClr>
              </a:solidFill>
              <a:latin typeface="Arial" pitchFamily="34" charset="0"/>
            </a:endParaRPr>
          </a:p>
        </p:txBody>
      </p:sp>
      <p:sp>
        <p:nvSpPr>
          <p:cNvPr id="6" name="Номер слайда 5"/>
          <p:cNvSpPr>
            <a:spLocks noGrp="1"/>
          </p:cNvSpPr>
          <p:nvPr>
            <p:ph type="sldNum" sz="quarter" idx="12"/>
          </p:nvPr>
        </p:nvSpPr>
        <p:spPr/>
        <p:txBody>
          <a:bodyPr/>
          <a:lstStyle/>
          <a:p>
            <a:fld id="{C3C4FDF7-D16E-485B-BFE7-27242D4044AD}" type="slidenum">
              <a:rPr lang="ru-RU" smtClean="0"/>
              <a:pPr/>
              <a:t>50</a:t>
            </a:fld>
            <a:endParaRPr lang="ru-RU"/>
          </a:p>
        </p:txBody>
      </p:sp>
    </p:spTree>
    <p:extLst>
      <p:ext uri="{BB962C8B-B14F-4D97-AF65-F5344CB8AC3E}">
        <p14:creationId xmlns="" xmlns:p14="http://schemas.microsoft.com/office/powerpoint/2010/main" val="25831664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55576" y="1556792"/>
            <a:ext cx="8064896" cy="4662815"/>
          </a:xfrm>
          <a:prstGeom prst="rect">
            <a:avLst/>
          </a:prstGeom>
        </p:spPr>
        <p:txBody>
          <a:bodyPr wrap="square">
            <a:spAutoFit/>
          </a:bodyPr>
          <a:lstStyle/>
          <a:p>
            <a:pPr marL="285750" indent="-285750" algn="just">
              <a:spcBef>
                <a:spcPct val="50000"/>
              </a:spcBef>
              <a:buBlip>
                <a:blip r:embed="rId3"/>
              </a:buBlip>
            </a:pPr>
            <a:r>
              <a:rPr lang="ru-RU" altLang="ru-RU" dirty="0" smtClean="0"/>
              <a:t>совершенствование трехуровневой системы оказания помощи по видам и профилям:</a:t>
            </a:r>
          </a:p>
          <a:p>
            <a:pPr marL="265113" algn="just"/>
            <a:r>
              <a:rPr lang="ru-RU" altLang="ru-RU" dirty="0" smtClean="0"/>
              <a:t>укрепление амбулаторного звена, рост объемов профилактической и выездной работы</a:t>
            </a:r>
            <a:r>
              <a:rPr lang="ru-RU" altLang="ru-RU" dirty="0"/>
              <a:t>; расширение объемов неотложной помощи в поликлинике;</a:t>
            </a:r>
          </a:p>
          <a:p>
            <a:pPr marL="265113" algn="just"/>
            <a:r>
              <a:rPr lang="ru-RU" altLang="ru-RU" dirty="0"/>
              <a:t>развитие </a:t>
            </a:r>
            <a:r>
              <a:rPr lang="ru-RU" altLang="ru-RU" dirty="0" err="1"/>
              <a:t>стационарзамещающей</a:t>
            </a:r>
            <a:r>
              <a:rPr lang="ru-RU" altLang="ru-RU" dirty="0"/>
              <a:t> помощи как альтернативы круглосуточной;</a:t>
            </a:r>
          </a:p>
          <a:p>
            <a:pPr marL="265113" algn="just"/>
            <a:r>
              <a:rPr lang="ru-RU" altLang="ru-RU" dirty="0" smtClean="0"/>
              <a:t>дальнейшая интенсификация работы </a:t>
            </a:r>
            <a:r>
              <a:rPr lang="ru-RU" altLang="ru-RU" dirty="0"/>
              <a:t>стационара</a:t>
            </a:r>
            <a:r>
              <a:rPr lang="ru-RU" altLang="ru-RU" dirty="0" smtClean="0"/>
              <a:t>, </a:t>
            </a:r>
          </a:p>
          <a:p>
            <a:pPr marL="265113" algn="just"/>
            <a:r>
              <a:rPr lang="ru-RU" altLang="ru-RU" dirty="0" smtClean="0"/>
              <a:t>расширение и совершенствование высокотехнологичной медицинской помощи;</a:t>
            </a:r>
          </a:p>
          <a:p>
            <a:pPr marL="265113" algn="just"/>
            <a:r>
              <a:rPr lang="ru-RU" altLang="ru-RU" dirty="0" smtClean="0"/>
              <a:t>развитие реабилитационной и паллиативной помощи; </a:t>
            </a:r>
            <a:endParaRPr lang="ru-RU" altLang="ru-RU" dirty="0"/>
          </a:p>
          <a:p>
            <a:pPr marL="285750" indent="-285750" algn="just">
              <a:spcBef>
                <a:spcPct val="50000"/>
              </a:spcBef>
              <a:buBlip>
                <a:blip r:embed="rId3"/>
              </a:buBlip>
            </a:pPr>
            <a:r>
              <a:rPr lang="ru-RU" altLang="ru-RU" dirty="0" smtClean="0"/>
              <a:t>создание </a:t>
            </a:r>
            <a:r>
              <a:rPr lang="ru-RU" altLang="ru-RU" dirty="0"/>
              <a:t>условий для роста рождаемости, мероприятия по охране здоровья матери и ребенка;</a:t>
            </a:r>
          </a:p>
          <a:p>
            <a:pPr marL="285750" indent="-285750" algn="just">
              <a:spcBef>
                <a:spcPct val="50000"/>
              </a:spcBef>
              <a:buBlip>
                <a:blip r:embed="rId3"/>
              </a:buBlip>
            </a:pPr>
            <a:r>
              <a:rPr lang="ru-RU" altLang="ru-RU" dirty="0" smtClean="0"/>
              <a:t>преодоление кадрового дефицита, прежде всего в амбулаторно-поликлинической помощи 1 уровня;</a:t>
            </a:r>
          </a:p>
          <a:p>
            <a:pPr marL="285750" indent="-285750" algn="just">
              <a:spcBef>
                <a:spcPct val="50000"/>
              </a:spcBef>
              <a:buBlip>
                <a:blip r:embed="rId3"/>
              </a:buBlip>
            </a:pPr>
            <a:r>
              <a:rPr lang="ru-RU" altLang="ru-RU" dirty="0" smtClean="0"/>
              <a:t>обеспечение стабильной работы учреждений здравоохранения</a:t>
            </a:r>
            <a:r>
              <a:rPr lang="ru-RU" altLang="ru-RU" sz="1200" dirty="0" smtClean="0">
                <a:solidFill>
                  <a:schemeClr val="tx1">
                    <a:lumMod val="75000"/>
                    <a:lumOff val="25000"/>
                  </a:schemeClr>
                </a:solidFill>
                <a:latin typeface="Arial" pitchFamily="34" charset="0"/>
              </a:rPr>
              <a:t>   </a:t>
            </a:r>
            <a:endParaRPr lang="ru-RU" altLang="ru-RU" sz="1200" dirty="0">
              <a:solidFill>
                <a:schemeClr val="tx1">
                  <a:lumMod val="75000"/>
                  <a:lumOff val="25000"/>
                </a:schemeClr>
              </a:solidFill>
              <a:latin typeface="Arial" pitchFamily="34" charset="0"/>
            </a:endParaRPr>
          </a:p>
        </p:txBody>
      </p:sp>
      <p:sp>
        <p:nvSpPr>
          <p:cNvPr id="3" name="Прямоугольник 2"/>
          <p:cNvSpPr/>
          <p:nvPr/>
        </p:nvSpPr>
        <p:spPr>
          <a:xfrm>
            <a:off x="4355976" y="816182"/>
            <a:ext cx="4536504" cy="646331"/>
          </a:xfrm>
          <a:prstGeom prst="rect">
            <a:avLst/>
          </a:prstGeom>
        </p:spPr>
        <p:txBody>
          <a:bodyPr wrap="square">
            <a:spAutoFit/>
          </a:bodyPr>
          <a:lstStyle/>
          <a:p>
            <a:pPr algn="r"/>
            <a:r>
              <a:rPr lang="ru-RU" altLang="ru-RU" b="1" dirty="0" smtClean="0">
                <a:solidFill>
                  <a:srgbClr val="996633"/>
                </a:solidFill>
                <a:effectLst>
                  <a:outerShdw blurRad="38100" dist="38100" dir="2700000" algn="tl">
                    <a:srgbClr val="000000">
                      <a:alpha val="43137"/>
                    </a:srgbClr>
                  </a:outerShdw>
                </a:effectLst>
              </a:rPr>
              <a:t>ОСНОВНЫЕ ЗАДАЧИ ЗДРАВООХРАНЕНИЯ НА 2014-2016 ГОДЫ</a:t>
            </a:r>
            <a:endParaRPr lang="ru-RU" altLang="ru-RU" b="1" dirty="0">
              <a:solidFill>
                <a:srgbClr val="996633"/>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12"/>
          </p:nvPr>
        </p:nvSpPr>
        <p:spPr/>
        <p:txBody>
          <a:bodyPr/>
          <a:lstStyle/>
          <a:p>
            <a:fld id="{C3C4FDF7-D16E-485B-BFE7-27242D4044AD}" type="slidenum">
              <a:rPr lang="ru-RU" smtClean="0"/>
              <a:pPr/>
              <a:t>51</a:t>
            </a:fld>
            <a:endParaRPr lang="ru-RU"/>
          </a:p>
        </p:txBody>
      </p:sp>
    </p:spTree>
    <p:extLst>
      <p:ext uri="{BB962C8B-B14F-4D97-AF65-F5344CB8AC3E}">
        <p14:creationId xmlns="" xmlns:p14="http://schemas.microsoft.com/office/powerpoint/2010/main" val="2911890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p:cNvSpPr>
          <p:nvPr/>
        </p:nvSpPr>
        <p:spPr bwMode="auto">
          <a:xfrm>
            <a:off x="1619672" y="864045"/>
            <a:ext cx="7524328" cy="7647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lnSpc>
                <a:spcPct val="80000"/>
              </a:lnSpc>
              <a:spcBef>
                <a:spcPct val="0"/>
              </a:spcBef>
              <a:buFontTx/>
              <a:buNone/>
            </a:pPr>
            <a:r>
              <a:rPr lang="ru-RU" altLang="ru-RU" sz="1800" b="1" dirty="0" smtClean="0">
                <a:solidFill>
                  <a:srgbClr val="996633"/>
                </a:solidFill>
                <a:effectLst>
                  <a:outerShdw blurRad="38100" dist="38100" dir="2700000" algn="tl">
                    <a:srgbClr val="000000">
                      <a:alpha val="43137"/>
                    </a:srgbClr>
                  </a:outerShdw>
                </a:effectLst>
                <a:latin typeface="+mn-lt"/>
              </a:rPr>
              <a:t>ОСНОВНЫЕ НАПРАВЛЕНИЯ ДЕЯТЕЛЬНОСТИ ЗДРАВООХРАНЕНИЯ </a:t>
            </a:r>
          </a:p>
          <a:p>
            <a:pPr marL="5737225" indent="-5737225" algn="ctr" eaLnBrk="1" hangingPunct="1">
              <a:lnSpc>
                <a:spcPct val="85000"/>
              </a:lnSpc>
              <a:spcBef>
                <a:spcPct val="0"/>
              </a:spcBef>
              <a:buFontTx/>
              <a:buNone/>
            </a:pPr>
            <a:r>
              <a:rPr lang="ru-RU" altLang="ru-RU" sz="1800" b="1" dirty="0">
                <a:solidFill>
                  <a:srgbClr val="996633"/>
                </a:solidFill>
                <a:effectLst>
                  <a:outerShdw blurRad="38100" dist="38100" dir="2700000" algn="tl">
                    <a:srgbClr val="000000">
                      <a:alpha val="43137"/>
                    </a:srgbClr>
                  </a:outerShdw>
                </a:effectLst>
                <a:latin typeface="+mn-lt"/>
              </a:rPr>
              <a:t> </a:t>
            </a:r>
            <a:r>
              <a:rPr lang="ru-RU" altLang="ru-RU" sz="1800" b="1" dirty="0" smtClean="0">
                <a:solidFill>
                  <a:srgbClr val="996633"/>
                </a:solidFill>
                <a:effectLst>
                  <a:outerShdw blurRad="38100" dist="38100" dir="2700000" algn="tl">
                    <a:srgbClr val="000000">
                      <a:alpha val="43137"/>
                    </a:srgbClr>
                  </a:outerShdw>
                </a:effectLst>
                <a:latin typeface="+mn-lt"/>
              </a:rPr>
              <a:t>                                                                                                 В 2013 ГОДУ</a:t>
            </a:r>
            <a:endParaRPr lang="ru-RU" altLang="ru-RU" sz="1800" b="1" dirty="0">
              <a:solidFill>
                <a:srgbClr val="996633"/>
              </a:solidFill>
              <a:effectLst>
                <a:outerShdw blurRad="38100" dist="38100" dir="2700000" algn="tl">
                  <a:srgbClr val="000000">
                    <a:alpha val="43137"/>
                  </a:srgbClr>
                </a:outerShdw>
              </a:effectLst>
              <a:latin typeface="+mn-lt"/>
            </a:endParaRPr>
          </a:p>
        </p:txBody>
      </p:sp>
      <p:sp>
        <p:nvSpPr>
          <p:cNvPr id="5" name="TextBox 4"/>
          <p:cNvSpPr txBox="1"/>
          <p:nvPr/>
        </p:nvSpPr>
        <p:spPr>
          <a:xfrm>
            <a:off x="791073" y="1834839"/>
            <a:ext cx="8029399" cy="4247317"/>
          </a:xfrm>
          <a:prstGeom prst="rect">
            <a:avLst/>
          </a:prstGeom>
          <a:noFill/>
        </p:spPr>
        <p:txBody>
          <a:bodyPr wrap="square" rtlCol="0">
            <a:spAutoFit/>
          </a:bodyPr>
          <a:lstStyle/>
          <a:p>
            <a:pPr marL="285750" indent="-285750" algn="just">
              <a:buSzPct val="110000"/>
              <a:buBlip>
                <a:blip r:embed="rId3"/>
              </a:buBlip>
            </a:pPr>
            <a:r>
              <a:rPr lang="ru-RU" dirty="0"/>
              <a:t>завершение региональной программы модернизации здравоохранения</a:t>
            </a:r>
            <a:r>
              <a:rPr lang="ru-RU" dirty="0" smtClean="0"/>
              <a:t>;</a:t>
            </a:r>
          </a:p>
          <a:p>
            <a:pPr algn="just">
              <a:buSzPct val="110000"/>
            </a:pPr>
            <a:r>
              <a:rPr lang="ru-RU" dirty="0" smtClean="0"/>
              <a:t> </a:t>
            </a:r>
            <a:endParaRPr lang="ru-RU" dirty="0"/>
          </a:p>
          <a:p>
            <a:pPr marL="285750" indent="-285750" algn="just">
              <a:buSzPct val="110000"/>
              <a:buBlip>
                <a:blip r:embed="rId3"/>
              </a:buBlip>
            </a:pPr>
            <a:r>
              <a:rPr lang="ru-RU" dirty="0" smtClean="0"/>
              <a:t>переход на преимущественно одноканальное финансирование отрасли;</a:t>
            </a:r>
          </a:p>
          <a:p>
            <a:pPr algn="just">
              <a:buSzPct val="110000"/>
            </a:pPr>
            <a:endParaRPr lang="ru-RU" dirty="0" smtClean="0"/>
          </a:p>
          <a:p>
            <a:pPr marL="285750" indent="-285750" algn="just">
              <a:buSzPct val="110000"/>
              <a:buBlip>
                <a:blip r:embed="rId3"/>
              </a:buBlip>
            </a:pPr>
            <a:r>
              <a:rPr lang="ru-RU" dirty="0" smtClean="0"/>
              <a:t>подготовка к внедрению новых форм оплаты медицинской помощи в стационаре и в амбулаторно-поликлиническом звене;</a:t>
            </a:r>
          </a:p>
          <a:p>
            <a:pPr marL="285750" indent="-285750" algn="just">
              <a:buSzPct val="110000"/>
              <a:buBlip>
                <a:blip r:embed="rId3"/>
              </a:buBlip>
            </a:pPr>
            <a:endParaRPr lang="ru-RU" dirty="0"/>
          </a:p>
          <a:p>
            <a:pPr marL="285750" indent="-285750" algn="just">
              <a:buSzPct val="110000"/>
              <a:buBlip>
                <a:blip r:embed="rId3"/>
              </a:buBlip>
            </a:pPr>
            <a:r>
              <a:rPr lang="ru-RU" dirty="0"/>
              <a:t>разработка и утверждение «дорожных карт»  изменений в отраслях социальной сферы, направленных на повышение эффективности здравоохранения</a:t>
            </a:r>
            <a:r>
              <a:rPr lang="ru-RU" dirty="0" smtClean="0"/>
              <a:t>;</a:t>
            </a:r>
          </a:p>
          <a:p>
            <a:pPr algn="just">
              <a:buSzPct val="110000"/>
            </a:pPr>
            <a:r>
              <a:rPr lang="ru-RU" dirty="0" smtClean="0"/>
              <a:t> </a:t>
            </a:r>
            <a:endParaRPr lang="ru-RU" dirty="0"/>
          </a:p>
          <a:p>
            <a:pPr marL="285750" indent="-285750" algn="just">
              <a:buSzPct val="110000"/>
              <a:buBlip>
                <a:blip r:embed="rId3"/>
              </a:buBlip>
            </a:pPr>
            <a:r>
              <a:rPr lang="ru-RU" dirty="0" smtClean="0"/>
              <a:t>переход на программный принцип формирования и исполнения бюджета. Разработка и утверждение отраслевых государственных программ;</a:t>
            </a:r>
          </a:p>
          <a:p>
            <a:pPr algn="just">
              <a:buSzPct val="110000"/>
            </a:pPr>
            <a:endParaRPr lang="ru-RU" dirty="0"/>
          </a:p>
          <a:p>
            <a:pPr marL="285750" indent="-285750" algn="just">
              <a:buSzPct val="110000"/>
              <a:buBlip>
                <a:blip r:embed="rId3"/>
              </a:buBlip>
            </a:pPr>
            <a:r>
              <a:rPr lang="ru-RU" dirty="0" smtClean="0"/>
              <a:t>продолжение реализации «майских» указов Президента РФ</a:t>
            </a:r>
          </a:p>
        </p:txBody>
      </p:sp>
      <p:sp>
        <p:nvSpPr>
          <p:cNvPr id="6" name="Номер слайда 5"/>
          <p:cNvSpPr>
            <a:spLocks noGrp="1"/>
          </p:cNvSpPr>
          <p:nvPr>
            <p:ph type="sldNum" sz="quarter" idx="12"/>
          </p:nvPr>
        </p:nvSpPr>
        <p:spPr/>
        <p:txBody>
          <a:bodyPr/>
          <a:lstStyle/>
          <a:p>
            <a:fld id="{C3C4FDF7-D16E-485B-BFE7-27242D4044AD}" type="slidenum">
              <a:rPr lang="ru-RU" smtClean="0"/>
              <a:pPr/>
              <a:t>6</a:t>
            </a:fld>
            <a:endParaRPr lang="ru-RU"/>
          </a:p>
        </p:txBody>
      </p:sp>
    </p:spTree>
    <p:extLst>
      <p:ext uri="{BB962C8B-B14F-4D97-AF65-F5344CB8AC3E}">
        <p14:creationId xmlns="" xmlns:p14="http://schemas.microsoft.com/office/powerpoint/2010/main" val="10026738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Стрелка вправо 15"/>
          <p:cNvSpPr/>
          <p:nvPr/>
        </p:nvSpPr>
        <p:spPr>
          <a:xfrm rot="2955442">
            <a:off x="6210226" y="4996012"/>
            <a:ext cx="458958" cy="141031"/>
          </a:xfrm>
          <a:prstGeom prst="rightArrow">
            <a:avLst/>
          </a:prstGeom>
          <a:solidFill>
            <a:srgbClr val="F44AF8">
              <a:alpha val="50000"/>
            </a:srgbClr>
          </a:solidFill>
          <a:ln w="3175">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право 12"/>
          <p:cNvSpPr/>
          <p:nvPr/>
        </p:nvSpPr>
        <p:spPr>
          <a:xfrm rot="7398386">
            <a:off x="6236986" y="3450913"/>
            <a:ext cx="458958" cy="141031"/>
          </a:xfrm>
          <a:prstGeom prst="rightArrow">
            <a:avLst/>
          </a:prstGeom>
          <a:solidFill>
            <a:srgbClr val="F44AF8">
              <a:alpha val="50000"/>
            </a:srgbClr>
          </a:solidFill>
          <a:ln w="3175">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право 11"/>
          <p:cNvSpPr/>
          <p:nvPr/>
        </p:nvSpPr>
        <p:spPr>
          <a:xfrm rot="2955442">
            <a:off x="2449067" y="3499041"/>
            <a:ext cx="458958" cy="141031"/>
          </a:xfrm>
          <a:prstGeom prst="rightArrow">
            <a:avLst/>
          </a:prstGeom>
          <a:solidFill>
            <a:srgbClr val="F44AF8">
              <a:alpha val="50000"/>
            </a:srgbClr>
          </a:solidFill>
          <a:ln w="3175">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право 10"/>
          <p:cNvSpPr/>
          <p:nvPr/>
        </p:nvSpPr>
        <p:spPr>
          <a:xfrm rot="2980618">
            <a:off x="6226698" y="2245489"/>
            <a:ext cx="458958" cy="141031"/>
          </a:xfrm>
          <a:prstGeom prst="rightArrow">
            <a:avLst/>
          </a:prstGeom>
          <a:solidFill>
            <a:srgbClr val="F44AF8">
              <a:alpha val="50000"/>
            </a:srgbClr>
          </a:solidFill>
          <a:ln w="3175">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трелка вправо 2"/>
          <p:cNvSpPr/>
          <p:nvPr/>
        </p:nvSpPr>
        <p:spPr>
          <a:xfrm rot="7398386">
            <a:off x="2449080" y="2227954"/>
            <a:ext cx="458958" cy="141031"/>
          </a:xfrm>
          <a:prstGeom prst="rightArrow">
            <a:avLst/>
          </a:prstGeom>
          <a:solidFill>
            <a:srgbClr val="F44AF8">
              <a:alpha val="50000"/>
            </a:srgbClr>
          </a:solidFill>
          <a:ln w="3175">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itle 1"/>
          <p:cNvSpPr>
            <a:spLocks/>
          </p:cNvSpPr>
          <p:nvPr/>
        </p:nvSpPr>
        <p:spPr bwMode="auto">
          <a:xfrm>
            <a:off x="2915816" y="864045"/>
            <a:ext cx="6228184" cy="620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lnSpc>
                <a:spcPct val="80000"/>
              </a:lnSpc>
              <a:spcBef>
                <a:spcPct val="0"/>
              </a:spcBef>
              <a:buFontTx/>
              <a:buNone/>
            </a:pPr>
            <a:r>
              <a:rPr lang="ru-RU" altLang="ru-RU" sz="1800" b="1" dirty="0" smtClean="0">
                <a:solidFill>
                  <a:srgbClr val="996633"/>
                </a:solidFill>
                <a:effectLst>
                  <a:outerShdw blurRad="38100" dist="38100" dir="2700000" algn="tl">
                    <a:srgbClr val="000000">
                      <a:alpha val="43137"/>
                    </a:srgbClr>
                  </a:outerShdw>
                </a:effectLst>
                <a:latin typeface="+mn-lt"/>
              </a:rPr>
              <a:t>ПЕРЕХОД НА ПРОГРАММНЫЙ ПРИНЦИП ПЛАНИРОВАНИЯ</a:t>
            </a:r>
            <a:endParaRPr lang="ru-RU" altLang="ru-RU" sz="1800" b="1" dirty="0">
              <a:solidFill>
                <a:srgbClr val="996633"/>
              </a:solidFill>
              <a:effectLst>
                <a:outerShdw blurRad="38100" dist="38100" dir="2700000" algn="tl">
                  <a:srgbClr val="000000">
                    <a:alpha val="43137"/>
                  </a:srgbClr>
                </a:outerShdw>
              </a:effectLst>
              <a:latin typeface="+mn-lt"/>
            </a:endParaRPr>
          </a:p>
        </p:txBody>
      </p:sp>
      <p:sp>
        <p:nvSpPr>
          <p:cNvPr id="5" name="TextBox 4"/>
          <p:cNvSpPr txBox="1"/>
          <p:nvPr/>
        </p:nvSpPr>
        <p:spPr>
          <a:xfrm>
            <a:off x="159796" y="3730536"/>
            <a:ext cx="8828756" cy="1200329"/>
          </a:xfrm>
          <a:prstGeom prst="rect">
            <a:avLst/>
          </a:prstGeom>
          <a:solidFill>
            <a:schemeClr val="bg2">
              <a:lumMod val="90000"/>
            </a:schemeClr>
          </a:solidFill>
          <a:ln w="12700">
            <a:solidFill>
              <a:srgbClr val="996633"/>
            </a:solidFill>
          </a:ln>
          <a:effectLst>
            <a:outerShdw blurRad="50800" dist="38100" algn="l" rotWithShape="0">
              <a:schemeClr val="bg1">
                <a:lumMod val="85000"/>
                <a:alpha val="40000"/>
              </a:schemeClr>
            </a:outerShdw>
          </a:effectLst>
          <a:scene3d>
            <a:camera prst="orthographicFront"/>
            <a:lightRig rig="threePt" dir="t"/>
          </a:scene3d>
          <a:sp3d>
            <a:bevelT w="139700" h="139700" prst="divot"/>
          </a:sp3d>
        </p:spPr>
        <p:txBody>
          <a:bodyPr wrap="square">
            <a:spAutoFit/>
          </a:bodyPr>
          <a:lstStyle>
            <a:defPPr>
              <a:defRPr lang="ru-RU"/>
            </a:defPPr>
            <a:lvl1pPr algn="ctr"/>
          </a:lstStyle>
          <a:p>
            <a:r>
              <a:rPr lang="ru-RU" dirty="0"/>
              <a:t>постановление Правительства Свердловской области от 26.02.2013 N 225-ПП </a:t>
            </a:r>
          </a:p>
          <a:p>
            <a:r>
              <a:rPr lang="ru-RU" b="1" dirty="0" smtClean="0">
                <a:solidFill>
                  <a:schemeClr val="accent6">
                    <a:lumMod val="50000"/>
                  </a:schemeClr>
                </a:solidFill>
              </a:rPr>
              <a:t>«ОБ </a:t>
            </a:r>
            <a:r>
              <a:rPr lang="ru-RU" b="1" dirty="0">
                <a:solidFill>
                  <a:schemeClr val="accent6">
                    <a:lumMod val="50000"/>
                  </a:schemeClr>
                </a:solidFill>
              </a:rPr>
              <a:t>УТВЕРЖДЕНИИ ПЛАНА МЕРОПРИЯТИЙ ("ДОРОЖНОЙ КАРТЫ") </a:t>
            </a:r>
          </a:p>
          <a:p>
            <a:r>
              <a:rPr lang="ru-RU" b="1" dirty="0">
                <a:solidFill>
                  <a:schemeClr val="accent6">
                    <a:lumMod val="50000"/>
                  </a:schemeClr>
                </a:solidFill>
              </a:rPr>
              <a:t>«ИЗМЕНЕНИЯ В ОТРАСЛЯХ СОЦИАЛЬНОЙ СФЕРЫ, НАПРАВЛЕННЫЕ НА ПОВЫШЕНИЕ ЭФФЕКТИВНОСТИ ЗДРАВООХРАНЕНИЯ В СВЕРДЛОВСКОЙ ОБЛАСТИ» </a:t>
            </a:r>
          </a:p>
        </p:txBody>
      </p:sp>
      <p:sp>
        <p:nvSpPr>
          <p:cNvPr id="6" name="Прямоугольник 5"/>
          <p:cNvSpPr/>
          <p:nvPr/>
        </p:nvSpPr>
        <p:spPr>
          <a:xfrm>
            <a:off x="4712867" y="5251630"/>
            <a:ext cx="4359725" cy="1477328"/>
          </a:xfrm>
          <a:prstGeom prst="rect">
            <a:avLst/>
          </a:prstGeom>
          <a:solidFill>
            <a:schemeClr val="bg2">
              <a:lumMod val="90000"/>
            </a:schemeClr>
          </a:solidFill>
          <a:ln w="12700">
            <a:solidFill>
              <a:srgbClr val="996633"/>
            </a:solidFill>
          </a:ln>
          <a:effectLst>
            <a:outerShdw blurRad="50800" dist="38100" algn="l" rotWithShape="0">
              <a:schemeClr val="bg1">
                <a:lumMod val="85000"/>
                <a:alpha val="40000"/>
              </a:schemeClr>
            </a:outerShdw>
          </a:effectLst>
          <a:scene3d>
            <a:camera prst="orthographicFront"/>
            <a:lightRig rig="threePt" dir="t"/>
          </a:scene3d>
          <a:sp3d>
            <a:bevelT w="139700" h="139700" prst="divot"/>
          </a:sp3d>
        </p:spPr>
        <p:txBody>
          <a:bodyPr wrap="square">
            <a:spAutoFit/>
          </a:bodyPr>
          <a:lstStyle/>
          <a:p>
            <a:pPr algn="ctr"/>
            <a:r>
              <a:rPr lang="ru-RU" dirty="0"/>
              <a:t>постановление ПСО от 08.07.13 N 867-ПП </a:t>
            </a:r>
            <a:r>
              <a:rPr lang="ru-RU" b="1" dirty="0">
                <a:solidFill>
                  <a:schemeClr val="accent6">
                    <a:lumMod val="50000"/>
                  </a:schemeClr>
                </a:solidFill>
              </a:rPr>
              <a:t>«ОБ УТВЕРЖДЕНИИ ПРОГРАММЫ </a:t>
            </a:r>
          </a:p>
          <a:p>
            <a:pPr algn="ctr"/>
            <a:r>
              <a:rPr lang="ru-RU" b="1" dirty="0">
                <a:solidFill>
                  <a:schemeClr val="accent6">
                    <a:lumMod val="50000"/>
                  </a:schemeClr>
                </a:solidFill>
              </a:rPr>
              <a:t>«РАЗВИТИЕ ЗДРАВООХРАНЕНИЯ СВЕРДЛОВСКОЙ ОБЛАСТИ» </a:t>
            </a:r>
          </a:p>
          <a:p>
            <a:pPr algn="ctr"/>
            <a:r>
              <a:rPr lang="ru-RU" b="1" dirty="0">
                <a:solidFill>
                  <a:schemeClr val="accent6">
                    <a:lumMod val="50000"/>
                  </a:schemeClr>
                </a:solidFill>
              </a:rPr>
              <a:t>НА 2013-2020 ГОДЫ </a:t>
            </a:r>
          </a:p>
        </p:txBody>
      </p:sp>
      <p:sp>
        <p:nvSpPr>
          <p:cNvPr id="7" name="Прямоугольник 6"/>
          <p:cNvSpPr/>
          <p:nvPr/>
        </p:nvSpPr>
        <p:spPr>
          <a:xfrm>
            <a:off x="63539" y="5251649"/>
            <a:ext cx="4572000" cy="1477328"/>
          </a:xfrm>
          <a:prstGeom prst="rect">
            <a:avLst/>
          </a:prstGeom>
          <a:solidFill>
            <a:schemeClr val="bg2">
              <a:lumMod val="90000"/>
            </a:schemeClr>
          </a:solidFill>
          <a:ln w="12700">
            <a:solidFill>
              <a:srgbClr val="996633"/>
            </a:solidFill>
          </a:ln>
          <a:effectLst>
            <a:outerShdw blurRad="50800" dist="38100" algn="l" rotWithShape="0">
              <a:schemeClr val="bg1">
                <a:lumMod val="85000"/>
                <a:alpha val="40000"/>
              </a:schemeClr>
            </a:outerShdw>
          </a:effectLst>
          <a:scene3d>
            <a:camera prst="orthographicFront"/>
            <a:lightRig rig="threePt" dir="t"/>
          </a:scene3d>
          <a:sp3d>
            <a:bevelT w="139700" h="139700" prst="divot"/>
          </a:sp3d>
        </p:spPr>
        <p:txBody>
          <a:bodyPr wrap="square">
            <a:spAutoFit/>
          </a:bodyPr>
          <a:lstStyle/>
          <a:p>
            <a:pPr algn="ctr"/>
            <a:r>
              <a:rPr lang="ru-RU" dirty="0"/>
              <a:t>постановление ПСО от 21.10.13 N 1267-ПП </a:t>
            </a:r>
            <a:r>
              <a:rPr lang="ru-RU" b="1" dirty="0">
                <a:solidFill>
                  <a:schemeClr val="accent6">
                    <a:lumMod val="50000"/>
                  </a:schemeClr>
                </a:solidFill>
              </a:rPr>
              <a:t>«ОБ УТВЕРЖДЕНИИ ГОСУДАРСТВЕННОЙ ПРОГРАММЫ СВЕРДЛОВСКОЙ ОБЛАСТИ «РАЗВИТИЕ ЗДРАВООХРАНЕНИЯ СВЕРДЛОВСКОЙ ОБЛАСТИ ДО 2020 ГОДА» </a:t>
            </a:r>
          </a:p>
        </p:txBody>
      </p:sp>
      <p:sp>
        <p:nvSpPr>
          <p:cNvPr id="8" name="Прямоугольник 7"/>
          <p:cNvSpPr/>
          <p:nvPr/>
        </p:nvSpPr>
        <p:spPr>
          <a:xfrm>
            <a:off x="319599" y="2494000"/>
            <a:ext cx="4040306" cy="923330"/>
          </a:xfrm>
          <a:prstGeom prst="rect">
            <a:avLst/>
          </a:prstGeom>
          <a:solidFill>
            <a:schemeClr val="bg2">
              <a:lumMod val="90000"/>
            </a:schemeClr>
          </a:solidFill>
          <a:ln w="12700">
            <a:solidFill>
              <a:srgbClr val="996633"/>
            </a:solidFill>
          </a:ln>
          <a:effectLst>
            <a:outerShdw blurRad="50800" dist="38100" algn="l" rotWithShape="0">
              <a:schemeClr val="bg1">
                <a:lumMod val="85000"/>
                <a:alpha val="40000"/>
              </a:schemeClr>
            </a:outerShdw>
          </a:effectLst>
          <a:scene3d>
            <a:camera prst="orthographicFront"/>
            <a:lightRig rig="threePt" dir="t"/>
          </a:scene3d>
          <a:sp3d>
            <a:bevelT w="139700" h="139700" prst="divot"/>
          </a:sp3d>
        </p:spPr>
        <p:txBody>
          <a:bodyPr wrap="square">
            <a:spAutoFit/>
          </a:bodyPr>
          <a:lstStyle/>
          <a:p>
            <a:pPr algn="ctr"/>
            <a:r>
              <a:rPr lang="ru-RU" dirty="0" smtClean="0"/>
              <a:t>№ 598 </a:t>
            </a:r>
            <a:r>
              <a:rPr lang="ru-RU" b="1" dirty="0" smtClean="0">
                <a:solidFill>
                  <a:schemeClr val="accent6">
                    <a:lumMod val="50000"/>
                  </a:schemeClr>
                </a:solidFill>
              </a:rPr>
              <a:t>«О </a:t>
            </a:r>
            <a:r>
              <a:rPr lang="ru-RU" b="1" dirty="0">
                <a:solidFill>
                  <a:schemeClr val="accent6">
                    <a:lumMod val="50000"/>
                  </a:schemeClr>
                </a:solidFill>
              </a:rPr>
              <a:t>СОВЕРШЕНСТВОВАНИИ ГОСУДАРСТВЕННОЙ ПОЛИТИКИ В СФЕРЕ </a:t>
            </a:r>
            <a:r>
              <a:rPr lang="ru-RU" b="1" dirty="0" smtClean="0">
                <a:solidFill>
                  <a:schemeClr val="accent6">
                    <a:lumMod val="50000"/>
                  </a:schemeClr>
                </a:solidFill>
              </a:rPr>
              <a:t>ЗДРАВООХРАНЕНИЯ» </a:t>
            </a:r>
            <a:endParaRPr lang="ru-RU" b="1" dirty="0">
              <a:solidFill>
                <a:schemeClr val="accent6">
                  <a:lumMod val="50000"/>
                </a:schemeClr>
              </a:solidFill>
            </a:endParaRPr>
          </a:p>
        </p:txBody>
      </p:sp>
      <p:sp>
        <p:nvSpPr>
          <p:cNvPr id="9" name="TextBox 8"/>
          <p:cNvSpPr txBox="1"/>
          <p:nvPr/>
        </p:nvSpPr>
        <p:spPr>
          <a:xfrm>
            <a:off x="971600" y="1776074"/>
            <a:ext cx="7128792" cy="369332"/>
          </a:xfrm>
          <a:prstGeom prst="rect">
            <a:avLst/>
          </a:prstGeom>
          <a:solidFill>
            <a:schemeClr val="bg2">
              <a:lumMod val="90000"/>
            </a:schemeClr>
          </a:solidFill>
          <a:ln w="12700">
            <a:solidFill>
              <a:srgbClr val="996633"/>
            </a:solidFill>
          </a:ln>
          <a:effectLst>
            <a:outerShdw blurRad="50800" dist="38100" algn="l" rotWithShape="0">
              <a:schemeClr val="bg1">
                <a:lumMod val="85000"/>
                <a:alpha val="40000"/>
              </a:schemeClr>
            </a:outerShdw>
          </a:effectLst>
          <a:scene3d>
            <a:camera prst="orthographicFront"/>
            <a:lightRig rig="threePt" dir="t"/>
          </a:scene3d>
          <a:sp3d>
            <a:bevelT w="139700" h="139700" prst="divot"/>
          </a:sp3d>
        </p:spPr>
        <p:txBody>
          <a:bodyPr wrap="square">
            <a:spAutoFit/>
          </a:bodyPr>
          <a:lstStyle>
            <a:defPPr>
              <a:defRPr lang="ru-RU"/>
            </a:defPPr>
            <a:lvl1pPr algn="ctr"/>
          </a:lstStyle>
          <a:p>
            <a:r>
              <a:rPr lang="ru-RU" b="1" dirty="0" smtClean="0">
                <a:solidFill>
                  <a:schemeClr val="accent6">
                    <a:lumMod val="50000"/>
                  </a:schemeClr>
                </a:solidFill>
              </a:rPr>
              <a:t>Указы </a:t>
            </a:r>
            <a:r>
              <a:rPr lang="ru-RU" b="1" dirty="0">
                <a:solidFill>
                  <a:schemeClr val="accent6">
                    <a:lumMod val="50000"/>
                  </a:schemeClr>
                </a:solidFill>
              </a:rPr>
              <a:t>Президента Российской Федерации от </a:t>
            </a:r>
            <a:r>
              <a:rPr lang="ru-RU" b="1" dirty="0" smtClean="0">
                <a:solidFill>
                  <a:schemeClr val="accent6">
                    <a:lumMod val="50000"/>
                  </a:schemeClr>
                </a:solidFill>
              </a:rPr>
              <a:t>07 </a:t>
            </a:r>
            <a:r>
              <a:rPr lang="ru-RU" b="1" dirty="0">
                <a:solidFill>
                  <a:schemeClr val="accent6">
                    <a:lumMod val="50000"/>
                  </a:schemeClr>
                </a:solidFill>
              </a:rPr>
              <a:t>мая 2012 года</a:t>
            </a:r>
          </a:p>
        </p:txBody>
      </p:sp>
      <p:sp>
        <p:nvSpPr>
          <p:cNvPr id="10" name="Прямоугольник 9"/>
          <p:cNvSpPr/>
          <p:nvPr/>
        </p:nvSpPr>
        <p:spPr>
          <a:xfrm>
            <a:off x="4883974" y="2506032"/>
            <a:ext cx="3762842" cy="923330"/>
          </a:xfrm>
          <a:prstGeom prst="rect">
            <a:avLst/>
          </a:prstGeom>
          <a:solidFill>
            <a:schemeClr val="bg2">
              <a:lumMod val="90000"/>
            </a:schemeClr>
          </a:solidFill>
          <a:ln w="12700">
            <a:solidFill>
              <a:srgbClr val="996633"/>
            </a:solidFill>
          </a:ln>
          <a:effectLst>
            <a:outerShdw blurRad="50800" dist="38100" algn="l" rotWithShape="0">
              <a:schemeClr val="bg1">
                <a:lumMod val="85000"/>
                <a:alpha val="40000"/>
              </a:schemeClr>
            </a:outerShdw>
          </a:effectLst>
          <a:scene3d>
            <a:camera prst="orthographicFront"/>
            <a:lightRig rig="threePt" dir="t"/>
          </a:scene3d>
          <a:sp3d>
            <a:bevelT w="139700" h="139700" prst="divot"/>
          </a:sp3d>
        </p:spPr>
        <p:txBody>
          <a:bodyPr wrap="square">
            <a:spAutoFit/>
          </a:bodyPr>
          <a:lstStyle/>
          <a:p>
            <a:pPr algn="ctr"/>
            <a:r>
              <a:rPr lang="ru-RU" dirty="0"/>
              <a:t>№ 597 </a:t>
            </a:r>
            <a:r>
              <a:rPr lang="ru-RU" b="1" dirty="0">
                <a:solidFill>
                  <a:schemeClr val="accent6">
                    <a:lumMod val="50000"/>
                  </a:schemeClr>
                </a:solidFill>
              </a:rPr>
              <a:t>«О МЕРОПРИЯТИЯХ ПО РЕАЛИЗАЦИИ ГОСУДАРСТВЕННОЙ СОЦИАЛЬНОЙ ПОЛИТИКИ» </a:t>
            </a:r>
          </a:p>
        </p:txBody>
      </p:sp>
      <p:sp>
        <p:nvSpPr>
          <p:cNvPr id="14" name="Номер слайда 13"/>
          <p:cNvSpPr>
            <a:spLocks noGrp="1"/>
          </p:cNvSpPr>
          <p:nvPr>
            <p:ph type="sldNum" sz="quarter" idx="12"/>
          </p:nvPr>
        </p:nvSpPr>
        <p:spPr/>
        <p:txBody>
          <a:bodyPr/>
          <a:lstStyle/>
          <a:p>
            <a:fld id="{C3C4FDF7-D16E-485B-BFE7-27242D4044AD}" type="slidenum">
              <a:rPr lang="ru-RU" smtClean="0"/>
              <a:pPr/>
              <a:t>7</a:t>
            </a:fld>
            <a:endParaRPr lang="ru-RU"/>
          </a:p>
        </p:txBody>
      </p:sp>
    </p:spTree>
    <p:extLst>
      <p:ext uri="{BB962C8B-B14F-4D97-AF65-F5344CB8AC3E}">
        <p14:creationId xmlns="" xmlns:p14="http://schemas.microsoft.com/office/powerpoint/2010/main" val="14093467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Двойная стрелка влево/вверх 2"/>
          <p:cNvSpPr/>
          <p:nvPr/>
        </p:nvSpPr>
        <p:spPr>
          <a:xfrm rot="5400000">
            <a:off x="7248154" y="5149290"/>
            <a:ext cx="735054" cy="216026"/>
          </a:xfrm>
          <a:prstGeom prst="leftUpArrow">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itle 1"/>
          <p:cNvSpPr>
            <a:spLocks/>
          </p:cNvSpPr>
          <p:nvPr/>
        </p:nvSpPr>
        <p:spPr bwMode="auto">
          <a:xfrm>
            <a:off x="4022570" y="864045"/>
            <a:ext cx="5148064" cy="4767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l" eaLnBrk="0" hangingPunct="0">
              <a:spcBef>
                <a:spcPct val="20000"/>
              </a:spcBef>
              <a:buFont typeface="Arial" charset="0"/>
              <a:buChar char="•"/>
              <a:defRPr sz="3200">
                <a:solidFill>
                  <a:srgbClr val="E3DAD5"/>
                </a:solidFill>
                <a:latin typeface="Calibri" pitchFamily="34" charset="0"/>
              </a:defRPr>
            </a:lvl1pPr>
            <a:lvl2pPr marL="742950" indent="-285750" algn="l" eaLnBrk="0" hangingPunct="0">
              <a:spcBef>
                <a:spcPct val="20000"/>
              </a:spcBef>
              <a:buFont typeface="Arial" charset="0"/>
              <a:buChar char="–"/>
              <a:defRPr sz="2800">
                <a:solidFill>
                  <a:srgbClr val="E3DAD5"/>
                </a:solidFill>
                <a:latin typeface="Calibri" pitchFamily="34" charset="0"/>
              </a:defRPr>
            </a:lvl2pPr>
            <a:lvl3pPr marL="1143000" indent="-228600" algn="l" eaLnBrk="0" hangingPunct="0">
              <a:spcBef>
                <a:spcPct val="20000"/>
              </a:spcBef>
              <a:buFont typeface="Arial" charset="0"/>
              <a:buChar char="•"/>
              <a:defRPr sz="2400">
                <a:solidFill>
                  <a:srgbClr val="E3DAD5"/>
                </a:solidFill>
                <a:latin typeface="Calibri" pitchFamily="34" charset="0"/>
              </a:defRPr>
            </a:lvl3pPr>
            <a:lvl4pPr marL="1600200" indent="-228600" algn="l" eaLnBrk="0" hangingPunct="0">
              <a:spcBef>
                <a:spcPct val="20000"/>
              </a:spcBef>
              <a:buFont typeface="Arial" charset="0"/>
              <a:buChar char="–"/>
              <a:defRPr sz="2000">
                <a:solidFill>
                  <a:srgbClr val="E3DAD5"/>
                </a:solidFill>
                <a:latin typeface="Calibri" pitchFamily="34" charset="0"/>
              </a:defRPr>
            </a:lvl4pPr>
            <a:lvl5pPr marL="2057400" indent="-228600" algn="l" eaLnBrk="0" hangingPunct="0">
              <a:spcBef>
                <a:spcPct val="20000"/>
              </a:spcBef>
              <a:buFont typeface="Arial" charset="0"/>
              <a:buChar char="»"/>
              <a:defRPr sz="2000">
                <a:solidFill>
                  <a:srgbClr val="E3DAD5"/>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E3DAD5"/>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E3DAD5"/>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E3DAD5"/>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E3DAD5"/>
                </a:solidFill>
                <a:latin typeface="Calibri" pitchFamily="34" charset="0"/>
              </a:defRPr>
            </a:lvl9pPr>
          </a:lstStyle>
          <a:p>
            <a:pPr algn="ctr" eaLnBrk="1" hangingPunct="1">
              <a:lnSpc>
                <a:spcPct val="80000"/>
              </a:lnSpc>
              <a:spcBef>
                <a:spcPct val="0"/>
              </a:spcBef>
              <a:buFontTx/>
              <a:buNone/>
            </a:pPr>
            <a:r>
              <a:rPr lang="ru-RU" altLang="ru-RU" sz="1800" b="1" dirty="0" smtClean="0">
                <a:solidFill>
                  <a:srgbClr val="996633"/>
                </a:solidFill>
                <a:effectLst>
                  <a:outerShdw blurRad="38100" dist="38100" dir="2700000" algn="tl">
                    <a:srgbClr val="000000">
                      <a:alpha val="43137"/>
                    </a:srgbClr>
                  </a:outerShdw>
                </a:effectLst>
                <a:latin typeface="+mn-lt"/>
              </a:rPr>
              <a:t>«Дорожная карта» в сфере здравоохранения </a:t>
            </a:r>
            <a:endParaRPr lang="ru-RU" altLang="ru-RU" sz="1800" b="1" dirty="0">
              <a:solidFill>
                <a:srgbClr val="996633"/>
              </a:solidFill>
              <a:effectLst>
                <a:outerShdw blurRad="38100" dist="38100" dir="2700000" algn="tl">
                  <a:srgbClr val="000000">
                    <a:alpha val="43137"/>
                  </a:srgbClr>
                </a:outerShdw>
              </a:effectLst>
              <a:latin typeface="+mn-lt"/>
            </a:endParaRPr>
          </a:p>
        </p:txBody>
      </p:sp>
      <p:grpSp>
        <p:nvGrpSpPr>
          <p:cNvPr id="16" name="Группа 15"/>
          <p:cNvGrpSpPr/>
          <p:nvPr/>
        </p:nvGrpSpPr>
        <p:grpSpPr>
          <a:xfrm>
            <a:off x="683568" y="1517290"/>
            <a:ext cx="2232248" cy="2232248"/>
            <a:chOff x="683568" y="1628800"/>
            <a:chExt cx="2232248" cy="2232248"/>
          </a:xfrm>
        </p:grpSpPr>
        <p:sp>
          <p:nvSpPr>
            <p:cNvPr id="5" name="Овал 4"/>
            <p:cNvSpPr/>
            <p:nvPr/>
          </p:nvSpPr>
          <p:spPr>
            <a:xfrm>
              <a:off x="683568" y="1628800"/>
              <a:ext cx="2232248" cy="2232248"/>
            </a:xfrm>
            <a:prstGeom prst="ellipse">
              <a:avLst/>
            </a:prstGeom>
            <a:solidFill>
              <a:schemeClr val="accent3">
                <a:lumMod val="60000"/>
                <a:lumOff val="40000"/>
              </a:schemeClr>
            </a:solidFill>
            <a:effectLst>
              <a:glow rad="139700">
                <a:schemeClr val="accent3">
                  <a:satMod val="175000"/>
                  <a:alpha val="40000"/>
                </a:schemeClr>
              </a:glow>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ru-RU"/>
            </a:p>
          </p:txBody>
        </p:sp>
        <p:sp>
          <p:nvSpPr>
            <p:cNvPr id="11" name="TextBox 10"/>
            <p:cNvSpPr txBox="1"/>
            <p:nvPr/>
          </p:nvSpPr>
          <p:spPr>
            <a:xfrm>
              <a:off x="790441" y="2266890"/>
              <a:ext cx="2018502" cy="923330"/>
            </a:xfrm>
            <a:prstGeom prst="rect">
              <a:avLst/>
            </a:prstGeom>
            <a:noFill/>
          </p:spPr>
          <p:txBody>
            <a:bodyPr wrap="none" rtlCol="0">
              <a:spAutoFit/>
            </a:bodyPr>
            <a:lstStyle/>
            <a:p>
              <a:pPr algn="ctr"/>
              <a:r>
                <a:rPr lang="ru-RU" b="1" dirty="0" smtClean="0">
                  <a:solidFill>
                    <a:srgbClr val="FF0000"/>
                  </a:solidFill>
                  <a:effectLst>
                    <a:outerShdw blurRad="38100" dist="38100" dir="2700000" algn="tl">
                      <a:srgbClr val="000000">
                        <a:alpha val="43137"/>
                      </a:srgbClr>
                    </a:outerShdw>
                  </a:effectLst>
                  <a:latin typeface="Trebuchet MS" panose="020B0603020202020204" pitchFamily="34" charset="0"/>
                </a:rPr>
                <a:t>14</a:t>
              </a:r>
              <a:r>
                <a:rPr lang="ru-RU" b="1" dirty="0" smtClean="0">
                  <a:effectLst>
                    <a:outerShdw blurRad="38100" dist="38100" dir="2700000" algn="tl">
                      <a:srgbClr val="000000">
                        <a:alpha val="43137"/>
                      </a:srgbClr>
                    </a:outerShdw>
                  </a:effectLst>
                  <a:latin typeface="Trebuchet MS" panose="020B0603020202020204" pitchFamily="34" charset="0"/>
                </a:rPr>
                <a:t> показателей </a:t>
              </a:r>
            </a:p>
            <a:p>
              <a:pPr algn="ctr"/>
              <a:r>
                <a:rPr lang="ru-RU" b="1" dirty="0" smtClean="0">
                  <a:effectLst>
                    <a:outerShdw blurRad="38100" dist="38100" dir="2700000" algn="tl">
                      <a:srgbClr val="000000">
                        <a:alpha val="43137"/>
                      </a:srgbClr>
                    </a:outerShdw>
                  </a:effectLst>
                  <a:latin typeface="Trebuchet MS" panose="020B0603020202020204" pitchFamily="34" charset="0"/>
                </a:rPr>
                <a:t>структурных </a:t>
              </a:r>
            </a:p>
            <a:p>
              <a:pPr algn="ctr"/>
              <a:r>
                <a:rPr lang="ru-RU" b="1" dirty="0" smtClean="0">
                  <a:effectLst>
                    <a:outerShdw blurRad="38100" dist="38100" dir="2700000" algn="tl">
                      <a:srgbClr val="000000">
                        <a:alpha val="43137"/>
                      </a:srgbClr>
                    </a:outerShdw>
                  </a:effectLst>
                  <a:latin typeface="Trebuchet MS" panose="020B0603020202020204" pitchFamily="34" charset="0"/>
                </a:rPr>
                <a:t>преобразований</a:t>
              </a:r>
              <a:endParaRPr lang="ru-RU" b="1" dirty="0">
                <a:effectLst>
                  <a:outerShdw blurRad="38100" dist="38100" dir="2700000" algn="tl">
                    <a:srgbClr val="000000">
                      <a:alpha val="43137"/>
                    </a:srgbClr>
                  </a:outerShdw>
                </a:effectLst>
                <a:latin typeface="Trebuchet MS" panose="020B0603020202020204" pitchFamily="34" charset="0"/>
              </a:endParaRPr>
            </a:p>
          </p:txBody>
        </p:sp>
      </p:grpSp>
      <p:grpSp>
        <p:nvGrpSpPr>
          <p:cNvPr id="17" name="Группа 16"/>
          <p:cNvGrpSpPr/>
          <p:nvPr/>
        </p:nvGrpSpPr>
        <p:grpSpPr>
          <a:xfrm>
            <a:off x="3439596" y="1509347"/>
            <a:ext cx="2232248" cy="2232248"/>
            <a:chOff x="3439596" y="1632008"/>
            <a:chExt cx="2232248" cy="2232248"/>
          </a:xfrm>
        </p:grpSpPr>
        <p:sp>
          <p:nvSpPr>
            <p:cNvPr id="14" name="Овал 13"/>
            <p:cNvSpPr/>
            <p:nvPr/>
          </p:nvSpPr>
          <p:spPr>
            <a:xfrm>
              <a:off x="3439596" y="1632008"/>
              <a:ext cx="2232248" cy="2232248"/>
            </a:xfrm>
            <a:prstGeom prst="ellipse">
              <a:avLst/>
            </a:prstGeom>
            <a:solidFill>
              <a:schemeClr val="accent3">
                <a:lumMod val="60000"/>
                <a:lumOff val="40000"/>
              </a:schemeClr>
            </a:solidFill>
            <a:effectLst>
              <a:glow rad="139700">
                <a:schemeClr val="accent3">
                  <a:satMod val="175000"/>
                  <a:alpha val="40000"/>
                </a:schemeClr>
              </a:glow>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ru-RU"/>
            </a:p>
          </p:txBody>
        </p:sp>
        <p:sp>
          <p:nvSpPr>
            <p:cNvPr id="12" name="TextBox 11"/>
            <p:cNvSpPr txBox="1"/>
            <p:nvPr/>
          </p:nvSpPr>
          <p:spPr>
            <a:xfrm>
              <a:off x="3520716" y="2272463"/>
              <a:ext cx="2101857" cy="923330"/>
            </a:xfrm>
            <a:prstGeom prst="rect">
              <a:avLst/>
            </a:prstGeom>
            <a:noFill/>
          </p:spPr>
          <p:txBody>
            <a:bodyPr wrap="none" rtlCol="0">
              <a:spAutoFit/>
            </a:bodyPr>
            <a:lstStyle/>
            <a:p>
              <a:pPr algn="ctr"/>
              <a:r>
                <a:rPr lang="ru-RU" b="1" dirty="0" smtClean="0">
                  <a:solidFill>
                    <a:srgbClr val="FF0000"/>
                  </a:solidFill>
                  <a:effectLst>
                    <a:outerShdw blurRad="38100" dist="38100" dir="2700000" algn="tl">
                      <a:srgbClr val="000000">
                        <a:alpha val="43137"/>
                      </a:srgbClr>
                    </a:outerShdw>
                  </a:effectLst>
                  <a:latin typeface="Trebuchet MS" panose="020B0603020202020204" pitchFamily="34" charset="0"/>
                </a:rPr>
                <a:t>10</a:t>
              </a:r>
              <a:r>
                <a:rPr lang="ru-RU" b="1" dirty="0" smtClean="0">
                  <a:effectLst>
                    <a:outerShdw blurRad="38100" dist="38100" dir="2700000" algn="tl">
                      <a:srgbClr val="000000">
                        <a:alpha val="43137"/>
                      </a:srgbClr>
                    </a:outerShdw>
                  </a:effectLst>
                  <a:latin typeface="Trebuchet MS" panose="020B0603020202020204" pitchFamily="34" charset="0"/>
                </a:rPr>
                <a:t> показателей</a:t>
              </a:r>
              <a:endParaRPr lang="ru-RU" b="1" dirty="0">
                <a:effectLst>
                  <a:outerShdw blurRad="38100" dist="38100" dir="2700000" algn="tl">
                    <a:srgbClr val="000000">
                      <a:alpha val="43137"/>
                    </a:srgbClr>
                  </a:outerShdw>
                </a:effectLst>
                <a:latin typeface="Trebuchet MS" panose="020B0603020202020204" pitchFamily="34" charset="0"/>
              </a:endParaRPr>
            </a:p>
            <a:p>
              <a:pPr algn="ctr"/>
              <a:r>
                <a:rPr lang="ru-RU" b="1" dirty="0">
                  <a:effectLst>
                    <a:outerShdw blurRad="38100" dist="38100" dir="2700000" algn="tl">
                      <a:srgbClr val="000000">
                        <a:alpha val="43137"/>
                      </a:srgbClr>
                    </a:outerShdw>
                  </a:effectLst>
                  <a:latin typeface="Trebuchet MS" panose="020B0603020202020204" pitchFamily="34" charset="0"/>
                </a:rPr>
                <a:t> </a:t>
              </a:r>
              <a:r>
                <a:rPr lang="ru-RU" b="1" dirty="0" smtClean="0">
                  <a:effectLst>
                    <a:outerShdw blurRad="38100" dist="38100" dir="2700000" algn="tl">
                      <a:srgbClr val="000000">
                        <a:alpha val="43137"/>
                      </a:srgbClr>
                    </a:outerShdw>
                  </a:effectLst>
                  <a:latin typeface="Trebuchet MS" panose="020B0603020202020204" pitchFamily="34" charset="0"/>
                </a:rPr>
                <a:t>здоровья, в т ч. </a:t>
              </a:r>
            </a:p>
            <a:p>
              <a:pPr algn="ctr"/>
              <a:r>
                <a:rPr lang="ru-RU" b="1" dirty="0" smtClean="0">
                  <a:effectLst>
                    <a:outerShdw blurRad="38100" dist="38100" dir="2700000" algn="tl">
                      <a:srgbClr val="000000">
                        <a:alpha val="43137"/>
                      </a:srgbClr>
                    </a:outerShdw>
                  </a:effectLst>
                  <a:latin typeface="Trebuchet MS" panose="020B0603020202020204" pitchFamily="34" charset="0"/>
                </a:rPr>
                <a:t>по Указу № 598</a:t>
              </a:r>
              <a:endParaRPr lang="ru-RU" b="1" dirty="0">
                <a:effectLst>
                  <a:outerShdw blurRad="38100" dist="38100" dir="2700000" algn="tl">
                    <a:srgbClr val="000000">
                      <a:alpha val="43137"/>
                    </a:srgbClr>
                  </a:outerShdw>
                </a:effectLst>
                <a:latin typeface="Trebuchet MS" panose="020B0603020202020204" pitchFamily="34" charset="0"/>
              </a:endParaRPr>
            </a:p>
          </p:txBody>
        </p:sp>
      </p:grpSp>
      <p:grpSp>
        <p:nvGrpSpPr>
          <p:cNvPr id="18" name="Группа 17"/>
          <p:cNvGrpSpPr/>
          <p:nvPr/>
        </p:nvGrpSpPr>
        <p:grpSpPr>
          <a:xfrm>
            <a:off x="6219306" y="1492043"/>
            <a:ext cx="2232248" cy="2232248"/>
            <a:chOff x="6219306" y="1603553"/>
            <a:chExt cx="2232248" cy="2232248"/>
          </a:xfrm>
        </p:grpSpPr>
        <p:sp>
          <p:nvSpPr>
            <p:cNvPr id="15" name="Овал 14"/>
            <p:cNvSpPr/>
            <p:nvPr/>
          </p:nvSpPr>
          <p:spPr>
            <a:xfrm>
              <a:off x="6219306" y="1603553"/>
              <a:ext cx="2232248" cy="2232248"/>
            </a:xfrm>
            <a:prstGeom prst="ellipse">
              <a:avLst/>
            </a:prstGeom>
            <a:solidFill>
              <a:schemeClr val="accent3">
                <a:lumMod val="60000"/>
                <a:lumOff val="40000"/>
              </a:schemeClr>
            </a:solidFill>
            <a:effectLst>
              <a:glow rad="139700">
                <a:schemeClr val="accent3">
                  <a:satMod val="175000"/>
                  <a:alpha val="40000"/>
                </a:schemeClr>
              </a:glow>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ru-RU"/>
            </a:p>
          </p:txBody>
        </p:sp>
        <p:sp>
          <p:nvSpPr>
            <p:cNvPr id="13" name="TextBox 12"/>
            <p:cNvSpPr txBox="1"/>
            <p:nvPr/>
          </p:nvSpPr>
          <p:spPr>
            <a:xfrm>
              <a:off x="6419053" y="1968120"/>
              <a:ext cx="1877357" cy="1477328"/>
            </a:xfrm>
            <a:prstGeom prst="rect">
              <a:avLst/>
            </a:prstGeom>
            <a:noFill/>
          </p:spPr>
          <p:txBody>
            <a:bodyPr wrap="square" rtlCol="0">
              <a:spAutoFit/>
            </a:bodyPr>
            <a:lstStyle/>
            <a:p>
              <a:pPr algn="ctr"/>
              <a:r>
                <a:rPr lang="ru-RU" b="1" dirty="0" smtClean="0">
                  <a:solidFill>
                    <a:srgbClr val="FF0000"/>
                  </a:solidFill>
                  <a:effectLst>
                    <a:outerShdw blurRad="38100" dist="38100" dir="2700000" algn="tl">
                      <a:srgbClr val="000000">
                        <a:alpha val="43137"/>
                      </a:srgbClr>
                    </a:outerShdw>
                  </a:effectLst>
                  <a:latin typeface="Trebuchet MS" panose="020B0603020202020204" pitchFamily="34" charset="0"/>
                </a:rPr>
                <a:t>3</a:t>
              </a:r>
              <a:r>
                <a:rPr lang="ru-RU" b="1" dirty="0" smtClean="0">
                  <a:effectLst>
                    <a:outerShdw blurRad="38100" dist="38100" dir="2700000" algn="tl">
                      <a:srgbClr val="000000">
                        <a:alpha val="43137"/>
                      </a:srgbClr>
                    </a:outerShdw>
                  </a:effectLst>
                  <a:latin typeface="Trebuchet MS" panose="020B0603020202020204" pitchFamily="34" charset="0"/>
                </a:rPr>
                <a:t> показателя </a:t>
              </a:r>
              <a:endParaRPr lang="ru-RU" b="1" dirty="0">
                <a:effectLst>
                  <a:outerShdw blurRad="38100" dist="38100" dir="2700000" algn="tl">
                    <a:srgbClr val="000000">
                      <a:alpha val="43137"/>
                    </a:srgbClr>
                  </a:outerShdw>
                </a:effectLst>
                <a:latin typeface="Trebuchet MS" panose="020B0603020202020204" pitchFamily="34" charset="0"/>
              </a:endParaRPr>
            </a:p>
            <a:p>
              <a:pPr algn="ctr"/>
              <a:r>
                <a:rPr lang="ru-RU" b="1" dirty="0">
                  <a:effectLst>
                    <a:outerShdw blurRad="38100" dist="38100" dir="2700000" algn="tl">
                      <a:srgbClr val="000000">
                        <a:alpha val="43137"/>
                      </a:srgbClr>
                    </a:outerShdw>
                  </a:effectLst>
                  <a:latin typeface="Trebuchet MS" panose="020B0603020202020204" pitchFamily="34" charset="0"/>
                </a:rPr>
                <a:t>заработной </a:t>
              </a:r>
              <a:r>
                <a:rPr lang="ru-RU" b="1" dirty="0" smtClean="0">
                  <a:effectLst>
                    <a:outerShdw blurRad="38100" dist="38100" dir="2700000" algn="tl">
                      <a:srgbClr val="000000">
                        <a:alpha val="43137"/>
                      </a:srgbClr>
                    </a:outerShdw>
                  </a:effectLst>
                  <a:latin typeface="Trebuchet MS" panose="020B0603020202020204" pitchFamily="34" charset="0"/>
                </a:rPr>
                <a:t>платы + показатели по Указу № 597</a:t>
              </a:r>
              <a:endParaRPr lang="ru-RU" b="1" dirty="0">
                <a:effectLst>
                  <a:outerShdw blurRad="38100" dist="38100" dir="2700000" algn="tl">
                    <a:srgbClr val="000000">
                      <a:alpha val="43137"/>
                    </a:srgbClr>
                  </a:outerShdw>
                </a:effectLst>
                <a:latin typeface="Trebuchet MS" panose="020B0603020202020204" pitchFamily="34" charset="0"/>
              </a:endParaRPr>
            </a:p>
          </p:txBody>
        </p:sp>
      </p:grpSp>
      <p:grpSp>
        <p:nvGrpSpPr>
          <p:cNvPr id="21" name="Группа 20"/>
          <p:cNvGrpSpPr/>
          <p:nvPr/>
        </p:nvGrpSpPr>
        <p:grpSpPr>
          <a:xfrm>
            <a:off x="3144184" y="6029230"/>
            <a:ext cx="2740623" cy="665979"/>
            <a:chOff x="3439351" y="5661247"/>
            <a:chExt cx="3204250" cy="914400"/>
          </a:xfrm>
          <a:effectLst>
            <a:outerShdw blurRad="50800" dist="38100" dir="2700000" algn="tl" rotWithShape="0">
              <a:prstClr val="black">
                <a:alpha val="40000"/>
              </a:prstClr>
            </a:outerShdw>
          </a:effectLst>
        </p:grpSpPr>
        <p:sp>
          <p:nvSpPr>
            <p:cNvPr id="19" name="Скругленный прямоугольник 18"/>
            <p:cNvSpPr/>
            <p:nvPr/>
          </p:nvSpPr>
          <p:spPr>
            <a:xfrm>
              <a:off x="3531868" y="5661247"/>
              <a:ext cx="3008063"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p:cNvSpPr txBox="1"/>
            <p:nvPr/>
          </p:nvSpPr>
          <p:spPr>
            <a:xfrm>
              <a:off x="3439351" y="5688107"/>
              <a:ext cx="3204250" cy="802906"/>
            </a:xfrm>
            <a:prstGeom prst="rect">
              <a:avLst/>
            </a:prstGeom>
            <a:noFill/>
          </p:spPr>
          <p:txBody>
            <a:bodyPr wrap="none" rtlCol="0">
              <a:spAutoFit/>
            </a:bodyPr>
            <a:lstStyle/>
            <a:p>
              <a:pPr algn="ctr"/>
              <a:r>
                <a:rPr lang="ru-RU" sz="1600" b="1" dirty="0" smtClean="0">
                  <a:solidFill>
                    <a:srgbClr val="FF0000"/>
                  </a:solidFill>
                </a:rPr>
                <a:t>Цель</a:t>
              </a:r>
              <a:r>
                <a:rPr lang="ru-RU" sz="1600" b="1" dirty="0" smtClean="0"/>
                <a:t> – повышение качества </a:t>
              </a:r>
            </a:p>
            <a:p>
              <a:pPr algn="ctr"/>
              <a:r>
                <a:rPr lang="ru-RU" sz="1600" b="1" dirty="0" smtClean="0"/>
                <a:t>медицинской помощи</a:t>
              </a:r>
              <a:endParaRPr lang="ru-RU" sz="1600" b="1" dirty="0"/>
            </a:p>
          </p:txBody>
        </p:sp>
      </p:grpSp>
      <p:grpSp>
        <p:nvGrpSpPr>
          <p:cNvPr id="24" name="Группа 23"/>
          <p:cNvGrpSpPr/>
          <p:nvPr/>
        </p:nvGrpSpPr>
        <p:grpSpPr>
          <a:xfrm>
            <a:off x="637445" y="3901084"/>
            <a:ext cx="2513284" cy="968156"/>
            <a:chOff x="532585" y="4077072"/>
            <a:chExt cx="2513284" cy="968156"/>
          </a:xfrm>
          <a:effectLst>
            <a:outerShdw blurRad="50800" dist="38100" dir="2700000" algn="tl" rotWithShape="0">
              <a:schemeClr val="accent6">
                <a:lumMod val="75000"/>
                <a:alpha val="40000"/>
              </a:schemeClr>
            </a:outerShdw>
          </a:effectLst>
        </p:grpSpPr>
        <p:sp>
          <p:nvSpPr>
            <p:cNvPr id="22" name="Скругленный прямоугольник 21"/>
            <p:cNvSpPr/>
            <p:nvPr/>
          </p:nvSpPr>
          <p:spPr>
            <a:xfrm>
              <a:off x="574436" y="4077072"/>
              <a:ext cx="2404132" cy="9681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TextBox 22"/>
            <p:cNvSpPr txBox="1"/>
            <p:nvPr/>
          </p:nvSpPr>
          <p:spPr>
            <a:xfrm>
              <a:off x="532585" y="4121898"/>
              <a:ext cx="2513284" cy="830997"/>
            </a:xfrm>
            <a:prstGeom prst="rect">
              <a:avLst/>
            </a:prstGeom>
            <a:noFill/>
          </p:spPr>
          <p:txBody>
            <a:bodyPr wrap="square" rtlCol="0">
              <a:spAutoFit/>
            </a:bodyPr>
            <a:lstStyle/>
            <a:p>
              <a:pPr algn="ctr"/>
              <a:r>
                <a:rPr lang="ru-RU" sz="1600" b="1" dirty="0" smtClean="0">
                  <a:solidFill>
                    <a:srgbClr val="FF0000"/>
                  </a:solidFill>
                </a:rPr>
                <a:t>Задача 1 </a:t>
              </a:r>
              <a:r>
                <a:rPr lang="ru-RU" sz="1600" b="1" dirty="0" smtClean="0"/>
                <a:t>– Повышение </a:t>
              </a:r>
            </a:p>
            <a:p>
              <a:pPr algn="ctr"/>
              <a:r>
                <a:rPr lang="ru-RU" sz="1600" b="1" dirty="0" smtClean="0"/>
                <a:t>эффективности </a:t>
              </a:r>
            </a:p>
            <a:p>
              <a:pPr algn="ctr"/>
              <a:r>
                <a:rPr lang="ru-RU" sz="1600" b="1" dirty="0" smtClean="0"/>
                <a:t>деятельности ЛПУ</a:t>
              </a:r>
              <a:endParaRPr lang="ru-RU" sz="1600" b="1" dirty="0"/>
            </a:p>
          </p:txBody>
        </p:sp>
      </p:grpSp>
      <p:grpSp>
        <p:nvGrpSpPr>
          <p:cNvPr id="25" name="Группа 24"/>
          <p:cNvGrpSpPr/>
          <p:nvPr/>
        </p:nvGrpSpPr>
        <p:grpSpPr>
          <a:xfrm>
            <a:off x="5960153" y="3908704"/>
            <a:ext cx="2513284" cy="968156"/>
            <a:chOff x="532585" y="4077072"/>
            <a:chExt cx="2513284" cy="968156"/>
          </a:xfrm>
          <a:effectLst>
            <a:outerShdw blurRad="50800" dist="38100" dir="2700000" algn="tl" rotWithShape="0">
              <a:prstClr val="black">
                <a:alpha val="40000"/>
              </a:prstClr>
            </a:outerShdw>
          </a:effectLst>
        </p:grpSpPr>
        <p:sp>
          <p:nvSpPr>
            <p:cNvPr id="26" name="Скругленный прямоугольник 25"/>
            <p:cNvSpPr/>
            <p:nvPr/>
          </p:nvSpPr>
          <p:spPr>
            <a:xfrm>
              <a:off x="574436" y="4077072"/>
              <a:ext cx="2404132" cy="9681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TextBox 26"/>
            <p:cNvSpPr txBox="1"/>
            <p:nvPr/>
          </p:nvSpPr>
          <p:spPr>
            <a:xfrm>
              <a:off x="532585" y="4121898"/>
              <a:ext cx="2513284" cy="830997"/>
            </a:xfrm>
            <a:prstGeom prst="rect">
              <a:avLst/>
            </a:prstGeom>
            <a:noFill/>
          </p:spPr>
          <p:txBody>
            <a:bodyPr wrap="square" rtlCol="0">
              <a:spAutoFit/>
            </a:bodyPr>
            <a:lstStyle/>
            <a:p>
              <a:pPr algn="ctr"/>
              <a:r>
                <a:rPr lang="ru-RU" sz="1600" b="1" dirty="0" smtClean="0">
                  <a:solidFill>
                    <a:srgbClr val="FF0000"/>
                  </a:solidFill>
                </a:rPr>
                <a:t>Задача 2 </a:t>
              </a:r>
              <a:r>
                <a:rPr lang="ru-RU" sz="1600" b="1" dirty="0" smtClean="0"/>
                <a:t>– Повышение </a:t>
              </a:r>
            </a:p>
            <a:p>
              <a:pPr algn="ctr"/>
              <a:r>
                <a:rPr lang="ru-RU" sz="1600" b="1" dirty="0" smtClean="0"/>
                <a:t>эффективности </a:t>
              </a:r>
            </a:p>
            <a:p>
              <a:pPr algn="ctr"/>
              <a:r>
                <a:rPr lang="ru-RU" sz="1600" b="1" dirty="0" smtClean="0"/>
                <a:t>деятельности работников</a:t>
              </a:r>
              <a:endParaRPr lang="ru-RU" sz="1600" b="1" dirty="0"/>
            </a:p>
          </p:txBody>
        </p:sp>
      </p:grpSp>
      <p:grpSp>
        <p:nvGrpSpPr>
          <p:cNvPr id="30" name="Группа 29"/>
          <p:cNvGrpSpPr/>
          <p:nvPr/>
        </p:nvGrpSpPr>
        <p:grpSpPr>
          <a:xfrm>
            <a:off x="2202104" y="5095388"/>
            <a:ext cx="833810" cy="847844"/>
            <a:chOff x="1979711" y="5229200"/>
            <a:chExt cx="936105" cy="911540"/>
          </a:xfrm>
        </p:grpSpPr>
        <p:sp>
          <p:nvSpPr>
            <p:cNvPr id="28" name="Овал 27"/>
            <p:cNvSpPr/>
            <p:nvPr/>
          </p:nvSpPr>
          <p:spPr>
            <a:xfrm>
              <a:off x="1979711" y="5229200"/>
              <a:ext cx="936105" cy="9115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TextBox 28"/>
            <p:cNvSpPr txBox="1"/>
            <p:nvPr/>
          </p:nvSpPr>
          <p:spPr>
            <a:xfrm>
              <a:off x="2087631" y="5423360"/>
              <a:ext cx="779111" cy="496349"/>
            </a:xfrm>
            <a:prstGeom prst="rect">
              <a:avLst/>
            </a:prstGeom>
            <a:noFill/>
          </p:spPr>
          <p:txBody>
            <a:bodyPr wrap="none" rtlCol="0">
              <a:spAutoFit/>
            </a:bodyPr>
            <a:lstStyle/>
            <a:p>
              <a:pPr algn="ctr"/>
              <a:r>
                <a:rPr lang="ru-RU" sz="1200" b="1" dirty="0" smtClean="0"/>
                <a:t>30% </a:t>
              </a:r>
            </a:p>
            <a:p>
              <a:pPr algn="ctr"/>
              <a:r>
                <a:rPr lang="ru-RU" sz="1200" b="1" dirty="0" smtClean="0"/>
                <a:t>средств</a:t>
              </a:r>
              <a:endParaRPr lang="ru-RU" sz="1200" b="1" dirty="0"/>
            </a:p>
          </p:txBody>
        </p:sp>
      </p:grpSp>
      <p:grpSp>
        <p:nvGrpSpPr>
          <p:cNvPr id="31" name="Группа 30"/>
          <p:cNvGrpSpPr/>
          <p:nvPr/>
        </p:nvGrpSpPr>
        <p:grpSpPr>
          <a:xfrm>
            <a:off x="6082860" y="5068721"/>
            <a:ext cx="903222" cy="841058"/>
            <a:chOff x="1979711" y="5229200"/>
            <a:chExt cx="936105" cy="911540"/>
          </a:xfrm>
        </p:grpSpPr>
        <p:sp>
          <p:nvSpPr>
            <p:cNvPr id="32" name="Овал 31"/>
            <p:cNvSpPr/>
            <p:nvPr/>
          </p:nvSpPr>
          <p:spPr>
            <a:xfrm>
              <a:off x="1979711" y="5229200"/>
              <a:ext cx="936105" cy="9115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TextBox 32"/>
            <p:cNvSpPr txBox="1"/>
            <p:nvPr/>
          </p:nvSpPr>
          <p:spPr>
            <a:xfrm>
              <a:off x="2010699" y="5378756"/>
              <a:ext cx="843774" cy="500353"/>
            </a:xfrm>
            <a:prstGeom prst="rect">
              <a:avLst/>
            </a:prstGeom>
            <a:noFill/>
          </p:spPr>
          <p:txBody>
            <a:bodyPr wrap="none" rtlCol="0">
              <a:spAutoFit/>
            </a:bodyPr>
            <a:lstStyle/>
            <a:p>
              <a:pPr algn="ctr"/>
              <a:r>
                <a:rPr lang="ru-RU" sz="1200" b="1" dirty="0" smtClean="0"/>
                <a:t>рост </a:t>
              </a:r>
            </a:p>
            <a:p>
              <a:pPr algn="ctr"/>
              <a:r>
                <a:rPr lang="ru-RU" sz="1200" b="1" dirty="0" smtClean="0"/>
                <a:t>зарплаты</a:t>
              </a:r>
              <a:endParaRPr lang="ru-RU" sz="1200" b="1" dirty="0"/>
            </a:p>
          </p:txBody>
        </p:sp>
      </p:grpSp>
      <p:sp>
        <p:nvSpPr>
          <p:cNvPr id="34" name="Стрелка углом вверх 33"/>
          <p:cNvSpPr/>
          <p:nvPr/>
        </p:nvSpPr>
        <p:spPr>
          <a:xfrm rot="5400000">
            <a:off x="1607817" y="5130765"/>
            <a:ext cx="850392" cy="305039"/>
          </a:xfrm>
          <a:prstGeom prst="bentUpArrow">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Стрелка углом вверх 34"/>
          <p:cNvSpPr/>
          <p:nvPr/>
        </p:nvSpPr>
        <p:spPr>
          <a:xfrm>
            <a:off x="7014503" y="4869240"/>
            <a:ext cx="247548" cy="731520"/>
          </a:xfrm>
          <a:prstGeom prst="bentUpArrow">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Штриховая стрелка вправо 36"/>
          <p:cNvSpPr/>
          <p:nvPr/>
        </p:nvSpPr>
        <p:spPr>
          <a:xfrm>
            <a:off x="3035914" y="5519310"/>
            <a:ext cx="3046946" cy="149068"/>
          </a:xfrm>
          <a:prstGeom prst="stripedRightArrow">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0" name="Прямая со стрелкой 39"/>
          <p:cNvCxnSpPr/>
          <p:nvPr/>
        </p:nvCxnSpPr>
        <p:spPr>
          <a:xfrm>
            <a:off x="3035914" y="4876860"/>
            <a:ext cx="1101801" cy="11523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Прямая со стрелкой 42"/>
          <p:cNvCxnSpPr/>
          <p:nvPr/>
        </p:nvCxnSpPr>
        <p:spPr>
          <a:xfrm flipH="1">
            <a:off x="5004048" y="4876860"/>
            <a:ext cx="997958" cy="11523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Прямая со стрелкой 46"/>
          <p:cNvCxnSpPr/>
          <p:nvPr/>
        </p:nvCxnSpPr>
        <p:spPr>
          <a:xfrm flipH="1" flipV="1">
            <a:off x="4559388" y="3749540"/>
            <a:ext cx="12256" cy="22796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36" name="Группа 35"/>
          <p:cNvGrpSpPr/>
          <p:nvPr/>
        </p:nvGrpSpPr>
        <p:grpSpPr>
          <a:xfrm>
            <a:off x="7593706" y="5039056"/>
            <a:ext cx="1109530" cy="1020873"/>
            <a:chOff x="1929427" y="5229200"/>
            <a:chExt cx="1000703" cy="911540"/>
          </a:xfrm>
          <a:solidFill>
            <a:schemeClr val="bg1">
              <a:lumMod val="95000"/>
            </a:schemeClr>
          </a:solidFill>
        </p:grpSpPr>
        <p:sp>
          <p:nvSpPr>
            <p:cNvPr id="38" name="Овал 37"/>
            <p:cNvSpPr/>
            <p:nvPr/>
          </p:nvSpPr>
          <p:spPr>
            <a:xfrm>
              <a:off x="1979711" y="5229200"/>
              <a:ext cx="936105" cy="911540"/>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TextBox 38"/>
            <p:cNvSpPr txBox="1"/>
            <p:nvPr/>
          </p:nvSpPr>
          <p:spPr>
            <a:xfrm>
              <a:off x="1929427" y="5380131"/>
              <a:ext cx="1000703" cy="577111"/>
            </a:xfrm>
            <a:prstGeom prst="rect">
              <a:avLst/>
            </a:prstGeom>
            <a:noFill/>
          </p:spPr>
          <p:txBody>
            <a:bodyPr wrap="square" rtlCol="0">
              <a:spAutoFit/>
            </a:bodyPr>
            <a:lstStyle/>
            <a:p>
              <a:pPr algn="ctr"/>
              <a:r>
                <a:rPr lang="ru-RU" sz="1200" b="1" dirty="0" err="1"/>
                <a:t>э</a:t>
              </a:r>
              <a:r>
                <a:rPr lang="ru-RU" sz="1200" b="1" dirty="0" err="1" smtClean="0"/>
                <a:t>ффектив-ный</a:t>
              </a:r>
              <a:endParaRPr lang="ru-RU" sz="1200" b="1" dirty="0" smtClean="0"/>
            </a:p>
            <a:p>
              <a:pPr algn="ctr"/>
              <a:r>
                <a:rPr lang="ru-RU" sz="1200" b="1" dirty="0" smtClean="0"/>
                <a:t> контракт</a:t>
              </a:r>
              <a:endParaRPr lang="ru-RU" sz="1200" b="1" dirty="0"/>
            </a:p>
          </p:txBody>
        </p:sp>
      </p:grpSp>
      <p:sp>
        <p:nvSpPr>
          <p:cNvPr id="41" name="Номер слайда 40"/>
          <p:cNvSpPr>
            <a:spLocks noGrp="1"/>
          </p:cNvSpPr>
          <p:nvPr>
            <p:ph type="sldNum" sz="quarter" idx="12"/>
          </p:nvPr>
        </p:nvSpPr>
        <p:spPr/>
        <p:txBody>
          <a:bodyPr/>
          <a:lstStyle/>
          <a:p>
            <a:fld id="{C3C4FDF7-D16E-485B-BFE7-27242D4044AD}" type="slidenum">
              <a:rPr lang="ru-RU" smtClean="0"/>
              <a:pPr/>
              <a:t>8</a:t>
            </a:fld>
            <a:endParaRPr lang="ru-RU"/>
          </a:p>
        </p:txBody>
      </p:sp>
    </p:spTree>
    <p:extLst>
      <p:ext uri="{BB962C8B-B14F-4D97-AF65-F5344CB8AC3E}">
        <p14:creationId xmlns="" xmlns:p14="http://schemas.microsoft.com/office/powerpoint/2010/main" val="31772023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3"/>
          <p:cNvGraphicFramePr>
            <a:graphicFrameLocks noChangeAspect="1"/>
          </p:cNvGraphicFramePr>
          <p:nvPr>
            <p:extLst>
              <p:ext uri="{D42A27DB-BD31-4B8C-83A1-F6EECF244321}">
                <p14:modId xmlns="" xmlns:p14="http://schemas.microsoft.com/office/powerpoint/2010/main" val="3130950629"/>
              </p:ext>
            </p:extLst>
          </p:nvPr>
        </p:nvGraphicFramePr>
        <p:xfrm>
          <a:off x="179512" y="1724819"/>
          <a:ext cx="4464496" cy="3672408"/>
        </p:xfrm>
        <a:graphic>
          <a:graphicData uri="http://schemas.openxmlformats.org/drawingml/2006/chart">
            <c:chart xmlns:c="http://schemas.openxmlformats.org/drawingml/2006/chart" xmlns:r="http://schemas.openxmlformats.org/officeDocument/2006/relationships" r:id="rId3"/>
          </a:graphicData>
        </a:graphic>
      </p:graphicFrame>
      <p:sp>
        <p:nvSpPr>
          <p:cNvPr id="1029" name="Заголовок 1"/>
          <p:cNvSpPr txBox="1">
            <a:spLocks/>
          </p:cNvSpPr>
          <p:nvPr/>
        </p:nvSpPr>
        <p:spPr bwMode="auto">
          <a:xfrm>
            <a:off x="3419872" y="980728"/>
            <a:ext cx="5548034" cy="714375"/>
          </a:xfrm>
          <a:prstGeom prst="rect">
            <a:avLst/>
          </a:prstGeom>
          <a:noFill/>
          <a:ln w="9525" algn="ctr">
            <a:noFill/>
            <a:miter lim="800000"/>
            <a:headEnd/>
            <a:tailEnd/>
          </a:ln>
        </p:spPr>
        <p:txBody>
          <a:bodyPr/>
          <a:lstStyle/>
          <a:p>
            <a:pPr marL="4391025" indent="-4391025" algn="r">
              <a:lnSpc>
                <a:spcPct val="85000"/>
              </a:lnSpc>
              <a:spcBef>
                <a:spcPct val="0"/>
              </a:spcBef>
            </a:pPr>
            <a:r>
              <a:rPr lang="ru-RU" altLang="ru-RU" b="1" dirty="0">
                <a:solidFill>
                  <a:srgbClr val="996633"/>
                </a:solidFill>
                <a:effectLst>
                  <a:outerShdw blurRad="38100" dist="38100" dir="2700000" algn="tl">
                    <a:srgbClr val="000000">
                      <a:alpha val="43137"/>
                    </a:srgbClr>
                  </a:outerShdw>
                </a:effectLst>
              </a:rPr>
              <a:t>ДИНАМИКА СЕТИ УЧРЕЖДЕНИЙ ЗДРАВООХРАНЕНИЯ </a:t>
            </a:r>
            <a:endParaRPr lang="ru-RU" altLang="ru-RU" b="1" dirty="0" smtClean="0">
              <a:solidFill>
                <a:srgbClr val="996633"/>
              </a:solidFill>
              <a:effectLst>
                <a:outerShdw blurRad="38100" dist="38100" dir="2700000" algn="tl">
                  <a:srgbClr val="000000">
                    <a:alpha val="43137"/>
                  </a:srgbClr>
                </a:outerShdw>
              </a:effectLst>
            </a:endParaRPr>
          </a:p>
          <a:p>
            <a:pPr marL="4391025" indent="-4391025" algn="r">
              <a:lnSpc>
                <a:spcPct val="85000"/>
              </a:lnSpc>
              <a:spcBef>
                <a:spcPct val="0"/>
              </a:spcBef>
            </a:pPr>
            <a:r>
              <a:rPr lang="ru-RU" altLang="ru-RU" b="1" dirty="0" smtClean="0">
                <a:solidFill>
                  <a:srgbClr val="996633"/>
                </a:solidFill>
                <a:effectLst>
                  <a:outerShdw blurRad="38100" dist="38100" dir="2700000" algn="tl">
                    <a:srgbClr val="000000">
                      <a:alpha val="43137"/>
                    </a:srgbClr>
                  </a:outerShdw>
                </a:effectLst>
              </a:rPr>
              <a:t>СВЕРДЛОВСКОЙ   ОБЛАСТИ</a:t>
            </a:r>
            <a:endParaRPr lang="ru-RU" altLang="ru-RU" b="1" dirty="0">
              <a:solidFill>
                <a:srgbClr val="996633"/>
              </a:solidFill>
              <a:effectLst>
                <a:outerShdw blurRad="38100" dist="38100" dir="2700000" algn="tl">
                  <a:srgbClr val="000000">
                    <a:alpha val="43137"/>
                  </a:srgbClr>
                </a:outerShdw>
              </a:effectLst>
            </a:endParaRPr>
          </a:p>
        </p:txBody>
      </p:sp>
      <p:sp>
        <p:nvSpPr>
          <p:cNvPr id="5" name="Прямоугольная выноска 4"/>
          <p:cNvSpPr/>
          <p:nvPr/>
        </p:nvSpPr>
        <p:spPr>
          <a:xfrm>
            <a:off x="4211960" y="2067327"/>
            <a:ext cx="2520280" cy="612648"/>
          </a:xfrm>
          <a:prstGeom prst="wedgeRectCallout">
            <a:avLst>
              <a:gd name="adj1" fmla="val -56439"/>
              <a:gd name="adj2" fmla="val 111597"/>
            </a:avLst>
          </a:prstGeom>
          <a:gradFill>
            <a:gsLst>
              <a:gs pos="0">
                <a:schemeClr val="accent3">
                  <a:lumMod val="19000"/>
                  <a:lumOff val="81000"/>
                </a:schemeClr>
              </a:gs>
              <a:gs pos="50000">
                <a:schemeClr val="bg1"/>
              </a:gs>
              <a:gs pos="100000">
                <a:schemeClr val="accent3">
                  <a:lumMod val="22000"/>
                  <a:lumOff val="78000"/>
                </a:schemeClr>
              </a:gs>
            </a:gsLst>
            <a:lin ang="5400000" scaled="0"/>
          </a:gradFill>
          <a:ln w="9525">
            <a:solidFill>
              <a:schemeClr val="accent3">
                <a:lumMod val="60000"/>
                <a:lumOff val="40000"/>
              </a:schemeClr>
            </a:solid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lumMod val="65000"/>
                    <a:lumOff val="35000"/>
                  </a:schemeClr>
                </a:solidFill>
                <a:effectLst>
                  <a:outerShdw blurRad="38100" dist="38100" dir="2700000" algn="tl">
                    <a:srgbClr val="000000">
                      <a:alpha val="43137"/>
                    </a:srgbClr>
                  </a:outerShdw>
                </a:effectLst>
              </a:rPr>
              <a:t>–  </a:t>
            </a:r>
            <a:r>
              <a:rPr lang="ru-RU" b="1" dirty="0">
                <a:solidFill>
                  <a:schemeClr val="accent3">
                    <a:lumMod val="50000"/>
                  </a:schemeClr>
                </a:solidFill>
                <a:effectLst>
                  <a:outerShdw blurRad="38100" dist="38100" dir="2700000" algn="tl">
                    <a:srgbClr val="000000">
                      <a:alpha val="43137"/>
                    </a:srgbClr>
                  </a:outerShdw>
                </a:effectLst>
              </a:rPr>
              <a:t>15 юридических лиц</a:t>
            </a:r>
          </a:p>
        </p:txBody>
      </p:sp>
      <p:sp>
        <p:nvSpPr>
          <p:cNvPr id="10" name="Прямоугольная выноска 9"/>
          <p:cNvSpPr/>
          <p:nvPr/>
        </p:nvSpPr>
        <p:spPr>
          <a:xfrm>
            <a:off x="4211960" y="4529444"/>
            <a:ext cx="2520280" cy="612648"/>
          </a:xfrm>
          <a:prstGeom prst="wedgeRectCallout">
            <a:avLst>
              <a:gd name="adj1" fmla="val -58504"/>
              <a:gd name="adj2" fmla="val -104428"/>
            </a:avLst>
          </a:prstGeom>
          <a:gradFill>
            <a:gsLst>
              <a:gs pos="0">
                <a:schemeClr val="accent3">
                  <a:lumMod val="19000"/>
                  <a:lumOff val="81000"/>
                </a:schemeClr>
              </a:gs>
              <a:gs pos="50000">
                <a:schemeClr val="bg1"/>
              </a:gs>
              <a:gs pos="100000">
                <a:schemeClr val="accent3">
                  <a:lumMod val="22000"/>
                  <a:lumOff val="78000"/>
                </a:schemeClr>
              </a:gs>
            </a:gsLst>
            <a:lin ang="5400000" scaled="0"/>
          </a:gradFill>
          <a:ln w="9525">
            <a:solidFill>
              <a:schemeClr val="accent3">
                <a:lumMod val="60000"/>
                <a:lumOff val="40000"/>
              </a:schemeClr>
            </a:solid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accent3">
                    <a:lumMod val="50000"/>
                  </a:schemeClr>
                </a:solidFill>
                <a:effectLst>
                  <a:outerShdw blurRad="38100" dist="38100" dir="2700000" algn="tl">
                    <a:srgbClr val="000000">
                      <a:alpha val="43137"/>
                    </a:srgbClr>
                  </a:outerShdw>
                </a:effectLst>
              </a:rPr>
              <a:t>+ 43 автономных учреждения</a:t>
            </a:r>
          </a:p>
        </p:txBody>
      </p:sp>
      <p:grpSp>
        <p:nvGrpSpPr>
          <p:cNvPr id="2" name="Группа 1"/>
          <p:cNvGrpSpPr/>
          <p:nvPr/>
        </p:nvGrpSpPr>
        <p:grpSpPr>
          <a:xfrm>
            <a:off x="4572000" y="2958797"/>
            <a:ext cx="4281503" cy="1324435"/>
            <a:chOff x="4572000" y="2702324"/>
            <a:chExt cx="4281503" cy="1324435"/>
          </a:xfrm>
        </p:grpSpPr>
        <p:pic>
          <p:nvPicPr>
            <p:cNvPr id="6" name="Рисунок 17" descr="маленькое ЛПУ.png"/>
            <p:cNvPicPr>
              <a:picLocks noChangeAspect="1"/>
            </p:cNvPicPr>
            <p:nvPr/>
          </p:nvPicPr>
          <p:blipFill>
            <a:blip r:embed="rId4" cstate="print"/>
            <a:srcRect/>
            <a:stretch>
              <a:fillRect/>
            </a:stretch>
          </p:blipFill>
          <p:spPr bwMode="auto">
            <a:xfrm>
              <a:off x="6272012" y="3164754"/>
              <a:ext cx="503260" cy="637081"/>
            </a:xfrm>
            <a:prstGeom prst="rect">
              <a:avLst/>
            </a:prstGeom>
            <a:noFill/>
            <a:ln w="9525">
              <a:noFill/>
              <a:miter lim="800000"/>
              <a:headEnd/>
              <a:tailEnd/>
            </a:ln>
          </p:spPr>
        </p:pic>
        <p:sp>
          <p:nvSpPr>
            <p:cNvPr id="7" name="TextBox 18"/>
            <p:cNvSpPr txBox="1">
              <a:spLocks noChangeArrowheads="1"/>
            </p:cNvSpPr>
            <p:nvPr/>
          </p:nvSpPr>
          <p:spPr bwMode="auto">
            <a:xfrm>
              <a:off x="5580293" y="2702324"/>
              <a:ext cx="510662" cy="1323439"/>
            </a:xfrm>
            <a:prstGeom prst="rect">
              <a:avLst/>
            </a:prstGeom>
            <a:noFill/>
            <a:ln w="9525">
              <a:noFill/>
              <a:miter lim="800000"/>
              <a:headEnd/>
              <a:tailEnd/>
            </a:ln>
          </p:spPr>
          <p:txBody>
            <a:bodyPr wrap="square">
              <a:spAutoFit/>
            </a:bodyPr>
            <a:lstStyle/>
            <a:p>
              <a:pPr fontAlgn="auto">
                <a:spcBef>
                  <a:spcPts val="0"/>
                </a:spcBef>
                <a:spcAft>
                  <a:spcPts val="0"/>
                </a:spcAft>
                <a:defRPr/>
              </a:pPr>
              <a:r>
                <a:rPr lang="ru-RU" sz="8000" dirty="0">
                  <a:solidFill>
                    <a:schemeClr val="accent6">
                      <a:lumMod val="75000"/>
                    </a:schemeClr>
                  </a:solidFill>
                  <a:latin typeface="+mn-lt"/>
                </a:rPr>
                <a:t>+</a:t>
              </a:r>
            </a:p>
          </p:txBody>
        </p:sp>
        <p:pic>
          <p:nvPicPr>
            <p:cNvPr id="8" name="Рисунок 16" descr="1ЛПУ.png"/>
            <p:cNvPicPr>
              <a:picLocks noChangeAspect="1"/>
            </p:cNvPicPr>
            <p:nvPr/>
          </p:nvPicPr>
          <p:blipFill>
            <a:blip r:embed="rId5" cstate="print"/>
            <a:srcRect/>
            <a:stretch>
              <a:fillRect/>
            </a:stretch>
          </p:blipFill>
          <p:spPr bwMode="auto">
            <a:xfrm>
              <a:off x="4572000" y="2909718"/>
              <a:ext cx="1374260" cy="1009714"/>
            </a:xfrm>
            <a:prstGeom prst="rect">
              <a:avLst/>
            </a:prstGeom>
            <a:noFill/>
            <a:ln w="9525">
              <a:noFill/>
              <a:miter lim="800000"/>
              <a:headEnd/>
              <a:tailEnd/>
            </a:ln>
          </p:spPr>
        </p:pic>
        <p:sp>
          <p:nvSpPr>
            <p:cNvPr id="11" name="TextBox 19"/>
            <p:cNvSpPr txBox="1">
              <a:spLocks noChangeArrowheads="1"/>
            </p:cNvSpPr>
            <p:nvPr/>
          </p:nvSpPr>
          <p:spPr bwMode="auto">
            <a:xfrm>
              <a:off x="6804248" y="2702784"/>
              <a:ext cx="695325" cy="1323975"/>
            </a:xfrm>
            <a:prstGeom prst="rect">
              <a:avLst/>
            </a:prstGeom>
            <a:noFill/>
            <a:ln w="9525">
              <a:noFill/>
              <a:miter lim="800000"/>
              <a:headEnd/>
              <a:tailEnd/>
            </a:ln>
          </p:spPr>
          <p:txBody>
            <a:bodyPr wrap="none">
              <a:spAutoFit/>
            </a:bodyPr>
            <a:lstStyle/>
            <a:p>
              <a:pPr fontAlgn="auto">
                <a:spcBef>
                  <a:spcPts val="0"/>
                </a:spcBef>
                <a:spcAft>
                  <a:spcPts val="0"/>
                </a:spcAft>
                <a:defRPr/>
              </a:pPr>
              <a:r>
                <a:rPr lang="ru-RU" sz="8000" dirty="0">
                  <a:solidFill>
                    <a:schemeClr val="accent6">
                      <a:lumMod val="75000"/>
                    </a:schemeClr>
                  </a:solidFill>
                  <a:latin typeface="+mn-lt"/>
                </a:rPr>
                <a:t>=</a:t>
              </a:r>
            </a:p>
          </p:txBody>
        </p:sp>
        <p:pic>
          <p:nvPicPr>
            <p:cNvPr id="12" name="Рисунок 22" descr="3ЛПУ.png"/>
            <p:cNvPicPr>
              <a:picLocks noChangeAspect="1"/>
            </p:cNvPicPr>
            <p:nvPr/>
          </p:nvPicPr>
          <p:blipFill>
            <a:blip r:embed="rId6" cstate="print"/>
            <a:srcRect/>
            <a:stretch>
              <a:fillRect/>
            </a:stretch>
          </p:blipFill>
          <p:spPr bwMode="auto">
            <a:xfrm>
              <a:off x="7434799" y="2842859"/>
              <a:ext cx="1418704" cy="1042368"/>
            </a:xfrm>
            <a:prstGeom prst="rect">
              <a:avLst/>
            </a:prstGeom>
            <a:noFill/>
            <a:ln w="9525">
              <a:noFill/>
              <a:miter lim="800000"/>
              <a:headEnd/>
              <a:tailEnd/>
            </a:ln>
          </p:spPr>
        </p:pic>
      </p:grpSp>
      <p:sp>
        <p:nvSpPr>
          <p:cNvPr id="3" name="Прямоугольная выноска 2"/>
          <p:cNvSpPr/>
          <p:nvPr/>
        </p:nvSpPr>
        <p:spPr>
          <a:xfrm>
            <a:off x="971600" y="5864448"/>
            <a:ext cx="7172551" cy="792088"/>
          </a:xfrm>
          <a:prstGeom prst="wedgeRectCallout">
            <a:avLst>
              <a:gd name="adj1" fmla="val -50284"/>
              <a:gd name="adj2" fmla="val 19105"/>
            </a:avLst>
          </a:prstGeom>
          <a:gradFill>
            <a:gsLst>
              <a:gs pos="0">
                <a:schemeClr val="accent3">
                  <a:lumMod val="19000"/>
                  <a:lumOff val="81000"/>
                </a:schemeClr>
              </a:gs>
              <a:gs pos="50000">
                <a:schemeClr val="bg1"/>
              </a:gs>
              <a:gs pos="100000">
                <a:schemeClr val="accent3">
                  <a:lumMod val="22000"/>
                  <a:lumOff val="78000"/>
                </a:schemeClr>
              </a:gs>
            </a:gsLst>
            <a:lin ang="5400000" scaled="0"/>
          </a:gradFill>
          <a:ln w="9525">
            <a:solidFill>
              <a:schemeClr val="accent3">
                <a:lumMod val="60000"/>
                <a:lumOff val="40000"/>
              </a:schemeClr>
            </a:solidFill>
          </a:ln>
          <a:effectLst>
            <a:outerShdw blurRad="50800" dist="38100" dir="5400000" algn="t" rotWithShape="0">
              <a:schemeClr val="bg1">
                <a:lumMod val="50000"/>
                <a:alpha val="40000"/>
              </a:scheme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5000"/>
              </a:lnSpc>
            </a:pPr>
            <a:r>
              <a:rPr lang="ru-RU" b="1" dirty="0" smtClean="0">
                <a:solidFill>
                  <a:schemeClr val="accent3">
                    <a:lumMod val="50000"/>
                  </a:schemeClr>
                </a:solidFill>
                <a:effectLst>
                  <a:outerShdw blurRad="38100" dist="38100" dir="2700000" algn="tl">
                    <a:srgbClr val="000000">
                      <a:alpha val="43137"/>
                    </a:srgbClr>
                  </a:outerShdw>
                </a:effectLst>
              </a:rPr>
              <a:t>Экономический эффект от реорганизации  13 учреждений здравоохранения в 2013 году  - </a:t>
            </a:r>
            <a:r>
              <a:rPr lang="ru-RU" sz="2400" b="1" dirty="0" smtClean="0">
                <a:solidFill>
                  <a:srgbClr val="FF0000"/>
                </a:solidFill>
                <a:effectLst>
                  <a:outerShdw blurRad="38100" dist="38100" dir="2700000" algn="tl">
                    <a:srgbClr val="000000">
                      <a:alpha val="43137"/>
                    </a:srgbClr>
                  </a:outerShdw>
                </a:effectLst>
              </a:rPr>
              <a:t>37 777,5 </a:t>
            </a:r>
            <a:r>
              <a:rPr lang="ru-RU" b="1" dirty="0" smtClean="0">
                <a:solidFill>
                  <a:schemeClr val="accent3">
                    <a:lumMod val="50000"/>
                  </a:schemeClr>
                </a:solidFill>
                <a:effectLst>
                  <a:outerShdw blurRad="38100" dist="38100" dir="2700000" algn="tl">
                    <a:srgbClr val="000000">
                      <a:alpha val="43137"/>
                    </a:srgbClr>
                  </a:outerShdw>
                </a:effectLst>
              </a:rPr>
              <a:t>тыс. рублей</a:t>
            </a:r>
            <a:endParaRPr lang="ru-RU" b="1" dirty="0">
              <a:solidFill>
                <a:schemeClr val="accent3">
                  <a:lumMod val="50000"/>
                </a:schemeClr>
              </a:solidFill>
              <a:effectLst>
                <a:outerShdw blurRad="38100" dist="38100" dir="2700000" algn="tl">
                  <a:srgbClr val="000000">
                    <a:alpha val="43137"/>
                  </a:srgbClr>
                </a:outerShdw>
              </a:effectLst>
            </a:endParaRPr>
          </a:p>
        </p:txBody>
      </p:sp>
      <p:sp>
        <p:nvSpPr>
          <p:cNvPr id="13" name="Номер слайда 12"/>
          <p:cNvSpPr>
            <a:spLocks noGrp="1"/>
          </p:cNvSpPr>
          <p:nvPr>
            <p:ph type="sldNum" sz="quarter" idx="12"/>
          </p:nvPr>
        </p:nvSpPr>
        <p:spPr/>
        <p:txBody>
          <a:bodyPr/>
          <a:lstStyle/>
          <a:p>
            <a:fld id="{C3C4FDF7-D16E-485B-BFE7-27242D4044AD}" type="slidenum">
              <a:rPr lang="ru-RU" smtClean="0"/>
              <a:pPr/>
              <a:t>9</a:t>
            </a:fld>
            <a:endParaRPr lang="ru-RU"/>
          </a:p>
        </p:txBody>
      </p:sp>
    </p:spTree>
    <p:extLst>
      <p:ext uri="{BB962C8B-B14F-4D97-AF65-F5344CB8AC3E}">
        <p14:creationId xmlns="" xmlns:p14="http://schemas.microsoft.com/office/powerpoint/2010/main" val="372523277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17894</TotalTime>
  <Words>9523</Words>
  <Application>Microsoft Office PowerPoint</Application>
  <PresentationFormat>Экран (4:3)</PresentationFormat>
  <Paragraphs>1070</Paragraphs>
  <Slides>51</Slides>
  <Notes>51</Notes>
  <HiddenSlides>0</HiddenSlides>
  <MMClips>0</MMClips>
  <ScaleCrop>false</ScaleCrop>
  <HeadingPairs>
    <vt:vector size="6" baseType="variant">
      <vt:variant>
        <vt:lpstr>Тема</vt:lpstr>
      </vt:variant>
      <vt:variant>
        <vt:i4>1</vt:i4>
      </vt:variant>
      <vt:variant>
        <vt:lpstr>Внедренные серверы OLE</vt:lpstr>
      </vt:variant>
      <vt:variant>
        <vt:i4>3</vt:i4>
      </vt:variant>
      <vt:variant>
        <vt:lpstr>Заголовки слайдов</vt:lpstr>
      </vt:variant>
      <vt:variant>
        <vt:i4>51</vt:i4>
      </vt:variant>
    </vt:vector>
  </HeadingPairs>
  <TitlesOfParts>
    <vt:vector size="55" baseType="lpstr">
      <vt:lpstr>Тема Office</vt:lpstr>
      <vt:lpstr>Лист</vt:lpstr>
      <vt:lpstr>Диаграмма</vt:lpstr>
      <vt:lpstr>Лист Microsoft Office Excel 97-2003</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АМБУЛАТОРНАЯ ПОМОЩЬ </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Число медицинских работников  на один персональный компьютер</vt:lpstr>
      <vt:lpstr>Слайд 43</vt:lpstr>
      <vt:lpstr>В профильных кабинетах медицинских организаций  1897 млн. руб. (33%)</vt:lpstr>
      <vt:lpstr>Слайд 45</vt:lpstr>
      <vt:lpstr>Слайд 46</vt:lpstr>
      <vt:lpstr>Слайд 47</vt:lpstr>
      <vt:lpstr>Слайд 48</vt:lpstr>
      <vt:lpstr>Слайд 49</vt:lpstr>
      <vt:lpstr>Слайд 50</vt:lpstr>
      <vt:lpstr>Слайд 51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a</cp:lastModifiedBy>
  <cp:revision>676</cp:revision>
  <cp:lastPrinted>2014-04-03T08:17:41Z</cp:lastPrinted>
  <dcterms:created xsi:type="dcterms:W3CDTF">2014-03-12T08:12:34Z</dcterms:created>
  <dcterms:modified xsi:type="dcterms:W3CDTF">2014-04-07T12:48:40Z</dcterms:modified>
</cp:coreProperties>
</file>