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833" r:id="rId2"/>
    <p:sldId id="1023" r:id="rId3"/>
    <p:sldId id="1034" r:id="rId4"/>
    <p:sldId id="1004" r:id="rId5"/>
    <p:sldId id="1038" r:id="rId6"/>
    <p:sldId id="1045" r:id="rId7"/>
    <p:sldId id="1039" r:id="rId8"/>
    <p:sldId id="1044" r:id="rId9"/>
    <p:sldId id="1040" r:id="rId10"/>
    <p:sldId id="1046" r:id="rId11"/>
    <p:sldId id="1035" r:id="rId12"/>
    <p:sldId id="1049" r:id="rId13"/>
    <p:sldId id="1037" r:id="rId14"/>
    <p:sldId id="1047" r:id="rId15"/>
    <p:sldId id="1048" r:id="rId16"/>
    <p:sldId id="1050" r:id="rId17"/>
    <p:sldId id="1052" r:id="rId18"/>
    <p:sldId id="1053" r:id="rId19"/>
    <p:sldId id="1055" r:id="rId20"/>
    <p:sldId id="1054" r:id="rId21"/>
    <p:sldId id="957" r:id="rId22"/>
    <p:sldId id="1042" r:id="rId23"/>
    <p:sldId id="1051" r:id="rId24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6C00"/>
    <a:srgbClr val="669900"/>
    <a:srgbClr val="CC0000"/>
    <a:srgbClr val="FFFFCC"/>
    <a:srgbClr val="0065B0"/>
    <a:srgbClr val="CCFFCC"/>
    <a:srgbClr val="A9F9AB"/>
    <a:srgbClr val="99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4" autoAdjust="0"/>
    <p:restoredTop sz="94572" autoAdjust="0"/>
  </p:normalViewPr>
  <p:slideViewPr>
    <p:cSldViewPr>
      <p:cViewPr varScale="1">
        <p:scale>
          <a:sx n="99" d="100"/>
          <a:sy n="99" d="100"/>
        </p:scale>
        <p:origin x="-2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3" tIns="46077" rIns="92153" bIns="46077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92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3" tIns="46077" rIns="92153" bIns="46077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92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3" tIns="46077" rIns="92153" bIns="46077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92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3" tIns="46077" rIns="92153" bIns="46077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7AEEADB-B4ED-4B17-85B4-4999D9D1E8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3" tIns="46077" rIns="92153" bIns="46077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3" tIns="46077" rIns="92153" bIns="46077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3" tIns="46077" rIns="92153" bIns="460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3" tIns="46077" rIns="92153" bIns="46077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3" tIns="46077" rIns="92153" bIns="46077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BCEC73B-5B52-4FBB-9205-978A7D6DC5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Arial" charset="0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90A672-4082-4D4B-8A68-884E3B3B6637}" type="slidenum">
              <a:rPr lang="ru-RU" smtClean="0">
                <a:latin typeface="Arial" charset="0"/>
                <a:cs typeface="Arial" charset="0"/>
              </a:rPr>
              <a:pPr/>
              <a:t>1</a:t>
            </a:fld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sp>
        <p:nvSpPr>
          <p:cNvPr id="4505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47301B-0A2B-4B36-8A83-2B7116CD86E3}" type="slidenum">
              <a:rPr lang="ru-RU" smtClean="0">
                <a:latin typeface="Arial" charset="0"/>
                <a:cs typeface="Arial" charset="0"/>
              </a:rPr>
              <a:pPr/>
              <a:t>17</a:t>
            </a:fld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sp>
        <p:nvSpPr>
          <p:cNvPr id="4505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47301B-0A2B-4B36-8A83-2B7116CD86E3}" type="slidenum">
              <a:rPr lang="ru-RU" smtClean="0">
                <a:latin typeface="Arial" charset="0"/>
                <a:cs typeface="Arial" charset="0"/>
              </a:rPr>
              <a:pPr/>
              <a:t>18</a:t>
            </a:fld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sp>
        <p:nvSpPr>
          <p:cNvPr id="4505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47301B-0A2B-4B36-8A83-2B7116CD86E3}" type="slidenum">
              <a:rPr lang="ru-RU" smtClean="0">
                <a:latin typeface="Arial" charset="0"/>
                <a:cs typeface="Arial" charset="0"/>
              </a:rPr>
              <a:pPr/>
              <a:t>19</a:t>
            </a:fld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sp>
        <p:nvSpPr>
          <p:cNvPr id="4505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47301B-0A2B-4B36-8A83-2B7116CD86E3}" type="slidenum">
              <a:rPr lang="ru-RU" smtClean="0">
                <a:latin typeface="Arial" charset="0"/>
                <a:cs typeface="Arial" charset="0"/>
              </a:rPr>
              <a:pPr/>
              <a:t>20</a:t>
            </a:fld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813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sp>
        <p:nvSpPr>
          <p:cNvPr id="48131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64D4B7-F848-4C51-AF7E-112D7DC9AA74}" type="slidenum">
              <a:rPr lang="ru-RU" smtClean="0">
                <a:latin typeface="Arial" charset="0"/>
                <a:cs typeface="Arial" charset="0"/>
              </a:rPr>
              <a:pPr/>
              <a:t>22</a:t>
            </a:fld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90A672-4082-4D4B-8A68-884E3B3B6637}" type="slidenum">
              <a:rPr lang="ru-RU" smtClean="0">
                <a:latin typeface="Arial" charset="0"/>
                <a:cs typeface="Arial" charset="0"/>
              </a:rPr>
              <a:pPr/>
              <a:t>23</a:t>
            </a:fld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kumimoji="0" lang="ru-RU" smtClean="0">
              <a:latin typeface="Arial" charset="0"/>
            </a:endParaRPr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8D616E-D2D9-405F-AC0F-6DE973DA330F}" type="slidenum">
              <a:rPr lang="ru-RU" smtClean="0">
                <a:latin typeface="Arial" charset="0"/>
                <a:cs typeface="Arial" charset="0"/>
              </a:rPr>
              <a:pPr/>
              <a:t>4</a:t>
            </a:fld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301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sp>
        <p:nvSpPr>
          <p:cNvPr id="43011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AF5F31-A754-4AB3-AF2B-A241BBD4B70F}" type="slidenum">
              <a:rPr lang="ru-RU" smtClean="0">
                <a:latin typeface="Arial" charset="0"/>
                <a:cs typeface="Arial" charset="0"/>
              </a:rPr>
              <a:pPr/>
              <a:t>6</a:t>
            </a:fld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301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sp>
        <p:nvSpPr>
          <p:cNvPr id="43011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AF5F31-A754-4AB3-AF2B-A241BBD4B70F}" type="slidenum">
              <a:rPr lang="ru-RU" smtClean="0">
                <a:latin typeface="Arial" charset="0"/>
                <a:cs typeface="Arial" charset="0"/>
              </a:rPr>
              <a:pPr/>
              <a:t>8</a:t>
            </a:fld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sp>
        <p:nvSpPr>
          <p:cNvPr id="4505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47301B-0A2B-4B36-8A83-2B7116CD86E3}" type="slidenum">
              <a:rPr lang="ru-RU" smtClean="0">
                <a:latin typeface="Arial" charset="0"/>
                <a:cs typeface="Arial" charset="0"/>
              </a:rPr>
              <a:pPr/>
              <a:t>10</a:t>
            </a:fld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sp>
        <p:nvSpPr>
          <p:cNvPr id="4505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47301B-0A2B-4B36-8A83-2B7116CD86E3}" type="slidenum">
              <a:rPr lang="ru-RU" smtClean="0">
                <a:latin typeface="Arial" charset="0"/>
                <a:cs typeface="Arial" charset="0"/>
              </a:rPr>
              <a:pPr/>
              <a:t>12</a:t>
            </a:fld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sp>
        <p:nvSpPr>
          <p:cNvPr id="4505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47301B-0A2B-4B36-8A83-2B7116CD86E3}" type="slidenum">
              <a:rPr lang="ru-RU" smtClean="0">
                <a:latin typeface="Arial" charset="0"/>
                <a:cs typeface="Arial" charset="0"/>
              </a:rPr>
              <a:pPr/>
              <a:t>14</a:t>
            </a:fld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sp>
        <p:nvSpPr>
          <p:cNvPr id="4505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47301B-0A2B-4B36-8A83-2B7116CD86E3}" type="slidenum">
              <a:rPr lang="ru-RU" smtClean="0">
                <a:latin typeface="Arial" charset="0"/>
                <a:cs typeface="Arial" charset="0"/>
              </a:rPr>
              <a:pPr/>
              <a:t>15</a:t>
            </a:fld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sp>
        <p:nvSpPr>
          <p:cNvPr id="4505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47301B-0A2B-4B36-8A83-2B7116CD86E3}" type="slidenum">
              <a:rPr lang="ru-RU" smtClean="0">
                <a:latin typeface="Arial" charset="0"/>
                <a:cs typeface="Arial" charset="0"/>
              </a:rPr>
              <a:pPr/>
              <a:t>16</a:t>
            </a:fld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B5253D-59C6-4B9B-BE2B-DF41784BDE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BBABE-9446-4B0F-8FC9-1AA0540C41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B38377-4C9B-4541-82AB-27C3F89A7A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87D5B6-043E-4709-8BD9-6E5BED1D03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17D99-207C-436A-8CCD-A393F7D36F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D67F95-6E47-4B48-8AF8-8DDC058BCE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E1085-3A10-45EE-A84E-CC7927DCF0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0C948D-D6D1-45A2-8F04-0D6ACB5C4B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1A227C-CB89-4567-AB70-4B0DC33DFC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A96E5-6B64-4270-AFD6-AB5A68F481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42DF3-074C-46B2-A603-B8628A206B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B9F7F7-780D-4620-9BFD-5BA041DA6F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B14D39-B079-46FE-8CA8-E75B7C994A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FA5F75-B005-47E0-BB65-BD9678F7FA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>
            <a:lum/>
          </a:blip>
          <a:srcRect/>
          <a:stretch>
            <a:fillRect l="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C16C3E8-7AF5-40AF-ADE1-0D479D8864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Arial" charset="0"/>
          <a:cs typeface="Arial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Arial" charset="0"/>
          <a:cs typeface="Arial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Arial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Arial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Arial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Arial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 descr="C:\Users\Горелова Елена\Desktop\конкурс РФ\логотип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1155412"/>
            <a:ext cx="4174843" cy="412072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8601" y="164812"/>
            <a:ext cx="861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+mj-lt"/>
              </a:rPr>
              <a:t>ИТОГИ ФЕДЕРАЛЬНОГО ФИНАЛА ВСЕРОССИЙСКОГО КОНКУРСА ПРОФЕССИОНАЛЬНОГО МАСТЕРСТВА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+mj-lt"/>
              </a:rPr>
              <a:t>«ЛУЧШИЙ СРЕДНИЙ МЕДИЦИНСКИЙ РАБОТНИК 2013 ГОДА»</a:t>
            </a:r>
            <a:endParaRPr lang="ru-RU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86200" y="5041612"/>
            <a:ext cx="131523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00" b="1" dirty="0" smtClean="0">
                <a:solidFill>
                  <a:srgbClr val="C00000"/>
                </a:solidFill>
                <a:latin typeface="+mj-lt"/>
              </a:rPr>
              <a:t>Екатеринбург</a:t>
            </a:r>
            <a:endParaRPr lang="ru-RU" sz="13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5562600"/>
            <a:ext cx="85344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+mj-lt"/>
              </a:rPr>
              <a:t>ЛЕВИНА Ирина Анатольевна</a:t>
            </a:r>
          </a:p>
          <a:p>
            <a:pPr algn="ctr"/>
            <a:r>
              <a:rPr lang="ru-RU" sz="1400" b="1" dirty="0" smtClean="0">
                <a:latin typeface="+mj-lt"/>
              </a:rPr>
              <a:t>Главный внештатный специалист по управлению сестринской деятельностью </a:t>
            </a:r>
          </a:p>
          <a:p>
            <a:pPr algn="ctr"/>
            <a:r>
              <a:rPr lang="ru-RU" sz="1400" b="1" dirty="0" smtClean="0">
                <a:latin typeface="+mj-lt"/>
              </a:rPr>
              <a:t>Минздрава Свердловской области и </a:t>
            </a:r>
            <a:r>
              <a:rPr lang="ru-RU" sz="1400" b="1" dirty="0" err="1" smtClean="0">
                <a:latin typeface="+mj-lt"/>
              </a:rPr>
              <a:t>УрФО</a:t>
            </a:r>
            <a:r>
              <a:rPr lang="ru-RU" sz="1400" b="1" dirty="0" smtClean="0">
                <a:latin typeface="+mj-lt"/>
              </a:rPr>
              <a:t>,</a:t>
            </a:r>
          </a:p>
          <a:p>
            <a:pPr algn="ctr"/>
            <a:r>
              <a:rPr lang="ru-RU" sz="1400" b="1" dirty="0" smtClean="0">
                <a:latin typeface="+mj-lt"/>
              </a:rPr>
              <a:t>Директор ГБОУ СПО «Свердловский областной медицинский колледж»,</a:t>
            </a:r>
          </a:p>
          <a:p>
            <a:pPr algn="ctr"/>
            <a:r>
              <a:rPr lang="ru-RU" sz="1400" b="1" dirty="0" smtClean="0">
                <a:latin typeface="+mj-lt"/>
              </a:rPr>
              <a:t>Заслуженный учитель России</a:t>
            </a:r>
            <a:endParaRPr lang="ru-RU" sz="1400" b="1" dirty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447800" y="2438400"/>
            <a:ext cx="704532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05000"/>
              </a:lnSpc>
              <a:tabLst>
                <a:tab pos="685800" algn="l"/>
              </a:tabLst>
              <a:defRPr/>
            </a:pPr>
            <a:r>
              <a:rPr lang="ru-RU" sz="1200" b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+mj-lt"/>
              </a:rPr>
              <a:t>	</a:t>
            </a:r>
            <a:endParaRPr lang="ru-RU" sz="2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295400" y="1295400"/>
            <a:ext cx="7620000" cy="51816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endParaRPr lang="ru-RU" sz="1400" dirty="0"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9200" y="1447800"/>
            <a:ext cx="7696200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400" dirty="0">
                <a:solidFill>
                  <a:srgbClr val="669900"/>
                </a:solidFill>
                <a:latin typeface="+mn-lt"/>
              </a:rPr>
              <a:t> </a:t>
            </a:r>
            <a:endParaRPr lang="ru-RU" sz="1200" b="1" i="1" dirty="0">
              <a:solidFill>
                <a:srgbClr val="669900"/>
              </a:solidFill>
              <a:latin typeface="+mn-lt"/>
            </a:endParaRPr>
          </a:p>
        </p:txBody>
      </p:sp>
      <p:pic>
        <p:nvPicPr>
          <p:cNvPr id="7" name="Picture 2" descr="Y:\hapugin_foto\2014\лучший ср мед работник\лаборант\минздрав\DSC002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524000"/>
            <a:ext cx="2686050" cy="3581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4" descr="Y:\hapugin_foto\2014\лучший ср мед работник\лаборант\минздрав\DSC003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34100" y="1524000"/>
            <a:ext cx="2628900" cy="3505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>
            <a:off x="2847556" y="381000"/>
            <a:ext cx="442678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n-lt"/>
              </a:rPr>
              <a:t>НОМИНАЦИЯ </a:t>
            </a:r>
            <a:r>
              <a:rPr lang="ru-RU" b="1" dirty="0">
                <a:solidFill>
                  <a:srgbClr val="006C00"/>
                </a:solidFill>
                <a:latin typeface="+mn-lt"/>
              </a:rPr>
              <a:t>«ЛУЧШИЙ ЛАБОРАНТ»</a:t>
            </a:r>
          </a:p>
        </p:txBody>
      </p:sp>
      <p:pic>
        <p:nvPicPr>
          <p:cNvPr id="8" name="Picture 3" descr="Y:\hapugin_foto\2014\лучший ср мед работник\лаборант\минздрав\DSC0037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23944" y="3733800"/>
            <a:ext cx="2209800" cy="294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489075" y="2130425"/>
            <a:ext cx="704532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05000"/>
              </a:lnSpc>
              <a:tabLst>
                <a:tab pos="685800" algn="l"/>
              </a:tabLst>
              <a:defRPr/>
            </a:pPr>
            <a:r>
              <a:rPr lang="ru-RU" sz="1200" b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+mj-lt"/>
              </a:rPr>
              <a:t>	</a:t>
            </a:r>
            <a:endParaRPr lang="ru-RU" sz="2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28674" name="Прямоугольник 7"/>
          <p:cNvSpPr>
            <a:spLocks noChangeArrowheads="1"/>
          </p:cNvSpPr>
          <p:nvPr/>
        </p:nvSpPr>
        <p:spPr bwMode="auto">
          <a:xfrm>
            <a:off x="1143000" y="152400"/>
            <a:ext cx="8001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Arial" charset="0"/>
              </a:rPr>
              <a:t> </a:t>
            </a:r>
            <a:endParaRPr lang="ru-RU" sz="1600">
              <a:latin typeface="Arial" charset="0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295400" y="1295400"/>
            <a:ext cx="7620000" cy="51816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endParaRPr lang="ru-RU" sz="1400" dirty="0"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75232" y="1515148"/>
            <a:ext cx="76200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 smtClean="0">
                <a:solidFill>
                  <a:srgbClr val="006C00"/>
                </a:solidFill>
                <a:latin typeface="+mj-lt"/>
                <a:ea typeface="Tahoma" pitchFamily="34" charset="0"/>
                <a:cs typeface="Tahoma" pitchFamily="34" charset="0"/>
              </a:rPr>
              <a:t>Площадка проведения: </a:t>
            </a:r>
            <a:r>
              <a:rPr lang="ru-RU" sz="1100" b="1" dirty="0" smtClean="0">
                <a:latin typeface="+mj-lt"/>
                <a:ea typeface="Tahoma" pitchFamily="34" charset="0"/>
                <a:cs typeface="Tahoma" pitchFamily="34" charset="0"/>
              </a:rPr>
              <a:t>Медицинское Объединение «Новая больница»</a:t>
            </a:r>
          </a:p>
          <a:p>
            <a:pPr>
              <a:defRPr/>
            </a:pPr>
            <a:r>
              <a:rPr lang="ru-RU" sz="1100" b="1" dirty="0" smtClean="0">
                <a:latin typeface="+mj-lt"/>
                <a:ea typeface="Tahoma" pitchFamily="34" charset="0"/>
                <a:cs typeface="Tahoma" pitchFamily="34" charset="0"/>
              </a:rPr>
              <a:t>Генеральный директор</a:t>
            </a:r>
            <a:r>
              <a:rPr lang="en-US" sz="1100" b="1" dirty="0" smtClean="0">
                <a:latin typeface="+mj-lt"/>
                <a:ea typeface="Tahoma" pitchFamily="34" charset="0"/>
                <a:cs typeface="Tahoma" pitchFamily="34" charset="0"/>
              </a:rPr>
              <a:t> </a:t>
            </a:r>
            <a:r>
              <a:rPr lang="ru-RU" sz="1100" b="1" dirty="0" smtClean="0">
                <a:latin typeface="+mj-lt"/>
                <a:ea typeface="Tahoma" pitchFamily="34" charset="0"/>
                <a:cs typeface="Tahoma" pitchFamily="34" charset="0"/>
              </a:rPr>
              <a:t>- Лившиц Вадим Романович</a:t>
            </a:r>
          </a:p>
          <a:p>
            <a:pPr>
              <a:defRPr/>
            </a:pPr>
            <a:r>
              <a:rPr lang="ru-RU" sz="1100" b="1" dirty="0" smtClean="0">
                <a:latin typeface="+mj-lt"/>
                <a:ea typeface="Tahoma" pitchFamily="34" charset="0"/>
                <a:cs typeface="Tahoma" pitchFamily="34" charset="0"/>
              </a:rPr>
              <a:t>Главная медицинская сестра – Хафизова Ольга Семеновна</a:t>
            </a:r>
            <a:endParaRPr lang="ru-RU" sz="1100" b="1" i="1" dirty="0">
              <a:solidFill>
                <a:srgbClr val="669900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31518" y="228600"/>
            <a:ext cx="608012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j-lt"/>
                <a:ea typeface="Tahoma" pitchFamily="34" charset="0"/>
                <a:cs typeface="Tahoma" pitchFamily="34" charset="0"/>
              </a:rPr>
              <a:t> НОМИНАЦИИ «ЛУЧШАЯ </a:t>
            </a:r>
            <a:r>
              <a:rPr lang="ru-RU" b="1" dirty="0">
                <a:solidFill>
                  <a:srgbClr val="006C00"/>
                </a:solidFill>
                <a:latin typeface="+mj-lt"/>
                <a:ea typeface="Tahoma" pitchFamily="34" charset="0"/>
                <a:cs typeface="Tahoma" pitchFamily="34" charset="0"/>
              </a:rPr>
              <a:t>МЕДИЦИНСКАЯ СЕСТРА</a:t>
            </a:r>
            <a:r>
              <a:rPr lang="ru-RU" b="1" dirty="0" smtClean="0">
                <a:solidFill>
                  <a:srgbClr val="006C00"/>
                </a:solidFill>
                <a:latin typeface="+mj-lt"/>
                <a:ea typeface="Tahoma" pitchFamily="34" charset="0"/>
                <a:cs typeface="Tahoma" pitchFamily="34" charset="0"/>
              </a:rPr>
              <a:t>» </a:t>
            </a:r>
            <a:endParaRPr lang="en-US" b="1" dirty="0" smtClean="0">
              <a:solidFill>
                <a:srgbClr val="006C00"/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j-lt"/>
                <a:ea typeface="Tahoma" pitchFamily="34" charset="0"/>
                <a:cs typeface="Tahoma" pitchFamily="34" charset="0"/>
              </a:rPr>
              <a:t>и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j-lt"/>
              </a:rPr>
              <a:t>«ЛУЧШАЯ МЕДИЦИНСКАЯ СЕСТРА УЧАСТКОВАЯ»</a:t>
            </a:r>
            <a:endParaRPr lang="ru-RU" b="1" dirty="0">
              <a:solidFill>
                <a:srgbClr val="006C00"/>
              </a:solidFill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447800" y="2312819"/>
            <a:ext cx="76200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100" b="1" i="1" dirty="0" smtClean="0">
                <a:solidFill>
                  <a:srgbClr val="C00000"/>
                </a:solidFill>
                <a:latin typeface="+mj-lt"/>
              </a:rPr>
              <a:t>Победители</a:t>
            </a:r>
          </a:p>
          <a:p>
            <a:pPr algn="just">
              <a:defRPr/>
            </a:pPr>
            <a:r>
              <a:rPr lang="ru-RU" sz="1100" b="1" dirty="0" smtClean="0">
                <a:latin typeface="+mj-lt"/>
              </a:rPr>
              <a:t>ФИЛИППОВА Лилия </a:t>
            </a:r>
            <a:r>
              <a:rPr lang="ru-RU" sz="1100" b="1" dirty="0" err="1" smtClean="0">
                <a:latin typeface="+mj-lt"/>
              </a:rPr>
              <a:t>Алимасовна</a:t>
            </a:r>
            <a:r>
              <a:rPr lang="ru-RU" sz="1100" b="1" dirty="0" smtClean="0">
                <a:latin typeface="+mj-lt"/>
              </a:rPr>
              <a:t>, ГБУЗ Тюменской области «Областной кожно-венерологический диспансер», стаж работы 10,6 лет и ШАМИЛОВА </a:t>
            </a:r>
            <a:r>
              <a:rPr lang="ru-RU" sz="1100" b="1" dirty="0" err="1" smtClean="0">
                <a:latin typeface="+mj-lt"/>
              </a:rPr>
              <a:t>Разиля</a:t>
            </a:r>
            <a:r>
              <a:rPr lang="ru-RU" sz="1100" b="1" dirty="0" smtClean="0">
                <a:latin typeface="+mj-lt"/>
              </a:rPr>
              <a:t> </a:t>
            </a:r>
            <a:r>
              <a:rPr lang="ru-RU" sz="1100" b="1" dirty="0" err="1" smtClean="0">
                <a:latin typeface="+mj-lt"/>
              </a:rPr>
              <a:t>Мутигуловна</a:t>
            </a:r>
            <a:r>
              <a:rPr lang="ru-RU" sz="1100" b="1" dirty="0" smtClean="0">
                <a:latin typeface="+mj-lt"/>
              </a:rPr>
              <a:t> МБУЗ «Городская клиническая больница № 8» город Челябинск, стаж работы 15 лет - </a:t>
            </a:r>
            <a:r>
              <a:rPr lang="ru-RU" sz="1100" b="1" i="1" dirty="0" smtClean="0">
                <a:solidFill>
                  <a:srgbClr val="C00000"/>
                </a:solidFill>
                <a:latin typeface="+mj-lt"/>
              </a:rPr>
              <a:t>1 место (</a:t>
            </a:r>
            <a:r>
              <a:rPr lang="ru-RU" sz="1100" b="1" i="1" dirty="0" err="1" smtClean="0">
                <a:solidFill>
                  <a:srgbClr val="C00000"/>
                </a:solidFill>
                <a:latin typeface="+mj-lt"/>
              </a:rPr>
              <a:t>УрФО</a:t>
            </a:r>
            <a:r>
              <a:rPr lang="ru-RU" sz="1100" b="1" i="1" dirty="0" smtClean="0">
                <a:solidFill>
                  <a:srgbClr val="C00000"/>
                </a:solidFill>
                <a:latin typeface="+mj-lt"/>
              </a:rPr>
              <a:t>)</a:t>
            </a:r>
          </a:p>
          <a:p>
            <a:pPr algn="just">
              <a:defRPr/>
            </a:pPr>
            <a:r>
              <a:rPr lang="ru-RU" sz="1100" b="1" dirty="0" smtClean="0">
                <a:latin typeface="+mj-lt"/>
              </a:rPr>
              <a:t>МЫШКИНА Людмила Витальевна КОГБУЗ «Кировская областная клиническая больница», стаж работы 17 лет </a:t>
            </a:r>
            <a:r>
              <a:rPr lang="ru-RU" sz="1100" b="1" dirty="0" smtClean="0">
                <a:solidFill>
                  <a:srgbClr val="C00000"/>
                </a:solidFill>
                <a:latin typeface="+mj-lt"/>
              </a:rPr>
              <a:t>- </a:t>
            </a:r>
            <a:r>
              <a:rPr lang="ru-RU" sz="1100" b="1" i="1" dirty="0" smtClean="0">
                <a:solidFill>
                  <a:srgbClr val="C00000"/>
                </a:solidFill>
                <a:latin typeface="+mj-lt"/>
              </a:rPr>
              <a:t>(ПФО)</a:t>
            </a:r>
            <a:r>
              <a:rPr lang="ru-RU" sz="1100" b="1" dirty="0" smtClean="0">
                <a:latin typeface="+mj-lt"/>
              </a:rPr>
              <a:t> и СЕДЯКИНА Ирина Сергеевна, ГУЗ «Городская поликлиника № 8» Забайкальский край, стаж работы 12 лет</a:t>
            </a:r>
            <a:r>
              <a:rPr lang="ru-RU" sz="1100" b="1" i="1" dirty="0" smtClean="0">
                <a:solidFill>
                  <a:srgbClr val="C00000"/>
                </a:solidFill>
                <a:latin typeface="+mj-lt"/>
              </a:rPr>
              <a:t>(СФО) - 2 место </a:t>
            </a:r>
          </a:p>
          <a:p>
            <a:pPr algn="just">
              <a:defRPr/>
            </a:pPr>
            <a:r>
              <a:rPr lang="ru-RU" sz="1100" b="1" dirty="0" smtClean="0">
                <a:latin typeface="+mj-lt"/>
              </a:rPr>
              <a:t>ЗОЛОТАРЕВА Светлана Анатольевна, БУЗ Омской области «Областная клиническая больница», стаж работы 20 лет </a:t>
            </a:r>
            <a:r>
              <a:rPr lang="ru-RU" sz="1100" b="1" i="1" dirty="0" smtClean="0">
                <a:solidFill>
                  <a:srgbClr val="C00000"/>
                </a:solidFill>
                <a:latin typeface="+mj-lt"/>
              </a:rPr>
              <a:t>(СФО)</a:t>
            </a:r>
            <a:r>
              <a:rPr lang="ru-RU" sz="1100" b="1" dirty="0" smtClean="0">
                <a:latin typeface="+mj-lt"/>
              </a:rPr>
              <a:t> и БУЛГАКОВА Татьяна Витальевна, БУЗ Воронежской области «Воронежская городская поликлиника № 7», стаж работы 14 лет</a:t>
            </a:r>
            <a:r>
              <a:rPr lang="ru-RU" sz="1100" b="1" i="1" dirty="0" smtClean="0">
                <a:solidFill>
                  <a:srgbClr val="C00000"/>
                </a:solidFill>
                <a:latin typeface="+mj-lt"/>
              </a:rPr>
              <a:t>(ЦФО)</a:t>
            </a:r>
            <a:r>
              <a:rPr lang="ru-RU" sz="1100" b="1" dirty="0" smtClean="0">
                <a:latin typeface="+mj-lt"/>
              </a:rPr>
              <a:t> - </a:t>
            </a:r>
            <a:r>
              <a:rPr lang="ru-RU" sz="1100" b="1" i="1" dirty="0" smtClean="0">
                <a:solidFill>
                  <a:srgbClr val="C00000"/>
                </a:solidFill>
                <a:latin typeface="+mj-lt"/>
              </a:rPr>
              <a:t>3 место</a:t>
            </a:r>
          </a:p>
          <a:p>
            <a:pPr algn="just">
              <a:defRPr/>
            </a:pPr>
            <a:endParaRPr lang="ru-RU" sz="1100" b="1" i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47800" y="4167187"/>
            <a:ext cx="7620000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100" b="1" dirty="0" smtClean="0">
                <a:solidFill>
                  <a:srgbClr val="006C00"/>
                </a:solidFill>
                <a:latin typeface="+mj-lt"/>
              </a:rPr>
              <a:t>НЕЗАВИСИМЫЕ ЭКСПЕРТЫ КОНКУРСА</a:t>
            </a:r>
          </a:p>
          <a:p>
            <a:pPr algn="just">
              <a:defRPr/>
            </a:pPr>
            <a:r>
              <a:rPr lang="ru-RU" sz="1100" b="1" dirty="0" smtClean="0">
                <a:latin typeface="+mj-lt"/>
              </a:rPr>
              <a:t>МЕЛЕНТЬЕВА Елена Юрьевна</a:t>
            </a:r>
            <a:r>
              <a:rPr lang="ru-RU" sz="1100" dirty="0" smtClean="0">
                <a:latin typeface="+mj-lt"/>
              </a:rPr>
              <a:t> - главный внештатный специалист по управлению сестринской деятельностью Департамента здравоохранения Курганской </a:t>
            </a:r>
            <a:r>
              <a:rPr lang="ru-RU" sz="1100" dirty="0" smtClean="0">
                <a:latin typeface="+mj-lt"/>
              </a:rPr>
              <a:t>области</a:t>
            </a:r>
            <a:endParaRPr lang="ru-RU" sz="1100" b="1" dirty="0" smtClean="0">
              <a:solidFill>
                <a:srgbClr val="006C00"/>
              </a:solidFill>
              <a:latin typeface="+mj-lt"/>
            </a:endParaRPr>
          </a:p>
          <a:p>
            <a:pPr algn="just">
              <a:defRPr/>
            </a:pPr>
            <a:r>
              <a:rPr lang="ru-RU" sz="1100" b="1" dirty="0" smtClean="0">
                <a:latin typeface="+mj-lt"/>
              </a:rPr>
              <a:t>ПОНОМАРЕВА Валентина Викторовна</a:t>
            </a:r>
            <a:r>
              <a:rPr lang="ru-RU" sz="1100" dirty="0" smtClean="0">
                <a:latin typeface="+mj-lt"/>
              </a:rPr>
              <a:t> – главный внештатный специалист по управлению сестринской деятельностью Департамента здравоохранения Воронежской области </a:t>
            </a:r>
            <a:endParaRPr lang="ru-RU" sz="1100" b="1" dirty="0" smtClean="0">
              <a:solidFill>
                <a:srgbClr val="006C00"/>
              </a:solidFill>
              <a:latin typeface="+mj-lt"/>
            </a:endParaRPr>
          </a:p>
          <a:p>
            <a:pPr algn="just">
              <a:defRPr/>
            </a:pPr>
            <a:r>
              <a:rPr lang="ru-RU" sz="1100" b="1" dirty="0" smtClean="0">
                <a:latin typeface="+mj-lt"/>
              </a:rPr>
              <a:t>БАКИРОВА </a:t>
            </a:r>
            <a:r>
              <a:rPr lang="ru-RU" sz="1100" b="1" dirty="0" err="1" smtClean="0">
                <a:latin typeface="+mj-lt"/>
              </a:rPr>
              <a:t>Рузия</a:t>
            </a:r>
            <a:r>
              <a:rPr lang="ru-RU" sz="1100" b="1" dirty="0" smtClean="0">
                <a:latin typeface="+mj-lt"/>
              </a:rPr>
              <a:t> </a:t>
            </a:r>
            <a:r>
              <a:rPr lang="ru-RU" sz="1100" b="1" dirty="0" err="1" smtClean="0">
                <a:latin typeface="+mj-lt"/>
              </a:rPr>
              <a:t>Каюмовна</a:t>
            </a:r>
            <a:r>
              <a:rPr lang="ru-RU" sz="1100" dirty="0" smtClean="0">
                <a:latin typeface="+mj-lt"/>
              </a:rPr>
              <a:t> - главный специалист по управлению сестринской деятельностью здравоохранения города Казани </a:t>
            </a:r>
          </a:p>
          <a:p>
            <a:pPr algn="just">
              <a:defRPr/>
            </a:pPr>
            <a:r>
              <a:rPr lang="ru-RU" sz="1100" b="1" dirty="0" smtClean="0">
                <a:latin typeface="+mj-lt"/>
              </a:rPr>
              <a:t>АУШЕВА </a:t>
            </a:r>
            <a:r>
              <a:rPr lang="ru-RU" sz="1100" b="1" dirty="0" err="1" smtClean="0">
                <a:latin typeface="+mj-lt"/>
              </a:rPr>
              <a:t>Гюльнара</a:t>
            </a:r>
            <a:r>
              <a:rPr lang="ru-RU" sz="1100" b="1" dirty="0" smtClean="0">
                <a:latin typeface="+mj-lt"/>
              </a:rPr>
              <a:t> </a:t>
            </a:r>
            <a:r>
              <a:rPr lang="ru-RU" sz="1100" b="1" dirty="0" err="1" smtClean="0">
                <a:latin typeface="+mj-lt"/>
              </a:rPr>
              <a:t>Даяновна</a:t>
            </a:r>
            <a:r>
              <a:rPr lang="ru-RU" sz="1100" dirty="0" smtClean="0">
                <a:latin typeface="+mj-lt"/>
              </a:rPr>
              <a:t> – главная медицинская сестра ГБУЗ СО «Свердловский областной клинический психоневрологический госпиталь ветеранов войн</a:t>
            </a:r>
            <a:r>
              <a:rPr lang="ru-RU" sz="1100" dirty="0" smtClean="0">
                <a:latin typeface="+mj-lt"/>
              </a:rPr>
              <a:t>»</a:t>
            </a:r>
            <a:endParaRPr lang="ru-RU" sz="1100" b="1" dirty="0" smtClean="0">
              <a:solidFill>
                <a:srgbClr val="006C00"/>
              </a:solidFill>
              <a:latin typeface="+mj-lt"/>
            </a:endParaRPr>
          </a:p>
          <a:p>
            <a:pPr algn="just">
              <a:defRPr/>
            </a:pPr>
            <a:r>
              <a:rPr lang="ru-RU" sz="1100" b="1" dirty="0" smtClean="0">
                <a:latin typeface="+mj-lt"/>
              </a:rPr>
              <a:t>ЭСПЕ Надежда Александровна</a:t>
            </a:r>
            <a:r>
              <a:rPr lang="ru-RU" sz="1100" dirty="0" smtClean="0">
                <a:latin typeface="+mj-lt"/>
              </a:rPr>
              <a:t>, главный специалист-эксперт отдела развития кадровых ресурсов и государственной службы административного управления Департамента здравоохранения </a:t>
            </a:r>
            <a:r>
              <a:rPr lang="ru-RU" sz="1100" dirty="0" err="1" smtClean="0">
                <a:latin typeface="+mj-lt"/>
              </a:rPr>
              <a:t>ХМАО-Югры</a:t>
            </a:r>
            <a:r>
              <a:rPr lang="ru-RU" sz="1100" dirty="0" smtClean="0">
                <a:latin typeface="+mj-lt"/>
              </a:rPr>
              <a:t>, главный специалист по управлению сестринской деятельностью </a:t>
            </a:r>
            <a:r>
              <a:rPr lang="ru-RU" sz="1100" dirty="0" err="1" smtClean="0">
                <a:latin typeface="+mj-lt"/>
              </a:rPr>
              <a:t>ХМАО-Югры</a:t>
            </a:r>
            <a:r>
              <a:rPr lang="ru-RU" sz="1100" dirty="0" smtClean="0">
                <a:latin typeface="+mj-lt"/>
              </a:rPr>
              <a:t> </a:t>
            </a:r>
            <a:endParaRPr lang="ru-RU" sz="1100" b="1" dirty="0" smtClean="0">
              <a:solidFill>
                <a:srgbClr val="006C00"/>
              </a:solidFill>
              <a:latin typeface="+mj-lt"/>
            </a:endParaRPr>
          </a:p>
          <a:p>
            <a:pPr algn="just">
              <a:defRPr/>
            </a:pPr>
            <a:r>
              <a:rPr lang="ru-RU" sz="1100" b="1" dirty="0" smtClean="0">
                <a:latin typeface="+mj-lt"/>
              </a:rPr>
              <a:t>БАМБАЕВА </a:t>
            </a:r>
            <a:r>
              <a:rPr lang="ru-RU" sz="1100" b="1" dirty="0" smtClean="0">
                <a:latin typeface="+mj-lt"/>
              </a:rPr>
              <a:t>Елена Николаевна</a:t>
            </a:r>
            <a:r>
              <a:rPr lang="ru-RU" sz="1100" dirty="0" smtClean="0">
                <a:latin typeface="+mj-lt"/>
              </a:rPr>
              <a:t> - главный специалист по сестринскому делу Минздрава Республики </a:t>
            </a:r>
            <a:r>
              <a:rPr lang="ru-RU" sz="1100" dirty="0" smtClean="0">
                <a:latin typeface="+mj-lt"/>
              </a:rPr>
              <a:t>Калмыкия</a:t>
            </a:r>
            <a:endParaRPr lang="ru-RU" sz="1100" b="1" dirty="0">
              <a:solidFill>
                <a:srgbClr val="006C00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447800" y="2438400"/>
            <a:ext cx="704532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05000"/>
              </a:lnSpc>
              <a:tabLst>
                <a:tab pos="685800" algn="l"/>
              </a:tabLst>
              <a:defRPr/>
            </a:pPr>
            <a:r>
              <a:rPr lang="ru-RU" sz="1200" b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+mj-lt"/>
              </a:rPr>
              <a:t>	</a:t>
            </a:r>
            <a:endParaRPr lang="ru-RU" sz="2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295400" y="1295400"/>
            <a:ext cx="7620000" cy="51816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endParaRPr lang="ru-RU" sz="1400" dirty="0"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9200" y="1447800"/>
            <a:ext cx="7696200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400" dirty="0">
                <a:solidFill>
                  <a:srgbClr val="669900"/>
                </a:solidFill>
                <a:latin typeface="+mn-lt"/>
              </a:rPr>
              <a:t> </a:t>
            </a:r>
            <a:endParaRPr lang="ru-RU" sz="1200" b="1" i="1" dirty="0">
              <a:solidFill>
                <a:srgbClr val="669900"/>
              </a:solidFill>
              <a:latin typeface="+mn-lt"/>
            </a:endParaRPr>
          </a:p>
        </p:txBody>
      </p:sp>
      <p:pic>
        <p:nvPicPr>
          <p:cNvPr id="12" name="Picture 2" descr="Y:\hapugin_foto\2014\лучший ср мед работник\лучшая медсестра\минздрав\DSC027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7469" y="1447800"/>
            <a:ext cx="3325532" cy="2209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2" descr="Y:\hapugin_foto\2014\лучший ср мед работник\лучшая участковая медсестра\миннздрав\DSC_54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1447800"/>
            <a:ext cx="3276600" cy="21802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Picture 3" descr="Y:\hapugin_foto\2014\лучший ср мед работник\лучшая участковая медсестра\миннздрав\DSC_54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96568" y="3810000"/>
            <a:ext cx="3320944" cy="2209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Picture 4" descr="Y:\hapugin_foto\2014\лучший ср мед работник\лучшая участковая медсестра\миннздрав\DSC_535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86400" y="3886200"/>
            <a:ext cx="3294888" cy="21924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TextBox 16"/>
          <p:cNvSpPr txBox="1"/>
          <p:nvPr/>
        </p:nvSpPr>
        <p:spPr>
          <a:xfrm>
            <a:off x="2031518" y="228600"/>
            <a:ext cx="608012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j-lt"/>
                <a:ea typeface="Tahoma" pitchFamily="34" charset="0"/>
                <a:cs typeface="Tahoma" pitchFamily="34" charset="0"/>
              </a:rPr>
              <a:t> НОМИНАЦИИ «ЛУЧШАЯ </a:t>
            </a:r>
            <a:r>
              <a:rPr lang="ru-RU" b="1" dirty="0">
                <a:solidFill>
                  <a:srgbClr val="006C00"/>
                </a:solidFill>
                <a:latin typeface="+mj-lt"/>
                <a:ea typeface="Tahoma" pitchFamily="34" charset="0"/>
                <a:cs typeface="Tahoma" pitchFamily="34" charset="0"/>
              </a:rPr>
              <a:t>МЕДИЦИНСКАЯ СЕСТРА</a:t>
            </a:r>
            <a:r>
              <a:rPr lang="ru-RU" b="1" dirty="0" smtClean="0">
                <a:solidFill>
                  <a:srgbClr val="006C00"/>
                </a:solidFill>
                <a:latin typeface="+mj-lt"/>
                <a:ea typeface="Tahoma" pitchFamily="34" charset="0"/>
                <a:cs typeface="Tahoma" pitchFamily="34" charset="0"/>
              </a:rPr>
              <a:t>» </a:t>
            </a:r>
            <a:endParaRPr lang="en-US" b="1" dirty="0" smtClean="0">
              <a:solidFill>
                <a:srgbClr val="006C00"/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j-lt"/>
                <a:ea typeface="Tahoma" pitchFamily="34" charset="0"/>
                <a:cs typeface="Tahoma" pitchFamily="34" charset="0"/>
              </a:rPr>
              <a:t>и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j-lt"/>
              </a:rPr>
              <a:t>«ЛУЧШАЯ МЕДИЦИНСКАЯ СЕСТРА УЧАСТКОВАЯ»</a:t>
            </a:r>
            <a:endParaRPr lang="ru-RU" b="1" dirty="0">
              <a:solidFill>
                <a:srgbClr val="006C00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489075" y="2130425"/>
            <a:ext cx="704532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05000"/>
              </a:lnSpc>
              <a:tabLst>
                <a:tab pos="685800" algn="l"/>
              </a:tabLst>
              <a:defRPr/>
            </a:pPr>
            <a:r>
              <a:rPr lang="ru-RU" sz="1200" b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+mj-lt"/>
              </a:rPr>
              <a:t>	</a:t>
            </a:r>
            <a:endParaRPr lang="ru-RU" sz="2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0722" name="Прямоугольник 7"/>
          <p:cNvSpPr>
            <a:spLocks noChangeArrowheads="1"/>
          </p:cNvSpPr>
          <p:nvPr/>
        </p:nvSpPr>
        <p:spPr bwMode="auto">
          <a:xfrm>
            <a:off x="1143000" y="152400"/>
            <a:ext cx="8001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Arial" charset="0"/>
              </a:rPr>
              <a:t> </a:t>
            </a:r>
            <a:endParaRPr lang="ru-RU" sz="1600">
              <a:latin typeface="Arial" charset="0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295400" y="1295400"/>
            <a:ext cx="7620000" cy="51816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endParaRPr lang="ru-RU" sz="1400" dirty="0"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7800" y="1563076"/>
            <a:ext cx="762000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300" b="1" dirty="0" smtClean="0">
                <a:solidFill>
                  <a:srgbClr val="006C00"/>
                </a:solidFill>
                <a:latin typeface="+mj-lt"/>
                <a:ea typeface="Tahoma" pitchFamily="34" charset="0"/>
                <a:cs typeface="Tahoma" pitchFamily="34" charset="0"/>
              </a:rPr>
              <a:t>Площадка проведения: </a:t>
            </a:r>
            <a:r>
              <a:rPr lang="ru-RU" sz="1300" b="1" dirty="0" smtClean="0">
                <a:latin typeface="+mj-lt"/>
                <a:ea typeface="Tahoma" pitchFamily="34" charset="0"/>
                <a:cs typeface="Tahoma" pitchFamily="34" charset="0"/>
              </a:rPr>
              <a:t>Областной перинатальный центр ГБУЗ СО «Областная детская клиническая больница №1» </a:t>
            </a:r>
          </a:p>
          <a:p>
            <a:pPr>
              <a:defRPr/>
            </a:pPr>
            <a:endParaRPr lang="ru-RU" sz="1300" b="1" dirty="0" smtClean="0">
              <a:latin typeface="+mj-lt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ru-RU" sz="1300" b="1" dirty="0" smtClean="0">
                <a:latin typeface="+mj-lt"/>
                <a:ea typeface="Tahoma" pitchFamily="34" charset="0"/>
                <a:cs typeface="Tahoma" pitchFamily="34" charset="0"/>
              </a:rPr>
              <a:t>Главный врач – </a:t>
            </a:r>
            <a:r>
              <a:rPr lang="ru-RU" sz="1300" b="1" dirty="0" err="1" smtClean="0">
                <a:latin typeface="+mj-lt"/>
                <a:ea typeface="Tahoma" pitchFamily="34" charset="0"/>
                <a:cs typeface="Tahoma" pitchFamily="34" charset="0"/>
              </a:rPr>
              <a:t>Беломестнов</a:t>
            </a:r>
            <a:r>
              <a:rPr lang="ru-RU" sz="1300" b="1" dirty="0" smtClean="0">
                <a:latin typeface="+mj-lt"/>
                <a:ea typeface="Tahoma" pitchFamily="34" charset="0"/>
                <a:cs typeface="Tahoma" pitchFamily="34" charset="0"/>
              </a:rPr>
              <a:t> Сергей </a:t>
            </a:r>
            <a:r>
              <a:rPr lang="ru-RU" sz="1300" b="1" dirty="0" err="1" smtClean="0">
                <a:latin typeface="+mj-lt"/>
                <a:ea typeface="Tahoma" pitchFamily="34" charset="0"/>
                <a:cs typeface="Tahoma" pitchFamily="34" charset="0"/>
              </a:rPr>
              <a:t>Разумович</a:t>
            </a:r>
            <a:endParaRPr lang="ru-RU" sz="1300" b="1" dirty="0" smtClean="0">
              <a:latin typeface="+mj-lt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ru-RU" sz="1300" b="1" dirty="0" smtClean="0">
                <a:latin typeface="+mj-lt"/>
                <a:ea typeface="Tahoma" pitchFamily="34" charset="0"/>
                <a:cs typeface="Tahoma" pitchFamily="34" charset="0"/>
              </a:rPr>
              <a:t>Заместитель главного врача по родовспоможению – Жилин Андрей Владимирович</a:t>
            </a:r>
          </a:p>
          <a:p>
            <a:pPr>
              <a:defRPr/>
            </a:pPr>
            <a:r>
              <a:rPr lang="ru-RU" sz="1300" b="1" dirty="0" smtClean="0">
                <a:latin typeface="+mj-lt"/>
                <a:ea typeface="Tahoma" pitchFamily="34" charset="0"/>
                <a:cs typeface="Tahoma" pitchFamily="34" charset="0"/>
              </a:rPr>
              <a:t>Старшая медицинская сестра Перинатального центра – Проценко Татьяна Михайловна </a:t>
            </a:r>
          </a:p>
          <a:p>
            <a:pPr>
              <a:defRPr/>
            </a:pPr>
            <a:r>
              <a:rPr lang="ru-RU" sz="1300" dirty="0" smtClean="0">
                <a:latin typeface="+mj-lt"/>
                <a:ea typeface="Tahoma" pitchFamily="34" charset="0"/>
                <a:cs typeface="Tahoma" pitchFamily="34" charset="0"/>
              </a:rPr>
              <a:t> </a:t>
            </a:r>
          </a:p>
          <a:p>
            <a:pPr algn="ctr">
              <a:defRPr/>
            </a:pPr>
            <a:r>
              <a:rPr lang="ru-RU" sz="1300" b="1" dirty="0" smtClean="0">
                <a:solidFill>
                  <a:srgbClr val="006C00"/>
                </a:solidFill>
                <a:latin typeface="+mj-lt"/>
              </a:rPr>
              <a:t>ПОБЕДИТЕЛИ</a:t>
            </a:r>
            <a:endParaRPr lang="ru-RU" sz="1300" dirty="0">
              <a:solidFill>
                <a:srgbClr val="006C00"/>
              </a:solidFill>
              <a:latin typeface="+mj-lt"/>
            </a:endParaRPr>
          </a:p>
          <a:p>
            <a:pPr algn="just">
              <a:defRPr/>
            </a:pPr>
            <a:r>
              <a:rPr lang="ru-RU" sz="1300" b="1" dirty="0">
                <a:latin typeface="+mj-lt"/>
              </a:rPr>
              <a:t>СЕЛЕЗНЕВА Анна Николаевна, ОГБУЗ Смоленской области «Перинатальный центр», стаж работы 13 лет – </a:t>
            </a:r>
            <a:r>
              <a:rPr lang="ru-RU" sz="1300" b="1" i="1" dirty="0">
                <a:solidFill>
                  <a:srgbClr val="C00000"/>
                </a:solidFill>
                <a:latin typeface="+mj-lt"/>
              </a:rPr>
              <a:t>1 место (ЦФО)</a:t>
            </a:r>
          </a:p>
          <a:p>
            <a:pPr algn="just">
              <a:defRPr/>
            </a:pPr>
            <a:r>
              <a:rPr lang="ru-RU" sz="1300" b="1" dirty="0">
                <a:latin typeface="+mj-lt"/>
              </a:rPr>
              <a:t>БАЕВА Наталья Сергеевна, ГБУ «Курганский областной перинатальный центр», стаж работы 10,6 лет – </a:t>
            </a:r>
            <a:r>
              <a:rPr lang="ru-RU" sz="1300" b="1" i="1" dirty="0">
                <a:solidFill>
                  <a:srgbClr val="C00000"/>
                </a:solidFill>
                <a:latin typeface="+mj-lt"/>
              </a:rPr>
              <a:t>2  место (</a:t>
            </a:r>
            <a:r>
              <a:rPr lang="ru-RU" sz="1300" b="1" i="1" dirty="0" err="1">
                <a:solidFill>
                  <a:srgbClr val="C00000"/>
                </a:solidFill>
                <a:latin typeface="+mj-lt"/>
              </a:rPr>
              <a:t>УрФО</a:t>
            </a:r>
            <a:r>
              <a:rPr lang="ru-RU" sz="1300" b="1" i="1" dirty="0">
                <a:solidFill>
                  <a:srgbClr val="C00000"/>
                </a:solidFill>
                <a:latin typeface="+mj-lt"/>
              </a:rPr>
              <a:t>)</a:t>
            </a:r>
          </a:p>
          <a:p>
            <a:pPr algn="just">
              <a:defRPr/>
            </a:pPr>
            <a:r>
              <a:rPr lang="ru-RU" sz="1300" b="1" dirty="0">
                <a:latin typeface="+mj-lt"/>
              </a:rPr>
              <a:t>ЗУЕВА Валентина Михайловна, ГБУЗ Архангельской области «Северодвинский родильный дом», стаж работы 30 лет – </a:t>
            </a:r>
            <a:r>
              <a:rPr lang="ru-RU" sz="1300" b="1" i="1" dirty="0">
                <a:solidFill>
                  <a:srgbClr val="C00000"/>
                </a:solidFill>
                <a:latin typeface="+mj-lt"/>
              </a:rPr>
              <a:t>3 место (СЗФО</a:t>
            </a:r>
            <a:r>
              <a:rPr lang="ru-RU" sz="1300" b="1" i="1" dirty="0" smtClean="0">
                <a:solidFill>
                  <a:srgbClr val="C00000"/>
                </a:solidFill>
                <a:latin typeface="+mj-lt"/>
              </a:rPr>
              <a:t>)</a:t>
            </a:r>
            <a:endParaRPr lang="ru-RU" sz="1300" b="1" dirty="0">
              <a:solidFill>
                <a:srgbClr val="669900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517636"/>
            <a:ext cx="444961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j-lt"/>
              </a:rPr>
              <a:t>НОМИНАЦИЯ </a:t>
            </a:r>
            <a:r>
              <a:rPr lang="ru-RU" b="1" dirty="0">
                <a:solidFill>
                  <a:srgbClr val="006C00"/>
                </a:solidFill>
                <a:latin typeface="+mj-lt"/>
              </a:rPr>
              <a:t>«ЛУЧШАЯ АКУШЕРКА»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47800" y="4736574"/>
            <a:ext cx="75438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300" b="1" dirty="0" smtClean="0">
                <a:solidFill>
                  <a:srgbClr val="006C00"/>
                </a:solidFill>
                <a:latin typeface="+mj-lt"/>
              </a:rPr>
              <a:t>НЕЗАВИСИМЫЕ ЭКСПЕРТЫ КОНКУРСА</a:t>
            </a:r>
          </a:p>
          <a:p>
            <a:pPr algn="just">
              <a:defRPr/>
            </a:pPr>
            <a:r>
              <a:rPr lang="ru-RU" sz="1300" b="1" dirty="0" smtClean="0">
                <a:latin typeface="+mj-lt"/>
              </a:rPr>
              <a:t>КУЛИКОВА Раиса Михайловна</a:t>
            </a:r>
            <a:r>
              <a:rPr lang="ru-RU" sz="1300" dirty="0" smtClean="0">
                <a:latin typeface="+mj-lt"/>
              </a:rPr>
              <a:t> - главный внештатный специалист по управлению сестринской деятельностью Департамента здравоохранения Тюменской области, главная медицинская сестра ГБУЗ ТО «Перинатальный центр</a:t>
            </a:r>
            <a:r>
              <a:rPr lang="ru-RU" sz="1300" dirty="0" smtClean="0">
                <a:latin typeface="+mj-lt"/>
              </a:rPr>
              <a:t>»</a:t>
            </a:r>
            <a:endParaRPr lang="ru-RU" sz="1300" b="1" dirty="0" smtClean="0">
              <a:solidFill>
                <a:srgbClr val="006C00"/>
              </a:solidFill>
              <a:latin typeface="+mj-lt"/>
            </a:endParaRPr>
          </a:p>
          <a:p>
            <a:pPr algn="just">
              <a:defRPr/>
            </a:pPr>
            <a:r>
              <a:rPr lang="ru-RU" sz="1300" b="1" dirty="0" smtClean="0">
                <a:latin typeface="+mj-lt"/>
              </a:rPr>
              <a:t>ХОРОШИХ Вера Григорьевна</a:t>
            </a:r>
            <a:r>
              <a:rPr lang="ru-RU" sz="1300" dirty="0" smtClean="0">
                <a:latin typeface="+mj-lt"/>
              </a:rPr>
              <a:t> – консультант Министерства здравоохранения Республики </a:t>
            </a:r>
            <a:r>
              <a:rPr lang="ru-RU" sz="1300" dirty="0" smtClean="0">
                <a:latin typeface="+mj-lt"/>
              </a:rPr>
              <a:t>Бурятия</a:t>
            </a:r>
            <a:endParaRPr lang="ru-RU" sz="1300" b="1" dirty="0" smtClean="0">
              <a:solidFill>
                <a:srgbClr val="006C00"/>
              </a:solidFill>
              <a:latin typeface="+mj-lt"/>
            </a:endParaRPr>
          </a:p>
          <a:p>
            <a:pPr algn="just">
              <a:defRPr/>
            </a:pPr>
            <a:r>
              <a:rPr lang="ru-RU" sz="1300" b="1" dirty="0" smtClean="0">
                <a:latin typeface="+mj-lt"/>
              </a:rPr>
              <a:t>ЖИЛИН Андрей Владимирович</a:t>
            </a:r>
            <a:r>
              <a:rPr lang="ru-RU" sz="1300" dirty="0" smtClean="0">
                <a:latin typeface="+mj-lt"/>
              </a:rPr>
              <a:t> - заместитель главного врача по родовспоможению ГБУЗ СО «Областная детская клиническая больница № 1», кандидат медицинских наук </a:t>
            </a:r>
            <a:endParaRPr lang="ru-RU" sz="1300" b="1" dirty="0" smtClean="0">
              <a:solidFill>
                <a:srgbClr val="006C00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447800" y="2438400"/>
            <a:ext cx="704532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05000"/>
              </a:lnSpc>
              <a:tabLst>
                <a:tab pos="685800" algn="l"/>
              </a:tabLst>
              <a:defRPr/>
            </a:pPr>
            <a:r>
              <a:rPr lang="ru-RU" sz="1200" b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+mj-lt"/>
              </a:rPr>
              <a:t>	</a:t>
            </a:r>
            <a:endParaRPr lang="ru-RU" sz="2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295400" y="1295400"/>
            <a:ext cx="7620000" cy="51816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endParaRPr lang="ru-RU" sz="1400" dirty="0"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9200" y="1447800"/>
            <a:ext cx="7696200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400" dirty="0">
                <a:solidFill>
                  <a:srgbClr val="669900"/>
                </a:solidFill>
                <a:latin typeface="+mn-lt"/>
              </a:rPr>
              <a:t> </a:t>
            </a:r>
            <a:endParaRPr lang="ru-RU" sz="1200" b="1" i="1" dirty="0">
              <a:solidFill>
                <a:srgbClr val="669900"/>
              </a:solidFill>
              <a:latin typeface="+mn-lt"/>
            </a:endParaRPr>
          </a:p>
        </p:txBody>
      </p:sp>
      <p:pic>
        <p:nvPicPr>
          <p:cNvPr id="7" name="Picture 2" descr="Y:\hapugin_foto\2014\лучший ср мед работник\конкурс на лучшего акушера ОПЦ\минздрав\KSL_94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524000"/>
            <a:ext cx="3424447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>
            <a:off x="2895600" y="517636"/>
            <a:ext cx="444961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j-lt"/>
              </a:rPr>
              <a:t>НОМИНАЦИЯ </a:t>
            </a:r>
            <a:r>
              <a:rPr lang="ru-RU" b="1" dirty="0">
                <a:solidFill>
                  <a:srgbClr val="006C00"/>
                </a:solidFill>
                <a:latin typeface="+mj-lt"/>
              </a:rPr>
              <a:t>«ЛУЧШАЯ АКУШЕРКА»</a:t>
            </a:r>
          </a:p>
        </p:txBody>
      </p:sp>
      <p:pic>
        <p:nvPicPr>
          <p:cNvPr id="2050" name="Picture 2" descr="Z:\1 - ОБЩАЯ\КОНКУРС РФ\лучший ср мед работник_фото\конкурс на лучшего акушера ОПЦ\KSL_9486 - коп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1524000"/>
            <a:ext cx="3502025" cy="2337398"/>
          </a:xfrm>
          <a:prstGeom prst="rect">
            <a:avLst/>
          </a:prstGeom>
          <a:noFill/>
        </p:spPr>
      </p:pic>
      <p:pic>
        <p:nvPicPr>
          <p:cNvPr id="2" name="Picture 2" descr="D:\лучший по профессии 2013\Лучший Акушер палатная\обл.акушерка\P1050807 - коп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3886200"/>
            <a:ext cx="3072239" cy="26066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447800" y="2438400"/>
            <a:ext cx="704532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05000"/>
              </a:lnSpc>
              <a:tabLst>
                <a:tab pos="685800" algn="l"/>
              </a:tabLst>
              <a:defRPr/>
            </a:pPr>
            <a:r>
              <a:rPr lang="ru-RU" sz="1200" b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+mj-lt"/>
              </a:rPr>
              <a:t>	</a:t>
            </a:r>
            <a:endParaRPr lang="ru-RU" sz="2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295400" y="1295400"/>
            <a:ext cx="7620000" cy="51816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endParaRPr lang="ru-RU" sz="1400" dirty="0"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9200" y="1447800"/>
            <a:ext cx="7696200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400" dirty="0">
                <a:solidFill>
                  <a:srgbClr val="669900"/>
                </a:solidFill>
                <a:latin typeface="+mn-lt"/>
              </a:rPr>
              <a:t> </a:t>
            </a:r>
            <a:endParaRPr lang="ru-RU" sz="1200" b="1" i="1" dirty="0">
              <a:solidFill>
                <a:srgbClr val="669900"/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95984" y="1295400"/>
            <a:ext cx="7693152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endParaRPr lang="ru-RU" sz="1500" dirty="0">
              <a:latin typeface="+mj-lt"/>
            </a:endParaRPr>
          </a:p>
          <a:p>
            <a:pPr algn="just"/>
            <a:r>
              <a:rPr lang="ru-RU" sz="1200" b="1" dirty="0" err="1" smtClean="0">
                <a:solidFill>
                  <a:srgbClr val="C00000"/>
                </a:solidFill>
                <a:latin typeface="+mj-lt"/>
              </a:rPr>
              <a:t>Поротников</a:t>
            </a:r>
            <a:r>
              <a:rPr lang="ru-RU" sz="1200" b="1" dirty="0" smtClean="0">
                <a:solidFill>
                  <a:srgbClr val="C00000"/>
                </a:solidFill>
                <a:latin typeface="+mj-lt"/>
              </a:rPr>
              <a:t> Андрей Алексеевич, фельдшер отделения скорой медицинской помощи, Государственное бюджетное учреждение здравоохранения Свердловской области «</a:t>
            </a:r>
            <a:r>
              <a:rPr lang="ru-RU" sz="1200" b="1" dirty="0" err="1" smtClean="0">
                <a:solidFill>
                  <a:srgbClr val="C00000"/>
                </a:solidFill>
                <a:latin typeface="+mj-lt"/>
              </a:rPr>
              <a:t>Талицкая</a:t>
            </a:r>
            <a:r>
              <a:rPr lang="ru-RU" sz="1200" b="1" dirty="0" smtClean="0">
                <a:solidFill>
                  <a:srgbClr val="C00000"/>
                </a:solidFill>
                <a:latin typeface="+mj-lt"/>
              </a:rPr>
              <a:t> центральная районная больница», стаж работы 12 лет</a:t>
            </a:r>
          </a:p>
          <a:p>
            <a:pPr algn="just"/>
            <a:endParaRPr lang="ru-RU" sz="1200" b="1" dirty="0" smtClean="0">
              <a:latin typeface="+mj-lt"/>
            </a:endParaRPr>
          </a:p>
          <a:p>
            <a:pPr algn="just"/>
            <a:r>
              <a:rPr lang="ru-RU" sz="1200" b="1" dirty="0" err="1" smtClean="0">
                <a:latin typeface="+mj-lt"/>
              </a:rPr>
              <a:t>Жулябина</a:t>
            </a:r>
            <a:r>
              <a:rPr lang="ru-RU" sz="1200" b="1" dirty="0" smtClean="0">
                <a:latin typeface="+mj-lt"/>
              </a:rPr>
              <a:t> Жанна Владимировна, главная медицинская сестра, Государственное бюджетное учреждение здравоохранения Новосибирской области «Государственный Новосибирский клинический госпиталь ветеранов войн», стаж работы 22 года </a:t>
            </a:r>
          </a:p>
          <a:p>
            <a:pPr algn="just"/>
            <a:endParaRPr lang="ru-RU" b="1" dirty="0" smtClean="0">
              <a:solidFill>
                <a:srgbClr val="006C00"/>
              </a:solidFill>
              <a:latin typeface="+mj-lt"/>
            </a:endParaRPr>
          </a:p>
          <a:p>
            <a:pPr algn="ctr"/>
            <a:r>
              <a:rPr lang="ru-RU" b="1" dirty="0" smtClean="0">
                <a:solidFill>
                  <a:srgbClr val="006C00"/>
                </a:solidFill>
                <a:latin typeface="+mj-lt"/>
              </a:rPr>
              <a:t>«ЗА ВЕРНОСТЬ ПРОФЕССИИ»</a:t>
            </a:r>
          </a:p>
          <a:p>
            <a:pPr algn="just"/>
            <a:r>
              <a:rPr lang="ru-RU" sz="1200" b="1" dirty="0" smtClean="0">
                <a:latin typeface="+mj-lt"/>
              </a:rPr>
              <a:t>Тараканова Татьяна Васильевна, главная медицинская сестра, Государственное бюджетное учреждение здравоохранения Тюменской области «Областная больница № 23», стаж работы 37 лет</a:t>
            </a:r>
          </a:p>
          <a:p>
            <a:pPr algn="just"/>
            <a:r>
              <a:rPr lang="ru-RU" sz="1200" b="1" dirty="0" smtClean="0">
                <a:latin typeface="+mj-lt"/>
              </a:rPr>
              <a:t>Пичуева Лидия Федоровна, палатная медицинская сестра, Муниципальное бюджетное учреждение здравоохранения «</a:t>
            </a:r>
            <a:r>
              <a:rPr lang="ru-RU" sz="1200" b="1" dirty="0" err="1" smtClean="0">
                <a:latin typeface="+mj-lt"/>
              </a:rPr>
              <a:t>Юргинская</a:t>
            </a:r>
            <a:r>
              <a:rPr lang="ru-RU" sz="1200" b="1" dirty="0" smtClean="0">
                <a:latin typeface="+mj-lt"/>
              </a:rPr>
              <a:t> центральная районная больница» Кемеровская область, г.Юрга, стаж работы 54 года</a:t>
            </a:r>
          </a:p>
          <a:p>
            <a:pPr algn="just"/>
            <a:r>
              <a:rPr lang="ru-RU" sz="1200" b="1" dirty="0" smtClean="0">
                <a:latin typeface="+mj-lt"/>
              </a:rPr>
              <a:t>Елисеева Любовь Петровна, операционная медицинская сестра, Государственное бюджетное учреждение здравоохранения «Городская клиническая больница № 1 им. С.З.Фишера», город Волжский, Волгоградская область, стаж работы 55 лет</a:t>
            </a:r>
          </a:p>
          <a:p>
            <a:pPr algn="just"/>
            <a:r>
              <a:rPr lang="ru-RU" sz="1200" b="1" dirty="0" smtClean="0">
                <a:latin typeface="+mj-lt"/>
              </a:rPr>
              <a:t>Матвеева Наталия Николаевна, старшая медицинская сестра </a:t>
            </a:r>
            <a:r>
              <a:rPr lang="ru-RU" sz="1200" b="1" dirty="0" err="1" smtClean="0">
                <a:latin typeface="+mj-lt"/>
              </a:rPr>
              <a:t>Гериатрического</a:t>
            </a:r>
            <a:r>
              <a:rPr lang="ru-RU" sz="1200" b="1" dirty="0" smtClean="0">
                <a:latin typeface="+mj-lt"/>
              </a:rPr>
              <a:t> центра, Государственное бюджетное учреждение Республики Саха (Якутия)  «Республиканская больница № 3», стаж работы 35 лет</a:t>
            </a:r>
          </a:p>
          <a:p>
            <a:pPr algn="just"/>
            <a:r>
              <a:rPr lang="ru-RU" sz="1200" b="1" dirty="0" err="1" smtClean="0">
                <a:latin typeface="+mj-lt"/>
              </a:rPr>
              <a:t>Мишунина</a:t>
            </a:r>
            <a:r>
              <a:rPr lang="ru-RU" sz="1200" b="1" dirty="0" smtClean="0">
                <a:latin typeface="+mj-lt"/>
              </a:rPr>
              <a:t> Галина Александровна, старшая медицинская сестра, Бюджетное учреждение здравоохранения Воронежской области «</a:t>
            </a:r>
            <a:r>
              <a:rPr lang="ru-RU" sz="1200" b="1" dirty="0" err="1" smtClean="0">
                <a:latin typeface="+mj-lt"/>
              </a:rPr>
              <a:t>Россошанская</a:t>
            </a:r>
            <a:r>
              <a:rPr lang="ru-RU" sz="1200" b="1" dirty="0" smtClean="0">
                <a:latin typeface="+mj-lt"/>
              </a:rPr>
              <a:t> центральная районная больница», стаж работы 21 год</a:t>
            </a:r>
          </a:p>
          <a:p>
            <a:pPr algn="just"/>
            <a:r>
              <a:rPr lang="ru-RU" sz="1200" b="1" dirty="0" err="1" smtClean="0">
                <a:latin typeface="+mj-lt"/>
              </a:rPr>
              <a:t>Конькова</a:t>
            </a:r>
            <a:r>
              <a:rPr lang="ru-RU" sz="1200" b="1" dirty="0" smtClean="0">
                <a:latin typeface="+mj-lt"/>
              </a:rPr>
              <a:t> Зоя Николаевна, главная медицинская сестра, Санкт-Петербургское бюджетное учреждение здравоохранения «Городская многопрофильная больница № 2», стаж работы 36 лет</a:t>
            </a:r>
            <a:endParaRPr lang="ru-RU" sz="1500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92952" y="381000"/>
            <a:ext cx="653602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n-lt"/>
              </a:rPr>
              <a:t>СПЕЦИАЛЬНЫЕ НОМИНАЦИИ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n-lt"/>
              </a:rPr>
              <a:t> «ДИНАСТИЯ СРЕДНИХ МЕДИЦИНСКИХ РАБОТНИКОВ»</a:t>
            </a:r>
            <a:endParaRPr lang="ru-RU" b="1" dirty="0">
              <a:solidFill>
                <a:srgbClr val="C00000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447800" y="2438400"/>
            <a:ext cx="704532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05000"/>
              </a:lnSpc>
              <a:tabLst>
                <a:tab pos="685800" algn="l"/>
              </a:tabLst>
              <a:defRPr/>
            </a:pPr>
            <a:r>
              <a:rPr lang="ru-RU" sz="1200" b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+mj-lt"/>
              </a:rPr>
              <a:t>	</a:t>
            </a:r>
            <a:endParaRPr lang="ru-RU" sz="2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295400" y="1295400"/>
            <a:ext cx="7620000" cy="51816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endParaRPr lang="ru-RU" sz="1400" dirty="0"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9200" y="1447800"/>
            <a:ext cx="7696200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400" dirty="0">
                <a:solidFill>
                  <a:srgbClr val="669900"/>
                </a:solidFill>
                <a:latin typeface="+mn-lt"/>
              </a:rPr>
              <a:t> </a:t>
            </a:r>
            <a:endParaRPr lang="ru-RU" sz="1200" b="1" i="1" dirty="0">
              <a:solidFill>
                <a:srgbClr val="669900"/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2952" y="228600"/>
            <a:ext cx="653602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n-lt"/>
              </a:rPr>
              <a:t>СПЕЦИАЛЬНЫЕ НОМИНАЦИИ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n-lt"/>
              </a:rPr>
              <a:t> «ДИНАСТИЯ СРЕДНИХ МЕДИЦИНСКИХ РАБОТНИКОВ»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n-lt"/>
              </a:rPr>
              <a:t>«ЗА ВЕРНОСТЬ ПРОФЕССИИ»</a:t>
            </a:r>
            <a:endParaRPr lang="ru-RU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10" name="Рисунок 9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55064" y="1505712"/>
            <a:ext cx="5583936" cy="37272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Z:\1 - ОБЩАЯ\КОНКУРС РФ\лучший ср мед работник_фото\фото 17.01.14\Новая папка (6)\IMG_6821 - коп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4038600"/>
            <a:ext cx="3765140" cy="25130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447800" y="2438400"/>
            <a:ext cx="704532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05000"/>
              </a:lnSpc>
              <a:tabLst>
                <a:tab pos="685800" algn="l"/>
              </a:tabLst>
              <a:defRPr/>
            </a:pPr>
            <a:r>
              <a:rPr lang="ru-RU" sz="1200" b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+mj-lt"/>
              </a:rPr>
              <a:t>	</a:t>
            </a:r>
            <a:endParaRPr lang="ru-RU" sz="2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295400" y="1295400"/>
            <a:ext cx="7620000" cy="51816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endParaRPr lang="ru-RU" sz="1400" dirty="0"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9200" y="1447800"/>
            <a:ext cx="7696200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400" dirty="0">
                <a:solidFill>
                  <a:srgbClr val="669900"/>
                </a:solidFill>
                <a:latin typeface="+mn-lt"/>
              </a:rPr>
              <a:t> </a:t>
            </a:r>
            <a:endParaRPr lang="ru-RU" sz="1200" b="1" i="1" dirty="0">
              <a:solidFill>
                <a:srgbClr val="669900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34312" y="390144"/>
            <a:ext cx="644426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n-lt"/>
              </a:rPr>
              <a:t>НАГРАДЫ УЧАСТНИКАМ И ПОБЕДИТЕЛЯМ КОНКУРСА</a:t>
            </a:r>
            <a:endParaRPr lang="ru-RU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7" name="Рисунок 6" descr="диплом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4200" y="1371599"/>
            <a:ext cx="5410200" cy="4098531"/>
          </a:xfrm>
          <a:prstGeom prst="rect">
            <a:avLst/>
          </a:prstGeom>
        </p:spPr>
      </p:pic>
      <p:pic>
        <p:nvPicPr>
          <p:cNvPr id="10" name="Рисунок 9" descr="стату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47800" y="1517965"/>
            <a:ext cx="1676400" cy="5161962"/>
          </a:xfrm>
          <a:prstGeom prst="rect">
            <a:avLst/>
          </a:prstGeom>
        </p:spPr>
      </p:pic>
      <p:pic>
        <p:nvPicPr>
          <p:cNvPr id="8" name="Рисунок 7" descr="медаль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29200" y="5181600"/>
            <a:ext cx="1676400" cy="167639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02912" y="4802332"/>
            <a:ext cx="2636288" cy="17508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447801" y="2427501"/>
            <a:ext cx="22098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05000"/>
              </a:lnSpc>
              <a:tabLst>
                <a:tab pos="685800" algn="l"/>
              </a:tabLst>
              <a:defRPr/>
            </a:pPr>
            <a:r>
              <a:rPr lang="ru-RU" sz="1200" b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+mj-lt"/>
              </a:rPr>
              <a:t>	</a:t>
            </a:r>
            <a:endParaRPr lang="ru-RU" sz="2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295400" y="1295400"/>
            <a:ext cx="7620000" cy="51816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endParaRPr lang="ru-RU" sz="1400" dirty="0"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9200" y="1447800"/>
            <a:ext cx="7696200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400" dirty="0">
                <a:solidFill>
                  <a:srgbClr val="669900"/>
                </a:solidFill>
                <a:latin typeface="+mn-lt"/>
              </a:rPr>
              <a:t> </a:t>
            </a:r>
            <a:endParaRPr lang="ru-RU" sz="1200" b="1" i="1" dirty="0">
              <a:solidFill>
                <a:srgbClr val="669900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8430" y="381000"/>
            <a:ext cx="572509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n-lt"/>
              </a:rPr>
              <a:t>ТОРЖЕСТВЕННАЯ ЦЕРЕМОНИЯ НАГРАЖДЕНИЯ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n-lt"/>
              </a:rPr>
              <a:t>ПОБЕДИТЕЛЕЙ И УЧАСТНИКОВ КОНКУРСА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47800" y="3995678"/>
            <a:ext cx="4724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+mj-lt"/>
              </a:rPr>
              <a:t>Помощник министра здравоохранения Российской Федерации АНДРЕЕВА И.Л.</a:t>
            </a:r>
          </a:p>
          <a:p>
            <a:r>
              <a:rPr lang="ru-RU" sz="1000" b="1" dirty="0" smtClean="0">
                <a:latin typeface="+mj-lt"/>
              </a:rPr>
              <a:t>Заместитель директора Департамента медицинского образования и кадровой политики Министерства здравоохранения Российской Федерации, д.м.н. КУПЕЕВА И.А.</a:t>
            </a:r>
          </a:p>
          <a:p>
            <a:r>
              <a:rPr lang="ru-RU" sz="1000" b="1" dirty="0" smtClean="0">
                <a:latin typeface="+mj-lt"/>
              </a:rPr>
              <a:t>Министр здравоохранения Свердловской области, д.м.н. </a:t>
            </a:r>
          </a:p>
          <a:p>
            <a:r>
              <a:rPr lang="ru-RU" sz="1000" b="1" dirty="0" smtClean="0">
                <a:latin typeface="+mj-lt"/>
              </a:rPr>
              <a:t>БЕЛЯВСКИЙ А.Р.</a:t>
            </a:r>
          </a:p>
          <a:p>
            <a:r>
              <a:rPr lang="ru-RU" sz="1000" b="1" dirty="0" smtClean="0">
                <a:latin typeface="+mj-lt"/>
              </a:rPr>
              <a:t>Заместитель директора Центрального научно-исследовательского института организации и информатизации здравоохранения, д.м.н. СОН И.М.</a:t>
            </a:r>
          </a:p>
          <a:p>
            <a:r>
              <a:rPr lang="ru-RU" sz="1000" b="1" dirty="0" smtClean="0">
                <a:latin typeface="+mj-lt"/>
              </a:rPr>
              <a:t>Ученый секретарь Центрального научно-исследовательского института организации и информатизации здравоохранения, к.м.н. ГАЖЕВА А.В.</a:t>
            </a:r>
          </a:p>
          <a:p>
            <a:r>
              <a:rPr lang="ru-RU" sz="1000" b="1" dirty="0" smtClean="0">
                <a:latin typeface="+mj-lt"/>
              </a:rPr>
              <a:t>Заместитель министра здравоохранения Свердловской области  БЕЛОМЕСТНОВ С.Р.</a:t>
            </a:r>
          </a:p>
          <a:p>
            <a:r>
              <a:rPr lang="ru-RU" sz="1000" b="1" dirty="0" smtClean="0">
                <a:latin typeface="+mj-lt"/>
              </a:rPr>
              <a:t>Главный внештатный специалист по управлению сестринской деятельностью Минздрава Свердловской области и </a:t>
            </a:r>
            <a:r>
              <a:rPr lang="ru-RU" sz="1000" b="1" dirty="0" err="1" smtClean="0">
                <a:latin typeface="+mj-lt"/>
              </a:rPr>
              <a:t>УрФО</a:t>
            </a:r>
            <a:r>
              <a:rPr lang="ru-RU" sz="1000" b="1" dirty="0" smtClean="0">
                <a:latin typeface="+mj-lt"/>
              </a:rPr>
              <a:t> </a:t>
            </a:r>
          </a:p>
          <a:p>
            <a:r>
              <a:rPr lang="ru-RU" sz="1000" b="1" dirty="0" smtClean="0">
                <a:latin typeface="+mj-lt"/>
              </a:rPr>
              <a:t>ЛЕВИНА И.А.</a:t>
            </a:r>
            <a:endParaRPr lang="ru-RU" sz="1000" b="1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0" y="1531203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200" b="1" dirty="0" smtClean="0">
                <a:solidFill>
                  <a:srgbClr val="006C00"/>
                </a:solidFill>
                <a:latin typeface="+mj-lt"/>
              </a:rPr>
              <a:t>1300 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6C00"/>
                </a:solidFill>
                <a:latin typeface="+mj-lt"/>
              </a:rPr>
              <a:t>представителей медицинского сообщества</a:t>
            </a:r>
            <a:endParaRPr lang="ru-RU" sz="1200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12" name="Рисунок 11" descr="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00200" y="1469136"/>
            <a:ext cx="3547968" cy="2362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 descr="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72200" y="2505456"/>
            <a:ext cx="2638899" cy="17049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77354" y="1447800"/>
            <a:ext cx="3312494" cy="2209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447801" y="2427501"/>
            <a:ext cx="22098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05000"/>
              </a:lnSpc>
              <a:tabLst>
                <a:tab pos="685800" algn="l"/>
              </a:tabLst>
              <a:defRPr/>
            </a:pPr>
            <a:r>
              <a:rPr lang="ru-RU" sz="1200" b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+mj-lt"/>
              </a:rPr>
              <a:t>	</a:t>
            </a:r>
            <a:endParaRPr lang="ru-RU" sz="2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295400" y="1295400"/>
            <a:ext cx="7620000" cy="51816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endParaRPr lang="ru-RU" sz="1400" dirty="0"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9200" y="1447800"/>
            <a:ext cx="7696200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400" dirty="0">
                <a:solidFill>
                  <a:srgbClr val="669900"/>
                </a:solidFill>
                <a:latin typeface="+mn-lt"/>
              </a:rPr>
              <a:t> </a:t>
            </a:r>
            <a:endParaRPr lang="ru-RU" sz="1200" b="1" i="1" dirty="0">
              <a:solidFill>
                <a:srgbClr val="669900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8430" y="381000"/>
            <a:ext cx="572509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n-lt"/>
              </a:rPr>
              <a:t>ТОРЖЕСТВЕННАЯ ЦЕРЕМОНИЯ НАГРАЖДЕНИЯ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n-lt"/>
              </a:rPr>
              <a:t>ПОБЕДИТЕЛЕЙ И УЧАСТНИКОВ КОНКУРСА</a:t>
            </a:r>
          </a:p>
        </p:txBody>
      </p:sp>
      <p:pic>
        <p:nvPicPr>
          <p:cNvPr id="10" name="Рисунок 9" descr="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43728" y="4114800"/>
            <a:ext cx="3202512" cy="2133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 descr="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3999" y="4114800"/>
            <a:ext cx="3319137" cy="2209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 descr="1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23999" y="1447800"/>
            <a:ext cx="3321369" cy="2209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1447800" y="179388"/>
            <a:ext cx="7467600" cy="990600"/>
          </a:xfrm>
        </p:spPr>
        <p:txBody>
          <a:bodyPr/>
          <a:lstStyle/>
          <a:p>
            <a:r>
              <a:rPr lang="ru-RU" sz="1800" b="1" smtClean="0">
                <a:solidFill>
                  <a:srgbClr val="006C00"/>
                </a:solidFill>
              </a:rPr>
              <a:t>ПОЛОЖЕНИЕ </a:t>
            </a:r>
            <a:br>
              <a:rPr lang="ru-RU" sz="1800" b="1" smtClean="0">
                <a:solidFill>
                  <a:srgbClr val="006C00"/>
                </a:solidFill>
              </a:rPr>
            </a:br>
            <a:r>
              <a:rPr lang="ru-RU" sz="1800" b="1" smtClean="0">
                <a:solidFill>
                  <a:srgbClr val="006C00"/>
                </a:solidFill>
              </a:rPr>
              <a:t>о проведении Всероссийского конкурса </a:t>
            </a:r>
            <a:br>
              <a:rPr lang="ru-RU" sz="1800" b="1" smtClean="0">
                <a:solidFill>
                  <a:srgbClr val="006C00"/>
                </a:solidFill>
              </a:rPr>
            </a:br>
            <a:r>
              <a:rPr lang="ru-RU" sz="1800" b="1" smtClean="0">
                <a:solidFill>
                  <a:srgbClr val="006C00"/>
                </a:solidFill>
              </a:rPr>
              <a:t>профессионального мастерства </a:t>
            </a:r>
            <a:br>
              <a:rPr lang="ru-RU" sz="1800" b="1" smtClean="0">
                <a:solidFill>
                  <a:srgbClr val="006C00"/>
                </a:solidFill>
              </a:rPr>
            </a:br>
            <a:r>
              <a:rPr lang="ru-RU" sz="1800" b="1" smtClean="0">
                <a:solidFill>
                  <a:srgbClr val="006C00"/>
                </a:solidFill>
              </a:rPr>
              <a:t>«Лучший средний медицинский работник 2013 года» </a:t>
            </a:r>
            <a:r>
              <a:rPr lang="ru-RU" sz="1400" smtClean="0">
                <a:solidFill>
                  <a:srgbClr val="006C00"/>
                </a:solidFill>
              </a:rPr>
              <a:t/>
            </a:r>
            <a:br>
              <a:rPr lang="ru-RU" sz="1400" smtClean="0">
                <a:solidFill>
                  <a:srgbClr val="006C00"/>
                </a:solidFill>
              </a:rPr>
            </a:br>
            <a:endParaRPr lang="ru-RU" sz="1400" b="1" smtClean="0">
              <a:solidFill>
                <a:srgbClr val="006C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71600" y="1219200"/>
            <a:ext cx="7467600" cy="5638800"/>
          </a:xfrm>
        </p:spPr>
        <p:txBody>
          <a:bodyPr>
            <a:noAutofit/>
          </a:bodyPr>
          <a:lstStyle/>
          <a:p>
            <a:pPr marL="0" indent="0" algn="ctr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Цели конкурса </a:t>
            </a:r>
          </a:p>
          <a:p>
            <a:pPr marL="0" indent="0" algn="just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ru-RU" sz="1500" b="1" dirty="0" smtClean="0"/>
              <a:t>Повышение престижа специалистов со средним медицинским образованием в обществе, формирование и расширение системы материальных и моральных стимулов медицинских работников</a:t>
            </a:r>
          </a:p>
          <a:p>
            <a:pPr marL="0" indent="0" algn="ctr">
              <a:lnSpc>
                <a:spcPct val="110000"/>
              </a:lnSpc>
              <a:spcBef>
                <a:spcPct val="0"/>
              </a:spcBef>
              <a:buFontTx/>
              <a:buNone/>
            </a:pPr>
            <a:endParaRPr lang="ru-RU" sz="1600" b="1" dirty="0" smtClean="0">
              <a:solidFill>
                <a:srgbClr val="C00000"/>
              </a:solidFill>
            </a:endParaRPr>
          </a:p>
          <a:p>
            <a:pPr marL="0" indent="0" algn="ctr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Задачи конкурса </a:t>
            </a:r>
            <a:endParaRPr lang="ru-RU" sz="1600" dirty="0" smtClean="0">
              <a:solidFill>
                <a:srgbClr val="C00000"/>
              </a:solidFill>
            </a:endParaRPr>
          </a:p>
          <a:p>
            <a:pPr marL="0" indent="0" algn="just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ru-RU" sz="1500" b="1" dirty="0" smtClean="0"/>
              <a:t>- Определение лучших специалистов со средним медицинским образованием </a:t>
            </a:r>
            <a:r>
              <a:rPr lang="ru-RU" sz="1500" b="1" dirty="0" smtClean="0"/>
              <a:t>учреждений </a:t>
            </a:r>
            <a:r>
              <a:rPr lang="ru-RU" sz="1500" b="1" dirty="0" smtClean="0"/>
              <a:t>здравоохранения России. </a:t>
            </a:r>
          </a:p>
          <a:p>
            <a:pPr marL="0" indent="0" algn="just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ru-RU" sz="1500" b="1" dirty="0" smtClean="0"/>
              <a:t>- Стимулирование непрерывного профессионального развития, инициативы и деловой активности специалистов, формирование творческого отношения к профессии. </a:t>
            </a:r>
          </a:p>
          <a:p>
            <a:pPr marL="0" indent="0" algn="just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ru-RU" sz="1500" b="1" dirty="0" smtClean="0"/>
              <a:t>- Совершенствование традиций по проведению профессиональных конкурсов. </a:t>
            </a:r>
            <a:endParaRPr lang="ru-RU" sz="1600" b="1" dirty="0" smtClean="0">
              <a:solidFill>
                <a:srgbClr val="C00000"/>
              </a:solidFill>
            </a:endParaRPr>
          </a:p>
          <a:p>
            <a:pPr marL="0" indent="0" algn="ctr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Номинации:</a:t>
            </a:r>
          </a:p>
          <a:p>
            <a:pPr marL="0" indent="0" algn="just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ru-RU" sz="1500" b="1" dirty="0" smtClean="0"/>
              <a:t>Лучший фельдшер</a:t>
            </a:r>
          </a:p>
          <a:p>
            <a:pPr marL="0" indent="0" algn="just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ru-RU" sz="1500" b="1" dirty="0" smtClean="0"/>
              <a:t>Лучшая акушерка</a:t>
            </a:r>
          </a:p>
          <a:p>
            <a:pPr marL="0" indent="0" algn="just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ru-RU" sz="1500" b="1" dirty="0" smtClean="0"/>
              <a:t>Лучшая медицинская сестра</a:t>
            </a:r>
          </a:p>
          <a:p>
            <a:pPr marL="0" indent="0" algn="just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ru-RU" sz="1500" b="1" dirty="0" smtClean="0"/>
              <a:t>Лучшая медицинская сестра участковая</a:t>
            </a:r>
          </a:p>
          <a:p>
            <a:pPr marL="0" indent="0" algn="just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ru-RU" sz="1500" b="1" dirty="0" smtClean="0"/>
              <a:t>Лучшая старшая медицинская сестра</a:t>
            </a:r>
          </a:p>
          <a:p>
            <a:pPr marL="0" indent="0" algn="just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ru-RU" sz="1500" b="1" dirty="0" smtClean="0"/>
              <a:t>Лучший лаборант</a:t>
            </a:r>
          </a:p>
          <a:p>
            <a:pPr marL="0" indent="0" algn="just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ru-RU" sz="1500" b="1" dirty="0" smtClean="0"/>
              <a:t>Династия средних медицинских работников</a:t>
            </a:r>
          </a:p>
          <a:p>
            <a:pPr marL="0" indent="0" algn="just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ru-RU" sz="1500" b="1" dirty="0" smtClean="0"/>
              <a:t>За верность профессии</a:t>
            </a:r>
          </a:p>
          <a:p>
            <a:pPr marL="0" indent="0" algn="just">
              <a:buFontTx/>
              <a:buNone/>
            </a:pPr>
            <a:endParaRPr lang="ru-RU" sz="1600" b="1" dirty="0" smtClean="0"/>
          </a:p>
          <a:p>
            <a:pPr marL="0" indent="0">
              <a:buFontTx/>
              <a:buNone/>
            </a:pPr>
            <a:endParaRPr lang="ru-RU" sz="1600" dirty="0" smtClean="0"/>
          </a:p>
        </p:txBody>
      </p:sp>
      <p:pic>
        <p:nvPicPr>
          <p:cNvPr id="1026" name="Picture 2" descr="Y:\hapugin_foto\2014\лучший ср мед работник\лучшая медсестра\минздрав\DSC027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4800600"/>
            <a:ext cx="2514600" cy="16709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447801" y="2427501"/>
            <a:ext cx="22098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05000"/>
              </a:lnSpc>
              <a:tabLst>
                <a:tab pos="685800" algn="l"/>
              </a:tabLst>
              <a:defRPr/>
            </a:pPr>
            <a:r>
              <a:rPr lang="ru-RU" sz="1200" b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+mj-lt"/>
              </a:rPr>
              <a:t>	</a:t>
            </a:r>
            <a:endParaRPr lang="ru-RU" sz="2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295400" y="1295400"/>
            <a:ext cx="7620000" cy="51816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endParaRPr lang="ru-RU" sz="1400" dirty="0"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9200" y="1447800"/>
            <a:ext cx="7696200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400" dirty="0">
                <a:solidFill>
                  <a:srgbClr val="669900"/>
                </a:solidFill>
                <a:latin typeface="+mn-lt"/>
              </a:rPr>
              <a:t> </a:t>
            </a:r>
            <a:endParaRPr lang="ru-RU" sz="1200" b="1" i="1" dirty="0">
              <a:solidFill>
                <a:srgbClr val="669900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8430" y="381000"/>
            <a:ext cx="572509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n-lt"/>
              </a:rPr>
              <a:t>ТОРЖЕСТВЕННАЯ ЦЕРЕМОНИЯ НАГРАЖДЕНИЯ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n-lt"/>
              </a:rPr>
              <a:t>ПОБЕДИТЕЛЕЙ И УЧАСТНИКОВ КОНКУРСА</a:t>
            </a:r>
          </a:p>
        </p:txBody>
      </p:sp>
      <p:pic>
        <p:nvPicPr>
          <p:cNvPr id="15" name="Рисунок 14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3962400"/>
            <a:ext cx="3310546" cy="2209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 descr="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38800" y="1447799"/>
            <a:ext cx="3294888" cy="21995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Рисунок 16" descr="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38800" y="3971544"/>
            <a:ext cx="3305350" cy="22006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Рисунок 17" descr="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24000" y="1447800"/>
            <a:ext cx="3276600" cy="2184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портал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1447799"/>
            <a:ext cx="7391400" cy="4038601"/>
          </a:xfrm>
          <a:prstGeom prst="rect">
            <a:avLst/>
          </a:prstGeom>
        </p:spPr>
      </p:pic>
      <p:sp>
        <p:nvSpPr>
          <p:cNvPr id="35841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7ED397A-D7F3-496D-A283-89562C248BAB}" type="slidenum">
              <a:rPr lang="ru-RU" smtClean="0">
                <a:latin typeface="Arial" charset="0"/>
                <a:cs typeface="Arial" charset="0"/>
              </a:rPr>
              <a:pPr/>
              <a:t>21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41988" name="Rectangle 5"/>
          <p:cNvSpPr>
            <a:spLocks noChangeArrowheads="1"/>
          </p:cNvSpPr>
          <p:nvPr/>
        </p:nvSpPr>
        <p:spPr bwMode="auto">
          <a:xfrm>
            <a:off x="7543800" y="0"/>
            <a:ext cx="1600200" cy="461665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200" b="1" dirty="0">
                <a:solidFill>
                  <a:schemeClr val="bg1"/>
                </a:solidFill>
                <a:latin typeface="+mj-lt"/>
              </a:rPr>
              <a:t>Через ИНТЕРНЕТ-ТЕХНОЛОГИИ</a:t>
            </a:r>
          </a:p>
        </p:txBody>
      </p:sp>
      <p:sp>
        <p:nvSpPr>
          <p:cNvPr id="41989" name="Text Box 2"/>
          <p:cNvSpPr txBox="1">
            <a:spLocks noChangeArrowheads="1"/>
          </p:cNvSpPr>
          <p:nvPr/>
        </p:nvSpPr>
        <p:spPr bwMode="auto">
          <a:xfrm>
            <a:off x="1371600" y="5536049"/>
            <a:ext cx="77724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FF3300"/>
                </a:solidFill>
                <a:latin typeface="+mj-lt"/>
              </a:rPr>
              <a:t>www.med-obr.info</a:t>
            </a:r>
            <a:endParaRPr lang="ru-RU" sz="1400" b="1" dirty="0">
              <a:solidFill>
                <a:srgbClr val="FF3300"/>
              </a:solidFill>
              <a:latin typeface="+mj-lt"/>
            </a:endParaRPr>
          </a:p>
          <a:p>
            <a:pPr indent="180975" algn="ctr">
              <a:defRPr/>
            </a:pPr>
            <a:r>
              <a:rPr lang="ru-RU" sz="1400" b="1" dirty="0" smtClean="0">
                <a:latin typeface="+mj-lt"/>
              </a:rPr>
              <a:t>Портал  </a:t>
            </a:r>
            <a:r>
              <a:rPr lang="ru-RU" sz="1400" b="1" dirty="0">
                <a:latin typeface="+mj-lt"/>
              </a:rPr>
              <a:t>"Медицина: образование </a:t>
            </a:r>
            <a:r>
              <a:rPr lang="ru-RU" sz="1400" b="1" dirty="0" smtClean="0">
                <a:latin typeface="+mj-lt"/>
              </a:rPr>
              <a:t>и </a:t>
            </a:r>
            <a:r>
              <a:rPr lang="ru-RU" sz="1400" b="1" dirty="0">
                <a:latin typeface="+mj-lt"/>
              </a:rPr>
              <a:t>инновации" </a:t>
            </a:r>
            <a:r>
              <a:rPr lang="ru-RU" sz="1400" b="1" dirty="0">
                <a:solidFill>
                  <a:srgbClr val="0000FF"/>
                </a:solidFill>
                <a:latin typeface="+mj-lt"/>
              </a:rPr>
              <a:t>ЗАРЕГИСТРИРОВАН</a:t>
            </a:r>
          </a:p>
          <a:p>
            <a:pPr indent="180975" algn="ctr">
              <a:defRPr/>
            </a:pPr>
            <a:r>
              <a:rPr lang="ru-RU" sz="1400" b="1" dirty="0">
                <a:latin typeface="+mj-lt"/>
              </a:rPr>
              <a:t>в качестве научного и профессионального электронного средства массовой информации. Свидетельство о регистрации </a:t>
            </a:r>
          </a:p>
          <a:p>
            <a:pPr indent="180975" algn="ctr">
              <a:defRPr/>
            </a:pPr>
            <a:r>
              <a:rPr lang="ru-RU" sz="1400" b="1" dirty="0">
                <a:latin typeface="+mj-lt"/>
              </a:rPr>
              <a:t>ЭЛ №ФС 77 - 47650.</a:t>
            </a:r>
          </a:p>
        </p:txBody>
      </p:sp>
      <p:sp>
        <p:nvSpPr>
          <p:cNvPr id="41992" name="Rectangle 6"/>
          <p:cNvSpPr>
            <a:spLocks noChangeArrowheads="1"/>
          </p:cNvSpPr>
          <p:nvPr/>
        </p:nvSpPr>
        <p:spPr bwMode="auto">
          <a:xfrm rot="21017682">
            <a:off x="5918492" y="4476126"/>
            <a:ext cx="3101457" cy="830997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200" b="1" dirty="0">
                <a:solidFill>
                  <a:srgbClr val="0000FF"/>
                </a:solidFill>
                <a:latin typeface="+mj-lt"/>
              </a:rPr>
              <a:t>УЧРЕЖДЕНИЯМ ОБРАЗОВАНИЯ</a:t>
            </a:r>
          </a:p>
          <a:p>
            <a:pPr>
              <a:defRPr/>
            </a:pPr>
            <a:r>
              <a:rPr lang="ru-RU" sz="1200" b="1" dirty="0">
                <a:solidFill>
                  <a:srgbClr val="0000FF"/>
                </a:solidFill>
                <a:latin typeface="+mj-lt"/>
              </a:rPr>
              <a:t>УЧРЕЖДЕНИЯМ ЗДРАВООХРАНЕНИЯ</a:t>
            </a:r>
          </a:p>
          <a:p>
            <a:pPr>
              <a:defRPr/>
            </a:pPr>
            <a:r>
              <a:rPr lang="ru-RU" sz="1200" b="1" dirty="0">
                <a:solidFill>
                  <a:srgbClr val="0000FF"/>
                </a:solidFill>
                <a:latin typeface="+mj-lt"/>
              </a:rPr>
              <a:t>СТУДЕНТАМ И ВЫПУСКНИКАМ</a:t>
            </a:r>
          </a:p>
          <a:p>
            <a:pPr>
              <a:defRPr/>
            </a:pPr>
            <a:r>
              <a:rPr lang="ru-RU" sz="1200" b="1" dirty="0">
                <a:solidFill>
                  <a:srgbClr val="0000FF"/>
                </a:solidFill>
                <a:latin typeface="+mj-lt"/>
              </a:rPr>
              <a:t>ПРЕПОДАВАТЕЛЯМ</a:t>
            </a: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447800" y="381000"/>
            <a:ext cx="7234238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ru-RU" sz="2000" b="1" dirty="0">
                <a:solidFill>
                  <a:srgbClr val="006C00"/>
                </a:solidFill>
                <a:latin typeface="+mj-lt"/>
              </a:rPr>
              <a:t>  ОН-ЛАЙН ТРАНСЛЯЦИЯ КОНКУРСА</a:t>
            </a:r>
          </a:p>
          <a:p>
            <a:pPr marL="342900" indent="-342900"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ru-RU" sz="2000" b="1" dirty="0">
                <a:solidFill>
                  <a:srgbClr val="006C00"/>
                </a:solidFill>
                <a:latin typeface="+mj-lt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+mj-lt"/>
              </a:rPr>
              <a:t>8.887 ПОДКЛЮЧЕНИЙ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489075" y="2130425"/>
            <a:ext cx="704532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05000"/>
              </a:lnSpc>
              <a:tabLst>
                <a:tab pos="685800" algn="l"/>
              </a:tabLst>
              <a:defRPr/>
            </a:pPr>
            <a:r>
              <a:rPr lang="ru-RU" sz="1200" b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+mj-lt"/>
              </a:rPr>
              <a:t>	</a:t>
            </a:r>
            <a:endParaRPr lang="ru-RU" sz="2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7106" name="Прямоугольник 7"/>
          <p:cNvSpPr>
            <a:spLocks noChangeArrowheads="1"/>
          </p:cNvSpPr>
          <p:nvPr/>
        </p:nvSpPr>
        <p:spPr bwMode="auto">
          <a:xfrm>
            <a:off x="1143000" y="152400"/>
            <a:ext cx="8001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Arial" charset="0"/>
              </a:rPr>
              <a:t> </a:t>
            </a:r>
            <a:endParaRPr lang="ru-RU" sz="1600">
              <a:latin typeface="Arial" charset="0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295400" y="1295400"/>
            <a:ext cx="7620000" cy="51816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endParaRPr lang="ru-RU" sz="1400" dirty="0"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9200" y="1447800"/>
            <a:ext cx="7696200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400" dirty="0">
                <a:solidFill>
                  <a:srgbClr val="669900"/>
                </a:solidFill>
                <a:latin typeface="+mn-lt"/>
              </a:rPr>
              <a:t> </a:t>
            </a:r>
            <a:endParaRPr lang="ru-RU" sz="1200" b="1" i="1" dirty="0">
              <a:solidFill>
                <a:srgbClr val="669900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2080" y="1353264"/>
            <a:ext cx="7467600" cy="504753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400" b="1" dirty="0">
                <a:latin typeface="+mj-lt"/>
              </a:rPr>
              <a:t>Полностью удовлетворены проведением конкурса по практико-ориентированной модели –</a:t>
            </a:r>
            <a:r>
              <a:rPr lang="ru-RU" sz="1400" b="1" dirty="0">
                <a:solidFill>
                  <a:srgbClr val="669900"/>
                </a:solidFill>
                <a:latin typeface="+mj-lt"/>
              </a:rPr>
              <a:t> </a:t>
            </a:r>
            <a:r>
              <a:rPr lang="ru-RU" sz="1400" b="1" dirty="0" smtClean="0">
                <a:solidFill>
                  <a:srgbClr val="C00000"/>
                </a:solidFill>
                <a:latin typeface="+mj-lt"/>
              </a:rPr>
              <a:t>89%</a:t>
            </a:r>
            <a:endParaRPr lang="ru-RU" sz="1400" b="1" dirty="0">
              <a:solidFill>
                <a:srgbClr val="C00000"/>
              </a:solidFill>
              <a:latin typeface="+mj-lt"/>
            </a:endParaRPr>
          </a:p>
          <a:p>
            <a:pPr algn="just">
              <a:defRPr/>
            </a:pPr>
            <a:r>
              <a:rPr lang="ru-RU" sz="1400" b="1" dirty="0">
                <a:latin typeface="+mj-lt"/>
              </a:rPr>
              <a:t>Инновационной моделью профессионального образования конкурс считают – </a:t>
            </a:r>
            <a:r>
              <a:rPr lang="ru-RU" sz="1400" b="1" dirty="0" smtClean="0">
                <a:solidFill>
                  <a:srgbClr val="C00000"/>
                </a:solidFill>
                <a:latin typeface="+mj-lt"/>
              </a:rPr>
              <a:t>98,7%</a:t>
            </a:r>
            <a:endParaRPr lang="ru-RU" sz="1400" b="1" dirty="0">
              <a:solidFill>
                <a:srgbClr val="C00000"/>
              </a:solidFill>
              <a:latin typeface="+mj-lt"/>
            </a:endParaRPr>
          </a:p>
          <a:p>
            <a:pPr>
              <a:defRPr/>
            </a:pPr>
            <a:r>
              <a:rPr lang="ru-RU" sz="1400" b="1" dirty="0" smtClean="0">
                <a:solidFill>
                  <a:srgbClr val="C00000"/>
                </a:solidFill>
                <a:latin typeface="+mj-lt"/>
              </a:rPr>
              <a:t>Более всего отвечало профессиональным   потребностям и ожиданиям </a:t>
            </a:r>
          </a:p>
          <a:p>
            <a:pPr>
              <a:buFontTx/>
              <a:buChar char="-"/>
              <a:defRPr/>
            </a:pPr>
            <a:r>
              <a:rPr lang="ru-RU" sz="1400" b="1" dirty="0" smtClean="0">
                <a:latin typeface="+mj-lt"/>
              </a:rPr>
              <a:t>возможность познакомиться с уровнем здравоохранения Свердловской области, организацией деятельности среднего медицинского персонала</a:t>
            </a:r>
          </a:p>
          <a:p>
            <a:pPr>
              <a:buFontTx/>
              <a:buChar char="-"/>
              <a:defRPr/>
            </a:pPr>
            <a:r>
              <a:rPr lang="ru-RU" sz="1400" b="1" dirty="0" smtClean="0">
                <a:latin typeface="+mj-lt"/>
              </a:rPr>
              <a:t>развитие партнерства образования и практического ЗО</a:t>
            </a:r>
            <a:endParaRPr lang="ru-RU" sz="1400" b="1" dirty="0">
              <a:latin typeface="+mj-lt"/>
            </a:endParaRPr>
          </a:p>
          <a:p>
            <a:pPr>
              <a:buFontTx/>
              <a:buChar char="-"/>
              <a:defRPr/>
            </a:pPr>
            <a:r>
              <a:rPr lang="ru-RU" sz="1400" b="1" dirty="0" smtClean="0">
                <a:latin typeface="+mj-lt"/>
              </a:rPr>
              <a:t>презентация </a:t>
            </a:r>
            <a:r>
              <a:rPr lang="ru-RU" sz="1400" b="1" dirty="0">
                <a:latin typeface="+mj-lt"/>
              </a:rPr>
              <a:t>практических </a:t>
            </a:r>
            <a:r>
              <a:rPr lang="ru-RU" sz="1400" b="1" dirty="0" smtClean="0">
                <a:latin typeface="+mj-lt"/>
              </a:rPr>
              <a:t>умений на уровне мастерства</a:t>
            </a:r>
          </a:p>
          <a:p>
            <a:pPr algn="just">
              <a:defRPr/>
            </a:pPr>
            <a:r>
              <a:rPr lang="ru-RU" sz="1400" b="1" dirty="0" smtClean="0">
                <a:latin typeface="+mj-lt"/>
              </a:rPr>
              <a:t>- демонстрация своих знаний </a:t>
            </a:r>
            <a:r>
              <a:rPr lang="ru-RU" sz="1400" b="1" dirty="0">
                <a:latin typeface="+mj-lt"/>
              </a:rPr>
              <a:t>и </a:t>
            </a:r>
            <a:r>
              <a:rPr lang="ru-RU" sz="1400" b="1" dirty="0" smtClean="0">
                <a:latin typeface="+mj-lt"/>
              </a:rPr>
              <a:t>умений </a:t>
            </a:r>
            <a:endParaRPr lang="ru-RU" sz="1400" b="1" dirty="0">
              <a:latin typeface="+mj-lt"/>
            </a:endParaRPr>
          </a:p>
          <a:p>
            <a:pPr algn="just">
              <a:defRPr/>
            </a:pPr>
            <a:r>
              <a:rPr lang="ru-RU" sz="1400" b="1" dirty="0">
                <a:latin typeface="+mj-lt"/>
              </a:rPr>
              <a:t>- </a:t>
            </a:r>
            <a:r>
              <a:rPr lang="ru-RU" sz="1400" b="1" dirty="0" err="1" smtClean="0">
                <a:latin typeface="+mj-lt"/>
              </a:rPr>
              <a:t>практикоориентированность</a:t>
            </a:r>
            <a:r>
              <a:rPr lang="ru-RU" sz="1400" b="1" dirty="0" smtClean="0">
                <a:latin typeface="+mj-lt"/>
              </a:rPr>
              <a:t> конкурса</a:t>
            </a:r>
            <a:endParaRPr lang="ru-RU" sz="1400" b="1" dirty="0">
              <a:latin typeface="+mj-lt"/>
            </a:endParaRPr>
          </a:p>
          <a:p>
            <a:pPr algn="just">
              <a:buFontTx/>
              <a:buChar char="-"/>
              <a:defRPr/>
            </a:pPr>
            <a:r>
              <a:rPr lang="ru-RU" sz="1400" b="1" dirty="0" smtClean="0">
                <a:latin typeface="+mj-lt"/>
              </a:rPr>
              <a:t>место </a:t>
            </a:r>
            <a:r>
              <a:rPr lang="ru-RU" sz="1400" b="1" dirty="0">
                <a:latin typeface="+mj-lt"/>
              </a:rPr>
              <a:t>проведения </a:t>
            </a:r>
          </a:p>
          <a:p>
            <a:pPr algn="just">
              <a:defRPr/>
            </a:pPr>
            <a:r>
              <a:rPr lang="ru-RU" sz="1400" b="1" dirty="0" smtClean="0">
                <a:latin typeface="+mj-lt"/>
              </a:rPr>
              <a:t>- </a:t>
            </a:r>
            <a:r>
              <a:rPr lang="ru-RU" sz="1400" b="1" dirty="0">
                <a:latin typeface="+mj-lt"/>
              </a:rPr>
              <a:t>общение с коллегами</a:t>
            </a:r>
          </a:p>
          <a:p>
            <a:pPr algn="just">
              <a:defRPr/>
            </a:pPr>
            <a:r>
              <a:rPr lang="ru-RU" sz="1400" b="1" dirty="0">
                <a:latin typeface="+mj-lt"/>
              </a:rPr>
              <a:t>- обмен профессиональным опытом</a:t>
            </a:r>
          </a:p>
          <a:p>
            <a:pPr algn="just">
              <a:buFontTx/>
              <a:buChar char="-"/>
              <a:defRPr/>
            </a:pPr>
            <a:r>
              <a:rPr lang="ru-RU" sz="1400" b="1" dirty="0">
                <a:latin typeface="+mj-lt"/>
              </a:rPr>
              <a:t>профессиональные актуальные </a:t>
            </a:r>
            <a:r>
              <a:rPr lang="ru-RU" sz="1400" b="1" dirty="0" smtClean="0">
                <a:latin typeface="+mj-lt"/>
              </a:rPr>
              <a:t>конкурсные </a:t>
            </a:r>
            <a:r>
              <a:rPr lang="ru-RU" sz="1400" b="1" dirty="0">
                <a:latin typeface="+mj-lt"/>
              </a:rPr>
              <a:t>задания </a:t>
            </a:r>
          </a:p>
          <a:p>
            <a:pPr algn="just">
              <a:defRPr/>
            </a:pPr>
            <a:r>
              <a:rPr lang="ru-RU" sz="1400" b="1" dirty="0">
                <a:latin typeface="+mj-lt"/>
              </a:rPr>
              <a:t>- профессионализм экспертов</a:t>
            </a:r>
          </a:p>
          <a:p>
            <a:pPr algn="just">
              <a:defRPr/>
            </a:pPr>
            <a:r>
              <a:rPr lang="ru-RU" sz="1400" b="1" dirty="0">
                <a:latin typeface="+mj-lt"/>
              </a:rPr>
              <a:t>- материально-техническое обеспечение  конкурса</a:t>
            </a:r>
          </a:p>
          <a:p>
            <a:pPr algn="just">
              <a:defRPr/>
            </a:pPr>
            <a:r>
              <a:rPr lang="ru-RU" sz="1400" b="1" dirty="0">
                <a:latin typeface="+mj-lt"/>
              </a:rPr>
              <a:t>- работа на симуляторах</a:t>
            </a:r>
          </a:p>
          <a:p>
            <a:pPr algn="just">
              <a:buFontTx/>
              <a:buChar char="-"/>
              <a:defRPr/>
            </a:pPr>
            <a:r>
              <a:rPr lang="ru-RU" sz="1400" b="1" dirty="0">
                <a:latin typeface="+mj-lt"/>
              </a:rPr>
              <a:t>наблюдение за ходом проведения конкурса </a:t>
            </a:r>
          </a:p>
          <a:p>
            <a:pPr algn="just">
              <a:defRPr/>
            </a:pPr>
            <a:r>
              <a:rPr lang="ru-RU" sz="1400" b="1" dirty="0">
                <a:latin typeface="+mj-lt"/>
              </a:rPr>
              <a:t>через систему </a:t>
            </a:r>
            <a:r>
              <a:rPr lang="ru-RU" sz="1400" b="1" dirty="0" err="1">
                <a:latin typeface="+mj-lt"/>
              </a:rPr>
              <a:t>он-лайн</a:t>
            </a:r>
            <a:endParaRPr lang="ru-RU" sz="1400" b="1" dirty="0">
              <a:latin typeface="+mj-lt"/>
            </a:endParaRPr>
          </a:p>
          <a:p>
            <a:pPr algn="just">
              <a:buFontTx/>
              <a:buChar char="-"/>
              <a:defRPr/>
            </a:pPr>
            <a:r>
              <a:rPr lang="ru-RU" sz="1400" b="1" dirty="0">
                <a:latin typeface="+mj-lt"/>
              </a:rPr>
              <a:t> информационная </a:t>
            </a:r>
            <a:r>
              <a:rPr lang="ru-RU" sz="1400" b="1" dirty="0" smtClean="0">
                <a:latin typeface="+mj-lt"/>
              </a:rPr>
              <a:t>поддержка конкурса</a:t>
            </a:r>
          </a:p>
          <a:p>
            <a:pPr algn="just">
              <a:defRPr/>
            </a:pPr>
            <a:r>
              <a:rPr lang="ru-RU" sz="1400" b="1" dirty="0" smtClean="0">
                <a:latin typeface="+mj-lt"/>
              </a:rPr>
              <a:t>- уровень профессиональной культуры, организации конкурса </a:t>
            </a:r>
          </a:p>
          <a:p>
            <a:pPr algn="just">
              <a:buFontTx/>
              <a:buChar char="-"/>
              <a:defRPr/>
            </a:pPr>
            <a:r>
              <a:rPr lang="ru-RU" sz="1400" b="1" dirty="0" smtClean="0">
                <a:latin typeface="+mj-lt"/>
              </a:rPr>
              <a:t> сопровождение делегаций, культурная программа</a:t>
            </a:r>
            <a:endParaRPr lang="ru-RU" sz="1400" b="1" dirty="0">
              <a:latin typeface="+mj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52600" y="304800"/>
            <a:ext cx="70866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6C00"/>
                </a:solidFill>
                <a:latin typeface="Arial"/>
                <a:cs typeface="+mn-cs"/>
              </a:rPr>
              <a:t>ОБЩИЕ ВЫВОДЫ 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006C00"/>
                </a:solidFill>
                <a:latin typeface="Arial"/>
                <a:cs typeface="+mn-cs"/>
              </a:rPr>
              <a:t>АНКЕТИРОВАНИЯ КОНКУРСАНТОВ И ГОСТЕЙ</a:t>
            </a:r>
          </a:p>
        </p:txBody>
      </p:sp>
      <p:pic>
        <p:nvPicPr>
          <p:cNvPr id="10242" name="Picture 2" descr="Y:\hapugin_foto\2014\лучший ср мед работник\лучшая участковая медсестра\фио\шамилова в работ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34490" y="3209544"/>
            <a:ext cx="1832244" cy="1219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43" name="Picture 3" descr="Y:\hapugin_foto\2014\лучший ср мед работник\лучшая участковая медсестра\DSC_52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4724400"/>
            <a:ext cx="1795272" cy="11945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 descr="C:\Users\Горелова Елена\Desktop\конкурс РФ\логотип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6173" y="368808"/>
            <a:ext cx="2933627" cy="2895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0312" y="3542728"/>
            <a:ext cx="8686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+mj-lt"/>
              </a:rPr>
              <a:t>Уважаемые коллеги!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+mj-lt"/>
              </a:rPr>
              <a:t>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+mj-lt"/>
              </a:rPr>
              <a:t>СПАСИБО за заинтересованное участие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+mj-lt"/>
              </a:rPr>
              <a:t>в организации ПЕРВОГО Федерального финала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+mj-lt"/>
              </a:rPr>
              <a:t>Всероссийского конкурса профессионального мастерства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+mj-lt"/>
              </a:rPr>
              <a:t>«Лучший средний медицинский работник 2013 года»</a:t>
            </a:r>
            <a:endParaRPr lang="ru-RU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3382" y="5782056"/>
            <a:ext cx="55697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006C00"/>
                </a:solidFill>
                <a:latin typeface="+mj-lt"/>
              </a:rPr>
              <a:t>WWW.MED-OBR.INFO</a:t>
            </a:r>
            <a:endParaRPr lang="ru-RU" sz="4000" b="1" dirty="0">
              <a:solidFill>
                <a:srgbClr val="006C00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489075" y="2130425"/>
            <a:ext cx="704532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05000"/>
              </a:lnSpc>
              <a:tabLst>
                <a:tab pos="685800" algn="l"/>
              </a:tabLst>
              <a:defRPr/>
            </a:pPr>
            <a:r>
              <a:rPr lang="ru-RU" sz="1200" b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+mj-lt"/>
              </a:rPr>
              <a:t>	</a:t>
            </a:r>
            <a:endParaRPr lang="ru-RU" sz="2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25602" name="Прямоугольник 7"/>
          <p:cNvSpPr>
            <a:spLocks noChangeArrowheads="1"/>
          </p:cNvSpPr>
          <p:nvPr/>
        </p:nvSpPr>
        <p:spPr bwMode="auto">
          <a:xfrm>
            <a:off x="1143000" y="152400"/>
            <a:ext cx="8001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Arial" charset="0"/>
              </a:rPr>
              <a:t> </a:t>
            </a:r>
            <a:endParaRPr lang="ru-RU" sz="1600">
              <a:latin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24000" y="1447800"/>
            <a:ext cx="7391400" cy="47704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600" b="1" i="1" dirty="0">
                <a:solidFill>
                  <a:srgbClr val="C00000"/>
                </a:solidFill>
                <a:latin typeface="+mj-lt"/>
              </a:rPr>
              <a:t>Всего на конкурс из </a:t>
            </a:r>
            <a:r>
              <a:rPr lang="ru-RU" sz="1600" b="1" i="1" dirty="0" err="1">
                <a:solidFill>
                  <a:srgbClr val="C00000"/>
                </a:solidFill>
                <a:latin typeface="+mj-lt"/>
              </a:rPr>
              <a:t>УрФО</a:t>
            </a:r>
            <a:r>
              <a:rPr lang="ru-RU" sz="1600" b="1" i="1" dirty="0">
                <a:solidFill>
                  <a:srgbClr val="C00000"/>
                </a:solidFill>
                <a:latin typeface="+mj-lt"/>
              </a:rPr>
              <a:t>, СФО, ЦФО, СЗФО, ДВФО, ПФО, СКФО, ЮФО приехало </a:t>
            </a:r>
            <a:r>
              <a:rPr lang="ru-RU" sz="1600" b="1" i="1" dirty="0" smtClean="0">
                <a:solidFill>
                  <a:srgbClr val="C00000"/>
                </a:solidFill>
                <a:latin typeface="+mj-lt"/>
              </a:rPr>
              <a:t>347 </a:t>
            </a:r>
            <a:r>
              <a:rPr lang="ru-RU" sz="1600" b="1" i="1" dirty="0">
                <a:solidFill>
                  <a:srgbClr val="C00000"/>
                </a:solidFill>
                <a:latin typeface="+mj-lt"/>
              </a:rPr>
              <a:t>гостей, </a:t>
            </a:r>
            <a:r>
              <a:rPr lang="ru-RU" sz="1600" b="1" dirty="0">
                <a:latin typeface="+mj-lt"/>
              </a:rPr>
              <a:t>в том числе представители Министерства здравоохранения Российской Федерации, Центрального научно-исследовательского института организации информатизации здравоохранения, руководители региональных органов управления здравоохранения, главные специалисты по управлению сестринской деятельностью федеральных округов и регионов, врачи, медицинские сестры, фельдшеры, акушерки, медицинские лабораторные техники.</a:t>
            </a:r>
          </a:p>
          <a:p>
            <a:pPr algn="just">
              <a:defRPr/>
            </a:pPr>
            <a:endParaRPr lang="ru-RU" sz="1600" b="1" dirty="0">
              <a:latin typeface="+mj-lt"/>
            </a:endParaRPr>
          </a:p>
          <a:p>
            <a:pPr algn="just">
              <a:defRPr/>
            </a:pPr>
            <a:r>
              <a:rPr lang="ru-RU" sz="1600" b="1" i="1" dirty="0" smtClean="0">
                <a:solidFill>
                  <a:srgbClr val="C00000"/>
                </a:solidFill>
                <a:latin typeface="+mj-lt"/>
              </a:rPr>
              <a:t>Участвовали во Всероссийском финале </a:t>
            </a:r>
            <a:r>
              <a:rPr lang="ru-RU" sz="1600" b="1" dirty="0" smtClean="0">
                <a:latin typeface="+mj-lt"/>
              </a:rPr>
              <a:t>по </a:t>
            </a:r>
            <a:r>
              <a:rPr lang="ru-RU" sz="1600" b="1" dirty="0">
                <a:latin typeface="+mj-lt"/>
              </a:rPr>
              <a:t>номинациям «Лучшая акушерка», «Лучшая медицинская сестра», «Лучшая медицинская сестра участковая», «Лучшая старшая медицинская сестра», «Лучший фельдшер», «Лучший лаборант» - </a:t>
            </a:r>
            <a:r>
              <a:rPr lang="ru-RU" sz="1600" b="1" i="1" dirty="0">
                <a:solidFill>
                  <a:srgbClr val="C00000"/>
                </a:solidFill>
                <a:latin typeface="+mj-lt"/>
              </a:rPr>
              <a:t>47 специалистов.</a:t>
            </a:r>
          </a:p>
          <a:p>
            <a:pPr algn="just">
              <a:defRPr/>
            </a:pPr>
            <a:endParaRPr lang="ru-RU" sz="1600" b="1" dirty="0">
              <a:latin typeface="+mj-lt"/>
            </a:endParaRPr>
          </a:p>
          <a:p>
            <a:pPr algn="just">
              <a:defRPr/>
            </a:pPr>
            <a:r>
              <a:rPr lang="ru-RU" sz="1600" b="1" i="1" dirty="0">
                <a:solidFill>
                  <a:srgbClr val="C00000"/>
                </a:solidFill>
                <a:latin typeface="+mj-lt"/>
              </a:rPr>
              <a:t>Победители в специальных номинациях: </a:t>
            </a:r>
          </a:p>
          <a:p>
            <a:pPr algn="just">
              <a:defRPr/>
            </a:pPr>
            <a:r>
              <a:rPr lang="ru-RU" sz="1600" b="1" dirty="0">
                <a:latin typeface="+mj-lt"/>
              </a:rPr>
              <a:t>«За верность профессии» - </a:t>
            </a:r>
            <a:r>
              <a:rPr lang="ru-RU" sz="1600" b="1" i="1" dirty="0">
                <a:solidFill>
                  <a:srgbClr val="C00000"/>
                </a:solidFill>
                <a:latin typeface="+mj-lt"/>
              </a:rPr>
              <a:t>6 специалистов</a:t>
            </a:r>
            <a:r>
              <a:rPr lang="ru-RU" sz="1600" b="1" dirty="0">
                <a:latin typeface="+mj-lt"/>
              </a:rPr>
              <a:t>; </a:t>
            </a:r>
          </a:p>
          <a:p>
            <a:pPr algn="just">
              <a:defRPr/>
            </a:pPr>
            <a:r>
              <a:rPr lang="ru-RU" sz="1600" b="1" dirty="0">
                <a:latin typeface="+mj-lt"/>
              </a:rPr>
              <a:t>«Династия средних медицинских </a:t>
            </a:r>
          </a:p>
          <a:p>
            <a:pPr algn="just">
              <a:defRPr/>
            </a:pPr>
            <a:r>
              <a:rPr lang="ru-RU" sz="1600" b="1" dirty="0">
                <a:latin typeface="+mj-lt"/>
              </a:rPr>
              <a:t>работников» – </a:t>
            </a:r>
            <a:r>
              <a:rPr lang="ru-RU" sz="1600" b="1" i="1" dirty="0">
                <a:solidFill>
                  <a:srgbClr val="C00000"/>
                </a:solidFill>
                <a:latin typeface="+mj-lt"/>
              </a:rPr>
              <a:t>2 специалиста </a:t>
            </a:r>
            <a:endParaRPr lang="ru-RU" sz="1600" i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00200" y="381000"/>
            <a:ext cx="73152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6C00"/>
                </a:solidFill>
                <a:latin typeface="+mn-lt"/>
              </a:rPr>
              <a:t>ПРЕДСТАВИТЕЛЬСТВО НА КОНКУРСЕ</a:t>
            </a:r>
          </a:p>
        </p:txBody>
      </p:sp>
      <p:pic>
        <p:nvPicPr>
          <p:cNvPr id="2050" name="Picture 2" descr="Y:\hapugin_foto\2014\лучший ср мед работник\лучшая медсестра\минздрав\DSC027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4876800"/>
            <a:ext cx="2408144" cy="16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447800" y="457200"/>
            <a:ext cx="7467600" cy="738664"/>
          </a:xfrm>
          <a:prstGeom prst="rect">
            <a:avLst/>
          </a:prstGeom>
          <a:ln w="28575">
            <a:noFill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400" b="1" dirty="0">
                <a:latin typeface="+mj-lt"/>
              </a:rPr>
              <a:t>Уральский федеральный округ </a:t>
            </a:r>
            <a:r>
              <a:rPr lang="ru-RU" sz="1400" b="1" dirty="0" smtClean="0">
                <a:latin typeface="+mj-lt"/>
              </a:rPr>
              <a:t>(</a:t>
            </a:r>
            <a:r>
              <a:rPr lang="ru-RU" sz="1400" b="1" dirty="0" smtClean="0">
                <a:solidFill>
                  <a:srgbClr val="C00000"/>
                </a:solidFill>
                <a:latin typeface="+mj-lt"/>
              </a:rPr>
              <a:t>Свердловская,</a:t>
            </a:r>
          </a:p>
          <a:p>
            <a:pPr algn="just">
              <a:defRPr/>
            </a:pPr>
            <a:r>
              <a:rPr lang="ru-RU" sz="1400" b="1" dirty="0" smtClean="0">
                <a:latin typeface="+mj-lt"/>
              </a:rPr>
              <a:t>Тюменская, Челябинская области) – </a:t>
            </a:r>
            <a:r>
              <a:rPr lang="ru-RU" sz="1400" b="1" dirty="0">
                <a:solidFill>
                  <a:srgbClr val="006C00"/>
                </a:solidFill>
                <a:latin typeface="+mj-lt"/>
              </a:rPr>
              <a:t>8 конкурсантов</a:t>
            </a:r>
            <a:r>
              <a:rPr lang="ru-RU" sz="1400" b="1" dirty="0">
                <a:latin typeface="+mj-lt"/>
              </a:rPr>
              <a:t>, </a:t>
            </a:r>
          </a:p>
          <a:p>
            <a:pPr algn="just">
              <a:defRPr/>
            </a:pPr>
            <a:r>
              <a:rPr lang="ru-RU" sz="1400" b="1" dirty="0">
                <a:latin typeface="+mj-lt"/>
              </a:rPr>
              <a:t>в том числе – </a:t>
            </a:r>
            <a:r>
              <a:rPr lang="ru-RU" sz="1400" b="1" dirty="0">
                <a:solidFill>
                  <a:srgbClr val="C00000"/>
                </a:solidFill>
                <a:latin typeface="+mj-lt"/>
              </a:rPr>
              <a:t>5 победителей и 1 призер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371600" y="1447800"/>
            <a:ext cx="7391400" cy="738664"/>
          </a:xfrm>
          <a:prstGeom prst="rect">
            <a:avLst/>
          </a:prstGeom>
          <a:ln w="28575">
            <a:noFill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400" b="1" dirty="0">
                <a:latin typeface="+mj-lt"/>
              </a:rPr>
              <a:t>Сибирский федеральный </a:t>
            </a:r>
            <a:r>
              <a:rPr lang="ru-RU" sz="1400" b="1" dirty="0" smtClean="0">
                <a:latin typeface="+mj-lt"/>
              </a:rPr>
              <a:t>округ (Омская область, </a:t>
            </a:r>
          </a:p>
          <a:p>
            <a:pPr algn="just">
              <a:defRPr/>
            </a:pPr>
            <a:r>
              <a:rPr lang="ru-RU" sz="1400" b="1" dirty="0" smtClean="0">
                <a:latin typeface="+mj-lt"/>
              </a:rPr>
              <a:t>Забайкальский  край, Республика Хакасия) </a:t>
            </a:r>
            <a:r>
              <a:rPr lang="ru-RU" sz="1400" b="1" dirty="0">
                <a:latin typeface="+mj-lt"/>
              </a:rPr>
              <a:t>– </a:t>
            </a:r>
            <a:r>
              <a:rPr lang="ru-RU" sz="1400" b="1" dirty="0">
                <a:solidFill>
                  <a:srgbClr val="006C00"/>
                </a:solidFill>
                <a:latin typeface="+mj-lt"/>
              </a:rPr>
              <a:t>8 конкурсантов</a:t>
            </a:r>
            <a:r>
              <a:rPr lang="ru-RU" sz="1400" b="1" dirty="0">
                <a:latin typeface="+mj-lt"/>
              </a:rPr>
              <a:t>, </a:t>
            </a:r>
          </a:p>
          <a:p>
            <a:pPr algn="just">
              <a:defRPr/>
            </a:pPr>
            <a:r>
              <a:rPr lang="ru-RU" sz="1400" b="1" dirty="0">
                <a:latin typeface="+mj-lt"/>
              </a:rPr>
              <a:t>в том числе – </a:t>
            </a:r>
            <a:r>
              <a:rPr lang="ru-RU" sz="1400" b="1" dirty="0">
                <a:solidFill>
                  <a:srgbClr val="C00000"/>
                </a:solidFill>
                <a:latin typeface="+mj-lt"/>
              </a:rPr>
              <a:t>3 призера</a:t>
            </a:r>
            <a:endParaRPr lang="ru-RU" sz="12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47800" y="2286000"/>
            <a:ext cx="7467600" cy="738664"/>
          </a:xfrm>
          <a:prstGeom prst="rect">
            <a:avLst/>
          </a:prstGeom>
          <a:ln w="28575">
            <a:noFill/>
          </a:ln>
        </p:spPr>
        <p:txBody>
          <a:bodyPr>
            <a:spAutoFit/>
          </a:bodyPr>
          <a:lstStyle/>
          <a:p>
            <a:pPr marL="0" lvl="2">
              <a:defRPr/>
            </a:pPr>
            <a:r>
              <a:rPr lang="ru-RU" sz="1400" b="1" dirty="0">
                <a:latin typeface="+mj-lt"/>
              </a:rPr>
              <a:t>Приволжский федеральный </a:t>
            </a:r>
            <a:r>
              <a:rPr lang="ru-RU" sz="1400" b="1" dirty="0" smtClean="0">
                <a:latin typeface="+mj-lt"/>
              </a:rPr>
              <a:t>округ (Кировская область, </a:t>
            </a:r>
          </a:p>
          <a:p>
            <a:pPr marL="0" lvl="2">
              <a:defRPr/>
            </a:pPr>
            <a:r>
              <a:rPr lang="ru-RU" sz="1400" b="1" dirty="0" smtClean="0">
                <a:latin typeface="+mj-lt"/>
              </a:rPr>
              <a:t>Республика Татарстан, Чувашская Республика) </a:t>
            </a:r>
          </a:p>
          <a:p>
            <a:pPr marL="0" lvl="2">
              <a:defRPr/>
            </a:pPr>
            <a:r>
              <a:rPr lang="ru-RU" sz="1400" b="1" dirty="0" smtClean="0">
                <a:latin typeface="+mj-lt"/>
              </a:rPr>
              <a:t> </a:t>
            </a:r>
            <a:r>
              <a:rPr lang="ru-RU" sz="1400" b="1" dirty="0">
                <a:latin typeface="+mj-lt"/>
              </a:rPr>
              <a:t>– </a:t>
            </a:r>
            <a:r>
              <a:rPr lang="ru-RU" sz="1400" b="1" dirty="0">
                <a:solidFill>
                  <a:srgbClr val="006C00"/>
                </a:solidFill>
                <a:latin typeface="+mj-lt"/>
              </a:rPr>
              <a:t>6 конкурсантов</a:t>
            </a:r>
            <a:r>
              <a:rPr lang="ru-RU" sz="1400" b="1" dirty="0">
                <a:latin typeface="+mj-lt"/>
              </a:rPr>
              <a:t>, </a:t>
            </a:r>
            <a:r>
              <a:rPr lang="ru-RU" sz="1400" b="1" dirty="0" smtClean="0">
                <a:latin typeface="+mj-lt"/>
              </a:rPr>
              <a:t>в </a:t>
            </a:r>
            <a:r>
              <a:rPr lang="ru-RU" sz="1400" b="1" dirty="0">
                <a:latin typeface="+mj-lt"/>
              </a:rPr>
              <a:t>том числе – </a:t>
            </a:r>
            <a:r>
              <a:rPr lang="ru-RU" sz="1400" b="1" dirty="0">
                <a:solidFill>
                  <a:srgbClr val="C00000"/>
                </a:solidFill>
                <a:latin typeface="+mj-lt"/>
              </a:rPr>
              <a:t>2 призера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450848" y="3048000"/>
            <a:ext cx="7467600" cy="738664"/>
          </a:xfrm>
          <a:prstGeom prst="rect">
            <a:avLst/>
          </a:prstGeom>
          <a:ln w="28575">
            <a:noFill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400" b="1" dirty="0" err="1">
                <a:latin typeface="+mj-lt"/>
              </a:rPr>
              <a:t>Северо-Кавказский</a:t>
            </a:r>
            <a:r>
              <a:rPr lang="ru-RU" sz="1400" b="1" dirty="0">
                <a:latin typeface="+mj-lt"/>
              </a:rPr>
              <a:t> федеральный </a:t>
            </a:r>
            <a:r>
              <a:rPr lang="ru-RU" sz="1400" b="1" dirty="0" smtClean="0">
                <a:latin typeface="+mj-lt"/>
              </a:rPr>
              <a:t>округ </a:t>
            </a:r>
          </a:p>
          <a:p>
            <a:pPr algn="just">
              <a:defRPr/>
            </a:pPr>
            <a:r>
              <a:rPr lang="ru-RU" sz="1400" b="1" dirty="0" smtClean="0">
                <a:latin typeface="+mj-lt"/>
              </a:rPr>
              <a:t>(Карачаево-Черкесская Республика, Ставропольский</a:t>
            </a:r>
          </a:p>
          <a:p>
            <a:pPr algn="just">
              <a:defRPr/>
            </a:pPr>
            <a:r>
              <a:rPr lang="ru-RU" sz="1400" b="1" dirty="0" smtClean="0">
                <a:latin typeface="+mj-lt"/>
              </a:rPr>
              <a:t> край) </a:t>
            </a:r>
            <a:r>
              <a:rPr lang="ru-RU" sz="1400" b="1" dirty="0">
                <a:latin typeface="+mj-lt"/>
              </a:rPr>
              <a:t>– </a:t>
            </a:r>
            <a:r>
              <a:rPr lang="ru-RU" sz="1400" b="1" dirty="0">
                <a:solidFill>
                  <a:srgbClr val="006C00"/>
                </a:solidFill>
                <a:latin typeface="+mj-lt"/>
              </a:rPr>
              <a:t>5 конкурсантов</a:t>
            </a:r>
            <a:r>
              <a:rPr lang="ru-RU" sz="1400" b="1" dirty="0" smtClean="0">
                <a:latin typeface="+mj-lt"/>
              </a:rPr>
              <a:t>, в </a:t>
            </a:r>
            <a:r>
              <a:rPr lang="ru-RU" sz="1400" b="1" dirty="0">
                <a:latin typeface="+mj-lt"/>
              </a:rPr>
              <a:t>том числе – </a:t>
            </a:r>
            <a:r>
              <a:rPr lang="ru-RU" sz="1400" b="1" dirty="0">
                <a:solidFill>
                  <a:srgbClr val="C00000"/>
                </a:solidFill>
                <a:latin typeface="+mj-lt"/>
              </a:rPr>
              <a:t>1 призер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447800" y="3886200"/>
            <a:ext cx="7467600" cy="738664"/>
          </a:xfrm>
          <a:prstGeom prst="rect">
            <a:avLst/>
          </a:prstGeom>
          <a:ln w="28575">
            <a:noFill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400" b="1" dirty="0">
                <a:latin typeface="+mj-lt"/>
              </a:rPr>
              <a:t>Центральный федеральный </a:t>
            </a:r>
            <a:r>
              <a:rPr lang="ru-RU" sz="1400" b="1" dirty="0" smtClean="0">
                <a:latin typeface="+mj-lt"/>
              </a:rPr>
              <a:t>округ (Рязанская,</a:t>
            </a:r>
          </a:p>
          <a:p>
            <a:pPr algn="just">
              <a:defRPr/>
            </a:pPr>
            <a:r>
              <a:rPr lang="ru-RU" sz="1400" b="1" dirty="0" smtClean="0">
                <a:latin typeface="+mj-lt"/>
              </a:rPr>
              <a:t>Воронежская, Смоленская области) – </a:t>
            </a:r>
            <a:r>
              <a:rPr lang="ru-RU" sz="1400" b="1" dirty="0">
                <a:solidFill>
                  <a:srgbClr val="006C00"/>
                </a:solidFill>
                <a:latin typeface="+mj-lt"/>
              </a:rPr>
              <a:t>7 конкурсантов</a:t>
            </a:r>
            <a:r>
              <a:rPr lang="ru-RU" sz="1400" b="1" dirty="0">
                <a:latin typeface="+mj-lt"/>
              </a:rPr>
              <a:t>, </a:t>
            </a:r>
          </a:p>
          <a:p>
            <a:pPr algn="just">
              <a:defRPr/>
            </a:pPr>
            <a:r>
              <a:rPr lang="ru-RU" sz="1400" b="1" dirty="0">
                <a:latin typeface="+mj-lt"/>
              </a:rPr>
              <a:t>в том числе – </a:t>
            </a:r>
            <a:r>
              <a:rPr lang="ru-RU" sz="1400" b="1" dirty="0">
                <a:solidFill>
                  <a:srgbClr val="C00000"/>
                </a:solidFill>
                <a:latin typeface="+mj-lt"/>
              </a:rPr>
              <a:t>1 победитель и 3 призера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447800" y="4648200"/>
            <a:ext cx="7467600" cy="523220"/>
          </a:xfrm>
          <a:prstGeom prst="rect">
            <a:avLst/>
          </a:prstGeom>
          <a:ln w="28575">
            <a:noFill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400" b="1" dirty="0">
                <a:latin typeface="+mj-lt"/>
              </a:rPr>
              <a:t>Южный федеральный </a:t>
            </a:r>
            <a:r>
              <a:rPr lang="ru-RU" sz="1400" b="1" dirty="0" smtClean="0">
                <a:latin typeface="+mj-lt"/>
              </a:rPr>
              <a:t>округ (Республика Адыгея,</a:t>
            </a:r>
          </a:p>
          <a:p>
            <a:pPr algn="just">
              <a:defRPr/>
            </a:pPr>
            <a:r>
              <a:rPr lang="ru-RU" sz="1400" b="1" dirty="0" smtClean="0">
                <a:latin typeface="+mj-lt"/>
              </a:rPr>
              <a:t> Краснодарский край)  </a:t>
            </a:r>
            <a:r>
              <a:rPr lang="ru-RU" sz="1400" b="1" dirty="0">
                <a:latin typeface="+mj-lt"/>
              </a:rPr>
              <a:t>– </a:t>
            </a:r>
            <a:r>
              <a:rPr lang="ru-RU" sz="1400" b="1" dirty="0">
                <a:solidFill>
                  <a:srgbClr val="006C00"/>
                </a:solidFill>
                <a:latin typeface="+mj-lt"/>
              </a:rPr>
              <a:t>5 конкурсантов</a:t>
            </a:r>
            <a:endParaRPr lang="ru-RU" sz="1200" b="1" dirty="0">
              <a:solidFill>
                <a:srgbClr val="006C00"/>
              </a:solidFill>
              <a:latin typeface="+mj-lt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447800" y="5257800"/>
            <a:ext cx="7467600" cy="738664"/>
          </a:xfrm>
          <a:prstGeom prst="rect">
            <a:avLst/>
          </a:prstGeom>
          <a:ln w="28575">
            <a:noFill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400" b="1" dirty="0">
                <a:latin typeface="+mj-lt"/>
              </a:rPr>
              <a:t>Северо-Западный федеральный </a:t>
            </a:r>
            <a:r>
              <a:rPr lang="ru-RU" sz="1400" b="1" dirty="0" smtClean="0">
                <a:latin typeface="+mj-lt"/>
              </a:rPr>
              <a:t>округ </a:t>
            </a:r>
          </a:p>
          <a:p>
            <a:pPr algn="just">
              <a:defRPr/>
            </a:pPr>
            <a:r>
              <a:rPr lang="ru-RU" sz="1400" b="1" dirty="0" smtClean="0">
                <a:latin typeface="+mj-lt"/>
              </a:rPr>
              <a:t>( Архангельская область, Санкт-Петербург) – </a:t>
            </a:r>
            <a:r>
              <a:rPr lang="ru-RU" sz="1400" b="1" dirty="0">
                <a:solidFill>
                  <a:srgbClr val="006C00"/>
                </a:solidFill>
                <a:latin typeface="+mj-lt"/>
              </a:rPr>
              <a:t>4 конкурсанта</a:t>
            </a:r>
            <a:r>
              <a:rPr lang="ru-RU" sz="1400" b="1" dirty="0">
                <a:latin typeface="+mj-lt"/>
              </a:rPr>
              <a:t>, </a:t>
            </a:r>
          </a:p>
          <a:p>
            <a:pPr algn="just">
              <a:defRPr/>
            </a:pPr>
            <a:r>
              <a:rPr lang="ru-RU" sz="1400" b="1" dirty="0">
                <a:latin typeface="+mj-lt"/>
              </a:rPr>
              <a:t>в том числе – </a:t>
            </a:r>
            <a:r>
              <a:rPr lang="ru-RU" sz="1400" b="1" dirty="0">
                <a:solidFill>
                  <a:srgbClr val="C00000"/>
                </a:solidFill>
                <a:latin typeface="+mj-lt"/>
              </a:rPr>
              <a:t>1 призер</a:t>
            </a:r>
            <a:endParaRPr lang="ru-RU" sz="12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447800" y="6019800"/>
            <a:ext cx="7467600" cy="738664"/>
          </a:xfrm>
          <a:prstGeom prst="rect">
            <a:avLst/>
          </a:prstGeom>
          <a:ln w="28575">
            <a:noFill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400" b="1" dirty="0">
                <a:latin typeface="+mj-lt"/>
              </a:rPr>
              <a:t>Дальневосточный федеральный </a:t>
            </a:r>
            <a:r>
              <a:rPr lang="ru-RU" sz="1400" b="1" dirty="0" smtClean="0">
                <a:latin typeface="+mj-lt"/>
              </a:rPr>
              <a:t>округ (Сахалинская</a:t>
            </a:r>
          </a:p>
          <a:p>
            <a:pPr algn="just">
              <a:defRPr/>
            </a:pPr>
            <a:r>
              <a:rPr lang="ru-RU" sz="1400" b="1" dirty="0" smtClean="0">
                <a:latin typeface="+mj-lt"/>
              </a:rPr>
              <a:t>область, Камчатская край) - </a:t>
            </a:r>
            <a:r>
              <a:rPr lang="ru-RU" sz="1400" b="1" dirty="0" smtClean="0">
                <a:solidFill>
                  <a:srgbClr val="006C00"/>
                </a:solidFill>
                <a:latin typeface="+mj-lt"/>
              </a:rPr>
              <a:t>4 </a:t>
            </a:r>
            <a:r>
              <a:rPr lang="ru-RU" sz="1400" b="1" dirty="0">
                <a:solidFill>
                  <a:srgbClr val="006C00"/>
                </a:solidFill>
                <a:latin typeface="+mj-lt"/>
              </a:rPr>
              <a:t>конкурсанта</a:t>
            </a:r>
            <a:r>
              <a:rPr lang="ru-RU" sz="1400" b="1" dirty="0" smtClean="0">
                <a:latin typeface="+mj-lt"/>
              </a:rPr>
              <a:t>,</a:t>
            </a:r>
          </a:p>
          <a:p>
            <a:pPr algn="just">
              <a:defRPr/>
            </a:pPr>
            <a:r>
              <a:rPr lang="ru-RU" sz="1400" b="1" dirty="0" smtClean="0">
                <a:latin typeface="+mj-lt"/>
              </a:rPr>
              <a:t> в </a:t>
            </a:r>
            <a:r>
              <a:rPr lang="ru-RU" sz="1400" b="1" dirty="0">
                <a:latin typeface="+mj-lt"/>
              </a:rPr>
              <a:t>том числе - </a:t>
            </a:r>
            <a:r>
              <a:rPr lang="ru-RU" sz="1400" b="1" dirty="0">
                <a:solidFill>
                  <a:srgbClr val="C00000"/>
                </a:solidFill>
                <a:latin typeface="+mj-lt"/>
              </a:rPr>
              <a:t>1 призер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24000" y="0"/>
            <a:ext cx="73152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6C00"/>
                </a:solidFill>
                <a:latin typeface="+mn-lt"/>
              </a:rPr>
              <a:t>ПРЕДСТАВИТЕЛЬСТВО НА КОНКУРСЕ</a:t>
            </a:r>
          </a:p>
        </p:txBody>
      </p:sp>
      <p:pic>
        <p:nvPicPr>
          <p:cNvPr id="3074" name="Picture 2" descr="Y:\hapugin_foto\2014\лучший ср мед работник\лучшая участковая медсестра\миннздрав\DSC_52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64578" y="1555901"/>
            <a:ext cx="2175790" cy="1447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 descr="Y:\hapugin_foto\2014\лучший ср мед работник\лучшая участковая медсестра\миннздрав\DSC_54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7144" y="3276600"/>
            <a:ext cx="2185416" cy="1454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6" name="Picture 4" descr="Y:\hapugin_foto\2014\лучший ср мед работник\Лучший фельдшер\минздрав\ZRV_359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5058420"/>
            <a:ext cx="2131878" cy="14185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489075" y="2130425"/>
            <a:ext cx="704532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05000"/>
              </a:lnSpc>
              <a:tabLst>
                <a:tab pos="685800" algn="l"/>
              </a:tabLst>
              <a:defRPr/>
            </a:pPr>
            <a:r>
              <a:rPr lang="ru-RU" sz="1200" b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+mj-lt"/>
              </a:rPr>
              <a:t>	</a:t>
            </a:r>
            <a:endParaRPr lang="ru-RU" sz="2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1746" name="Прямоугольник 7"/>
          <p:cNvSpPr>
            <a:spLocks noChangeArrowheads="1"/>
          </p:cNvSpPr>
          <p:nvPr/>
        </p:nvSpPr>
        <p:spPr bwMode="auto">
          <a:xfrm>
            <a:off x="1143000" y="152400"/>
            <a:ext cx="8001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Arial" charset="0"/>
              </a:rPr>
              <a:t> </a:t>
            </a:r>
            <a:endParaRPr lang="ru-RU" sz="1600">
              <a:latin typeface="Arial" charset="0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295400" y="1295400"/>
            <a:ext cx="7620000" cy="51816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endParaRPr lang="ru-RU" sz="1400" dirty="0"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7800" y="25908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dirty="0">
                <a:solidFill>
                  <a:srgbClr val="669900"/>
                </a:solidFill>
                <a:latin typeface="+mj-lt"/>
              </a:rPr>
              <a:t> </a:t>
            </a:r>
            <a:r>
              <a:rPr lang="ru-RU" sz="1400" b="1" dirty="0" smtClean="0">
                <a:solidFill>
                  <a:srgbClr val="006C00"/>
                </a:solidFill>
                <a:latin typeface="+mj-lt"/>
              </a:rPr>
              <a:t>ПОБЕДИТЕЛИ</a:t>
            </a:r>
            <a:endParaRPr lang="ru-RU" sz="1400" b="1" dirty="0">
              <a:solidFill>
                <a:srgbClr val="006C00"/>
              </a:solidFill>
              <a:latin typeface="+mj-lt"/>
            </a:endParaRPr>
          </a:p>
          <a:p>
            <a:pPr algn="just">
              <a:defRPr/>
            </a:pPr>
            <a:r>
              <a:rPr lang="ru-RU" sz="1400" b="1" dirty="0">
                <a:solidFill>
                  <a:srgbClr val="C00000"/>
                </a:solidFill>
                <a:latin typeface="+mj-lt"/>
              </a:rPr>
              <a:t>САЛМИНА Ирина Михайловна, Медицинское объединение «Новая больница» (город Екатеринбург, Свердловская область),</a:t>
            </a:r>
            <a:r>
              <a:rPr lang="ru-RU" sz="14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ru-RU" sz="1400" b="1" dirty="0">
                <a:latin typeface="+mj-lt"/>
              </a:rPr>
              <a:t>стаж работы 21 год – </a:t>
            </a:r>
            <a:r>
              <a:rPr lang="ru-RU" sz="1400" b="1" i="1" dirty="0">
                <a:solidFill>
                  <a:srgbClr val="C00000"/>
                </a:solidFill>
                <a:latin typeface="+mj-lt"/>
              </a:rPr>
              <a:t>1 место (</a:t>
            </a:r>
            <a:r>
              <a:rPr lang="ru-RU" sz="1400" b="1" i="1" dirty="0" err="1">
                <a:solidFill>
                  <a:srgbClr val="C00000"/>
                </a:solidFill>
                <a:latin typeface="+mj-lt"/>
              </a:rPr>
              <a:t>УрФО</a:t>
            </a:r>
            <a:r>
              <a:rPr lang="ru-RU" sz="1400" b="1" i="1" dirty="0">
                <a:solidFill>
                  <a:srgbClr val="C00000"/>
                </a:solidFill>
                <a:latin typeface="+mj-lt"/>
              </a:rPr>
              <a:t>)</a:t>
            </a:r>
          </a:p>
          <a:p>
            <a:pPr algn="just">
              <a:defRPr/>
            </a:pPr>
            <a:r>
              <a:rPr lang="ru-RU" sz="1400" b="1" dirty="0" smtClean="0">
                <a:latin typeface="+mj-lt"/>
              </a:rPr>
              <a:t>ЛОЗНЕНКОВА </a:t>
            </a:r>
            <a:r>
              <a:rPr lang="ru-RU" sz="1400" b="1" dirty="0">
                <a:latin typeface="+mj-lt"/>
              </a:rPr>
              <a:t>Светлана Леонидовна, ОГБУЗ «Смоленская областная детская клиническая больница», стаж работы 21 год - </a:t>
            </a:r>
            <a:r>
              <a:rPr lang="ru-RU" sz="1400" b="1" i="1" dirty="0">
                <a:solidFill>
                  <a:srgbClr val="C00000"/>
                </a:solidFill>
                <a:latin typeface="+mj-lt"/>
              </a:rPr>
              <a:t>2 место (ЦФО)</a:t>
            </a:r>
          </a:p>
          <a:p>
            <a:pPr algn="just">
              <a:defRPr/>
            </a:pPr>
            <a:r>
              <a:rPr lang="ru-RU" sz="1400" b="1" dirty="0">
                <a:latin typeface="+mj-lt"/>
              </a:rPr>
              <a:t>ДОМНИЧ Ирина  Григорьевна, ГБУЗ Камчатского края «</a:t>
            </a:r>
            <a:r>
              <a:rPr lang="ru-RU" sz="1400" b="1" dirty="0" err="1">
                <a:latin typeface="+mj-lt"/>
              </a:rPr>
              <a:t>Петропавловск-Камчатская</a:t>
            </a:r>
            <a:r>
              <a:rPr lang="ru-RU" sz="1400" b="1" dirty="0">
                <a:latin typeface="+mj-lt"/>
              </a:rPr>
              <a:t> городская больница № 2», стаж работы 22 года - </a:t>
            </a:r>
            <a:r>
              <a:rPr lang="ru-RU" sz="1400" b="1" i="1" dirty="0">
                <a:solidFill>
                  <a:srgbClr val="C00000"/>
                </a:solidFill>
                <a:latin typeface="+mj-lt"/>
              </a:rPr>
              <a:t>3 место (ДВФО)</a:t>
            </a:r>
          </a:p>
          <a:p>
            <a:pPr algn="just">
              <a:defRPr/>
            </a:pPr>
            <a:r>
              <a:rPr lang="ru-RU" sz="1400" b="1" dirty="0">
                <a:latin typeface="+mj-lt"/>
              </a:rPr>
              <a:t>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67501" y="381000"/>
            <a:ext cx="558531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j-lt"/>
              </a:rPr>
              <a:t>НОМИНАЦИЯ </a:t>
            </a:r>
            <a:endParaRPr lang="en-US" b="1" dirty="0" smtClean="0">
              <a:solidFill>
                <a:srgbClr val="006C00"/>
              </a:solidFill>
              <a:latin typeface="+mj-lt"/>
            </a:endParaRPr>
          </a:p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j-lt"/>
              </a:rPr>
              <a:t>«</a:t>
            </a:r>
            <a:r>
              <a:rPr lang="ru-RU" b="1" dirty="0">
                <a:solidFill>
                  <a:srgbClr val="006C00"/>
                </a:solidFill>
                <a:latin typeface="+mj-lt"/>
              </a:rPr>
              <a:t>ЛУЧШАЯ СТАРШАЯ МЕДИЦИНСКАЯ СЕСТРА»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371600" y="1371600"/>
            <a:ext cx="77724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400" b="1" dirty="0" smtClean="0">
                <a:solidFill>
                  <a:srgbClr val="006C00"/>
                </a:solidFill>
                <a:latin typeface="+mj-lt"/>
                <a:ea typeface="Tahoma" pitchFamily="34" charset="0"/>
                <a:cs typeface="Tahoma" pitchFamily="34" charset="0"/>
              </a:rPr>
              <a:t>Площадка проведения: </a:t>
            </a:r>
            <a:r>
              <a:rPr lang="ru-RU" sz="1400" b="1" dirty="0" smtClean="0">
                <a:latin typeface="+mj-lt"/>
              </a:rPr>
              <a:t>Государственное бюджетное учреждение здравоохранения Свердловской области «Детская клиническая больница восстановительного лечения «Научно-практический центр «</a:t>
            </a:r>
            <a:r>
              <a:rPr lang="ru-RU" sz="1400" b="1" dirty="0" err="1" smtClean="0">
                <a:latin typeface="+mj-lt"/>
              </a:rPr>
              <a:t>Бонум</a:t>
            </a:r>
            <a:r>
              <a:rPr lang="ru-RU" sz="1400" b="1" dirty="0" smtClean="0">
                <a:latin typeface="+mj-lt"/>
              </a:rPr>
              <a:t>»</a:t>
            </a:r>
          </a:p>
          <a:p>
            <a:pPr>
              <a:defRPr/>
            </a:pPr>
            <a:r>
              <a:rPr lang="ru-RU" sz="1400" b="1" dirty="0" smtClean="0">
                <a:latin typeface="+mj-lt"/>
                <a:ea typeface="Tahoma" pitchFamily="34" charset="0"/>
                <a:cs typeface="Tahoma" pitchFamily="34" charset="0"/>
              </a:rPr>
              <a:t>Директор</a:t>
            </a:r>
            <a:r>
              <a:rPr lang="en-US" sz="1400" b="1" dirty="0" smtClean="0">
                <a:latin typeface="+mj-lt"/>
                <a:ea typeface="Tahoma" pitchFamily="34" charset="0"/>
                <a:cs typeface="Tahoma" pitchFamily="34" charset="0"/>
              </a:rPr>
              <a:t> </a:t>
            </a:r>
            <a:r>
              <a:rPr lang="ru-RU" sz="1400" b="1" dirty="0" smtClean="0">
                <a:latin typeface="+mj-lt"/>
                <a:ea typeface="Tahoma" pitchFamily="34" charset="0"/>
                <a:cs typeface="Tahoma" pitchFamily="34" charset="0"/>
              </a:rPr>
              <a:t>-</a:t>
            </a:r>
            <a:r>
              <a:rPr lang="en-US" sz="1400" b="1" dirty="0" smtClean="0">
                <a:latin typeface="+mj-lt"/>
                <a:ea typeface="Tahoma" pitchFamily="34" charset="0"/>
                <a:cs typeface="Tahoma" pitchFamily="34" charset="0"/>
              </a:rPr>
              <a:t> </a:t>
            </a:r>
            <a:r>
              <a:rPr lang="ru-RU" sz="1400" b="1" dirty="0" smtClean="0">
                <a:latin typeface="+mj-lt"/>
                <a:ea typeface="Tahoma" pitchFamily="34" charset="0"/>
                <a:cs typeface="Tahoma" pitchFamily="34" charset="0"/>
              </a:rPr>
              <a:t>Блохина Светлана Ивановна</a:t>
            </a:r>
          </a:p>
          <a:p>
            <a:pPr>
              <a:defRPr/>
            </a:pPr>
            <a:r>
              <a:rPr lang="ru-RU" sz="1400" b="1" dirty="0" smtClean="0">
                <a:latin typeface="+mj-lt"/>
                <a:ea typeface="Tahoma" pitchFamily="34" charset="0"/>
                <a:cs typeface="Tahoma" pitchFamily="34" charset="0"/>
              </a:rPr>
              <a:t>Главная медицинская сестра – </a:t>
            </a:r>
            <a:r>
              <a:rPr lang="ru-RU" sz="1400" b="1" dirty="0" err="1" smtClean="0">
                <a:latin typeface="+mj-lt"/>
                <a:ea typeface="Tahoma" pitchFamily="34" charset="0"/>
                <a:cs typeface="Tahoma" pitchFamily="34" charset="0"/>
              </a:rPr>
              <a:t>Шекунова</a:t>
            </a:r>
            <a:r>
              <a:rPr lang="ru-RU" sz="1400" b="1" dirty="0" smtClean="0">
                <a:latin typeface="+mj-lt"/>
                <a:ea typeface="Tahoma" pitchFamily="34" charset="0"/>
                <a:cs typeface="Tahoma" pitchFamily="34" charset="0"/>
              </a:rPr>
              <a:t> Наталья Вячеславовна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56944" y="4598075"/>
            <a:ext cx="753465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rgbClr val="006C00"/>
                </a:solidFill>
                <a:latin typeface="+mj-lt"/>
              </a:rPr>
              <a:t>НЕЗАВИСИМЫЕ ЭКСПЕРТЫ </a:t>
            </a:r>
            <a:r>
              <a:rPr lang="ru-RU" sz="1400" b="1" dirty="0" smtClean="0">
                <a:solidFill>
                  <a:srgbClr val="006C00"/>
                </a:solidFill>
                <a:latin typeface="+mj-lt"/>
              </a:rPr>
              <a:t>КОНКУРСА</a:t>
            </a:r>
          </a:p>
          <a:p>
            <a:pPr algn="just">
              <a:defRPr/>
            </a:pPr>
            <a:r>
              <a:rPr lang="ru-RU" sz="1400" b="1" dirty="0" smtClean="0">
                <a:latin typeface="+mj-lt"/>
              </a:rPr>
              <a:t>ГОЛОЛОБОВА Людмила Дмитриевна</a:t>
            </a:r>
            <a:r>
              <a:rPr lang="ru-RU" sz="1400" dirty="0" smtClean="0">
                <a:latin typeface="+mj-lt"/>
              </a:rPr>
              <a:t> - главный внештатный специалист по управлению сестринской деятельностью Новосибирской </a:t>
            </a:r>
            <a:r>
              <a:rPr lang="ru-RU" sz="1400" dirty="0" smtClean="0">
                <a:latin typeface="+mj-lt"/>
              </a:rPr>
              <a:t>области</a:t>
            </a:r>
            <a:endParaRPr lang="ru-RU" sz="1400" b="1" dirty="0" smtClean="0">
              <a:solidFill>
                <a:srgbClr val="006C00"/>
              </a:solidFill>
              <a:latin typeface="+mj-lt"/>
            </a:endParaRPr>
          </a:p>
          <a:p>
            <a:pPr algn="just">
              <a:defRPr/>
            </a:pPr>
            <a:r>
              <a:rPr lang="ru-RU" sz="1400" b="1" dirty="0" smtClean="0">
                <a:latin typeface="+mj-lt"/>
              </a:rPr>
              <a:t>ПЕТРОВА Людмила Егоровна, </a:t>
            </a:r>
            <a:r>
              <a:rPr lang="ru-RU" sz="1400" dirty="0" smtClean="0">
                <a:latin typeface="+mj-lt"/>
              </a:rPr>
              <a:t>главный внештатный специалист по управлению сестринской деятельностью Ямало-Ненецкого автономного округа </a:t>
            </a:r>
          </a:p>
          <a:p>
            <a:pPr algn="just">
              <a:defRPr/>
            </a:pPr>
            <a:r>
              <a:rPr lang="ru-RU" sz="1400" b="1" dirty="0" smtClean="0">
                <a:latin typeface="+mj-lt"/>
              </a:rPr>
              <a:t>ТАРАСОВА Инна Викторовна</a:t>
            </a:r>
            <a:r>
              <a:rPr lang="ru-RU" sz="1400" dirty="0" smtClean="0">
                <a:latin typeface="+mj-lt"/>
              </a:rPr>
              <a:t> – директор Центра профессиональной подготовки кадров и последипломного образования Департамента здравоохранения города </a:t>
            </a:r>
            <a:r>
              <a:rPr lang="ru-RU" sz="1400" dirty="0" smtClean="0">
                <a:latin typeface="+mj-lt"/>
              </a:rPr>
              <a:t>Москвы</a:t>
            </a:r>
            <a:endParaRPr lang="ru-RU" sz="1400" b="1" dirty="0">
              <a:solidFill>
                <a:srgbClr val="006C00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Прямоугольник 7"/>
          <p:cNvSpPr>
            <a:spLocks noChangeArrowheads="1"/>
          </p:cNvSpPr>
          <p:nvPr/>
        </p:nvSpPr>
        <p:spPr bwMode="auto">
          <a:xfrm>
            <a:off x="1143000" y="152400"/>
            <a:ext cx="8001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Arial" charset="0"/>
              </a:rPr>
              <a:t> </a:t>
            </a:r>
            <a:endParaRPr lang="ru-RU" sz="1600">
              <a:latin typeface="Arial" charset="0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295400" y="1295400"/>
            <a:ext cx="7620000" cy="51816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endParaRPr lang="ru-RU" sz="1400" dirty="0"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9200" y="1447800"/>
            <a:ext cx="7696200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400" dirty="0">
                <a:solidFill>
                  <a:srgbClr val="669900"/>
                </a:solidFill>
                <a:latin typeface="+mn-lt"/>
              </a:rPr>
              <a:t> </a:t>
            </a:r>
            <a:endParaRPr lang="ru-RU" sz="1200" b="1" i="1" dirty="0">
              <a:solidFill>
                <a:srgbClr val="669900"/>
              </a:solidFill>
              <a:latin typeface="+mn-lt"/>
            </a:endParaRPr>
          </a:p>
        </p:txBody>
      </p:sp>
      <p:pic>
        <p:nvPicPr>
          <p:cNvPr id="8" name="Picture 4" descr="Y:\hapugin_foto\2014\лучший ср мед работник\фотографии Бонум\минздрав\KNA_55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524000"/>
            <a:ext cx="2748365" cy="1828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3" descr="Y:\hapugin_foto\2014\лучший ср мед работник\фотографии Бонум\минздрав\KNA_56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3657600"/>
            <a:ext cx="4267200" cy="2839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2" descr="Y:\hapugin_foto\2014\лучший ср мед работник\фотографии Бонум\минздрав\KNA_566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3600" y="1447800"/>
            <a:ext cx="2977397" cy="1981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>
            <a:off x="2267501" y="381000"/>
            <a:ext cx="558531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j-lt"/>
              </a:rPr>
              <a:t>НОМИНАЦИЯ </a:t>
            </a:r>
            <a:endParaRPr lang="en-US" b="1" dirty="0" smtClean="0">
              <a:solidFill>
                <a:srgbClr val="006C00"/>
              </a:solidFill>
              <a:latin typeface="+mj-lt"/>
            </a:endParaRPr>
          </a:p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j-lt"/>
              </a:rPr>
              <a:t>«</a:t>
            </a:r>
            <a:r>
              <a:rPr lang="ru-RU" b="1" dirty="0">
                <a:solidFill>
                  <a:srgbClr val="006C00"/>
                </a:solidFill>
                <a:latin typeface="+mj-lt"/>
              </a:rPr>
              <a:t>ЛУЧШАЯ СТАРШАЯ МЕДИЦИНСКАЯ СЕСТРА»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489075" y="2130425"/>
            <a:ext cx="704532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05000"/>
              </a:lnSpc>
              <a:tabLst>
                <a:tab pos="685800" algn="l"/>
              </a:tabLst>
              <a:defRPr/>
            </a:pPr>
            <a:r>
              <a:rPr lang="ru-RU" sz="1200" b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+mj-lt"/>
              </a:rPr>
              <a:t>	</a:t>
            </a:r>
            <a:endParaRPr lang="ru-RU" sz="2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295400" y="1295400"/>
            <a:ext cx="7620000" cy="51816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endParaRPr lang="ru-RU" sz="1400" dirty="0"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7800" y="1371600"/>
            <a:ext cx="74676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400" b="1" dirty="0" smtClean="0">
                <a:solidFill>
                  <a:srgbClr val="006C00"/>
                </a:solidFill>
                <a:latin typeface="+mj-lt"/>
                <a:ea typeface="Tahoma" pitchFamily="34" charset="0"/>
                <a:cs typeface="Tahoma" pitchFamily="34" charset="0"/>
              </a:rPr>
              <a:t>Площадка проведения: </a:t>
            </a:r>
            <a:r>
              <a:rPr lang="ru-RU" sz="1400" b="1" dirty="0" smtClean="0">
                <a:latin typeface="+mj-lt"/>
                <a:ea typeface="Tahoma" pitchFamily="34" charset="0"/>
                <a:cs typeface="Tahoma" pitchFamily="34" charset="0"/>
              </a:rPr>
              <a:t>Государственное бюджетное образовательное учреждение  «Свердловский областной медицинский колледж»</a:t>
            </a:r>
          </a:p>
          <a:p>
            <a:pPr algn="just">
              <a:defRPr/>
            </a:pPr>
            <a:r>
              <a:rPr lang="ru-RU" sz="1400" b="1" dirty="0" smtClean="0">
                <a:latin typeface="+mj-lt"/>
                <a:ea typeface="Tahoma" pitchFamily="34" charset="0"/>
                <a:cs typeface="Tahoma" pitchFamily="34" charset="0"/>
              </a:rPr>
              <a:t>Директор – Левина Ирина Анатольевна</a:t>
            </a:r>
          </a:p>
          <a:p>
            <a:pPr algn="ctr">
              <a:defRPr/>
            </a:pPr>
            <a:endParaRPr lang="ru-RU" sz="1400" b="1" dirty="0" smtClean="0">
              <a:solidFill>
                <a:srgbClr val="006C00"/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ru-RU" sz="1400" dirty="0" smtClean="0">
                <a:solidFill>
                  <a:srgbClr val="669900"/>
                </a:solidFill>
                <a:latin typeface="+mj-lt"/>
              </a:rPr>
              <a:t> </a:t>
            </a:r>
            <a:r>
              <a:rPr lang="ru-RU" sz="1400" b="1" dirty="0" smtClean="0">
                <a:solidFill>
                  <a:srgbClr val="006C00"/>
                </a:solidFill>
                <a:latin typeface="+mj-lt"/>
              </a:rPr>
              <a:t>ПОБЕДИТЕЛИ</a:t>
            </a:r>
            <a:endParaRPr lang="ru-RU" sz="1400" dirty="0">
              <a:solidFill>
                <a:srgbClr val="006C00"/>
              </a:solidFill>
              <a:latin typeface="+mj-lt"/>
            </a:endParaRPr>
          </a:p>
          <a:p>
            <a:pPr algn="just">
              <a:defRPr/>
            </a:pPr>
            <a:r>
              <a:rPr lang="ru-RU" sz="1400" b="1" dirty="0">
                <a:solidFill>
                  <a:srgbClr val="C00000"/>
                </a:solidFill>
                <a:latin typeface="+mj-lt"/>
              </a:rPr>
              <a:t>ЛАПТЕВА Ольга Александровна, ГБУЗ Свердловской области «Серовская городская больница № 1», стаж работы 13 лет </a:t>
            </a:r>
            <a:r>
              <a:rPr lang="ru-RU" sz="1400" b="1" dirty="0">
                <a:latin typeface="+mj-lt"/>
              </a:rPr>
              <a:t>- </a:t>
            </a:r>
            <a:r>
              <a:rPr lang="ru-RU" sz="1400" b="1" i="1" dirty="0">
                <a:solidFill>
                  <a:srgbClr val="C00000"/>
                </a:solidFill>
                <a:latin typeface="+mj-lt"/>
              </a:rPr>
              <a:t>1 место (</a:t>
            </a:r>
            <a:r>
              <a:rPr lang="ru-RU" sz="1400" b="1" i="1" dirty="0" err="1">
                <a:solidFill>
                  <a:srgbClr val="C00000"/>
                </a:solidFill>
                <a:latin typeface="+mj-lt"/>
              </a:rPr>
              <a:t>УрФО</a:t>
            </a:r>
            <a:r>
              <a:rPr lang="ru-RU" sz="1400" b="1" i="1" dirty="0">
                <a:solidFill>
                  <a:srgbClr val="C00000"/>
                </a:solidFill>
                <a:latin typeface="+mj-lt"/>
              </a:rPr>
              <a:t>)</a:t>
            </a:r>
          </a:p>
          <a:p>
            <a:pPr algn="just">
              <a:defRPr/>
            </a:pPr>
            <a:r>
              <a:rPr lang="ru-RU" sz="1400" b="1" dirty="0" smtClean="0">
                <a:latin typeface="+mj-lt"/>
              </a:rPr>
              <a:t>ШУКЛИНА </a:t>
            </a:r>
            <a:r>
              <a:rPr lang="ru-RU" sz="1400" b="1" dirty="0">
                <a:latin typeface="+mj-lt"/>
              </a:rPr>
              <a:t>Татьяна Валерьевна, ГАУЗ «Детская городская больница с перинатальным центром» Республика Татарстан, стаж работы 11 лет - </a:t>
            </a:r>
            <a:r>
              <a:rPr lang="ru-RU" sz="1400" b="1" i="1" dirty="0">
                <a:solidFill>
                  <a:srgbClr val="C00000"/>
                </a:solidFill>
                <a:latin typeface="+mj-lt"/>
              </a:rPr>
              <a:t>2 место (ПФО)</a:t>
            </a:r>
          </a:p>
          <a:p>
            <a:pPr algn="just">
              <a:defRPr/>
            </a:pPr>
            <a:r>
              <a:rPr lang="ru-RU" sz="1400" b="1" dirty="0">
                <a:latin typeface="+mj-lt"/>
              </a:rPr>
              <a:t>БЕЛОКОНЬ Татьяна Сергеевна, ГБУЗ Ставропольского края «Красногвардейская центральная районная больница», стаж работы 16 лет - </a:t>
            </a:r>
            <a:r>
              <a:rPr lang="ru-RU" sz="1400" b="1" i="1" dirty="0">
                <a:solidFill>
                  <a:srgbClr val="C00000"/>
                </a:solidFill>
                <a:latin typeface="+mj-lt"/>
              </a:rPr>
              <a:t>3 место (СКФО)</a:t>
            </a:r>
          </a:p>
          <a:p>
            <a:pPr algn="just">
              <a:defRPr/>
            </a:pPr>
            <a:endParaRPr lang="ru-RU" sz="1400" b="1" i="1" dirty="0">
              <a:solidFill>
                <a:srgbClr val="669900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98055" y="381000"/>
            <a:ext cx="452579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j-lt"/>
              </a:rPr>
              <a:t>НОМИНАЦИЯ </a:t>
            </a:r>
            <a:r>
              <a:rPr lang="ru-RU" b="1" dirty="0">
                <a:solidFill>
                  <a:srgbClr val="006C00"/>
                </a:solidFill>
                <a:latin typeface="+mj-lt"/>
              </a:rPr>
              <a:t>«ЛУЧШИЙ ФЕЛЬДШЕР»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524000" y="4243387"/>
            <a:ext cx="7391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solidFill>
                  <a:srgbClr val="006C00"/>
                </a:solidFill>
                <a:latin typeface="+mj-lt"/>
              </a:rPr>
              <a:t>НЕЗАВИСИМЫЕ ЭКСПЕРТЫ КОНКУРСА</a:t>
            </a:r>
          </a:p>
          <a:p>
            <a:pPr>
              <a:defRPr/>
            </a:pPr>
            <a:r>
              <a:rPr lang="ru-RU" sz="1400" b="1" dirty="0" smtClean="0">
                <a:latin typeface="+mj-lt"/>
              </a:rPr>
              <a:t>БУБЛИКОВА Ирина Владимировна</a:t>
            </a:r>
            <a:r>
              <a:rPr lang="ru-RU" sz="1400" dirty="0" smtClean="0">
                <a:latin typeface="+mj-lt"/>
              </a:rPr>
              <a:t> - главный внештатный специалист по управлению сестринской деятельностью Северо-Западного федерального </a:t>
            </a:r>
            <a:r>
              <a:rPr lang="ru-RU" sz="1400" dirty="0" smtClean="0">
                <a:latin typeface="+mj-lt"/>
              </a:rPr>
              <a:t>округа</a:t>
            </a:r>
            <a:endParaRPr lang="ru-RU" sz="1400" b="1" dirty="0" smtClean="0">
              <a:solidFill>
                <a:srgbClr val="006C00"/>
              </a:solidFill>
              <a:latin typeface="+mj-lt"/>
            </a:endParaRPr>
          </a:p>
          <a:p>
            <a:pPr>
              <a:defRPr/>
            </a:pPr>
            <a:r>
              <a:rPr lang="ru-RU" sz="1400" b="1" dirty="0" smtClean="0">
                <a:latin typeface="+mj-lt"/>
              </a:rPr>
              <a:t>ПОДГОРНАЯ Людмила Александровна</a:t>
            </a:r>
            <a:r>
              <a:rPr lang="ru-RU" sz="1400" dirty="0" smtClean="0">
                <a:latin typeface="+mj-lt"/>
              </a:rPr>
              <a:t> - главный внештатный специалист по управлению сестринским делом при Департаменте Смоленской области по </a:t>
            </a:r>
            <a:r>
              <a:rPr lang="ru-RU" sz="1400" dirty="0" smtClean="0">
                <a:latin typeface="+mj-lt"/>
              </a:rPr>
              <a:t>здравоохранению</a:t>
            </a:r>
            <a:endParaRPr lang="ru-RU" sz="1400" dirty="0" smtClean="0">
              <a:solidFill>
                <a:srgbClr val="006C00"/>
              </a:solidFill>
              <a:latin typeface="+mj-lt"/>
            </a:endParaRPr>
          </a:p>
          <a:p>
            <a:pPr>
              <a:defRPr/>
            </a:pPr>
            <a:r>
              <a:rPr lang="ru-RU" sz="1400" b="1" dirty="0" smtClean="0">
                <a:latin typeface="+mj-lt"/>
              </a:rPr>
              <a:t>СТЕПАНЕНКО Татьяна Георгиевна</a:t>
            </a:r>
            <a:r>
              <a:rPr lang="ru-RU" sz="1400" dirty="0" smtClean="0">
                <a:latin typeface="+mj-lt"/>
              </a:rPr>
              <a:t> – Заместитель главного врача по медицинской части БУЗ Воронежской области «</a:t>
            </a:r>
            <a:r>
              <a:rPr lang="ru-RU" sz="1400" dirty="0" err="1" smtClean="0">
                <a:latin typeface="+mj-lt"/>
              </a:rPr>
              <a:t>Россошанская</a:t>
            </a:r>
            <a:r>
              <a:rPr lang="ru-RU" sz="1400" dirty="0" smtClean="0">
                <a:latin typeface="+mj-lt"/>
              </a:rPr>
              <a:t> районная больница</a:t>
            </a:r>
            <a:r>
              <a:rPr lang="ru-RU" sz="1400" dirty="0" smtClean="0">
                <a:latin typeface="+mj-lt"/>
              </a:rPr>
              <a:t>»</a:t>
            </a:r>
            <a:endParaRPr lang="ru-RU" sz="1400" b="1" dirty="0" smtClean="0">
              <a:solidFill>
                <a:srgbClr val="006C00"/>
              </a:solidFill>
              <a:latin typeface="+mj-lt"/>
            </a:endParaRPr>
          </a:p>
          <a:p>
            <a:pPr algn="ctr">
              <a:defRPr/>
            </a:pPr>
            <a:endParaRPr lang="ru-RU" sz="1400" b="1" dirty="0" smtClean="0">
              <a:solidFill>
                <a:srgbClr val="006C00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447800" y="2438400"/>
            <a:ext cx="704532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05000"/>
              </a:lnSpc>
              <a:tabLst>
                <a:tab pos="685800" algn="l"/>
              </a:tabLst>
              <a:defRPr/>
            </a:pPr>
            <a:r>
              <a:rPr lang="ru-RU" sz="1200" b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+mj-lt"/>
              </a:rPr>
              <a:t>	</a:t>
            </a:r>
            <a:endParaRPr lang="ru-RU" sz="2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1986" name="Прямоугольник 7"/>
          <p:cNvSpPr>
            <a:spLocks noChangeArrowheads="1"/>
          </p:cNvSpPr>
          <p:nvPr/>
        </p:nvSpPr>
        <p:spPr bwMode="auto">
          <a:xfrm>
            <a:off x="1143000" y="152400"/>
            <a:ext cx="8001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Arial" charset="0"/>
              </a:rPr>
              <a:t> </a:t>
            </a:r>
            <a:endParaRPr lang="ru-RU" sz="1600">
              <a:latin typeface="Arial" charset="0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295400" y="1295400"/>
            <a:ext cx="7620000" cy="51816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endParaRPr lang="ru-RU" sz="1400" dirty="0"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9200" y="1447800"/>
            <a:ext cx="7696200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400" dirty="0">
                <a:solidFill>
                  <a:srgbClr val="669900"/>
                </a:solidFill>
                <a:latin typeface="+mn-lt"/>
              </a:rPr>
              <a:t> </a:t>
            </a:r>
            <a:endParaRPr lang="ru-RU" sz="1200" b="1" i="1" dirty="0">
              <a:solidFill>
                <a:srgbClr val="669900"/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98055" y="381000"/>
            <a:ext cx="452579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j-lt"/>
              </a:rPr>
              <a:t>НОМИНАЦИЯ </a:t>
            </a:r>
            <a:r>
              <a:rPr lang="ru-RU" b="1" dirty="0">
                <a:solidFill>
                  <a:srgbClr val="006C00"/>
                </a:solidFill>
                <a:latin typeface="+mj-lt"/>
              </a:rPr>
              <a:t>«ЛУЧШИЙ ФЕЛЬДШЕР»</a:t>
            </a:r>
          </a:p>
        </p:txBody>
      </p:sp>
      <p:pic>
        <p:nvPicPr>
          <p:cNvPr id="1028" name="Picture 4" descr="Z:\1 - ОБЩАЯ\КОНКУРС РФ\лучший ср мед работник_фото\Лучший фельдшер\Лучший фельдшер отобранное\Лаптева Ольга Александровна\IMG_0996 -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3810000"/>
            <a:ext cx="3003096" cy="2690774"/>
          </a:xfrm>
          <a:prstGeom prst="rect">
            <a:avLst/>
          </a:prstGeom>
          <a:noFill/>
        </p:spPr>
      </p:pic>
      <p:pic>
        <p:nvPicPr>
          <p:cNvPr id="1029" name="Picture 5" descr="Z:\1 - ОБЩАЯ\КОНКУРС РФ\лучший ср мед работник_фото\Лучший фельдшер\Лучший фельдшер отобранное\Пушная Светлана Владимировна\IMG_1241 - коп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0" y="1447800"/>
            <a:ext cx="3728338" cy="2438400"/>
          </a:xfrm>
          <a:prstGeom prst="rect">
            <a:avLst/>
          </a:prstGeom>
          <a:noFill/>
        </p:spPr>
      </p:pic>
      <p:pic>
        <p:nvPicPr>
          <p:cNvPr id="1030" name="Picture 6" descr="Z:\1 - ОБЩАЯ\КОНКУРС РФ\лучший ср мед работник_фото\Лучший фельдшер\Лучший фельдшер отобранное\общие фото участников\ZRV_3492 - коп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0" y="1371600"/>
            <a:ext cx="2895600" cy="2317198"/>
          </a:xfrm>
          <a:prstGeom prst="rect">
            <a:avLst/>
          </a:prstGeom>
          <a:noFill/>
        </p:spPr>
      </p:pic>
      <p:pic>
        <p:nvPicPr>
          <p:cNvPr id="1031" name="Picture 7" descr="Z:\1 - ОБЩАЯ\КОНКУРС РФ\лучший ср мед работник_фото\Лучший фельдшер\Лучший фельдшер отобранное\Дьяконов Андрей Юрьевич\ZRV_3650 - копи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7400" y="4038600"/>
            <a:ext cx="2819400" cy="256128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489075" y="2130425"/>
            <a:ext cx="704532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05000"/>
              </a:lnSpc>
              <a:tabLst>
                <a:tab pos="685800" algn="l"/>
              </a:tabLst>
              <a:defRPr/>
            </a:pPr>
            <a:r>
              <a:rPr lang="ru-RU" sz="1200" b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+mj-lt"/>
              </a:rPr>
              <a:t>	</a:t>
            </a:r>
            <a:endParaRPr lang="ru-RU" sz="2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3794" name="Прямоугольник 7"/>
          <p:cNvSpPr>
            <a:spLocks noChangeArrowheads="1"/>
          </p:cNvSpPr>
          <p:nvPr/>
        </p:nvSpPr>
        <p:spPr bwMode="auto">
          <a:xfrm>
            <a:off x="1143000" y="152400"/>
            <a:ext cx="8001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Arial" charset="0"/>
              </a:rPr>
              <a:t> </a:t>
            </a:r>
            <a:endParaRPr lang="ru-RU" sz="1600">
              <a:latin typeface="Arial" charset="0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295400" y="1295400"/>
            <a:ext cx="7620000" cy="51816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endParaRPr lang="ru-RU" sz="1400" dirty="0"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7800" y="1447800"/>
            <a:ext cx="74676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400" b="1" dirty="0" smtClean="0">
                <a:solidFill>
                  <a:srgbClr val="006C00"/>
                </a:solidFill>
                <a:latin typeface="+mj-lt"/>
                <a:ea typeface="Tahoma" pitchFamily="34" charset="0"/>
                <a:cs typeface="Tahoma" pitchFamily="34" charset="0"/>
              </a:rPr>
              <a:t>Площадка проведения: </a:t>
            </a:r>
            <a:r>
              <a:rPr lang="ru-RU" sz="1400" b="1" dirty="0" smtClean="0">
                <a:latin typeface="+mj-lt"/>
                <a:ea typeface="Tahoma" pitchFamily="34" charset="0"/>
                <a:cs typeface="Tahoma" pitchFamily="34" charset="0"/>
              </a:rPr>
              <a:t>Муниципальное автономное учреждение «Клинико-диагностический центр» </a:t>
            </a:r>
          </a:p>
          <a:p>
            <a:pPr>
              <a:defRPr/>
            </a:pPr>
            <a:r>
              <a:rPr lang="ru-RU" sz="1400" b="1" dirty="0" smtClean="0">
                <a:latin typeface="+mj-lt"/>
                <a:ea typeface="Tahoma" pitchFamily="34" charset="0"/>
                <a:cs typeface="Tahoma" pitchFamily="34" charset="0"/>
              </a:rPr>
              <a:t>Главный врач – </a:t>
            </a:r>
            <a:r>
              <a:rPr lang="ru-RU" sz="1400" b="1" dirty="0" err="1" smtClean="0">
                <a:latin typeface="+mj-lt"/>
                <a:ea typeface="Tahoma" pitchFamily="34" charset="0"/>
                <a:cs typeface="Tahoma" pitchFamily="34" charset="0"/>
              </a:rPr>
              <a:t>Бейкин</a:t>
            </a:r>
            <a:r>
              <a:rPr lang="ru-RU" sz="1400" b="1" dirty="0" smtClean="0">
                <a:latin typeface="+mj-lt"/>
                <a:ea typeface="Tahoma" pitchFamily="34" charset="0"/>
                <a:cs typeface="Tahoma" pitchFamily="34" charset="0"/>
              </a:rPr>
              <a:t> Яков Борисович</a:t>
            </a:r>
          </a:p>
          <a:p>
            <a:pPr>
              <a:defRPr/>
            </a:pPr>
            <a:endParaRPr lang="ru-RU" sz="1400" b="1" dirty="0" smtClean="0">
              <a:latin typeface="+mj-lt"/>
              <a:ea typeface="Tahoma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ru-RU" sz="1400" b="1" dirty="0" smtClean="0">
                <a:solidFill>
                  <a:srgbClr val="006C00"/>
                </a:solidFill>
                <a:latin typeface="+mj-lt"/>
              </a:rPr>
              <a:t>ПОБЕДИТЕЛИ</a:t>
            </a:r>
            <a:endParaRPr lang="ru-RU" sz="1400" b="1" dirty="0">
              <a:solidFill>
                <a:srgbClr val="006C00"/>
              </a:solidFill>
              <a:latin typeface="+mj-lt"/>
            </a:endParaRPr>
          </a:p>
          <a:p>
            <a:pPr algn="just">
              <a:defRPr/>
            </a:pPr>
            <a:r>
              <a:rPr lang="ru-RU" sz="1400" b="1" dirty="0">
                <a:solidFill>
                  <a:srgbClr val="C00000"/>
                </a:solidFill>
                <a:latin typeface="+mj-lt"/>
              </a:rPr>
              <a:t>СЕРЯПОВА Юлия Борисовна, ГБУЗ Свердловской области «Свердловская областная клиническая психиатрическая больница», стаж работы 15 лет - </a:t>
            </a:r>
            <a:r>
              <a:rPr lang="ru-RU" sz="1400" b="1" i="1" dirty="0">
                <a:solidFill>
                  <a:srgbClr val="C00000"/>
                </a:solidFill>
                <a:latin typeface="+mj-lt"/>
              </a:rPr>
              <a:t>1 место (</a:t>
            </a:r>
            <a:r>
              <a:rPr lang="ru-RU" sz="1400" b="1" i="1" dirty="0" err="1">
                <a:solidFill>
                  <a:srgbClr val="C00000"/>
                </a:solidFill>
                <a:latin typeface="+mj-lt"/>
              </a:rPr>
              <a:t>УрФО</a:t>
            </a:r>
            <a:r>
              <a:rPr lang="ru-RU" sz="1400" b="1" i="1" dirty="0">
                <a:solidFill>
                  <a:srgbClr val="C00000"/>
                </a:solidFill>
                <a:latin typeface="+mj-lt"/>
              </a:rPr>
              <a:t>)</a:t>
            </a:r>
          </a:p>
          <a:p>
            <a:pPr algn="just">
              <a:defRPr/>
            </a:pPr>
            <a:r>
              <a:rPr lang="ru-RU" sz="1400" b="1" dirty="0" smtClean="0">
                <a:latin typeface="+mj-lt"/>
              </a:rPr>
              <a:t>ПОПОВА  </a:t>
            </a:r>
            <a:r>
              <a:rPr lang="ru-RU" sz="1400" b="1" dirty="0">
                <a:latin typeface="+mj-lt"/>
              </a:rPr>
              <a:t>Наталья Анатольевна, КУЗ Воронежской области «Воронежский областной клинический противотуберкулезный диспансер им. Н.С. </a:t>
            </a:r>
            <a:r>
              <a:rPr lang="ru-RU" sz="1400" b="1" dirty="0" err="1">
                <a:latin typeface="+mj-lt"/>
              </a:rPr>
              <a:t>Похвистневой</a:t>
            </a:r>
            <a:r>
              <a:rPr lang="ru-RU" sz="1400" b="1" dirty="0">
                <a:latin typeface="+mj-lt"/>
              </a:rPr>
              <a:t>», стаж работы 15 лет – </a:t>
            </a:r>
          </a:p>
          <a:p>
            <a:pPr algn="just">
              <a:defRPr/>
            </a:pPr>
            <a:r>
              <a:rPr lang="ru-RU" sz="1400" b="1" i="1" dirty="0">
                <a:solidFill>
                  <a:srgbClr val="C00000"/>
                </a:solidFill>
                <a:latin typeface="+mj-lt"/>
              </a:rPr>
              <a:t>2 место (ЦФО)</a:t>
            </a:r>
          </a:p>
          <a:p>
            <a:pPr algn="just">
              <a:defRPr/>
            </a:pPr>
            <a:r>
              <a:rPr lang="ru-RU" sz="1400" b="1" dirty="0">
                <a:latin typeface="+mj-lt"/>
              </a:rPr>
              <a:t>ПАНЬКОВА Ольга Дмитриевна, БУЗ Омской области «Областная клиническая больница», стаж работы 37 лет - </a:t>
            </a:r>
            <a:r>
              <a:rPr lang="ru-RU" sz="1400" b="1" i="1" dirty="0">
                <a:solidFill>
                  <a:srgbClr val="C00000"/>
                </a:solidFill>
                <a:latin typeface="+mj-lt"/>
              </a:rPr>
              <a:t>3 место (СФО)</a:t>
            </a:r>
          </a:p>
          <a:p>
            <a:pPr algn="ctr">
              <a:defRPr/>
            </a:pPr>
            <a:endParaRPr lang="ru-RU" sz="1400" b="1" i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47556" y="381000"/>
            <a:ext cx="442678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6C00"/>
                </a:solidFill>
                <a:latin typeface="+mn-lt"/>
              </a:rPr>
              <a:t>НОМИНАЦИЯ </a:t>
            </a:r>
            <a:r>
              <a:rPr lang="ru-RU" b="1" dirty="0">
                <a:solidFill>
                  <a:srgbClr val="006C00"/>
                </a:solidFill>
                <a:latin typeface="+mn-lt"/>
              </a:rPr>
              <a:t>«ЛУЧШИЙ ЛАБОРАНТ»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56944" y="4611231"/>
            <a:ext cx="75346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solidFill>
                  <a:srgbClr val="006C00"/>
                </a:solidFill>
                <a:latin typeface="+mj-lt"/>
              </a:rPr>
              <a:t>НЕЗАВИСИМЫЕ ЭКСПЕРТЫ КОНКУРСА</a:t>
            </a:r>
          </a:p>
          <a:p>
            <a:pPr algn="just">
              <a:defRPr/>
            </a:pPr>
            <a:r>
              <a:rPr lang="ru-RU" sz="1400" b="1" dirty="0" smtClean="0">
                <a:latin typeface="+mj-lt"/>
              </a:rPr>
              <a:t>ПОГОРЕЛОВА Галина Евгеньевна</a:t>
            </a:r>
            <a:r>
              <a:rPr lang="ru-RU" sz="1400" dirty="0" smtClean="0">
                <a:latin typeface="+mj-lt"/>
              </a:rPr>
              <a:t> - главный внештатный специалист по управлению сестринской деятельностью Южного Федерального </a:t>
            </a:r>
            <a:r>
              <a:rPr lang="ru-RU" sz="1400" dirty="0" smtClean="0">
                <a:latin typeface="+mj-lt"/>
              </a:rPr>
              <a:t>округа</a:t>
            </a:r>
            <a:endParaRPr lang="ru-RU" sz="1400" b="1" dirty="0" smtClean="0">
              <a:solidFill>
                <a:srgbClr val="006C00"/>
              </a:solidFill>
              <a:latin typeface="+mj-lt"/>
            </a:endParaRPr>
          </a:p>
          <a:p>
            <a:pPr algn="just">
              <a:defRPr/>
            </a:pPr>
            <a:r>
              <a:rPr lang="ru-RU" sz="1400" b="1" dirty="0" smtClean="0">
                <a:latin typeface="+mj-lt"/>
              </a:rPr>
              <a:t>СМИРНОВ Владимир Павлович</a:t>
            </a:r>
            <a:r>
              <a:rPr lang="ru-RU" sz="1400" dirty="0" smtClean="0">
                <a:latin typeface="+mj-lt"/>
              </a:rPr>
              <a:t> - главный внештатный специалист по управлению сестринской деятельностью Приволжского федерального округа Федерального округа, доктор медицинских наук, профессор </a:t>
            </a:r>
          </a:p>
          <a:p>
            <a:pPr algn="just">
              <a:defRPr/>
            </a:pPr>
            <a:r>
              <a:rPr lang="ru-RU" sz="1400" b="1" dirty="0" smtClean="0">
                <a:latin typeface="+mj-lt"/>
              </a:rPr>
              <a:t>ЦВИРЕНКО Сергей Васильевич</a:t>
            </a:r>
            <a:r>
              <a:rPr lang="ru-RU" sz="1400" dirty="0" smtClean="0">
                <a:latin typeface="+mj-lt"/>
              </a:rPr>
              <a:t> – главный внештатный специалист по лабораторной диагностике Уральского федерального округа, доктор медицинских наук, профессор</a:t>
            </a:r>
            <a:endParaRPr lang="ru-RU" sz="1400" b="1" dirty="0" smtClean="0">
              <a:solidFill>
                <a:srgbClr val="006C00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5970</TotalTime>
  <Words>1965</Words>
  <Application>Microsoft Office PowerPoint</Application>
  <PresentationFormat>Экран (4:3)</PresentationFormat>
  <Paragraphs>265</Paragraphs>
  <Slides>23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Оформление по умолчанию</vt:lpstr>
      <vt:lpstr>Слайд 1</vt:lpstr>
      <vt:lpstr>ПОЛОЖЕНИЕ  о проведении Всероссийского конкурса  профессионального мастерства  «Лучший средний медицинский работник 2013 года»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Ирина Анатольевна</dc:creator>
  <cp:lastModifiedBy>Горелова Елена</cp:lastModifiedBy>
  <cp:revision>687</cp:revision>
  <cp:lastPrinted>2012-05-16T03:44:28Z</cp:lastPrinted>
  <dcterms:created xsi:type="dcterms:W3CDTF">1601-01-01T00:00:00Z</dcterms:created>
  <dcterms:modified xsi:type="dcterms:W3CDTF">2014-04-09T04:08:01Z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