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31" r:id="rId2"/>
    <p:sldId id="323" r:id="rId3"/>
    <p:sldId id="264" r:id="rId4"/>
    <p:sldId id="328" r:id="rId5"/>
    <p:sldId id="332" r:id="rId6"/>
    <p:sldId id="311" r:id="rId7"/>
    <p:sldId id="307" r:id="rId8"/>
    <p:sldId id="309" r:id="rId9"/>
    <p:sldId id="330" r:id="rId10"/>
    <p:sldId id="316" r:id="rId11"/>
    <p:sldId id="313" r:id="rId12"/>
    <p:sldId id="306" r:id="rId13"/>
    <p:sldId id="302" r:id="rId14"/>
    <p:sldId id="304" r:id="rId15"/>
    <p:sldId id="317" r:id="rId16"/>
    <p:sldId id="333" r:id="rId17"/>
  </p:sldIdLst>
  <p:sldSz cx="9144000" cy="6858000" type="screen4x3"/>
  <p:notesSz cx="6858000" cy="96615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00"/>
    <a:srgbClr val="99FF99"/>
    <a:srgbClr val="CCFFCC"/>
    <a:srgbClr val="C7CCA6"/>
    <a:srgbClr val="FF7C80"/>
    <a:srgbClr val="FFFFCC"/>
    <a:srgbClr val="FF9966"/>
    <a:srgbClr val="FF9999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197" autoAdjust="0"/>
  </p:normalViewPr>
  <p:slideViewPr>
    <p:cSldViewPr>
      <p:cViewPr>
        <p:scale>
          <a:sx n="68" d="100"/>
          <a:sy n="68" d="100"/>
        </p:scale>
        <p:origin x="-774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2600"/>
          </a:xfrm>
          <a:prstGeom prst="rect">
            <a:avLst/>
          </a:prstGeom>
        </p:spPr>
        <p:txBody>
          <a:bodyPr vert="horz" lIns="89492" tIns="44746" rIns="89492" bIns="447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2600"/>
          </a:xfrm>
          <a:prstGeom prst="rect">
            <a:avLst/>
          </a:prstGeom>
        </p:spPr>
        <p:txBody>
          <a:bodyPr vert="horz" lIns="89492" tIns="44746" rIns="89492" bIns="4474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F0D723-2450-4B10-950D-BF08749F1FA6}" type="datetimeFigureOut">
              <a:rPr lang="ru-RU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5488"/>
            <a:ext cx="4829175" cy="3622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492" tIns="44746" rIns="89492" bIns="44746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589463"/>
            <a:ext cx="5486400" cy="4348162"/>
          </a:xfrm>
          <a:prstGeom prst="rect">
            <a:avLst/>
          </a:prstGeom>
        </p:spPr>
        <p:txBody>
          <a:bodyPr vert="horz" lIns="89492" tIns="44746" rIns="89492" bIns="44746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71800" cy="482600"/>
          </a:xfrm>
          <a:prstGeom prst="rect">
            <a:avLst/>
          </a:prstGeom>
        </p:spPr>
        <p:txBody>
          <a:bodyPr vert="horz" lIns="89492" tIns="44746" rIns="89492" bIns="447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177338"/>
            <a:ext cx="2971800" cy="482600"/>
          </a:xfrm>
          <a:prstGeom prst="rect">
            <a:avLst/>
          </a:prstGeom>
        </p:spPr>
        <p:txBody>
          <a:bodyPr vert="horz" lIns="89492" tIns="44746" rIns="89492" bIns="4474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42D9AEE-4A8D-4E0E-955E-C08BEDFE9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D9AEE-4A8D-4E0E-955E-C08BEDFE928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Слайд 15</a:t>
            </a: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0C6BB7-360E-458C-BAB5-5A7D12B4264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C89404-8FD0-47CF-888D-E973113CFA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F04BD-BF93-4D6B-97EF-CE383994A79B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8CF7E-816F-4FAB-AED6-8B5A4ACA5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E88BA-0ED9-43EB-B61A-51B1889F799D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8065E-E2F3-4BA4-989A-C3D662900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47CCF-65FE-4530-84CA-AF500CA64EFC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99D7F-12BD-497F-98B0-E5E4FF64F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81F53-A905-4522-8974-BA40640D086F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B8BD3-A203-4FF2-B666-A5741175B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2BA0F-C04C-475E-AF9F-57524B0D8572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D1A64-F97A-4941-9B8C-9F1E25E4B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418BE-4FC0-4902-BA43-74C3585122DC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BC501-4287-4716-A752-EF90571A4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D3B5-7D93-4B3F-94BF-DA7B4C9B74BE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B89DD-CB7C-4D3E-8428-EC244203F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46B0A-FAB7-4079-9B03-31129E1FD436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DFAD9-82E0-4818-A7AD-285C3C6C5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1330C-C66D-4F5A-8C5C-0B02CFE9ADF5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D9BFE-BAF4-4A51-82EC-73788AA39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B7C82-5307-4CC5-8641-8A9DA3EF3DB0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8956B-B10F-4582-9FEF-BAC50C5B2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BB42E-E3B7-49D5-AA0B-6EBFB2030C8B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A32DD-66C7-425C-BCD3-F02A1BADF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F66E06-5174-459F-BC24-ED8DE9FBF78A}" type="datetime1">
              <a:rPr lang="ru-RU" smtClean="0"/>
              <a:pPr>
                <a:defRPr/>
              </a:pPr>
              <a:t>18.12.2013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038225-7493-4C85-A77F-696AF788F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14290"/>
            <a:ext cx="665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Министерство здравоохранения Свердловской области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285860"/>
            <a:ext cx="7500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Основные положения ФЗ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 05.04.2013 № 44-ФЗ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«О контрактной системе в сфере закупок товаров, работ, услуг для обеспечения государственных и муниципальных нужд»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4" y="5429264"/>
            <a:ext cx="3488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Заместитель Министра</a:t>
            </a:r>
          </a:p>
          <a:p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Кивелева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Нонна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Николаевна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58" y="6643710"/>
            <a:ext cx="941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Декабрь 2013</a:t>
            </a:r>
            <a:endParaRPr lang="ru-RU" sz="10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8BD3-A203-4FF2-B666-A5741175B34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 txBox="1">
            <a:spLocks noChangeArrowheads="1"/>
          </p:cNvSpPr>
          <p:nvPr/>
        </p:nvSpPr>
        <p:spPr bwMode="auto">
          <a:xfrm>
            <a:off x="785813" y="71438"/>
            <a:ext cx="7920037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latin typeface="Arial" charset="0"/>
                <a:cs typeface="Arial" charset="0"/>
              </a:rPr>
              <a:t>Особенности ответственности заказчиков в </a:t>
            </a:r>
            <a:r>
              <a:rPr lang="ru-RU" sz="2000" b="1" dirty="0" smtClean="0">
                <a:latin typeface="Arial" charset="0"/>
                <a:cs typeface="Arial" charset="0"/>
              </a:rPr>
              <a:t>контрактной системе</a:t>
            </a:r>
            <a:endParaRPr lang="ru-RU" sz="2000" b="1" dirty="0">
              <a:latin typeface="Arial" charset="0"/>
              <a:cs typeface="Arial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214438" y="857250"/>
            <a:ext cx="2500312" cy="235743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Соблюдение требований закона при размещении заказа (определение способа размещения, определение поставщика и т.д.)</a:t>
            </a:r>
          </a:p>
        </p:txBody>
      </p:sp>
      <p:sp>
        <p:nvSpPr>
          <p:cNvPr id="24581" name="Прямоугольник 18"/>
          <p:cNvSpPr>
            <a:spLocks noChangeArrowheads="1"/>
          </p:cNvSpPr>
          <p:nvPr/>
        </p:nvSpPr>
        <p:spPr bwMode="auto">
          <a:xfrm>
            <a:off x="500063" y="5773738"/>
            <a:ext cx="8501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Arial" charset="0"/>
                <a:cs typeface="Arial" charset="0"/>
              </a:rPr>
              <a:t>Результат: повышение уровня ответственности заказчиков.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14438" y="3286125"/>
            <a:ext cx="2500312" cy="235743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Неисполнение предписаний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14438" y="6286500"/>
            <a:ext cx="2571750" cy="357188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Отдельные элементы применялись 94-ФЗ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0688" y="6286500"/>
            <a:ext cx="2500312" cy="357188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Новеллы 44-ФЗ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29250" y="2571750"/>
            <a:ext cx="2500313" cy="135731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результативность обеспечения государственных нужд</a:t>
            </a:r>
          </a:p>
        </p:txBody>
      </p:sp>
      <p:sp>
        <p:nvSpPr>
          <p:cNvPr id="24586" name="TextBox 14"/>
          <p:cNvSpPr txBox="1">
            <a:spLocks noChangeArrowheads="1"/>
          </p:cNvSpPr>
          <p:nvPr/>
        </p:nvSpPr>
        <p:spPr bwMode="auto">
          <a:xfrm>
            <a:off x="4357688" y="2928938"/>
            <a:ext cx="428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/>
              <a:t>+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429250" y="4214813"/>
            <a:ext cx="2500313" cy="135731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признание закупки необоснованной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429250" y="928688"/>
            <a:ext cx="2500313" cy="135731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эффективность осуществления закупки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000125" y="3214688"/>
            <a:ext cx="3357563" cy="2286000"/>
          </a:xfrm>
          <a:prstGeom prst="roundRect">
            <a:avLst/>
          </a:prstGeom>
          <a:solidFill>
            <a:srgbClr val="FFFFCC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u="sng" dirty="0">
                <a:cs typeface="Arial" pitchFamily="34" charset="0"/>
              </a:rPr>
              <a:t>Правительство РФ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 smtClean="0">
                <a:solidFill>
                  <a:schemeClr val="tx2"/>
                </a:solidFill>
                <a:cs typeface="Arial" pitchFamily="34" charset="0"/>
              </a:rPr>
              <a:t>Устанавливает случаи обсуждения закупок;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 smtClean="0">
                <a:solidFill>
                  <a:schemeClr val="tx2"/>
                </a:solidFill>
                <a:cs typeface="Arial" pitchFamily="34" charset="0"/>
              </a:rPr>
              <a:t>Порядок обсуждения</a:t>
            </a:r>
            <a:endParaRPr lang="ru-RU" sz="16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906963" y="3214688"/>
            <a:ext cx="3379787" cy="2286000"/>
          </a:xfrm>
          <a:prstGeom prst="roundRect">
            <a:avLst/>
          </a:prstGeom>
          <a:solidFill>
            <a:srgbClr val="FFFFCC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u="sng" dirty="0" smtClean="0">
                <a:cs typeface="Arial" pitchFamily="34" charset="0"/>
              </a:rPr>
              <a:t>Исполнительные </a:t>
            </a:r>
            <a:r>
              <a:rPr lang="ru-RU" sz="1600" u="sng" dirty="0">
                <a:cs typeface="Arial" pitchFamily="34" charset="0"/>
              </a:rPr>
              <a:t>органы субъектов </a:t>
            </a:r>
            <a:r>
              <a:rPr lang="ru-RU" sz="1600" u="sng" dirty="0" smtClean="0">
                <a:cs typeface="Arial" pitchFamily="34" charset="0"/>
              </a:rPr>
              <a:t>РФ:</a:t>
            </a:r>
            <a:endParaRPr lang="ru-RU" sz="1600" u="sng" dirty="0">
              <a:cs typeface="Arial" pitchFamily="34" charset="0"/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/>
                </a:solidFill>
                <a:cs typeface="Arial" pitchFamily="34" charset="0"/>
              </a:rPr>
              <a:t>Устанавливают иные дополнительные случаи и порядок проведения общественного обсуждения закупок</a:t>
            </a:r>
            <a:endParaRPr lang="ru-RU" sz="16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12293" name="AutoShape 15"/>
          <p:cNvSpPr>
            <a:spLocks noChangeArrowheads="1"/>
          </p:cNvSpPr>
          <p:nvPr/>
        </p:nvSpPr>
        <p:spPr bwMode="auto">
          <a:xfrm>
            <a:off x="4389438" y="4143375"/>
            <a:ext cx="504825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00125" y="1000125"/>
            <a:ext cx="3357563" cy="15001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Порядок общественного обсуждения закупок на сумму свыше 1 млрд.руб.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(с 2014 года)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906963" y="1000125"/>
            <a:ext cx="3379787" cy="1500188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Обязательное обсуждение закупок в иных случаях</a:t>
            </a:r>
          </a:p>
        </p:txBody>
      </p:sp>
      <p:sp>
        <p:nvSpPr>
          <p:cNvPr id="12296" name="TextBox 17"/>
          <p:cNvSpPr txBox="1">
            <a:spLocks noChangeArrowheads="1"/>
          </p:cNvSpPr>
          <p:nvPr/>
        </p:nvSpPr>
        <p:spPr bwMode="auto">
          <a:xfrm>
            <a:off x="357188" y="2773363"/>
            <a:ext cx="8215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Arial" charset="0"/>
                <a:cs typeface="Arial" charset="0"/>
              </a:rPr>
              <a:t>Механизм реализации мероприятия</a:t>
            </a:r>
          </a:p>
        </p:txBody>
      </p:sp>
      <p:sp>
        <p:nvSpPr>
          <p:cNvPr id="12297" name="Прямоугольник 18"/>
          <p:cNvSpPr>
            <a:spLocks noChangeArrowheads="1"/>
          </p:cNvSpPr>
          <p:nvPr/>
        </p:nvSpPr>
        <p:spPr bwMode="auto">
          <a:xfrm>
            <a:off x="285750" y="5568950"/>
            <a:ext cx="8501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Arial" charset="0"/>
                <a:cs typeface="Arial" charset="0"/>
              </a:rPr>
              <a:t>Результат: возможно внесение изменений в план закупок, план-график, документацию о закупках, отмена закупок.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75" y="6286500"/>
            <a:ext cx="3714750" cy="357188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Отдельные элементы применялись 94-ФЗ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4875" y="6286500"/>
            <a:ext cx="3714750" cy="357188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Новеллы 44-ФЗ</a:t>
            </a:r>
          </a:p>
        </p:txBody>
      </p:sp>
      <p:sp>
        <p:nvSpPr>
          <p:cNvPr id="12300" name="TextBox 19"/>
          <p:cNvSpPr txBox="1">
            <a:spLocks noChangeArrowheads="1"/>
          </p:cNvSpPr>
          <p:nvPr/>
        </p:nvSpPr>
        <p:spPr bwMode="auto">
          <a:xfrm>
            <a:off x="4429125" y="1357313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+</a:t>
            </a: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714375" y="115888"/>
            <a:ext cx="8429625" cy="8128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Общественное обсуждение закупок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 txBox="1">
            <a:spLocks noChangeArrowheads="1"/>
          </p:cNvSpPr>
          <p:nvPr/>
        </p:nvSpPr>
        <p:spPr bwMode="auto">
          <a:xfrm>
            <a:off x="611188" y="212725"/>
            <a:ext cx="7920037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000" b="1">
              <a:latin typeface="Arial" charset="0"/>
              <a:cs typeface="Arial" charset="0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744538" y="-7938"/>
            <a:ext cx="7920037" cy="100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400" b="1">
              <a:latin typeface="Arial" charset="0"/>
              <a:cs typeface="Arial" charset="0"/>
            </a:endParaRPr>
          </a:p>
        </p:txBody>
      </p:sp>
      <p:sp>
        <p:nvSpPr>
          <p:cNvPr id="13317" name="Прямоугольник 39"/>
          <p:cNvSpPr>
            <a:spLocks noChangeArrowheads="1"/>
          </p:cNvSpPr>
          <p:nvPr/>
        </p:nvSpPr>
        <p:spPr bwMode="auto">
          <a:xfrm>
            <a:off x="1214414" y="357166"/>
            <a:ext cx="692943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endParaRPr lang="ru-RU" sz="2400" b="1" dirty="0">
              <a:latin typeface="Arial" charset="0"/>
              <a:cs typeface="Arial" charset="0"/>
            </a:endParaRPr>
          </a:p>
          <a:p>
            <a:pPr algn="ctr">
              <a:lnSpc>
                <a:spcPct val="70000"/>
              </a:lnSpc>
            </a:pPr>
            <a:endParaRPr lang="ru-RU" sz="2000" b="1" dirty="0">
              <a:latin typeface="Arial" charset="0"/>
              <a:cs typeface="Arial" charset="0"/>
            </a:endParaRPr>
          </a:p>
          <a:p>
            <a:pPr algn="ctr">
              <a:lnSpc>
                <a:spcPct val="70000"/>
              </a:lnSpc>
            </a:pPr>
            <a:r>
              <a:rPr lang="ru-RU" sz="2000" b="1" dirty="0" smtClean="0">
                <a:latin typeface="Arial" charset="0"/>
                <a:cs typeface="Arial" charset="0"/>
              </a:rPr>
              <a:t>Определение </a:t>
            </a:r>
            <a:r>
              <a:rPr lang="ru-RU" sz="2000" b="1" dirty="0">
                <a:latin typeface="Arial" charset="0"/>
                <a:cs typeface="Arial" charset="0"/>
              </a:rPr>
              <a:t>и обоснование цены контракта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50" y="1428750"/>
          <a:ext cx="8429684" cy="5072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9684"/>
              </a:tblGrid>
              <a:tr h="50720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b="1" u="non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Начальная (максимальная) цена контракта и цена контракта, заключаемого с единственным поставщиком (подрядчиком, исполнителем) определяются  и обосновываются посредством следующих методов: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2000" b="1" u="sng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1) метод сопоставимых рыночных цен (анализа рынка);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2) нормативный метод;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3) тарифный метод;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4) проектно-сметный метод;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5) затратный метод.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ü"/>
                      </a:pP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73100" y="115888"/>
            <a:ext cx="7920038" cy="10096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Контрактная служба (ст. 38)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88" y="4857750"/>
            <a:ext cx="8394700" cy="1785938"/>
          </a:xfrm>
          <a:prstGeom prst="roundRect">
            <a:avLst>
              <a:gd name="adj" fmla="val 4575"/>
            </a:avLst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Контрактная служба действует в соответствии с положением (регламентом), разработанным и утвержденным на основании типового положения (регламента), утвержденного федеральным органом исполнительной власти по регулированию контрактной системы в сфере закупок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88" y="1071563"/>
            <a:ext cx="3717925" cy="1285875"/>
          </a:xfrm>
          <a:prstGeom prst="roundRect">
            <a:avLst>
              <a:gd name="adj" fmla="val 4575"/>
            </a:avLst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План график превышает  100 млн. руб.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14938" y="1074738"/>
            <a:ext cx="3533775" cy="1285875"/>
          </a:xfrm>
          <a:prstGeom prst="roundRect">
            <a:avLst>
              <a:gd name="adj" fmla="val 4575"/>
            </a:avLst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Контрактная служба</a:t>
            </a:r>
          </a:p>
        </p:txBody>
      </p:sp>
      <p:sp>
        <p:nvSpPr>
          <p:cNvPr id="15367" name="AutoShape 14"/>
          <p:cNvSpPr>
            <a:spLocks noChangeArrowheads="1"/>
          </p:cNvSpPr>
          <p:nvPr/>
        </p:nvSpPr>
        <p:spPr bwMode="auto">
          <a:xfrm>
            <a:off x="4357688" y="1428750"/>
            <a:ext cx="582612" cy="504825"/>
          </a:xfrm>
          <a:prstGeom prst="rightArrow">
            <a:avLst>
              <a:gd name="adj1" fmla="val 50000"/>
              <a:gd name="adj2" fmla="val 2498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 b="1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88" y="2857500"/>
            <a:ext cx="3719512" cy="1714500"/>
          </a:xfrm>
          <a:prstGeom prst="roundRect">
            <a:avLst>
              <a:gd name="adj" fmla="val 4575"/>
            </a:avLst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План график не превышает  100 млн. руб.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14938" y="2857500"/>
            <a:ext cx="3533775" cy="1714500"/>
          </a:xfrm>
          <a:prstGeom prst="roundRect">
            <a:avLst>
              <a:gd name="adj" fmla="val 4575"/>
            </a:avLst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Ответственное лицо (контрактный управляющий)</a:t>
            </a:r>
          </a:p>
        </p:txBody>
      </p:sp>
      <p:sp>
        <p:nvSpPr>
          <p:cNvPr id="15370" name="AutoShape 14"/>
          <p:cNvSpPr>
            <a:spLocks noChangeArrowheads="1"/>
          </p:cNvSpPr>
          <p:nvPr/>
        </p:nvSpPr>
        <p:spPr bwMode="auto">
          <a:xfrm>
            <a:off x="4286250" y="3143250"/>
            <a:ext cx="582613" cy="504825"/>
          </a:xfrm>
          <a:prstGeom prst="rightArrow">
            <a:avLst>
              <a:gd name="adj1" fmla="val 50000"/>
              <a:gd name="adj2" fmla="val 2498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 b="1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 txBox="1">
            <a:spLocks noChangeArrowheads="1"/>
          </p:cNvSpPr>
          <p:nvPr/>
        </p:nvSpPr>
        <p:spPr bwMode="auto">
          <a:xfrm>
            <a:off x="611188" y="212725"/>
            <a:ext cx="7920037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000" b="1">
              <a:latin typeface="Arial" charset="0"/>
              <a:cs typeface="Arial" charset="0"/>
            </a:endParaRPr>
          </a:p>
        </p:txBody>
      </p:sp>
      <p:sp>
        <p:nvSpPr>
          <p:cNvPr id="17412" name="Rectangle 2"/>
          <p:cNvSpPr txBox="1">
            <a:spLocks noChangeArrowheads="1"/>
          </p:cNvSpPr>
          <p:nvPr/>
        </p:nvSpPr>
        <p:spPr bwMode="auto">
          <a:xfrm>
            <a:off x="744538" y="0"/>
            <a:ext cx="7920037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latin typeface="Arial" charset="0"/>
                <a:cs typeface="Arial" charset="0"/>
              </a:rPr>
              <a:t>Функции и полномочия, осуществляющие контрактной службой, контрактным управляющим </a:t>
            </a:r>
          </a:p>
          <a:p>
            <a:pPr algn="r"/>
            <a:endParaRPr lang="ru-RU" sz="2000" b="1" dirty="0">
              <a:latin typeface="Arial" charset="0"/>
              <a:cs typeface="Arial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1000125"/>
          <a:ext cx="8501122" cy="565639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1670"/>
                <a:gridCol w="8169452"/>
              </a:tblGrid>
              <a:tr h="38013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функций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</a:tr>
              <a:tr h="67269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Разрабатывают план закупок, осуществляют подготовку изменений для внесения в план закупок, размещают в единой информационной системе план закупок и внесенные в него изменения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3312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Разрабатывают план-график, осуществляют подготовку изменений для внесения в план-график, размещают в единой информационной системе план-график и внесенные в него изменения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1629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Осуществляют подготовку и размещение в единой информационной системе извещений об осуществлении закупок, документации о закупках и проектов контрактов, подготовку и направление приглашений принять участие в определении поставщиков (подрядчиков, исполнителей) закрытыми способами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9245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Обеспечивают осуществление закупок, в том числе заключение контрактов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7269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Участвуют в рассмотрении дел об обжаловании результатов определения поставщиков (подрядчиков, исполнителей) и осуществляют подготовку материалов для выполнения претензионной работы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33810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Организуют в случае необходимости на стадии планирования закупок консультации с поставщиками (подрядчиками, исполнителями) и участвуют в таких консультациях в целях определения состояния конкурентной среды на соответствующих рынках товаров, работ, услуг, определения наилучших технологий и других решений для обеспечения государственных и муниципальных нужд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089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Осуществляют иные полномочия, предусмотренные настоящим Федеральным законом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006" marR="7006" marT="7006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14375" y="115888"/>
            <a:ext cx="8429625" cy="38417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Особенности контроля в контрактной системе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286250" y="500063"/>
            <a:ext cx="4214813" cy="42862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ведомственный контроль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85813" y="500063"/>
            <a:ext cx="2500312" cy="928687"/>
          </a:xfrm>
          <a:prstGeom prst="roundRect">
            <a:avLst/>
          </a:prstGeom>
          <a:solidFill>
            <a:srgbClr val="FFFFCC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Предварительный контроль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85813" y="1500188"/>
            <a:ext cx="2500312" cy="1928812"/>
          </a:xfrm>
          <a:prstGeom prst="roundRect">
            <a:avLst/>
          </a:prstGeom>
          <a:solidFill>
            <a:srgbClr val="FFFFCC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Текущий контроль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85813" y="3571875"/>
            <a:ext cx="2571750" cy="2500313"/>
          </a:xfrm>
          <a:prstGeom prst="roundRect">
            <a:avLst/>
          </a:prstGeom>
          <a:solidFill>
            <a:srgbClr val="FFFFCC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Окончательный контроль</a:t>
            </a: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4286250" y="1000125"/>
            <a:ext cx="4214813" cy="4286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общественный контроль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4286250" y="2500313"/>
            <a:ext cx="4214813" cy="42862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ведомственный контроль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4286250" y="3000375"/>
            <a:ext cx="4214813" cy="4286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общественный контроль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4286250" y="1500188"/>
            <a:ext cx="4214813" cy="4286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финансовый контроль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4286250" y="2000250"/>
            <a:ext cx="4214813" cy="42862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ФАС, органы исполнительной власти субъекта, местного самоуправления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4286250" y="5143500"/>
            <a:ext cx="4214813" cy="42862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ведомственный контроль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4286250" y="5643563"/>
            <a:ext cx="4214813" cy="4286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общественный контроль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4286250" y="3643313"/>
            <a:ext cx="4214813" cy="4286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финансовый контроль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4286250" y="4143375"/>
            <a:ext cx="4214813" cy="42862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ФАС, органы исполнительной власти субъекта, местного самоуправления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4286250" y="4643438"/>
            <a:ext cx="4214813" cy="4286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 - аудит </a:t>
            </a:r>
            <a:r>
              <a:rPr lang="en-US" sz="1200" dirty="0" smtClean="0">
                <a:solidFill>
                  <a:schemeClr val="tx2"/>
                </a:solidFill>
                <a:cs typeface="Arial" pitchFamily="34" charset="0"/>
              </a:rPr>
              <a:t>[</a:t>
            </a:r>
            <a:r>
              <a:rPr lang="ru-RU" sz="1200" dirty="0" smtClean="0">
                <a:solidFill>
                  <a:schemeClr val="tx2"/>
                </a:solidFill>
                <a:cs typeface="Arial" pitchFamily="34" charset="0"/>
              </a:rPr>
              <a:t>счетная палата</a:t>
            </a:r>
            <a:r>
              <a:rPr lang="en-US" sz="1200" dirty="0" smtClean="0">
                <a:solidFill>
                  <a:schemeClr val="tx2"/>
                </a:solidFill>
                <a:cs typeface="Arial" pitchFamily="34" charset="0"/>
              </a:rPr>
              <a:t>]</a:t>
            </a:r>
            <a:endParaRPr lang="ru-RU" sz="1200" dirty="0">
              <a:solidFill>
                <a:schemeClr val="tx2"/>
              </a:solidFill>
              <a:cs typeface="Arial" pitchFamily="34" charset="0"/>
            </a:endParaRPr>
          </a:p>
        </p:txBody>
      </p:sp>
      <p:cxnSp>
        <p:nvCxnSpPr>
          <p:cNvPr id="39" name="Прямая со стрелкой 38"/>
          <p:cNvCxnSpPr>
            <a:stCxn id="16" idx="3"/>
            <a:endCxn id="10" idx="1"/>
          </p:cNvCxnSpPr>
          <p:nvPr/>
        </p:nvCxnSpPr>
        <p:spPr>
          <a:xfrm flipV="1">
            <a:off x="3286125" y="714375"/>
            <a:ext cx="1000125" cy="24923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16" idx="3"/>
            <a:endCxn id="23" idx="1"/>
          </p:cNvCxnSpPr>
          <p:nvPr/>
        </p:nvCxnSpPr>
        <p:spPr>
          <a:xfrm>
            <a:off x="3286125" y="963613"/>
            <a:ext cx="1000125" cy="25082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26" idx="1"/>
          </p:cNvCxnSpPr>
          <p:nvPr/>
        </p:nvCxnSpPr>
        <p:spPr>
          <a:xfrm flipV="1">
            <a:off x="3286125" y="1714500"/>
            <a:ext cx="1000125" cy="78581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21" idx="3"/>
            <a:endCxn id="27" idx="1"/>
          </p:cNvCxnSpPr>
          <p:nvPr/>
        </p:nvCxnSpPr>
        <p:spPr>
          <a:xfrm flipV="1">
            <a:off x="3286125" y="2214563"/>
            <a:ext cx="1000125" cy="24923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endCxn id="24" idx="1"/>
          </p:cNvCxnSpPr>
          <p:nvPr/>
        </p:nvCxnSpPr>
        <p:spPr>
          <a:xfrm>
            <a:off x="3286125" y="2500313"/>
            <a:ext cx="1000125" cy="21431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endCxn id="25" idx="1"/>
          </p:cNvCxnSpPr>
          <p:nvPr/>
        </p:nvCxnSpPr>
        <p:spPr>
          <a:xfrm>
            <a:off x="3286125" y="2500313"/>
            <a:ext cx="1000125" cy="71437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22" idx="3"/>
          </p:cNvCxnSpPr>
          <p:nvPr/>
        </p:nvCxnSpPr>
        <p:spPr>
          <a:xfrm flipV="1">
            <a:off x="3357563" y="3786188"/>
            <a:ext cx="928687" cy="103663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22" idx="3"/>
          </p:cNvCxnSpPr>
          <p:nvPr/>
        </p:nvCxnSpPr>
        <p:spPr>
          <a:xfrm flipV="1">
            <a:off x="3357563" y="4429125"/>
            <a:ext cx="928687" cy="3937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22" idx="3"/>
          </p:cNvCxnSpPr>
          <p:nvPr/>
        </p:nvCxnSpPr>
        <p:spPr>
          <a:xfrm>
            <a:off x="3357563" y="4822825"/>
            <a:ext cx="928687" cy="177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stCxn id="22" idx="3"/>
          </p:cNvCxnSpPr>
          <p:nvPr/>
        </p:nvCxnSpPr>
        <p:spPr>
          <a:xfrm>
            <a:off x="3357563" y="4822825"/>
            <a:ext cx="928687" cy="67786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stCxn id="22" idx="3"/>
          </p:cNvCxnSpPr>
          <p:nvPr/>
        </p:nvCxnSpPr>
        <p:spPr>
          <a:xfrm>
            <a:off x="3357563" y="4822825"/>
            <a:ext cx="928687" cy="124936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Скругленный прямоугольник 71"/>
          <p:cNvSpPr/>
          <p:nvPr/>
        </p:nvSpPr>
        <p:spPr>
          <a:xfrm>
            <a:off x="333375" y="6286500"/>
            <a:ext cx="3810000" cy="357188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Отдельные элементы применялись 94-ФЗ </a:t>
            </a: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4357688" y="6286500"/>
            <a:ext cx="4143375" cy="357188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Новеллы 44-ФЗ</a:t>
            </a: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8BD3-A203-4FF2-B666-A5741175B342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57224" y="3429000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Благодарю за внимание!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 txBox="1">
            <a:spLocks noChangeArrowheads="1"/>
          </p:cNvSpPr>
          <p:nvPr/>
        </p:nvSpPr>
        <p:spPr bwMode="auto">
          <a:xfrm>
            <a:off x="725488" y="115888"/>
            <a:ext cx="7920037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latin typeface="Arial" charset="0"/>
                <a:cs typeface="Arial" charset="0"/>
              </a:rPr>
              <a:t>Этапы вступления в силу контрактной системы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1214438"/>
          <a:ext cx="8600735" cy="5348284"/>
        </p:xfrm>
        <a:graphic>
          <a:graphicData uri="http://schemas.openxmlformats.org/drawingml/2006/table">
            <a:tbl>
              <a:tblPr/>
              <a:tblGrid>
                <a:gridCol w="2143140"/>
                <a:gridCol w="6457595"/>
              </a:tblGrid>
              <a:tr h="181738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C0504D"/>
                          </a:solidFill>
                        </a:rPr>
                        <a:t>2014 год</a:t>
                      </a:r>
                      <a:endParaRPr lang="ru-RU" sz="2800" b="0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dirty="0" smtClean="0"/>
                        <a:t>94-ФЗ утрачивает силу (с 01.01.2014)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dirty="0" smtClean="0"/>
                        <a:t>Основные положения (способы размещения, требования к участникам</a:t>
                      </a:r>
                      <a:r>
                        <a:rPr lang="ru-RU" sz="2000" baseline="0" dirty="0" smtClean="0"/>
                        <a:t> закупок, </a:t>
                      </a:r>
                      <a:r>
                        <a:rPr lang="ru-RU" sz="2000" dirty="0" smtClean="0"/>
                        <a:t>система контроля и т.д.)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dirty="0" smtClean="0"/>
                        <a:t> Типовые документы 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dirty="0" smtClean="0"/>
                        <a:t> Система контроля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455957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C0504D"/>
                          </a:solidFill>
                        </a:rPr>
                        <a:t>2015 год</a:t>
                      </a:r>
                      <a:endParaRPr lang="ru-RU" sz="2800" b="0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dirty="0" smtClean="0"/>
                        <a:t>Вводится в  эксплуатацию единая информационная система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dirty="0" smtClean="0"/>
                        <a:t> Планирование на 2016 год по правилам контрактной системы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094528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C0504D"/>
                          </a:solidFill>
                        </a:rPr>
                        <a:t>2016 год</a:t>
                      </a:r>
                      <a:endParaRPr lang="ru-RU" sz="2800" b="0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dirty="0" smtClean="0"/>
                        <a:t>Контрольные полномочия казначейства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dirty="0" smtClean="0"/>
                        <a:t> Принятие решения заказчиками о размещении заказа через уполномоченный орган или самостоятельно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dirty="0" smtClean="0"/>
                        <a:t> Правила осуществления мониторинга закупок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84710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C0504D"/>
                          </a:solidFill>
                        </a:rPr>
                        <a:t>2017 год</a:t>
                      </a:r>
                      <a:endParaRPr lang="ru-RU" sz="2800" b="0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dirty="0" smtClean="0"/>
                        <a:t>Единый каталог товаров, работ и услуг  РФ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 txBox="1">
            <a:spLocks noChangeArrowheads="1"/>
          </p:cNvSpPr>
          <p:nvPr/>
        </p:nvSpPr>
        <p:spPr bwMode="auto">
          <a:xfrm>
            <a:off x="725488" y="115888"/>
            <a:ext cx="7920037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latin typeface="Arial" charset="0"/>
                <a:cs typeface="Arial" charset="0"/>
              </a:rPr>
              <a:t>Нормативные правовые акты, подлежащие принятию в рамках реализации Федерального закона «О контрактной системе в сфере закупок товаров, работ, услуг для обеспечения государственных и муниципальных нужд»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5738" y="1512888"/>
          <a:ext cx="8712965" cy="4142231"/>
        </p:xfrm>
        <a:graphic>
          <a:graphicData uri="http://schemas.openxmlformats.org/drawingml/2006/table">
            <a:tbl>
              <a:tblPr/>
              <a:tblGrid>
                <a:gridCol w="2457067"/>
                <a:gridCol w="2214578"/>
                <a:gridCol w="2214578"/>
                <a:gridCol w="1826742"/>
              </a:tblGrid>
              <a:tr h="25611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Уровень НПА</a:t>
                      </a:r>
                      <a:endParaRPr lang="ru-RU" sz="2000" b="1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000" b="1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том числе, шт.</a:t>
                      </a:r>
                      <a:endParaRPr lang="ru-RU" sz="2000" b="1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2000" b="1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6735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Количество, шт.</a:t>
                      </a:r>
                    </a:p>
                    <a:p>
                      <a:pPr algn="ctr" fontAlgn="ctr"/>
                      <a:endParaRPr lang="ru-RU" sz="2000" b="1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 год</a:t>
                      </a:r>
                    </a:p>
                    <a:p>
                      <a:pPr algn="ctr" fontAlgn="ctr"/>
                      <a:r>
                        <a:rPr lang="ru-RU" sz="1200" b="1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Необходимо принять/принято</a:t>
                      </a:r>
                      <a:endParaRPr lang="ru-RU" sz="1200" b="1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 – 2015 годы</a:t>
                      </a:r>
                      <a:endParaRPr lang="ru-RU" sz="2000" b="1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063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2000" b="1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94</a:t>
                      </a:r>
                      <a:endParaRPr lang="ru-RU" sz="2000" b="1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54/28</a:t>
                      </a:r>
                      <a:endParaRPr lang="ru-RU" sz="2000" b="1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ru-RU" sz="2000" b="1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571504">
                <a:tc gridSpan="4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в том числе:</a:t>
                      </a:r>
                      <a:endParaRPr lang="ru-RU" sz="2000" b="0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2000" b="0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2000" b="0" i="0" u="none" strike="noStrike" kern="0" baseline="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2000" b="0" i="0" u="none" strike="noStrike" kern="0" baseline="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Федеральный уровень</a:t>
                      </a:r>
                      <a:endParaRPr lang="ru-RU" sz="2000" b="0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67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37/28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73908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Региональный уровень</a:t>
                      </a:r>
                      <a:endParaRPr lang="ru-RU" sz="2000" b="0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0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Муниципальный уровень</a:t>
                      </a:r>
                      <a:endParaRPr lang="ru-RU" sz="2000" b="0" i="0" u="none" strike="noStrike" kern="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kern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000" b="0" i="0" u="none" strike="noStrike" kern="0" baseline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37" marR="8637" marT="86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 txBox="1">
            <a:spLocks noChangeArrowheads="1"/>
          </p:cNvSpPr>
          <p:nvPr/>
        </p:nvSpPr>
        <p:spPr bwMode="auto">
          <a:xfrm>
            <a:off x="611188" y="188913"/>
            <a:ext cx="792162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i="1" dirty="0" smtClean="0">
                <a:latin typeface="Arial" charset="0"/>
                <a:cs typeface="Arial" charset="0"/>
              </a:rPr>
              <a:t>Особенности </a:t>
            </a:r>
            <a:r>
              <a:rPr lang="ru-RU" b="1" i="1" dirty="0">
                <a:latin typeface="Arial" charset="0"/>
                <a:cs typeface="Arial" charset="0"/>
              </a:rPr>
              <a:t>размещения заказа </a:t>
            </a:r>
            <a:r>
              <a:rPr lang="ru-RU" b="1" i="1" dirty="0" smtClean="0">
                <a:latin typeface="Arial" charset="0"/>
                <a:cs typeface="Arial" charset="0"/>
              </a:rPr>
              <a:t>организациями разных организационно-правовых форм</a:t>
            </a:r>
            <a:endParaRPr lang="ru-RU" b="1" i="1" dirty="0"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>
            <p:custDataLst>
              <p:tags r:id="rId1"/>
            </p:custDataLst>
          </p:nvPr>
        </p:nvSpPr>
        <p:spPr>
          <a:xfrm>
            <a:off x="179388" y="1163638"/>
            <a:ext cx="32067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В настоящее время</a:t>
            </a:r>
          </a:p>
        </p:txBody>
      </p:sp>
      <p:sp>
        <p:nvSpPr>
          <p:cNvPr id="14" name="TextBox 13"/>
          <p:cNvSpPr txBox="1"/>
          <p:nvPr>
            <p:custDataLst>
              <p:tags r:id="rId2"/>
            </p:custDataLst>
          </p:nvPr>
        </p:nvSpPr>
        <p:spPr>
          <a:xfrm>
            <a:off x="4529138" y="1196975"/>
            <a:ext cx="389731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После вступления в силу 44-ФЗ</a:t>
            </a:r>
          </a:p>
        </p:txBody>
      </p:sp>
      <p:sp>
        <p:nvSpPr>
          <p:cNvPr id="15" name="TextBox 14"/>
          <p:cNvSpPr txBox="1"/>
          <p:nvPr>
            <p:custDataLst>
              <p:tags r:id="rId3"/>
            </p:custDataLst>
          </p:nvPr>
        </p:nvSpPr>
        <p:spPr>
          <a:xfrm>
            <a:off x="371475" y="1808163"/>
            <a:ext cx="17145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94-ФЗ: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9563" y="1643063"/>
            <a:ext cx="3101975" cy="1881187"/>
          </a:xfrm>
          <a:prstGeom prst="round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39725" y="2135188"/>
            <a:ext cx="2973388" cy="1225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ru-RU" sz="19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Органы власти</a:t>
            </a:r>
          </a:p>
          <a:p>
            <a:pPr fontAlgn="auto"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ru-RU" sz="19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Бюджетные учреждения</a:t>
            </a:r>
          </a:p>
          <a:p>
            <a:pPr fontAlgn="auto"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ru-RU" sz="19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Казенные учреждения </a:t>
            </a:r>
          </a:p>
        </p:txBody>
      </p:sp>
      <p:sp>
        <p:nvSpPr>
          <p:cNvPr id="18" name="TextBox 17"/>
          <p:cNvSpPr txBox="1"/>
          <p:nvPr>
            <p:custDataLst>
              <p:tags r:id="rId4"/>
            </p:custDataLst>
          </p:nvPr>
        </p:nvSpPr>
        <p:spPr>
          <a:xfrm>
            <a:off x="355600" y="3968750"/>
            <a:ext cx="17145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223-ФЗ: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9563" y="3929063"/>
            <a:ext cx="3101975" cy="1084262"/>
          </a:xfrm>
          <a:prstGeom prst="round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3688" y="4421188"/>
            <a:ext cx="3092450" cy="385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ru-RU" sz="19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ГУП, </a:t>
            </a:r>
            <a:r>
              <a:rPr lang="ru-RU" sz="19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АУ</a:t>
            </a:r>
            <a:endParaRPr lang="ru-RU" sz="19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>
            <p:custDataLst>
              <p:tags r:id="rId5"/>
            </p:custDataLst>
          </p:nvPr>
        </p:nvSpPr>
        <p:spPr>
          <a:xfrm>
            <a:off x="4670425" y="1500174"/>
            <a:ext cx="37179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44-ФЗ: (за счет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бюджета  и средств ОМС)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572000" y="1556792"/>
            <a:ext cx="3816350" cy="2472283"/>
          </a:xfrm>
          <a:prstGeom prst="roundRect">
            <a:avLst>
              <a:gd name="adj" fmla="val 8956"/>
            </a:avLst>
          </a:prstGeom>
          <a:noFill/>
          <a:ln w="444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953000" y="2143116"/>
            <a:ext cx="333375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ru-RU" sz="19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Органы власти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ru-RU" sz="19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Казенные учреждения 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ru-RU" sz="19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1900" b="1" u="sng" dirty="0">
                <a:latin typeface="+mn-lt"/>
              </a:rPr>
              <a:t>ГУП</a:t>
            </a:r>
            <a:r>
              <a:rPr lang="ru-RU" sz="1900" b="1" u="sng" dirty="0" smtClean="0">
                <a:latin typeface="+mn-lt"/>
              </a:rPr>
              <a:t>, </a:t>
            </a:r>
            <a:r>
              <a:rPr lang="ru-RU" sz="1900" b="1" u="sng" dirty="0">
                <a:latin typeface="+mn-lt"/>
              </a:rPr>
              <a:t>АУ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*</a:t>
            </a:r>
            <a:endParaRPr lang="en-US" sz="19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en-US" sz="19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1900" b="1" dirty="0">
                <a:latin typeface="+mn-lt"/>
              </a:rPr>
              <a:t>Бюджетные учреждения</a:t>
            </a:r>
            <a:r>
              <a:rPr lang="en-US" sz="1900" b="1" dirty="0">
                <a:latin typeface="+mn-lt"/>
              </a:rPr>
              <a:t>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**</a:t>
            </a:r>
            <a:endParaRPr lang="ru-RU" sz="19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>
            <p:custDataLst>
              <p:tags r:id="rId6"/>
            </p:custDataLst>
          </p:nvPr>
        </p:nvSpPr>
        <p:spPr>
          <a:xfrm>
            <a:off x="4722812" y="4357694"/>
            <a:ext cx="284958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223-ФЗ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:</a:t>
            </a:r>
            <a:r>
              <a:rPr lang="ru-RU" sz="2400" b="1" dirty="0" smtClean="0"/>
              <a:t>  </a:t>
            </a:r>
            <a:r>
              <a:rPr lang="ru-RU" sz="2000" b="1" u="sng" dirty="0" smtClean="0"/>
              <a:t>ГУП, АУ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*</a:t>
            </a:r>
            <a:r>
              <a:rPr lang="ru-RU" sz="2000" b="1" u="sng" dirty="0" smtClean="0"/>
              <a:t> 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573588" y="2919413"/>
            <a:ext cx="3814762" cy="2093912"/>
          </a:xfrm>
          <a:prstGeom prst="roundRect">
            <a:avLst>
              <a:gd name="adj" fmla="val 10947"/>
            </a:avLst>
          </a:prstGeom>
          <a:noFill/>
          <a:ln w="444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563938" y="4786323"/>
            <a:ext cx="5580062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* 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-  по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сфере капитальных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вложений из бюджетных средств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0438" y="5429264"/>
            <a:ext cx="5400675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**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-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за счет средств от предпринимательской деятельности и грантов, для поставки товаров, выполнение работ, оказание услуг согласно контракту, по которому БУ является исполнителем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4859338" y="2235200"/>
            <a:ext cx="0" cy="90646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875213" y="3524250"/>
            <a:ext cx="0" cy="81756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 flipV="1">
            <a:off x="4857752" y="2214554"/>
            <a:ext cx="0" cy="90646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7643834" y="3643314"/>
            <a:ext cx="0" cy="90646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8BD3-A203-4FF2-B666-A5741175B34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11188" y="188913"/>
            <a:ext cx="792162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 smtClean="0">
                <a:latin typeface="Arial" charset="0"/>
                <a:cs typeface="Arial" charset="0"/>
              </a:rPr>
              <a:t>Принципы построения контрактной системы</a:t>
            </a:r>
            <a:endParaRPr lang="ru-RU" b="1" i="1" dirty="0">
              <a:latin typeface="Arial" charset="0"/>
              <a:cs typeface="Arial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000364" y="2571744"/>
            <a:ext cx="2643206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Контрактная система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57620" y="1142984"/>
            <a:ext cx="2643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Конкурентность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884" y="2285992"/>
            <a:ext cx="3047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Профессионализм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8" y="4943315"/>
            <a:ext cx="3214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Ответственность за результативность и эффективность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5357826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Стимулирование инноваций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3643314"/>
            <a:ext cx="2143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Единство подходов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1214422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Открытость и прозрачность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2215583">
            <a:off x="1750023" y="2136338"/>
            <a:ext cx="1357322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21408409">
            <a:off x="1941534" y="3814984"/>
            <a:ext cx="1047435" cy="4866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8983636">
            <a:off x="2469233" y="4625815"/>
            <a:ext cx="1357322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6353019">
            <a:off x="4469718" y="1857446"/>
            <a:ext cx="1093947" cy="4648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9336063">
            <a:off x="5629563" y="2826570"/>
            <a:ext cx="1357322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2846177">
            <a:off x="5329888" y="4117561"/>
            <a:ext cx="1357322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 txBox="1">
            <a:spLocks noChangeArrowheads="1"/>
          </p:cNvSpPr>
          <p:nvPr/>
        </p:nvSpPr>
        <p:spPr bwMode="auto">
          <a:xfrm>
            <a:off x="571500" y="71438"/>
            <a:ext cx="84296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Arial" charset="0"/>
                <a:cs typeface="Arial" charset="0"/>
              </a:rPr>
              <a:t>Особенности контрактной системы в сфере закупок</a:t>
            </a:r>
            <a:r>
              <a:rPr lang="ru-RU" sz="2400" b="1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42875" y="1071563"/>
            <a:ext cx="1714500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План-график,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 закупки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928813" y="1071563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Обоснование закупок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714750" y="1071563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Нормирование закупок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500688" y="1071563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Общественное обсуждение закупок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42875" y="2071688"/>
            <a:ext cx="1714500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Обоснование цены контракта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714750" y="3786188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Результаты исполнения контракта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42875" y="4786313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Контроль  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ФАС, управление контроля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714750" y="2071688"/>
            <a:ext cx="1714500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Техническое задание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928813" y="3786188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Обеспечение исполнения контракта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500688" y="2071688"/>
            <a:ext cx="1714500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Требования к участникам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714750" y="4786313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Ведомственный контроль 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ГРБС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286625" y="2071688"/>
            <a:ext cx="1714500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Критерии оценки заявок участников закупок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42875" y="3786188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Условия исполнения контракта</a:t>
            </a:r>
          </a:p>
        </p:txBody>
      </p:sp>
      <p:sp>
        <p:nvSpPr>
          <p:cNvPr id="6161" name="TextBox 43"/>
          <p:cNvSpPr txBox="1">
            <a:spLocks noChangeArrowheads="1"/>
          </p:cNvSpPr>
          <p:nvPr/>
        </p:nvSpPr>
        <p:spPr bwMode="auto">
          <a:xfrm>
            <a:off x="214313" y="714375"/>
            <a:ext cx="8572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u="sng">
                <a:latin typeface="Arial" charset="0"/>
                <a:cs typeface="Arial" charset="0"/>
              </a:rPr>
              <a:t>I</a:t>
            </a:r>
            <a:r>
              <a:rPr lang="ru-RU" sz="1600" b="1" u="sng">
                <a:latin typeface="Arial" charset="0"/>
                <a:cs typeface="Arial" charset="0"/>
              </a:rPr>
              <a:t>. Планирование</a:t>
            </a:r>
          </a:p>
        </p:txBody>
      </p:sp>
      <p:sp>
        <p:nvSpPr>
          <p:cNvPr id="6162" name="Прямоугольник 44"/>
          <p:cNvSpPr>
            <a:spLocks noChangeArrowheads="1"/>
          </p:cNvSpPr>
          <p:nvPr/>
        </p:nvSpPr>
        <p:spPr bwMode="auto">
          <a:xfrm>
            <a:off x="214313" y="1714500"/>
            <a:ext cx="87868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u="sng">
                <a:latin typeface="Arial" charset="0"/>
                <a:cs typeface="Arial" charset="0"/>
              </a:rPr>
              <a:t>II</a:t>
            </a:r>
            <a:r>
              <a:rPr lang="ru-RU" sz="1600" b="1" u="sng">
                <a:latin typeface="Arial" charset="0"/>
                <a:cs typeface="Arial" charset="0"/>
              </a:rPr>
              <a:t>. Осуществление закупок </a:t>
            </a:r>
            <a:r>
              <a:rPr lang="en-US" sz="1600" b="1" u="sng">
                <a:latin typeface="Arial" charset="0"/>
                <a:cs typeface="Arial" charset="0"/>
              </a:rPr>
              <a:t>[</a:t>
            </a:r>
            <a:r>
              <a:rPr lang="ru-RU" sz="1600" b="1" u="sng">
                <a:latin typeface="Arial" charset="0"/>
                <a:cs typeface="Arial" charset="0"/>
              </a:rPr>
              <a:t>заказчик, уполномоченный орган</a:t>
            </a:r>
            <a:r>
              <a:rPr lang="en-US" sz="1600" b="1" u="sng">
                <a:latin typeface="Arial" charset="0"/>
                <a:cs typeface="Arial" charset="0"/>
              </a:rPr>
              <a:t>]</a:t>
            </a:r>
            <a:r>
              <a:rPr lang="ru-RU" sz="1600" b="1" u="sng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714750" y="2786063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Антидемпинговые меры (обоснование снижения цены)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1928813" y="2071688"/>
            <a:ext cx="1714500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Способы закупок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+ 5</a:t>
            </a:r>
          </a:p>
        </p:txBody>
      </p:sp>
      <p:sp>
        <p:nvSpPr>
          <p:cNvPr id="6165" name="Прямоугольник 48"/>
          <p:cNvSpPr>
            <a:spLocks noChangeArrowheads="1"/>
          </p:cNvSpPr>
          <p:nvPr/>
        </p:nvSpPr>
        <p:spPr bwMode="auto">
          <a:xfrm>
            <a:off x="214313" y="3429000"/>
            <a:ext cx="8143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u="sng">
                <a:latin typeface="Arial" charset="0"/>
                <a:cs typeface="Arial" charset="0"/>
              </a:rPr>
              <a:t>III</a:t>
            </a:r>
            <a:r>
              <a:rPr lang="ru-RU" sz="1600" b="1" u="sng">
                <a:latin typeface="Arial" charset="0"/>
                <a:cs typeface="Arial" charset="0"/>
              </a:rPr>
              <a:t>. Контракт </a:t>
            </a:r>
            <a:r>
              <a:rPr lang="en-US" sz="1600" b="1" u="sng">
                <a:latin typeface="Arial" charset="0"/>
                <a:cs typeface="Arial" charset="0"/>
              </a:rPr>
              <a:t>[</a:t>
            </a:r>
            <a:r>
              <a:rPr lang="ru-RU" sz="1600" b="1" u="sng">
                <a:latin typeface="Arial" charset="0"/>
                <a:cs typeface="Arial" charset="0"/>
              </a:rPr>
              <a:t>заключение и исполнение</a:t>
            </a:r>
            <a:r>
              <a:rPr lang="en-US" sz="1600" b="1" u="sng">
                <a:latin typeface="Arial" charset="0"/>
                <a:cs typeface="Arial" charset="0"/>
              </a:rPr>
              <a:t>]</a:t>
            </a:r>
            <a:r>
              <a:rPr lang="ru-RU" sz="1600" b="1" u="sng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286625" y="3786188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Банковское сопровождение контракта</a:t>
            </a:r>
          </a:p>
        </p:txBody>
      </p:sp>
      <p:sp>
        <p:nvSpPr>
          <p:cNvPr id="6167" name="Прямоугольник 50"/>
          <p:cNvSpPr>
            <a:spLocks noChangeArrowheads="1"/>
          </p:cNvSpPr>
          <p:nvPr/>
        </p:nvSpPr>
        <p:spPr bwMode="auto">
          <a:xfrm>
            <a:off x="214313" y="4429125"/>
            <a:ext cx="87868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u="sng">
                <a:latin typeface="Arial" charset="0"/>
                <a:cs typeface="Arial" charset="0"/>
              </a:rPr>
              <a:t>IV</a:t>
            </a:r>
            <a:r>
              <a:rPr lang="ru-RU" sz="1600" b="1" u="sng">
                <a:latin typeface="Arial" charset="0"/>
                <a:cs typeface="Arial" charset="0"/>
              </a:rPr>
              <a:t>. Контроль 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1928813" y="4786313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Внутренний финансовый контроль </a:t>
            </a: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500688" y="4786313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Мониторинг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42875" y="5500688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Аудит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Счетная палата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928813" y="5500688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Финансовый контроль 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Финансовый орган</a:t>
            </a:r>
            <a:r>
              <a:rPr lang="en-US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7286625" y="4786313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Общественный контроль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142875" y="6286500"/>
            <a:ext cx="3500438" cy="428625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Отдельные элементы применялись 94-ФЗ 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714750" y="6286500"/>
            <a:ext cx="3571875" cy="428625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Новеллы 44-ФЗ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142875" y="2786063"/>
            <a:ext cx="1714500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Контрактная служба заказчика</a:t>
            </a: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7286625" y="1071563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Ответственность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1928813" y="2786063"/>
            <a:ext cx="1714500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Ответственность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500688" y="3786188"/>
            <a:ext cx="1714500" cy="642937"/>
          </a:xfrm>
          <a:prstGeom prst="roundRect">
            <a:avLst>
              <a:gd name="adj" fmla="val 4793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 Ответственность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7358063" y="6286500"/>
            <a:ext cx="1643062" cy="428625"/>
          </a:xfrm>
          <a:prstGeom prst="roundRect">
            <a:avLst>
              <a:gd name="adj" fmla="val 4793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Привлечение ЭКСПЕРТОВ</a:t>
            </a: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5010150" y="2428875"/>
            <a:ext cx="419100" cy="288925"/>
          </a:xfrm>
          <a:prstGeom prst="roundRect">
            <a:avLst>
              <a:gd name="adj" fmla="val 4793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1428750" y="4143375"/>
            <a:ext cx="419100" cy="288925"/>
          </a:xfrm>
          <a:prstGeom prst="roundRect">
            <a:avLst>
              <a:gd name="adj" fmla="val 4793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</a:t>
            </a: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5000625" y="4143375"/>
            <a:ext cx="419100" cy="288925"/>
          </a:xfrm>
          <a:prstGeom prst="roundRect">
            <a:avLst>
              <a:gd name="adj" fmla="val 4793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</a:t>
            </a:r>
          </a:p>
        </p:txBody>
      </p:sp>
      <p:sp>
        <p:nvSpPr>
          <p:cNvPr id="44" name="Номер слайда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 txBox="1">
            <a:spLocks noChangeArrowheads="1"/>
          </p:cNvSpPr>
          <p:nvPr/>
        </p:nvSpPr>
        <p:spPr bwMode="auto">
          <a:xfrm>
            <a:off x="611188" y="212725"/>
            <a:ext cx="7920037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000" b="1">
              <a:latin typeface="Arial" charset="0"/>
              <a:cs typeface="Arial" charset="0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744538" y="-7938"/>
            <a:ext cx="7920037" cy="100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400" b="1">
              <a:latin typeface="Arial" charset="0"/>
              <a:cs typeface="Arial" charset="0"/>
            </a:endParaRPr>
          </a:p>
        </p:txBody>
      </p:sp>
      <p:sp>
        <p:nvSpPr>
          <p:cNvPr id="14341" name="Прямоугольник 39"/>
          <p:cNvSpPr>
            <a:spLocks noChangeArrowheads="1"/>
          </p:cNvSpPr>
          <p:nvPr/>
        </p:nvSpPr>
        <p:spPr bwMode="auto">
          <a:xfrm>
            <a:off x="1214438" y="357188"/>
            <a:ext cx="69294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400" b="1" dirty="0" smtClean="0">
                <a:latin typeface="Arial" charset="0"/>
                <a:cs typeface="Arial" charset="0"/>
              </a:rPr>
              <a:t>Особенности </a:t>
            </a:r>
            <a:r>
              <a:rPr lang="ru-RU" sz="2400" b="1" dirty="0">
                <a:latin typeface="Arial" charset="0"/>
                <a:cs typeface="Arial" charset="0"/>
              </a:rPr>
              <a:t>осуществления закупок</a:t>
            </a:r>
          </a:p>
          <a:p>
            <a:pPr algn="ctr">
              <a:lnSpc>
                <a:spcPct val="70000"/>
              </a:lnSpc>
            </a:pPr>
            <a:endParaRPr lang="ru-RU" sz="2000" b="1" dirty="0">
              <a:latin typeface="Arial" charset="0"/>
              <a:cs typeface="Arial" charset="0"/>
            </a:endParaRPr>
          </a:p>
          <a:p>
            <a:pPr algn="ctr">
              <a:lnSpc>
                <a:spcPct val="70000"/>
              </a:lnSpc>
            </a:pPr>
            <a:r>
              <a:rPr lang="ru-RU" sz="2000" b="1" dirty="0" smtClean="0">
                <a:latin typeface="Arial" charset="0"/>
                <a:cs typeface="Arial" charset="0"/>
              </a:rPr>
              <a:t>Способы </a:t>
            </a:r>
            <a:r>
              <a:rPr lang="ru-RU" sz="2000" b="1" dirty="0">
                <a:latin typeface="Arial" charset="0"/>
                <a:cs typeface="Arial" charset="0"/>
              </a:rPr>
              <a:t>определения поставщиков </a:t>
            </a:r>
          </a:p>
          <a:p>
            <a:pPr algn="ctr">
              <a:lnSpc>
                <a:spcPct val="70000"/>
              </a:lnSpc>
            </a:pPr>
            <a:r>
              <a:rPr lang="ru-RU" sz="2000" b="1" dirty="0">
                <a:latin typeface="Arial" charset="0"/>
                <a:cs typeface="Arial" charset="0"/>
              </a:rPr>
              <a:t>(подрядчиков, исполнителей)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50" y="1428750"/>
          <a:ext cx="8429684" cy="5072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9684"/>
              </a:tblGrid>
              <a:tr h="5072098">
                <a:tc>
                  <a:txBody>
                    <a:bodyPr/>
                    <a:lstStyle/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ü"/>
                      </a:pPr>
                      <a:r>
                        <a:rPr lang="ru-RU" sz="2400" b="1" u="sng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Конкурсы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: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-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открытый конкурс, 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None/>
                      </a:pPr>
                      <a:r>
                        <a:rPr lang="ru-RU" sz="2000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-конкурс с ограниченным участием, 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None/>
                      </a:pPr>
                      <a:r>
                        <a:rPr lang="ru-RU" sz="2000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-двухэтапный конкурс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, 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-закрытый конкурс, 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None/>
                      </a:pPr>
                      <a:r>
                        <a:rPr lang="ru-RU" sz="2000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-закрытый конкурс с ограниченным участием, 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None/>
                      </a:pPr>
                      <a:r>
                        <a:rPr lang="ru-RU" sz="2000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-закрытый двухэтапный конкурс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ü"/>
                      </a:pPr>
                      <a:r>
                        <a:rPr lang="ru-RU" sz="2400" u="sng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Аукционы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: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-аукцион в электронной форме, 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-закрытый аукцион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ü"/>
                      </a:pPr>
                      <a:r>
                        <a:rPr lang="ru-RU" sz="2400" u="sng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Запрос котировок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, 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ü"/>
                      </a:pP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Запрос предложений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,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ü"/>
                      </a:pPr>
                      <a:r>
                        <a:rPr lang="ru-RU" sz="2400" u="sng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Единственный поставщик (подрядчик, исполнитель)</a:t>
                      </a: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ü"/>
                      </a:pPr>
                      <a:endParaRPr lang="ru-RU" sz="2400" u="sng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  <a:p>
                      <a:pPr marL="342900" indent="-342900" algn="ctr" ea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ü"/>
                      </a:pPr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714375" y="6286500"/>
            <a:ext cx="3714750" cy="357188"/>
          </a:xfrm>
          <a:prstGeom prst="roundRect">
            <a:avLst>
              <a:gd name="adj" fmla="val 4793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Отдельные элементы применялись 94-ФЗ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4875" y="6286500"/>
            <a:ext cx="3714750" cy="357188"/>
          </a:xfrm>
          <a:prstGeom prst="roundRect">
            <a:avLst>
              <a:gd name="adj" fmla="val 4793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Новеллы 44-ФЗ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 txBox="1">
            <a:spLocks noChangeArrowheads="1"/>
          </p:cNvSpPr>
          <p:nvPr/>
        </p:nvSpPr>
        <p:spPr bwMode="auto">
          <a:xfrm>
            <a:off x="611188" y="212725"/>
            <a:ext cx="7920037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000" b="1">
              <a:latin typeface="Arial" charset="0"/>
              <a:cs typeface="Arial" charset="0"/>
            </a:endParaRPr>
          </a:p>
        </p:txBody>
      </p:sp>
      <p:sp>
        <p:nvSpPr>
          <p:cNvPr id="27652" name="Rectangle 2"/>
          <p:cNvSpPr txBox="1">
            <a:spLocks noChangeArrowheads="1"/>
          </p:cNvSpPr>
          <p:nvPr/>
        </p:nvSpPr>
        <p:spPr bwMode="auto">
          <a:xfrm>
            <a:off x="744538" y="-7938"/>
            <a:ext cx="7920037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Arial" charset="0"/>
                <a:cs typeface="Arial" charset="0"/>
              </a:rPr>
              <a:t>Информационные системы в сфере закупок</a:t>
            </a:r>
          </a:p>
        </p:txBody>
      </p:sp>
      <p:grpSp>
        <p:nvGrpSpPr>
          <p:cNvPr id="27653" name="Группа 18"/>
          <p:cNvGrpSpPr>
            <a:grpSpLocks/>
          </p:cNvGrpSpPr>
          <p:nvPr/>
        </p:nvGrpSpPr>
        <p:grpSpPr bwMode="auto">
          <a:xfrm>
            <a:off x="461963" y="836613"/>
            <a:ext cx="2965450" cy="895350"/>
            <a:chOff x="2928523" y="2982021"/>
            <a:chExt cx="2600529" cy="758050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928523" y="3008902"/>
              <a:ext cx="2600529" cy="69756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2961935" y="2982021"/>
              <a:ext cx="2533706" cy="7580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8000" tIns="53340" rIns="108000" bIns="5334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ЕДИНАЯ ИНФОРМАЦИОННАЯ СИСТЕМА</a:t>
              </a:r>
            </a:p>
          </p:txBody>
        </p:sp>
      </p:grpSp>
      <p:grpSp>
        <p:nvGrpSpPr>
          <p:cNvPr id="27654" name="Группа 24"/>
          <p:cNvGrpSpPr>
            <a:grpSpLocks/>
          </p:cNvGrpSpPr>
          <p:nvPr/>
        </p:nvGrpSpPr>
        <p:grpSpPr bwMode="auto">
          <a:xfrm>
            <a:off x="5219700" y="850900"/>
            <a:ext cx="2881313" cy="876300"/>
            <a:chOff x="1990344" y="4962543"/>
            <a:chExt cx="2600529" cy="663233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1990344" y="4962543"/>
              <a:ext cx="2600529" cy="66323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Скругленный прямоугольник 4"/>
            <p:cNvSpPr/>
            <p:nvPr/>
          </p:nvSpPr>
          <p:spPr>
            <a:xfrm>
              <a:off x="2024731" y="4996185"/>
              <a:ext cx="2531755" cy="6295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8000" tIns="53340" rIns="108000" bIns="5334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РЕГИОНАЛЬНАЯ ИНФОРМАЦИОННАЯ СИСТЕМА</a:t>
              </a: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79388" y="1773238"/>
            <a:ext cx="4321175" cy="4016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План закупок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План-график закупок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Информация об исполнении планов закупок и план - графиков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rgbClr val="FF0000"/>
                </a:solidFill>
                <a:latin typeface="+mn-lt"/>
              </a:rPr>
              <a:t>Информация об ограничениях допуска иностранных товаров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accent1"/>
                </a:solidFill>
                <a:latin typeface="+mn-lt"/>
              </a:rPr>
              <a:t>Извещения, документация, протоколы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latin typeface="+mn-lt"/>
              </a:rPr>
              <a:t>Реестр контрактов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latin typeface="+mn-lt"/>
              </a:rPr>
              <a:t>Реестр недобросовестных поставщиков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rgbClr val="FF0000"/>
                </a:solidFill>
                <a:latin typeface="+mn-lt"/>
              </a:rPr>
              <a:t>Реестр банковских гарантий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rgbClr val="FF0000"/>
                </a:solidFill>
                <a:latin typeface="+mn-lt"/>
              </a:rPr>
              <a:t>Результаты мониторинга, аудита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Электронные копии документов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Единые реестры, классификаторы и справочники в сфере закупок </a:t>
            </a:r>
            <a:r>
              <a:rPr lang="ru-RU" sz="1700" b="1" dirty="0">
                <a:latin typeface="+mn-lt"/>
              </a:rPr>
              <a:t>(</a:t>
            </a: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каталог продукции,</a:t>
            </a:r>
            <a:r>
              <a:rPr lang="ru-RU" sz="1700" b="1" dirty="0">
                <a:latin typeface="+mn-lt"/>
              </a:rPr>
              <a:t> 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библиотека контрактов</a:t>
            </a:r>
            <a:r>
              <a:rPr lang="ru-RU" sz="1700" b="1" dirty="0">
                <a:latin typeface="+mn-lt"/>
              </a:rPr>
              <a:t>)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3500438" y="941388"/>
            <a:ext cx="1647825" cy="24288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 rot="10800000">
            <a:off x="3492500" y="1346200"/>
            <a:ext cx="1647825" cy="24288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932363" y="1749425"/>
            <a:ext cx="4103687" cy="29702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План закупок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План-график закупок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Информация об исполнении планов закупок и план - графиков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Извещения, документация, протоколы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Реестр контрактов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Электронные копии документов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Единые реестры, классификаторы и справочники в сфере закупок (каталог продукции, библиотека контрактов)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94275" y="4818063"/>
            <a:ext cx="3743325" cy="1924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latin typeface="+mn-lt"/>
              </a:rPr>
              <a:t>Функции системы: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latin typeface="+mn-lt"/>
              </a:rPr>
              <a:t>Учетные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latin typeface="+mn-lt"/>
              </a:rPr>
              <a:t>Технологические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latin typeface="+mn-lt"/>
              </a:rPr>
              <a:t>Аналитические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latin typeface="+mn-lt"/>
              </a:rPr>
              <a:t>Контрольные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latin typeface="+mn-lt"/>
              </a:rPr>
              <a:t>Мониторинга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700" b="1" dirty="0">
                <a:latin typeface="+mn-lt"/>
              </a:rPr>
              <a:t>Электронный документооборот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3400" y="5764213"/>
            <a:ext cx="3714750" cy="323850"/>
          </a:xfrm>
          <a:prstGeom prst="roundRect">
            <a:avLst>
              <a:gd name="adj" fmla="val 4793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Содержится в «АЦК-Госзаказ»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33400" y="6121400"/>
            <a:ext cx="3714750" cy="323850"/>
          </a:xfrm>
          <a:prstGeom prst="roundRect">
            <a:avLst>
              <a:gd name="adj" fmla="val 4793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Размещается на Общероссийском сайте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33400" y="6469063"/>
            <a:ext cx="3714750" cy="357187"/>
          </a:xfrm>
          <a:prstGeom prst="roundRect">
            <a:avLst>
              <a:gd name="adj" fmla="val 4793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Новеллы 44-ФЗ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 txBox="1">
            <a:spLocks noChangeArrowheads="1"/>
          </p:cNvSpPr>
          <p:nvPr/>
        </p:nvSpPr>
        <p:spPr bwMode="auto">
          <a:xfrm>
            <a:off x="714375" y="0"/>
            <a:ext cx="7920038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latin typeface="Arial" charset="0"/>
                <a:cs typeface="Arial" charset="0"/>
              </a:rPr>
              <a:t>Особенности ответственности в контрактной системе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000125" y="4953000"/>
            <a:ext cx="7286625" cy="1571625"/>
          </a:xfrm>
          <a:prstGeom prst="roundRect">
            <a:avLst/>
          </a:prstGeom>
          <a:solidFill>
            <a:srgbClr val="FFFFCC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C00000"/>
                </a:solidFill>
              </a:rPr>
              <a:t>несут персональную ответственность </a:t>
            </a:r>
            <a:r>
              <a:rPr lang="ru-RU" sz="1600" dirty="0" smtClean="0"/>
              <a:t>за соблюдение требований, установленных законодательством Российской Федерации о контрактной системе в сфере закупок и иными нормативными правовыми актами, регулирующими отношения, направленные на обеспечение государственных и муниципальных нужд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 smtClean="0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071563" y="836613"/>
            <a:ext cx="7072312" cy="571500"/>
          </a:xfrm>
          <a:prstGeom prst="roundRect">
            <a:avLst/>
          </a:prstGeom>
          <a:solidFill>
            <a:srgbClr val="FFFFCC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/>
                </a:solidFill>
                <a:cs typeface="Arial" pitchFamily="34" charset="0"/>
              </a:rPr>
              <a:t>       Ответственность возлагается на должностных лиц:</a:t>
            </a:r>
            <a:endParaRPr lang="ru-RU" sz="16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00125" y="2071688"/>
            <a:ext cx="7215188" cy="22145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государственных органов,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органов управления государственными внебюджетными фондами,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муниципальных органов,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казенных учреждений,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иных юридических лиц</a:t>
            </a:r>
          </a:p>
        </p:txBody>
      </p:sp>
      <p:sp>
        <p:nvSpPr>
          <p:cNvPr id="24" name="Стрелка вниз 23"/>
          <p:cNvSpPr/>
          <p:nvPr/>
        </p:nvSpPr>
        <p:spPr>
          <a:xfrm>
            <a:off x="4357688" y="4343400"/>
            <a:ext cx="484187" cy="5715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4357688" y="1465263"/>
            <a:ext cx="484187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8CF7E-816F-4FAB-AED6-8B5A4ACA5B8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BlCElqOUidOCzlj.QGN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BlCElqOUidOCzlj.QGN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Zpb7LyNxkmNFVlvqXIcJ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Zpb7LyNxkmNFVlvqXIcJ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Zpb7LyNxkmNFVlvqXIcJ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Zpb7LyNxkmNFVlvqXIcJ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1250</Words>
  <Application>Microsoft Office PowerPoint</Application>
  <PresentationFormat>Экран (4:3)</PresentationFormat>
  <Paragraphs>262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Обращения граждан</cp:lastModifiedBy>
  <cp:revision>398</cp:revision>
  <cp:lastPrinted>2013-06-27T03:51:02Z</cp:lastPrinted>
  <dcterms:created xsi:type="dcterms:W3CDTF">2013-05-17T19:48:25Z</dcterms:created>
  <dcterms:modified xsi:type="dcterms:W3CDTF">2013-12-18T10:49:57Z</dcterms:modified>
</cp:coreProperties>
</file>