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Lst>
  <p:notesMasterIdLst>
    <p:notesMasterId r:id="rId27"/>
  </p:notesMasterIdLst>
  <p:handoutMasterIdLst>
    <p:handoutMasterId r:id="rId28"/>
  </p:handoutMasterIdLst>
  <p:sldIdLst>
    <p:sldId id="1444" r:id="rId2"/>
    <p:sldId id="1453" r:id="rId3"/>
    <p:sldId id="1461" r:id="rId4"/>
    <p:sldId id="1454" r:id="rId5"/>
    <p:sldId id="1470" r:id="rId6"/>
    <p:sldId id="1471" r:id="rId7"/>
    <p:sldId id="1462" r:id="rId8"/>
    <p:sldId id="1472" r:id="rId9"/>
    <p:sldId id="1452" r:id="rId10"/>
    <p:sldId id="1473" r:id="rId11"/>
    <p:sldId id="1450" r:id="rId12"/>
    <p:sldId id="1451" r:id="rId13"/>
    <p:sldId id="1463" r:id="rId14"/>
    <p:sldId id="1464" r:id="rId15"/>
    <p:sldId id="1467" r:id="rId16"/>
    <p:sldId id="1474" r:id="rId17"/>
    <p:sldId id="1468" r:id="rId18"/>
    <p:sldId id="1435" r:id="rId19"/>
    <p:sldId id="1436" r:id="rId20"/>
    <p:sldId id="1475" r:id="rId21"/>
    <p:sldId id="1476" r:id="rId22"/>
    <p:sldId id="1457" r:id="rId23"/>
    <p:sldId id="1458" r:id="rId24"/>
    <p:sldId id="1456" r:id="rId25"/>
    <p:sldId id="1396" r:id="rId26"/>
  </p:sldIdLst>
  <p:sldSz cx="9144000" cy="6858000" type="screen4x3"/>
  <p:notesSz cx="6877050" cy="9656763"/>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0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0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0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000" kern="1200">
        <a:solidFill>
          <a:schemeClr val="tx1"/>
        </a:solidFill>
        <a:latin typeface="Times New Roman" pitchFamily="18" charset="0"/>
        <a:ea typeface="+mn-ea"/>
        <a:cs typeface="Arial" charset="0"/>
      </a:defRPr>
    </a:lvl5pPr>
    <a:lvl6pPr marL="2286000" algn="l" defTabSz="914400" rtl="0" eaLnBrk="1" latinLnBrk="0" hangingPunct="1">
      <a:defRPr sz="2000" kern="1200">
        <a:solidFill>
          <a:schemeClr val="tx1"/>
        </a:solidFill>
        <a:latin typeface="Times New Roman" pitchFamily="18" charset="0"/>
        <a:ea typeface="+mn-ea"/>
        <a:cs typeface="Arial" charset="0"/>
      </a:defRPr>
    </a:lvl6pPr>
    <a:lvl7pPr marL="2743200" algn="l" defTabSz="914400" rtl="0" eaLnBrk="1" latinLnBrk="0" hangingPunct="1">
      <a:defRPr sz="2000" kern="1200">
        <a:solidFill>
          <a:schemeClr val="tx1"/>
        </a:solidFill>
        <a:latin typeface="Times New Roman" pitchFamily="18" charset="0"/>
        <a:ea typeface="+mn-ea"/>
        <a:cs typeface="Arial" charset="0"/>
      </a:defRPr>
    </a:lvl7pPr>
    <a:lvl8pPr marL="3200400" algn="l" defTabSz="914400" rtl="0" eaLnBrk="1" latinLnBrk="0" hangingPunct="1">
      <a:defRPr sz="2000" kern="1200">
        <a:solidFill>
          <a:schemeClr val="tx1"/>
        </a:solidFill>
        <a:latin typeface="Times New Roman" pitchFamily="18" charset="0"/>
        <a:ea typeface="+mn-ea"/>
        <a:cs typeface="Arial" charset="0"/>
      </a:defRPr>
    </a:lvl8pPr>
    <a:lvl9pPr marL="3657600" algn="l" defTabSz="914400" rtl="0" eaLnBrk="1" latinLnBrk="0" hangingPunct="1">
      <a:defRPr sz="20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326"/>
    <a:srgbClr val="8E3A4C"/>
    <a:srgbClr val="DAB5A4"/>
    <a:srgbClr val="FFFFCC"/>
    <a:srgbClr val="D1BAAD"/>
    <a:srgbClr val="7C4C54"/>
    <a:srgbClr val="FFCCCC"/>
    <a:srgbClr val="E6CCE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inimized">
    <p:restoredLeft sz="22593" autoAdjust="0"/>
    <p:restoredTop sz="36380" autoAdjust="0"/>
  </p:normalViewPr>
  <p:slideViewPr>
    <p:cSldViewPr showGuides="1">
      <p:cViewPr>
        <p:scale>
          <a:sx n="66" d="100"/>
          <a:sy n="66" d="100"/>
        </p:scale>
        <p:origin x="-600" y="9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54" d="100"/>
          <a:sy n="54" d="100"/>
        </p:scale>
        <p:origin x="-2586" y="-84"/>
      </p:cViewPr>
      <p:guideLst>
        <p:guide orient="horz" pos="3041"/>
        <p:guide pos="216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9738" cy="482600"/>
          </a:xfrm>
          <a:prstGeom prst="rect">
            <a:avLst/>
          </a:prstGeom>
          <a:noFill/>
          <a:ln>
            <a:noFill/>
          </a:ln>
          <a:effectLst/>
          <a:extLst/>
        </p:spPr>
        <p:txBody>
          <a:bodyPr vert="horz" wrap="square" lIns="94476" tIns="47238" rIns="94476" bIns="47238" numCol="1" anchor="t" anchorCtr="0" compatLnSpc="1">
            <a:prstTxWarp prst="textNoShape">
              <a:avLst/>
            </a:prstTxWarp>
          </a:bodyPr>
          <a:lstStyle>
            <a:lvl1pPr defTabSz="944563">
              <a:defRPr sz="1200">
                <a:latin typeface="Arial" charset="0"/>
                <a:ea typeface="+mn-ea"/>
                <a:cs typeface="+mn-cs"/>
              </a:defRPr>
            </a:lvl1pPr>
          </a:lstStyle>
          <a:p>
            <a:pPr>
              <a:defRPr/>
            </a:pPr>
            <a:endParaRPr lang="ru-RU"/>
          </a:p>
        </p:txBody>
      </p:sp>
      <p:sp>
        <p:nvSpPr>
          <p:cNvPr id="33795" name="Rectangle 3"/>
          <p:cNvSpPr>
            <a:spLocks noGrp="1" noChangeArrowheads="1"/>
          </p:cNvSpPr>
          <p:nvPr>
            <p:ph type="dt" sz="quarter" idx="1"/>
          </p:nvPr>
        </p:nvSpPr>
        <p:spPr bwMode="auto">
          <a:xfrm>
            <a:off x="3895725" y="0"/>
            <a:ext cx="2979738" cy="482600"/>
          </a:xfrm>
          <a:prstGeom prst="rect">
            <a:avLst/>
          </a:prstGeom>
          <a:noFill/>
          <a:ln>
            <a:noFill/>
          </a:ln>
          <a:effectLst/>
          <a:extLst/>
        </p:spPr>
        <p:txBody>
          <a:bodyPr vert="horz" wrap="square" lIns="94476" tIns="47238" rIns="94476" bIns="47238" numCol="1" anchor="t" anchorCtr="0" compatLnSpc="1">
            <a:prstTxWarp prst="textNoShape">
              <a:avLst/>
            </a:prstTxWarp>
          </a:bodyPr>
          <a:lstStyle>
            <a:lvl1pPr algn="r" defTabSz="944563">
              <a:defRPr sz="1200">
                <a:latin typeface="Arial" charset="0"/>
                <a:ea typeface="+mn-ea"/>
                <a:cs typeface="+mn-cs"/>
              </a:defRPr>
            </a:lvl1pPr>
          </a:lstStyle>
          <a:p>
            <a:pPr>
              <a:defRPr/>
            </a:pPr>
            <a:endParaRPr lang="ru-RU"/>
          </a:p>
        </p:txBody>
      </p:sp>
      <p:sp>
        <p:nvSpPr>
          <p:cNvPr id="33796" name="Rectangle 4"/>
          <p:cNvSpPr>
            <a:spLocks noGrp="1" noChangeArrowheads="1"/>
          </p:cNvSpPr>
          <p:nvPr>
            <p:ph type="ftr" sz="quarter" idx="2"/>
          </p:nvPr>
        </p:nvSpPr>
        <p:spPr bwMode="auto">
          <a:xfrm>
            <a:off x="0" y="9172575"/>
            <a:ext cx="2979738" cy="482600"/>
          </a:xfrm>
          <a:prstGeom prst="rect">
            <a:avLst/>
          </a:prstGeom>
          <a:noFill/>
          <a:ln>
            <a:noFill/>
          </a:ln>
          <a:effectLst/>
          <a:extLst/>
        </p:spPr>
        <p:txBody>
          <a:bodyPr vert="horz" wrap="square" lIns="94476" tIns="47238" rIns="94476" bIns="47238" numCol="1" anchor="b" anchorCtr="0" compatLnSpc="1">
            <a:prstTxWarp prst="textNoShape">
              <a:avLst/>
            </a:prstTxWarp>
          </a:bodyPr>
          <a:lstStyle>
            <a:lvl1pPr defTabSz="944563">
              <a:defRPr sz="1200">
                <a:latin typeface="Arial" charset="0"/>
                <a:ea typeface="+mn-ea"/>
                <a:cs typeface="+mn-cs"/>
              </a:defRPr>
            </a:lvl1pPr>
          </a:lstStyle>
          <a:p>
            <a:pPr>
              <a:defRPr/>
            </a:pPr>
            <a:endParaRPr lang="ru-RU"/>
          </a:p>
        </p:txBody>
      </p:sp>
      <p:sp>
        <p:nvSpPr>
          <p:cNvPr id="33797" name="Rectangle 5"/>
          <p:cNvSpPr>
            <a:spLocks noGrp="1" noChangeArrowheads="1"/>
          </p:cNvSpPr>
          <p:nvPr>
            <p:ph type="sldNum" sz="quarter" idx="3"/>
          </p:nvPr>
        </p:nvSpPr>
        <p:spPr bwMode="auto">
          <a:xfrm>
            <a:off x="3895725" y="9172575"/>
            <a:ext cx="2979738" cy="482600"/>
          </a:xfrm>
          <a:prstGeom prst="rect">
            <a:avLst/>
          </a:prstGeom>
          <a:noFill/>
          <a:ln>
            <a:noFill/>
          </a:ln>
          <a:effectLst/>
          <a:extLst/>
        </p:spPr>
        <p:txBody>
          <a:bodyPr vert="horz" wrap="square" lIns="94476" tIns="47238" rIns="94476" bIns="47238" numCol="1" anchor="b" anchorCtr="0" compatLnSpc="1">
            <a:prstTxWarp prst="textNoShape">
              <a:avLst/>
            </a:prstTxWarp>
          </a:bodyPr>
          <a:lstStyle>
            <a:lvl1pPr algn="r" defTabSz="944563">
              <a:defRPr sz="1200">
                <a:latin typeface="Arial" pitchFamily="34" charset="0"/>
                <a:cs typeface="Arial" pitchFamily="34" charset="0"/>
              </a:defRPr>
            </a:lvl1pPr>
          </a:lstStyle>
          <a:p>
            <a:pPr>
              <a:defRPr/>
            </a:pPr>
            <a:fld id="{FE14C612-45CE-4D45-9D14-A2A06A4BFDAA}" type="slidenum">
              <a:rPr lang="ru-RU"/>
              <a:pPr>
                <a:defRPr/>
              </a:pPr>
              <a:t>‹#›</a:t>
            </a:fld>
            <a:endParaRPr lang="ru-RU"/>
          </a:p>
        </p:txBody>
      </p:sp>
    </p:spTree>
    <p:extLst>
      <p:ext uri="{BB962C8B-B14F-4D97-AF65-F5344CB8AC3E}">
        <p14:creationId xmlns:p14="http://schemas.microsoft.com/office/powerpoint/2010/main" xmlns="" val="3831124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9738" cy="482600"/>
          </a:xfrm>
          <a:prstGeom prst="rect">
            <a:avLst/>
          </a:prstGeom>
          <a:noFill/>
          <a:ln>
            <a:noFill/>
          </a:ln>
          <a:effectLst/>
          <a:extLst/>
        </p:spPr>
        <p:txBody>
          <a:bodyPr vert="horz" wrap="square" lIns="94476" tIns="47238" rIns="94476" bIns="47238" numCol="1" anchor="t" anchorCtr="0" compatLnSpc="1">
            <a:prstTxWarp prst="textNoShape">
              <a:avLst/>
            </a:prstTxWarp>
          </a:bodyPr>
          <a:lstStyle>
            <a:lvl1pPr defTabSz="944563">
              <a:defRPr sz="1200">
                <a:latin typeface="Arial" charset="0"/>
                <a:ea typeface="+mn-ea"/>
                <a:cs typeface="+mn-cs"/>
              </a:defRPr>
            </a:lvl1pPr>
          </a:lstStyle>
          <a:p>
            <a:pPr>
              <a:defRPr/>
            </a:pPr>
            <a:endParaRPr lang="ru-RU"/>
          </a:p>
        </p:txBody>
      </p:sp>
      <p:sp>
        <p:nvSpPr>
          <p:cNvPr id="34819" name="Rectangle 3"/>
          <p:cNvSpPr>
            <a:spLocks noGrp="1" noChangeArrowheads="1"/>
          </p:cNvSpPr>
          <p:nvPr>
            <p:ph type="dt" idx="1"/>
          </p:nvPr>
        </p:nvSpPr>
        <p:spPr bwMode="auto">
          <a:xfrm>
            <a:off x="3895725" y="0"/>
            <a:ext cx="2979738" cy="482600"/>
          </a:xfrm>
          <a:prstGeom prst="rect">
            <a:avLst/>
          </a:prstGeom>
          <a:noFill/>
          <a:ln>
            <a:noFill/>
          </a:ln>
          <a:effectLst/>
          <a:extLst/>
        </p:spPr>
        <p:txBody>
          <a:bodyPr vert="horz" wrap="square" lIns="94476" tIns="47238" rIns="94476" bIns="47238" numCol="1" anchor="t" anchorCtr="0" compatLnSpc="1">
            <a:prstTxWarp prst="textNoShape">
              <a:avLst/>
            </a:prstTxWarp>
          </a:bodyPr>
          <a:lstStyle>
            <a:lvl1pPr algn="r" defTabSz="944563">
              <a:defRPr sz="1200">
                <a:latin typeface="Arial" charset="0"/>
                <a:ea typeface="+mn-ea"/>
                <a:cs typeface="+mn-cs"/>
              </a:defRPr>
            </a:lvl1pPr>
          </a:lstStyle>
          <a:p>
            <a:pPr>
              <a:defRPr/>
            </a:pPr>
            <a:endParaRPr lang="ru-RU"/>
          </a:p>
        </p:txBody>
      </p:sp>
      <p:sp>
        <p:nvSpPr>
          <p:cNvPr id="23556" name="Rectangle 4"/>
          <p:cNvSpPr>
            <a:spLocks noGrp="1" noRot="1" noChangeAspect="1" noChangeArrowheads="1" noTextEdit="1"/>
          </p:cNvSpPr>
          <p:nvPr>
            <p:ph type="sldImg" idx="2"/>
          </p:nvPr>
        </p:nvSpPr>
        <p:spPr bwMode="auto">
          <a:xfrm>
            <a:off x="1025525" y="723900"/>
            <a:ext cx="4826000" cy="3621088"/>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21" name="Rectangle 5"/>
          <p:cNvSpPr>
            <a:spLocks noGrp="1" noChangeArrowheads="1"/>
          </p:cNvSpPr>
          <p:nvPr>
            <p:ph type="body" sz="quarter" idx="3"/>
          </p:nvPr>
        </p:nvSpPr>
        <p:spPr bwMode="auto">
          <a:xfrm>
            <a:off x="687388" y="4586288"/>
            <a:ext cx="5502275" cy="4346575"/>
          </a:xfrm>
          <a:prstGeom prst="rect">
            <a:avLst/>
          </a:prstGeom>
          <a:noFill/>
          <a:ln>
            <a:noFill/>
          </a:ln>
          <a:effectLst/>
          <a:extLst/>
        </p:spPr>
        <p:txBody>
          <a:bodyPr vert="horz" wrap="square" lIns="94476" tIns="47238" rIns="94476" bIns="47238"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34822" name="Rectangle 6"/>
          <p:cNvSpPr>
            <a:spLocks noGrp="1" noChangeArrowheads="1"/>
          </p:cNvSpPr>
          <p:nvPr>
            <p:ph type="ftr" sz="quarter" idx="4"/>
          </p:nvPr>
        </p:nvSpPr>
        <p:spPr bwMode="auto">
          <a:xfrm>
            <a:off x="0" y="9172575"/>
            <a:ext cx="2979738" cy="482600"/>
          </a:xfrm>
          <a:prstGeom prst="rect">
            <a:avLst/>
          </a:prstGeom>
          <a:noFill/>
          <a:ln>
            <a:noFill/>
          </a:ln>
          <a:effectLst/>
          <a:extLst/>
        </p:spPr>
        <p:txBody>
          <a:bodyPr vert="horz" wrap="square" lIns="94476" tIns="47238" rIns="94476" bIns="47238" numCol="1" anchor="b" anchorCtr="0" compatLnSpc="1">
            <a:prstTxWarp prst="textNoShape">
              <a:avLst/>
            </a:prstTxWarp>
          </a:bodyPr>
          <a:lstStyle>
            <a:lvl1pPr defTabSz="944563">
              <a:defRPr sz="1200">
                <a:latin typeface="Arial" charset="0"/>
                <a:ea typeface="+mn-ea"/>
                <a:cs typeface="+mn-cs"/>
              </a:defRPr>
            </a:lvl1pPr>
          </a:lstStyle>
          <a:p>
            <a:pPr>
              <a:defRPr/>
            </a:pPr>
            <a:endParaRPr lang="ru-RU"/>
          </a:p>
        </p:txBody>
      </p:sp>
      <p:sp>
        <p:nvSpPr>
          <p:cNvPr id="34823" name="Rectangle 7"/>
          <p:cNvSpPr>
            <a:spLocks noGrp="1" noChangeArrowheads="1"/>
          </p:cNvSpPr>
          <p:nvPr>
            <p:ph type="sldNum" sz="quarter" idx="5"/>
          </p:nvPr>
        </p:nvSpPr>
        <p:spPr bwMode="auto">
          <a:xfrm>
            <a:off x="3895725" y="9172575"/>
            <a:ext cx="2979738" cy="482600"/>
          </a:xfrm>
          <a:prstGeom prst="rect">
            <a:avLst/>
          </a:prstGeom>
          <a:noFill/>
          <a:ln>
            <a:noFill/>
          </a:ln>
          <a:effectLst/>
          <a:extLst/>
        </p:spPr>
        <p:txBody>
          <a:bodyPr vert="horz" wrap="square" lIns="94476" tIns="47238" rIns="94476" bIns="47238" numCol="1" anchor="b" anchorCtr="0" compatLnSpc="1">
            <a:prstTxWarp prst="textNoShape">
              <a:avLst/>
            </a:prstTxWarp>
          </a:bodyPr>
          <a:lstStyle>
            <a:lvl1pPr algn="r" defTabSz="944563">
              <a:defRPr sz="1200">
                <a:latin typeface="Arial" pitchFamily="34" charset="0"/>
                <a:cs typeface="Arial" pitchFamily="34" charset="0"/>
              </a:defRPr>
            </a:lvl1pPr>
          </a:lstStyle>
          <a:p>
            <a:pPr>
              <a:defRPr/>
            </a:pPr>
            <a:fld id="{9CEC926E-25A7-4D32-9A94-BABFDF22B39F}" type="slidenum">
              <a:rPr lang="ru-RU"/>
              <a:pPr>
                <a:defRPr/>
              </a:pPr>
              <a:t>‹#›</a:t>
            </a:fld>
            <a:endParaRPr lang="ru-RU"/>
          </a:p>
        </p:txBody>
      </p:sp>
    </p:spTree>
    <p:extLst>
      <p:ext uri="{BB962C8B-B14F-4D97-AF65-F5344CB8AC3E}">
        <p14:creationId xmlns:p14="http://schemas.microsoft.com/office/powerpoint/2010/main" xmlns="" val="17768234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kumimoji="1" sz="1200" kern="1200">
        <a:solidFill>
          <a:schemeClr val="tx1"/>
        </a:solidFill>
        <a:latin typeface="Arial" charset="0"/>
        <a:ea typeface="Arial" charset="0"/>
        <a:cs typeface="Arial" pitchFamily="34" charset="0"/>
      </a:defRPr>
    </a:lvl2pPr>
    <a:lvl3pPr marL="914400" algn="l" rtl="0" eaLnBrk="0" fontAlgn="base" hangingPunct="0">
      <a:spcBef>
        <a:spcPct val="30000"/>
      </a:spcBef>
      <a:spcAft>
        <a:spcPct val="0"/>
      </a:spcAft>
      <a:defRPr kumimoji="1" sz="1200" kern="1200">
        <a:solidFill>
          <a:schemeClr val="tx1"/>
        </a:solidFill>
        <a:latin typeface="Arial" charset="0"/>
        <a:ea typeface="Arial" charset="0"/>
        <a:cs typeface="Arial" pitchFamily="34" charset="0"/>
      </a:defRPr>
    </a:lvl3pPr>
    <a:lvl4pPr marL="1371600" algn="l" rtl="0" eaLnBrk="0" fontAlgn="base" hangingPunct="0">
      <a:spcBef>
        <a:spcPct val="30000"/>
      </a:spcBef>
      <a:spcAft>
        <a:spcPct val="0"/>
      </a:spcAft>
      <a:defRPr kumimoji="1" sz="1200" kern="1200">
        <a:solidFill>
          <a:schemeClr val="tx1"/>
        </a:solidFill>
        <a:latin typeface="Arial" charset="0"/>
        <a:ea typeface="Arial" charset="0"/>
        <a:cs typeface="Arial" pitchFamily="34" charset="0"/>
      </a:defRPr>
    </a:lvl4pPr>
    <a:lvl5pPr marL="1828800" algn="l" rtl="0" eaLnBrk="0" fontAlgn="base" hangingPunct="0">
      <a:spcBef>
        <a:spcPct val="30000"/>
      </a:spcBef>
      <a:spcAft>
        <a:spcPct val="0"/>
      </a:spcAft>
      <a:defRPr kumimoji="1" sz="1200" kern="1200">
        <a:solidFill>
          <a:schemeClr val="tx1"/>
        </a:solidFill>
        <a:latin typeface="Arial" charset="0"/>
        <a:ea typeface="Arial" charset="0"/>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base.garant.ru/70353464/"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base.garant.ru/12114699/"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consultant.ru/document/cons_doc_LAW_148545/"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base.garant.ru/12141175/1/"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www.tendery.ru/forum/viewtopic.php?f=521627&amp;t=2012579"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p:cNvSpPr>
            <a:spLocks noGrp="1" noRot="1" noChangeAspect="1" noTextEdit="1"/>
          </p:cNvSpPr>
          <p:nvPr>
            <p:ph type="sldImg"/>
          </p:nvPr>
        </p:nvSpPr>
        <p:spPr>
          <a:ln/>
        </p:spPr>
      </p:sp>
      <p:sp>
        <p:nvSpPr>
          <p:cNvPr id="24579"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mtClean="0"/>
          </a:p>
        </p:txBody>
      </p:sp>
      <p:sp>
        <p:nvSpPr>
          <p:cNvPr id="24580"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4DC0B9DD-D60B-4667-AF66-A0DA21D91D3D}" type="slidenum">
              <a:rPr lang="ru-RU" sz="1200" smtClean="0">
                <a:latin typeface="Arial" charset="0"/>
              </a:rPr>
              <a:pPr eaLnBrk="1" hangingPunct="1"/>
              <a:t>1</a:t>
            </a:fld>
            <a:endParaRPr lang="ru-RU" sz="1200"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Образ слайда 1"/>
          <p:cNvSpPr>
            <a:spLocks noGrp="1" noRot="1" noChangeAspect="1" noTextEdit="1"/>
          </p:cNvSpPr>
          <p:nvPr>
            <p:ph type="sldImg"/>
          </p:nvPr>
        </p:nvSpPr>
        <p:spPr>
          <a:ln/>
        </p:spPr>
      </p:sp>
      <p:sp>
        <p:nvSpPr>
          <p:cNvPr id="29699"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smtClean="0"/>
              <a:t>гражданско-правовые договоры</a:t>
            </a:r>
          </a:p>
        </p:txBody>
      </p:sp>
      <p:sp>
        <p:nvSpPr>
          <p:cNvPr id="29700"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81DBD2C4-CF5F-4CE5-8051-CAC234FA0827}" type="slidenum">
              <a:rPr lang="ru-RU" sz="1200" smtClean="0">
                <a:latin typeface="Arial" charset="0"/>
              </a:rPr>
              <a:pPr eaLnBrk="1" hangingPunct="1"/>
              <a:t>10</a:t>
            </a:fld>
            <a:endParaRPr lang="ru-RU" sz="1200"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p:txBody>
          <a:bodyPr/>
          <a:lstStyle/>
          <a:p>
            <a:pPr marL="228600" indent="-228600">
              <a:buFontTx/>
              <a:buAutoNum type="arabicPeriod"/>
            </a:pPr>
            <a:r>
              <a:rPr lang="ru-RU" dirty="0" smtClean="0">
                <a:solidFill>
                  <a:srgbClr val="102326"/>
                </a:solidFill>
              </a:rPr>
              <a:t>По аналогии, можно вспомнить Письмо Министерства экономического развития РФ от 05.09.2005 № 13785 - АШ/207 было изданное перед вступлением в силу 94-ФЗ </a:t>
            </a:r>
          </a:p>
          <a:p>
            <a:pPr marL="228600" indent="-228600">
              <a:buFontTx/>
              <a:buAutoNum type="arabicPeriod"/>
            </a:pPr>
            <a:r>
              <a:rPr lang="ru-RU" b="1" i="1" u="sng" dirty="0" smtClean="0">
                <a:solidFill>
                  <a:srgbClr val="102326"/>
                </a:solidFill>
              </a:rPr>
              <a:t>Изменять кол-во (объем) на 10%  можно не только по товарам, но и по работам, услугам</a:t>
            </a:r>
            <a:r>
              <a:rPr lang="ru-RU" sz="1400" b="1" i="1" u="sng" dirty="0" smtClean="0">
                <a:solidFill>
                  <a:srgbClr val="102326"/>
                </a:solidFill>
              </a:rPr>
              <a:t>.</a:t>
            </a:r>
            <a:r>
              <a:rPr lang="ru-RU" sz="1400" b="1" dirty="0" smtClean="0">
                <a:solidFill>
                  <a:srgbClr val="102326"/>
                </a:solidFill>
              </a:rPr>
              <a:t> (Статья 95. 44-ФЗ Изменение, расторжение контракта), причем </a:t>
            </a:r>
            <a:r>
              <a:rPr lang="ru-RU" dirty="0" smtClean="0">
                <a:solidFill>
                  <a:srgbClr val="102326"/>
                </a:solidFill>
              </a:rPr>
              <a:t>не только по результатам аукциона и конкурса, но и по результатам иных процедур (конкурс- специфичные работы, аукцион – товар)</a:t>
            </a:r>
            <a:endParaRPr lang="ru-RU" sz="1400" b="1" dirty="0" smtClean="0">
              <a:solidFill>
                <a:srgbClr val="102326"/>
              </a:solidFill>
            </a:endParaRPr>
          </a:p>
          <a:p>
            <a:pPr marL="228600" indent="-228600">
              <a:buFontTx/>
              <a:buAutoNum type="arabicPeriod"/>
            </a:pPr>
            <a:r>
              <a:rPr lang="ru-RU" dirty="0" smtClean="0">
                <a:solidFill>
                  <a:srgbClr val="102326"/>
                </a:solidFill>
              </a:rPr>
              <a:t>Изменение существенных условий контракта при его исполнении не допускается, за исключением их изменения по соглашению сторон в следующих случаях:</a:t>
            </a:r>
          </a:p>
          <a:p>
            <a:pPr marL="228600" indent="-228600"/>
            <a:r>
              <a:rPr lang="ru-RU" dirty="0" smtClean="0">
                <a:solidFill>
                  <a:srgbClr val="102326"/>
                </a:solidFill>
              </a:rPr>
              <a:t>б) если по предложению заказчика увеличиваются предусмотренные контрактом количество товара, объем работы или услуги не более чем на десять процентов или уменьшаются предусмотренные контрактом количество поставляемого товара, объем выполняемой работы или оказываемой услуги не более чем на десять процентов. </a:t>
            </a:r>
          </a:p>
        </p:txBody>
      </p:sp>
      <p:sp>
        <p:nvSpPr>
          <p:cNvPr id="30724"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D9B67060-C270-4A9F-A7BF-0B66ED6974E6}" type="slidenum">
              <a:rPr lang="ru-RU" sz="1200" smtClean="0">
                <a:latin typeface="Arial" charset="0"/>
              </a:rPr>
              <a:pPr eaLnBrk="1" hangingPunct="1"/>
              <a:t>11</a:t>
            </a:fld>
            <a:endParaRPr lang="ru-RU" sz="1200"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Образ слайда 1"/>
          <p:cNvSpPr>
            <a:spLocks noGrp="1" noRot="1" noChangeAspect="1" noTextEdit="1"/>
          </p:cNvSpPr>
          <p:nvPr>
            <p:ph type="sldImg"/>
          </p:nvPr>
        </p:nvSpPr>
        <p:spPr>
          <a:ln/>
        </p:spPr>
      </p:sp>
      <p:sp>
        <p:nvSpPr>
          <p:cNvPr id="31747"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sz="1100" dirty="0" smtClean="0"/>
              <a:t>(МЭР), (ФК).</a:t>
            </a:r>
            <a:endParaRPr lang="ru-RU" sz="1100" b="1" dirty="0" smtClean="0"/>
          </a:p>
          <a:p>
            <a:r>
              <a:rPr lang="ru-RU" sz="1100" i="1" dirty="0" smtClean="0"/>
              <a:t>Т.е. планируем как и на 2013 год (на календарный год) </a:t>
            </a:r>
            <a:endParaRPr lang="ru-RU" sz="1100" b="1" dirty="0" smtClean="0"/>
          </a:p>
          <a:p>
            <a:r>
              <a:rPr lang="ru-RU" sz="1100" i="1" dirty="0" smtClean="0"/>
              <a:t>• Размещаем План-график на официальном сайте не позднее одного календарного месяца после принятия закона (решения) о бюджете. </a:t>
            </a:r>
            <a:endParaRPr lang="ru-RU" sz="1100" b="1" dirty="0" smtClean="0"/>
          </a:p>
          <a:p>
            <a:r>
              <a:rPr lang="ru-RU" sz="1100" i="1" dirty="0" smtClean="0"/>
              <a:t>• Применяем Приказ Министерства экономического развития РФ и Федерального казначейства от 27 декабря </a:t>
            </a:r>
            <a:r>
              <a:rPr lang="ru-RU" sz="1100" i="1" dirty="0" err="1" smtClean="0"/>
              <a:t>2011г</a:t>
            </a:r>
            <a:r>
              <a:rPr lang="ru-RU" sz="1100" i="1" dirty="0" smtClean="0"/>
              <a:t>. N 761/20н «Об утверждении порядка размещения на официальном сайте планов-графиков размещения  заказов  на  поставки  товаров, выполнение работ, оказание услуг для нужд заказчиков и формы планов-графиков размещения заказа на поставки товаров, выполнение работ, оказание услуг для нужд заказчиков"</a:t>
            </a:r>
            <a:endParaRPr lang="ru-RU" sz="1100" b="1" dirty="0" smtClean="0"/>
          </a:p>
          <a:p>
            <a:pPr algn="just"/>
            <a:r>
              <a:rPr lang="ru-RU" sz="1100" b="0" dirty="0" smtClean="0"/>
              <a:t>С 1.01.2013 </a:t>
            </a:r>
            <a:r>
              <a:rPr lang="ru-RU" sz="1100" b="0" dirty="0" smtClean="0">
                <a:solidFill>
                  <a:schemeClr val="accent1">
                    <a:lumMod val="75000"/>
                  </a:schemeClr>
                </a:solidFill>
              </a:rPr>
              <a:t>в соответствии с совместным приказом Минэкономразвития</a:t>
            </a:r>
            <a:r>
              <a:rPr lang="ru-RU" sz="1100" b="0" baseline="0" dirty="0" smtClean="0">
                <a:solidFill>
                  <a:schemeClr val="accent1">
                    <a:lumMod val="75000"/>
                  </a:schemeClr>
                </a:solidFill>
              </a:rPr>
              <a:t> </a:t>
            </a:r>
            <a:r>
              <a:rPr lang="ru-RU" sz="1100" b="0" dirty="0" smtClean="0">
                <a:solidFill>
                  <a:schemeClr val="accent1">
                    <a:lumMod val="75000"/>
                  </a:schemeClr>
                </a:solidFill>
              </a:rPr>
              <a:t>России и Федерального казначейства</a:t>
            </a:r>
            <a:r>
              <a:rPr lang="ru-RU" sz="1100" b="0" baseline="0" dirty="0" smtClean="0">
                <a:solidFill>
                  <a:schemeClr val="accent1">
                    <a:lumMod val="75000"/>
                  </a:schemeClr>
                </a:solidFill>
              </a:rPr>
              <a:t> </a:t>
            </a:r>
            <a:r>
              <a:rPr lang="ru-RU" sz="1100" b="0" dirty="0" smtClean="0">
                <a:solidFill>
                  <a:schemeClr val="accent1">
                    <a:lumMod val="75000"/>
                  </a:schemeClr>
                </a:solidFill>
              </a:rPr>
              <a:t>«Об особенностях размещения на официальном</a:t>
            </a:r>
            <a:r>
              <a:rPr lang="ru-RU" sz="1100" b="0" baseline="0" dirty="0" smtClean="0">
                <a:solidFill>
                  <a:schemeClr val="accent1">
                    <a:lumMod val="75000"/>
                  </a:schemeClr>
                </a:solidFill>
              </a:rPr>
              <a:t> </a:t>
            </a:r>
            <a:r>
              <a:rPr lang="ru-RU" sz="1100" b="0" dirty="0" smtClean="0">
                <a:solidFill>
                  <a:schemeClr val="accent1">
                    <a:lumMod val="75000"/>
                  </a:schemeClr>
                </a:solidFill>
              </a:rPr>
              <a:t>сайте Российской Федерации в</a:t>
            </a:r>
            <a:r>
              <a:rPr lang="ru-RU" sz="1100" b="0" baseline="0" dirty="0" smtClean="0">
                <a:solidFill>
                  <a:schemeClr val="accent1">
                    <a:lumMod val="75000"/>
                  </a:schemeClr>
                </a:solidFill>
              </a:rPr>
              <a:t> </a:t>
            </a:r>
            <a:r>
              <a:rPr lang="ru-RU" sz="1100" b="0" dirty="0" smtClean="0">
                <a:solidFill>
                  <a:schemeClr val="accent1">
                    <a:lumMod val="75000"/>
                  </a:schemeClr>
                </a:solidFill>
              </a:rPr>
              <a:t>информационно-телекоммуникационной сети «Интернет» для</a:t>
            </a:r>
            <a:r>
              <a:rPr lang="ru-RU" sz="1100" b="0" baseline="0" dirty="0" smtClean="0">
                <a:solidFill>
                  <a:schemeClr val="accent1">
                    <a:lumMod val="75000"/>
                  </a:schemeClr>
                </a:solidFill>
              </a:rPr>
              <a:t> </a:t>
            </a:r>
            <a:r>
              <a:rPr lang="ru-RU" sz="1100" b="0" dirty="0" smtClean="0">
                <a:solidFill>
                  <a:schemeClr val="accent1">
                    <a:lumMod val="75000"/>
                  </a:schemeClr>
                </a:solidFill>
              </a:rPr>
              <a:t>размещения информации о размещении заказов</a:t>
            </a:r>
            <a:r>
              <a:rPr lang="ru-RU" sz="1100" b="0" baseline="0" dirty="0" smtClean="0">
                <a:solidFill>
                  <a:schemeClr val="accent1">
                    <a:lumMod val="75000"/>
                  </a:schemeClr>
                </a:solidFill>
              </a:rPr>
              <a:t> </a:t>
            </a:r>
            <a:r>
              <a:rPr lang="ru-RU" sz="1100" b="0" dirty="0" smtClean="0">
                <a:solidFill>
                  <a:schemeClr val="accent1">
                    <a:lumMod val="75000"/>
                  </a:schemeClr>
                </a:solidFill>
              </a:rPr>
              <a:t>на поставки товаров, выполнение работ,</a:t>
            </a:r>
            <a:r>
              <a:rPr lang="ru-RU" sz="1100" b="0" baseline="0" dirty="0" smtClean="0">
                <a:solidFill>
                  <a:schemeClr val="accent1">
                    <a:lumMod val="75000"/>
                  </a:schemeClr>
                </a:solidFill>
              </a:rPr>
              <a:t> </a:t>
            </a:r>
            <a:r>
              <a:rPr lang="ru-RU" sz="1100" b="0" dirty="0" smtClean="0">
                <a:solidFill>
                  <a:schemeClr val="accent1">
                    <a:lumMod val="75000"/>
                  </a:schemeClr>
                </a:solidFill>
              </a:rPr>
              <a:t>оказание услуг планов-графиков размещения</a:t>
            </a:r>
            <a:r>
              <a:rPr lang="ru-RU" sz="1100" b="0" baseline="0" dirty="0" smtClean="0">
                <a:solidFill>
                  <a:schemeClr val="accent1">
                    <a:lumMod val="75000"/>
                  </a:schemeClr>
                </a:solidFill>
              </a:rPr>
              <a:t> </a:t>
            </a:r>
            <a:r>
              <a:rPr lang="ru-RU" sz="1100" b="0" dirty="0" smtClean="0">
                <a:solidFill>
                  <a:schemeClr val="accent1">
                    <a:lumMod val="75000"/>
                  </a:schemeClr>
                </a:solidFill>
              </a:rPr>
              <a:t>заказов на 2014 и 2015 годы» от 20.09.2013 №544/18</a:t>
            </a:r>
          </a:p>
          <a:p>
            <a:pPr algn="just"/>
            <a:r>
              <a:rPr lang="ru-RU" sz="1100" b="0" dirty="0" smtClean="0">
                <a:solidFill>
                  <a:schemeClr val="accent1">
                    <a:lumMod val="75000"/>
                  </a:schemeClr>
                </a:solidFill>
              </a:rPr>
              <a:t>Вносим</a:t>
            </a:r>
            <a:r>
              <a:rPr lang="ru-RU" sz="1100" b="0" baseline="0" dirty="0" smtClean="0">
                <a:solidFill>
                  <a:schemeClr val="accent1">
                    <a:lumMod val="75000"/>
                  </a:schemeClr>
                </a:solidFill>
              </a:rPr>
              <a:t> изменения</a:t>
            </a:r>
          </a:p>
          <a:p>
            <a:pPr algn="just"/>
            <a:r>
              <a:rPr lang="ru-RU" sz="1100" dirty="0" smtClean="0">
                <a:solidFill>
                  <a:schemeClr val="tx2">
                    <a:lumMod val="75000"/>
                  </a:schemeClr>
                </a:solidFill>
              </a:rPr>
              <a:t>Внесение изменений в план-график, размещенный на официальном сайте, по каждому объекту закупки осуществляется </a:t>
            </a:r>
            <a:r>
              <a:rPr lang="ru-RU" sz="1100" b="1" dirty="0" smtClean="0">
                <a:solidFill>
                  <a:schemeClr val="tx2">
                    <a:lumMod val="75000"/>
                  </a:schemeClr>
                </a:solidFill>
              </a:rPr>
              <a:t>не позднее чем за десять календарных дней до дня размещения на официальном сайте извещения</a:t>
            </a:r>
            <a:r>
              <a:rPr lang="ru-RU" sz="1100" dirty="0" smtClean="0">
                <a:solidFill>
                  <a:schemeClr val="tx2">
                    <a:lumMod val="75000"/>
                  </a:schemeClr>
                </a:solidFill>
              </a:rPr>
              <a:t> </a:t>
            </a:r>
            <a:endParaRPr lang="ru-RU" sz="1100" b="0" dirty="0" smtClean="0"/>
          </a:p>
        </p:txBody>
      </p:sp>
      <p:sp>
        <p:nvSpPr>
          <p:cNvPr id="31748"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2C219BB0-A9DC-4102-8769-B44DABECD853}" type="slidenum">
              <a:rPr lang="ru-RU" sz="1200" smtClean="0">
                <a:latin typeface="Arial" charset="0"/>
              </a:rPr>
              <a:pPr eaLnBrk="1" hangingPunct="1"/>
              <a:t>12</a:t>
            </a:fld>
            <a:endParaRPr lang="ru-RU" sz="1200"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a:ln/>
        </p:spPr>
      </p:sp>
      <p:sp>
        <p:nvSpPr>
          <p:cNvPr id="35843" name="Заметки 2"/>
          <p:cNvSpPr>
            <a:spLocks noGrp="1"/>
          </p:cNvSpPr>
          <p:nvPr>
            <p:ph type="body" idx="1"/>
          </p:nvPr>
        </p:nvSpPr>
        <p:spPr/>
        <p:txBody>
          <a:bodyPr/>
          <a:lstStyle/>
          <a:p>
            <a:endParaRPr lang="ru-RU" dirty="0" smtClean="0"/>
          </a:p>
          <a:p>
            <a:r>
              <a:rPr lang="ru-RU" dirty="0" smtClean="0">
                <a:solidFill>
                  <a:srgbClr val="102326"/>
                </a:solidFill>
              </a:rPr>
              <a:t>Окончательно разобраться чем отличается Закон о контрактной системе от действующего 94-ФЗ, в том числе в части проведения процедур закупок. </a:t>
            </a:r>
          </a:p>
          <a:p>
            <a:endParaRPr lang="ru-RU" dirty="0" smtClean="0">
              <a:solidFill>
                <a:srgbClr val="102326"/>
              </a:solidFill>
            </a:endParaRPr>
          </a:p>
          <a:p>
            <a:r>
              <a:rPr lang="ru-RU" dirty="0" smtClean="0">
                <a:solidFill>
                  <a:srgbClr val="102326"/>
                </a:solidFill>
              </a:rPr>
              <a:t>Создать контрактную службу (ч. 2 ст. 38 44-ФЗ)</a:t>
            </a:r>
          </a:p>
          <a:p>
            <a:pPr>
              <a:buFontTx/>
              <a:buAutoNum type="arabicPlain" startAt="2014"/>
            </a:pPr>
            <a:r>
              <a:rPr lang="ru-RU" i="1" dirty="0" smtClean="0">
                <a:solidFill>
                  <a:srgbClr val="102326"/>
                </a:solidFill>
              </a:rPr>
              <a:t>- 2015 году расчет совокупного годового объема закупок производится заказчиком без использования планов-графиков (п. 1) ч. 3 ст. 112) (Комментарий: по сути–от лимитов БО) </a:t>
            </a:r>
            <a:endParaRPr lang="ru-RU" b="1" dirty="0" smtClean="0">
              <a:solidFill>
                <a:srgbClr val="102326"/>
              </a:solidFill>
            </a:endParaRPr>
          </a:p>
          <a:p>
            <a:pPr>
              <a:buFontTx/>
              <a:buAutoNum type="arabicPlain" startAt="2014"/>
            </a:pPr>
            <a:endParaRPr lang="ru-RU" dirty="0" smtClean="0">
              <a:solidFill>
                <a:srgbClr val="102326"/>
              </a:solidFill>
            </a:endParaRPr>
          </a:p>
          <a:p>
            <a:r>
              <a:rPr lang="ru-RU" dirty="0" smtClean="0">
                <a:solidFill>
                  <a:srgbClr val="102326"/>
                </a:solidFill>
              </a:rPr>
              <a:t>Обучение (ч. 3 и 5 ст. 39 44-ФЗ). </a:t>
            </a:r>
          </a:p>
        </p:txBody>
      </p:sp>
      <p:sp>
        <p:nvSpPr>
          <p:cNvPr id="32772"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2F4AA7FB-5147-4F58-8236-1C4D1062D9EA}" type="slidenum">
              <a:rPr lang="ru-RU" sz="1200" smtClean="0">
                <a:latin typeface="Arial" charset="0"/>
              </a:rPr>
              <a:pPr eaLnBrk="1" hangingPunct="1"/>
              <a:t>13</a:t>
            </a:fld>
            <a:endParaRPr lang="ru-RU" sz="120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a:ln/>
        </p:spPr>
      </p:sp>
      <p:sp>
        <p:nvSpPr>
          <p:cNvPr id="33795"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smtClean="0"/>
              <a:t>гражданско-правовые договоры</a:t>
            </a:r>
          </a:p>
        </p:txBody>
      </p:sp>
      <p:sp>
        <p:nvSpPr>
          <p:cNvPr id="33796"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22EA9D4C-CC74-4578-B084-66768DD6CC81}" type="slidenum">
              <a:rPr lang="ru-RU" sz="1200" smtClean="0">
                <a:latin typeface="Arial" charset="0"/>
              </a:rPr>
              <a:pPr eaLnBrk="1" hangingPunct="1"/>
              <a:t>14</a:t>
            </a:fld>
            <a:endParaRPr lang="ru-RU" sz="1200"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b="1" dirty="0" smtClean="0"/>
              <a:t>п. 2 ст. 15 44-ФЗ</a:t>
            </a:r>
          </a:p>
          <a:p>
            <a:r>
              <a:rPr lang="ru-RU" dirty="0" smtClean="0">
                <a:solidFill>
                  <a:schemeClr val="bg1"/>
                </a:solidFill>
              </a:rPr>
              <a:t>Федерального закона от 18 июля 2011 года № 223-ФЗ «О закупках товаров, работ, услуг отдельными видами юридических лиц»</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ru-RU" sz="1200" b="0" i="1" u="sng" kern="1200" dirty="0" smtClean="0">
                <a:solidFill>
                  <a:schemeClr val="tx1"/>
                </a:solidFill>
                <a:latin typeface="Arial" charset="0"/>
                <a:ea typeface="Arial" charset="0"/>
                <a:cs typeface="Arial" charset="0"/>
              </a:rPr>
              <a:t>Помимо государственных и муниципальных заказчиков, бюджетных учреждений закон применяют в некоторых  случаях автономные учреждения и унитарные предприятия (При предоставлении средств из бюджета на осуществление капитальных вложений в объекты государственной и муниципальной собственности) и иные юридические лица (в рамках бюджетных инвестиций)</a:t>
            </a:r>
            <a:endParaRPr kumimoji="1" lang="ru-RU" sz="1200" b="1" kern="1200" dirty="0" smtClean="0">
              <a:solidFill>
                <a:schemeClr val="tx1"/>
              </a:solidFill>
              <a:latin typeface="Arial" charset="0"/>
              <a:ea typeface="Arial" charset="0"/>
              <a:cs typeface="Arial" charset="0"/>
            </a:endParaRPr>
          </a:p>
          <a:p>
            <a:endParaRPr kumimoji="1" lang="ru-RU" sz="1200" u="none" strike="noStrike" kern="1200" dirty="0" smtClean="0">
              <a:solidFill>
                <a:schemeClr val="tx1"/>
              </a:solidFill>
              <a:latin typeface="Arial" charset="0"/>
              <a:ea typeface="Arial" charset="0"/>
              <a:cs typeface="Arial" charset="0"/>
              <a:hlinkClick r:id="rId3"/>
            </a:endParaRPr>
          </a:p>
          <a:p>
            <a:r>
              <a:rPr kumimoji="1" lang="ru-RU" sz="1200" u="none" strike="noStrike" kern="1200" dirty="0" smtClean="0">
                <a:solidFill>
                  <a:schemeClr val="tx1"/>
                </a:solidFill>
                <a:latin typeface="Arial" charset="0"/>
                <a:ea typeface="Arial" charset="0"/>
                <a:cs typeface="Arial" charset="0"/>
                <a:hlinkClick r:id="rId3"/>
              </a:rPr>
              <a:t>Закон № 44-ФЗ</a:t>
            </a:r>
            <a:r>
              <a:rPr kumimoji="1" lang="ru-RU" sz="1200" kern="1200" dirty="0" smtClean="0">
                <a:solidFill>
                  <a:schemeClr val="tx1"/>
                </a:solidFill>
                <a:latin typeface="Arial" charset="0"/>
                <a:ea typeface="Arial" charset="0"/>
                <a:cs typeface="Arial" charset="0"/>
              </a:rPr>
              <a:t> не дает определения капитальных вложений. </a:t>
            </a:r>
          </a:p>
          <a:p>
            <a:r>
              <a:rPr kumimoji="1" lang="ru-RU" sz="1200" b="1" kern="1200" dirty="0" smtClean="0">
                <a:solidFill>
                  <a:schemeClr val="tx1"/>
                </a:solidFill>
                <a:latin typeface="Arial" charset="0"/>
                <a:ea typeface="Arial" charset="0"/>
                <a:cs typeface="Arial" charset="0"/>
              </a:rPr>
              <a:t>Данное определение содержится в Федеральном законе от 25 февраля 1999 г. № 39-ФЗ </a:t>
            </a:r>
            <a:r>
              <a:rPr kumimoji="1" lang="ru-RU" sz="1200" kern="1200" dirty="0" smtClean="0">
                <a:solidFill>
                  <a:schemeClr val="tx1"/>
                </a:solidFill>
                <a:latin typeface="Arial" charset="0"/>
                <a:ea typeface="Arial" charset="0"/>
                <a:cs typeface="Arial" charset="0"/>
              </a:rPr>
              <a:t>"</a:t>
            </a:r>
            <a:r>
              <a:rPr kumimoji="1" lang="ru-RU" sz="1200" u="none" strike="noStrike" kern="1200" dirty="0" smtClean="0">
                <a:solidFill>
                  <a:schemeClr val="tx1"/>
                </a:solidFill>
                <a:latin typeface="Arial" charset="0"/>
                <a:ea typeface="Arial" charset="0"/>
                <a:cs typeface="Arial" charset="0"/>
                <a:hlinkClick r:id="rId4"/>
              </a:rPr>
              <a:t>Об инвестиционной деятельности в Российской Федерации, осуществляемой в форме капитальных вложений</a:t>
            </a:r>
            <a:r>
              <a:rPr kumimoji="1" lang="ru-RU" sz="1200" kern="1200" dirty="0" smtClean="0">
                <a:solidFill>
                  <a:schemeClr val="tx1"/>
                </a:solidFill>
                <a:latin typeface="Arial" charset="0"/>
                <a:ea typeface="Arial" charset="0"/>
                <a:cs typeface="Arial" charset="0"/>
              </a:rPr>
              <a:t>", согласно которому "капитальные вложения – инвестиции в основной капитал (основные средства), в том числе затраты на новое строительство, реконструкцию и техническое перевооружение действующих предприятий, приобретение машин, оборудования, инструмента, инвентаря, проектно-изыскательские работы и другие затраты." </a:t>
            </a:r>
          </a:p>
          <a:p>
            <a:endParaRPr lang="ru-RU" dirty="0" smtClean="0"/>
          </a:p>
        </p:txBody>
      </p:sp>
      <p:sp>
        <p:nvSpPr>
          <p:cNvPr id="36868"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CE343F94-8B8D-427F-84BA-39C871B2272A}" type="slidenum">
              <a:rPr lang="ru-RU" sz="1200" smtClean="0">
                <a:latin typeface="Arial" charset="0"/>
              </a:rPr>
              <a:pPr eaLnBrk="1" hangingPunct="1"/>
              <a:t>15</a:t>
            </a:fld>
            <a:endParaRPr lang="ru-RU" sz="1200"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a:ln/>
        </p:spPr>
      </p:sp>
      <p:sp>
        <p:nvSpPr>
          <p:cNvPr id="36867"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b="1" dirty="0" smtClean="0"/>
              <a:t>п. 2 ст. 15 44-ФЗ</a:t>
            </a:r>
          </a:p>
          <a:p>
            <a:endParaRPr lang="ru-RU" b="1" i="1" dirty="0" smtClean="0">
              <a:solidFill>
                <a:srgbClr val="7030A0"/>
              </a:solidFill>
            </a:endParaRPr>
          </a:p>
          <a:p>
            <a:endParaRPr lang="ru-RU" dirty="0" smtClean="0">
              <a:solidFill>
                <a:schemeClr val="bg1"/>
              </a:solidFill>
            </a:endParaRPr>
          </a:p>
          <a:p>
            <a:endParaRPr lang="ru-RU" dirty="0" smtClean="0">
              <a:solidFill>
                <a:schemeClr val="bg1"/>
              </a:solidFill>
            </a:endParaRPr>
          </a:p>
          <a:p>
            <a:r>
              <a:rPr lang="ru-RU" dirty="0" smtClean="0">
                <a:solidFill>
                  <a:schemeClr val="bg1"/>
                </a:solidFill>
              </a:rPr>
              <a:t>Федерального закона от 18 июля 2011 года № 223-ФЗ «О закупках товаров, работ, услуг отдельными видами юридических лиц»</a:t>
            </a:r>
            <a:endParaRPr lang="ru-RU" dirty="0" smtClean="0"/>
          </a:p>
        </p:txBody>
      </p:sp>
      <p:sp>
        <p:nvSpPr>
          <p:cNvPr id="36868"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CE343F94-8B8D-427F-84BA-39C871B2272A}" type="slidenum">
              <a:rPr lang="ru-RU" sz="1200" smtClean="0">
                <a:latin typeface="Arial" charset="0"/>
              </a:rPr>
              <a:pPr eaLnBrk="1" hangingPunct="1"/>
              <a:t>16</a:t>
            </a:fld>
            <a:endParaRPr lang="ru-RU" sz="1200"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a:ln/>
        </p:spPr>
      </p:sp>
      <p:sp>
        <p:nvSpPr>
          <p:cNvPr id="37891"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kumimoji="1" lang="ru-RU" sz="1200" b="1" kern="1200" dirty="0" smtClean="0">
                <a:solidFill>
                  <a:schemeClr val="tx1"/>
                </a:solidFill>
                <a:latin typeface="Arial" charset="0"/>
                <a:ea typeface="Arial" charset="0"/>
                <a:cs typeface="Arial" charset="0"/>
              </a:rPr>
              <a:t>Кроме этого, при подготовке положения о закупке необходимо учитывать</a:t>
            </a:r>
          </a:p>
          <a:p>
            <a:r>
              <a:rPr kumimoji="1" lang="ru-RU" sz="1200" kern="1200" dirty="0" smtClean="0">
                <a:solidFill>
                  <a:schemeClr val="tx1"/>
                </a:solidFill>
                <a:latin typeface="Arial" charset="0"/>
                <a:ea typeface="Arial" charset="0"/>
                <a:cs typeface="Arial" charset="0"/>
              </a:rPr>
              <a:t> нормы гражданского законодательства, закона 44-ФЗ, 223-ФЗ, 26 июля 2006 года 135-ФЗ О защите конкуренции</a:t>
            </a:r>
          </a:p>
          <a:p>
            <a:r>
              <a:rPr kumimoji="1" lang="ru-RU" sz="1200" kern="1200" dirty="0" smtClean="0">
                <a:solidFill>
                  <a:schemeClr val="tx1"/>
                </a:solidFill>
                <a:latin typeface="Arial" charset="0"/>
                <a:ea typeface="Arial" charset="0"/>
                <a:cs typeface="Arial" charset="0"/>
              </a:rPr>
              <a:t>требования вышестоящих органов в ведении которых находится БУ, применимые к закупкам БУ требования регионального законодательства или муниципальных </a:t>
            </a:r>
            <a:r>
              <a:rPr kumimoji="1" lang="ru-RU" sz="1200" kern="1200" dirty="0" err="1" smtClean="0">
                <a:solidFill>
                  <a:schemeClr val="tx1"/>
                </a:solidFill>
                <a:latin typeface="Arial" charset="0"/>
                <a:ea typeface="Arial" charset="0"/>
                <a:cs typeface="Arial" charset="0"/>
              </a:rPr>
              <a:t>нпа</a:t>
            </a:r>
            <a:endParaRPr kumimoji="1" lang="ru-RU" sz="1200" kern="1200" dirty="0" smtClean="0">
              <a:solidFill>
                <a:schemeClr val="tx1"/>
              </a:solidFill>
              <a:latin typeface="Arial" charset="0"/>
              <a:ea typeface="Arial" charset="0"/>
              <a:cs typeface="Arial" charset="0"/>
            </a:endParaRPr>
          </a:p>
          <a:p>
            <a:endParaRPr kumimoji="1" lang="ru-RU" sz="1200" b="1" kern="1200" dirty="0" smtClean="0">
              <a:solidFill>
                <a:schemeClr val="tx1"/>
              </a:solidFill>
              <a:latin typeface="Arial" charset="0"/>
              <a:ea typeface="Arial" charset="0"/>
              <a:cs typeface="Arial" charset="0"/>
            </a:endParaRPr>
          </a:p>
          <a:p>
            <a:r>
              <a:rPr kumimoji="1" lang="ru-RU" sz="1200" b="1" kern="1200" dirty="0" smtClean="0">
                <a:solidFill>
                  <a:schemeClr val="tx1"/>
                </a:solidFill>
                <a:latin typeface="Arial" charset="0"/>
                <a:ea typeface="Arial" charset="0"/>
                <a:cs typeface="Arial" charset="0"/>
              </a:rPr>
              <a:t>На текущий момент в 223-ФЗ не урегулирован вопрос кем и в каком порядке будет утверждаться Положение о закупке товаров, работ и услуг бюджетного учреждения.</a:t>
            </a:r>
            <a:endParaRPr kumimoji="1" lang="ru-RU" sz="1200" kern="1200" dirty="0" smtClean="0">
              <a:solidFill>
                <a:schemeClr val="tx1"/>
              </a:solidFill>
              <a:latin typeface="Arial" charset="0"/>
              <a:ea typeface="Arial" charset="0"/>
              <a:cs typeface="Arial" charset="0"/>
            </a:endParaRPr>
          </a:p>
          <a:p>
            <a:r>
              <a:rPr kumimoji="1" lang="ru-RU" sz="1200" b="1" kern="1200" dirty="0" smtClean="0">
                <a:solidFill>
                  <a:schemeClr val="tx1"/>
                </a:solidFill>
                <a:latin typeface="Arial" charset="0"/>
                <a:ea typeface="Arial" charset="0"/>
                <a:cs typeface="Arial" charset="0"/>
              </a:rPr>
              <a:t>Согласно законопроекту о внесении изменений в Закон 223-ФЗ Положение будет утверждаться руководителем бюджетного учреждения</a:t>
            </a:r>
          </a:p>
          <a:p>
            <a:pPr marL="0" marR="0" indent="0" algn="l" defTabSz="914400" rtl="0" eaLnBrk="0" fontAlgn="base" latinLnBrk="0" hangingPunct="0">
              <a:lnSpc>
                <a:spcPct val="100000"/>
              </a:lnSpc>
              <a:spcBef>
                <a:spcPct val="30000"/>
              </a:spcBef>
              <a:spcAft>
                <a:spcPct val="0"/>
              </a:spcAft>
              <a:buClrTx/>
              <a:buSzTx/>
              <a:buFontTx/>
              <a:buNone/>
              <a:tabLst/>
              <a:defRPr/>
            </a:pPr>
            <a:r>
              <a:rPr lang="ru-RU" dirty="0" smtClean="0">
                <a:solidFill>
                  <a:schemeClr val="bg1"/>
                </a:solidFill>
              </a:rPr>
              <a:t>В случае, если в 223-ФЗ не будут внесены изменения в этой части применять двойной режим закупок будет невозможно (утверждено неуполномоченным лицом).</a:t>
            </a:r>
          </a:p>
          <a:p>
            <a:pPr marL="0" marR="0" indent="0" algn="l" defTabSz="914400" rtl="0" eaLnBrk="0" fontAlgn="base" latinLnBrk="0" hangingPunct="0">
              <a:lnSpc>
                <a:spcPct val="100000"/>
              </a:lnSpc>
              <a:spcBef>
                <a:spcPct val="30000"/>
              </a:spcBef>
              <a:spcAft>
                <a:spcPct val="0"/>
              </a:spcAft>
              <a:buClrTx/>
              <a:buSzTx/>
              <a:buFontTx/>
              <a:buNone/>
              <a:tabLst/>
              <a:defRPr/>
            </a:pPr>
            <a:endParaRPr lang="ru-RU" i="1" u="sng" dirty="0" smtClean="0">
              <a:solidFill>
                <a:schemeClr val="bg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ru-RU" i="1" u="sng" dirty="0" smtClean="0">
                <a:solidFill>
                  <a:schemeClr val="bg1"/>
                </a:solidFill>
              </a:rPr>
              <a:t>Готовятся ряд изменений в закон о контрактной системе  – такие, как установить срок подготовки положений для БУ до 1 марта, ввести открытый конкурс в электронной форме</a:t>
            </a:r>
          </a:p>
          <a:p>
            <a:endParaRPr lang="ru-RU" dirty="0" smtClean="0">
              <a:solidFill>
                <a:schemeClr val="bg1"/>
              </a:solidFill>
            </a:endParaRPr>
          </a:p>
          <a:p>
            <a:r>
              <a:rPr lang="ru-RU" b="1" dirty="0" smtClean="0"/>
              <a:t>3. Положение о закупке утверждается:</a:t>
            </a:r>
            <a:endParaRPr lang="ru-RU" dirty="0" smtClean="0"/>
          </a:p>
          <a:p>
            <a:r>
              <a:rPr lang="ru-RU" dirty="0" smtClean="0"/>
              <a:t>1) высшим </a:t>
            </a:r>
            <a:r>
              <a:rPr lang="ru-RU" dirty="0" smtClean="0">
                <a:hlinkClick r:id="rId3" tooltip="Ссылка на список документов"/>
              </a:rPr>
              <a:t>органом</a:t>
            </a:r>
            <a:r>
              <a:rPr lang="ru-RU" dirty="0" smtClean="0"/>
              <a:t> управления </a:t>
            </a:r>
            <a:r>
              <a:rPr lang="ru-RU" dirty="0" err="1" smtClean="0"/>
              <a:t>госкорпорации</a:t>
            </a:r>
            <a:r>
              <a:rPr lang="ru-RU" dirty="0" smtClean="0"/>
              <a:t> или госкомпании в случае, если заказчиком выступает </a:t>
            </a:r>
            <a:r>
              <a:rPr lang="ru-RU" dirty="0" err="1" smtClean="0"/>
              <a:t>госкорпорация</a:t>
            </a:r>
            <a:r>
              <a:rPr lang="ru-RU" dirty="0" smtClean="0"/>
              <a:t> или госкомпания;</a:t>
            </a:r>
          </a:p>
          <a:p>
            <a:r>
              <a:rPr lang="ru-RU" dirty="0" smtClean="0"/>
              <a:t>2</a:t>
            </a:r>
            <a:r>
              <a:rPr lang="ru-RU" b="1" dirty="0" smtClean="0"/>
              <a:t>) руководителем унитарного предприяти</a:t>
            </a:r>
            <a:r>
              <a:rPr lang="ru-RU" dirty="0" smtClean="0"/>
              <a:t>я в случае, если заказчиком выступает ГУП или МУП;</a:t>
            </a:r>
          </a:p>
          <a:p>
            <a:r>
              <a:rPr lang="ru-RU" dirty="0" smtClean="0"/>
              <a:t>3) наблюдательным советом автономного учреждения в случае, если заказчиком выступает АУ;</a:t>
            </a:r>
          </a:p>
          <a:p>
            <a:r>
              <a:rPr lang="ru-RU" dirty="0" smtClean="0"/>
              <a:t>4) советом директоров (наблюдательным советом) хозяйственного общества в случае, если заказчиком выступает акционерное общество, или коллегиальным исполнительным органом такого акционерного общества в случае, если уставом хозяйственного общества предусмотрено осуществление функций совета директоров (наблюдательного совета) общим собранием акционеров хозяйственного общества;</a:t>
            </a:r>
          </a:p>
          <a:p>
            <a:r>
              <a:rPr lang="ru-RU" dirty="0" smtClean="0"/>
              <a:t>5) общим собранием участников общества в случае, если заказчиком выступает ООО.</a:t>
            </a:r>
          </a:p>
          <a:p>
            <a:endParaRPr lang="ru-RU" dirty="0" smtClean="0"/>
          </a:p>
        </p:txBody>
      </p:sp>
      <p:sp>
        <p:nvSpPr>
          <p:cNvPr id="37892"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4DC1319C-3121-40DC-A4DB-04152565273C}" type="slidenum">
              <a:rPr lang="ru-RU" sz="1200" smtClean="0">
                <a:latin typeface="Arial" charset="0"/>
              </a:rPr>
              <a:pPr eaLnBrk="1" hangingPunct="1"/>
              <a:t>17</a:t>
            </a:fld>
            <a:endParaRPr lang="ru-RU" sz="1200"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a:ln/>
        </p:spPr>
      </p:sp>
      <p:sp>
        <p:nvSpPr>
          <p:cNvPr id="38915"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z="1400" b="1" dirty="0" smtClean="0"/>
          </a:p>
        </p:txBody>
      </p:sp>
      <p:sp>
        <p:nvSpPr>
          <p:cNvPr id="38916"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65E96051-B1FC-40C2-95C4-910C0CBE2EF4}" type="slidenum">
              <a:rPr lang="ru-RU" sz="1200" smtClean="0">
                <a:latin typeface="Arial" charset="0"/>
              </a:rPr>
              <a:pPr eaLnBrk="1" hangingPunct="1"/>
              <a:t>18</a:t>
            </a:fld>
            <a:endParaRPr lang="ru-RU" sz="1200"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a:ln/>
        </p:spPr>
      </p:sp>
      <p:sp>
        <p:nvSpPr>
          <p:cNvPr id="39939"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b="1" dirty="0" smtClean="0">
                <a:solidFill>
                  <a:srgbClr val="7030A0"/>
                </a:solidFill>
              </a:rPr>
              <a:t>П. 24.и.25.ч.1</a:t>
            </a:r>
          </a:p>
          <a:p>
            <a:r>
              <a:rPr lang="ru-RU" sz="1400" b="1" dirty="0" smtClean="0"/>
              <a:t>24</a:t>
            </a:r>
            <a:r>
              <a:rPr lang="ru-RU" sz="1400" dirty="0" smtClean="0"/>
              <a:t> признание </a:t>
            </a:r>
            <a:r>
              <a:rPr lang="ru-RU" sz="1400" b="1" dirty="0" smtClean="0"/>
              <a:t>несостоявшимся определения поставщика </a:t>
            </a:r>
            <a:r>
              <a:rPr lang="ru-RU" sz="1400" dirty="0" smtClean="0"/>
              <a:t>(подрядчика, исполнителя) </a:t>
            </a:r>
            <a:r>
              <a:rPr lang="ru-RU" sz="1400" b="1" dirty="0" smtClean="0"/>
              <a:t>закрытым способом </a:t>
            </a:r>
            <a:r>
              <a:rPr lang="ru-RU" sz="1400" dirty="0" smtClean="0"/>
              <a:t>и принятие заказчиком </a:t>
            </a:r>
            <a:r>
              <a:rPr lang="ru-RU" dirty="0" smtClean="0"/>
              <a:t>решения об осуществлении закупки у единственного поставщика (подрядчика, и</a:t>
            </a:r>
          </a:p>
          <a:p>
            <a:r>
              <a:rPr lang="ru-RU" dirty="0" err="1" smtClean="0"/>
              <a:t>сполнителя</a:t>
            </a:r>
            <a:r>
              <a:rPr lang="ru-RU" dirty="0" smtClean="0"/>
              <a:t>)</a:t>
            </a:r>
          </a:p>
          <a:p>
            <a:r>
              <a:rPr lang="ru-RU" b="1" dirty="0" smtClean="0"/>
              <a:t>25 признание несостоявшимися открытого конкурса, конкурса с ограниченным участием, двухэтапного конкурса, повторного конкурса, электронного аукциона, запроса котировок, запроса пр</a:t>
            </a:r>
            <a:r>
              <a:rPr lang="ru-RU" dirty="0" smtClean="0"/>
              <a:t>едложений и принятие заказчиком в соответствии с </a:t>
            </a:r>
            <a:r>
              <a:rPr lang="ru-RU" dirty="0" smtClean="0">
                <a:hlinkClick r:id="" action="ppaction://hlinkfile" tooltip="Ссылка на текущий документ"/>
              </a:rPr>
              <a:t>частями 1</a:t>
            </a:r>
            <a:r>
              <a:rPr lang="ru-RU" dirty="0" smtClean="0"/>
              <a:t> и </a:t>
            </a:r>
            <a:r>
              <a:rPr lang="ru-RU" dirty="0" smtClean="0">
                <a:hlinkClick r:id="" action="ppaction://hlinkfile" tooltip="Ссылка на текущий документ"/>
              </a:rPr>
              <a:t>7 статьи 55</a:t>
            </a:r>
            <a:r>
              <a:rPr lang="ru-RU" dirty="0" smtClean="0"/>
              <a:t>, </a:t>
            </a:r>
            <a:r>
              <a:rPr lang="ru-RU" dirty="0" smtClean="0">
                <a:hlinkClick r:id="" action="ppaction://hlinkfile" tooltip="Ссылка на текущий документ"/>
              </a:rPr>
              <a:t>частями 1</a:t>
            </a:r>
            <a:r>
              <a:rPr lang="ru-RU" dirty="0" smtClean="0"/>
              <a:t> - </a:t>
            </a:r>
            <a:r>
              <a:rPr lang="ru-RU" dirty="0" smtClean="0">
                <a:hlinkClick r:id="" action="ppaction://hlinkfile" tooltip="Ссылка на текущий документ"/>
              </a:rPr>
              <a:t>3 статьи 71</a:t>
            </a:r>
            <a:r>
              <a:rPr lang="ru-RU" dirty="0" smtClean="0"/>
              <a:t>, </a:t>
            </a:r>
            <a:r>
              <a:rPr lang="ru-RU" dirty="0" smtClean="0">
                <a:hlinkClick r:id="" action="ppaction://hlinkfile" tooltip="Ссылка на текущий документ"/>
              </a:rPr>
              <a:t>частями 1</a:t>
            </a:r>
            <a:r>
              <a:rPr lang="ru-RU" dirty="0" smtClean="0"/>
              <a:t> и </a:t>
            </a:r>
            <a:r>
              <a:rPr lang="ru-RU" dirty="0" smtClean="0">
                <a:hlinkClick r:id="" action="ppaction://hlinkfile" tooltip="Ссылка на текущий документ"/>
              </a:rPr>
              <a:t>3 статьи 79</a:t>
            </a:r>
            <a:r>
              <a:rPr lang="ru-RU" dirty="0" smtClean="0"/>
              <a:t>, </a:t>
            </a:r>
            <a:r>
              <a:rPr lang="ru-RU" dirty="0" smtClean="0">
                <a:hlinkClick r:id="" action="ppaction://hlinkfile" tooltip="Ссылка на текущий документ"/>
              </a:rPr>
              <a:t>частью 18 статьи 83</a:t>
            </a:r>
            <a:r>
              <a:rPr lang="ru-RU" dirty="0" smtClean="0"/>
              <a:t> настоящего Федерального закона решения об осуществлении закупки у единственного поставщика (подрядчика, исполнителя)</a:t>
            </a:r>
            <a:endParaRPr lang="ru-RU" b="1" dirty="0" smtClean="0"/>
          </a:p>
          <a:p>
            <a:r>
              <a:rPr lang="ru-RU" b="1" dirty="0" smtClean="0"/>
              <a:t>6)</a:t>
            </a:r>
            <a:r>
              <a:rPr lang="ru-RU" dirty="0" smtClean="0"/>
              <a:t> возникновение потребности в работе или услуге, выполнение или оказание которых может осуществляться только органом исполнительной власти в соответствии с его полномочиями либо подведомственными ему государственным учреждением, государственным унитарным предприятием, соответствующие полномочия которых устанавливаются федеральными законами, нормативными правовыми актами Президента Российской Федерации или нормативными правовыми актами Правительства Российской Федерации, законодательными актами соответствующего субъекта Российской Федерации;</a:t>
            </a:r>
          </a:p>
          <a:p>
            <a:r>
              <a:rPr lang="ru-RU" b="1" dirty="0" smtClean="0"/>
              <a:t>9) </a:t>
            </a:r>
            <a:r>
              <a:rPr lang="ru-RU" dirty="0" smtClean="0"/>
              <a:t>возникновение потребности в определенных товарах, работах, услугах вследствие аварии, иных чрезвычайных ситуаций природного или техногенного характера, непреодолимой силы, </a:t>
            </a:r>
            <a:r>
              <a:rPr lang="ru-RU" b="1" dirty="0" smtClean="0"/>
              <a:t>возникновение необходимости срочного медицинского вмешательства </a:t>
            </a:r>
            <a:r>
              <a:rPr lang="ru-RU" dirty="0" smtClean="0"/>
              <a:t>(при условии, что такие товары, работы, услуги не включены в утвержденный Правительством Российской Федерации перечень товаров, работ, услуг, необходимых для оказания гуманитарной помощи либо ликвидации последствий чрезвычайных ситуаций природного или техногенного характера) и применение иных способов определения поставщика (подрядчика, исполнителя), требующих затрат времени, нецелесообразно. Заказчик вправе заключить в соответствии с настоящим пунктом контракт </a:t>
            </a:r>
            <a:r>
              <a:rPr lang="ru-RU" b="1" dirty="0" smtClean="0"/>
              <a:t>на поставку товара, выполнение работы или оказание услуги соответственно в количестве, объеме, которые необходимы для </a:t>
            </a:r>
            <a:r>
              <a:rPr lang="ru-RU" dirty="0" smtClean="0"/>
              <a:t>ликвидации последствий, возникших вследствие аварии, иных чрезвычайных ситуаций природного или техногенного характера, непреодолимой силы, либо для </a:t>
            </a:r>
            <a:r>
              <a:rPr lang="ru-RU" b="1" dirty="0" smtClean="0"/>
              <a:t>срочного медицинского вмешательства</a:t>
            </a:r>
            <a:r>
              <a:rPr lang="ru-RU" dirty="0" smtClean="0"/>
              <a:t>;</a:t>
            </a:r>
          </a:p>
          <a:p>
            <a:endParaRPr lang="ru-RU" dirty="0" smtClean="0"/>
          </a:p>
          <a:p>
            <a:endParaRPr lang="ru-RU" sz="1400" b="1" dirty="0" smtClean="0"/>
          </a:p>
          <a:p>
            <a:endParaRPr lang="ru-RU" dirty="0" smtClean="0"/>
          </a:p>
        </p:txBody>
      </p:sp>
      <p:sp>
        <p:nvSpPr>
          <p:cNvPr id="39940"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AB483518-3A6E-49A9-B4E4-563E1950ADFC}" type="slidenum">
              <a:rPr lang="ru-RU" sz="1200" smtClean="0">
                <a:latin typeface="Arial" charset="0"/>
              </a:rPr>
              <a:pPr eaLnBrk="1" hangingPunct="1"/>
              <a:t>19</a:t>
            </a:fld>
            <a:endParaRPr lang="ru-RU" sz="120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a:ln/>
        </p:spPr>
      </p:sp>
      <p:sp>
        <p:nvSpPr>
          <p:cNvPr id="25603"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b="1" smtClean="0">
                <a:solidFill>
                  <a:schemeClr val="bg1"/>
                </a:solidFill>
              </a:rPr>
              <a:t>Вопрос готовности перехода к контрактной системе в сфере закупок товаров, работ и услуг для обеспечения государственных и муниципальных нужд требует серьезных, обдуманных и последовательных действий со стороны заказчиков.</a:t>
            </a:r>
          </a:p>
          <a:p>
            <a:endParaRPr lang="ru-RU" smtClean="0"/>
          </a:p>
        </p:txBody>
      </p:sp>
      <p:sp>
        <p:nvSpPr>
          <p:cNvPr id="25604"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AF3E4E37-4C8F-4D55-A2FE-71147DAA1334}" type="slidenum">
              <a:rPr lang="ru-RU" sz="1200" smtClean="0">
                <a:latin typeface="Arial" charset="0"/>
              </a:rPr>
              <a:pPr eaLnBrk="1" hangingPunct="1"/>
              <a:t>2</a:t>
            </a:fld>
            <a:endParaRPr lang="ru-RU" sz="1200"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a:ln/>
        </p:spPr>
      </p:sp>
      <p:sp>
        <p:nvSpPr>
          <p:cNvPr id="39939"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ru-RU" sz="1200" kern="1200" dirty="0" smtClean="0">
                <a:solidFill>
                  <a:schemeClr val="tx1"/>
                </a:solidFill>
                <a:latin typeface="Arial" charset="0"/>
                <a:ea typeface="Arial" charset="0"/>
                <a:cs typeface="Arial" charset="0"/>
              </a:rPr>
              <a:t>В соответствии с </a:t>
            </a:r>
            <a:r>
              <a:rPr kumimoji="1" lang="ru-RU" sz="1200" u="none" strike="noStrike" kern="1200" dirty="0" smtClean="0">
                <a:solidFill>
                  <a:schemeClr val="tx1"/>
                </a:solidFill>
                <a:latin typeface="Arial" charset="0"/>
                <a:ea typeface="Arial" charset="0"/>
                <a:cs typeface="Arial" charset="0"/>
                <a:hlinkClick r:id="rId3"/>
              </a:rPr>
              <a:t>ч. 1 ст. 9 Закона № 94-ФЗ</a:t>
            </a:r>
            <a:r>
              <a:rPr kumimoji="1" lang="ru-RU" sz="1200" kern="1200" dirty="0" smtClean="0">
                <a:solidFill>
                  <a:schemeClr val="tx1"/>
                </a:solidFill>
                <a:latin typeface="Arial" charset="0"/>
                <a:ea typeface="Arial" charset="0"/>
                <a:cs typeface="Arial" charset="0"/>
              </a:rPr>
              <a:t> "сроки, на которые заключаются договоры, а также иные виды гражданско-правовых договоров бюджетного учреждения на поставки товаров, выполнение работ, оказание услуг, которые могут заключаться на срок, превышающий три года, и сроки, на которые они заключаются, могут быть установлены Правительством Российской Федерации".</a:t>
            </a:r>
          </a:p>
          <a:p>
            <a:endParaRPr kumimoji="1" lang="ru-RU" sz="1200" b="1" u="sng" kern="1200" dirty="0" smtClean="0">
              <a:solidFill>
                <a:schemeClr val="tx1"/>
              </a:solidFill>
              <a:latin typeface="Arial" charset="0"/>
              <a:ea typeface="Arial" charset="0"/>
              <a:cs typeface="Arial" charset="0"/>
            </a:endParaRPr>
          </a:p>
          <a:p>
            <a:r>
              <a:rPr kumimoji="1" lang="ru-RU" sz="1200" b="1" u="sng" kern="1200" dirty="0" smtClean="0">
                <a:solidFill>
                  <a:schemeClr val="tx1"/>
                </a:solidFill>
                <a:latin typeface="Arial" charset="0"/>
                <a:ea typeface="Arial" charset="0"/>
                <a:cs typeface="Arial" charset="0"/>
              </a:rPr>
              <a:t>АРЕНДА объекта недвижимого имущества</a:t>
            </a:r>
            <a:endParaRPr kumimoji="1" lang="ru-RU" sz="1200" kern="1200" dirty="0" smtClean="0">
              <a:solidFill>
                <a:schemeClr val="tx1"/>
              </a:solidFill>
              <a:latin typeface="Arial" charset="0"/>
              <a:ea typeface="Arial" charset="0"/>
              <a:cs typeface="Arial" charset="0"/>
            </a:endParaRPr>
          </a:p>
          <a:p>
            <a:r>
              <a:rPr kumimoji="1" lang="ru-RU" sz="1200" kern="1200" dirty="0" smtClean="0">
                <a:solidFill>
                  <a:schemeClr val="tx1"/>
                </a:solidFill>
                <a:latin typeface="Arial" charset="0"/>
                <a:ea typeface="Arial" charset="0"/>
                <a:cs typeface="Arial" charset="0"/>
              </a:rPr>
              <a:t>Если по 94-ФЗ были споры относить аренду объектов недвижимого имущества или не относить под действие закона 94, </a:t>
            </a:r>
            <a:r>
              <a:rPr kumimoji="1" lang="ru-RU" sz="1200" b="1" kern="1200" dirty="0" smtClean="0">
                <a:solidFill>
                  <a:schemeClr val="tx1"/>
                </a:solidFill>
                <a:latin typeface="Arial" charset="0"/>
                <a:ea typeface="Arial" charset="0"/>
                <a:cs typeface="Arial" charset="0"/>
              </a:rPr>
              <a:t>то закон о КС в ст. 1 не оставляет вариантов - </a:t>
            </a:r>
            <a:r>
              <a:rPr kumimoji="1" lang="ru-RU" sz="1200" kern="1200" dirty="0" smtClean="0">
                <a:solidFill>
                  <a:schemeClr val="tx1"/>
                </a:solidFill>
                <a:latin typeface="Arial" charset="0"/>
                <a:ea typeface="Arial" charset="0"/>
                <a:cs typeface="Arial" charset="0"/>
              </a:rPr>
              <a:t>аренду объектов недвижимого имущества </a:t>
            </a:r>
            <a:r>
              <a:rPr kumimoji="1" lang="ru-RU" sz="1200" b="1" kern="1200" dirty="0" smtClean="0">
                <a:solidFill>
                  <a:schemeClr val="tx1"/>
                </a:solidFill>
                <a:latin typeface="Arial" charset="0"/>
                <a:ea typeface="Arial" charset="0"/>
                <a:cs typeface="Arial" charset="0"/>
              </a:rPr>
              <a:t>подпадает под действие закона</a:t>
            </a:r>
          </a:p>
          <a:p>
            <a:r>
              <a:rPr kumimoji="1" lang="ru-RU" sz="1200" kern="1200" dirty="0" smtClean="0">
                <a:solidFill>
                  <a:schemeClr val="tx1"/>
                </a:solidFill>
                <a:latin typeface="Arial" charset="0"/>
                <a:ea typeface="Arial" charset="0"/>
                <a:cs typeface="Arial" charset="0"/>
              </a:rPr>
              <a:t>Обращаю Ваше внимание изменяется способ закупок электрической энергии для государственных и муниципальных нужд у гарантирующих поставщиков: действующий в настоящее время способ закупок (закупка у единственного поставщика) изменяется на такой способ, как запрос предложений.</a:t>
            </a:r>
            <a:br>
              <a:rPr kumimoji="1" lang="ru-RU" sz="1200" kern="1200" dirty="0" smtClean="0">
                <a:solidFill>
                  <a:schemeClr val="tx1"/>
                </a:solidFill>
                <a:latin typeface="Arial" charset="0"/>
                <a:ea typeface="Arial" charset="0"/>
                <a:cs typeface="Arial" charset="0"/>
              </a:rPr>
            </a:br>
            <a:r>
              <a:rPr kumimoji="1" lang="ru-RU" sz="1200" kern="1200" dirty="0" smtClean="0">
                <a:solidFill>
                  <a:schemeClr val="tx1"/>
                </a:solidFill>
                <a:latin typeface="Arial" charset="0"/>
                <a:ea typeface="Arial" charset="0"/>
                <a:cs typeface="Arial" charset="0"/>
              </a:rPr>
              <a:t>Соответственно, для обеспечения надлежащей поставки электрической энергии (мощности) в 2014 году бюджетным потребителям и поставщикам уже к 01.01.2014 необходимо иметь заключенный (пролонгированный) договор</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ru-RU" sz="1200" b="1" kern="1200" dirty="0" smtClean="0">
                <a:solidFill>
                  <a:schemeClr val="tx1"/>
                </a:solidFill>
                <a:latin typeface="Arial" charset="0"/>
                <a:ea typeface="Arial" charset="0"/>
                <a:cs typeface="Arial" charset="0"/>
                <a:hlinkClick r:id="rId4"/>
              </a:rPr>
              <a:t>Письмо Минэнерго России от 20.11.2013 № ВК-11698/09 "О заключении договоров о снабжении электрической энергией для государственных и муниципальных нужд"</a:t>
            </a:r>
            <a:endParaRPr kumimoji="1" lang="ru-RU" sz="1200" kern="1200" dirty="0" smtClean="0">
              <a:solidFill>
                <a:schemeClr val="tx1"/>
              </a:solidFill>
              <a:latin typeface="Arial" charset="0"/>
              <a:ea typeface="Arial" charset="0"/>
              <a:cs typeface="Arial" charset="0"/>
            </a:endParaRPr>
          </a:p>
          <a:p>
            <a:r>
              <a:rPr lang="ru-RU" dirty="0" smtClean="0"/>
              <a:t>Необходимо заключить договора </a:t>
            </a:r>
            <a:r>
              <a:rPr kumimoji="1" lang="ru-RU" sz="1200" kern="1200" dirty="0" smtClean="0">
                <a:solidFill>
                  <a:schemeClr val="tx1"/>
                </a:solidFill>
                <a:latin typeface="Arial" charset="0"/>
                <a:ea typeface="Arial" charset="0"/>
                <a:cs typeface="Arial" charset="0"/>
              </a:rPr>
              <a:t>на закупку услуг, которые относятся к сфере деятельности субъектов естественных монополий (тепло, вода, газ, телефонная связь)</a:t>
            </a:r>
            <a:r>
              <a:rPr lang="ru-RU" dirty="0" smtClean="0"/>
              <a:t> </a:t>
            </a:r>
          </a:p>
          <a:p>
            <a:r>
              <a:rPr kumimoji="1" lang="ru-RU" sz="1200" kern="1200" dirty="0" smtClean="0">
                <a:solidFill>
                  <a:schemeClr val="tx1"/>
                </a:solidFill>
                <a:latin typeface="Arial" charset="0"/>
                <a:ea typeface="Arial" charset="0"/>
                <a:cs typeface="Arial" charset="0"/>
              </a:rPr>
              <a:t>Во исполнение п. 3 протокола  от 30.09.2013 г. № ДМ-П13-69пр совещания у Председателя Правительства Российской Федерации Д.А. Медведева руководителям учреждений необходимо заблаговременно организовать размещения заказов на наиболее важные для функционирования учреждения группы товаров, работ, услуг.</a:t>
            </a:r>
            <a:endParaRPr lang="ru-RU" dirty="0" smtClean="0"/>
          </a:p>
        </p:txBody>
      </p:sp>
      <p:sp>
        <p:nvSpPr>
          <p:cNvPr id="39940"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AB483518-3A6E-49A9-B4E4-563E1950ADFC}" type="slidenum">
              <a:rPr lang="ru-RU" sz="1200" smtClean="0">
                <a:latin typeface="Arial" charset="0"/>
              </a:rPr>
              <a:pPr eaLnBrk="1" hangingPunct="1"/>
              <a:t>20</a:t>
            </a:fld>
            <a:endParaRPr lang="ru-RU" sz="120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a:ln/>
        </p:spPr>
      </p:sp>
      <p:sp>
        <p:nvSpPr>
          <p:cNvPr id="40963"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mtClean="0"/>
          </a:p>
        </p:txBody>
      </p:sp>
      <p:sp>
        <p:nvSpPr>
          <p:cNvPr id="40964"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8AA4AD55-349E-4300-92A2-BF7830BEFCE8}" type="slidenum">
              <a:rPr lang="ru-RU" sz="1200" smtClean="0">
                <a:latin typeface="Arial" charset="0"/>
              </a:rPr>
              <a:pPr eaLnBrk="1" hangingPunct="1"/>
              <a:t>21</a:t>
            </a:fld>
            <a:endParaRPr lang="ru-RU" sz="120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a:ln/>
        </p:spPr>
      </p:sp>
      <p:sp>
        <p:nvSpPr>
          <p:cNvPr id="40963"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mtClean="0"/>
          </a:p>
        </p:txBody>
      </p:sp>
      <p:sp>
        <p:nvSpPr>
          <p:cNvPr id="40964"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8AA4AD55-349E-4300-92A2-BF7830BEFCE8}" type="slidenum">
              <a:rPr lang="ru-RU" sz="1200" smtClean="0">
                <a:latin typeface="Arial" charset="0"/>
              </a:rPr>
              <a:pPr eaLnBrk="1" hangingPunct="1"/>
              <a:t>22</a:t>
            </a:fld>
            <a:endParaRPr lang="ru-RU" sz="1200"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a:ln/>
        </p:spPr>
      </p:sp>
      <p:sp>
        <p:nvSpPr>
          <p:cNvPr id="41987"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smtClean="0"/>
          </a:p>
        </p:txBody>
      </p:sp>
      <p:sp>
        <p:nvSpPr>
          <p:cNvPr id="41988"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FCC48AEF-82C9-4919-A74D-80200B125943}" type="slidenum">
              <a:rPr lang="ru-RU" sz="1200" smtClean="0">
                <a:latin typeface="Arial" charset="0"/>
              </a:rPr>
              <a:pPr eaLnBrk="1" hangingPunct="1"/>
              <a:t>23</a:t>
            </a:fld>
            <a:endParaRPr lang="ru-RU" sz="1200"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a:defRPr/>
            </a:pPr>
            <a:fld id="{9CEC926E-25A7-4D32-9A94-BABFDF22B39F}" type="slidenum">
              <a:rPr lang="ru-RU" smtClean="0"/>
              <a:pPr>
                <a:defRPr/>
              </a:pPr>
              <a:t>24</a:t>
            </a:fld>
            <a:endParaRPr lang="ru-RU"/>
          </a:p>
        </p:txBody>
      </p:sp>
    </p:spTree>
    <p:extLst>
      <p:ext uri="{BB962C8B-B14F-4D97-AF65-F5344CB8AC3E}">
        <p14:creationId xmlns:p14="http://schemas.microsoft.com/office/powerpoint/2010/main" xmlns="" val="1347905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a:defRPr/>
            </a:pPr>
            <a:fld id="{9CEC926E-25A7-4D32-9A94-BABFDF22B39F}" type="slidenum">
              <a:rPr lang="ru-RU" smtClean="0"/>
              <a:pPr>
                <a:defRPr/>
              </a:pPr>
              <a:t>25</a:t>
            </a:fld>
            <a:endParaRPr lang="ru-RU"/>
          </a:p>
        </p:txBody>
      </p:sp>
    </p:spTree>
    <p:extLst>
      <p:ext uri="{BB962C8B-B14F-4D97-AF65-F5344CB8AC3E}">
        <p14:creationId xmlns:p14="http://schemas.microsoft.com/office/powerpoint/2010/main" xmlns="" val="2964942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a:ln/>
        </p:spPr>
      </p:sp>
      <p:sp>
        <p:nvSpPr>
          <p:cNvPr id="26627"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dirty="0" smtClean="0">
                <a:solidFill>
                  <a:srgbClr val="102326"/>
                </a:solidFill>
              </a:rPr>
              <a:t>- («проработал» 6 лет 7 месяцев) </a:t>
            </a:r>
          </a:p>
          <a:p>
            <a:pPr>
              <a:buFontTx/>
              <a:buChar char="-"/>
            </a:pPr>
            <a:r>
              <a:rPr lang="ru-RU" dirty="0" smtClean="0">
                <a:solidFill>
                  <a:srgbClr val="102326"/>
                </a:solidFill>
              </a:rPr>
              <a:t> («проработал» 8 лет) </a:t>
            </a:r>
          </a:p>
          <a:p>
            <a:pPr>
              <a:buFontTx/>
              <a:buChar char="-"/>
            </a:pPr>
            <a:r>
              <a:rPr lang="ru-RU" dirty="0" smtClean="0">
                <a:solidFill>
                  <a:srgbClr val="102326"/>
                </a:solidFill>
              </a:rPr>
              <a:t> утратит силу 01.01.2014</a:t>
            </a:r>
          </a:p>
        </p:txBody>
      </p:sp>
      <p:sp>
        <p:nvSpPr>
          <p:cNvPr id="26628"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FC9680A1-F427-4C9A-95B8-938C674FD79E}" type="slidenum">
              <a:rPr lang="ru-RU" sz="1200" smtClean="0">
                <a:latin typeface="Arial" charset="0"/>
              </a:rPr>
              <a:pPr eaLnBrk="1" hangingPunct="1"/>
              <a:t>3</a:t>
            </a:fld>
            <a:endParaRPr lang="ru-RU" sz="120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a:ln/>
        </p:spPr>
      </p:sp>
      <p:sp>
        <p:nvSpPr>
          <p:cNvPr id="27651"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dirty="0" smtClean="0"/>
          </a:p>
        </p:txBody>
      </p:sp>
      <p:sp>
        <p:nvSpPr>
          <p:cNvPr id="27652"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20A97B20-1960-41F0-835B-ABFD89A1E590}" type="slidenum">
              <a:rPr lang="ru-RU" sz="1200" smtClean="0">
                <a:latin typeface="Arial" charset="0"/>
              </a:rPr>
              <a:pPr eaLnBrk="1" hangingPunct="1"/>
              <a:t>4</a:t>
            </a:fld>
            <a:endParaRPr lang="ru-RU" sz="120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a:ln/>
        </p:spPr>
      </p:sp>
      <p:sp>
        <p:nvSpPr>
          <p:cNvPr id="27651"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ru-RU" dirty="0" smtClean="0"/>
          </a:p>
        </p:txBody>
      </p:sp>
      <p:sp>
        <p:nvSpPr>
          <p:cNvPr id="27652"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20A97B20-1960-41F0-835B-ABFD89A1E590}" type="slidenum">
              <a:rPr lang="ru-RU" sz="1200" smtClean="0">
                <a:latin typeface="Arial" charset="0"/>
              </a:rPr>
              <a:pPr eaLnBrk="1" hangingPunct="1"/>
              <a:t>5</a:t>
            </a:fld>
            <a:endParaRPr lang="ru-RU" sz="120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a:ln/>
        </p:spPr>
      </p:sp>
      <p:sp>
        <p:nvSpPr>
          <p:cNvPr id="27651"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kumimoji="1" lang="ru-RU" sz="1050" b="1" kern="1200" dirty="0" smtClean="0">
                <a:solidFill>
                  <a:schemeClr val="tx1"/>
                </a:solidFill>
                <a:latin typeface="Arial" charset="0"/>
                <a:ea typeface="Arial" charset="0"/>
                <a:cs typeface="Arial" charset="0"/>
              </a:rPr>
              <a:t>Напоминаю,</a:t>
            </a:r>
            <a:r>
              <a:rPr kumimoji="1" lang="ru-RU" sz="1050" b="1" kern="1200" baseline="0" dirty="0" smtClean="0">
                <a:solidFill>
                  <a:schemeClr val="tx1"/>
                </a:solidFill>
                <a:latin typeface="Arial" charset="0"/>
                <a:ea typeface="Arial" charset="0"/>
                <a:cs typeface="Arial" charset="0"/>
              </a:rPr>
              <a:t> что </a:t>
            </a:r>
            <a:r>
              <a:rPr kumimoji="1" lang="ru-RU" sz="1050" b="1" kern="1200" dirty="0" smtClean="0">
                <a:solidFill>
                  <a:schemeClr val="tx1"/>
                </a:solidFill>
                <a:latin typeface="Arial" charset="0"/>
                <a:ea typeface="Arial" charset="0"/>
                <a:cs typeface="Arial" charset="0"/>
              </a:rPr>
              <a:t>Преимущества </a:t>
            </a:r>
            <a:r>
              <a:rPr kumimoji="1" lang="ru-RU" sz="1050" kern="1200" dirty="0" smtClean="0">
                <a:solidFill>
                  <a:schemeClr val="tx1"/>
                </a:solidFill>
                <a:latin typeface="Arial" charset="0"/>
                <a:ea typeface="Arial" charset="0"/>
                <a:cs typeface="Arial" charset="0"/>
              </a:rPr>
              <a:t>в соответствии со статьями 28 - 30 Закона о КС предоставляются при осуществлении закупок:</a:t>
            </a:r>
          </a:p>
          <a:p>
            <a:pPr lvl="0"/>
            <a:r>
              <a:rPr kumimoji="1" lang="ru-RU" sz="1050" u="none" strike="noStrike" kern="1200" dirty="0" smtClean="0">
                <a:solidFill>
                  <a:schemeClr val="tx1"/>
                </a:solidFill>
                <a:latin typeface="Arial" charset="0"/>
                <a:ea typeface="Arial" charset="0"/>
                <a:cs typeface="Arial" charset="0"/>
              </a:rPr>
              <a:t>учреждениям и предприятиям уголовно-исполнительной системы </a:t>
            </a:r>
            <a:r>
              <a:rPr kumimoji="1" lang="ru-RU" sz="1050" u="none" strike="noStrike" kern="1200" cap="small" dirty="0" smtClean="0">
                <a:solidFill>
                  <a:schemeClr val="tx1"/>
                </a:solidFill>
                <a:latin typeface="Arial" charset="0"/>
                <a:ea typeface="Arial" charset="0"/>
                <a:cs typeface="Arial" charset="0"/>
              </a:rPr>
              <a:t>(с/77.28); </a:t>
            </a:r>
            <a:r>
              <a:rPr kumimoji="1" lang="ru-RU" sz="1050" b="1" u="none" strike="noStrike" kern="1200" cap="small" dirty="0" smtClean="0">
                <a:solidFill>
                  <a:schemeClr val="tx1"/>
                </a:solidFill>
                <a:latin typeface="Arial" charset="0"/>
                <a:ea typeface="Arial" charset="0"/>
                <a:cs typeface="Arial" charset="0"/>
              </a:rPr>
              <a:t>теперь это обязанность !!!</a:t>
            </a:r>
            <a:endParaRPr kumimoji="1" lang="ru-RU" sz="1050" b="1" u="none" strike="noStrike" kern="1200" dirty="0" smtClean="0">
              <a:solidFill>
                <a:schemeClr val="tx1"/>
              </a:solidFill>
              <a:latin typeface="Arial" charset="0"/>
              <a:ea typeface="Arial" charset="0"/>
              <a:cs typeface="Arial" charset="0"/>
            </a:endParaRPr>
          </a:p>
          <a:p>
            <a:r>
              <a:rPr kumimoji="1" lang="ru-RU" sz="1050" b="1" i="0" u="none" strike="noStrike" kern="1200" dirty="0" smtClean="0">
                <a:solidFill>
                  <a:schemeClr val="tx1"/>
                </a:solidFill>
                <a:latin typeface="Arial" charset="0"/>
                <a:ea typeface="Arial" charset="0"/>
                <a:cs typeface="Arial" charset="0"/>
              </a:rPr>
              <a:t>ТРУ по перечню, установленному Правительством РФ </a:t>
            </a:r>
            <a:r>
              <a:rPr kumimoji="1" lang="ru-RU" sz="1050" b="1" i="1" u="none" strike="noStrike" kern="1200" dirty="0" smtClean="0">
                <a:solidFill>
                  <a:schemeClr val="tx1"/>
                </a:solidFill>
                <a:latin typeface="Arial" charset="0"/>
                <a:ea typeface="Arial" charset="0"/>
                <a:cs typeface="Arial" charset="0"/>
              </a:rPr>
              <a:t>(</a:t>
            </a:r>
            <a:r>
              <a:rPr kumimoji="1" lang="ru-RU" sz="1050" b="1" i="1" u="none" strike="noStrike" kern="1200" dirty="0" err="1" smtClean="0">
                <a:solidFill>
                  <a:schemeClr val="tx1"/>
                </a:solidFill>
                <a:latin typeface="Arial" charset="0"/>
                <a:ea typeface="Arial" charset="0"/>
                <a:cs typeface="Arial" charset="0"/>
              </a:rPr>
              <a:t>ч.2</a:t>
            </a:r>
            <a:r>
              <a:rPr kumimoji="1" lang="ru-RU" sz="1050" b="1" i="1" u="none" strike="noStrike" kern="1200" dirty="0" smtClean="0">
                <a:solidFill>
                  <a:schemeClr val="tx1"/>
                </a:solidFill>
                <a:latin typeface="Arial" charset="0"/>
                <a:ea typeface="Arial" charset="0"/>
                <a:cs typeface="Arial" charset="0"/>
              </a:rPr>
              <a:t> </a:t>
            </a:r>
            <a:r>
              <a:rPr kumimoji="1" lang="ru-RU" sz="1050" b="1" i="1" u="none" strike="noStrike" kern="1200" dirty="0" err="1" smtClean="0">
                <a:solidFill>
                  <a:schemeClr val="tx1"/>
                </a:solidFill>
                <a:latin typeface="Arial" charset="0"/>
                <a:ea typeface="Arial" charset="0"/>
                <a:cs typeface="Arial" charset="0"/>
              </a:rPr>
              <a:t>ст.28</a:t>
            </a:r>
            <a:r>
              <a:rPr kumimoji="1" lang="ru-RU" sz="1050" b="1" i="1" u="none" strike="noStrike" kern="1200" dirty="0" smtClean="0">
                <a:solidFill>
                  <a:schemeClr val="tx1"/>
                </a:solidFill>
                <a:latin typeface="Arial" charset="0"/>
                <a:ea typeface="Arial" charset="0"/>
                <a:cs typeface="Arial" charset="0"/>
              </a:rPr>
              <a:t>)</a:t>
            </a:r>
          </a:p>
          <a:p>
            <a:r>
              <a:rPr kumimoji="1" lang="ru-RU" sz="1050" b="0" i="0" u="none" strike="noStrike" kern="1200" dirty="0" smtClean="0">
                <a:solidFill>
                  <a:schemeClr val="tx1"/>
                </a:solidFill>
                <a:latin typeface="Arial" charset="0"/>
                <a:ea typeface="Arial" charset="0"/>
                <a:cs typeface="Arial" charset="0"/>
              </a:rPr>
              <a:t>До 15% в отношении предлагаемой цены контракта &lt;</a:t>
            </a:r>
            <a:r>
              <a:rPr kumimoji="1" lang="ru-RU" sz="1050" b="0" i="0" u="none" strike="noStrike" kern="1200" dirty="0" err="1" smtClean="0">
                <a:solidFill>
                  <a:schemeClr val="tx1"/>
                </a:solidFill>
                <a:latin typeface="Arial" charset="0"/>
                <a:ea typeface="Arial" charset="0"/>
                <a:cs typeface="Arial" charset="0"/>
              </a:rPr>
              <a:t>ч.2</a:t>
            </a:r>
            <a:r>
              <a:rPr kumimoji="1" lang="ru-RU" sz="1050" b="0" i="0" u="none" strike="noStrike" kern="1200" dirty="0" smtClean="0">
                <a:solidFill>
                  <a:schemeClr val="tx1"/>
                </a:solidFill>
                <a:latin typeface="Arial" charset="0"/>
                <a:ea typeface="Arial" charset="0"/>
                <a:cs typeface="Arial" charset="0"/>
              </a:rPr>
              <a:t> </a:t>
            </a:r>
            <a:r>
              <a:rPr kumimoji="1" lang="ru-RU" sz="1050" b="0" i="1" u="none" strike="noStrike" kern="1200" dirty="0" err="1" smtClean="0">
                <a:solidFill>
                  <a:schemeClr val="tx1"/>
                </a:solidFill>
                <a:latin typeface="Arial" charset="0"/>
                <a:ea typeface="Arial" charset="0"/>
                <a:cs typeface="Arial" charset="0"/>
              </a:rPr>
              <a:t>ст.28</a:t>
            </a:r>
            <a:r>
              <a:rPr kumimoji="1" lang="ru-RU" sz="1050" b="0" i="1" u="none" strike="noStrike" kern="1200" dirty="0" smtClean="0">
                <a:solidFill>
                  <a:schemeClr val="tx1"/>
                </a:solidFill>
                <a:latin typeface="Arial" charset="0"/>
                <a:ea typeface="Arial" charset="0"/>
                <a:cs typeface="Arial" charset="0"/>
              </a:rPr>
              <a:t>) </a:t>
            </a:r>
            <a:r>
              <a:rPr kumimoji="1" lang="ru-RU" sz="1050" b="0" i="0" u="none" strike="noStrike" kern="1200" dirty="0" smtClean="0">
                <a:solidFill>
                  <a:schemeClr val="tx1"/>
                </a:solidFill>
                <a:latin typeface="Arial" charset="0"/>
                <a:ea typeface="Arial" charset="0"/>
                <a:cs typeface="Arial" charset="0"/>
              </a:rPr>
              <a:t>При определении поставщиков любым способом (кроме закупок у ед. поставщика) </a:t>
            </a:r>
            <a:r>
              <a:rPr kumimoji="1" lang="ru-RU" sz="1050" b="0" i="1" u="none" strike="noStrike" kern="1200" dirty="0" smtClean="0">
                <a:solidFill>
                  <a:schemeClr val="tx1"/>
                </a:solidFill>
                <a:latin typeface="Arial" charset="0"/>
                <a:ea typeface="Arial" charset="0"/>
                <a:cs typeface="Arial" charset="0"/>
              </a:rPr>
              <a:t>(</a:t>
            </a:r>
            <a:r>
              <a:rPr kumimoji="1" lang="ru-RU" sz="1050" b="0" i="1" u="none" strike="noStrike" kern="1200" dirty="0" err="1" smtClean="0">
                <a:solidFill>
                  <a:schemeClr val="tx1"/>
                </a:solidFill>
                <a:latin typeface="Arial" charset="0"/>
                <a:ea typeface="Arial" charset="0"/>
                <a:cs typeface="Arial" charset="0"/>
              </a:rPr>
              <a:t>ч.2</a:t>
            </a:r>
            <a:r>
              <a:rPr kumimoji="1" lang="ru-RU" sz="1050" b="0" i="1" u="none" strike="noStrike" kern="1200" dirty="0" smtClean="0">
                <a:solidFill>
                  <a:schemeClr val="tx1"/>
                </a:solidFill>
                <a:latin typeface="Arial" charset="0"/>
                <a:ea typeface="Arial" charset="0"/>
                <a:cs typeface="Arial" charset="0"/>
              </a:rPr>
              <a:t> </a:t>
            </a:r>
            <a:r>
              <a:rPr kumimoji="1" lang="ru-RU" sz="1050" b="0" i="1" u="none" strike="noStrike" kern="1200" dirty="0" err="1" smtClean="0">
                <a:solidFill>
                  <a:schemeClr val="tx1"/>
                </a:solidFill>
                <a:latin typeface="Arial" charset="0"/>
                <a:ea typeface="Arial" charset="0"/>
                <a:cs typeface="Arial" charset="0"/>
              </a:rPr>
              <a:t>ст.28</a:t>
            </a:r>
            <a:r>
              <a:rPr kumimoji="1" lang="ru-RU" sz="1050" b="0" i="1" u="none" strike="noStrike" kern="1200" dirty="0" smtClean="0">
                <a:solidFill>
                  <a:schemeClr val="tx1"/>
                </a:solidFill>
                <a:latin typeface="Arial" charset="0"/>
                <a:ea typeface="Arial" charset="0"/>
                <a:cs typeface="Arial" charset="0"/>
              </a:rPr>
              <a:t>)</a:t>
            </a:r>
          </a:p>
          <a:p>
            <a:pPr lvl="0"/>
            <a:r>
              <a:rPr kumimoji="1" lang="ru-RU" sz="1050" u="none" strike="noStrike" kern="1200" dirty="0" smtClean="0">
                <a:solidFill>
                  <a:schemeClr val="tx1"/>
                </a:solidFill>
                <a:latin typeface="Arial" charset="0"/>
                <a:ea typeface="Arial" charset="0"/>
                <a:cs typeface="Arial" charset="0"/>
              </a:rPr>
              <a:t>организациям инвалидов (</a:t>
            </a:r>
            <a:r>
              <a:rPr kumimoji="1" lang="ru-RU" sz="1050" i="1" u="none" strike="noStrike" kern="1200" dirty="0" smtClean="0">
                <a:solidFill>
                  <a:schemeClr val="tx1"/>
                </a:solidFill>
                <a:latin typeface="Arial" charset="0"/>
                <a:ea typeface="Arial" charset="0"/>
                <a:cs typeface="Arial" charset="0"/>
              </a:rPr>
              <a:t>ст.29</a:t>
            </a:r>
            <a:r>
              <a:rPr kumimoji="1" lang="ru-RU" sz="1050" u="none" strike="noStrike" kern="1200" dirty="0" smtClean="0">
                <a:solidFill>
                  <a:schemeClr val="tx1"/>
                </a:solidFill>
                <a:latin typeface="Arial" charset="0"/>
                <a:ea typeface="Arial" charset="0"/>
                <a:cs typeface="Arial" charset="0"/>
              </a:rPr>
              <a:t>);</a:t>
            </a:r>
          </a:p>
          <a:p>
            <a:pPr lvl="0"/>
            <a:r>
              <a:rPr kumimoji="1" lang="ru-RU" sz="1050" u="none" strike="noStrike" kern="1200" dirty="0" smtClean="0">
                <a:solidFill>
                  <a:schemeClr val="tx1"/>
                </a:solidFill>
                <a:latin typeface="Arial" charset="0"/>
                <a:ea typeface="Arial" charset="0"/>
                <a:cs typeface="Arial" charset="0"/>
              </a:rPr>
              <a:t>субъектам малого предпринимательства (</a:t>
            </a:r>
            <a:r>
              <a:rPr kumimoji="1" lang="ru-RU" sz="1050" i="1" u="none" strike="noStrike" kern="1200" dirty="0" smtClean="0">
                <a:solidFill>
                  <a:schemeClr val="tx1"/>
                </a:solidFill>
                <a:latin typeface="Arial" charset="0"/>
                <a:ea typeface="Arial" charset="0"/>
                <a:cs typeface="Arial" charset="0"/>
              </a:rPr>
              <a:t>ст.30</a:t>
            </a:r>
            <a:r>
              <a:rPr kumimoji="1" lang="ru-RU" sz="1050" u="none" strike="noStrike" kern="1200" dirty="0" smtClean="0">
                <a:solidFill>
                  <a:schemeClr val="tx1"/>
                </a:solidFill>
                <a:latin typeface="Arial" charset="0"/>
                <a:ea typeface="Arial" charset="0"/>
                <a:cs typeface="Arial" charset="0"/>
              </a:rPr>
              <a:t>);</a:t>
            </a:r>
          </a:p>
          <a:p>
            <a:pPr lvl="0"/>
            <a:r>
              <a:rPr kumimoji="1" lang="ru-RU" sz="1050" u="none" strike="noStrike" kern="1200" dirty="0" smtClean="0">
                <a:solidFill>
                  <a:schemeClr val="tx1"/>
                </a:solidFill>
                <a:latin typeface="Arial" charset="0"/>
                <a:ea typeface="Arial" charset="0"/>
                <a:cs typeface="Arial" charset="0"/>
              </a:rPr>
              <a:t>социально ориентированным некоммерческим организациям (ст. 30).</a:t>
            </a:r>
          </a:p>
          <a:p>
            <a:r>
              <a:rPr kumimoji="1" lang="ru-RU" sz="1050" kern="1200" dirty="0" smtClean="0">
                <a:solidFill>
                  <a:schemeClr val="tx1"/>
                </a:solidFill>
                <a:latin typeface="Arial" charset="0"/>
                <a:ea typeface="Arial" charset="0"/>
                <a:cs typeface="Arial" charset="0"/>
              </a:rPr>
              <a:t>Информация о преимуществах указывается в извещении и документации.</a:t>
            </a:r>
          </a:p>
          <a:p>
            <a:r>
              <a:rPr kumimoji="1" lang="ru-RU" sz="1050" b="1" i="0" u="sng" strike="noStrike" kern="1200" dirty="0" smtClean="0">
                <a:solidFill>
                  <a:schemeClr val="tx1"/>
                </a:solidFill>
                <a:latin typeface="Arial" charset="0"/>
                <a:ea typeface="Arial" charset="0"/>
                <a:cs typeface="Arial" charset="0"/>
              </a:rPr>
              <a:t>СМП + СОНКО </a:t>
            </a:r>
          </a:p>
          <a:p>
            <a:r>
              <a:rPr kumimoji="1" lang="ru-RU" sz="1050" b="1" i="0" u="none" strike="noStrike" kern="1200" dirty="0" smtClean="0">
                <a:solidFill>
                  <a:schemeClr val="tx1"/>
                </a:solidFill>
                <a:latin typeface="Arial" charset="0"/>
                <a:ea typeface="Arial" charset="0"/>
                <a:cs typeface="Arial" charset="0"/>
              </a:rPr>
              <a:t>Не менее чем 15% </a:t>
            </a:r>
            <a:r>
              <a:rPr kumimoji="1" lang="ru-RU" sz="1050" b="0" i="0" u="none" strike="noStrike" kern="1200" dirty="0" smtClean="0">
                <a:solidFill>
                  <a:schemeClr val="tx1"/>
                </a:solidFill>
                <a:latin typeface="Arial" charset="0"/>
                <a:ea typeface="Arial" charset="0"/>
                <a:cs typeface="Arial" charset="0"/>
              </a:rPr>
              <a:t>совокупного годового объема закупок, предусмотренного планом- графиком.</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ru-RU" sz="1050" i="1" kern="1200" dirty="0" smtClean="0">
                <a:solidFill>
                  <a:schemeClr val="tx1"/>
                </a:solidFill>
                <a:latin typeface="Arial" charset="0"/>
                <a:ea typeface="Arial" charset="0"/>
                <a:cs typeface="Arial" charset="0"/>
              </a:rPr>
              <a:t>НМЦ не более </a:t>
            </a:r>
            <a:r>
              <a:rPr kumimoji="1" lang="ru-RU" sz="1050" kern="1200" dirty="0" smtClean="0">
                <a:solidFill>
                  <a:schemeClr val="tx1"/>
                </a:solidFill>
                <a:latin typeface="Arial" charset="0"/>
                <a:ea typeface="Arial" charset="0"/>
                <a:cs typeface="Arial" charset="0"/>
              </a:rPr>
              <a:t>20 млн.руб.</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ru-RU" sz="1050" kern="1200" dirty="0" smtClean="0">
                <a:solidFill>
                  <a:schemeClr val="tx1"/>
                </a:solidFill>
                <a:latin typeface="Arial" charset="0"/>
                <a:ea typeface="Arial" charset="0"/>
                <a:cs typeface="Arial" charset="0"/>
              </a:rPr>
              <a:t>Заказчик вправе установить в извещении об осуществлении закупки требование к поставщику (подрядчику, исполнителю), не являющемуся СМП или СОНКО, о привлечении к исполнению контракта субподрядчиков, соисполнителей из числа СМП, СОНКО. При этом количество товаров, объем работ, объем услуг, соответственно к поставкам, выполнению, оказанию которых привлекались такие субподрядчики, соисполнители, учитываются в совокупном годовом объеме закупок.</a:t>
            </a:r>
          </a:p>
        </p:txBody>
      </p:sp>
      <p:sp>
        <p:nvSpPr>
          <p:cNvPr id="27652"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20A97B20-1960-41F0-835B-ABFD89A1E590}" type="slidenum">
              <a:rPr lang="ru-RU" sz="1200" smtClean="0">
                <a:latin typeface="Arial" charset="0"/>
              </a:rPr>
              <a:pPr eaLnBrk="1" hangingPunct="1"/>
              <a:t>6</a:t>
            </a:fld>
            <a:endParaRPr lang="ru-RU" sz="120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a:ln/>
        </p:spPr>
      </p:sp>
      <p:sp>
        <p:nvSpPr>
          <p:cNvPr id="28675"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sz="1200" b="1" dirty="0" smtClean="0"/>
              <a:t>Всего принято 28 нормативных актов</a:t>
            </a:r>
          </a:p>
          <a:p>
            <a:r>
              <a:rPr lang="ru-RU" sz="1200" b="1" u="sng" dirty="0" smtClean="0"/>
              <a:t>Постановление Правительства РФ от 6 апреля 2013 г. № 301  (1 млн.рублей, а для Москвы и Санкт-Петербурга - 5 млн.рублей, + в отдельных случаях - 1 тыс. рублей</a:t>
            </a:r>
          </a:p>
          <a:p>
            <a:r>
              <a:rPr lang="ru-RU" sz="1200" i="1" dirty="0" smtClean="0"/>
              <a:t>2. Установить предельное значение начальной (максимальной) цены контракта (цены лота) в размере 1 тыс. рублей, если предметом одного контракта (одного лота) наряду с иным лекарственным средством (иными лекарственными средствами) является поставка следующих лекарственных средств:</a:t>
            </a:r>
          </a:p>
          <a:p>
            <a:r>
              <a:rPr lang="ru-RU" sz="1200" i="1" dirty="0" smtClean="0"/>
              <a:t>- лекарственное средство с международным непатентованным наименованием (при отсутствии такого наименования - с химическим, </a:t>
            </a:r>
            <a:r>
              <a:rPr lang="ru-RU" sz="1200" i="1" dirty="0" err="1" smtClean="0"/>
              <a:t>группировочным</a:t>
            </a:r>
            <a:r>
              <a:rPr lang="ru-RU" sz="1200" i="1" dirty="0" smtClean="0"/>
              <a:t> наименованием), в рамках которого отсутствуют</a:t>
            </a:r>
          </a:p>
          <a:p>
            <a:r>
              <a:rPr lang="ru-RU" sz="1200" i="1" dirty="0" smtClean="0"/>
              <a:t>зарегистрированные в установленном порядке аналогичные по лекарственной форме и дозировке лекарственные средства;</a:t>
            </a:r>
          </a:p>
          <a:p>
            <a:r>
              <a:rPr lang="ru-RU" sz="1200" i="1" dirty="0" smtClean="0"/>
              <a:t>- наркотическое лекарственное средство;</a:t>
            </a:r>
          </a:p>
          <a:p>
            <a:r>
              <a:rPr lang="ru-RU" sz="1200" i="1" dirty="0" smtClean="0"/>
              <a:t>- психотропное лекарственное средство;</a:t>
            </a:r>
          </a:p>
          <a:p>
            <a:pPr marL="171450" indent="-171450">
              <a:buFontTx/>
              <a:buChar char="-"/>
            </a:pPr>
            <a:r>
              <a:rPr lang="ru-RU" sz="1200" i="1" dirty="0" smtClean="0"/>
              <a:t>радиофармацевтическое лекарственное средство.</a:t>
            </a:r>
          </a:p>
          <a:p>
            <a:r>
              <a:rPr lang="ru-RU" sz="1200" b="1" dirty="0" smtClean="0"/>
              <a:t>С 1 января 2014 года </a:t>
            </a:r>
            <a:r>
              <a:rPr lang="ru-RU" sz="1200" dirty="0" smtClean="0"/>
              <a:t>устанавливается предельное значение начальной цены контракта, при превышении которого не могут быть предметом одного контракта лекарственные средства с различными международными непатентованными наименованиями</a:t>
            </a:r>
          </a:p>
          <a:p>
            <a:r>
              <a:rPr lang="ru-RU" sz="1200" dirty="0" smtClean="0"/>
              <a:t>Цена устанавливается в размере:</a:t>
            </a:r>
          </a:p>
          <a:p>
            <a:r>
              <a:rPr lang="ru-RU" sz="1200" b="1" dirty="0" smtClean="0"/>
              <a:t>- 1 млн рублей </a:t>
            </a:r>
            <a:r>
              <a:rPr lang="ru-RU" sz="1200" dirty="0" smtClean="0"/>
              <a:t>- для заказчиков, у которых объем денежных средств, направленных на закупку лекарственных средств в предшествующем году, составил менее 500 млн рублей;</a:t>
            </a:r>
          </a:p>
          <a:p>
            <a:r>
              <a:rPr lang="ru-RU" sz="1200" dirty="0" smtClean="0"/>
              <a:t>- </a:t>
            </a:r>
            <a:r>
              <a:rPr lang="ru-RU" sz="1200" b="1" dirty="0" smtClean="0"/>
              <a:t>2,5 млн рублей </a:t>
            </a:r>
            <a:r>
              <a:rPr lang="ru-RU" sz="1200" dirty="0" smtClean="0"/>
              <a:t>- для заказчиков, у которых объем денежных средств, направленных на закупку лекарственных средств в предшествующем году, составил от 500 млн рублей до 5 млрд рублей;</a:t>
            </a:r>
          </a:p>
          <a:p>
            <a:r>
              <a:rPr lang="ru-RU" sz="1200" dirty="0" smtClean="0"/>
              <a:t>- </a:t>
            </a:r>
            <a:r>
              <a:rPr lang="ru-RU" sz="1200" b="1" dirty="0" smtClean="0"/>
              <a:t>5 млн рублей </a:t>
            </a:r>
            <a:r>
              <a:rPr lang="ru-RU" sz="1200" dirty="0" smtClean="0"/>
              <a:t>- для заказчиков, у которых объем денежных средств, направленных на закупку лекарственных средств в предшествующем году, составил более 5 млрд рублей.</a:t>
            </a:r>
          </a:p>
          <a:p>
            <a:r>
              <a:rPr lang="ru-RU" sz="1200" b="1" i="1" dirty="0" smtClean="0"/>
              <a:t>П</a:t>
            </a:r>
            <a:r>
              <a:rPr lang="ru-RU" sz="1200" b="1" dirty="0" smtClean="0"/>
              <a:t>. 2. остался без изменения</a:t>
            </a:r>
          </a:p>
          <a:p>
            <a:pPr marL="0" indent="0">
              <a:buFontTx/>
              <a:buNone/>
            </a:pPr>
            <a:endParaRPr lang="ru-RU" sz="1200" i="1" dirty="0" smtClean="0"/>
          </a:p>
        </p:txBody>
      </p:sp>
      <p:sp>
        <p:nvSpPr>
          <p:cNvPr id="28676"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163B8988-F5B6-4847-934A-9862894A1471}" type="slidenum">
              <a:rPr lang="ru-RU" sz="1200" smtClean="0">
                <a:latin typeface="Arial" charset="0"/>
              </a:rPr>
              <a:pPr eaLnBrk="1" hangingPunct="1"/>
              <a:t>7</a:t>
            </a:fld>
            <a:endParaRPr lang="ru-RU" sz="120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a:ln/>
        </p:spPr>
      </p:sp>
      <p:sp>
        <p:nvSpPr>
          <p:cNvPr id="28675"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sz="1200" b="1" dirty="0" smtClean="0"/>
              <a:t>Распоряжение Правительства РФ от 27 февраля 2008 г. N 236-р</a:t>
            </a:r>
            <a:endParaRPr lang="ru-RU" sz="1200" dirty="0" smtClean="0"/>
          </a:p>
          <a:p>
            <a:r>
              <a:rPr lang="ru-RU" sz="1200" dirty="0" smtClean="0"/>
              <a:t>Перечень товаров (работ, услуг), размещение заказов на поставки (выполнение, оказание) которых осуществляется путем проведения аукциона</a:t>
            </a:r>
          </a:p>
          <a:p>
            <a:r>
              <a:rPr lang="ru-RU" sz="1200" dirty="0" smtClean="0"/>
              <a:t>Ч. 4. </a:t>
            </a:r>
            <a:r>
              <a:rPr lang="ru-RU" sz="1200" dirty="0" err="1" smtClean="0"/>
              <a:t>ст.10</a:t>
            </a:r>
            <a:r>
              <a:rPr lang="ru-RU" sz="1200" dirty="0" smtClean="0"/>
              <a:t> Размещение заказов на поставки товаров, выполнение работ, оказание услуг для нужд заказчиков, которые соответственно производятся, выполняются, оказываются не по конкретным заявкам заказчика, уполномоченного органа, для которых есть функционирующий рынок и сравнивать которые можно только по их ценам, осуществляется путем проведения аукциона. </a:t>
            </a:r>
          </a:p>
        </p:txBody>
      </p:sp>
      <p:sp>
        <p:nvSpPr>
          <p:cNvPr id="28676"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163B8988-F5B6-4847-934A-9862894A1471}" type="slidenum">
              <a:rPr lang="ru-RU" sz="1200" smtClean="0">
                <a:latin typeface="Arial" charset="0"/>
              </a:rPr>
              <a:pPr eaLnBrk="1" hangingPunct="1"/>
              <a:t>8</a:t>
            </a:fld>
            <a:endParaRPr lang="ru-RU" sz="1200"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Образ слайда 1"/>
          <p:cNvSpPr>
            <a:spLocks noGrp="1" noRot="1" noChangeAspect="1" noTextEdit="1"/>
          </p:cNvSpPr>
          <p:nvPr>
            <p:ph type="sldImg"/>
          </p:nvPr>
        </p:nvSpPr>
        <p:spPr>
          <a:ln/>
        </p:spPr>
      </p:sp>
      <p:sp>
        <p:nvSpPr>
          <p:cNvPr id="29699" name="Заметки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ru-RU" smtClean="0"/>
              <a:t>гражданско-правовые договоры</a:t>
            </a:r>
          </a:p>
        </p:txBody>
      </p:sp>
      <p:sp>
        <p:nvSpPr>
          <p:cNvPr id="29700" name="Номер слайда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4563" eaLnBrk="0" hangingPunct="0">
              <a:defRPr sz="2000">
                <a:solidFill>
                  <a:schemeClr val="tx1"/>
                </a:solidFill>
                <a:latin typeface="Times New Roman" pitchFamily="18" charset="0"/>
                <a:cs typeface="Arial" charset="0"/>
              </a:defRPr>
            </a:lvl1pPr>
            <a:lvl2pPr marL="742950" indent="-285750" defTabSz="944563" eaLnBrk="0" hangingPunct="0">
              <a:defRPr sz="2000">
                <a:solidFill>
                  <a:schemeClr val="tx1"/>
                </a:solidFill>
                <a:latin typeface="Times New Roman" pitchFamily="18" charset="0"/>
                <a:cs typeface="Arial" charset="0"/>
              </a:defRPr>
            </a:lvl2pPr>
            <a:lvl3pPr marL="1143000" indent="-228600" defTabSz="944563" eaLnBrk="0" hangingPunct="0">
              <a:defRPr sz="2000">
                <a:solidFill>
                  <a:schemeClr val="tx1"/>
                </a:solidFill>
                <a:latin typeface="Times New Roman" pitchFamily="18" charset="0"/>
                <a:cs typeface="Arial" charset="0"/>
              </a:defRPr>
            </a:lvl3pPr>
            <a:lvl4pPr marL="1600200" indent="-228600" defTabSz="944563" eaLnBrk="0" hangingPunct="0">
              <a:defRPr sz="2000">
                <a:solidFill>
                  <a:schemeClr val="tx1"/>
                </a:solidFill>
                <a:latin typeface="Times New Roman" pitchFamily="18" charset="0"/>
                <a:cs typeface="Arial" charset="0"/>
              </a:defRPr>
            </a:lvl4pPr>
            <a:lvl5pPr marL="2057400" indent="-228600" defTabSz="944563" eaLnBrk="0" hangingPunct="0">
              <a:defRPr sz="2000">
                <a:solidFill>
                  <a:schemeClr val="tx1"/>
                </a:solidFill>
                <a:latin typeface="Times New Roman" pitchFamily="18" charset="0"/>
                <a:cs typeface="Arial" charset="0"/>
              </a:defRPr>
            </a:lvl5pPr>
            <a:lvl6pPr marL="2514600" indent="-228600" defTabSz="944563" eaLnBrk="0" fontAlgn="base" hangingPunct="0">
              <a:spcBef>
                <a:spcPct val="0"/>
              </a:spcBef>
              <a:spcAft>
                <a:spcPct val="0"/>
              </a:spcAft>
              <a:defRPr sz="2000">
                <a:solidFill>
                  <a:schemeClr val="tx1"/>
                </a:solidFill>
                <a:latin typeface="Times New Roman" pitchFamily="18" charset="0"/>
                <a:cs typeface="Arial" charset="0"/>
              </a:defRPr>
            </a:lvl6pPr>
            <a:lvl7pPr marL="2971800" indent="-228600" defTabSz="944563" eaLnBrk="0" fontAlgn="base" hangingPunct="0">
              <a:spcBef>
                <a:spcPct val="0"/>
              </a:spcBef>
              <a:spcAft>
                <a:spcPct val="0"/>
              </a:spcAft>
              <a:defRPr sz="2000">
                <a:solidFill>
                  <a:schemeClr val="tx1"/>
                </a:solidFill>
                <a:latin typeface="Times New Roman" pitchFamily="18" charset="0"/>
                <a:cs typeface="Arial" charset="0"/>
              </a:defRPr>
            </a:lvl7pPr>
            <a:lvl8pPr marL="3429000" indent="-228600" defTabSz="944563" eaLnBrk="0" fontAlgn="base" hangingPunct="0">
              <a:spcBef>
                <a:spcPct val="0"/>
              </a:spcBef>
              <a:spcAft>
                <a:spcPct val="0"/>
              </a:spcAft>
              <a:defRPr sz="2000">
                <a:solidFill>
                  <a:schemeClr val="tx1"/>
                </a:solidFill>
                <a:latin typeface="Times New Roman" pitchFamily="18" charset="0"/>
                <a:cs typeface="Arial" charset="0"/>
              </a:defRPr>
            </a:lvl8pPr>
            <a:lvl9pPr marL="3886200" indent="-228600" defTabSz="944563" eaLnBrk="0" fontAlgn="base" hangingPunct="0">
              <a:spcBef>
                <a:spcPct val="0"/>
              </a:spcBef>
              <a:spcAft>
                <a:spcPct val="0"/>
              </a:spcAft>
              <a:defRPr sz="2000">
                <a:solidFill>
                  <a:schemeClr val="tx1"/>
                </a:solidFill>
                <a:latin typeface="Times New Roman" pitchFamily="18" charset="0"/>
                <a:cs typeface="Arial" charset="0"/>
              </a:defRPr>
            </a:lvl9pPr>
          </a:lstStyle>
          <a:p>
            <a:pPr eaLnBrk="1" hangingPunct="1"/>
            <a:fld id="{81DBD2C4-CF5F-4CE5-8051-CAC234FA0827}" type="slidenum">
              <a:rPr lang="ru-RU" sz="1200" smtClean="0">
                <a:latin typeface="Arial" charset="0"/>
              </a:rPr>
              <a:pPr eaLnBrk="1" hangingPunct="1"/>
              <a:t>9</a:t>
            </a:fld>
            <a:endParaRPr lang="ru-RU" sz="120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50164B8-55C4-4ADA-B796-F08D0B93BAFE}" type="slidenum">
              <a:rPr lang="ru-RU"/>
              <a:pPr>
                <a:defRPr/>
              </a:pPr>
              <a:t>‹#›</a:t>
            </a:fld>
            <a:endParaRPr lang="ru-RU"/>
          </a:p>
        </p:txBody>
      </p:sp>
    </p:spTree>
    <p:extLst>
      <p:ext uri="{BB962C8B-B14F-4D97-AF65-F5344CB8AC3E}">
        <p14:creationId xmlns:p14="http://schemas.microsoft.com/office/powerpoint/2010/main" xmlns="" val="51847529"/>
      </p:ext>
    </p:extLst>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E341E831-8114-4AB9-B399-330753E76858}" type="slidenum">
              <a:rPr lang="ru-RU"/>
              <a:pPr>
                <a:defRPr/>
              </a:pPr>
              <a:t>‹#›</a:t>
            </a:fld>
            <a:endParaRPr lang="ru-RU"/>
          </a:p>
        </p:txBody>
      </p:sp>
    </p:spTree>
    <p:extLst>
      <p:ext uri="{BB962C8B-B14F-4D97-AF65-F5344CB8AC3E}">
        <p14:creationId xmlns:p14="http://schemas.microsoft.com/office/powerpoint/2010/main" xmlns="" val="4034737841"/>
      </p:ext>
    </p:extLst>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15A9308-0336-4160-8C17-5B72F2D67876}" type="slidenum">
              <a:rPr lang="ru-RU"/>
              <a:pPr>
                <a:defRPr/>
              </a:pPr>
              <a:t>‹#›</a:t>
            </a:fld>
            <a:endParaRPr lang="ru-RU"/>
          </a:p>
        </p:txBody>
      </p:sp>
    </p:spTree>
    <p:extLst>
      <p:ext uri="{BB962C8B-B14F-4D97-AF65-F5344CB8AC3E}">
        <p14:creationId xmlns:p14="http://schemas.microsoft.com/office/powerpoint/2010/main" xmlns="" val="4234994792"/>
      </p:ext>
    </p:extLst>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89743B38-3DF8-4335-ACAA-D67C9DDF115A}" type="slidenum">
              <a:rPr lang="ru-RU"/>
              <a:pPr>
                <a:defRPr/>
              </a:pPr>
              <a:t>‹#›</a:t>
            </a:fld>
            <a:endParaRPr lang="ru-RU"/>
          </a:p>
        </p:txBody>
      </p:sp>
    </p:spTree>
    <p:extLst>
      <p:ext uri="{BB962C8B-B14F-4D97-AF65-F5344CB8AC3E}">
        <p14:creationId xmlns:p14="http://schemas.microsoft.com/office/powerpoint/2010/main" xmlns="" val="861580618"/>
      </p:ext>
    </p:extLst>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DEF7488-9F78-43C9-A2D0-1198DD75E715}" type="slidenum">
              <a:rPr lang="ru-RU"/>
              <a:pPr>
                <a:defRPr/>
              </a:pPr>
              <a:t>‹#›</a:t>
            </a:fld>
            <a:endParaRPr lang="ru-RU"/>
          </a:p>
        </p:txBody>
      </p:sp>
    </p:spTree>
    <p:extLst>
      <p:ext uri="{BB962C8B-B14F-4D97-AF65-F5344CB8AC3E}">
        <p14:creationId xmlns:p14="http://schemas.microsoft.com/office/powerpoint/2010/main" xmlns="" val="486544284"/>
      </p:ext>
    </p:extLst>
  </p:cSld>
  <p:clrMapOvr>
    <a:overrideClrMapping bg1="dk1" tx1="lt1" bg2="dk2" tx2="lt2" accent1="accent1" accent2="accent2" accent3="accent3" accent4="accent4" accent5="accent5" accent6="accent6" hlink="hlink" folHlink="folHlink"/>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1D5F69E9-220F-493E-96B9-874BA9BBDF89}" type="slidenum">
              <a:rPr lang="ru-RU"/>
              <a:pPr>
                <a:defRPr/>
              </a:pPr>
              <a:t>‹#›</a:t>
            </a:fld>
            <a:endParaRPr lang="ru-RU"/>
          </a:p>
        </p:txBody>
      </p:sp>
    </p:spTree>
    <p:extLst>
      <p:ext uri="{BB962C8B-B14F-4D97-AF65-F5344CB8AC3E}">
        <p14:creationId xmlns:p14="http://schemas.microsoft.com/office/powerpoint/2010/main" xmlns="" val="3237795630"/>
      </p:ext>
    </p:extLst>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2124F58C-D365-4B47-812C-98702D58FA45}" type="slidenum">
              <a:rPr lang="ru-RU"/>
              <a:pPr>
                <a:defRPr/>
              </a:pPr>
              <a:t>‹#›</a:t>
            </a:fld>
            <a:endParaRPr lang="ru-RU"/>
          </a:p>
        </p:txBody>
      </p:sp>
    </p:spTree>
    <p:extLst>
      <p:ext uri="{BB962C8B-B14F-4D97-AF65-F5344CB8AC3E}">
        <p14:creationId xmlns:p14="http://schemas.microsoft.com/office/powerpoint/2010/main" xmlns="" val="532251858"/>
      </p:ext>
    </p:extLst>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00315B56-D3CD-4A69-8F68-733F6078FCC7}" type="slidenum">
              <a:rPr lang="ru-RU"/>
              <a:pPr>
                <a:defRPr/>
              </a:pPr>
              <a:t>‹#›</a:t>
            </a:fld>
            <a:endParaRPr lang="ru-RU"/>
          </a:p>
        </p:txBody>
      </p:sp>
    </p:spTree>
    <p:extLst>
      <p:ext uri="{BB962C8B-B14F-4D97-AF65-F5344CB8AC3E}">
        <p14:creationId xmlns:p14="http://schemas.microsoft.com/office/powerpoint/2010/main" xmlns="" val="1425540381"/>
      </p:ext>
    </p:extLst>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8E37E2D3-81A9-4E19-94D2-B390F20FFEE3}" type="slidenum">
              <a:rPr lang="ru-RU"/>
              <a:pPr>
                <a:defRPr/>
              </a:pPr>
              <a:t>‹#›</a:t>
            </a:fld>
            <a:endParaRPr lang="ru-RU"/>
          </a:p>
        </p:txBody>
      </p:sp>
    </p:spTree>
    <p:extLst>
      <p:ext uri="{BB962C8B-B14F-4D97-AF65-F5344CB8AC3E}">
        <p14:creationId xmlns:p14="http://schemas.microsoft.com/office/powerpoint/2010/main" xmlns="" val="3528520234"/>
      </p:ext>
    </p:extLst>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901E05F1-1CC6-4251-9FB9-3876293AB23B}" type="slidenum">
              <a:rPr lang="ru-RU"/>
              <a:pPr>
                <a:defRPr/>
              </a:pPr>
              <a:t>‹#›</a:t>
            </a:fld>
            <a:endParaRPr lang="ru-RU"/>
          </a:p>
        </p:txBody>
      </p:sp>
    </p:spTree>
    <p:extLst>
      <p:ext uri="{BB962C8B-B14F-4D97-AF65-F5344CB8AC3E}">
        <p14:creationId xmlns:p14="http://schemas.microsoft.com/office/powerpoint/2010/main" xmlns="" val="2655057182"/>
      </p:ext>
    </p:extLst>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6B227313-AF66-4B5A-BE69-54A29FDBB56D}" type="slidenum">
              <a:rPr lang="ru-RU"/>
              <a:pPr>
                <a:defRPr/>
              </a:pPr>
              <a:t>‹#›</a:t>
            </a:fld>
            <a:endParaRPr lang="ru-RU"/>
          </a:p>
        </p:txBody>
      </p:sp>
    </p:spTree>
    <p:extLst>
      <p:ext uri="{BB962C8B-B14F-4D97-AF65-F5344CB8AC3E}">
        <p14:creationId xmlns:p14="http://schemas.microsoft.com/office/powerpoint/2010/main" xmlns="" val="4241198863"/>
      </p:ext>
    </p:extLst>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B37EDD45-8318-4BC3-A1D1-AFE96C8B3D65}"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07" r:id="rId1"/>
    <p:sldLayoutId id="2147483908" r:id="rId2"/>
    <p:sldLayoutId id="2147483917"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ransition>
    <p:blinds dir="vert"/>
  </p:transition>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1075;&#1086;&#1089;&#1079;&#1072;&#1082;&#1091;&#1087;&#1082;&#1080;.&#1073;&#1086;&#1083;&#1100;&#1096;&#1086;&#1077;&#1087;&#1088;&#1072;&#1074;&#1080;&#1090;&#1077;&#1083;&#1100;&#1089;&#1090;&#1074;&#1086;.&#1088;&#1092;/"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www.tendery.ru/" TargetMode="External"/><Relationship Id="rId4" Type="http://schemas.openxmlformats.org/officeDocument/2006/relationships/hyperlink" Target="http://government.ru/"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42910" y="714356"/>
            <a:ext cx="7772400" cy="2671780"/>
          </a:xfrm>
        </p:spPr>
        <p:txBody>
          <a:bodyPr anchor="ctr" anchorCtr="0"/>
          <a:lstStyle/>
          <a:p>
            <a:pPr eaLnBrk="1" fontAlgn="auto" hangingPunct="1">
              <a:spcAft>
                <a:spcPts val="0"/>
              </a:spcAft>
              <a:defRPr/>
            </a:pPr>
            <a:r>
              <a:rPr lang="ru-RU" sz="3600" dirty="0" smtClean="0">
                <a:solidFill>
                  <a:schemeClr val="bg1"/>
                </a:solidFill>
                <a:latin typeface="+mn-lt"/>
              </a:rPr>
              <a:t>Подготовка к переходу на контрактную систему </a:t>
            </a:r>
            <a:endParaRPr lang="ru-RU" sz="2800" dirty="0">
              <a:solidFill>
                <a:schemeClr val="bg1"/>
              </a:solidFill>
              <a:latin typeface="+mn-lt"/>
            </a:endParaRPr>
          </a:p>
        </p:txBody>
      </p:sp>
      <p:sp>
        <p:nvSpPr>
          <p:cNvPr id="5" name="Подзаголовок 4"/>
          <p:cNvSpPr>
            <a:spLocks noGrp="1"/>
          </p:cNvSpPr>
          <p:nvPr>
            <p:ph type="subTitle" idx="1"/>
          </p:nvPr>
        </p:nvSpPr>
        <p:spPr>
          <a:xfrm>
            <a:off x="428625" y="4500563"/>
            <a:ext cx="8358188" cy="1857375"/>
          </a:xfrm>
        </p:spPr>
        <p:txBody>
          <a:bodyPr anchor="ctr">
            <a:noAutofit/>
          </a:bodyPr>
          <a:lstStyle/>
          <a:p>
            <a:pPr marL="4030663" algn="l" eaLnBrk="1" fontAlgn="auto" hangingPunct="1">
              <a:spcAft>
                <a:spcPts val="0"/>
              </a:spcAft>
              <a:buClr>
                <a:schemeClr val="tx1">
                  <a:shade val="95000"/>
                </a:schemeClr>
              </a:buClr>
              <a:buFont typeface="Wingdings 2"/>
              <a:buNone/>
              <a:defRPr/>
            </a:pPr>
            <a:r>
              <a:rPr lang="ru-RU" sz="2000" b="1" dirty="0" smtClean="0">
                <a:solidFill>
                  <a:schemeClr val="bg1"/>
                </a:solidFill>
              </a:rPr>
              <a:t>Перебатова  Ирина Владимировна</a:t>
            </a:r>
          </a:p>
          <a:p>
            <a:pPr marL="4030663" algn="l" eaLnBrk="1" fontAlgn="auto" hangingPunct="1">
              <a:spcAft>
                <a:spcPts val="0"/>
              </a:spcAft>
              <a:buClr>
                <a:schemeClr val="tx1">
                  <a:shade val="95000"/>
                </a:schemeClr>
              </a:buClr>
              <a:buFont typeface="Wingdings 2"/>
              <a:buNone/>
              <a:defRPr/>
            </a:pPr>
            <a:r>
              <a:rPr lang="ru-RU" sz="2000" dirty="0" smtClean="0">
                <a:solidFill>
                  <a:schemeClr val="bg1"/>
                </a:solidFill>
              </a:rPr>
              <a:t>начальник отдела закупок и медико-технического обеспечения </a:t>
            </a:r>
          </a:p>
          <a:p>
            <a:pPr marL="4030663" algn="l" eaLnBrk="1" fontAlgn="auto" hangingPunct="1">
              <a:spcAft>
                <a:spcPts val="0"/>
              </a:spcAft>
              <a:buClr>
                <a:schemeClr val="tx1">
                  <a:shade val="95000"/>
                </a:schemeClr>
              </a:buClr>
              <a:buFont typeface="Wingdings 2"/>
              <a:buNone/>
              <a:defRPr/>
            </a:pPr>
            <a:r>
              <a:rPr lang="ru-RU" sz="2000" dirty="0" smtClean="0">
                <a:solidFill>
                  <a:schemeClr val="bg1"/>
                </a:solidFill>
              </a:rPr>
              <a:t>Министерства здравоохранения Свердловской области</a:t>
            </a:r>
            <a:endParaRPr lang="ru-RU" sz="2000" dirty="0">
              <a:solidFill>
                <a:schemeClr val="bg1"/>
              </a:solidFill>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Содержимое 2"/>
          <p:cNvSpPr>
            <a:spLocks noGrp="1"/>
          </p:cNvSpPr>
          <p:nvPr>
            <p:ph idx="1"/>
          </p:nvPr>
        </p:nvSpPr>
        <p:spPr>
          <a:xfrm>
            <a:off x="457200" y="1412776"/>
            <a:ext cx="8229600" cy="5088037"/>
          </a:xfrm>
        </p:spPr>
        <p:txBody>
          <a:bodyPr/>
          <a:lstStyle/>
          <a:p>
            <a:pPr marL="342900" indent="-342900" algn="just" eaLnBrk="1" hangingPunct="1">
              <a:buClrTx/>
              <a:buSzPct val="100000"/>
              <a:buFont typeface="Wingdings" pitchFamily="2" charset="2"/>
              <a:buChar char="Ø"/>
              <a:defRPr/>
            </a:pPr>
            <a:r>
              <a:rPr lang="ru-RU" sz="2000" b="1" i="1" dirty="0">
                <a:solidFill>
                  <a:schemeClr val="bg1"/>
                </a:solidFill>
                <a:cs typeface="Arial" charset="0"/>
              </a:rPr>
              <a:t>Если после заключения договора принят закон, устанавливающий обязательные для сторон правила иные, чем те, которые действовали при заключении договора, условия заключенного договора сохраняют силу, кроме случаев, когда в законе установлено, что его действие распространяется на отношения</a:t>
            </a:r>
            <a:r>
              <a:rPr lang="ru-RU" sz="2000" b="1" i="1" dirty="0" smtClean="0">
                <a:solidFill>
                  <a:schemeClr val="bg1"/>
                </a:solidFill>
                <a:cs typeface="Arial" charset="0"/>
              </a:rPr>
              <a:t>,  возникшие </a:t>
            </a:r>
            <a:r>
              <a:rPr lang="ru-RU" sz="2000" b="1" i="1" dirty="0">
                <a:solidFill>
                  <a:schemeClr val="bg1"/>
                </a:solidFill>
                <a:cs typeface="Arial" charset="0"/>
              </a:rPr>
              <a:t>из ранее заключенных договоров</a:t>
            </a:r>
            <a:r>
              <a:rPr lang="ru-RU" sz="2000" b="1" i="1" dirty="0" smtClean="0">
                <a:solidFill>
                  <a:schemeClr val="bg1"/>
                </a:solidFill>
                <a:cs typeface="Arial" charset="0"/>
              </a:rPr>
              <a:t>.</a:t>
            </a:r>
            <a:r>
              <a:rPr lang="ru-RU" sz="2000" dirty="0" smtClean="0">
                <a:solidFill>
                  <a:schemeClr val="bg1"/>
                </a:solidFill>
                <a:cs typeface="Arial" charset="0"/>
              </a:rPr>
              <a:t>  </a:t>
            </a:r>
            <a:r>
              <a:rPr lang="ru-RU" sz="2000" b="1" u="sng" dirty="0" err="1" smtClean="0">
                <a:solidFill>
                  <a:schemeClr val="bg1"/>
                </a:solidFill>
                <a:cs typeface="Arial" charset="0"/>
              </a:rPr>
              <a:t>ч.2</a:t>
            </a:r>
            <a:r>
              <a:rPr lang="ru-RU" sz="2000" b="1" u="sng" dirty="0" smtClean="0">
                <a:solidFill>
                  <a:schemeClr val="bg1"/>
                </a:solidFill>
                <a:cs typeface="Arial" charset="0"/>
              </a:rPr>
              <a:t> </a:t>
            </a:r>
            <a:r>
              <a:rPr lang="ru-RU" sz="2000" b="1" u="sng" dirty="0">
                <a:solidFill>
                  <a:schemeClr val="bg1"/>
                </a:solidFill>
                <a:cs typeface="Arial" charset="0"/>
              </a:rPr>
              <a:t>ст. 422 ГК РФ</a:t>
            </a:r>
          </a:p>
          <a:p>
            <a:pPr marL="342900" indent="-342900" algn="just" eaLnBrk="1" hangingPunct="1">
              <a:buClrTx/>
              <a:buSzPct val="100000"/>
              <a:buFont typeface="Wingdings" pitchFamily="2" charset="2"/>
              <a:buChar char="Ø"/>
              <a:defRPr/>
            </a:pPr>
            <a:r>
              <a:rPr lang="ru-RU" sz="2000" b="1" i="1" dirty="0" smtClean="0">
                <a:solidFill>
                  <a:schemeClr val="bg1"/>
                </a:solidFill>
                <a:cs typeface="Arial" charset="0"/>
              </a:rPr>
              <a:t>К отношениям, возникшим до дня вступления в силу настоящего Федерального закона, он применяется в части прав и обязанностей, которые возникнут после дня его вступления в силу, если иное не предусмотрено настоящей статьей.</a:t>
            </a:r>
            <a:r>
              <a:rPr lang="ru-RU" sz="2000" dirty="0" smtClean="0">
                <a:solidFill>
                  <a:schemeClr val="bg1"/>
                </a:solidFill>
                <a:cs typeface="Arial" charset="0"/>
              </a:rPr>
              <a:t> </a:t>
            </a:r>
            <a:r>
              <a:rPr lang="ru-RU" sz="2000" b="1" u="sng" dirty="0" smtClean="0">
                <a:solidFill>
                  <a:schemeClr val="bg1"/>
                </a:solidFill>
                <a:cs typeface="Arial" charset="0"/>
              </a:rPr>
              <a:t>ч.1 ст. 112 44-ФЗ</a:t>
            </a:r>
          </a:p>
          <a:p>
            <a:pPr marL="342900" indent="-342900" algn="just" eaLnBrk="1" hangingPunct="1">
              <a:buClrTx/>
              <a:buSzPct val="100000"/>
              <a:buFont typeface="Wingdings" pitchFamily="2" charset="2"/>
              <a:buChar char="Ø"/>
              <a:defRPr/>
            </a:pPr>
            <a:r>
              <a:rPr lang="ru-RU" sz="2000" b="1" u="sng" dirty="0" smtClean="0">
                <a:solidFill>
                  <a:srgbClr val="8E3A4C"/>
                </a:solidFill>
                <a:cs typeface="Arial" charset="0"/>
              </a:rPr>
              <a:t>Государственные и муниципальные контракты, гражданско-правовые договоры</a:t>
            </a:r>
            <a:r>
              <a:rPr lang="en-US" sz="2000" b="1" u="sng" dirty="0" smtClean="0">
                <a:solidFill>
                  <a:srgbClr val="8E3A4C"/>
                </a:solidFill>
                <a:cs typeface="Arial" charset="0"/>
              </a:rPr>
              <a:t> </a:t>
            </a:r>
            <a:r>
              <a:rPr lang="ru-RU" sz="2000" b="1" u="sng" dirty="0" smtClean="0">
                <a:solidFill>
                  <a:srgbClr val="8E3A4C"/>
                </a:solidFill>
                <a:cs typeface="Arial" charset="0"/>
              </a:rPr>
              <a:t>бюджетных учреждений</a:t>
            </a:r>
            <a:r>
              <a:rPr lang="ru-RU" sz="2000" b="1" dirty="0" smtClean="0">
                <a:solidFill>
                  <a:srgbClr val="8E3A4C"/>
                </a:solidFill>
                <a:cs typeface="Arial" charset="0"/>
              </a:rPr>
              <a:t> </a:t>
            </a:r>
            <a:r>
              <a:rPr lang="ru-RU" sz="2000" dirty="0" smtClean="0">
                <a:solidFill>
                  <a:schemeClr val="bg1"/>
                </a:solidFill>
                <a:cs typeface="Arial" charset="0"/>
              </a:rPr>
              <a:t>на поставки товаров, выполнение работ, оказание услуг для нужд заказчиков, </a:t>
            </a:r>
            <a:r>
              <a:rPr lang="ru-RU" sz="2000" b="1" u="sng" dirty="0" smtClean="0">
                <a:solidFill>
                  <a:srgbClr val="8E3A4C"/>
                </a:solidFill>
                <a:cs typeface="Arial" charset="0"/>
              </a:rPr>
              <a:t>заключенные до дня вступления в силу настоящего Федерального закона, сохраняют свою силу.</a:t>
            </a:r>
          </a:p>
          <a:p>
            <a:pPr marL="0" indent="266700" algn="just" eaLnBrk="1" hangingPunct="1">
              <a:buFont typeface="Wingdings 2" pitchFamily="18" charset="2"/>
              <a:buNone/>
              <a:defRPr/>
            </a:pPr>
            <a:endParaRPr lang="ru-RU" sz="2000" dirty="0" smtClean="0">
              <a:cs typeface="Arial" charset="0"/>
            </a:endParaRPr>
          </a:p>
          <a:p>
            <a:pPr marL="0" indent="266700" algn="ctr" eaLnBrk="1" hangingPunct="1">
              <a:buFont typeface="Wingdings 2" pitchFamily="18" charset="2"/>
              <a:buNone/>
              <a:defRPr/>
            </a:pPr>
            <a:endParaRPr lang="ru-RU" sz="2000" b="1" dirty="0" smtClean="0">
              <a:ln w="6350">
                <a:noFill/>
              </a:ln>
              <a:solidFill>
                <a:schemeClr val="accent1">
                  <a:lumMod val="20000"/>
                  <a:lumOff val="80000"/>
                </a:schemeClr>
              </a:solidFill>
              <a:effectLst>
                <a:outerShdw blurRad="114300" dist="101600" dir="2700000" algn="tl" rotWithShape="0">
                  <a:srgbClr val="000000">
                    <a:alpha val="40000"/>
                  </a:srgbClr>
                </a:outerShdw>
              </a:effectLst>
              <a:latin typeface="+mj-lt"/>
              <a:ea typeface="+mj-ea"/>
              <a:cs typeface="+mj-cs"/>
            </a:endParaRPr>
          </a:p>
          <a:p>
            <a:pPr marL="0" indent="266700" algn="just" eaLnBrk="1" hangingPunct="1">
              <a:buFont typeface="Wingdings 2" pitchFamily="18" charset="2"/>
              <a:buNone/>
              <a:defRPr/>
            </a:pPr>
            <a:endParaRPr lang="ru-RU" sz="2000" dirty="0" smtClean="0">
              <a:solidFill>
                <a:srgbClr val="8E3A4C"/>
              </a:solidFill>
              <a:cs typeface="Arial" charset="0"/>
            </a:endParaRPr>
          </a:p>
          <a:p>
            <a:pPr marL="0" indent="266700" algn="just" eaLnBrk="1" hangingPunct="1">
              <a:buFont typeface="Wingdings 2" pitchFamily="18" charset="2"/>
              <a:buNone/>
              <a:defRPr/>
            </a:pPr>
            <a:endParaRPr lang="ru-RU" sz="2000" dirty="0" smtClean="0">
              <a:solidFill>
                <a:srgbClr val="8E3A4C"/>
              </a:solidFill>
              <a:cs typeface="Arial" charset="0"/>
            </a:endParaRPr>
          </a:p>
        </p:txBody>
      </p:sp>
      <p:sp>
        <p:nvSpPr>
          <p:cNvPr id="3" name="Заголовок 2"/>
          <p:cNvSpPr>
            <a:spLocks noGrp="1"/>
          </p:cNvSpPr>
          <p:nvPr>
            <p:ph type="title"/>
          </p:nvPr>
        </p:nvSpPr>
        <p:spPr>
          <a:xfrm>
            <a:off x="467544" y="0"/>
            <a:ext cx="8219256" cy="1124744"/>
          </a:xfrm>
        </p:spPr>
        <p:txBody>
          <a:bodyPr>
            <a:noAutofit/>
          </a:bodyPr>
          <a:lstStyle/>
          <a:p>
            <a:r>
              <a:rPr lang="ru-RU" sz="2800" dirty="0">
                <a:solidFill>
                  <a:schemeClr val="bg1"/>
                </a:solidFill>
                <a:latin typeface="+mn-lt"/>
              </a:rPr>
              <a:t>Государственные контракты (договора) заключенные до 01.01.2014 </a:t>
            </a:r>
            <a:r>
              <a:rPr lang="ru-RU" sz="2800" dirty="0" smtClean="0">
                <a:solidFill>
                  <a:schemeClr val="bg1"/>
                </a:solidFill>
                <a:latin typeface="+mn-lt"/>
              </a:rPr>
              <a:t>года</a:t>
            </a:r>
            <a:endParaRPr lang="ru-RU" sz="2800" dirty="0">
              <a:latin typeface="+mn-lt"/>
            </a:endParaRP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10</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4911695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39552" y="68564"/>
            <a:ext cx="8072494" cy="1416220"/>
          </a:xfrm>
        </p:spPr>
        <p:txBody>
          <a:bodyPr>
            <a:noAutofit/>
          </a:bodyPr>
          <a:lstStyle/>
          <a:p>
            <a:pPr indent="266700" eaLnBrk="1" hangingPunct="1">
              <a:defRPr/>
            </a:pPr>
            <a:r>
              <a:rPr lang="ru-RU" sz="2800" dirty="0" smtClean="0">
                <a:solidFill>
                  <a:schemeClr val="bg1"/>
                </a:solidFill>
                <a:latin typeface="+mn-lt"/>
              </a:rPr>
              <a:t>Разместили заказ до 01.01.2014</a:t>
            </a:r>
            <a:r>
              <a:rPr lang="en-US" sz="2800" dirty="0" smtClean="0">
                <a:solidFill>
                  <a:schemeClr val="bg1"/>
                </a:solidFill>
                <a:latin typeface="+mn-lt"/>
              </a:rPr>
              <a:t> </a:t>
            </a:r>
            <a:r>
              <a:rPr lang="ru-RU" sz="2800" smtClean="0">
                <a:solidFill>
                  <a:schemeClr val="bg1"/>
                </a:solidFill>
                <a:latin typeface="+mn-lt"/>
              </a:rPr>
              <a:t>года,  но </a:t>
            </a:r>
            <a:r>
              <a:rPr lang="ru-RU" sz="2800" dirty="0" smtClean="0">
                <a:solidFill>
                  <a:schemeClr val="bg1"/>
                </a:solidFill>
                <a:latin typeface="+mn-lt"/>
              </a:rPr>
              <a:t>подведение итогов после</a:t>
            </a:r>
            <a:r>
              <a:rPr lang="en-US" sz="2800" dirty="0" smtClean="0">
                <a:solidFill>
                  <a:schemeClr val="bg1"/>
                </a:solidFill>
                <a:latin typeface="+mn-lt"/>
              </a:rPr>
              <a:t> </a:t>
            </a:r>
            <a:r>
              <a:rPr lang="ru-RU" sz="2800" dirty="0" smtClean="0">
                <a:solidFill>
                  <a:schemeClr val="bg1"/>
                </a:solidFill>
                <a:latin typeface="+mn-lt"/>
              </a:rPr>
              <a:t>2014 </a:t>
            </a:r>
            <a:r>
              <a:rPr lang="ru-RU" sz="2800" smtClean="0">
                <a:solidFill>
                  <a:schemeClr val="bg1"/>
                </a:solidFill>
                <a:latin typeface="+mn-lt"/>
              </a:rPr>
              <a:t>году,   </a:t>
            </a:r>
            <a:r>
              <a:rPr lang="ru-RU" sz="2800" dirty="0" smtClean="0">
                <a:solidFill>
                  <a:schemeClr val="bg1"/>
                </a:solidFill>
                <a:latin typeface="+mn-lt"/>
              </a:rPr>
              <a:t>по каким правилам подводить итоги?</a:t>
            </a:r>
          </a:p>
        </p:txBody>
      </p:sp>
      <p:sp>
        <p:nvSpPr>
          <p:cNvPr id="13315" name="Содержимое 2"/>
          <p:cNvSpPr>
            <a:spLocks noGrp="1"/>
          </p:cNvSpPr>
          <p:nvPr>
            <p:ph idx="4294967295"/>
          </p:nvPr>
        </p:nvSpPr>
        <p:spPr>
          <a:xfrm>
            <a:off x="571500" y="1500188"/>
            <a:ext cx="8143875" cy="5000625"/>
          </a:xfrm>
        </p:spPr>
        <p:txBody>
          <a:bodyPr/>
          <a:lstStyle/>
          <a:p>
            <a:pPr marL="0" indent="266700" algn="just" eaLnBrk="1" hangingPunct="1">
              <a:buFont typeface="Wingdings 2" pitchFamily="18" charset="2"/>
              <a:buNone/>
              <a:defRPr/>
            </a:pPr>
            <a:r>
              <a:rPr lang="ru-RU" sz="2000" dirty="0" smtClean="0">
                <a:solidFill>
                  <a:schemeClr val="bg1"/>
                </a:solidFill>
                <a:cs typeface="Arial" charset="0"/>
              </a:rPr>
              <a:t>По общему правилу процедуры размещения  заказа, начатые на основе действующего законодательства, должны быть завершены по правилам в соответствии с законодательством, действовавшим на момент начала процедуры размещения заказа. </a:t>
            </a:r>
          </a:p>
          <a:p>
            <a:pPr marL="0" indent="266700" algn="ctr" eaLnBrk="1" hangingPunct="1">
              <a:buClrTx/>
              <a:buSzPct val="100000"/>
              <a:buFont typeface="Wingdings 2" pitchFamily="18" charset="2"/>
              <a:buNone/>
              <a:defRPr/>
            </a:pPr>
            <a:endParaRPr lang="en-US" sz="2000" b="1" dirty="0" smtClean="0">
              <a:solidFill>
                <a:schemeClr val="bg1"/>
              </a:solidFill>
            </a:endParaRPr>
          </a:p>
          <a:p>
            <a:pPr marL="0" indent="266700" algn="ctr" eaLnBrk="1" hangingPunct="1">
              <a:buClrTx/>
              <a:buSzPct val="100000"/>
              <a:buFont typeface="Wingdings 2" pitchFamily="18" charset="2"/>
              <a:buNone/>
              <a:defRPr/>
            </a:pPr>
            <a:r>
              <a:rPr lang="ru-RU" sz="2000" b="1" dirty="0" smtClean="0">
                <a:solidFill>
                  <a:schemeClr val="bg1"/>
                </a:solidFill>
              </a:rPr>
              <a:t>Процедура объявлена в 2013 году, </a:t>
            </a:r>
            <a:r>
              <a:rPr lang="ru-RU" sz="2000" b="1" dirty="0" err="1" smtClean="0">
                <a:solidFill>
                  <a:schemeClr val="bg1"/>
                </a:solidFill>
              </a:rPr>
              <a:t>госконтракт</a:t>
            </a:r>
            <a:r>
              <a:rPr lang="ru-RU" sz="2000" b="1" dirty="0" smtClean="0">
                <a:solidFill>
                  <a:schemeClr val="bg1"/>
                </a:solidFill>
              </a:rPr>
              <a:t> (договор) заключается в 2014 году</a:t>
            </a:r>
          </a:p>
          <a:p>
            <a:pPr marL="0" indent="266700" algn="ctr" eaLnBrk="1" hangingPunct="1">
              <a:buFont typeface="Wingdings 2" pitchFamily="18" charset="2"/>
              <a:buNone/>
              <a:defRPr/>
            </a:pPr>
            <a:r>
              <a:rPr lang="ru-RU" sz="2000" dirty="0" smtClean="0">
                <a:solidFill>
                  <a:schemeClr val="bg1"/>
                </a:solidFill>
                <a:cs typeface="Arial" charset="0"/>
              </a:rPr>
              <a:t>44-ФЗ применяется к отношениям, возникшим до вступления в силу, в части прав и обязанностей, которые возникнут после дня его вступления в силу. </a:t>
            </a:r>
          </a:p>
          <a:p>
            <a:pPr marL="342900" indent="-342900" algn="just" eaLnBrk="1" hangingPunct="1">
              <a:buClrTx/>
              <a:buSzPct val="100000"/>
              <a:buFont typeface="Wingdings" pitchFamily="2" charset="2"/>
              <a:buChar char="Ø"/>
              <a:defRPr/>
            </a:pPr>
            <a:r>
              <a:rPr lang="ru-RU" sz="2000" dirty="0" smtClean="0">
                <a:solidFill>
                  <a:schemeClr val="bg1"/>
                </a:solidFill>
                <a:cs typeface="Arial" charset="0"/>
              </a:rPr>
              <a:t>Рекомендации: в проекте контракта (договора) в 2013 году необходимо сделать оговорку «при вступлении в силу 44-ФЗ от 05.04.2012 к правам и обязанностям по контракту (договору), возникающим после дня вступления в силу указанного закона, применяется 44-ФЗ, в том числе…»</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11</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096283"/>
            <a:ext cx="8001000" cy="4708981"/>
          </a:xfrm>
          <a:prstGeom prst="rect">
            <a:avLst/>
          </a:prstGeom>
        </p:spPr>
        <p:txBody>
          <a:bodyPr>
            <a:spAutoFit/>
          </a:bodyPr>
          <a:lstStyle/>
          <a:p>
            <a:pPr indent="266700" algn="just">
              <a:defRPr/>
            </a:pPr>
            <a:r>
              <a:rPr lang="ru-RU" b="1" u="sng" dirty="0" smtClean="0">
                <a:solidFill>
                  <a:srgbClr val="8E3A4C"/>
                </a:solidFill>
              </a:rPr>
              <a:t>Заказчики </a:t>
            </a:r>
            <a:r>
              <a:rPr lang="ru-RU" b="1" u="sng" dirty="0">
                <a:solidFill>
                  <a:srgbClr val="8E3A4C"/>
                </a:solidFill>
              </a:rPr>
              <a:t>размещают </a:t>
            </a:r>
            <a:r>
              <a:rPr lang="ru-RU" dirty="0">
                <a:solidFill>
                  <a:schemeClr val="bg1"/>
                </a:solidFill>
              </a:rPr>
              <a:t>в единой информационной системе или до ввода в эксплуатацию указанной системы </a:t>
            </a:r>
            <a:r>
              <a:rPr lang="ru-RU" b="1" u="sng" dirty="0">
                <a:solidFill>
                  <a:srgbClr val="8E3A4C"/>
                </a:solidFill>
              </a:rPr>
              <a:t>на официальном сайте Российской Федерации</a:t>
            </a:r>
            <a:r>
              <a:rPr lang="ru-RU" b="1" dirty="0">
                <a:solidFill>
                  <a:schemeClr val="bg1"/>
                </a:solidFill>
              </a:rPr>
              <a:t> </a:t>
            </a:r>
            <a:r>
              <a:rPr lang="ru-RU" dirty="0">
                <a:solidFill>
                  <a:schemeClr val="bg1"/>
                </a:solidFill>
              </a:rPr>
              <a:t>в информационно-телекоммуникационной сети "Интернет« для размещения информации о размещении заказов на поставки товаров, выполнение работ, оказание услуг </a:t>
            </a:r>
            <a:r>
              <a:rPr lang="ru-RU" b="1" u="sng">
                <a:solidFill>
                  <a:srgbClr val="8E3A4C"/>
                </a:solidFill>
              </a:rPr>
              <a:t>планы-графики </a:t>
            </a:r>
            <a:r>
              <a:rPr lang="ru-RU" b="1" u="sng" smtClean="0">
                <a:solidFill>
                  <a:srgbClr val="8E3A4C"/>
                </a:solidFill>
              </a:rPr>
              <a:t>размещения       заказов    на  2014  и  2015   годы   </a:t>
            </a:r>
            <a:r>
              <a:rPr lang="ru-RU" b="1" u="sng" dirty="0">
                <a:solidFill>
                  <a:srgbClr val="8E3A4C"/>
                </a:solidFill>
              </a:rPr>
              <a:t>по </a:t>
            </a:r>
            <a:r>
              <a:rPr lang="ru-RU" b="1" u="sng">
                <a:solidFill>
                  <a:srgbClr val="8E3A4C"/>
                </a:solidFill>
              </a:rPr>
              <a:t>правилам</a:t>
            </a:r>
            <a:r>
              <a:rPr lang="ru-RU" b="1" u="sng" smtClean="0">
                <a:solidFill>
                  <a:srgbClr val="8E3A4C"/>
                </a:solidFill>
              </a:rPr>
              <a:t>,    действовавшим </a:t>
            </a:r>
            <a:r>
              <a:rPr lang="ru-RU" b="1" u="sng" dirty="0">
                <a:solidFill>
                  <a:srgbClr val="8E3A4C"/>
                </a:solidFill>
              </a:rPr>
              <a:t>до дня вступления в силу настоящего Федерального </a:t>
            </a:r>
            <a:r>
              <a:rPr lang="ru-RU" b="1" u="sng">
                <a:solidFill>
                  <a:srgbClr val="8E3A4C"/>
                </a:solidFill>
              </a:rPr>
              <a:t>закона</a:t>
            </a:r>
            <a:r>
              <a:rPr lang="ru-RU" smtClean="0">
                <a:solidFill>
                  <a:schemeClr val="bg1"/>
                </a:solidFill>
              </a:rPr>
              <a:t>,  с </a:t>
            </a:r>
            <a:r>
              <a:rPr lang="ru-RU" dirty="0">
                <a:solidFill>
                  <a:schemeClr val="bg1"/>
                </a:solidFill>
              </a:rPr>
              <a:t>учетом </a:t>
            </a:r>
            <a:r>
              <a:rPr lang="ru-RU">
                <a:solidFill>
                  <a:schemeClr val="bg1"/>
                </a:solidFill>
              </a:rPr>
              <a:t>особенностей</a:t>
            </a:r>
            <a:r>
              <a:rPr lang="ru-RU" smtClean="0">
                <a:solidFill>
                  <a:schemeClr val="bg1"/>
                </a:solidFill>
              </a:rPr>
              <a:t>,  которые </a:t>
            </a:r>
            <a:r>
              <a:rPr lang="ru-RU" dirty="0">
                <a:solidFill>
                  <a:schemeClr val="bg1"/>
                </a:solidFill>
              </a:rPr>
              <a:t>могут быть установлены федеральным органом исполнительной власти, осуществляющим нормативное правовое регулирование в </a:t>
            </a:r>
            <a:r>
              <a:rPr lang="ru-RU">
                <a:solidFill>
                  <a:schemeClr val="bg1"/>
                </a:solidFill>
              </a:rPr>
              <a:t>сфере </a:t>
            </a:r>
            <a:r>
              <a:rPr lang="ru-RU" smtClean="0">
                <a:solidFill>
                  <a:schemeClr val="bg1"/>
                </a:solidFill>
              </a:rPr>
              <a:t>размещения  заказов</a:t>
            </a:r>
            <a:r>
              <a:rPr lang="ru-RU">
                <a:solidFill>
                  <a:schemeClr val="bg1"/>
                </a:solidFill>
              </a:rPr>
              <a:t>, </a:t>
            </a:r>
            <a:r>
              <a:rPr lang="ru-RU" smtClean="0">
                <a:solidFill>
                  <a:schemeClr val="bg1"/>
                </a:solidFill>
              </a:rPr>
              <a:t>и  федеральным  органом </a:t>
            </a:r>
            <a:r>
              <a:rPr lang="ru-RU" dirty="0">
                <a:solidFill>
                  <a:schemeClr val="bg1"/>
                </a:solidFill>
              </a:rPr>
              <a:t>исполнительной власти, осуществляющим правоприменительные функции по кассовому обслуживанию исполнения бюджетов бюджетной системы Российской Федерации </a:t>
            </a:r>
            <a:r>
              <a:rPr lang="ru-RU" b="1" dirty="0">
                <a:solidFill>
                  <a:schemeClr val="bg1"/>
                </a:solidFill>
              </a:rPr>
              <a:t>(</a:t>
            </a:r>
            <a:r>
              <a:rPr lang="ru-RU" sz="1600" b="1" dirty="0">
                <a:solidFill>
                  <a:schemeClr val="bg1"/>
                </a:solidFill>
              </a:rPr>
              <a:t>ч.2 ст. 112 44-ФЗ).</a:t>
            </a:r>
          </a:p>
          <a:p>
            <a:pPr indent="266700" algn="just">
              <a:buFont typeface="Wingdings 2" pitchFamily="18" charset="2"/>
              <a:buNone/>
              <a:defRPr/>
            </a:pPr>
            <a:endParaRPr lang="ru-RU" dirty="0">
              <a:solidFill>
                <a:schemeClr val="bg1"/>
              </a:solidFill>
            </a:endParaRPr>
          </a:p>
        </p:txBody>
      </p:sp>
      <p:sp>
        <p:nvSpPr>
          <p:cNvPr id="4" name="Прямоугольник 3"/>
          <p:cNvSpPr/>
          <p:nvPr/>
        </p:nvSpPr>
        <p:spPr>
          <a:xfrm>
            <a:off x="539552" y="260648"/>
            <a:ext cx="8136904" cy="523220"/>
          </a:xfrm>
          <a:prstGeom prst="rect">
            <a:avLst/>
          </a:prstGeom>
        </p:spPr>
        <p:txBody>
          <a:bodyPr wrap="square">
            <a:spAutoFit/>
          </a:bodyPr>
          <a:lstStyle/>
          <a:p>
            <a:pPr indent="266700" algn="ctr">
              <a:buSzPct val="100000"/>
              <a:buFont typeface="Wingdings 2" pitchFamily="18" charset="2"/>
              <a:buNone/>
              <a:defRPr/>
            </a:pPr>
            <a:r>
              <a:rPr lang="ru-RU" sz="2800" b="1" dirty="0">
                <a:ln w="6350">
                  <a:noFill/>
                </a:ln>
                <a:solidFill>
                  <a:schemeClr val="bg1"/>
                </a:solidFill>
                <a:effectLst>
                  <a:outerShdw blurRad="38100" dist="38100" dir="2700000" algn="tl">
                    <a:srgbClr val="000000">
                      <a:alpha val="43137"/>
                    </a:srgbClr>
                  </a:outerShdw>
                </a:effectLst>
              </a:rPr>
              <a:t>Как планировать закупки на 2014 год?</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12</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5208"/>
            <a:ext cx="8229600" cy="571504"/>
          </a:xfrm>
        </p:spPr>
        <p:txBody>
          <a:bodyPr>
            <a:normAutofit/>
          </a:bodyPr>
          <a:lstStyle/>
          <a:p>
            <a:pPr>
              <a:defRPr/>
            </a:pPr>
            <a:r>
              <a:rPr lang="ru-RU" sz="2800" dirty="0" smtClean="0">
                <a:solidFill>
                  <a:schemeClr val="bg1"/>
                </a:solidFill>
                <a:latin typeface="+mn-lt"/>
              </a:rPr>
              <a:t>Что необходимо сделать заказчику к 01.01.2014г.</a:t>
            </a:r>
            <a:endParaRPr lang="ru-RU" sz="2800" dirty="0">
              <a:solidFill>
                <a:schemeClr val="bg1"/>
              </a:solidFill>
              <a:latin typeface="+mn-lt"/>
            </a:endParaRPr>
          </a:p>
        </p:txBody>
      </p:sp>
      <p:sp>
        <p:nvSpPr>
          <p:cNvPr id="13315" name="Содержимое 2"/>
          <p:cNvSpPr>
            <a:spLocks noGrp="1"/>
          </p:cNvSpPr>
          <p:nvPr>
            <p:ph idx="1"/>
          </p:nvPr>
        </p:nvSpPr>
        <p:spPr>
          <a:xfrm>
            <a:off x="457200" y="980728"/>
            <a:ext cx="8229600" cy="5760640"/>
          </a:xfrm>
        </p:spPr>
        <p:txBody>
          <a:bodyPr>
            <a:noAutofit/>
          </a:bodyPr>
          <a:lstStyle/>
          <a:p>
            <a:pPr marL="0" indent="136525" algn="just">
              <a:lnSpc>
                <a:spcPct val="150000"/>
              </a:lnSpc>
              <a:buFont typeface="Wingdings 2" pitchFamily="18" charset="2"/>
              <a:buNone/>
              <a:tabLst>
                <a:tab pos="361950" algn="l"/>
              </a:tabLst>
              <a:defRPr/>
            </a:pPr>
            <a:r>
              <a:rPr lang="ru-RU" sz="2000" b="1" dirty="0" smtClean="0">
                <a:solidFill>
                  <a:schemeClr val="bg1"/>
                </a:solidFill>
              </a:rPr>
              <a:t>1. Создать контрактную службу (если годовой объем закупок превышает 100 млн. рублей в соответствии с планом-графиком) или (если годовой объем не превышает 100 млн. руб. в соответствии с планом-графиком и у заказчика отсутствует контрактная служба)  назначить должностное лицо, ответственное за осуществление закупки или нескольких закупок,  включая исполнение каждого контракта (контрактного управляющего). </a:t>
            </a:r>
          </a:p>
          <a:p>
            <a:pPr marL="0" indent="136525" algn="just">
              <a:lnSpc>
                <a:spcPct val="150000"/>
              </a:lnSpc>
              <a:buFont typeface="Wingdings 2" pitchFamily="18" charset="2"/>
              <a:buNone/>
              <a:defRPr/>
            </a:pPr>
            <a:r>
              <a:rPr lang="ru-RU" sz="2000" b="1" dirty="0" smtClean="0">
                <a:solidFill>
                  <a:schemeClr val="bg1"/>
                </a:solidFill>
              </a:rPr>
              <a:t>2. Обеспечить обучение (прохождение </a:t>
            </a:r>
            <a:r>
              <a:rPr lang="ru-RU" sz="2000" b="1" dirty="0" err="1" smtClean="0">
                <a:solidFill>
                  <a:schemeClr val="bg1"/>
                </a:solidFill>
              </a:rPr>
              <a:t>профпереподготовки</a:t>
            </a:r>
            <a:r>
              <a:rPr lang="ru-RU" sz="2000" b="1" dirty="0" smtClean="0">
                <a:solidFill>
                  <a:schemeClr val="bg1"/>
                </a:solidFill>
              </a:rPr>
              <a:t>, повышения квалификации в сфере закупок) </a:t>
            </a:r>
            <a:r>
              <a:rPr lang="ru-RU" sz="2000" b="1" u="sng" dirty="0" smtClean="0">
                <a:solidFill>
                  <a:schemeClr val="bg1"/>
                </a:solidFill>
              </a:rPr>
              <a:t>как минимум</a:t>
            </a:r>
            <a:r>
              <a:rPr lang="ru-RU" sz="2000" b="1" u="sng" dirty="0">
                <a:solidFill>
                  <a:schemeClr val="bg1"/>
                </a:solidFill>
              </a:rPr>
              <a:t>:</a:t>
            </a:r>
            <a:endParaRPr lang="en-US" sz="2000" b="1" u="sng" dirty="0" smtClean="0">
              <a:solidFill>
                <a:schemeClr val="bg1"/>
              </a:solidFill>
            </a:endParaRPr>
          </a:p>
          <a:p>
            <a:pPr marL="342900" indent="-342900" algn="just">
              <a:lnSpc>
                <a:spcPct val="150000"/>
              </a:lnSpc>
              <a:buClrTx/>
              <a:buSzPct val="100000"/>
              <a:buFont typeface="Wingdings" pitchFamily="2" charset="2"/>
              <a:buChar char="Ø"/>
              <a:defRPr/>
            </a:pPr>
            <a:r>
              <a:rPr lang="ru-RU" sz="2000" b="1" dirty="0" smtClean="0">
                <a:solidFill>
                  <a:schemeClr val="bg1"/>
                </a:solidFill>
              </a:rPr>
              <a:t>3-х из 5 членов конкурсной, аукционной, единой комиссии; </a:t>
            </a:r>
          </a:p>
          <a:p>
            <a:pPr marL="342900" indent="-342900" algn="just">
              <a:lnSpc>
                <a:spcPct val="150000"/>
              </a:lnSpc>
              <a:buClrTx/>
              <a:buSzPct val="100000"/>
              <a:buFont typeface="Wingdings" pitchFamily="2" charset="2"/>
              <a:buChar char="Ø"/>
              <a:tabLst>
                <a:tab pos="266700" algn="l"/>
              </a:tabLst>
              <a:defRPr/>
            </a:pPr>
            <a:r>
              <a:rPr lang="ru-RU" sz="2000" b="1" dirty="0" smtClean="0">
                <a:solidFill>
                  <a:schemeClr val="bg1"/>
                </a:solidFill>
              </a:rPr>
              <a:t>2-х из 3 членов котировочной комиссии, комиссии по рассмотрению запросов предложений.</a:t>
            </a:r>
          </a:p>
          <a:p>
            <a:pPr algn="just">
              <a:buFont typeface="Wingdings 2" pitchFamily="18" charset="2"/>
              <a:buNone/>
              <a:defRPr/>
            </a:pPr>
            <a:endParaRPr lang="ru-RU" sz="2000" b="1" dirty="0" smtClean="0"/>
          </a:p>
          <a:p>
            <a:pPr marL="0" indent="266700" algn="just" eaLnBrk="1" hangingPunct="1">
              <a:buFont typeface="Wingdings 2" pitchFamily="18" charset="2"/>
              <a:buNone/>
              <a:defRPr/>
            </a:pPr>
            <a:endParaRPr lang="ru-RU" sz="2000" b="1" dirty="0" smtClean="0">
              <a:cs typeface="Arial" charset="0"/>
            </a:endParaRPr>
          </a:p>
          <a:p>
            <a:pPr marL="0" indent="266700" algn="ctr" eaLnBrk="1" hangingPunct="1">
              <a:buFont typeface="Wingdings 2" pitchFamily="18" charset="2"/>
              <a:buNone/>
              <a:defRPr/>
            </a:pPr>
            <a:endParaRPr lang="ru-RU" sz="2000" b="1" dirty="0" smtClean="0">
              <a:ln w="6350">
                <a:noFill/>
              </a:ln>
              <a:solidFill>
                <a:schemeClr val="accent1">
                  <a:lumMod val="20000"/>
                  <a:lumOff val="80000"/>
                </a:schemeClr>
              </a:solidFill>
              <a:effectLst>
                <a:outerShdw blurRad="114300" dist="101600" dir="2700000" algn="tl" rotWithShape="0">
                  <a:srgbClr val="000000">
                    <a:alpha val="40000"/>
                  </a:srgbClr>
                </a:outerShdw>
              </a:effectLst>
              <a:ea typeface="+mj-ea"/>
              <a:cs typeface="+mj-cs"/>
            </a:endParaRPr>
          </a:p>
          <a:p>
            <a:pPr marL="0" indent="266700" algn="just" eaLnBrk="1" hangingPunct="1">
              <a:buFont typeface="Wingdings 2" pitchFamily="18" charset="2"/>
              <a:buNone/>
              <a:defRPr/>
            </a:pPr>
            <a:endParaRPr lang="ru-RU" sz="2000" b="1" dirty="0" smtClean="0">
              <a:solidFill>
                <a:srgbClr val="8E3A4C"/>
              </a:solidFill>
              <a:cs typeface="Arial" charset="0"/>
            </a:endParaRPr>
          </a:p>
          <a:p>
            <a:pPr marL="0" indent="266700" algn="just" eaLnBrk="1" hangingPunct="1">
              <a:buFont typeface="Wingdings 2" pitchFamily="18" charset="2"/>
              <a:buNone/>
              <a:defRPr/>
            </a:pPr>
            <a:endParaRPr lang="ru-RU" sz="2000" b="1" dirty="0" smtClean="0">
              <a:solidFill>
                <a:srgbClr val="8E3A4C"/>
              </a:solidFill>
              <a:cs typeface="Arial" charset="0"/>
            </a:endParaRP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13</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571504"/>
          </a:xfrm>
        </p:spPr>
        <p:txBody>
          <a:bodyPr>
            <a:normAutofit/>
          </a:bodyPr>
          <a:lstStyle/>
          <a:p>
            <a:pPr>
              <a:defRPr/>
            </a:pPr>
            <a:r>
              <a:rPr lang="ru-RU" sz="2800" dirty="0" smtClean="0">
                <a:solidFill>
                  <a:schemeClr val="bg1"/>
                </a:solidFill>
                <a:latin typeface="+mn-lt"/>
              </a:rPr>
              <a:t>Что необходимо сделать заказчику к 01.01.2014г.</a:t>
            </a:r>
            <a:endParaRPr lang="ru-RU" sz="2800" dirty="0">
              <a:solidFill>
                <a:schemeClr val="bg1"/>
              </a:solidFill>
              <a:latin typeface="+mn-lt"/>
            </a:endParaRPr>
          </a:p>
        </p:txBody>
      </p:sp>
      <p:sp>
        <p:nvSpPr>
          <p:cNvPr id="13315" name="Содержимое 2"/>
          <p:cNvSpPr>
            <a:spLocks noGrp="1"/>
          </p:cNvSpPr>
          <p:nvPr>
            <p:ph idx="1"/>
          </p:nvPr>
        </p:nvSpPr>
        <p:spPr>
          <a:xfrm>
            <a:off x="457200" y="1026368"/>
            <a:ext cx="8229600" cy="5715000"/>
          </a:xfrm>
        </p:spPr>
        <p:txBody>
          <a:bodyPr/>
          <a:lstStyle/>
          <a:p>
            <a:pPr marL="0" indent="180975">
              <a:buFont typeface="Wingdings 2" pitchFamily="18" charset="2"/>
              <a:buNone/>
              <a:defRPr/>
            </a:pPr>
            <a:r>
              <a:rPr lang="ru-RU" sz="2000" dirty="0" smtClean="0">
                <a:solidFill>
                  <a:schemeClr val="bg1"/>
                </a:solidFill>
              </a:rPr>
              <a:t>3.</a:t>
            </a:r>
            <a:r>
              <a:rPr lang="ru-RU" sz="2000" dirty="0" smtClean="0"/>
              <a:t> </a:t>
            </a:r>
            <a:r>
              <a:rPr lang="ru-RU" sz="2000" dirty="0" smtClean="0">
                <a:solidFill>
                  <a:schemeClr val="bg1"/>
                </a:solidFill>
              </a:rPr>
              <a:t>Разработать и утвердить документацию о закупке для проведения открытого конкурса, электронного аукциона, запроса котировок, запроса предложений, …</a:t>
            </a:r>
          </a:p>
          <a:p>
            <a:pPr marL="0" indent="180975">
              <a:buFont typeface="Wingdings 2" pitchFamily="18" charset="2"/>
              <a:buNone/>
              <a:defRPr/>
            </a:pPr>
            <a:r>
              <a:rPr lang="ru-RU" sz="2000" dirty="0" smtClean="0">
                <a:solidFill>
                  <a:schemeClr val="bg1"/>
                </a:solidFill>
              </a:rPr>
              <a:t>4. Бюджетным учреждениям принять решение в рамках какого правового поля будут производиться закупки товаров, работ и услуг. </a:t>
            </a:r>
          </a:p>
          <a:p>
            <a:pPr marL="0" indent="180975">
              <a:buFont typeface="Wingdings 2" pitchFamily="18" charset="2"/>
              <a:buNone/>
              <a:defRPr/>
            </a:pPr>
            <a:r>
              <a:rPr lang="ru-RU" sz="2000" b="1" dirty="0" smtClean="0">
                <a:solidFill>
                  <a:schemeClr val="bg1"/>
                </a:solidFill>
              </a:rPr>
              <a:t>Акты заказчика</a:t>
            </a:r>
          </a:p>
          <a:p>
            <a:pPr marL="342900" indent="-342900" algn="just" eaLnBrk="1" hangingPunct="1">
              <a:buClrTx/>
              <a:buSzPct val="100000"/>
              <a:buFont typeface="Wingdings" pitchFamily="2" charset="2"/>
              <a:buChar char="Ø"/>
              <a:defRPr/>
            </a:pPr>
            <a:r>
              <a:rPr lang="ru-RU" sz="2000" dirty="0" smtClean="0">
                <a:solidFill>
                  <a:schemeClr val="bg1"/>
                </a:solidFill>
              </a:rPr>
              <a:t>План закупок и План-график закупки</a:t>
            </a:r>
          </a:p>
          <a:p>
            <a:pPr marL="342900" indent="-342900" algn="just" eaLnBrk="1" hangingPunct="1">
              <a:buClrTx/>
              <a:buSzPct val="100000"/>
              <a:buFont typeface="Wingdings" pitchFamily="2" charset="2"/>
              <a:buChar char="Ø"/>
              <a:defRPr/>
            </a:pPr>
            <a:r>
              <a:rPr lang="ru-RU" sz="2000" dirty="0" smtClean="0">
                <a:solidFill>
                  <a:schemeClr val="bg1"/>
                </a:solidFill>
              </a:rPr>
              <a:t>Приказ о создании комиссии и утверждение порядка ее работы положения о ней</a:t>
            </a:r>
          </a:p>
          <a:p>
            <a:pPr marL="342900" indent="-342900" algn="just" eaLnBrk="1" hangingPunct="1">
              <a:buClrTx/>
              <a:buSzPct val="100000"/>
              <a:buFont typeface="Wingdings" pitchFamily="2" charset="2"/>
              <a:buChar char="Ø"/>
              <a:defRPr/>
            </a:pPr>
            <a:r>
              <a:rPr lang="ru-RU" sz="2000" dirty="0" smtClean="0">
                <a:solidFill>
                  <a:schemeClr val="bg1"/>
                </a:solidFill>
              </a:rPr>
              <a:t>Положение о порядке организации закупки (приказ о распределении обязанностей)</a:t>
            </a:r>
          </a:p>
          <a:p>
            <a:pPr marL="342900" indent="-342900" algn="just" eaLnBrk="1" hangingPunct="1">
              <a:buClrTx/>
              <a:buSzPct val="100000"/>
              <a:buFont typeface="Wingdings" pitchFamily="2" charset="2"/>
              <a:buChar char="Ø"/>
              <a:defRPr/>
            </a:pPr>
            <a:r>
              <a:rPr lang="ru-RU" sz="2000" dirty="0" smtClean="0">
                <a:solidFill>
                  <a:schemeClr val="bg1"/>
                </a:solidFill>
              </a:rPr>
              <a:t>Приказ об утверждении типовой документации и форм документов</a:t>
            </a:r>
          </a:p>
          <a:p>
            <a:pPr marL="342900" indent="-342900" algn="just" eaLnBrk="1" hangingPunct="1">
              <a:buClrTx/>
              <a:buSzPct val="100000"/>
              <a:buFont typeface="Wingdings" pitchFamily="2" charset="2"/>
              <a:buChar char="Ø"/>
              <a:defRPr/>
            </a:pPr>
            <a:r>
              <a:rPr lang="ru-RU" sz="2000" dirty="0" smtClean="0">
                <a:solidFill>
                  <a:schemeClr val="bg1"/>
                </a:solidFill>
              </a:rPr>
              <a:t>Положение о контрактной службе (на основании типового положения)</a:t>
            </a:r>
          </a:p>
          <a:p>
            <a:pPr marL="342900" indent="-342900" algn="just" eaLnBrk="1" hangingPunct="1">
              <a:buClrTx/>
              <a:buSzPct val="100000"/>
              <a:buFont typeface="Wingdings" pitchFamily="2" charset="2"/>
              <a:buChar char="Ø"/>
              <a:defRPr/>
            </a:pPr>
            <a:r>
              <a:rPr lang="ru-RU" sz="2000" dirty="0" smtClean="0">
                <a:solidFill>
                  <a:schemeClr val="bg1"/>
                </a:solidFill>
              </a:rPr>
              <a:t>Приказ и положение о приемочной комиссии</a:t>
            </a:r>
          </a:p>
          <a:p>
            <a:pPr marL="342900" indent="-342900" algn="just" eaLnBrk="1" hangingPunct="1">
              <a:buClrTx/>
              <a:buSzPct val="100000"/>
              <a:buFont typeface="Wingdings" pitchFamily="2" charset="2"/>
              <a:buChar char="Ø"/>
              <a:defRPr/>
            </a:pPr>
            <a:r>
              <a:rPr lang="ru-RU" sz="2000" dirty="0" smtClean="0">
                <a:solidFill>
                  <a:schemeClr val="bg1"/>
                </a:solidFill>
              </a:rPr>
              <a:t>Положение о закупках (для бюджетных учреждений)</a:t>
            </a:r>
          </a:p>
          <a:p>
            <a:pPr marL="342900" indent="-342900" algn="just" eaLnBrk="1" hangingPunct="1">
              <a:buClrTx/>
              <a:buSzPct val="100000"/>
              <a:buFont typeface="Wingdings" pitchFamily="2" charset="2"/>
              <a:buChar char="Ø"/>
              <a:defRPr/>
            </a:pPr>
            <a:r>
              <a:rPr lang="ru-RU" sz="2000" dirty="0" smtClean="0">
                <a:solidFill>
                  <a:schemeClr val="bg1"/>
                </a:solidFill>
              </a:rPr>
              <a:t>Иные</a:t>
            </a:r>
          </a:p>
          <a:p>
            <a:pPr marL="0" indent="180975">
              <a:buFont typeface="Wingdings 2" pitchFamily="18" charset="2"/>
              <a:buNone/>
              <a:defRPr/>
            </a:pPr>
            <a:endParaRPr lang="ru-RU" sz="2000" b="1" dirty="0" smtClean="0">
              <a:solidFill>
                <a:schemeClr val="bg1"/>
              </a:solidFill>
            </a:endParaRPr>
          </a:p>
          <a:p>
            <a:pPr marL="0" indent="180975">
              <a:buFont typeface="Wingdings 2" pitchFamily="18" charset="2"/>
              <a:buNone/>
              <a:defRPr/>
            </a:pPr>
            <a:endParaRPr lang="ru-RU" sz="2000" dirty="0" smtClean="0">
              <a:solidFill>
                <a:schemeClr val="bg1"/>
              </a:solidFill>
              <a:cs typeface="Arial" charset="0"/>
            </a:endParaRP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14</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5208"/>
            <a:ext cx="8229600" cy="571504"/>
          </a:xfrm>
        </p:spPr>
        <p:txBody>
          <a:bodyPr>
            <a:normAutofit/>
          </a:bodyPr>
          <a:lstStyle/>
          <a:p>
            <a:pPr>
              <a:defRPr/>
            </a:pPr>
            <a:r>
              <a:rPr lang="ru-RU" sz="2800" dirty="0" smtClean="0">
                <a:solidFill>
                  <a:schemeClr val="bg1"/>
                </a:solidFill>
                <a:latin typeface="+mn-lt"/>
              </a:rPr>
              <a:t>Особенности закупок бюджетных учреждений</a:t>
            </a:r>
            <a:endParaRPr lang="ru-RU" sz="2800" dirty="0">
              <a:solidFill>
                <a:schemeClr val="bg1"/>
              </a:solidFill>
              <a:latin typeface="+mn-lt"/>
            </a:endParaRPr>
          </a:p>
        </p:txBody>
      </p:sp>
      <p:sp>
        <p:nvSpPr>
          <p:cNvPr id="13315" name="Содержимое 2"/>
          <p:cNvSpPr>
            <a:spLocks noGrp="1"/>
          </p:cNvSpPr>
          <p:nvPr>
            <p:ph idx="1"/>
          </p:nvPr>
        </p:nvSpPr>
        <p:spPr>
          <a:xfrm>
            <a:off x="457200" y="1143001"/>
            <a:ext cx="8229600" cy="3366120"/>
          </a:xfrm>
        </p:spPr>
        <p:txBody>
          <a:bodyPr/>
          <a:lstStyle/>
          <a:p>
            <a:pPr marL="0" indent="361950" algn="just" eaLnBrk="1" hangingPunct="1">
              <a:buFontTx/>
              <a:buNone/>
              <a:defRPr/>
            </a:pPr>
            <a:r>
              <a:rPr lang="ru-RU" sz="2000" b="1" dirty="0" smtClean="0">
                <a:solidFill>
                  <a:schemeClr val="bg1"/>
                </a:solidFill>
              </a:rPr>
              <a:t>Бюджетные учреждения</a:t>
            </a:r>
            <a:r>
              <a:rPr lang="ru-RU" sz="2000" dirty="0" smtClean="0">
                <a:solidFill>
                  <a:schemeClr val="bg1"/>
                </a:solidFill>
              </a:rPr>
              <a:t> выступают заказчиками при осуществлении закупок за счет субсидий, предоставленных им из бюджетов бюджетной системы Российской Федерации, </a:t>
            </a:r>
            <a:r>
              <a:rPr lang="ru-RU" sz="2000" i="1" dirty="0" smtClean="0">
                <a:solidFill>
                  <a:schemeClr val="bg1"/>
                </a:solidFill>
              </a:rPr>
              <a:t>и иных средств.</a:t>
            </a:r>
            <a:endParaRPr lang="ru-RU" sz="2000" dirty="0" smtClean="0">
              <a:solidFill>
                <a:schemeClr val="bg1"/>
              </a:solidFill>
            </a:endParaRPr>
          </a:p>
          <a:p>
            <a:pPr marL="0" indent="361950" algn="just" eaLnBrk="1" hangingPunct="1">
              <a:buFontTx/>
              <a:buNone/>
              <a:defRPr/>
            </a:pPr>
            <a:endParaRPr lang="ru-RU" sz="2000" dirty="0" smtClean="0">
              <a:solidFill>
                <a:schemeClr val="bg1"/>
              </a:solidFill>
            </a:endParaRPr>
          </a:p>
          <a:p>
            <a:pPr marL="0" indent="361950" algn="just" eaLnBrk="1" hangingPunct="1">
              <a:buFontTx/>
              <a:buNone/>
              <a:defRPr/>
            </a:pPr>
            <a:r>
              <a:rPr lang="ru-RU" sz="2000" dirty="0" smtClean="0">
                <a:solidFill>
                  <a:schemeClr val="bg1"/>
                </a:solidFill>
              </a:rPr>
              <a:t>Вместе с тем, бюджетные учреждения вправе утвердить в соответствии с требованиями Федерального закона от 18 июля 2011 года № 223-ФЗ «О закупках товаров, работ, услуг отдельными видами юридических лиц» и разместить в Единой информационной системе Положение о закупке.</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15</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5208"/>
            <a:ext cx="8229600" cy="571504"/>
          </a:xfrm>
        </p:spPr>
        <p:txBody>
          <a:bodyPr>
            <a:normAutofit/>
          </a:bodyPr>
          <a:lstStyle/>
          <a:p>
            <a:pPr>
              <a:defRPr/>
            </a:pPr>
            <a:r>
              <a:rPr lang="ru-RU" sz="2800" dirty="0" smtClean="0">
                <a:solidFill>
                  <a:schemeClr val="bg1"/>
                </a:solidFill>
                <a:latin typeface="+mn-lt"/>
              </a:rPr>
              <a:t>Особенности закупок бюджетных учреждений</a:t>
            </a:r>
            <a:endParaRPr lang="ru-RU" sz="2800" dirty="0">
              <a:solidFill>
                <a:schemeClr val="bg1"/>
              </a:solidFill>
              <a:latin typeface="+mn-lt"/>
            </a:endParaRPr>
          </a:p>
        </p:txBody>
      </p:sp>
      <p:sp>
        <p:nvSpPr>
          <p:cNvPr id="13315" name="Содержимое 2"/>
          <p:cNvSpPr>
            <a:spLocks noGrp="1"/>
          </p:cNvSpPr>
          <p:nvPr>
            <p:ph idx="1"/>
          </p:nvPr>
        </p:nvSpPr>
        <p:spPr>
          <a:xfrm>
            <a:off x="457200" y="980728"/>
            <a:ext cx="8229600" cy="5357813"/>
          </a:xfrm>
        </p:spPr>
        <p:txBody>
          <a:bodyPr/>
          <a:lstStyle/>
          <a:p>
            <a:pPr marL="0" indent="361950" algn="just" eaLnBrk="1" hangingPunct="1">
              <a:buFontTx/>
              <a:buNone/>
              <a:defRPr/>
            </a:pPr>
            <a:r>
              <a:rPr lang="ru-RU" sz="2000" dirty="0" smtClean="0">
                <a:solidFill>
                  <a:schemeClr val="bg1"/>
                </a:solidFill>
              </a:rPr>
              <a:t>В случае </a:t>
            </a:r>
            <a:r>
              <a:rPr lang="ru-RU" sz="2000" dirty="0">
                <a:solidFill>
                  <a:schemeClr val="bg1"/>
                </a:solidFill>
              </a:rPr>
              <a:t>разместить в ЕИС </a:t>
            </a:r>
            <a:r>
              <a:rPr lang="ru-RU" sz="2000" b="1" dirty="0" smtClean="0">
                <a:solidFill>
                  <a:schemeClr val="bg1"/>
                </a:solidFill>
              </a:rPr>
              <a:t>Положения </a:t>
            </a:r>
            <a:r>
              <a:rPr lang="ru-RU" sz="2000" b="1" dirty="0">
                <a:solidFill>
                  <a:schemeClr val="bg1"/>
                </a:solidFill>
              </a:rPr>
              <a:t>о закупке </a:t>
            </a:r>
            <a:r>
              <a:rPr lang="ru-RU" sz="2000" dirty="0" smtClean="0">
                <a:solidFill>
                  <a:schemeClr val="bg1"/>
                </a:solidFill>
              </a:rPr>
              <a:t>бюджетные учреждения без применения Закона № 44-ФЗ сможет осуществлять закупки:</a:t>
            </a:r>
          </a:p>
          <a:p>
            <a:pPr marL="0" indent="361950" algn="just" eaLnBrk="1" hangingPunct="1">
              <a:buFontTx/>
              <a:buNone/>
              <a:defRPr/>
            </a:pPr>
            <a:r>
              <a:rPr lang="ru-RU" sz="2000" dirty="0" smtClean="0">
                <a:solidFill>
                  <a:schemeClr val="bg1"/>
                </a:solidFill>
              </a:rPr>
              <a:t>1) за счет грантов, передаваемых безвозмездно и безвозвратно гражданами и юридическими лицами, в том числе иностранными гражданами и иностранными юридическими лицами, а также международными организациями, получившими право на предоставление грантов на территории Российской Федерации в установленном Правительством Российской Федерации порядке, субсидий (грантов), предоставляемых на конкурсной основе из соответствующих бюджетов бюджетной системы Российской Федерации, если условиями, определенными </a:t>
            </a:r>
            <a:r>
              <a:rPr lang="ru-RU" sz="2000" dirty="0" err="1" smtClean="0">
                <a:solidFill>
                  <a:schemeClr val="bg1"/>
                </a:solidFill>
              </a:rPr>
              <a:t>грантодателями</a:t>
            </a:r>
            <a:r>
              <a:rPr lang="ru-RU" sz="2000" dirty="0" smtClean="0">
                <a:solidFill>
                  <a:schemeClr val="bg1"/>
                </a:solidFill>
              </a:rPr>
              <a:t>, не установлено иное;</a:t>
            </a:r>
          </a:p>
          <a:p>
            <a:pPr marL="0" indent="361950" algn="just" eaLnBrk="1" hangingPunct="1">
              <a:buFontTx/>
              <a:buNone/>
              <a:defRPr/>
            </a:pPr>
            <a:r>
              <a:rPr lang="ru-RU" sz="2000" dirty="0" smtClean="0">
                <a:solidFill>
                  <a:schemeClr val="bg1"/>
                </a:solidFill>
              </a:rPr>
              <a:t>2) на привлечение третьих лиц (соисполнителей) по договору, по которому бюджетное учреждение является основным исполнителем;</a:t>
            </a:r>
          </a:p>
          <a:p>
            <a:pPr marL="0" indent="361950" algn="just" eaLnBrk="1" hangingPunct="1">
              <a:buFontTx/>
              <a:buNone/>
              <a:defRPr/>
            </a:pPr>
            <a:r>
              <a:rPr lang="ru-RU" sz="2000" dirty="0" smtClean="0">
                <a:solidFill>
                  <a:schemeClr val="bg1"/>
                </a:solidFill>
              </a:rPr>
              <a:t>3) за счет средств, полученных при осуществлении им иной приносящей доход деятельности от физических лиц, юридических лиц (за исключением средств, полученных на оказание и оплату медицинской помощи по ОМС). </a:t>
            </a:r>
          </a:p>
          <a:p>
            <a:pPr marL="0" indent="180975">
              <a:buFont typeface="Wingdings 2" pitchFamily="18" charset="2"/>
              <a:buNone/>
              <a:defRPr/>
            </a:pPr>
            <a:endParaRPr lang="ru-RU" sz="2000" dirty="0" smtClean="0">
              <a:solidFill>
                <a:schemeClr val="bg1"/>
              </a:solidFill>
              <a:cs typeface="Arial" charset="0"/>
            </a:endParaRP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16</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70168197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571504"/>
          </a:xfrm>
        </p:spPr>
        <p:txBody>
          <a:bodyPr>
            <a:normAutofit/>
          </a:bodyPr>
          <a:lstStyle/>
          <a:p>
            <a:pPr>
              <a:defRPr/>
            </a:pPr>
            <a:r>
              <a:rPr lang="ru-RU" sz="2800" dirty="0" smtClean="0">
                <a:solidFill>
                  <a:schemeClr val="bg1"/>
                </a:solidFill>
                <a:latin typeface="+mn-lt"/>
              </a:rPr>
              <a:t>Положение о закупке</a:t>
            </a:r>
            <a:endParaRPr lang="ru-RU" sz="2800" dirty="0">
              <a:solidFill>
                <a:schemeClr val="bg1"/>
              </a:solidFill>
              <a:latin typeface="+mn-lt"/>
            </a:endParaRPr>
          </a:p>
        </p:txBody>
      </p:sp>
      <p:sp>
        <p:nvSpPr>
          <p:cNvPr id="13315" name="Содержимое 2"/>
          <p:cNvSpPr>
            <a:spLocks noGrp="1"/>
          </p:cNvSpPr>
          <p:nvPr>
            <p:ph idx="1"/>
          </p:nvPr>
        </p:nvSpPr>
        <p:spPr>
          <a:xfrm>
            <a:off x="457200" y="1052736"/>
            <a:ext cx="8229600" cy="5472608"/>
          </a:xfrm>
        </p:spPr>
        <p:txBody>
          <a:bodyPr/>
          <a:lstStyle/>
          <a:p>
            <a:pPr marL="0" indent="266700">
              <a:buFont typeface="Wingdings 2" pitchFamily="18" charset="2"/>
              <a:buNone/>
              <a:defRPr/>
            </a:pPr>
            <a:r>
              <a:rPr lang="ru-RU" sz="2000" dirty="0" smtClean="0">
                <a:solidFill>
                  <a:schemeClr val="bg1"/>
                </a:solidFill>
              </a:rPr>
              <a:t>Данную норму возможно будет применить только, если бюджетное учреждение </a:t>
            </a:r>
            <a:r>
              <a:rPr lang="ru-RU" sz="2000" b="1" dirty="0" smtClean="0">
                <a:solidFill>
                  <a:schemeClr val="bg1"/>
                </a:solidFill>
              </a:rPr>
              <a:t>разработает и разместит </a:t>
            </a:r>
            <a:r>
              <a:rPr lang="ru-RU" sz="2000" dirty="0" smtClean="0">
                <a:solidFill>
                  <a:schemeClr val="bg1"/>
                </a:solidFill>
              </a:rPr>
              <a:t>свое </a:t>
            </a:r>
            <a:r>
              <a:rPr lang="ru-RU" sz="2000" b="1" dirty="0" smtClean="0">
                <a:solidFill>
                  <a:schemeClr val="bg1"/>
                </a:solidFill>
              </a:rPr>
              <a:t>Положение </a:t>
            </a:r>
            <a:r>
              <a:rPr lang="ru-RU" sz="2000" dirty="0" smtClean="0">
                <a:solidFill>
                  <a:schemeClr val="bg1"/>
                </a:solidFill>
              </a:rPr>
              <a:t>о закупках на сайте </a:t>
            </a:r>
            <a:r>
              <a:rPr lang="ru-RU" sz="2000" dirty="0" err="1" smtClean="0">
                <a:solidFill>
                  <a:schemeClr val="bg1"/>
                </a:solidFill>
              </a:rPr>
              <a:t>zakupki.gov.ru</a:t>
            </a:r>
            <a:r>
              <a:rPr lang="ru-RU" sz="2000" dirty="0" smtClean="0">
                <a:solidFill>
                  <a:schemeClr val="bg1"/>
                </a:solidFill>
              </a:rPr>
              <a:t> до </a:t>
            </a:r>
            <a:r>
              <a:rPr lang="ru-RU" sz="2000" b="1" dirty="0" smtClean="0">
                <a:solidFill>
                  <a:schemeClr val="bg1"/>
                </a:solidFill>
              </a:rPr>
              <a:t>1 января 2014 года.</a:t>
            </a:r>
            <a:r>
              <a:rPr lang="ru-RU" sz="2000" dirty="0" smtClean="0">
                <a:solidFill>
                  <a:schemeClr val="bg1"/>
                </a:solidFill>
              </a:rPr>
              <a:t> </a:t>
            </a:r>
          </a:p>
          <a:p>
            <a:pPr marL="0" indent="266700">
              <a:buFont typeface="Wingdings 2" pitchFamily="18" charset="2"/>
              <a:buNone/>
              <a:defRPr/>
            </a:pPr>
            <a:r>
              <a:rPr lang="ru-RU" sz="2000" b="1" dirty="0" smtClean="0">
                <a:solidFill>
                  <a:schemeClr val="bg1"/>
                </a:solidFill>
              </a:rPr>
              <a:t>При разработке Положения о закупках необходимо учитывать</a:t>
            </a:r>
            <a:r>
              <a:rPr lang="ru-RU" sz="2000" dirty="0" smtClean="0">
                <a:solidFill>
                  <a:schemeClr val="bg1"/>
                </a:solidFill>
              </a:rPr>
              <a:t>, что </a:t>
            </a:r>
            <a:r>
              <a:rPr lang="ru-RU" sz="2000" b="1" dirty="0" smtClean="0">
                <a:solidFill>
                  <a:schemeClr val="bg1"/>
                </a:solidFill>
              </a:rPr>
              <a:t>оно будет являться основным документом</a:t>
            </a:r>
            <a:r>
              <a:rPr lang="ru-RU" sz="2000" dirty="0" smtClean="0">
                <a:solidFill>
                  <a:schemeClr val="bg1"/>
                </a:solidFill>
              </a:rPr>
              <a:t>, </a:t>
            </a:r>
            <a:r>
              <a:rPr lang="ru-RU" sz="2000" b="1" dirty="0" smtClean="0">
                <a:solidFill>
                  <a:schemeClr val="bg1"/>
                </a:solidFill>
              </a:rPr>
              <a:t>регламентирующим закупочную деятельность</a:t>
            </a:r>
            <a:r>
              <a:rPr lang="ru-RU" sz="2000" dirty="0" smtClean="0">
                <a:solidFill>
                  <a:schemeClr val="bg1"/>
                </a:solidFill>
              </a:rPr>
              <a:t> бюджетного учреждения для проведения закупок </a:t>
            </a:r>
            <a:r>
              <a:rPr lang="ru-RU" sz="2000" b="1" dirty="0" smtClean="0">
                <a:solidFill>
                  <a:schemeClr val="bg1"/>
                </a:solidFill>
              </a:rPr>
              <a:t>за счет любых средств</a:t>
            </a:r>
            <a:r>
              <a:rPr lang="ru-RU" sz="2000" dirty="0" smtClean="0">
                <a:solidFill>
                  <a:schemeClr val="bg1"/>
                </a:solidFill>
              </a:rPr>
              <a:t>, </a:t>
            </a:r>
            <a:r>
              <a:rPr lang="ru-RU" sz="2000" b="1" i="1" u="sng" dirty="0" smtClean="0">
                <a:solidFill>
                  <a:schemeClr val="bg1"/>
                </a:solidFill>
              </a:rPr>
              <a:t>кроме субсидий, предоставленных из бюджетов бюджетной системы Российской Федерации и средств ОМС</a:t>
            </a:r>
            <a:r>
              <a:rPr lang="ru-RU" sz="2000" dirty="0" smtClean="0">
                <a:solidFill>
                  <a:schemeClr val="bg1"/>
                </a:solidFill>
              </a:rPr>
              <a:t>.</a:t>
            </a:r>
          </a:p>
          <a:p>
            <a:pPr marL="0" indent="266700" algn="just">
              <a:buFont typeface="Wingdings 2" pitchFamily="18" charset="2"/>
              <a:buNone/>
              <a:defRPr/>
            </a:pPr>
            <a:r>
              <a:rPr lang="ru-RU" sz="2000" dirty="0" smtClean="0">
                <a:solidFill>
                  <a:schemeClr val="bg1"/>
                </a:solidFill>
              </a:rPr>
              <a:t>В случае, если бюджетное учреждение не разместит в установленные сроки Положение о закупках, все закупки такого учреждения будут осуществляться в соответствии с Законом о контрактной системе. </a:t>
            </a:r>
          </a:p>
          <a:p>
            <a:pPr marL="0" indent="266700">
              <a:buFont typeface="Wingdings 2" pitchFamily="18" charset="2"/>
              <a:buNone/>
              <a:defRPr/>
            </a:pPr>
            <a:r>
              <a:rPr lang="ru-RU" sz="2000" dirty="0" smtClean="0">
                <a:solidFill>
                  <a:schemeClr val="bg1"/>
                </a:solidFill>
              </a:rPr>
              <a:t>В ч.3 ст.1 Федерального закона от 18 июля 2011 года № 223-ФЗ «О закупках товаров, работ, услуг отдельными видами юридических лиц» отсутствует норма в части касающейся, кем  утверждается Положение о закупке бюджетного учреждения.</a:t>
            </a:r>
          </a:p>
          <a:p>
            <a:pPr>
              <a:buFont typeface="Wingdings 2" pitchFamily="18" charset="2"/>
              <a:buNone/>
              <a:defRPr/>
            </a:pPr>
            <a:r>
              <a:rPr lang="ru-RU" sz="2000" b="1" dirty="0" smtClean="0"/>
              <a:t>  </a:t>
            </a:r>
          </a:p>
          <a:p>
            <a:pPr marL="0" indent="180975">
              <a:buFont typeface="Wingdings 2" pitchFamily="18" charset="2"/>
              <a:buNone/>
              <a:defRPr/>
            </a:pPr>
            <a:endParaRPr lang="ru-RU" sz="2000" dirty="0" smtClean="0">
              <a:solidFill>
                <a:schemeClr val="bg1"/>
              </a:solidFill>
              <a:cs typeface="Arial" charset="0"/>
            </a:endParaRP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17</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357188" y="1196752"/>
            <a:ext cx="8412162" cy="5161186"/>
          </a:xfrm>
        </p:spPr>
        <p:txBody>
          <a:bodyPr/>
          <a:lstStyle/>
          <a:p>
            <a:pPr marL="0" indent="180975" algn="just" eaLnBrk="1" hangingPunct="1">
              <a:buFontTx/>
              <a:buNone/>
            </a:pPr>
            <a:r>
              <a:rPr lang="ru-RU" sz="2000" dirty="0" smtClean="0">
                <a:solidFill>
                  <a:schemeClr val="bg1"/>
                </a:solidFill>
              </a:rPr>
              <a:t>Закупка у единственного поставщика (исполнителя, подрядчика) осуществляется заказчиками </a:t>
            </a:r>
            <a:r>
              <a:rPr lang="ru-RU" sz="2000" b="1" dirty="0" smtClean="0">
                <a:solidFill>
                  <a:schemeClr val="bg1"/>
                </a:solidFill>
              </a:rPr>
              <a:t>исключительно</a:t>
            </a:r>
            <a:r>
              <a:rPr lang="ru-RU" sz="2000" dirty="0" smtClean="0">
                <a:solidFill>
                  <a:schemeClr val="bg1"/>
                </a:solidFill>
              </a:rPr>
              <a:t> в случаях, прямо названных в Законе № 44-ФЗ</a:t>
            </a:r>
          </a:p>
          <a:p>
            <a:pPr marL="0" indent="180975" algn="just" eaLnBrk="1" hangingPunct="1">
              <a:buFontTx/>
              <a:buNone/>
            </a:pPr>
            <a:endParaRPr lang="ru-RU" sz="2000" b="1" i="1" u="sng" dirty="0" smtClean="0">
              <a:solidFill>
                <a:schemeClr val="bg1"/>
              </a:solidFill>
            </a:endParaRPr>
          </a:p>
          <a:p>
            <a:pPr marL="0" indent="180975" algn="just" eaLnBrk="1" hangingPunct="1">
              <a:buFontTx/>
              <a:buNone/>
            </a:pPr>
            <a:r>
              <a:rPr lang="ru-RU" sz="2000" b="1" i="1" u="sng" dirty="0" smtClean="0">
                <a:solidFill>
                  <a:schemeClr val="bg1"/>
                </a:solidFill>
              </a:rPr>
              <a:t>Всегда</a:t>
            </a:r>
            <a:r>
              <a:rPr lang="ru-RU" sz="2000" i="1" u="sng" dirty="0" smtClean="0">
                <a:solidFill>
                  <a:schemeClr val="bg1"/>
                </a:solidFill>
              </a:rPr>
              <a:t>: </a:t>
            </a:r>
            <a:r>
              <a:rPr lang="ru-RU" sz="2000" dirty="0" smtClean="0">
                <a:solidFill>
                  <a:schemeClr val="bg1"/>
                </a:solidFill>
              </a:rPr>
              <a:t>(ст. 93 Закона № 44-ФЗ)</a:t>
            </a:r>
          </a:p>
          <a:p>
            <a:pPr marL="0" indent="180975" algn="just" eaLnBrk="1" hangingPunct="1">
              <a:buFont typeface="Wingdings" pitchFamily="2" charset="2"/>
              <a:buChar char="Ø"/>
            </a:pPr>
            <a:r>
              <a:rPr lang="ru-RU" sz="2000" b="1" dirty="0" smtClean="0">
                <a:solidFill>
                  <a:schemeClr val="bg1"/>
                </a:solidFill>
              </a:rPr>
              <a:t>Заказчик обязан обосновать в документально оформленном отчете невозможность или нецелесообразность использования иных способов определения поставщика (подрядчика, исполнителя), а также цену контракта и иные существенные условия контракта.</a:t>
            </a:r>
          </a:p>
          <a:p>
            <a:pPr marL="0" indent="180975" algn="just" eaLnBrk="1" hangingPunct="1">
              <a:buFont typeface="Wingdings" pitchFamily="2" charset="2"/>
              <a:buChar char="Ø"/>
            </a:pPr>
            <a:endParaRPr lang="ru-RU" sz="2000" b="1" dirty="0" smtClean="0">
              <a:solidFill>
                <a:schemeClr val="bg1"/>
              </a:solidFill>
            </a:endParaRPr>
          </a:p>
          <a:p>
            <a:pPr marL="0" indent="180975" algn="just" eaLnBrk="1" hangingPunct="1">
              <a:buFont typeface="Wingdings" pitchFamily="2" charset="2"/>
              <a:buChar char="Ø"/>
            </a:pPr>
            <a:r>
              <a:rPr lang="ru-RU" sz="2000" dirty="0" smtClean="0">
                <a:solidFill>
                  <a:schemeClr val="bg1"/>
                </a:solidFill>
              </a:rPr>
              <a:t>Контракт должен содержать </a:t>
            </a:r>
            <a:r>
              <a:rPr lang="ru-RU" sz="2000" b="1" dirty="0" smtClean="0">
                <a:solidFill>
                  <a:schemeClr val="bg1"/>
                </a:solidFill>
              </a:rPr>
              <a:t>расчет и обоснование цены </a:t>
            </a:r>
            <a:r>
              <a:rPr lang="ru-RU" sz="2000" dirty="0" smtClean="0">
                <a:solidFill>
                  <a:schemeClr val="bg1"/>
                </a:solidFill>
              </a:rPr>
              <a:t>контракта.</a:t>
            </a:r>
          </a:p>
          <a:p>
            <a:pPr marL="0" indent="180975" algn="just" eaLnBrk="1" hangingPunct="1">
              <a:buFont typeface="Wingdings" pitchFamily="2" charset="2"/>
              <a:buChar char="Ø"/>
            </a:pPr>
            <a:endParaRPr lang="ru-RU" sz="2000" dirty="0" smtClean="0">
              <a:solidFill>
                <a:schemeClr val="bg1"/>
              </a:solidFill>
            </a:endParaRPr>
          </a:p>
          <a:p>
            <a:pPr marL="0" indent="180975" algn="just" eaLnBrk="1" hangingPunct="1">
              <a:buFont typeface="Wingdings" pitchFamily="2" charset="2"/>
              <a:buChar char="Ø"/>
            </a:pPr>
            <a:r>
              <a:rPr lang="ru-RU" sz="2000" dirty="0" smtClean="0">
                <a:solidFill>
                  <a:schemeClr val="bg1"/>
                </a:solidFill>
              </a:rPr>
              <a:t>Все закупки включаются в план закупок и план-график закупок.</a:t>
            </a:r>
          </a:p>
          <a:p>
            <a:pPr marL="0" indent="180975" algn="just" eaLnBrk="1" hangingPunct="1">
              <a:buFontTx/>
              <a:buNone/>
            </a:pPr>
            <a:endParaRPr lang="ru-RU" sz="2000" dirty="0" smtClean="0">
              <a:solidFill>
                <a:schemeClr val="bg1"/>
              </a:solidFill>
            </a:endParaRPr>
          </a:p>
        </p:txBody>
      </p:sp>
      <p:sp>
        <p:nvSpPr>
          <p:cNvPr id="3" name="Прямоугольник 2"/>
          <p:cNvSpPr/>
          <p:nvPr/>
        </p:nvSpPr>
        <p:spPr>
          <a:xfrm>
            <a:off x="467544" y="116632"/>
            <a:ext cx="8280920" cy="954107"/>
          </a:xfrm>
          <a:prstGeom prst="rect">
            <a:avLst/>
          </a:prstGeom>
        </p:spPr>
        <p:txBody>
          <a:bodyPr wrap="square">
            <a:spAutoFit/>
          </a:bodyPr>
          <a:lstStyle/>
          <a:p>
            <a:pPr marL="0" indent="180975" algn="ctr" eaLnBrk="1" hangingPunct="1">
              <a:buFontTx/>
              <a:buNone/>
            </a:pPr>
            <a:r>
              <a:rPr lang="ru-RU" sz="2800" b="1" dirty="0" smtClean="0">
                <a:solidFill>
                  <a:schemeClr val="bg1"/>
                </a:solidFill>
                <a:effectLst>
                  <a:outerShdw blurRad="38100" dist="38100" dir="2700000" algn="tl">
                    <a:srgbClr val="000000">
                      <a:alpha val="43137"/>
                    </a:srgbClr>
                  </a:outerShdw>
                </a:effectLst>
              </a:rPr>
              <a:t>Закупка </a:t>
            </a:r>
            <a:r>
              <a:rPr lang="ru-RU" sz="2800" b="1" dirty="0">
                <a:solidFill>
                  <a:schemeClr val="bg1"/>
                </a:solidFill>
                <a:effectLst>
                  <a:outerShdw blurRad="38100" dist="38100" dir="2700000" algn="tl">
                    <a:srgbClr val="000000">
                      <a:alpha val="43137"/>
                    </a:srgbClr>
                  </a:outerShdw>
                </a:effectLst>
              </a:rPr>
              <a:t>у единственного поставщика</a:t>
            </a:r>
          </a:p>
          <a:p>
            <a:pPr marL="0" indent="180975" algn="ctr" eaLnBrk="1" hangingPunct="1">
              <a:buFontTx/>
              <a:buNone/>
            </a:pPr>
            <a:r>
              <a:rPr lang="ru-RU" sz="2800" b="1" dirty="0">
                <a:solidFill>
                  <a:schemeClr val="bg1"/>
                </a:solidFill>
                <a:effectLst>
                  <a:outerShdw blurRad="38100" dist="38100" dir="2700000" algn="tl">
                    <a:srgbClr val="000000">
                      <a:alpha val="43137"/>
                    </a:srgbClr>
                  </a:outerShdw>
                </a:effectLst>
              </a:rPr>
              <a:t>(исполнителя, подрядчика)</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18</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357188" y="1316682"/>
            <a:ext cx="8412162" cy="4560590"/>
          </a:xfrm>
        </p:spPr>
        <p:txBody>
          <a:bodyPr/>
          <a:lstStyle/>
          <a:p>
            <a:pPr marL="0" indent="180975" algn="just" eaLnBrk="1" hangingPunct="1">
              <a:buFontTx/>
              <a:buNone/>
            </a:pPr>
            <a:r>
              <a:rPr lang="ru-RU" sz="2000" b="1" u="sng" dirty="0" smtClean="0">
                <a:solidFill>
                  <a:schemeClr val="bg1"/>
                </a:solidFill>
              </a:rPr>
              <a:t>В отдельных случаях:</a:t>
            </a:r>
          </a:p>
          <a:p>
            <a:pPr marL="0" indent="180975" algn="just" eaLnBrk="1" hangingPunct="1"/>
            <a:r>
              <a:rPr lang="ru-RU" sz="2000" dirty="0" smtClean="0">
                <a:solidFill>
                  <a:schemeClr val="bg1"/>
                </a:solidFill>
              </a:rPr>
              <a:t>Договор может быть заключен в устной форме;</a:t>
            </a:r>
          </a:p>
          <a:p>
            <a:pPr marL="0" indent="180975" algn="just" eaLnBrk="1" hangingPunct="1"/>
            <a:r>
              <a:rPr lang="ru-RU" sz="2000" dirty="0" smtClean="0">
                <a:solidFill>
                  <a:schemeClr val="bg1"/>
                </a:solidFill>
              </a:rPr>
              <a:t>Информация (извещение) размещается на сайте (за 5 дней до заключения контракта)          (</a:t>
            </a:r>
            <a:r>
              <a:rPr lang="ru-RU" sz="2000" dirty="0" err="1" smtClean="0">
                <a:solidFill>
                  <a:schemeClr val="bg1"/>
                </a:solidFill>
              </a:rPr>
              <a:t>пп.1</a:t>
            </a:r>
            <a:r>
              <a:rPr lang="ru-RU" sz="2000" dirty="0" smtClean="0">
                <a:solidFill>
                  <a:schemeClr val="bg1"/>
                </a:solidFill>
              </a:rPr>
              <a:t>-3, 6-8, 11-14, 16-19 </a:t>
            </a:r>
            <a:r>
              <a:rPr lang="ru-RU" sz="2000" dirty="0" err="1" smtClean="0">
                <a:solidFill>
                  <a:schemeClr val="bg1"/>
                </a:solidFill>
              </a:rPr>
              <a:t>ч.1</a:t>
            </a:r>
            <a:r>
              <a:rPr lang="ru-RU" sz="2000" dirty="0" smtClean="0">
                <a:solidFill>
                  <a:schemeClr val="bg1"/>
                </a:solidFill>
              </a:rPr>
              <a:t> </a:t>
            </a:r>
            <a:r>
              <a:rPr lang="ru-RU" sz="2000" dirty="0" err="1" smtClean="0">
                <a:solidFill>
                  <a:schemeClr val="bg1"/>
                </a:solidFill>
              </a:rPr>
              <a:t>ст.93</a:t>
            </a:r>
            <a:r>
              <a:rPr lang="ru-RU" sz="2000" dirty="0" smtClean="0">
                <a:solidFill>
                  <a:schemeClr val="bg1"/>
                </a:solidFill>
              </a:rPr>
              <a:t>);</a:t>
            </a:r>
          </a:p>
          <a:p>
            <a:pPr marL="0" indent="180975" algn="just" eaLnBrk="1" hangingPunct="1"/>
            <a:r>
              <a:rPr lang="ru-RU" sz="2000" dirty="0" smtClean="0">
                <a:solidFill>
                  <a:schemeClr val="bg1"/>
                </a:solidFill>
              </a:rPr>
              <a:t>Закупка должна быть </a:t>
            </a:r>
            <a:r>
              <a:rPr lang="ru-RU" sz="2000" b="1" dirty="0" smtClean="0">
                <a:solidFill>
                  <a:schemeClr val="bg1"/>
                </a:solidFill>
              </a:rPr>
              <a:t>согласована</a:t>
            </a:r>
            <a:r>
              <a:rPr lang="ru-RU" sz="2000" dirty="0" smtClean="0">
                <a:solidFill>
                  <a:schemeClr val="bg1"/>
                </a:solidFill>
              </a:rPr>
              <a:t> с контрольным органом (</a:t>
            </a:r>
            <a:r>
              <a:rPr lang="ru-RU" sz="2000" dirty="0" err="1" smtClean="0">
                <a:solidFill>
                  <a:schemeClr val="bg1"/>
                </a:solidFill>
              </a:rPr>
              <a:t>п.24</a:t>
            </a:r>
            <a:r>
              <a:rPr lang="ru-RU" sz="2000" dirty="0" smtClean="0">
                <a:solidFill>
                  <a:schemeClr val="bg1"/>
                </a:solidFill>
              </a:rPr>
              <a:t>. и 25. </a:t>
            </a:r>
            <a:r>
              <a:rPr lang="ru-RU" sz="2000" dirty="0" err="1" smtClean="0">
                <a:solidFill>
                  <a:schemeClr val="bg1"/>
                </a:solidFill>
              </a:rPr>
              <a:t>ч.1</a:t>
            </a:r>
            <a:r>
              <a:rPr lang="ru-RU" sz="2000" dirty="0" smtClean="0">
                <a:solidFill>
                  <a:schemeClr val="bg1"/>
                </a:solidFill>
              </a:rPr>
              <a:t>);</a:t>
            </a:r>
          </a:p>
          <a:p>
            <a:pPr marL="0" indent="180975" algn="just" eaLnBrk="1" hangingPunct="1"/>
            <a:r>
              <a:rPr lang="ru-RU" sz="2000" dirty="0" smtClean="0">
                <a:solidFill>
                  <a:schemeClr val="bg1"/>
                </a:solidFill>
              </a:rPr>
              <a:t>Заказчик обязан, либо вправе потребовать обеспечение исполнения контракта;</a:t>
            </a:r>
          </a:p>
          <a:p>
            <a:pPr marL="0" indent="180975" algn="just" eaLnBrk="1" hangingPunct="1"/>
            <a:r>
              <a:rPr lang="ru-RU" sz="2000" dirty="0" smtClean="0">
                <a:solidFill>
                  <a:schemeClr val="bg1"/>
                </a:solidFill>
              </a:rPr>
              <a:t>Заказчик должен уведомить контрольный орган (1 </a:t>
            </a:r>
            <a:r>
              <a:rPr lang="ru-RU" sz="2000" dirty="0" err="1" smtClean="0">
                <a:solidFill>
                  <a:schemeClr val="bg1"/>
                </a:solidFill>
              </a:rPr>
              <a:t>р.д</a:t>
            </a:r>
            <a:r>
              <a:rPr lang="ru-RU" sz="2000" dirty="0" smtClean="0">
                <a:solidFill>
                  <a:schemeClr val="bg1"/>
                </a:solidFill>
              </a:rPr>
              <a:t>. после заключения контракта) (</a:t>
            </a:r>
            <a:r>
              <a:rPr lang="ru-RU" sz="2000" dirty="0" err="1" smtClean="0">
                <a:solidFill>
                  <a:schemeClr val="bg1"/>
                </a:solidFill>
              </a:rPr>
              <a:t>п.6.и.9.ч.1</a:t>
            </a:r>
            <a:r>
              <a:rPr lang="ru-RU" sz="2000" dirty="0" smtClean="0">
                <a:solidFill>
                  <a:schemeClr val="bg1"/>
                </a:solidFill>
              </a:rPr>
              <a:t>);</a:t>
            </a:r>
          </a:p>
          <a:p>
            <a:pPr marL="0" indent="180975" algn="just" eaLnBrk="1" hangingPunct="1"/>
            <a:r>
              <a:rPr lang="ru-RU" sz="2000" dirty="0" smtClean="0">
                <a:solidFill>
                  <a:schemeClr val="bg1"/>
                </a:solidFill>
              </a:rPr>
              <a:t>При приемке должна быть проведена внешняя экспертиза.</a:t>
            </a:r>
            <a:endParaRPr lang="ru-RU" sz="2000" b="1" dirty="0" smtClean="0">
              <a:solidFill>
                <a:srgbClr val="7030A0"/>
              </a:solidFill>
            </a:endParaRPr>
          </a:p>
        </p:txBody>
      </p:sp>
      <p:sp>
        <p:nvSpPr>
          <p:cNvPr id="4" name="Прямоугольник 3"/>
          <p:cNvSpPr/>
          <p:nvPr/>
        </p:nvSpPr>
        <p:spPr>
          <a:xfrm>
            <a:off x="467544" y="116632"/>
            <a:ext cx="8280920" cy="954107"/>
          </a:xfrm>
          <a:prstGeom prst="rect">
            <a:avLst/>
          </a:prstGeom>
        </p:spPr>
        <p:txBody>
          <a:bodyPr wrap="square">
            <a:spAutoFit/>
          </a:bodyPr>
          <a:lstStyle/>
          <a:p>
            <a:pPr marL="0" indent="180975" algn="ctr" eaLnBrk="1" hangingPunct="1">
              <a:buFontTx/>
              <a:buNone/>
            </a:pPr>
            <a:r>
              <a:rPr lang="ru-RU" sz="2800" b="1" dirty="0" smtClean="0">
                <a:solidFill>
                  <a:schemeClr val="bg1"/>
                </a:solidFill>
                <a:effectLst>
                  <a:outerShdw blurRad="38100" dist="38100" dir="2700000" algn="tl">
                    <a:srgbClr val="000000">
                      <a:alpha val="43137"/>
                    </a:srgbClr>
                  </a:outerShdw>
                </a:effectLst>
              </a:rPr>
              <a:t>Закупка </a:t>
            </a:r>
            <a:r>
              <a:rPr lang="ru-RU" sz="2800" b="1" dirty="0">
                <a:solidFill>
                  <a:schemeClr val="bg1"/>
                </a:solidFill>
                <a:effectLst>
                  <a:outerShdw blurRad="38100" dist="38100" dir="2700000" algn="tl">
                    <a:srgbClr val="000000">
                      <a:alpha val="43137"/>
                    </a:srgbClr>
                  </a:outerShdw>
                </a:effectLst>
              </a:rPr>
              <a:t>у единственного поставщика</a:t>
            </a:r>
          </a:p>
          <a:p>
            <a:pPr marL="0" indent="180975" algn="ctr" eaLnBrk="1" hangingPunct="1">
              <a:buFontTx/>
              <a:buNone/>
            </a:pPr>
            <a:r>
              <a:rPr lang="ru-RU" sz="2800" b="1" dirty="0">
                <a:solidFill>
                  <a:schemeClr val="bg1"/>
                </a:solidFill>
                <a:effectLst>
                  <a:outerShdw blurRad="38100" dist="38100" dir="2700000" algn="tl">
                    <a:srgbClr val="000000">
                      <a:alpha val="43137"/>
                    </a:srgbClr>
                  </a:outerShdw>
                </a:effectLst>
              </a:rPr>
              <a:t>(исполнителя, подрядчика)</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19</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500063" y="1214438"/>
            <a:ext cx="8143875" cy="4714875"/>
          </a:xfrm>
        </p:spPr>
        <p:txBody>
          <a:bodyPr/>
          <a:lstStyle/>
          <a:p>
            <a:pPr marL="0" indent="361950" algn="just">
              <a:buFont typeface="Wingdings 2" pitchFamily="18" charset="2"/>
              <a:buNone/>
              <a:defRPr/>
            </a:pPr>
            <a:endParaRPr lang="ru-RU" sz="2000" b="1" dirty="0" smtClean="0"/>
          </a:p>
          <a:p>
            <a:pPr marL="0" indent="361950" algn="just">
              <a:buFont typeface="Wingdings 2" pitchFamily="18" charset="2"/>
              <a:buNone/>
              <a:defRPr/>
            </a:pPr>
            <a:r>
              <a:rPr lang="ru-RU" sz="2000" b="1" dirty="0" smtClean="0">
                <a:solidFill>
                  <a:schemeClr val="bg1"/>
                </a:solidFill>
              </a:rPr>
              <a:t>«Результатом работы нового закона должно стать «повышение эффективности расходов, что очень важно в условиях любого бюджета, тем более в условиях крайне жесткого бюджета, которым мы сегодня располагаем». Сэкономленные средства можно будет направлять на решение социальных задач. «Кроме того, прозрачная система государственных закупок позволяет лучше стимулировать спрос на инновационные товары, услуги и перспективные научные разработки. И за счет открытости, конечно, противодействовать коррупции».</a:t>
            </a:r>
          </a:p>
          <a:p>
            <a:pPr marL="3671888" indent="0" algn="r">
              <a:buFont typeface="Wingdings 2" pitchFamily="18" charset="2"/>
              <a:buNone/>
              <a:defRPr/>
            </a:pPr>
            <a:r>
              <a:rPr lang="ru-RU" sz="2000" b="1" i="1" dirty="0" smtClean="0">
                <a:solidFill>
                  <a:schemeClr val="bg1"/>
                </a:solidFill>
              </a:rPr>
              <a:t>Председатель Правительства Российской Федерации Д.А. Медведев</a:t>
            </a: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408310" y="1268760"/>
            <a:ext cx="8412162" cy="4680520"/>
          </a:xfrm>
        </p:spPr>
        <p:txBody>
          <a:bodyPr/>
          <a:lstStyle/>
          <a:p>
            <a:pPr marL="0" indent="180975" algn="just" eaLnBrk="1" hangingPunct="1"/>
            <a:r>
              <a:rPr lang="ru-RU" sz="2000" dirty="0" smtClean="0">
                <a:solidFill>
                  <a:schemeClr val="bg1"/>
                </a:solidFill>
              </a:rPr>
              <a:t>При приемке должна быть проведена внешняя экспертиза.</a:t>
            </a:r>
            <a:endParaRPr lang="ru-RU" sz="2000" b="1" dirty="0" smtClean="0">
              <a:solidFill>
                <a:srgbClr val="7030A0"/>
              </a:solidFill>
            </a:endParaRPr>
          </a:p>
          <a:p>
            <a:pPr marL="0" indent="180975" algn="just" eaLnBrk="1" hangingPunct="1">
              <a:buFont typeface="Wingdings" pitchFamily="2" charset="2"/>
              <a:buChar char="Ø"/>
            </a:pPr>
            <a:r>
              <a:rPr lang="ru-RU" sz="2000" dirty="0" smtClean="0">
                <a:solidFill>
                  <a:schemeClr val="bg1"/>
                </a:solidFill>
              </a:rPr>
              <a:t>Теперь закупаются запросом предложений:</a:t>
            </a:r>
          </a:p>
          <a:p>
            <a:pPr marL="342900" indent="-342900" algn="just" eaLnBrk="1" hangingPunct="1">
              <a:buClrTx/>
              <a:buSzPct val="100000"/>
              <a:buFont typeface="Wingdings" pitchFamily="2" charset="2"/>
              <a:buChar char="Ø"/>
            </a:pPr>
            <a:r>
              <a:rPr lang="ru-RU" sz="2000" dirty="0" smtClean="0">
                <a:solidFill>
                  <a:schemeClr val="bg1"/>
                </a:solidFill>
              </a:rPr>
              <a:t>энергоснабжение;</a:t>
            </a:r>
          </a:p>
          <a:p>
            <a:pPr marL="342900" indent="-342900" algn="just" eaLnBrk="1" hangingPunct="1">
              <a:buClrTx/>
              <a:buSzPct val="100000"/>
              <a:buFont typeface="Wingdings" pitchFamily="2" charset="2"/>
              <a:buChar char="Ø"/>
            </a:pPr>
            <a:r>
              <a:rPr lang="ru-RU" sz="2000" dirty="0" smtClean="0">
                <a:solidFill>
                  <a:schemeClr val="bg1"/>
                </a:solidFill>
              </a:rPr>
              <a:t>преподавательские услуги.</a:t>
            </a:r>
          </a:p>
          <a:p>
            <a:pPr marL="0" indent="180975" algn="just" eaLnBrk="1" hangingPunct="1">
              <a:buFont typeface="Wingdings" pitchFamily="2" charset="2"/>
              <a:buChar char="Ø"/>
            </a:pPr>
            <a:r>
              <a:rPr lang="ru-RU" sz="2000" dirty="0" smtClean="0">
                <a:solidFill>
                  <a:schemeClr val="bg1"/>
                </a:solidFill>
              </a:rPr>
              <a:t>Есть новые пункты, например:</a:t>
            </a:r>
          </a:p>
          <a:p>
            <a:pPr marL="0" indent="180975" algn="just" eaLnBrk="1" hangingPunct="1"/>
            <a:r>
              <a:rPr lang="ru-RU" sz="2000" dirty="0" smtClean="0">
                <a:solidFill>
                  <a:schemeClr val="bg1"/>
                </a:solidFill>
              </a:rPr>
              <a:t>осуществляется закупка лекарственных препаратов, которые предназначены для назначения пациенту при наличии медицинских показаний (индивидуальной непереносимости, по жизненным показаниям) по решению врачебной комиссии</a:t>
            </a:r>
          </a:p>
        </p:txBody>
      </p:sp>
      <p:sp>
        <p:nvSpPr>
          <p:cNvPr id="4" name="Прямоугольник 3"/>
          <p:cNvSpPr/>
          <p:nvPr/>
        </p:nvSpPr>
        <p:spPr>
          <a:xfrm>
            <a:off x="467544" y="116632"/>
            <a:ext cx="8280920" cy="954107"/>
          </a:xfrm>
          <a:prstGeom prst="rect">
            <a:avLst/>
          </a:prstGeom>
        </p:spPr>
        <p:txBody>
          <a:bodyPr wrap="square">
            <a:spAutoFit/>
          </a:bodyPr>
          <a:lstStyle/>
          <a:p>
            <a:pPr marL="0" indent="180975" algn="ctr" eaLnBrk="1" hangingPunct="1">
              <a:buFontTx/>
              <a:buNone/>
            </a:pPr>
            <a:r>
              <a:rPr lang="ru-RU" sz="2800" b="1" dirty="0" smtClean="0">
                <a:solidFill>
                  <a:schemeClr val="bg1"/>
                </a:solidFill>
                <a:effectLst>
                  <a:outerShdw blurRad="38100" dist="38100" dir="2700000" algn="tl">
                    <a:srgbClr val="000000">
                      <a:alpha val="43137"/>
                    </a:srgbClr>
                  </a:outerShdw>
                </a:effectLst>
              </a:rPr>
              <a:t>Закупка </a:t>
            </a:r>
            <a:r>
              <a:rPr lang="ru-RU" sz="2800" b="1" dirty="0">
                <a:solidFill>
                  <a:schemeClr val="bg1"/>
                </a:solidFill>
                <a:effectLst>
                  <a:outerShdw blurRad="38100" dist="38100" dir="2700000" algn="tl">
                    <a:srgbClr val="000000">
                      <a:alpha val="43137"/>
                    </a:srgbClr>
                  </a:outerShdw>
                </a:effectLst>
              </a:rPr>
              <a:t>у единственного поставщика</a:t>
            </a:r>
          </a:p>
          <a:p>
            <a:pPr marL="0" indent="180975" algn="ctr" eaLnBrk="1" hangingPunct="1">
              <a:buFontTx/>
              <a:buNone/>
            </a:pPr>
            <a:r>
              <a:rPr lang="ru-RU" sz="2800" b="1" dirty="0">
                <a:solidFill>
                  <a:schemeClr val="bg1"/>
                </a:solidFill>
                <a:effectLst>
                  <a:outerShdw blurRad="38100" dist="38100" dir="2700000" algn="tl">
                    <a:srgbClr val="000000">
                      <a:alpha val="43137"/>
                    </a:srgbClr>
                  </a:outerShdw>
                </a:effectLst>
              </a:rPr>
              <a:t>(исполнителя, подрядчика)</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20</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6666423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467544" y="1052736"/>
            <a:ext cx="8229600" cy="4944591"/>
          </a:xfrm>
        </p:spPr>
        <p:txBody>
          <a:bodyPr/>
          <a:lstStyle/>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Обеспечение исполнения контракта (ОИК) является обязательным по всем конкурентным способам закупки.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Допускается ОИК по контрактам с единственным поставщиком (по </a:t>
            </a:r>
            <a:r>
              <a:rPr lang="ru-RU" sz="2000" b="1" dirty="0" err="1" smtClean="0">
                <a:solidFill>
                  <a:schemeClr val="bg1"/>
                </a:solidFill>
              </a:rPr>
              <a:t>п.4</a:t>
            </a:r>
            <a:r>
              <a:rPr lang="ru-RU" sz="2000" b="1" dirty="0" smtClean="0">
                <a:solidFill>
                  <a:schemeClr val="bg1"/>
                </a:solidFill>
              </a:rPr>
              <a:t>, 5, 8 – 10, 13, 15, 17, 20 – 23, 26 – 28 </a:t>
            </a:r>
            <a:r>
              <a:rPr lang="ru-RU" sz="2000" b="1" dirty="0" err="1" smtClean="0">
                <a:solidFill>
                  <a:schemeClr val="bg1"/>
                </a:solidFill>
              </a:rPr>
              <a:t>ч.1</a:t>
            </a:r>
            <a:r>
              <a:rPr lang="ru-RU" sz="2000" b="1" dirty="0" smtClean="0">
                <a:solidFill>
                  <a:schemeClr val="bg1"/>
                </a:solidFill>
              </a:rPr>
              <a:t> </a:t>
            </a:r>
            <a:r>
              <a:rPr lang="ru-RU" sz="2000" b="1" dirty="0" err="1" smtClean="0">
                <a:solidFill>
                  <a:schemeClr val="bg1"/>
                </a:solidFill>
              </a:rPr>
              <a:t>ст.93</a:t>
            </a:r>
            <a:r>
              <a:rPr lang="ru-RU" sz="2000" b="1" dirty="0" smtClean="0">
                <a:solidFill>
                  <a:schemeClr val="bg1"/>
                </a:solidFill>
              </a:rPr>
              <a:t>)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Требования к размеру ОИК: 5-30%; при НМЦ &gt; 50 </a:t>
            </a:r>
            <a:r>
              <a:rPr lang="ru-RU" sz="2000" b="1" dirty="0" err="1" smtClean="0">
                <a:solidFill>
                  <a:schemeClr val="bg1"/>
                </a:solidFill>
              </a:rPr>
              <a:t>млн.руб</a:t>
            </a:r>
            <a:r>
              <a:rPr lang="ru-RU" sz="2000" b="1" dirty="0" smtClean="0">
                <a:solidFill>
                  <a:schemeClr val="bg1"/>
                </a:solidFill>
              </a:rPr>
              <a:t> – 10-30%, но не менее размера аванса; если аванса &gt; 30% - ОИК = авансу; антидемпинговые меры - ОИК×1,5.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Допускается замена ОИК в ходе исполнения контракта на новое ОИК, уменьшенное на размер выполненных обязательств.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Казенные учреждения не предоставляют ОИК. Бюджетные учреждения предоставляют ОИК. </a:t>
            </a:r>
          </a:p>
          <a:p>
            <a:pPr marL="342900" indent="-342900" algn="ctr" eaLnBrk="1" hangingPunct="1">
              <a:lnSpc>
                <a:spcPct val="150000"/>
              </a:lnSpc>
              <a:buClrTx/>
              <a:buSzPct val="100000"/>
              <a:buFont typeface="Wingdings" pitchFamily="2" charset="2"/>
              <a:buChar char="ü"/>
            </a:pPr>
            <a:endParaRPr lang="ru-RU" sz="2000" b="1" dirty="0" smtClean="0">
              <a:solidFill>
                <a:schemeClr val="bg1"/>
              </a:solidFill>
            </a:endParaRPr>
          </a:p>
          <a:p>
            <a:pPr marL="342900" indent="-342900" algn="ctr" eaLnBrk="1" hangingPunct="1">
              <a:lnSpc>
                <a:spcPct val="150000"/>
              </a:lnSpc>
              <a:buClrTx/>
              <a:buSzPct val="100000"/>
              <a:buFont typeface="Wingdings" pitchFamily="2" charset="2"/>
              <a:buChar char="ü"/>
            </a:pPr>
            <a:endParaRPr lang="ru-RU" sz="2000" b="1" dirty="0" smtClean="0">
              <a:solidFill>
                <a:schemeClr val="bg1"/>
              </a:solidFill>
            </a:endParaRPr>
          </a:p>
        </p:txBody>
      </p:sp>
      <p:sp>
        <p:nvSpPr>
          <p:cNvPr id="3" name="Прямоугольник 2"/>
          <p:cNvSpPr/>
          <p:nvPr/>
        </p:nvSpPr>
        <p:spPr>
          <a:xfrm>
            <a:off x="323528" y="260648"/>
            <a:ext cx="8496944" cy="523220"/>
          </a:xfrm>
          <a:prstGeom prst="rect">
            <a:avLst/>
          </a:prstGeom>
        </p:spPr>
        <p:txBody>
          <a:bodyPr wrap="square">
            <a:spAutoFit/>
          </a:bodyPr>
          <a:lstStyle/>
          <a:p>
            <a:pPr marL="0" indent="0" algn="ctr" eaLnBrk="1" hangingPunct="1">
              <a:buFontTx/>
              <a:buNone/>
            </a:pPr>
            <a:r>
              <a:rPr lang="ru-RU" sz="2800" b="1" dirty="0" smtClean="0">
                <a:solidFill>
                  <a:schemeClr val="bg1"/>
                </a:solidFill>
                <a:effectLst>
                  <a:outerShdw blurRad="38100" dist="38100" dir="2700000" algn="tl">
                    <a:srgbClr val="000000">
                      <a:alpha val="43137"/>
                    </a:srgbClr>
                  </a:outerShdw>
                </a:effectLst>
              </a:rPr>
              <a:t>Обеспечение исполнения контракта</a:t>
            </a: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21</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83063774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467544" y="836712"/>
            <a:ext cx="8229600" cy="6021288"/>
          </a:xfrm>
        </p:spPr>
        <p:txBody>
          <a:bodyPr/>
          <a:lstStyle/>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Казенные учреждения не предоставляют ОИК. Бюджетные учреждения предоставляют ОИК.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Ограничен перечень банков, чьи банковские гарантии принимаются.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Реестр БГ. Сведения в реестр вносятся банком.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Требования к сроку действия БГ – не менее чем на 1 месяц &gt; срока действия контракта.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Установлены требования к содержанию БГ.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Правительством РФ будут установлены перечень документов, предоставляемых заказчиком для уплаты суммы по БГ, форма БГ, форма требования по БГ. </a:t>
            </a:r>
          </a:p>
          <a:p>
            <a:pPr marL="342900" indent="-342900" algn="just" eaLnBrk="1" hangingPunct="1">
              <a:lnSpc>
                <a:spcPct val="150000"/>
              </a:lnSpc>
              <a:buClrTx/>
              <a:buSzPct val="100000"/>
              <a:buFont typeface="Wingdings" pitchFamily="2" charset="2"/>
              <a:buChar char="Ø"/>
            </a:pPr>
            <a:r>
              <a:rPr lang="ru-RU" sz="2000" b="1" dirty="0" smtClean="0">
                <a:solidFill>
                  <a:schemeClr val="bg1"/>
                </a:solidFill>
              </a:rPr>
              <a:t>Установлены основания для отказа от принятия заказчиком БГ. </a:t>
            </a:r>
          </a:p>
        </p:txBody>
      </p:sp>
      <p:sp>
        <p:nvSpPr>
          <p:cNvPr id="3" name="Прямоугольник 2"/>
          <p:cNvSpPr/>
          <p:nvPr/>
        </p:nvSpPr>
        <p:spPr>
          <a:xfrm>
            <a:off x="323528" y="260648"/>
            <a:ext cx="8496944" cy="523220"/>
          </a:xfrm>
          <a:prstGeom prst="rect">
            <a:avLst/>
          </a:prstGeom>
        </p:spPr>
        <p:txBody>
          <a:bodyPr wrap="square">
            <a:spAutoFit/>
          </a:bodyPr>
          <a:lstStyle/>
          <a:p>
            <a:pPr marL="0" indent="0" algn="ctr" eaLnBrk="1" hangingPunct="1">
              <a:buFontTx/>
              <a:buNone/>
            </a:pPr>
            <a:r>
              <a:rPr lang="ru-RU" sz="2800" b="1" dirty="0" smtClean="0">
                <a:solidFill>
                  <a:schemeClr val="bg1"/>
                </a:solidFill>
                <a:effectLst>
                  <a:outerShdw blurRad="38100" dist="38100" dir="2700000" algn="tl">
                    <a:srgbClr val="000000">
                      <a:alpha val="43137"/>
                    </a:srgbClr>
                  </a:outerShdw>
                </a:effectLst>
              </a:rPr>
              <a:t>Обеспечение исполнения контракта</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22</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a:xfrm>
            <a:off x="446856" y="1145853"/>
            <a:ext cx="8229600" cy="4515395"/>
          </a:xfrm>
        </p:spPr>
        <p:txBody>
          <a:bodyPr/>
          <a:lstStyle/>
          <a:p>
            <a:pPr marL="342900" indent="-342900" algn="just" eaLnBrk="1" hangingPunct="1">
              <a:buClrTx/>
              <a:buSzPct val="100000"/>
              <a:buFont typeface="Wingdings" pitchFamily="2" charset="2"/>
              <a:buChar char="Ø"/>
            </a:pPr>
            <a:r>
              <a:rPr lang="ru-RU" sz="2000" dirty="0" smtClean="0">
                <a:solidFill>
                  <a:schemeClr val="bg1"/>
                </a:solidFill>
              </a:rPr>
              <a:t>При проведении конкурсов и аукционов заказчик </a:t>
            </a:r>
            <a:r>
              <a:rPr lang="ru-RU" sz="2000" b="1" dirty="0" smtClean="0">
                <a:solidFill>
                  <a:schemeClr val="bg1"/>
                </a:solidFill>
              </a:rPr>
              <a:t>обязан </a:t>
            </a:r>
            <a:r>
              <a:rPr lang="ru-RU" sz="2000" dirty="0" smtClean="0">
                <a:solidFill>
                  <a:schemeClr val="bg1"/>
                </a:solidFill>
              </a:rPr>
              <a:t>установить требование к обеспечению заявок!!! </a:t>
            </a:r>
          </a:p>
          <a:p>
            <a:pPr marL="342900" indent="-342900" algn="just" eaLnBrk="1" hangingPunct="1">
              <a:buClrTx/>
              <a:buSzPct val="100000"/>
              <a:buFont typeface="Wingdings" pitchFamily="2" charset="2"/>
              <a:buChar char="Ø"/>
            </a:pPr>
            <a:r>
              <a:rPr lang="ru-RU" sz="2000" dirty="0" smtClean="0">
                <a:solidFill>
                  <a:schemeClr val="bg1"/>
                </a:solidFill>
              </a:rPr>
              <a:t>Обеспечение заявки </a:t>
            </a:r>
            <a:r>
              <a:rPr lang="ru-RU" sz="2000" b="1" dirty="0" smtClean="0">
                <a:solidFill>
                  <a:schemeClr val="bg1"/>
                </a:solidFill>
              </a:rPr>
              <a:t>на участие в конкурсе или закрытом аукционе - денежные средства или банковская гарантия, </a:t>
            </a:r>
            <a:r>
              <a:rPr lang="ru-RU" sz="2000" dirty="0" smtClean="0">
                <a:solidFill>
                  <a:schemeClr val="bg1"/>
                </a:solidFill>
              </a:rPr>
              <a:t>включённая в реестр банковских гарантий, размещенный в единой информационной системе. </a:t>
            </a:r>
          </a:p>
          <a:p>
            <a:pPr marL="342900" indent="-342900" algn="just" eaLnBrk="1" hangingPunct="1">
              <a:buClrTx/>
              <a:buSzPct val="100000"/>
              <a:buFont typeface="Wingdings" pitchFamily="2" charset="2"/>
              <a:buChar char="Ø"/>
            </a:pPr>
            <a:r>
              <a:rPr lang="ru-RU" sz="2000" dirty="0" smtClean="0">
                <a:solidFill>
                  <a:schemeClr val="bg1"/>
                </a:solidFill>
              </a:rPr>
              <a:t>Обеспечение заявки на участие </a:t>
            </a:r>
            <a:r>
              <a:rPr lang="ru-RU" sz="2000" b="1" dirty="0" smtClean="0">
                <a:solidFill>
                  <a:schemeClr val="bg1"/>
                </a:solidFill>
              </a:rPr>
              <a:t>в электронном аукционе – только денежные средства. </a:t>
            </a:r>
          </a:p>
        </p:txBody>
      </p:sp>
      <p:sp>
        <p:nvSpPr>
          <p:cNvPr id="3" name="Прямоугольник 2"/>
          <p:cNvSpPr/>
          <p:nvPr/>
        </p:nvSpPr>
        <p:spPr>
          <a:xfrm>
            <a:off x="323528" y="332656"/>
            <a:ext cx="8496944" cy="523220"/>
          </a:xfrm>
          <a:prstGeom prst="rect">
            <a:avLst/>
          </a:prstGeom>
        </p:spPr>
        <p:txBody>
          <a:bodyPr wrap="square">
            <a:spAutoFit/>
          </a:bodyPr>
          <a:lstStyle/>
          <a:p>
            <a:pPr marL="0" indent="0" algn="ctr" eaLnBrk="1" hangingPunct="1">
              <a:buFontTx/>
              <a:buNone/>
            </a:pPr>
            <a:r>
              <a:rPr lang="ru-RU" sz="2800" b="1" dirty="0" smtClean="0">
                <a:solidFill>
                  <a:schemeClr val="bg1"/>
                </a:solidFill>
                <a:effectLst>
                  <a:outerShdw blurRad="38100" dist="38100" dir="2700000" algn="tl">
                    <a:srgbClr val="000000">
                      <a:alpha val="43137"/>
                    </a:srgbClr>
                  </a:outerShdw>
                </a:effectLst>
              </a:rPr>
              <a:t>Обеспечение заявки</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23</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461143" y="260648"/>
            <a:ext cx="8215313" cy="6408712"/>
          </a:xfrm>
        </p:spPr>
        <p:txBody>
          <a:bodyPr/>
          <a:lstStyle/>
          <a:p>
            <a:pPr marL="0" indent="0" algn="just" eaLnBrk="1" hangingPunct="1">
              <a:buFontTx/>
              <a:buNone/>
            </a:pPr>
            <a:r>
              <a:rPr lang="ru-RU" sz="2000" b="1" dirty="0" smtClean="0">
                <a:solidFill>
                  <a:schemeClr val="bg1"/>
                </a:solidFill>
              </a:rPr>
              <a:t>Принятые нормативно-правовые акты и проекты доступны для ознакомления на следующих сайтах:</a:t>
            </a:r>
          </a:p>
          <a:p>
            <a:pPr marL="0" indent="0" eaLnBrk="1" hangingPunct="1">
              <a:lnSpc>
                <a:spcPct val="150000"/>
              </a:lnSpc>
              <a:buFontTx/>
              <a:buNone/>
            </a:pPr>
            <a:r>
              <a:rPr lang="en-US" sz="2000" dirty="0" err="1" smtClean="0">
                <a:solidFill>
                  <a:schemeClr val="bg1"/>
                </a:solidFill>
                <a:hlinkClick r:id="rId3"/>
              </a:rPr>
              <a:t>ttp</a:t>
            </a:r>
            <a:r>
              <a:rPr lang="en-US" sz="2000" dirty="0" smtClean="0">
                <a:solidFill>
                  <a:schemeClr val="bg1"/>
                </a:solidFill>
                <a:hlinkClick r:id="rId3"/>
              </a:rPr>
              <a:t>://</a:t>
            </a:r>
            <a:r>
              <a:rPr lang="ru-RU" sz="2000" dirty="0" err="1" smtClean="0">
                <a:solidFill>
                  <a:schemeClr val="bg1"/>
                </a:solidFill>
                <a:hlinkClick r:id="rId3"/>
              </a:rPr>
              <a:t>госзакупки.большоеправительство.рф</a:t>
            </a:r>
            <a:endParaRPr lang="ru-RU" sz="2000" dirty="0" smtClean="0">
              <a:solidFill>
                <a:schemeClr val="bg1"/>
              </a:solidFill>
              <a:hlinkClick r:id="rId3"/>
            </a:endParaRPr>
          </a:p>
          <a:p>
            <a:pPr marL="0" indent="0" eaLnBrk="1" hangingPunct="1">
              <a:lnSpc>
                <a:spcPct val="150000"/>
              </a:lnSpc>
              <a:buFontTx/>
              <a:buNone/>
            </a:pPr>
            <a:r>
              <a:rPr lang="en-US" sz="2000" dirty="0" smtClean="0">
                <a:solidFill>
                  <a:schemeClr val="bg1"/>
                </a:solidFill>
                <a:hlinkClick r:id="rId4"/>
              </a:rPr>
              <a:t>http://</a:t>
            </a:r>
            <a:r>
              <a:rPr lang="en-US" sz="2000" dirty="0" err="1" smtClean="0">
                <a:solidFill>
                  <a:schemeClr val="bg1"/>
                </a:solidFill>
                <a:hlinkClick r:id="rId4"/>
              </a:rPr>
              <a:t>government.ru</a:t>
            </a:r>
            <a:endParaRPr lang="ru-RU" sz="2000" dirty="0" smtClean="0">
              <a:solidFill>
                <a:schemeClr val="bg1"/>
              </a:solidFill>
            </a:endParaRPr>
          </a:p>
          <a:p>
            <a:pPr marL="0" indent="0" eaLnBrk="1" hangingPunct="1">
              <a:lnSpc>
                <a:spcPct val="150000"/>
              </a:lnSpc>
              <a:buFontTx/>
              <a:buNone/>
            </a:pPr>
            <a:r>
              <a:rPr lang="en-US" sz="2000" dirty="0" smtClean="0">
                <a:solidFill>
                  <a:schemeClr val="bg1"/>
                </a:solidFill>
                <a:hlinkClick r:id="rId5"/>
              </a:rPr>
              <a:t>http://</a:t>
            </a:r>
            <a:r>
              <a:rPr lang="en-US" sz="2000" dirty="0" err="1" smtClean="0">
                <a:solidFill>
                  <a:schemeClr val="bg1"/>
                </a:solidFill>
                <a:hlinkClick r:id="rId5"/>
              </a:rPr>
              <a:t>www.tendery.ru</a:t>
            </a:r>
            <a:endParaRPr lang="ru-RU" sz="2000" b="1" dirty="0" smtClean="0">
              <a:solidFill>
                <a:schemeClr val="bg1"/>
              </a:solidFill>
            </a:endParaRPr>
          </a:p>
          <a:p>
            <a:pPr marL="0" indent="0" algn="just" eaLnBrk="1" hangingPunct="1">
              <a:buFontTx/>
              <a:buNone/>
            </a:pPr>
            <a:endParaRPr lang="ru-RU" sz="2000" b="1" dirty="0" smtClean="0">
              <a:solidFill>
                <a:schemeClr val="bg1"/>
              </a:solidFill>
            </a:endParaRPr>
          </a:p>
          <a:p>
            <a:pPr marL="0" indent="0" algn="just" eaLnBrk="1" hangingPunct="1">
              <a:buFontTx/>
              <a:buNone/>
            </a:pPr>
            <a:r>
              <a:rPr lang="ru-RU" sz="2000" b="1" dirty="0" smtClean="0">
                <a:solidFill>
                  <a:schemeClr val="bg1"/>
                </a:solidFill>
              </a:rPr>
              <a:t>Кроме этого, необходимо обратить внимание на следующий информационный ресурс:</a:t>
            </a:r>
          </a:p>
          <a:p>
            <a:pPr marL="0" indent="0" algn="just" eaLnBrk="1" hangingPunct="1">
              <a:buFontTx/>
              <a:buNone/>
            </a:pPr>
            <a:endParaRPr lang="ru-RU" sz="2000" b="1" dirty="0" smtClean="0">
              <a:solidFill>
                <a:schemeClr val="bg1"/>
              </a:solidFill>
            </a:endParaRPr>
          </a:p>
          <a:p>
            <a:pPr marL="0" indent="0" algn="just" eaLnBrk="1" hangingPunct="1">
              <a:buFontTx/>
              <a:buNone/>
            </a:pPr>
            <a:r>
              <a:rPr lang="en-US" sz="2000" dirty="0" smtClean="0">
                <a:solidFill>
                  <a:schemeClr val="bg1"/>
                </a:solidFill>
                <a:hlinkClick r:id="rId4"/>
              </a:rPr>
              <a:t>http://</a:t>
            </a:r>
            <a:r>
              <a:rPr lang="ru-RU" sz="2000" dirty="0" smtClean="0">
                <a:solidFill>
                  <a:schemeClr val="bg1"/>
                </a:solidFill>
                <a:hlinkClick r:id="rId4"/>
              </a:rPr>
              <a:t>азбука-</a:t>
            </a:r>
            <a:r>
              <a:rPr lang="ru-RU" sz="2000" dirty="0" err="1" smtClean="0">
                <a:solidFill>
                  <a:schemeClr val="bg1"/>
                </a:solidFill>
                <a:hlinkClick r:id="rId4"/>
              </a:rPr>
              <a:t>госзаказа.рф</a:t>
            </a:r>
            <a:endParaRPr lang="ru-RU" sz="2000" dirty="0" smtClean="0">
              <a:solidFill>
                <a:schemeClr val="bg1"/>
              </a:solidFill>
              <a:hlinkClick r:id="rId4"/>
            </a:endParaRPr>
          </a:p>
          <a:p>
            <a:pPr marL="0" indent="0" algn="just" eaLnBrk="1" hangingPunct="1">
              <a:buFontTx/>
              <a:buNone/>
            </a:pPr>
            <a:endParaRPr lang="ru-RU" sz="2000" dirty="0" smtClean="0">
              <a:solidFill>
                <a:schemeClr val="bg1"/>
              </a:solidFill>
              <a:hlinkClick r:id="rId4"/>
            </a:endParaRPr>
          </a:p>
          <a:p>
            <a:pPr marL="0" indent="0" algn="just" eaLnBrk="1" hangingPunct="1">
              <a:buFontTx/>
              <a:buNone/>
            </a:pPr>
            <a:r>
              <a:rPr lang="ru-RU" sz="2000" b="1" dirty="0" smtClean="0">
                <a:solidFill>
                  <a:schemeClr val="bg1"/>
                </a:solidFill>
              </a:rPr>
              <a:t>Всероссийский образовательный портал о контрактной системе «Азбука Госзаказа».</a:t>
            </a:r>
          </a:p>
          <a:p>
            <a:pPr marL="0" indent="0" algn="just" eaLnBrk="1" hangingPunct="1">
              <a:buFontTx/>
              <a:buNone/>
            </a:pPr>
            <a:r>
              <a:rPr lang="ru-RU" sz="2000" b="1" dirty="0" smtClean="0">
                <a:solidFill>
                  <a:schemeClr val="bg1"/>
                </a:solidFill>
              </a:rPr>
              <a:t>При поддержке Департамента развития контрактной системы Минэкономразвития России еженедельно ведущими экспертами в области </a:t>
            </a:r>
            <a:r>
              <a:rPr lang="ru-RU" sz="2000" b="1" dirty="0" err="1" smtClean="0">
                <a:solidFill>
                  <a:schemeClr val="bg1"/>
                </a:solidFill>
              </a:rPr>
              <a:t>госзакупок</a:t>
            </a:r>
            <a:r>
              <a:rPr lang="ru-RU" sz="2000" b="1" dirty="0" smtClean="0">
                <a:solidFill>
                  <a:schemeClr val="bg1"/>
                </a:solidFill>
              </a:rPr>
              <a:t> проводятся </a:t>
            </a:r>
            <a:r>
              <a:rPr lang="ru-RU" sz="2000" b="1" dirty="0" err="1" smtClean="0">
                <a:solidFill>
                  <a:schemeClr val="bg1"/>
                </a:solidFill>
              </a:rPr>
              <a:t>вебинары</a:t>
            </a:r>
            <a:r>
              <a:rPr lang="ru-RU" sz="2000" b="1" dirty="0" smtClean="0">
                <a:solidFill>
                  <a:schemeClr val="bg1"/>
                </a:solidFill>
              </a:rPr>
              <a:t>, </a:t>
            </a:r>
            <a:r>
              <a:rPr lang="ru-RU" sz="2000" b="1" dirty="0" err="1" smtClean="0">
                <a:solidFill>
                  <a:schemeClr val="bg1"/>
                </a:solidFill>
              </a:rPr>
              <a:t>видеосеминары</a:t>
            </a:r>
            <a:r>
              <a:rPr lang="ru-RU" sz="2000" b="1" dirty="0" smtClean="0">
                <a:solidFill>
                  <a:schemeClr val="bg1"/>
                </a:solidFill>
              </a:rPr>
              <a:t> по вопросам перехода на контрактную систему в сфере закупок.</a:t>
            </a: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24</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a:xfrm>
            <a:off x="457200" y="692150"/>
            <a:ext cx="8229600" cy="5434013"/>
          </a:xfrm>
        </p:spPr>
        <p:txBody>
          <a:bodyPr/>
          <a:lstStyle/>
          <a:p>
            <a:pPr algn="ctr" eaLnBrk="1" hangingPunct="1">
              <a:buFontTx/>
              <a:buNone/>
            </a:pPr>
            <a:endParaRPr lang="ru-RU" smtClean="0">
              <a:solidFill>
                <a:srgbClr val="A50021"/>
              </a:solidFill>
              <a:effectLst>
                <a:outerShdw blurRad="38100" dist="38100" dir="2700000" algn="tl">
                  <a:srgbClr val="000000">
                    <a:alpha val="43137"/>
                  </a:srgbClr>
                </a:outerShdw>
              </a:effectLst>
            </a:endParaRPr>
          </a:p>
          <a:p>
            <a:pPr algn="ctr" eaLnBrk="1" hangingPunct="1">
              <a:buFontTx/>
              <a:buNone/>
            </a:pPr>
            <a:endParaRPr lang="ru-RU" dirty="0" smtClean="0">
              <a:solidFill>
                <a:srgbClr val="A50021"/>
              </a:solidFill>
              <a:effectLst>
                <a:outerShdw blurRad="38100" dist="38100" dir="2700000" algn="tl">
                  <a:srgbClr val="000000">
                    <a:alpha val="43137"/>
                  </a:srgbClr>
                </a:outerShdw>
              </a:effectLst>
            </a:endParaRPr>
          </a:p>
          <a:p>
            <a:pPr algn="ctr" eaLnBrk="1" hangingPunct="1">
              <a:buFontTx/>
              <a:buNone/>
            </a:pPr>
            <a:endParaRPr lang="ru-RU" dirty="0" smtClean="0">
              <a:solidFill>
                <a:srgbClr val="A50021"/>
              </a:solidFill>
              <a:effectLst>
                <a:outerShdw blurRad="38100" dist="38100" dir="2700000" algn="tl">
                  <a:srgbClr val="000000">
                    <a:alpha val="43137"/>
                  </a:srgbClr>
                </a:outerShdw>
              </a:effectLst>
            </a:endParaRPr>
          </a:p>
          <a:p>
            <a:pPr algn="ctr" eaLnBrk="1" hangingPunct="1">
              <a:buFontTx/>
              <a:buNone/>
            </a:pPr>
            <a:endParaRPr lang="ru-RU" dirty="0" smtClean="0">
              <a:solidFill>
                <a:srgbClr val="A50021"/>
              </a:solidFill>
              <a:effectLst>
                <a:outerShdw blurRad="38100" dist="38100" dir="2700000" algn="tl">
                  <a:srgbClr val="000000">
                    <a:alpha val="43137"/>
                  </a:srgbClr>
                </a:outerShdw>
              </a:effectLst>
            </a:endParaRPr>
          </a:p>
          <a:p>
            <a:pPr algn="ctr" eaLnBrk="1" hangingPunct="1">
              <a:buFontTx/>
              <a:buNone/>
            </a:pPr>
            <a:r>
              <a:rPr lang="ru-RU" b="1" dirty="0" smtClean="0">
                <a:solidFill>
                  <a:schemeClr val="bg1"/>
                </a:solidFill>
                <a:effectLst>
                  <a:outerShdw blurRad="38100" dist="38100" dir="2700000" algn="tl">
                    <a:srgbClr val="000000">
                      <a:alpha val="43137"/>
                    </a:srgbClr>
                  </a:outerShdw>
                </a:effectLst>
              </a:rPr>
              <a:t>Благодарю за внимание!</a:t>
            </a:r>
          </a:p>
          <a:p>
            <a:pPr algn="ctr" eaLnBrk="1" hangingPunct="1">
              <a:buFontTx/>
              <a:buNone/>
            </a:pPr>
            <a:endParaRPr lang="ru-RU" dirty="0" smtClean="0">
              <a:solidFill>
                <a:srgbClr val="A50021"/>
              </a:solidFill>
              <a:effectLst>
                <a:outerShdw blurRad="38100" dist="38100" dir="2700000" algn="tl">
                  <a:srgbClr val="000000">
                    <a:alpha val="43137"/>
                  </a:srgbClr>
                </a:outerShdw>
              </a:effectLst>
            </a:endParaRP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25</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194910"/>
            <a:ext cx="8229600" cy="785818"/>
          </a:xfrm>
        </p:spPr>
        <p:txBody>
          <a:bodyPr>
            <a:normAutofit/>
          </a:bodyPr>
          <a:lstStyle/>
          <a:p>
            <a:pPr eaLnBrk="1" fontAlgn="auto" hangingPunct="1">
              <a:spcAft>
                <a:spcPts val="0"/>
              </a:spcAft>
              <a:defRPr/>
            </a:pPr>
            <a:r>
              <a:rPr lang="ru-RU" sz="2800" smtClean="0">
                <a:solidFill>
                  <a:schemeClr val="bg1"/>
                </a:solidFill>
                <a:effectLst>
                  <a:outerShdw blurRad="38100" dist="38100" dir="2700000" algn="tl">
                    <a:srgbClr val="000000">
                      <a:alpha val="43137"/>
                    </a:srgbClr>
                  </a:outerShdw>
                </a:effectLst>
              </a:rPr>
              <a:t>Основные этапы  развития </a:t>
            </a:r>
            <a:r>
              <a:rPr lang="ru-RU" sz="2800" dirty="0" smtClean="0">
                <a:solidFill>
                  <a:schemeClr val="bg1"/>
                </a:solidFill>
                <a:effectLst>
                  <a:outerShdw blurRad="38100" dist="38100" dir="2700000" algn="tl">
                    <a:srgbClr val="000000">
                      <a:alpha val="43137"/>
                    </a:srgbClr>
                  </a:outerShdw>
                </a:effectLst>
              </a:rPr>
              <a:t>госзаказа</a:t>
            </a:r>
          </a:p>
        </p:txBody>
      </p:sp>
      <p:sp>
        <p:nvSpPr>
          <p:cNvPr id="5123" name="Rectangle 3"/>
          <p:cNvSpPr>
            <a:spLocks noGrp="1" noChangeArrowheads="1"/>
          </p:cNvSpPr>
          <p:nvPr>
            <p:ph idx="1"/>
          </p:nvPr>
        </p:nvSpPr>
        <p:spPr>
          <a:xfrm>
            <a:off x="468313" y="1714500"/>
            <a:ext cx="8229600" cy="4429125"/>
          </a:xfrm>
        </p:spPr>
        <p:txBody>
          <a:bodyPr/>
          <a:lstStyle/>
          <a:p>
            <a:pPr marL="0" indent="180975">
              <a:tabLst>
                <a:tab pos="628650" algn="l"/>
              </a:tabLst>
            </a:pPr>
            <a:r>
              <a:rPr lang="ru-RU" sz="1800" b="1" dirty="0" smtClean="0">
                <a:solidFill>
                  <a:schemeClr val="bg1"/>
                </a:solidFill>
              </a:rPr>
              <a:t>Федеральный закон от 6 мая </a:t>
            </a:r>
            <a:r>
              <a:rPr lang="ru-RU" sz="1800" b="1" dirty="0" err="1" smtClean="0">
                <a:solidFill>
                  <a:schemeClr val="bg1"/>
                </a:solidFill>
              </a:rPr>
              <a:t>1999г</a:t>
            </a:r>
            <a:r>
              <a:rPr lang="ru-RU" sz="1800" b="1" dirty="0" smtClean="0">
                <a:solidFill>
                  <a:schemeClr val="bg1"/>
                </a:solidFill>
              </a:rPr>
              <a:t>. N 97-ФЗ «О конкурсах на размещение заказов на поставки товаров, выполнение работ, оказание услуг для государственных нужд » «вступил в силу 13 мая 1999 г., утратил силу 01.01.2006г.</a:t>
            </a:r>
          </a:p>
          <a:p>
            <a:pPr marL="0" indent="180975">
              <a:tabLst>
                <a:tab pos="628650" algn="l"/>
              </a:tabLst>
            </a:pPr>
            <a:endParaRPr lang="ru-RU" sz="1800" b="1" dirty="0" smtClean="0">
              <a:solidFill>
                <a:schemeClr val="bg1"/>
              </a:solidFill>
            </a:endParaRPr>
          </a:p>
          <a:p>
            <a:pPr marL="0" indent="180975">
              <a:tabLst>
                <a:tab pos="628650" algn="l"/>
              </a:tabLst>
            </a:pPr>
            <a:r>
              <a:rPr lang="ru-RU" sz="1800" b="1" dirty="0" smtClean="0">
                <a:solidFill>
                  <a:schemeClr val="bg1"/>
                </a:solidFill>
              </a:rPr>
              <a:t>Федеральный закон от 21.07.2005 г. № 94-ФЗ «О размещении заказов на поставки товаров, выполнение работ, оказание услуг для государственных и муниципальных нужд» вступил в силу 01 января 2006 г. утратит силу </a:t>
            </a:r>
            <a:r>
              <a:rPr lang="ru-RU" sz="1800" b="1" dirty="0" err="1" smtClean="0">
                <a:solidFill>
                  <a:schemeClr val="bg1"/>
                </a:solidFill>
              </a:rPr>
              <a:t>01.01.2014г</a:t>
            </a:r>
            <a:r>
              <a:rPr lang="ru-RU" sz="1800" b="1" dirty="0" smtClean="0">
                <a:solidFill>
                  <a:schemeClr val="bg1"/>
                </a:solidFill>
              </a:rPr>
              <a:t>.</a:t>
            </a:r>
          </a:p>
          <a:p>
            <a:pPr marL="0" indent="180975">
              <a:tabLst>
                <a:tab pos="628650" algn="l"/>
              </a:tabLst>
            </a:pPr>
            <a:endParaRPr lang="ru-RU" sz="1800" b="1" dirty="0" smtClean="0">
              <a:solidFill>
                <a:schemeClr val="bg1"/>
              </a:solidFill>
            </a:endParaRPr>
          </a:p>
          <a:p>
            <a:pPr marL="0" indent="180975">
              <a:tabLst>
                <a:tab pos="628650" algn="l"/>
              </a:tabLst>
            </a:pPr>
            <a:r>
              <a:rPr lang="ru-RU" sz="1800" b="1" dirty="0" smtClean="0">
                <a:solidFill>
                  <a:schemeClr val="bg1"/>
                </a:solidFill>
              </a:rPr>
              <a:t>Федеральный закон от 05.04.2013 № 44-ФЗ «О контрактной системе в сфере закупок товаров, работ, услуг для обеспечения государственных и муниципальных нужд» …</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3</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67544" y="1124744"/>
            <a:ext cx="8143875" cy="5328592"/>
          </a:xfrm>
        </p:spPr>
        <p:txBody>
          <a:bodyPr>
            <a:noAutofit/>
          </a:bodyPr>
          <a:lstStyle/>
          <a:p>
            <a:pPr marL="285750" indent="-285750" algn="just" eaLnBrk="1" fontAlgn="auto" hangingPunct="1">
              <a:lnSpc>
                <a:spcPct val="150000"/>
              </a:lnSpc>
              <a:spcAft>
                <a:spcPts val="0"/>
              </a:spcAft>
              <a:buClrTx/>
              <a:buSzPct val="100000"/>
              <a:buFont typeface="Wingdings" pitchFamily="2" charset="2"/>
              <a:buChar char="Ø"/>
              <a:tabLst>
                <a:tab pos="180975" algn="l"/>
              </a:tabLst>
              <a:defRPr/>
            </a:pPr>
            <a:r>
              <a:rPr lang="ru-RU" sz="2000" dirty="0" smtClean="0">
                <a:solidFill>
                  <a:schemeClr val="bg1"/>
                </a:solidFill>
              </a:rPr>
              <a:t>2-х стадийное планирование (на 3 года и на 1 год)</a:t>
            </a:r>
          </a:p>
          <a:p>
            <a:pPr marL="285750" indent="-285750" algn="just" eaLnBrk="1" fontAlgn="auto" hangingPunct="1">
              <a:lnSpc>
                <a:spcPct val="150000"/>
              </a:lnSpc>
              <a:spcAft>
                <a:spcPts val="0"/>
              </a:spcAft>
              <a:buClrTx/>
              <a:buSzPct val="100000"/>
              <a:buFont typeface="Wingdings" pitchFamily="2" charset="2"/>
              <a:buChar char="Ø"/>
              <a:tabLst>
                <a:tab pos="180975" algn="l"/>
              </a:tabLst>
              <a:defRPr/>
            </a:pPr>
            <a:r>
              <a:rPr lang="ru-RU" sz="2000" dirty="0" smtClean="0">
                <a:solidFill>
                  <a:schemeClr val="bg1"/>
                </a:solidFill>
              </a:rPr>
              <a:t>обязательное обоснование закупок, в том числе закупок у ед.источника (ч. 3 ст. 18, ч. 3 ст. 93 Закона № 44-ФЗ) + нормирование</a:t>
            </a:r>
          </a:p>
          <a:p>
            <a:pPr marL="285750" indent="-285750" algn="just" eaLnBrk="1" fontAlgn="auto" hangingPunct="1">
              <a:lnSpc>
                <a:spcPct val="150000"/>
              </a:lnSpc>
              <a:spcAft>
                <a:spcPts val="0"/>
              </a:spcAft>
              <a:buClrTx/>
              <a:buSzPct val="100000"/>
              <a:buFont typeface="Wingdings" pitchFamily="2" charset="2"/>
              <a:buChar char="Ø"/>
              <a:tabLst>
                <a:tab pos="180975" algn="l"/>
              </a:tabLst>
              <a:defRPr/>
            </a:pPr>
            <a:r>
              <a:rPr lang="ru-RU" sz="2000" dirty="0" smtClean="0">
                <a:solidFill>
                  <a:schemeClr val="bg1"/>
                </a:solidFill>
              </a:rPr>
              <a:t>новые способы осуществления закупок (конкурс с ограниченным участием, двухэтапный конкурс, запрос предложений</a:t>
            </a:r>
            <a:r>
              <a:rPr lang="en-US" sz="2000" dirty="0" smtClean="0">
                <a:solidFill>
                  <a:schemeClr val="bg1"/>
                </a:solidFill>
              </a:rPr>
              <a:t>)</a:t>
            </a:r>
            <a:endParaRPr lang="ru-RU" sz="2000" dirty="0" smtClean="0">
              <a:solidFill>
                <a:schemeClr val="bg1"/>
              </a:solidFill>
            </a:endParaRPr>
          </a:p>
          <a:p>
            <a:pPr marL="0" indent="0" algn="ctr" eaLnBrk="1" fontAlgn="auto" hangingPunct="1">
              <a:spcAft>
                <a:spcPts val="0"/>
              </a:spcAft>
              <a:buClrTx/>
              <a:buNone/>
              <a:tabLst>
                <a:tab pos="180975" algn="l"/>
              </a:tabLst>
              <a:defRPr/>
            </a:pPr>
            <a:r>
              <a:rPr lang="ru-RU" sz="2000" b="1" i="1" u="sng" dirty="0" smtClean="0">
                <a:solidFill>
                  <a:schemeClr val="bg1"/>
                </a:solidFill>
              </a:rPr>
              <a:t>отказ от понятия «одноименность», вместо этого пределы: </a:t>
            </a:r>
          </a:p>
          <a:p>
            <a:pPr marL="0" indent="0" algn="ctr" eaLnBrk="1" fontAlgn="auto" hangingPunct="1">
              <a:spcAft>
                <a:spcPts val="0"/>
              </a:spcAft>
              <a:buClrTx/>
              <a:buNone/>
              <a:tabLst>
                <a:tab pos="180975" algn="l"/>
              </a:tabLst>
              <a:defRPr/>
            </a:pPr>
            <a:endParaRPr lang="en-US" sz="2000" b="1" u="sng" dirty="0" smtClean="0">
              <a:solidFill>
                <a:schemeClr val="bg1"/>
              </a:solidFill>
            </a:endParaRPr>
          </a:p>
          <a:p>
            <a:pPr marL="285750" indent="-285750" algn="just" eaLnBrk="1" fontAlgn="auto" hangingPunct="1">
              <a:spcAft>
                <a:spcPts val="0"/>
              </a:spcAft>
              <a:buClrTx/>
              <a:buSzPct val="100000"/>
              <a:buFont typeface="Wingdings" pitchFamily="2" charset="2"/>
              <a:buChar char="Ø"/>
              <a:tabLst>
                <a:tab pos="180975" algn="l"/>
              </a:tabLst>
              <a:defRPr/>
            </a:pPr>
            <a:r>
              <a:rPr lang="ru-RU" sz="2000" b="1" dirty="0" smtClean="0">
                <a:solidFill>
                  <a:schemeClr val="bg1"/>
                </a:solidFill>
              </a:rPr>
              <a:t>по котировкам - </a:t>
            </a:r>
            <a:r>
              <a:rPr lang="ru-RU" sz="2000" dirty="0" smtClean="0">
                <a:solidFill>
                  <a:schemeClr val="bg1"/>
                </a:solidFill>
              </a:rPr>
              <a:t>совокупный годовой объем закупок не должен превышать </a:t>
            </a:r>
            <a:r>
              <a:rPr lang="ru-RU" sz="2000" b="1" dirty="0" smtClean="0">
                <a:solidFill>
                  <a:schemeClr val="bg1"/>
                </a:solidFill>
              </a:rPr>
              <a:t>10 %</a:t>
            </a:r>
            <a:r>
              <a:rPr lang="ru-RU" sz="2000" dirty="0" smtClean="0">
                <a:solidFill>
                  <a:schemeClr val="bg1"/>
                </a:solidFill>
              </a:rPr>
              <a:t> от общего объема закупок, либо </a:t>
            </a:r>
            <a:r>
              <a:rPr lang="ru-RU" sz="2000" b="1" dirty="0" smtClean="0">
                <a:solidFill>
                  <a:schemeClr val="bg1"/>
                </a:solidFill>
              </a:rPr>
              <a:t>100 млн. руб</a:t>
            </a:r>
            <a:r>
              <a:rPr lang="ru-RU" sz="2000" dirty="0" smtClean="0">
                <a:solidFill>
                  <a:schemeClr val="bg1"/>
                </a:solidFill>
              </a:rPr>
              <a:t>. (ч.2 ст.72 );</a:t>
            </a:r>
          </a:p>
          <a:p>
            <a:pPr marL="285750" indent="-285750" algn="just" eaLnBrk="1" fontAlgn="auto" hangingPunct="1">
              <a:lnSpc>
                <a:spcPct val="150000"/>
              </a:lnSpc>
              <a:spcAft>
                <a:spcPts val="0"/>
              </a:spcAft>
              <a:buClrTx/>
              <a:buSzPct val="100000"/>
              <a:buFont typeface="Wingdings" pitchFamily="2" charset="2"/>
              <a:buChar char="Ø"/>
              <a:tabLst>
                <a:tab pos="180975" algn="l"/>
              </a:tabLst>
              <a:defRPr/>
            </a:pPr>
            <a:endParaRPr lang="ru-RU" sz="2000" dirty="0" smtClean="0">
              <a:solidFill>
                <a:schemeClr val="bg1"/>
              </a:solidFill>
            </a:endParaRPr>
          </a:p>
        </p:txBody>
      </p:sp>
      <p:sp>
        <p:nvSpPr>
          <p:cNvPr id="3" name="Прямоугольник 2"/>
          <p:cNvSpPr/>
          <p:nvPr/>
        </p:nvSpPr>
        <p:spPr>
          <a:xfrm>
            <a:off x="1492550" y="251937"/>
            <a:ext cx="6175794" cy="584775"/>
          </a:xfrm>
          <a:prstGeom prst="rect">
            <a:avLst/>
          </a:prstGeom>
        </p:spPr>
        <p:txBody>
          <a:bodyPr wrap="none">
            <a:spAutoFit/>
          </a:bodyPr>
          <a:lstStyle/>
          <a:p>
            <a:pPr marL="0" indent="85725" algn="ctr" eaLnBrk="1" fontAlgn="auto" hangingPunct="1">
              <a:spcAft>
                <a:spcPts val="0"/>
              </a:spcAft>
              <a:buClr>
                <a:schemeClr val="tx1">
                  <a:shade val="95000"/>
                </a:schemeClr>
              </a:buClr>
              <a:buFontTx/>
              <a:buNone/>
              <a:defRPr/>
            </a:pPr>
            <a:r>
              <a:rPr lang="ru-RU" sz="3200" b="1" dirty="0">
                <a:solidFill>
                  <a:schemeClr val="bg1"/>
                </a:solidFill>
                <a:effectLst>
                  <a:outerShdw blurRad="38100" dist="38100" dir="2700000" algn="tl">
                    <a:srgbClr val="000000">
                      <a:alpha val="43137"/>
                    </a:srgbClr>
                  </a:outerShdw>
                </a:effectLst>
              </a:rPr>
              <a:t>Основные нововведения закона</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4</a:t>
            </a:fld>
            <a:endParaRPr lang="ru-RU" sz="1800" b="1" dirty="0">
              <a:solidFill>
                <a:schemeClr val="bg1"/>
              </a:solidFill>
              <a:effectLst>
                <a:outerShdw blurRad="38100" dist="38100" dir="2700000" algn="tl">
                  <a:srgbClr val="000000">
                    <a:alpha val="43137"/>
                  </a:srgbClr>
                </a:outerShdw>
              </a:effectLst>
            </a:endParaRPr>
          </a:p>
        </p:txBody>
      </p:sp>
      <p:sp>
        <p:nvSpPr>
          <p:cNvPr id="4" name="AutoShape 4" descr="https://encrypted-tbn3.gstatic.com/images?q=tbn:ANd9GcTUI0Ghi56RIMkyycr_HhMwGak_Gt1sKbeicJyI-jqdvmjPeUwR"/>
          <p:cNvSpPr>
            <a:spLocks noChangeAspect="1" noChangeArrowheads="1"/>
          </p:cNvSpPr>
          <p:nvPr/>
        </p:nvSpPr>
        <p:spPr bwMode="auto">
          <a:xfrm>
            <a:off x="63500" y="-152400"/>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67544" y="1124744"/>
            <a:ext cx="8143875" cy="5040560"/>
          </a:xfrm>
        </p:spPr>
        <p:txBody>
          <a:bodyPr>
            <a:noAutofit/>
          </a:bodyPr>
          <a:lstStyle/>
          <a:p>
            <a:pPr marL="285750" indent="-285750" algn="just" eaLnBrk="1" fontAlgn="auto" hangingPunct="1">
              <a:spcAft>
                <a:spcPts val="0"/>
              </a:spcAft>
              <a:buClrTx/>
              <a:buSzPct val="100000"/>
              <a:buFont typeface="Wingdings" pitchFamily="2" charset="2"/>
              <a:buChar char="Ø"/>
              <a:tabLst>
                <a:tab pos="180975" algn="l"/>
              </a:tabLst>
              <a:defRPr/>
            </a:pPr>
            <a:r>
              <a:rPr lang="ru-RU" sz="2000" b="1" dirty="0" smtClean="0">
                <a:solidFill>
                  <a:schemeClr val="bg1"/>
                </a:solidFill>
              </a:rPr>
              <a:t>по </a:t>
            </a:r>
            <a:r>
              <a:rPr lang="ru-RU" sz="2000" b="1" dirty="0">
                <a:solidFill>
                  <a:schemeClr val="bg1"/>
                </a:solidFill>
              </a:rPr>
              <a:t>закупкам</a:t>
            </a:r>
            <a:r>
              <a:rPr lang="ru-RU" sz="2000" dirty="0">
                <a:solidFill>
                  <a:schemeClr val="bg1"/>
                </a:solidFill>
              </a:rPr>
              <a:t> </a:t>
            </a:r>
            <a:r>
              <a:rPr lang="ru-RU" sz="2000" b="1" dirty="0">
                <a:solidFill>
                  <a:schemeClr val="bg1"/>
                </a:solidFill>
              </a:rPr>
              <a:t>до 100 т.р.</a:t>
            </a:r>
            <a:r>
              <a:rPr lang="ru-RU" sz="2000" dirty="0">
                <a:solidFill>
                  <a:schemeClr val="bg1"/>
                </a:solidFill>
              </a:rPr>
              <a:t> </a:t>
            </a:r>
            <a:r>
              <a:rPr lang="ru-RU" sz="2000" b="1" dirty="0">
                <a:solidFill>
                  <a:schemeClr val="bg1"/>
                </a:solidFill>
              </a:rPr>
              <a:t>- </a:t>
            </a:r>
            <a:r>
              <a:rPr lang="ru-RU" sz="2000" dirty="0">
                <a:solidFill>
                  <a:schemeClr val="bg1"/>
                </a:solidFill>
              </a:rPr>
              <a:t>совокупный годовой объем закупок, не должен превышать </a:t>
            </a:r>
            <a:r>
              <a:rPr lang="ru-RU" sz="2000" b="1" dirty="0">
                <a:solidFill>
                  <a:schemeClr val="bg1"/>
                </a:solidFill>
              </a:rPr>
              <a:t>5 %</a:t>
            </a:r>
            <a:r>
              <a:rPr lang="ru-RU" sz="2000" dirty="0">
                <a:solidFill>
                  <a:schemeClr val="bg1"/>
                </a:solidFill>
              </a:rPr>
              <a:t> размера средств, предусмотренных на осуществление всех закупок заказчика в соответствии с планом-графиком и составляет не более чем </a:t>
            </a:r>
            <a:r>
              <a:rPr lang="ru-RU" sz="2000" b="1" dirty="0">
                <a:solidFill>
                  <a:schemeClr val="bg1"/>
                </a:solidFill>
              </a:rPr>
              <a:t>50 млн. руб</a:t>
            </a:r>
            <a:r>
              <a:rPr lang="ru-RU" sz="2000" dirty="0">
                <a:solidFill>
                  <a:schemeClr val="bg1"/>
                </a:solidFill>
              </a:rPr>
              <a:t>. в год. (для заказчиков сельских поселений - нет ограничений) (п.4 ч.1 ст.93 Закона № 44-ФЗ</a:t>
            </a:r>
            <a:r>
              <a:rPr lang="ru-RU" sz="2000" dirty="0" smtClean="0">
                <a:solidFill>
                  <a:schemeClr val="bg1"/>
                </a:solidFill>
              </a:rPr>
              <a:t>);</a:t>
            </a:r>
          </a:p>
          <a:p>
            <a:pPr marL="285750" indent="-285750" algn="just" eaLnBrk="1" fontAlgn="auto" hangingPunct="1">
              <a:spcAft>
                <a:spcPts val="0"/>
              </a:spcAft>
              <a:buClrTx/>
              <a:buSzPct val="100000"/>
              <a:buNone/>
              <a:tabLst>
                <a:tab pos="180975" algn="l"/>
              </a:tabLst>
              <a:defRPr/>
            </a:pPr>
            <a:endParaRPr lang="ru-RU" sz="2000" dirty="0">
              <a:solidFill>
                <a:schemeClr val="bg1"/>
              </a:solidFill>
            </a:endParaRPr>
          </a:p>
          <a:p>
            <a:pPr marL="285750" indent="-285750" algn="just" eaLnBrk="1" hangingPunct="1">
              <a:buClrTx/>
              <a:buSzPct val="100000"/>
              <a:buFont typeface="Wingdings" pitchFamily="2" charset="2"/>
              <a:buChar char="Ø"/>
              <a:defRPr/>
            </a:pPr>
            <a:r>
              <a:rPr lang="ru-RU" sz="2000" b="1" dirty="0">
                <a:solidFill>
                  <a:schemeClr val="bg1"/>
                </a:solidFill>
              </a:rPr>
              <a:t>до 400 </a:t>
            </a:r>
            <a:r>
              <a:rPr lang="ru-RU" sz="2000" b="1" dirty="0" err="1">
                <a:solidFill>
                  <a:schemeClr val="bg1"/>
                </a:solidFill>
              </a:rPr>
              <a:t>т.р</a:t>
            </a:r>
            <a:r>
              <a:rPr lang="ru-RU" sz="2000" b="1" dirty="0">
                <a:solidFill>
                  <a:schemeClr val="bg1"/>
                </a:solidFill>
              </a:rPr>
              <a:t>. для особых заказчиков - </a:t>
            </a:r>
            <a:r>
              <a:rPr lang="ru-RU" sz="2000" dirty="0">
                <a:solidFill>
                  <a:schemeClr val="bg1"/>
                </a:solidFill>
              </a:rPr>
              <a:t>совокупный годовой объем закупок, который заказчик вправе осуществить на основании настоящего пункта, не превышает </a:t>
            </a:r>
            <a:r>
              <a:rPr lang="ru-RU" sz="2000" b="1" dirty="0">
                <a:solidFill>
                  <a:schemeClr val="bg1"/>
                </a:solidFill>
              </a:rPr>
              <a:t>50</a:t>
            </a:r>
            <a:r>
              <a:rPr lang="ru-RU" sz="2000" b="1" dirty="0" smtClean="0">
                <a:solidFill>
                  <a:schemeClr val="bg1"/>
                </a:solidFill>
              </a:rPr>
              <a:t>%  </a:t>
            </a:r>
            <a:r>
              <a:rPr lang="ru-RU" sz="2000" dirty="0" smtClean="0">
                <a:solidFill>
                  <a:schemeClr val="bg1"/>
                </a:solidFill>
              </a:rPr>
              <a:t>размера </a:t>
            </a:r>
            <a:r>
              <a:rPr lang="ru-RU" sz="2000" dirty="0">
                <a:solidFill>
                  <a:schemeClr val="bg1"/>
                </a:solidFill>
              </a:rPr>
              <a:t>средств, предусмотренных на осуществление всех </a:t>
            </a:r>
            <a:r>
              <a:rPr lang="ru-RU" sz="2000" dirty="0" smtClean="0">
                <a:solidFill>
                  <a:schemeClr val="bg1"/>
                </a:solidFill>
              </a:rPr>
              <a:t>закупок</a:t>
            </a:r>
            <a:r>
              <a:rPr lang="ru-RU" sz="2000" dirty="0">
                <a:solidFill>
                  <a:schemeClr val="bg1"/>
                </a:solidFill>
              </a:rPr>
              <a:t>, либо не </a:t>
            </a:r>
            <a:r>
              <a:rPr lang="ru-RU" sz="2000" dirty="0" smtClean="0">
                <a:solidFill>
                  <a:schemeClr val="bg1"/>
                </a:solidFill>
              </a:rPr>
              <a:t>более</a:t>
            </a:r>
            <a:r>
              <a:rPr lang="ru-RU" sz="2000" b="1" dirty="0" smtClean="0">
                <a:solidFill>
                  <a:schemeClr val="bg1"/>
                </a:solidFill>
              </a:rPr>
              <a:t>  20 </a:t>
            </a:r>
            <a:r>
              <a:rPr lang="ru-RU" sz="2000" b="1" dirty="0">
                <a:solidFill>
                  <a:schemeClr val="bg1"/>
                </a:solidFill>
              </a:rPr>
              <a:t>млн.» руб</a:t>
            </a:r>
            <a:r>
              <a:rPr lang="ru-RU" sz="2000" dirty="0">
                <a:solidFill>
                  <a:schemeClr val="bg1"/>
                </a:solidFill>
              </a:rPr>
              <a:t>. (</a:t>
            </a:r>
            <a:r>
              <a:rPr lang="ru-RU" sz="2000" dirty="0" err="1">
                <a:solidFill>
                  <a:schemeClr val="bg1"/>
                </a:solidFill>
              </a:rPr>
              <a:t>п.5</a:t>
            </a:r>
            <a:r>
              <a:rPr lang="ru-RU" sz="2000" dirty="0">
                <a:solidFill>
                  <a:schemeClr val="bg1"/>
                </a:solidFill>
              </a:rPr>
              <a:t> </a:t>
            </a:r>
            <a:r>
              <a:rPr lang="ru-RU" sz="2000" dirty="0" err="1">
                <a:solidFill>
                  <a:schemeClr val="bg1"/>
                </a:solidFill>
              </a:rPr>
              <a:t>ч.1</a:t>
            </a:r>
            <a:r>
              <a:rPr lang="ru-RU" sz="2000" dirty="0">
                <a:solidFill>
                  <a:schemeClr val="bg1"/>
                </a:solidFill>
              </a:rPr>
              <a:t> </a:t>
            </a:r>
            <a:r>
              <a:rPr lang="ru-RU" sz="2000" dirty="0" err="1">
                <a:solidFill>
                  <a:schemeClr val="bg1"/>
                </a:solidFill>
              </a:rPr>
              <a:t>ст.93</a:t>
            </a:r>
            <a:r>
              <a:rPr lang="ru-RU" sz="2000" dirty="0">
                <a:solidFill>
                  <a:schemeClr val="bg1"/>
                </a:solidFill>
              </a:rPr>
              <a:t> Закона № 44-ФЗ</a:t>
            </a:r>
            <a:r>
              <a:rPr lang="ru-RU" sz="2000" dirty="0" smtClean="0">
                <a:solidFill>
                  <a:schemeClr val="bg1"/>
                </a:solidFill>
              </a:rPr>
              <a:t>).</a:t>
            </a:r>
            <a:endParaRPr lang="en-US" sz="2000" dirty="0" smtClean="0">
              <a:solidFill>
                <a:schemeClr val="bg1"/>
              </a:solidFill>
            </a:endParaRPr>
          </a:p>
          <a:p>
            <a:pPr marL="0" indent="0" algn="just" eaLnBrk="1" hangingPunct="1">
              <a:buClrTx/>
              <a:buNone/>
              <a:defRPr/>
            </a:pPr>
            <a:endParaRPr lang="ru-RU" sz="2000" b="1" dirty="0" smtClean="0">
              <a:solidFill>
                <a:schemeClr val="bg1"/>
              </a:solidFill>
            </a:endParaRPr>
          </a:p>
        </p:txBody>
      </p:sp>
      <p:sp>
        <p:nvSpPr>
          <p:cNvPr id="3" name="Прямоугольник 2"/>
          <p:cNvSpPr/>
          <p:nvPr/>
        </p:nvSpPr>
        <p:spPr>
          <a:xfrm>
            <a:off x="1492550" y="260648"/>
            <a:ext cx="6175794" cy="584775"/>
          </a:xfrm>
          <a:prstGeom prst="rect">
            <a:avLst/>
          </a:prstGeom>
        </p:spPr>
        <p:txBody>
          <a:bodyPr wrap="none">
            <a:spAutoFit/>
          </a:bodyPr>
          <a:lstStyle/>
          <a:p>
            <a:pPr marL="0" indent="85725" algn="ctr" eaLnBrk="1" fontAlgn="auto" hangingPunct="1">
              <a:spcAft>
                <a:spcPts val="0"/>
              </a:spcAft>
              <a:buClr>
                <a:schemeClr val="tx1">
                  <a:shade val="95000"/>
                </a:schemeClr>
              </a:buClr>
              <a:buFontTx/>
              <a:buNone/>
              <a:defRPr/>
            </a:pPr>
            <a:r>
              <a:rPr lang="ru-RU" sz="3200" b="1" dirty="0">
                <a:solidFill>
                  <a:schemeClr val="bg1"/>
                </a:solidFill>
                <a:effectLst>
                  <a:outerShdw blurRad="38100" dist="38100" dir="2700000" algn="tl">
                    <a:srgbClr val="000000">
                      <a:alpha val="43137"/>
                    </a:srgbClr>
                  </a:outerShdw>
                </a:effectLst>
              </a:rPr>
              <a:t>Основные нововведения закона</a:t>
            </a: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5</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31941828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539552" y="1124744"/>
            <a:ext cx="7920880" cy="5040560"/>
          </a:xfrm>
        </p:spPr>
        <p:txBody>
          <a:bodyPr>
            <a:noAutofit/>
          </a:bodyPr>
          <a:lstStyle/>
          <a:p>
            <a:pPr marL="342900" indent="-342900" algn="just" eaLnBrk="1" hangingPunct="1">
              <a:lnSpc>
                <a:spcPct val="150000"/>
              </a:lnSpc>
              <a:buClrTx/>
              <a:buSzPct val="100000"/>
              <a:buFont typeface="Wingdings" pitchFamily="2" charset="2"/>
              <a:buChar char="Ø"/>
              <a:defRPr/>
            </a:pPr>
            <a:r>
              <a:rPr lang="ru-RU" sz="2000" dirty="0">
                <a:solidFill>
                  <a:schemeClr val="bg1"/>
                </a:solidFill>
              </a:rPr>
              <a:t>новые правила о преимуществах </a:t>
            </a:r>
            <a:r>
              <a:rPr lang="ru-RU" sz="2000" dirty="0" smtClean="0">
                <a:solidFill>
                  <a:schemeClr val="bg1"/>
                </a:solidFill>
              </a:rPr>
              <a:t>субъектов малого предпринимательства </a:t>
            </a:r>
            <a:r>
              <a:rPr lang="ru-RU" sz="2000" dirty="0">
                <a:solidFill>
                  <a:schemeClr val="bg1"/>
                </a:solidFill>
              </a:rPr>
              <a:t>и </a:t>
            </a:r>
            <a:r>
              <a:rPr lang="ru-RU" sz="2000" dirty="0" smtClean="0">
                <a:solidFill>
                  <a:schemeClr val="bg1"/>
                </a:solidFill>
              </a:rPr>
              <a:t>социально ориентированные некоммерческих организаций</a:t>
            </a:r>
            <a:endParaRPr lang="ru-RU" sz="2000" dirty="0">
              <a:solidFill>
                <a:schemeClr val="bg1"/>
              </a:solidFill>
            </a:endParaRPr>
          </a:p>
          <a:p>
            <a:pPr marL="342900" indent="-342900" algn="just" eaLnBrk="1" hangingPunct="1">
              <a:lnSpc>
                <a:spcPct val="150000"/>
              </a:lnSpc>
              <a:buClrTx/>
              <a:buSzPct val="100000"/>
              <a:buFont typeface="Wingdings" pitchFamily="2" charset="2"/>
              <a:buChar char="Ø"/>
              <a:defRPr/>
            </a:pPr>
            <a:r>
              <a:rPr lang="ru-RU" sz="2000" dirty="0">
                <a:solidFill>
                  <a:schemeClr val="bg1"/>
                </a:solidFill>
              </a:rPr>
              <a:t>защита от демпинга</a:t>
            </a:r>
          </a:p>
          <a:p>
            <a:pPr marL="342900" indent="-342900" algn="just" eaLnBrk="1" hangingPunct="1">
              <a:lnSpc>
                <a:spcPct val="150000"/>
              </a:lnSpc>
              <a:buClrTx/>
              <a:buSzPct val="100000"/>
              <a:buFont typeface="Wingdings" pitchFamily="2" charset="2"/>
              <a:buChar char="Ø"/>
              <a:defRPr/>
            </a:pPr>
            <a:r>
              <a:rPr lang="ru-RU" sz="2000" dirty="0">
                <a:solidFill>
                  <a:schemeClr val="bg1"/>
                </a:solidFill>
              </a:rPr>
              <a:t>право на одностороннее расторжение контракта</a:t>
            </a:r>
          </a:p>
          <a:p>
            <a:pPr marL="342900" indent="-342900" algn="just" eaLnBrk="1" hangingPunct="1">
              <a:lnSpc>
                <a:spcPct val="150000"/>
              </a:lnSpc>
              <a:buClrTx/>
              <a:buSzPct val="100000"/>
              <a:buFont typeface="Wingdings" pitchFamily="2" charset="2"/>
              <a:buChar char="Ø"/>
              <a:defRPr/>
            </a:pPr>
            <a:r>
              <a:rPr lang="ru-RU" sz="2000" dirty="0">
                <a:solidFill>
                  <a:schemeClr val="bg1"/>
                </a:solidFill>
              </a:rPr>
              <a:t>создание реестра (библиотеки) типовых контрактов, банковских гарантий</a:t>
            </a:r>
          </a:p>
          <a:p>
            <a:pPr marL="342900" indent="-342900" algn="just" eaLnBrk="1" hangingPunct="1">
              <a:lnSpc>
                <a:spcPct val="150000"/>
              </a:lnSpc>
              <a:buClrTx/>
              <a:buSzPct val="100000"/>
              <a:buFont typeface="Wingdings" pitchFamily="2" charset="2"/>
              <a:buChar char="Ø"/>
              <a:defRPr/>
            </a:pPr>
            <a:r>
              <a:rPr lang="ru-RU" sz="2000" dirty="0">
                <a:solidFill>
                  <a:schemeClr val="bg1"/>
                </a:solidFill>
              </a:rPr>
              <a:t>банковское сопровождение контрактов</a:t>
            </a:r>
          </a:p>
          <a:p>
            <a:pPr marL="342900" indent="-342900" algn="just" eaLnBrk="1" hangingPunct="1">
              <a:lnSpc>
                <a:spcPct val="150000"/>
              </a:lnSpc>
              <a:buClrTx/>
              <a:buSzPct val="100000"/>
              <a:buFont typeface="Wingdings" pitchFamily="2" charset="2"/>
              <a:buChar char="Ø"/>
              <a:defRPr/>
            </a:pPr>
            <a:r>
              <a:rPr lang="ru-RU" sz="2000" u="sng" dirty="0">
                <a:solidFill>
                  <a:schemeClr val="bg1"/>
                </a:solidFill>
              </a:rPr>
              <a:t>4 вида контроля + аудит + мониторинг</a:t>
            </a:r>
            <a:endParaRPr lang="ru-RU" sz="2000" dirty="0" smtClean="0">
              <a:solidFill>
                <a:schemeClr val="bg1"/>
              </a:solidFill>
            </a:endParaRPr>
          </a:p>
        </p:txBody>
      </p:sp>
      <p:sp>
        <p:nvSpPr>
          <p:cNvPr id="3" name="Прямоугольник 2"/>
          <p:cNvSpPr/>
          <p:nvPr/>
        </p:nvSpPr>
        <p:spPr>
          <a:xfrm>
            <a:off x="1492550" y="251937"/>
            <a:ext cx="6175794" cy="584775"/>
          </a:xfrm>
          <a:prstGeom prst="rect">
            <a:avLst/>
          </a:prstGeom>
        </p:spPr>
        <p:txBody>
          <a:bodyPr wrap="none">
            <a:spAutoFit/>
          </a:bodyPr>
          <a:lstStyle/>
          <a:p>
            <a:pPr marL="0" indent="85725" algn="ctr" eaLnBrk="1" fontAlgn="auto" hangingPunct="1">
              <a:spcAft>
                <a:spcPts val="0"/>
              </a:spcAft>
              <a:buClr>
                <a:schemeClr val="tx1">
                  <a:shade val="95000"/>
                </a:schemeClr>
              </a:buClr>
              <a:buFontTx/>
              <a:buNone/>
              <a:defRPr/>
            </a:pPr>
            <a:r>
              <a:rPr lang="ru-RU" sz="3200" b="1" dirty="0">
                <a:solidFill>
                  <a:schemeClr val="bg1"/>
                </a:solidFill>
                <a:effectLst>
                  <a:outerShdw blurRad="38100" dist="38100" dir="2700000" algn="tl">
                    <a:srgbClr val="000000">
                      <a:alpha val="43137"/>
                    </a:srgbClr>
                  </a:outerShdw>
                </a:effectLst>
              </a:rPr>
              <a:t>Основные нововведения закона</a:t>
            </a: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6</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5480649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46856" y="260648"/>
            <a:ext cx="8229600" cy="500062"/>
          </a:xfrm>
        </p:spPr>
        <p:txBody>
          <a:bodyPr>
            <a:noAutofit/>
          </a:bodyPr>
          <a:lstStyle/>
          <a:p>
            <a:pPr eaLnBrk="1" fontAlgn="auto" hangingPunct="1">
              <a:spcAft>
                <a:spcPts val="0"/>
              </a:spcAft>
              <a:defRPr/>
            </a:pPr>
            <a:r>
              <a:rPr lang="ru-RU" sz="2800" dirty="0" smtClean="0">
                <a:solidFill>
                  <a:schemeClr val="bg1"/>
                </a:solidFill>
                <a:latin typeface="+mn-lt"/>
              </a:rPr>
              <a:t>Принятые нормативные правовые акты </a:t>
            </a:r>
          </a:p>
        </p:txBody>
      </p:sp>
      <p:sp>
        <p:nvSpPr>
          <p:cNvPr id="7171" name="Rectangle 3"/>
          <p:cNvSpPr>
            <a:spLocks noGrp="1" noChangeArrowheads="1"/>
          </p:cNvSpPr>
          <p:nvPr>
            <p:ph idx="1"/>
          </p:nvPr>
        </p:nvSpPr>
        <p:spPr>
          <a:xfrm>
            <a:off x="468313" y="1413570"/>
            <a:ext cx="8229600" cy="4391694"/>
          </a:xfrm>
        </p:spPr>
        <p:txBody>
          <a:bodyPr/>
          <a:lstStyle/>
          <a:p>
            <a:pPr marL="180975" indent="-180975" algn="just" eaLnBrk="1" hangingPunct="1">
              <a:lnSpc>
                <a:spcPct val="80000"/>
              </a:lnSpc>
            </a:pPr>
            <a:r>
              <a:rPr lang="ru-RU" sz="2000" b="1" dirty="0" smtClean="0">
                <a:solidFill>
                  <a:schemeClr val="bg1"/>
                </a:solidFill>
              </a:rPr>
              <a:t>Приказ Минэкономразвития России от 02.10.2013 N 567 </a:t>
            </a:r>
            <a:r>
              <a:rPr lang="ru-RU" sz="2000" dirty="0" smtClean="0">
                <a:solidFill>
                  <a:schemeClr val="bg1"/>
                </a:solidFill>
              </a:rPr>
              <a:t>«Об утверждении Методических рекомендаций по применению методов определения начальной (максимальной) цены контракта, цены контракта, заключаемого с единственным поставщиком (подрядчиком, исполнителем)»</a:t>
            </a:r>
          </a:p>
          <a:p>
            <a:pPr marL="180975" indent="-180975" algn="just" eaLnBrk="1" hangingPunct="1">
              <a:lnSpc>
                <a:spcPct val="80000"/>
              </a:lnSpc>
              <a:buFont typeface="Wingdings 2" pitchFamily="18" charset="2"/>
              <a:buNone/>
            </a:pPr>
            <a:endParaRPr lang="en-US" sz="2000" dirty="0" smtClean="0">
              <a:solidFill>
                <a:schemeClr val="bg1"/>
              </a:solidFill>
            </a:endParaRPr>
          </a:p>
          <a:p>
            <a:pPr marL="180975" indent="-180975" algn="just" eaLnBrk="1" hangingPunct="1">
              <a:lnSpc>
                <a:spcPct val="80000"/>
              </a:lnSpc>
              <a:buFont typeface="Wingdings 2" pitchFamily="18" charset="2"/>
              <a:buNone/>
            </a:pPr>
            <a:endParaRPr lang="ru-RU" sz="2000" dirty="0" smtClean="0">
              <a:solidFill>
                <a:schemeClr val="bg1"/>
              </a:solidFill>
            </a:endParaRPr>
          </a:p>
          <a:p>
            <a:pPr marL="180975" indent="-180975" algn="just" eaLnBrk="1" hangingPunct="1">
              <a:lnSpc>
                <a:spcPct val="80000"/>
              </a:lnSpc>
            </a:pPr>
            <a:r>
              <a:rPr lang="ru-RU" sz="2000" b="1" dirty="0" smtClean="0">
                <a:solidFill>
                  <a:schemeClr val="bg1"/>
                </a:solidFill>
              </a:rPr>
              <a:t>Постановление Правительства РФ от 17.10.2013 N 929 </a:t>
            </a:r>
            <a:r>
              <a:rPr lang="ru-RU" sz="2000" dirty="0" smtClean="0">
                <a:solidFill>
                  <a:schemeClr val="bg1"/>
                </a:solidFill>
              </a:rPr>
              <a:t>«Об установлении предельного значения начальной (максимальной) цены контракта (цены лота), при превышении которого не могут быть предметом одного контракта (одного лота) лекарственные средства с различными международными непатентованными наименованиями или при отсутствии таких наименований с химическими, </a:t>
            </a:r>
            <a:r>
              <a:rPr lang="ru-RU" sz="2000" dirty="0" err="1" smtClean="0">
                <a:solidFill>
                  <a:schemeClr val="bg1"/>
                </a:solidFill>
              </a:rPr>
              <a:t>группировочными</a:t>
            </a:r>
            <a:r>
              <a:rPr lang="ru-RU" sz="2000" dirty="0" smtClean="0">
                <a:solidFill>
                  <a:schemeClr val="bg1"/>
                </a:solidFill>
              </a:rPr>
              <a:t> наименованиями»</a:t>
            </a: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7</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46856" y="260648"/>
            <a:ext cx="8229600" cy="500062"/>
          </a:xfrm>
        </p:spPr>
        <p:txBody>
          <a:bodyPr>
            <a:noAutofit/>
          </a:bodyPr>
          <a:lstStyle/>
          <a:p>
            <a:pPr eaLnBrk="1" fontAlgn="auto" hangingPunct="1">
              <a:spcAft>
                <a:spcPts val="0"/>
              </a:spcAft>
              <a:defRPr/>
            </a:pPr>
            <a:r>
              <a:rPr lang="ru-RU" sz="2800" dirty="0" smtClean="0">
                <a:solidFill>
                  <a:schemeClr val="bg1"/>
                </a:solidFill>
                <a:latin typeface="+mn-lt"/>
              </a:rPr>
              <a:t>Принятые нормативные правовые акты </a:t>
            </a:r>
          </a:p>
        </p:txBody>
      </p:sp>
      <p:sp>
        <p:nvSpPr>
          <p:cNvPr id="7171" name="Rectangle 3"/>
          <p:cNvSpPr>
            <a:spLocks noGrp="1" noChangeArrowheads="1"/>
          </p:cNvSpPr>
          <p:nvPr>
            <p:ph idx="1"/>
          </p:nvPr>
        </p:nvSpPr>
        <p:spPr>
          <a:xfrm>
            <a:off x="468313" y="1268760"/>
            <a:ext cx="8229600" cy="5184428"/>
          </a:xfrm>
        </p:spPr>
        <p:txBody>
          <a:bodyPr/>
          <a:lstStyle/>
          <a:p>
            <a:pPr marL="180975" indent="-180975" algn="just" eaLnBrk="1" hangingPunct="1">
              <a:lnSpc>
                <a:spcPct val="80000"/>
              </a:lnSpc>
            </a:pPr>
            <a:r>
              <a:rPr lang="ru-RU" sz="2000" b="1" dirty="0" smtClean="0">
                <a:solidFill>
                  <a:schemeClr val="bg1"/>
                </a:solidFill>
              </a:rPr>
              <a:t>Постановление Правительства РФ от 28.10.2013 N 1090 </a:t>
            </a:r>
            <a:r>
              <a:rPr lang="ru-RU" sz="2000" dirty="0" smtClean="0">
                <a:solidFill>
                  <a:schemeClr val="bg1"/>
                </a:solidFill>
              </a:rPr>
              <a:t>«Об утверждении методики сокращения количества товара, объемов работ или услуг при уменьшении цены контракта»</a:t>
            </a:r>
          </a:p>
          <a:p>
            <a:pPr marL="180975" indent="-180975" algn="just" eaLnBrk="1" hangingPunct="1">
              <a:lnSpc>
                <a:spcPct val="80000"/>
              </a:lnSpc>
              <a:buFont typeface="Wingdings 2" pitchFamily="18" charset="2"/>
              <a:buNone/>
            </a:pPr>
            <a:endParaRPr lang="en-US" sz="2000" b="1" dirty="0" smtClean="0">
              <a:solidFill>
                <a:schemeClr val="bg1"/>
              </a:solidFill>
            </a:endParaRPr>
          </a:p>
          <a:p>
            <a:pPr marL="180975" indent="-180975" algn="just" eaLnBrk="1" hangingPunct="1">
              <a:lnSpc>
                <a:spcPct val="80000"/>
              </a:lnSpc>
              <a:buFont typeface="Wingdings 2" pitchFamily="18" charset="2"/>
              <a:buNone/>
            </a:pPr>
            <a:endParaRPr lang="ru-RU" sz="2000" b="1" dirty="0" smtClean="0">
              <a:solidFill>
                <a:schemeClr val="bg1"/>
              </a:solidFill>
            </a:endParaRPr>
          </a:p>
          <a:p>
            <a:pPr marL="180975" indent="-180975" algn="just" eaLnBrk="1" hangingPunct="1">
              <a:lnSpc>
                <a:spcPct val="80000"/>
              </a:lnSpc>
            </a:pPr>
            <a:r>
              <a:rPr lang="ru-RU" sz="2000" b="1" dirty="0" smtClean="0">
                <a:solidFill>
                  <a:schemeClr val="bg1"/>
                </a:solidFill>
              </a:rPr>
              <a:t>Приказ Министерства экономического развития России от 29 октября 2013 года</a:t>
            </a:r>
            <a:r>
              <a:rPr lang="en-US" sz="2000" b="1" dirty="0" smtClean="0">
                <a:solidFill>
                  <a:schemeClr val="bg1"/>
                </a:solidFill>
              </a:rPr>
              <a:t> </a:t>
            </a:r>
            <a:r>
              <a:rPr lang="ru-RU" sz="2000" b="1" dirty="0" smtClean="0">
                <a:solidFill>
                  <a:schemeClr val="bg1"/>
                </a:solidFill>
              </a:rPr>
              <a:t>№ 631</a:t>
            </a:r>
            <a:r>
              <a:rPr lang="ru-RU" sz="2000" dirty="0" smtClean="0">
                <a:solidFill>
                  <a:schemeClr val="bg1"/>
                </a:solidFill>
              </a:rPr>
              <a:t> "Об утверждении типового положения (регламента) о контрактной службе»</a:t>
            </a:r>
          </a:p>
          <a:p>
            <a:pPr marL="180975" indent="-180975" algn="just" eaLnBrk="1" hangingPunct="1">
              <a:lnSpc>
                <a:spcPct val="80000"/>
              </a:lnSpc>
              <a:buFont typeface="Wingdings 2" pitchFamily="18" charset="2"/>
              <a:buNone/>
            </a:pPr>
            <a:endParaRPr lang="en-US" sz="2000" dirty="0" smtClean="0">
              <a:solidFill>
                <a:schemeClr val="bg1"/>
              </a:solidFill>
            </a:endParaRPr>
          </a:p>
          <a:p>
            <a:pPr marL="180975" indent="-180975" algn="just" eaLnBrk="1" hangingPunct="1">
              <a:lnSpc>
                <a:spcPct val="80000"/>
              </a:lnSpc>
              <a:buFont typeface="Wingdings 2" pitchFamily="18" charset="2"/>
              <a:buNone/>
            </a:pPr>
            <a:endParaRPr lang="ru-RU" sz="2000" dirty="0" smtClean="0">
              <a:solidFill>
                <a:schemeClr val="bg1"/>
              </a:solidFill>
            </a:endParaRPr>
          </a:p>
          <a:p>
            <a:pPr marL="180975" indent="-180975" algn="just" eaLnBrk="1" hangingPunct="1">
              <a:lnSpc>
                <a:spcPct val="80000"/>
              </a:lnSpc>
            </a:pPr>
            <a:r>
              <a:rPr lang="ru-RU" sz="2000" b="1" dirty="0" smtClean="0">
                <a:solidFill>
                  <a:schemeClr val="bg1"/>
                </a:solidFill>
              </a:rPr>
              <a:t>Распоряжение Правительства РФ от 31.10.2013 N 2019-р </a:t>
            </a:r>
            <a:r>
              <a:rPr lang="ru-RU" sz="2000" dirty="0" smtClean="0">
                <a:solidFill>
                  <a:schemeClr val="bg1"/>
                </a:solidFill>
              </a:rPr>
              <a:t>«Об установлении перечня товаров, работ, услуг, в случае осуществления закупки которых заказчик </a:t>
            </a:r>
            <a:r>
              <a:rPr lang="ru-RU" sz="2000" b="1" u="sng" dirty="0" smtClean="0">
                <a:solidFill>
                  <a:schemeClr val="bg1"/>
                </a:solidFill>
              </a:rPr>
              <a:t>обязан </a:t>
            </a:r>
            <a:r>
              <a:rPr lang="ru-RU" sz="2000" dirty="0" smtClean="0">
                <a:solidFill>
                  <a:schemeClr val="bg1"/>
                </a:solidFill>
              </a:rPr>
              <a:t>проводить электронный аукцион»</a:t>
            </a:r>
          </a:p>
        </p:txBody>
      </p:sp>
      <p:sp>
        <p:nvSpPr>
          <p:cNvPr id="4"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8</a:t>
            </a:fld>
            <a:endParaRPr lang="ru-RU" sz="1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02291383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571504"/>
          </a:xfrm>
        </p:spPr>
        <p:txBody>
          <a:bodyPr>
            <a:normAutofit/>
          </a:bodyPr>
          <a:lstStyle/>
          <a:p>
            <a:pPr eaLnBrk="1" fontAlgn="auto" hangingPunct="1">
              <a:spcAft>
                <a:spcPts val="0"/>
              </a:spcAft>
              <a:defRPr/>
            </a:pPr>
            <a:r>
              <a:rPr lang="ru-RU" sz="2800" dirty="0" smtClean="0">
                <a:solidFill>
                  <a:schemeClr val="bg1"/>
                </a:solidFill>
                <a:latin typeface="+mn-lt"/>
              </a:rPr>
              <a:t>К каким отношениям применяется 44-ФЗ?</a:t>
            </a:r>
            <a:endParaRPr lang="ru-RU" sz="2800" dirty="0">
              <a:solidFill>
                <a:schemeClr val="bg1"/>
              </a:solidFill>
              <a:latin typeface="+mn-lt"/>
            </a:endParaRPr>
          </a:p>
        </p:txBody>
      </p:sp>
      <p:sp>
        <p:nvSpPr>
          <p:cNvPr id="13315" name="Содержимое 2"/>
          <p:cNvSpPr>
            <a:spLocks noGrp="1"/>
          </p:cNvSpPr>
          <p:nvPr>
            <p:ph idx="1"/>
          </p:nvPr>
        </p:nvSpPr>
        <p:spPr>
          <a:xfrm>
            <a:off x="457200" y="1556792"/>
            <a:ext cx="8229600" cy="3816424"/>
          </a:xfrm>
        </p:spPr>
        <p:txBody>
          <a:bodyPr/>
          <a:lstStyle/>
          <a:p>
            <a:pPr marL="0" indent="266700" algn="just" eaLnBrk="1" hangingPunct="1">
              <a:buFont typeface="Wingdings 2" pitchFamily="18" charset="2"/>
              <a:buNone/>
              <a:defRPr/>
            </a:pPr>
            <a:r>
              <a:rPr lang="ru-RU" sz="2000" dirty="0" smtClean="0">
                <a:solidFill>
                  <a:schemeClr val="bg1"/>
                </a:solidFill>
                <a:cs typeface="Arial" charset="0"/>
              </a:rPr>
              <a:t>Настоящий Федеральный закон </a:t>
            </a:r>
            <a:r>
              <a:rPr lang="ru-RU" sz="2000" b="1" u="sng" dirty="0" smtClean="0">
                <a:solidFill>
                  <a:srgbClr val="8E3A4C"/>
                </a:solidFill>
                <a:cs typeface="Arial" charset="0"/>
              </a:rPr>
              <a:t>применяется к отношениям</a:t>
            </a:r>
            <a:r>
              <a:rPr lang="ru-RU" sz="2000" dirty="0" smtClean="0">
                <a:solidFill>
                  <a:schemeClr val="bg1"/>
                </a:solidFill>
                <a:cs typeface="Arial" charset="0"/>
              </a:rPr>
              <a:t>, связанным с осуществлением закупок товаров, работ, услуг для обеспечения государственных или муниципальных нужд, </a:t>
            </a:r>
            <a:r>
              <a:rPr lang="ru-RU" sz="2000" b="1" u="sng" dirty="0" smtClean="0">
                <a:solidFill>
                  <a:srgbClr val="8E3A4C"/>
                </a:solidFill>
                <a:cs typeface="Arial" charset="0"/>
              </a:rPr>
              <a:t>извещения об осуществлении которых размещены в единой информационной системе или на</a:t>
            </a:r>
            <a:r>
              <a:rPr lang="ru-RU" sz="2000" u="sng" dirty="0" smtClean="0">
                <a:solidFill>
                  <a:srgbClr val="8E3A4C"/>
                </a:solidFill>
                <a:cs typeface="Arial" charset="0"/>
              </a:rPr>
              <a:t> </a:t>
            </a:r>
            <a:r>
              <a:rPr lang="ru-RU" sz="2000" b="1" u="sng" dirty="0" smtClean="0">
                <a:solidFill>
                  <a:srgbClr val="8E3A4C"/>
                </a:solidFill>
                <a:cs typeface="Arial" charset="0"/>
              </a:rPr>
              <a:t>официальном сайте</a:t>
            </a:r>
            <a:r>
              <a:rPr lang="ru-RU" sz="2000" b="1" dirty="0" smtClean="0">
                <a:solidFill>
                  <a:srgbClr val="8E3A4C"/>
                </a:solidFill>
                <a:cs typeface="Arial" charset="0"/>
              </a:rPr>
              <a:t> </a:t>
            </a:r>
            <a:r>
              <a:rPr lang="ru-RU" sz="2000" dirty="0" smtClean="0">
                <a:solidFill>
                  <a:schemeClr val="bg1"/>
                </a:solidFill>
                <a:cs typeface="Arial" charset="0"/>
              </a:rPr>
              <a:t>Российской Федерации в </a:t>
            </a:r>
            <a:r>
              <a:rPr lang="ru-RU" sz="2000" smtClean="0">
                <a:solidFill>
                  <a:schemeClr val="bg1"/>
                </a:solidFill>
                <a:cs typeface="Arial" charset="0"/>
              </a:rPr>
              <a:t>информационно-телекоммуникационной сети  "</a:t>
            </a:r>
            <a:r>
              <a:rPr lang="ru-RU" sz="2000" dirty="0" smtClean="0">
                <a:solidFill>
                  <a:schemeClr val="bg1"/>
                </a:solidFill>
                <a:cs typeface="Arial" charset="0"/>
              </a:rPr>
              <a:t>Интернет" для размещения информации о размещении заказов на поставки товаров, выполнение работ, оказание услуг </a:t>
            </a:r>
            <a:r>
              <a:rPr lang="ru-RU" sz="2000" b="1" u="sng" dirty="0" smtClean="0">
                <a:solidFill>
                  <a:srgbClr val="8E3A4C"/>
                </a:solidFill>
                <a:cs typeface="Arial" charset="0"/>
              </a:rPr>
              <a:t>либо приглашения принять участие в которых направлены</a:t>
            </a:r>
            <a:r>
              <a:rPr lang="ru-RU" sz="2000" b="1" dirty="0" smtClean="0">
                <a:solidFill>
                  <a:schemeClr val="bg1"/>
                </a:solidFill>
                <a:cs typeface="Arial" charset="0"/>
              </a:rPr>
              <a:t> </a:t>
            </a:r>
            <a:r>
              <a:rPr lang="ru-RU" sz="2000" b="1" u="sng" smtClean="0">
                <a:solidFill>
                  <a:schemeClr val="bg1"/>
                </a:solidFill>
                <a:cs typeface="Arial" charset="0"/>
              </a:rPr>
              <a:t>после дня</a:t>
            </a:r>
            <a:r>
              <a:rPr lang="ru-RU" sz="2000" smtClean="0">
                <a:solidFill>
                  <a:srgbClr val="FFFFCC"/>
                </a:solidFill>
                <a:cs typeface="Arial" charset="0"/>
              </a:rPr>
              <a:t>  </a:t>
            </a:r>
            <a:r>
              <a:rPr lang="ru-RU" sz="2000" b="1" smtClean="0">
                <a:solidFill>
                  <a:srgbClr val="8E3A4C"/>
                </a:solidFill>
                <a:cs typeface="Arial" charset="0"/>
              </a:rPr>
              <a:t>вступления </a:t>
            </a:r>
            <a:r>
              <a:rPr lang="ru-RU" sz="2000" b="1" dirty="0" smtClean="0">
                <a:solidFill>
                  <a:srgbClr val="8E3A4C"/>
                </a:solidFill>
                <a:cs typeface="Arial" charset="0"/>
              </a:rPr>
              <a:t>в силу </a:t>
            </a:r>
            <a:r>
              <a:rPr lang="ru-RU" sz="2000" b="1" u="sng" dirty="0" smtClean="0">
                <a:solidFill>
                  <a:srgbClr val="8E3A4C"/>
                </a:solidFill>
                <a:cs typeface="Arial" charset="0"/>
              </a:rPr>
              <a:t>настоящего Федерального </a:t>
            </a:r>
            <a:r>
              <a:rPr lang="ru-RU" sz="2000" b="1" u="sng" smtClean="0">
                <a:solidFill>
                  <a:srgbClr val="8E3A4C"/>
                </a:solidFill>
                <a:cs typeface="Arial" charset="0"/>
              </a:rPr>
              <a:t>закона</a:t>
            </a:r>
            <a:r>
              <a:rPr lang="ru-RU" sz="2000" b="1" smtClean="0">
                <a:solidFill>
                  <a:srgbClr val="8E3A4C"/>
                </a:solidFill>
                <a:cs typeface="Arial" charset="0"/>
              </a:rPr>
              <a:t>.     </a:t>
            </a:r>
            <a:r>
              <a:rPr lang="ru-RU" sz="2000" b="1" i="1" u="sng" dirty="0" smtClean="0">
                <a:solidFill>
                  <a:schemeClr val="bg1"/>
                </a:solidFill>
                <a:cs typeface="Arial" charset="0"/>
              </a:rPr>
              <a:t>ч.1 ст. 112 </a:t>
            </a:r>
            <a:r>
              <a:rPr lang="ru-RU" sz="2000" b="1" i="1" u="sng" dirty="0" smtClean="0">
                <a:solidFill>
                  <a:schemeClr val="bg1"/>
                </a:solidFill>
              </a:rPr>
              <a:t>Закона № 44-ФЗ</a:t>
            </a:r>
            <a:endParaRPr lang="ru-RU" sz="2000" b="1" i="1" u="sng" dirty="0" smtClean="0">
              <a:solidFill>
                <a:schemeClr val="bg1"/>
              </a:solidFill>
              <a:cs typeface="Arial" charset="0"/>
            </a:endParaRPr>
          </a:p>
        </p:txBody>
      </p:sp>
      <p:sp>
        <p:nvSpPr>
          <p:cNvPr id="5" name="Номер слайда 2"/>
          <p:cNvSpPr>
            <a:spLocks noGrp="1"/>
          </p:cNvSpPr>
          <p:nvPr>
            <p:ph type="sldNum" sz="quarter" idx="12"/>
          </p:nvPr>
        </p:nvSpPr>
        <p:spPr>
          <a:xfrm>
            <a:off x="8532440" y="6093296"/>
            <a:ext cx="442392" cy="472481"/>
          </a:xfrm>
          <a:ln>
            <a:noFill/>
          </a:ln>
        </p:spPr>
        <p:txBody>
          <a:bodyPr/>
          <a:lstStyle/>
          <a:p>
            <a:pPr algn="ctr">
              <a:defRPr/>
            </a:pPr>
            <a:fld id="{650164B8-55C4-4ADA-B796-F08D0B93BAFE}" type="slidenum">
              <a:rPr lang="ru-RU" sz="1800" b="1" smtClean="0">
                <a:solidFill>
                  <a:schemeClr val="bg1"/>
                </a:solidFill>
                <a:effectLst>
                  <a:outerShdw blurRad="38100" dist="38100" dir="2700000" algn="tl">
                    <a:srgbClr val="000000">
                      <a:alpha val="43137"/>
                    </a:srgbClr>
                  </a:outerShdw>
                </a:effectLst>
              </a:rPr>
              <a:pPr algn="ctr">
                <a:defRPr/>
              </a:pPr>
              <a:t>9</a:t>
            </a:fld>
            <a:endParaRPr lang="ru-RU" sz="1800" b="1"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15151</TotalTime>
  <Words>4088</Words>
  <Application>Microsoft Office PowerPoint</Application>
  <PresentationFormat>Экран (4:3)</PresentationFormat>
  <Paragraphs>301</Paragraphs>
  <Slides>25</Slides>
  <Notes>25</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Апекс</vt:lpstr>
      <vt:lpstr>Подготовка к переходу на контрактную систему </vt:lpstr>
      <vt:lpstr>Слайд 2</vt:lpstr>
      <vt:lpstr>Основные этапы  развития госзаказа</vt:lpstr>
      <vt:lpstr>Слайд 4</vt:lpstr>
      <vt:lpstr>Слайд 5</vt:lpstr>
      <vt:lpstr>Слайд 6</vt:lpstr>
      <vt:lpstr>Принятые нормативные правовые акты </vt:lpstr>
      <vt:lpstr>Принятые нормативные правовые акты </vt:lpstr>
      <vt:lpstr>К каким отношениям применяется 44-ФЗ?</vt:lpstr>
      <vt:lpstr>Государственные контракты (договора) заключенные до 01.01.2014 года</vt:lpstr>
      <vt:lpstr>Разместили заказ до 01.01.2014 года,  но подведение итогов после 2014 году,   по каким правилам подводить итоги?</vt:lpstr>
      <vt:lpstr>Слайд 12</vt:lpstr>
      <vt:lpstr>Что необходимо сделать заказчику к 01.01.2014г.</vt:lpstr>
      <vt:lpstr>Что необходимо сделать заказчику к 01.01.2014г.</vt:lpstr>
      <vt:lpstr>Особенности закупок бюджетных учреждений</vt:lpstr>
      <vt:lpstr>Особенности закупок бюджетных учреждений</vt:lpstr>
      <vt:lpstr>Положение о закупке</vt:lpstr>
      <vt:lpstr>Слайд 18</vt:lpstr>
      <vt:lpstr>Слайд 19</vt:lpstr>
      <vt:lpstr>Слайд 20</vt:lpstr>
      <vt:lpstr>Слайд 21</vt:lpstr>
      <vt:lpstr>Слайд 22</vt:lpstr>
      <vt:lpstr>Слайд 23</vt:lpstr>
      <vt:lpstr>Слайд 24</vt:lpstr>
      <vt:lpstr>Слайд 25</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 слайда</dc:title>
  <dc:subject/>
  <dc:creator>Mark</dc:creator>
  <cp:keywords/>
  <dc:description/>
  <cp:lastModifiedBy>Обращения граждан</cp:lastModifiedBy>
  <cp:revision>3146</cp:revision>
  <cp:lastPrinted>2013-12-18T05:21:04Z</cp:lastPrinted>
  <dcterms:created xsi:type="dcterms:W3CDTF">2005-09-09T15:21:17Z</dcterms:created>
  <dcterms:modified xsi:type="dcterms:W3CDTF">2013-12-18T10:49:33Z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TC011367951049</vt:lpwstr>
  </property>
</Properties>
</file>