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301" r:id="rId3"/>
    <p:sldId id="297" r:id="rId4"/>
    <p:sldId id="298" r:id="rId5"/>
    <p:sldId id="299" r:id="rId6"/>
    <p:sldId id="300" r:id="rId7"/>
    <p:sldId id="295" r:id="rId8"/>
    <p:sldId id="284" r:id="rId9"/>
    <p:sldId id="303" r:id="rId10"/>
    <p:sldId id="307" r:id="rId11"/>
    <p:sldId id="260" r:id="rId12"/>
    <p:sldId id="258" r:id="rId13"/>
    <p:sldId id="282" r:id="rId14"/>
    <p:sldId id="268" r:id="rId15"/>
    <p:sldId id="293" r:id="rId16"/>
    <p:sldId id="304" r:id="rId17"/>
    <p:sldId id="291" r:id="rId18"/>
    <p:sldId id="283" r:id="rId19"/>
    <p:sldId id="270" r:id="rId20"/>
    <p:sldId id="263" r:id="rId21"/>
    <p:sldId id="285" r:id="rId22"/>
    <p:sldId id="271" r:id="rId23"/>
    <p:sldId id="292" r:id="rId24"/>
    <p:sldId id="287" r:id="rId25"/>
    <p:sldId id="277" r:id="rId26"/>
    <p:sldId id="266" r:id="rId27"/>
    <p:sldId id="286" r:id="rId28"/>
    <p:sldId id="272" r:id="rId29"/>
    <p:sldId id="276" r:id="rId30"/>
    <p:sldId id="289" r:id="rId31"/>
    <p:sldId id="290" r:id="rId32"/>
    <p:sldId id="274" r:id="rId33"/>
    <p:sldId id="273" r:id="rId34"/>
    <p:sldId id="275" r:id="rId35"/>
    <p:sldId id="296" r:id="rId36"/>
    <p:sldId id="308" r:id="rId37"/>
    <p:sldId id="306" r:id="rId38"/>
    <p:sldId id="280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0.xlsx"/><Relationship Id="rId1" Type="http://schemas.openxmlformats.org/officeDocument/2006/relationships/themeOverride" Target="../theme/themeOverride1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смертность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64701</c:v>
                </c:pt>
                <c:pt idx="1">
                  <c:v>59108</c:v>
                </c:pt>
                <c:pt idx="2">
                  <c:v>59033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Смертность от болезней  системы кровообращения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35982</c:v>
                </c:pt>
                <c:pt idx="1">
                  <c:v>32260</c:v>
                </c:pt>
                <c:pt idx="2">
                  <c:v>31560</c:v>
                </c:pt>
              </c:numCache>
            </c:numRef>
          </c:val>
        </c:ser>
        <c:dLbls/>
        <c:axId val="68323968"/>
        <c:axId val="68350336"/>
      </c:barChart>
      <c:catAx>
        <c:axId val="68323968"/>
        <c:scaling>
          <c:orientation val="minMax"/>
        </c:scaling>
        <c:axPos val="b"/>
        <c:tickLblPos val="nextTo"/>
        <c:crossAx val="68350336"/>
        <c:crosses val="autoZero"/>
        <c:auto val="1"/>
        <c:lblAlgn val="ctr"/>
        <c:lblOffset val="100"/>
      </c:catAx>
      <c:valAx>
        <c:axId val="68350336"/>
        <c:scaling>
          <c:orientation val="minMax"/>
        </c:scaling>
        <c:axPos val="l"/>
        <c:majorGridlines/>
        <c:numFmt formatCode="General" sourceLinked="1"/>
        <c:tickLblPos val="nextTo"/>
        <c:crossAx val="68323968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625133663847573E-2"/>
          <c:y val="5.4303802306823995E-2"/>
          <c:w val="0.87286502381646724"/>
          <c:h val="0.83373085462696028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Процент умерших старше 75 лет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58.2</c:v>
                </c:pt>
                <c:pt idx="1">
                  <c:v>63.3</c:v>
                </c:pt>
                <c:pt idx="2">
                  <c:v>63.5</c:v>
                </c:pt>
              </c:numCache>
            </c:numRef>
          </c:val>
        </c:ser>
        <c:dLbls/>
        <c:gapWidth val="55"/>
        <c:overlap val="100"/>
        <c:axId val="91674496"/>
        <c:axId val="91676032"/>
      </c:barChart>
      <c:catAx>
        <c:axId val="91674496"/>
        <c:scaling>
          <c:orientation val="minMax"/>
        </c:scaling>
        <c:axPos val="b"/>
        <c:majorTickMark val="none"/>
        <c:tickLblPos val="nextTo"/>
        <c:crossAx val="91676032"/>
        <c:crosses val="autoZero"/>
        <c:auto val="1"/>
        <c:lblAlgn val="ctr"/>
        <c:lblOffset val="100"/>
      </c:catAx>
      <c:valAx>
        <c:axId val="91676032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majorTickMark val="none"/>
        <c:tickLblPos val="nextTo"/>
        <c:crossAx val="916744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15.7</c:v>
                </c:pt>
                <c:pt idx="1">
                  <c:v>15.8</c:v>
                </c:pt>
                <c:pt idx="2">
                  <c:v>13.4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0.1</c:v>
                </c:pt>
              </c:numCache>
            </c:numRef>
          </c:val>
        </c:ser>
        <c:dLbls/>
        <c:axId val="106750720"/>
        <c:axId val="106752256"/>
      </c:barChart>
      <c:catAx>
        <c:axId val="106750720"/>
        <c:scaling>
          <c:orientation val="minMax"/>
        </c:scaling>
        <c:axPos val="b"/>
        <c:tickLblPos val="nextTo"/>
        <c:crossAx val="106752256"/>
        <c:crosses val="autoZero"/>
        <c:auto val="1"/>
        <c:lblAlgn val="ctr"/>
        <c:lblOffset val="100"/>
      </c:catAx>
      <c:valAx>
        <c:axId val="106752256"/>
        <c:scaling>
          <c:orientation val="minMax"/>
        </c:scaling>
        <c:axPos val="l"/>
        <c:majorGridlines/>
        <c:numFmt formatCode="General" sourceLinked="1"/>
        <c:tickLblPos val="nextTo"/>
        <c:crossAx val="1067507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6.3967386021191813E-2"/>
          <c:y val="4.4861391929187276E-2"/>
          <c:w val="0.93448940410226478"/>
          <c:h val="0.8431732650045969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Процент умерших старше 75 лет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22.4</c:v>
                </c:pt>
                <c:pt idx="1">
                  <c:v>45.3</c:v>
                </c:pt>
                <c:pt idx="2">
                  <c:v>48.8</c:v>
                </c:pt>
              </c:numCache>
            </c:numRef>
          </c:val>
        </c:ser>
        <c:dLbls/>
        <c:axId val="106758144"/>
        <c:axId val="106759680"/>
      </c:barChart>
      <c:catAx>
        <c:axId val="106758144"/>
        <c:scaling>
          <c:orientation val="minMax"/>
        </c:scaling>
        <c:axPos val="b"/>
        <c:tickLblPos val="nextTo"/>
        <c:crossAx val="106759680"/>
        <c:crosses val="autoZero"/>
        <c:auto val="1"/>
        <c:lblAlgn val="ctr"/>
        <c:lblOffset val="100"/>
      </c:catAx>
      <c:valAx>
        <c:axId val="106759680"/>
        <c:scaling>
          <c:orientation val="minMax"/>
        </c:scaling>
        <c:axPos val="l"/>
        <c:majorGridlines/>
        <c:numFmt formatCode="General" sourceLinked="1"/>
        <c:tickLblPos val="nextTo"/>
        <c:crossAx val="1067581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5.8</c:v>
                </c:pt>
                <c:pt idx="1">
                  <c:v>6.2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1.0000000000000004E-2</c:v>
                </c:pt>
              </c:numCache>
            </c:numRef>
          </c:val>
        </c:ser>
        <c:dLbls/>
        <c:axId val="99854976"/>
        <c:axId val="99869056"/>
      </c:barChart>
      <c:catAx>
        <c:axId val="99854976"/>
        <c:scaling>
          <c:orientation val="minMax"/>
        </c:scaling>
        <c:axPos val="b"/>
        <c:tickLblPos val="nextTo"/>
        <c:crossAx val="99869056"/>
        <c:crosses val="autoZero"/>
        <c:auto val="1"/>
        <c:lblAlgn val="ctr"/>
        <c:lblOffset val="100"/>
      </c:catAx>
      <c:valAx>
        <c:axId val="99869056"/>
        <c:scaling>
          <c:orientation val="minMax"/>
        </c:scaling>
        <c:axPos val="l"/>
        <c:majorGridlines/>
        <c:numFmt formatCode="General" sourceLinked="1"/>
        <c:tickLblPos val="nextTo"/>
        <c:crossAx val="99854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Процент умерших от последствий ЦВБ старше 75 лет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65</c:v>
                </c:pt>
                <c:pt idx="1">
                  <c:v>68</c:v>
                </c:pt>
                <c:pt idx="2">
                  <c:v>68.2</c:v>
                </c:pt>
              </c:numCache>
            </c:numRef>
          </c:val>
        </c:ser>
        <c:dLbls/>
        <c:overlap val="100"/>
        <c:axId val="106824832"/>
        <c:axId val="107578112"/>
      </c:barChart>
      <c:catAx>
        <c:axId val="106824832"/>
        <c:scaling>
          <c:orientation val="minMax"/>
        </c:scaling>
        <c:axPos val="b"/>
        <c:tickLblPos val="nextTo"/>
        <c:crossAx val="107578112"/>
        <c:crosses val="autoZero"/>
        <c:auto val="1"/>
        <c:lblAlgn val="ctr"/>
        <c:lblOffset val="100"/>
      </c:catAx>
      <c:valAx>
        <c:axId val="107578112"/>
        <c:scaling>
          <c:orientation val="minMax"/>
        </c:scaling>
        <c:axPos val="l"/>
        <c:majorGridlines/>
        <c:numFmt formatCode="General" sourceLinked="1"/>
        <c:tickLblPos val="nextTo"/>
        <c:crossAx val="1068248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13.2</c:v>
                </c:pt>
                <c:pt idx="1">
                  <c:v>15.5</c:v>
                </c:pt>
                <c:pt idx="2">
                  <c:v>16.3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1.0000000000000004E-2</c:v>
                </c:pt>
              </c:numCache>
            </c:numRef>
          </c:val>
        </c:ser>
        <c:dLbls/>
        <c:axId val="107056128"/>
        <c:axId val="107062016"/>
      </c:barChart>
      <c:catAx>
        <c:axId val="107056128"/>
        <c:scaling>
          <c:orientation val="minMax"/>
        </c:scaling>
        <c:axPos val="b"/>
        <c:tickLblPos val="nextTo"/>
        <c:crossAx val="107062016"/>
        <c:crosses val="autoZero"/>
        <c:auto val="1"/>
        <c:lblAlgn val="ctr"/>
        <c:lblOffset val="100"/>
      </c:catAx>
      <c:valAx>
        <c:axId val="107062016"/>
        <c:scaling>
          <c:orientation val="minMax"/>
        </c:scaling>
        <c:axPos val="l"/>
        <c:majorGridlines/>
        <c:numFmt formatCode="General" sourceLinked="1"/>
        <c:tickLblPos val="nextTo"/>
        <c:crossAx val="107056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Процент умерших от хронических форм ЦВБ старше 75 лет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76</c:v>
                </c:pt>
                <c:pt idx="1">
                  <c:v>77</c:v>
                </c:pt>
                <c:pt idx="2">
                  <c:v>79</c:v>
                </c:pt>
              </c:numCache>
            </c:numRef>
          </c:val>
        </c:ser>
        <c:dLbls/>
        <c:overlap val="100"/>
        <c:axId val="107514112"/>
        <c:axId val="107520000"/>
      </c:barChart>
      <c:catAx>
        <c:axId val="107514112"/>
        <c:scaling>
          <c:orientation val="minMax"/>
        </c:scaling>
        <c:axPos val="b"/>
        <c:tickLblPos val="nextTo"/>
        <c:crossAx val="107520000"/>
        <c:crosses val="autoZero"/>
        <c:auto val="1"/>
        <c:lblAlgn val="ctr"/>
        <c:lblOffset val="100"/>
      </c:catAx>
      <c:valAx>
        <c:axId val="107520000"/>
        <c:scaling>
          <c:orientation val="minMax"/>
        </c:scaling>
        <c:axPos val="l"/>
        <c:majorGridlines/>
        <c:numFmt formatCode="General" sourceLinked="1"/>
        <c:tickLblPos val="nextTo"/>
        <c:crossAx val="1075141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  <c:pt idx="1">
                  <c:v>11</c:v>
                </c:pt>
                <c:pt idx="2">
                  <c:v>11.7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1.0000000000000004E-2</c:v>
                </c:pt>
              </c:numCache>
            </c:numRef>
          </c:val>
        </c:ser>
        <c:dLbls/>
        <c:axId val="109896832"/>
        <c:axId val="109898368"/>
      </c:barChart>
      <c:catAx>
        <c:axId val="109896832"/>
        <c:scaling>
          <c:orientation val="minMax"/>
        </c:scaling>
        <c:axPos val="b"/>
        <c:tickLblPos val="nextTo"/>
        <c:crossAx val="109898368"/>
        <c:crosses val="autoZero"/>
        <c:auto val="1"/>
        <c:lblAlgn val="ctr"/>
        <c:lblOffset val="100"/>
      </c:catAx>
      <c:valAx>
        <c:axId val="109898368"/>
        <c:scaling>
          <c:orientation val="minMax"/>
        </c:scaling>
        <c:axPos val="l"/>
        <c:majorGridlines/>
        <c:numFmt formatCode="General" sourceLinked="1"/>
        <c:tickLblPos val="nextTo"/>
        <c:crossAx val="1098968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1.0000000000000004E-2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76.2</c:v>
                </c:pt>
                <c:pt idx="1">
                  <c:v>78.599999999999994</c:v>
                </c:pt>
                <c:pt idx="2">
                  <c:v>80.400000000000006</c:v>
                </c:pt>
              </c:numCache>
            </c:numRef>
          </c:val>
        </c:ser>
        <c:dLbls/>
        <c:axId val="109940096"/>
        <c:axId val="109954176"/>
      </c:barChart>
      <c:catAx>
        <c:axId val="109940096"/>
        <c:scaling>
          <c:orientation val="minMax"/>
        </c:scaling>
        <c:axPos val="b"/>
        <c:tickLblPos val="nextTo"/>
        <c:crossAx val="109954176"/>
        <c:crosses val="autoZero"/>
        <c:auto val="1"/>
        <c:lblAlgn val="ctr"/>
        <c:lblOffset val="100"/>
      </c:catAx>
      <c:valAx>
        <c:axId val="109954176"/>
        <c:scaling>
          <c:orientation val="minMax"/>
        </c:scaling>
        <c:axPos val="l"/>
        <c:majorGridlines/>
        <c:numFmt formatCode="General" sourceLinked="1"/>
        <c:tickLblPos val="nextTo"/>
        <c:crossAx val="1099400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лиц старше 75 лет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68.5</c:v>
                </c:pt>
                <c:pt idx="1">
                  <c:v>68.8</c:v>
                </c:pt>
                <c:pt idx="2">
                  <c:v>69.7</c:v>
                </c:pt>
              </c:numCache>
            </c:numRef>
          </c:val>
        </c:ser>
        <c:dLbls/>
        <c:axId val="25384448"/>
        <c:axId val="25385984"/>
      </c:barChart>
      <c:catAx>
        <c:axId val="25384448"/>
        <c:scaling>
          <c:orientation val="minMax"/>
        </c:scaling>
        <c:axPos val="b"/>
        <c:tickLblPos val="nextTo"/>
        <c:crossAx val="25385984"/>
        <c:crosses val="autoZero"/>
        <c:auto val="1"/>
        <c:lblAlgn val="ctr"/>
        <c:lblOffset val="100"/>
      </c:catAx>
      <c:valAx>
        <c:axId val="25385984"/>
        <c:scaling>
          <c:orientation val="minMax"/>
        </c:scaling>
        <c:axPos val="l"/>
        <c:majorGridlines/>
        <c:numFmt formatCode="General" sourceLinked="1"/>
        <c:tickLblPos val="nextTo"/>
        <c:crossAx val="25384448"/>
        <c:crosses val="autoZero"/>
        <c:crossBetween val="between"/>
      </c:valAx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55.6</c:v>
                </c:pt>
                <c:pt idx="1">
                  <c:v>54.6</c:v>
                </c:pt>
                <c:pt idx="2">
                  <c:v>53.5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1.0000000000000004E-2</c:v>
                </c:pt>
                <c:pt idx="1">
                  <c:v>0</c:v>
                </c:pt>
                <c:pt idx="2">
                  <c:v>0.1</c:v>
                </c:pt>
              </c:numCache>
            </c:numRef>
          </c:val>
        </c:ser>
        <c:dLbls/>
        <c:axId val="71317760"/>
        <c:axId val="71331840"/>
      </c:barChart>
      <c:catAx>
        <c:axId val="71317760"/>
        <c:scaling>
          <c:orientation val="minMax"/>
        </c:scaling>
        <c:axPos val="b"/>
        <c:tickLblPos val="nextTo"/>
        <c:crossAx val="71331840"/>
        <c:crosses val="autoZero"/>
        <c:auto val="1"/>
        <c:lblAlgn val="ctr"/>
        <c:lblOffset val="100"/>
      </c:catAx>
      <c:valAx>
        <c:axId val="71331840"/>
        <c:scaling>
          <c:orientation val="minMax"/>
        </c:scaling>
        <c:axPos val="l"/>
        <c:majorGridlines/>
        <c:numFmt formatCode="General" sourceLinked="1"/>
        <c:tickLblPos val="nextTo"/>
        <c:crossAx val="713177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65.099999999999994</c:v>
                </c:pt>
                <c:pt idx="1">
                  <c:v>71.900000000000006</c:v>
                </c:pt>
                <c:pt idx="2">
                  <c:v>73.900000000000006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1.0000000000000002E-3</c:v>
                </c:pt>
              </c:numCache>
            </c:numRef>
          </c:val>
        </c:ser>
        <c:dLbls/>
        <c:axId val="77651328"/>
        <c:axId val="77657216"/>
      </c:barChart>
      <c:catAx>
        <c:axId val="77651328"/>
        <c:scaling>
          <c:orientation val="minMax"/>
        </c:scaling>
        <c:axPos val="b"/>
        <c:tickLblPos val="nextTo"/>
        <c:crossAx val="77657216"/>
        <c:crosses val="autoZero"/>
        <c:auto val="1"/>
        <c:lblAlgn val="ctr"/>
        <c:lblOffset val="100"/>
      </c:catAx>
      <c:valAx>
        <c:axId val="77657216"/>
        <c:scaling>
          <c:orientation val="minMax"/>
        </c:scaling>
        <c:axPos val="l"/>
        <c:majorGridlines/>
        <c:numFmt formatCode="General" sourceLinked="1"/>
        <c:tickLblPos val="nextTo"/>
        <c:crossAx val="776513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9.558166631623119E-2"/>
          <c:y val="3.5642468297173345E-2"/>
          <c:w val="0.63702002527461865"/>
          <c:h val="0.8244992281200710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умерших от БСК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35982</c:v>
                </c:pt>
                <c:pt idx="1">
                  <c:v>32260</c:v>
                </c:pt>
                <c:pt idx="2">
                  <c:v>31560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старше 75 лет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23431</c:v>
                </c:pt>
                <c:pt idx="1">
                  <c:v>23210</c:v>
                </c:pt>
                <c:pt idx="2">
                  <c:v>23314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острые формы ИБС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5638</c:v>
                </c:pt>
                <c:pt idx="1">
                  <c:v>5250</c:v>
                </c:pt>
                <c:pt idx="2">
                  <c:v>4933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хронические формы ИБС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10501</c:v>
                </c:pt>
                <c:pt idx="1">
                  <c:v>10337</c:v>
                </c:pt>
                <c:pt idx="2">
                  <c:v>10283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острые формы ЦВБ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5660</c:v>
                </c:pt>
                <c:pt idx="1">
                  <c:v>5087</c:v>
                </c:pt>
                <c:pt idx="2">
                  <c:v>4315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хронические формы ЦВБ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6813</c:v>
                </c:pt>
                <c:pt idx="1">
                  <c:v>7029</c:v>
                </c:pt>
                <c:pt idx="2">
                  <c:v>7330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Лист1!$H$2:$H$4</c:f>
              <c:numCache>
                <c:formatCode>General</c:formatCode>
                <c:ptCount val="3"/>
              </c:numCache>
            </c:numRef>
          </c:val>
        </c:ser>
        <c:dLbls/>
        <c:gapWidth val="254"/>
        <c:axId val="79658368"/>
        <c:axId val="79680640"/>
      </c:barChart>
      <c:catAx>
        <c:axId val="79658368"/>
        <c:scaling>
          <c:orientation val="minMax"/>
        </c:scaling>
        <c:axPos val="b"/>
        <c:tickLblPos val="nextTo"/>
        <c:crossAx val="79680640"/>
        <c:crosses val="autoZero"/>
        <c:auto val="1"/>
        <c:lblAlgn val="ctr"/>
        <c:lblOffset val="100"/>
      </c:catAx>
      <c:valAx>
        <c:axId val="79680640"/>
        <c:scaling>
          <c:orientation val="minMax"/>
        </c:scaling>
        <c:axPos val="l"/>
        <c:majorGridlines/>
        <c:numFmt formatCode="General" sourceLinked="1"/>
        <c:tickLblPos val="nextTo"/>
        <c:crossAx val="79658368"/>
        <c:crosses val="autoZero"/>
        <c:crossBetween val="between"/>
      </c:valAx>
    </c:plotArea>
    <c:legend>
      <c:legendPos val="r"/>
      <c:legendEntry>
        <c:idx val="6"/>
        <c:delete val="1"/>
      </c:legendEntry>
      <c:layout>
        <c:manualLayout>
          <c:xMode val="edge"/>
          <c:yMode val="edge"/>
          <c:x val="0.74450818509947803"/>
          <c:y val="2.8630548986620551E-2"/>
          <c:w val="0.25549181490052186"/>
          <c:h val="0.97136947407288321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15.450000000000003</c:v>
                </c:pt>
                <c:pt idx="1">
                  <c:v>16.27</c:v>
                </c:pt>
                <c:pt idx="2">
                  <c:v>15.63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1.0000000000000004E-2</c:v>
                </c:pt>
              </c:numCache>
            </c:numRef>
          </c:val>
        </c:ser>
        <c:dLbls/>
        <c:axId val="79864192"/>
        <c:axId val="79865728"/>
      </c:barChart>
      <c:catAx>
        <c:axId val="79864192"/>
        <c:scaling>
          <c:orientation val="minMax"/>
        </c:scaling>
        <c:axPos val="b"/>
        <c:tickLblPos val="nextTo"/>
        <c:crossAx val="79865728"/>
        <c:crosses val="autoZero"/>
        <c:auto val="1"/>
        <c:lblAlgn val="ctr"/>
        <c:lblOffset val="100"/>
      </c:catAx>
      <c:valAx>
        <c:axId val="79865728"/>
        <c:scaling>
          <c:orientation val="minMax"/>
        </c:scaling>
        <c:axPos val="l"/>
        <c:majorGridlines/>
        <c:numFmt formatCode="General" sourceLinked="1"/>
        <c:tickLblPos val="nextTo"/>
        <c:crossAx val="798641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 умерших от острых форм ИБС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Процент старше 75 лет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42.7</c:v>
                </c:pt>
                <c:pt idx="1">
                  <c:v>36</c:v>
                </c:pt>
                <c:pt idx="2">
                  <c:v>36.4</c:v>
                </c:pt>
              </c:numCache>
            </c:numRef>
          </c:val>
        </c:ser>
        <c:dLbls/>
        <c:overlap val="100"/>
        <c:axId val="91990656"/>
        <c:axId val="91992448"/>
      </c:barChart>
      <c:catAx>
        <c:axId val="91990656"/>
        <c:scaling>
          <c:orientation val="minMax"/>
        </c:scaling>
        <c:axPos val="b"/>
        <c:tickLblPos val="nextTo"/>
        <c:crossAx val="91992448"/>
        <c:crosses val="autoZero"/>
        <c:auto val="1"/>
        <c:lblAlgn val="ctr"/>
        <c:lblOffset val="100"/>
      </c:catAx>
      <c:valAx>
        <c:axId val="91992448"/>
        <c:scaling>
          <c:orientation val="minMax"/>
        </c:scaling>
        <c:axPos val="l"/>
        <c:majorGridlines/>
        <c:numFmt formatCode="General" sourceLinked="1"/>
        <c:tickLblPos val="nextTo"/>
        <c:crossAx val="919906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умерло от стенокардии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205</c:v>
                </c:pt>
                <c:pt idx="1">
                  <c:v>166</c:v>
                </c:pt>
                <c:pt idx="2">
                  <c:v>144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из них старше 75 лет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106</c:v>
                </c:pt>
                <c:pt idx="1">
                  <c:v>105</c:v>
                </c:pt>
                <c:pt idx="2">
                  <c:v>82</c:v>
                </c:pt>
              </c:numCache>
            </c:numRef>
          </c:val>
        </c:ser>
        <c:dLbls/>
        <c:axId val="94221824"/>
        <c:axId val="94223360"/>
      </c:barChart>
      <c:catAx>
        <c:axId val="94221824"/>
        <c:scaling>
          <c:orientation val="minMax"/>
        </c:scaling>
        <c:axPos val="b"/>
        <c:tickLblPos val="nextTo"/>
        <c:crossAx val="94223360"/>
        <c:crosses val="autoZero"/>
        <c:auto val="1"/>
        <c:lblAlgn val="ctr"/>
        <c:lblOffset val="100"/>
      </c:catAx>
      <c:valAx>
        <c:axId val="94223360"/>
        <c:scaling>
          <c:orientation val="minMax"/>
        </c:scaling>
        <c:axPos val="l"/>
        <c:majorGridlines/>
        <c:numFmt formatCode="General" sourceLinked="1"/>
        <c:tickLblPos val="nextTo"/>
        <c:crossAx val="94221824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51.7</c:v>
                </c:pt>
                <c:pt idx="1">
                  <c:v>63.3</c:v>
                </c:pt>
                <c:pt idx="2">
                  <c:v>57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1.0000000000000002E-2</c:v>
                </c:pt>
              </c:numCache>
            </c:numRef>
          </c:val>
        </c:ser>
        <c:dLbls/>
        <c:axId val="94257920"/>
        <c:axId val="94259456"/>
      </c:barChart>
      <c:catAx>
        <c:axId val="94257920"/>
        <c:scaling>
          <c:orientation val="minMax"/>
        </c:scaling>
        <c:axPos val="b"/>
        <c:tickLblPos val="nextTo"/>
        <c:crossAx val="94259456"/>
        <c:crosses val="autoZero"/>
        <c:auto val="1"/>
        <c:lblAlgn val="ctr"/>
        <c:lblOffset val="100"/>
      </c:catAx>
      <c:valAx>
        <c:axId val="94259456"/>
        <c:scaling>
          <c:orientation val="minMax"/>
        </c:scaling>
        <c:axPos val="l"/>
        <c:majorGridlines/>
        <c:numFmt formatCode="General" sourceLinked="1"/>
        <c:tickLblPos val="nextTo"/>
        <c:crossAx val="942579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29.2</c:v>
                </c:pt>
                <c:pt idx="1">
                  <c:v>32</c:v>
                </c:pt>
                <c:pt idx="2">
                  <c:v>32.6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2008 год</c:v>
                </c:pt>
                <c:pt idx="1">
                  <c:v>2011 год</c:v>
                </c:pt>
                <c:pt idx="2">
                  <c:v>2012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1.0000000000000004E-2</c:v>
                </c:pt>
              </c:numCache>
            </c:numRef>
          </c:val>
        </c:ser>
        <c:dLbls/>
        <c:axId val="99708288"/>
        <c:axId val="99714176"/>
      </c:barChart>
      <c:catAx>
        <c:axId val="99708288"/>
        <c:scaling>
          <c:orientation val="minMax"/>
        </c:scaling>
        <c:axPos val="b"/>
        <c:tickLblPos val="nextTo"/>
        <c:crossAx val="99714176"/>
        <c:crosses val="autoZero"/>
        <c:auto val="1"/>
        <c:lblAlgn val="ctr"/>
        <c:lblOffset val="100"/>
      </c:catAx>
      <c:valAx>
        <c:axId val="99714176"/>
        <c:scaling>
          <c:orientation val="minMax"/>
        </c:scaling>
        <c:axPos val="l"/>
        <c:majorGridlines/>
        <c:numFmt formatCode="General" sourceLinked="1"/>
        <c:tickLblPos val="nextTo"/>
        <c:crossAx val="99708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0.88499</cdr:x>
      <cdr:y>0.16542</cdr:y>
    </cdr:from>
    <cdr:to>
      <cdr:x>0.99611</cdr:x>
      <cdr:y>0.36745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83152" y="74868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0C921-D956-4AD4-8E50-FF1F16112851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80DDE-0A33-4EEE-8542-21B54111E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7129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80DDE-0A33-4EEE-8542-21B54111EE17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1107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410445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Методические аспекты 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порядка оформления медицинских свидетельств о смерти 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при установлении причин смерти от болезней системы кровообращения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985664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2400" b="1" dirty="0" smtClean="0"/>
              <a:t>Начальник ГБУЗ СО «СОПАБ» </a:t>
            </a:r>
          </a:p>
          <a:p>
            <a:r>
              <a:rPr lang="ru-RU" sz="2400" b="1" dirty="0"/>
              <a:t>к</a:t>
            </a:r>
            <a:r>
              <a:rPr lang="ru-RU" sz="2400" b="1" dirty="0" smtClean="0"/>
              <a:t>.м.н. М.А.Чистяков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22076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8964487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032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dirty="0" smtClean="0"/>
              <a:t>Структура смертности населения Свердловской области от болезней системы кровообращения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72224699"/>
              </p:ext>
            </p:extLst>
          </p:nvPr>
        </p:nvGraphicFramePr>
        <p:xfrm>
          <a:off x="3488" y="1484784"/>
          <a:ext cx="9140512" cy="537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51190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ОСТРЫЕ ФОРМЫ ИШЕМИЧЕСКОЙ БОЛЕЗНИ СЕРДЦА: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Стенокардия (</a:t>
            </a:r>
            <a:r>
              <a:rPr lang="en-US" dirty="0" smtClean="0"/>
              <a:t>I 20.X)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Острый инфаркт миокарда (</a:t>
            </a:r>
            <a:r>
              <a:rPr lang="en-US" dirty="0" smtClean="0"/>
              <a:t>I 21.X)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Повторный инфаркт миокарда (</a:t>
            </a:r>
            <a:r>
              <a:rPr lang="en-US" dirty="0" smtClean="0"/>
              <a:t>I </a:t>
            </a:r>
            <a:r>
              <a:rPr lang="ru-RU" dirty="0" smtClean="0"/>
              <a:t>22.Х)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Другие формы острой ишемической болезни сердца (</a:t>
            </a:r>
            <a:r>
              <a:rPr lang="en-US" dirty="0" smtClean="0"/>
              <a:t>I </a:t>
            </a:r>
            <a:r>
              <a:rPr lang="ru-RU" dirty="0" smtClean="0"/>
              <a:t>24.Х)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9971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Доля острых форм ИБС от всех сердечно-сосудистых заболеваний,%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15882957"/>
              </p:ext>
            </p:extLst>
          </p:nvPr>
        </p:nvGraphicFramePr>
        <p:xfrm>
          <a:off x="467544" y="16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88172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 smtClean="0"/>
              <a:t>Доля умерших от острых форм ИБС </a:t>
            </a:r>
            <a:br>
              <a:rPr lang="ru-RU" sz="3200" dirty="0" smtClean="0"/>
            </a:br>
            <a:r>
              <a:rPr lang="ru-RU" sz="3200" dirty="0" smtClean="0"/>
              <a:t>старше 75 лет,%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5994675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88384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 smtClean="0"/>
              <a:t>Стенокардия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6303240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44237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Доля умерших от стенокардии в возрасте старше 75 лет, 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234480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65047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prstClr val="black"/>
                </a:solidFill>
              </a:rPr>
              <a:t>ХРОНИЧЕСКИЕ </a:t>
            </a:r>
            <a:r>
              <a:rPr lang="ru-RU" sz="4000" dirty="0">
                <a:solidFill>
                  <a:prstClr val="black"/>
                </a:solidFill>
              </a:rPr>
              <a:t>ФОРМЫ ИШЕМИЧЕСКОЙ БОЛЕЗНИ СЕРДЦА: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Мелкоочаговый кардиосклероз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Постинфарктный кардиосклероз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Хроническая аневризма сердца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179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prstClr val="black"/>
                </a:solidFill>
              </a:rPr>
              <a:t>Доля </a:t>
            </a:r>
            <a:r>
              <a:rPr lang="ru-RU" sz="4000" dirty="0" smtClean="0">
                <a:solidFill>
                  <a:prstClr val="black"/>
                </a:solidFill>
              </a:rPr>
              <a:t>хронических </a:t>
            </a:r>
            <a:r>
              <a:rPr lang="ru-RU" sz="4000" dirty="0">
                <a:solidFill>
                  <a:prstClr val="black"/>
                </a:solidFill>
              </a:rPr>
              <a:t>форм ИБС от всех сердечно-сосудистых </a:t>
            </a:r>
            <a:r>
              <a:rPr lang="ru-RU" sz="4000" dirty="0" smtClean="0">
                <a:solidFill>
                  <a:prstClr val="black"/>
                </a:solidFill>
              </a:rPr>
              <a:t>заболеваний,%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3558521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3580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prstClr val="black"/>
                </a:solidFill>
              </a:rPr>
              <a:t>Доля </a:t>
            </a:r>
            <a:r>
              <a:rPr lang="ru-RU" sz="3200" dirty="0">
                <a:solidFill>
                  <a:prstClr val="black"/>
                </a:solidFill>
              </a:rPr>
              <a:t>умерших от </a:t>
            </a:r>
            <a:r>
              <a:rPr lang="ru-RU" sz="3200" dirty="0" smtClean="0">
                <a:solidFill>
                  <a:prstClr val="black"/>
                </a:solidFill>
              </a:rPr>
              <a:t>хронических </a:t>
            </a:r>
            <a:r>
              <a:rPr lang="ru-RU" sz="3200" dirty="0">
                <a:solidFill>
                  <a:prstClr val="black"/>
                </a:solidFill>
              </a:rPr>
              <a:t>форм ИБС  </a:t>
            </a:r>
            <a:r>
              <a:rPr lang="ru-RU" sz="3200" dirty="0" smtClean="0">
                <a:solidFill>
                  <a:prstClr val="black"/>
                </a:solidFill>
              </a:rPr>
              <a:t>старше </a:t>
            </a:r>
            <a:r>
              <a:rPr lang="ru-RU" sz="3200" dirty="0">
                <a:solidFill>
                  <a:prstClr val="black"/>
                </a:solidFill>
              </a:rPr>
              <a:t>75 </a:t>
            </a:r>
            <a:r>
              <a:rPr lang="ru-RU" sz="3200" dirty="0" smtClean="0">
                <a:solidFill>
                  <a:prstClr val="black"/>
                </a:solidFill>
              </a:rPr>
              <a:t>лет,%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8083513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98579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Цель и  метод исследования. </a:t>
            </a:r>
            <a:br>
              <a:rPr lang="ru-RU" dirty="0" smtClean="0"/>
            </a:br>
            <a:r>
              <a:rPr lang="ru-RU" dirty="0" smtClean="0"/>
              <a:t>Источник данных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Цель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исследования – определить структуру и принципы формирования показателей смертности от сердечно-сосудистых заболеваний в целом и в том числе у лиц старческого возраста (старше 75 лет) в Свердловской области.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Для статистического анализа применили методический подход, изложенный в правилах и инструкциях по кодированию данных о смертности и заболеваемости МКБ -10.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Изучены базы данных смертности населения Свердловской области от болезней системы кровообращения, представленные  ГБУЗ СО «МИАЦ» из мониторинга смертности за 2008, 2011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, 2012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годы.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06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ОСТРЫЕ ФОРМЫ ЦЕРЕБРОВАСКУЛЯРНОЙ БОЛЕЗНИ: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Субарахноидальное кровоизлияние (</a:t>
            </a:r>
            <a:r>
              <a:rPr lang="en-US" dirty="0" smtClean="0"/>
              <a:t>I 60.X)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Внутримозговое кровоизлияние (</a:t>
            </a:r>
            <a:r>
              <a:rPr lang="en-US" dirty="0" smtClean="0"/>
              <a:t>I 61.X)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Другое нетравматическое внутричерепное кровоизлияние (</a:t>
            </a:r>
            <a:r>
              <a:rPr lang="en-US" dirty="0" smtClean="0"/>
              <a:t>I 62.X)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Инфаркт мозга ( </a:t>
            </a:r>
            <a:r>
              <a:rPr lang="en-US" dirty="0" smtClean="0"/>
              <a:t>I 63.X)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Инсульт, не уточненный как кровоизлияние или инфаркт (</a:t>
            </a:r>
            <a:r>
              <a:rPr lang="en-US" dirty="0" smtClean="0"/>
              <a:t>I </a:t>
            </a:r>
            <a:r>
              <a:rPr lang="ru-RU" dirty="0" smtClean="0"/>
              <a:t>64.Х)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4984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prstClr val="black"/>
                </a:solidFill>
              </a:rPr>
              <a:t>Доля острых форм </a:t>
            </a:r>
            <a:r>
              <a:rPr lang="ru-RU" sz="4000" dirty="0" smtClean="0">
                <a:solidFill>
                  <a:prstClr val="black"/>
                </a:solidFill>
              </a:rPr>
              <a:t>ЦВБ </a:t>
            </a:r>
            <a:r>
              <a:rPr lang="ru-RU" sz="4000" dirty="0">
                <a:solidFill>
                  <a:prstClr val="black"/>
                </a:solidFill>
              </a:rPr>
              <a:t>от всех сердечно-сосудистых </a:t>
            </a:r>
            <a:r>
              <a:rPr lang="ru-RU" sz="4000" dirty="0" smtClean="0">
                <a:solidFill>
                  <a:prstClr val="black"/>
                </a:solidFill>
              </a:rPr>
              <a:t>заболеваний,%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12780715"/>
              </p:ext>
            </p:extLst>
          </p:nvPr>
        </p:nvGraphicFramePr>
        <p:xfrm>
          <a:off x="467544" y="16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64083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3200" dirty="0" smtClean="0">
                <a:solidFill>
                  <a:prstClr val="black"/>
                </a:solidFill>
              </a:rPr>
              <a:t>Доля  </a:t>
            </a:r>
            <a:r>
              <a:rPr lang="ru-RU" sz="3200" dirty="0">
                <a:solidFill>
                  <a:prstClr val="black"/>
                </a:solidFill>
              </a:rPr>
              <a:t>умерших от острых форм ЦВБ  </a:t>
            </a:r>
            <a:r>
              <a:rPr lang="ru-RU" sz="3200" dirty="0" smtClean="0">
                <a:solidFill>
                  <a:prstClr val="black"/>
                </a:solidFill>
              </a:rPr>
              <a:t/>
            </a:r>
            <a:br>
              <a:rPr lang="ru-RU" sz="3200" dirty="0" smtClean="0">
                <a:solidFill>
                  <a:prstClr val="black"/>
                </a:solidFill>
              </a:rPr>
            </a:br>
            <a:r>
              <a:rPr lang="ru-RU" sz="3200" dirty="0" smtClean="0">
                <a:solidFill>
                  <a:prstClr val="black"/>
                </a:solidFill>
              </a:rPr>
              <a:t>старше </a:t>
            </a:r>
            <a:r>
              <a:rPr lang="ru-RU" sz="3200" dirty="0">
                <a:solidFill>
                  <a:prstClr val="black"/>
                </a:solidFill>
              </a:rPr>
              <a:t>75 </a:t>
            </a:r>
            <a:r>
              <a:rPr lang="ru-RU" sz="3200" dirty="0" smtClean="0">
                <a:solidFill>
                  <a:prstClr val="black"/>
                </a:solidFill>
              </a:rPr>
              <a:t>лет,%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72793130"/>
              </p:ext>
            </p:extLst>
          </p:nvPr>
        </p:nvGraphicFramePr>
        <p:xfrm>
          <a:off x="539552" y="1412776"/>
          <a:ext cx="756084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88917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prstClr val="black"/>
                </a:solidFill>
                <a:ea typeface="+mn-ea"/>
                <a:cs typeface="+mn-cs"/>
              </a:rPr>
              <a:t>ПОСЛЕДСТВИЯ ЦЕРЕБРОВАСКУЛЯРНЫХ БОЛЕЗНЕЙ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Последствия нетравматических внутричерепных кровоизлияний Субарахноидальных, паренхиматозных и </a:t>
            </a:r>
            <a:r>
              <a:rPr lang="ru-RU" dirty="0" err="1" smtClean="0"/>
              <a:t>внутрижелудочковых</a:t>
            </a:r>
            <a:r>
              <a:rPr lang="ru-RU" dirty="0" smtClean="0"/>
              <a:t>);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Последствия ишемических инфарктов головного мозга;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Последствия других и неуточненных ЦВБ.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4564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Доля </a:t>
            </a:r>
            <a:r>
              <a:rPr lang="ru-RU" sz="3600" dirty="0" smtClean="0">
                <a:solidFill>
                  <a:prstClr val="black"/>
                </a:solidFill>
              </a:rPr>
              <a:t>последствий ЦВБ </a:t>
            </a:r>
            <a:r>
              <a:rPr lang="ru-RU" sz="3600" dirty="0">
                <a:solidFill>
                  <a:prstClr val="black"/>
                </a:solidFill>
              </a:rPr>
              <a:t>от всех сердечно-сосудистых </a:t>
            </a:r>
            <a:r>
              <a:rPr lang="ru-RU" sz="3600" dirty="0" smtClean="0">
                <a:solidFill>
                  <a:prstClr val="black"/>
                </a:solidFill>
              </a:rPr>
              <a:t>заболеваний,%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2357335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0586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Доля умерших от последствий ЦВБ старше 75 лет,%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3593571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9664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3200" dirty="0" smtClean="0">
                <a:solidFill>
                  <a:prstClr val="black"/>
                </a:solidFill>
              </a:rPr>
              <a:t>ХРОНИЧЕСКИЕ </a:t>
            </a:r>
            <a:r>
              <a:rPr lang="ru-RU" sz="3200" dirty="0">
                <a:solidFill>
                  <a:prstClr val="black"/>
                </a:solidFill>
              </a:rPr>
              <a:t>ФОРМЫ ЦЕРЕБРОВАСКУЛЯРНОЙ </a:t>
            </a:r>
            <a:r>
              <a:rPr lang="ru-RU" sz="3200" dirty="0" smtClean="0">
                <a:solidFill>
                  <a:prstClr val="black"/>
                </a:solidFill>
              </a:rPr>
              <a:t>БОЛЕЗНИ: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100" dirty="0" smtClean="0"/>
              <a:t>Другие цереброваскулярные болезни </a:t>
            </a:r>
            <a:r>
              <a:rPr lang="en-US" sz="3100" dirty="0" smtClean="0"/>
              <a:t>(I 67.X)</a:t>
            </a:r>
            <a:endParaRPr lang="ru-RU" sz="3100" dirty="0" smtClean="0"/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Аневризмы и расслоения мозговых артерий без разрыва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Прогрессирующая энцефалопатия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Другие уточненные поражения сосудов мозга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Цереброваскулярная болезнь неуточненная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/>
              <a:t>Церебральный атеросклероз</a:t>
            </a:r>
          </a:p>
        </p:txBody>
      </p:sp>
    </p:spTree>
    <p:extLst>
      <p:ext uri="{BB962C8B-B14F-4D97-AF65-F5344CB8AC3E}">
        <p14:creationId xmlns:p14="http://schemas.microsoft.com/office/powerpoint/2010/main" xmlns="" val="329985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prstClr val="black"/>
                </a:solidFill>
              </a:rPr>
              <a:t>Доля </a:t>
            </a:r>
            <a:r>
              <a:rPr lang="ru-RU" sz="4000" dirty="0" smtClean="0">
                <a:solidFill>
                  <a:prstClr val="black"/>
                </a:solidFill>
              </a:rPr>
              <a:t>хронических </a:t>
            </a:r>
            <a:r>
              <a:rPr lang="ru-RU" sz="4000" dirty="0">
                <a:solidFill>
                  <a:prstClr val="black"/>
                </a:solidFill>
              </a:rPr>
              <a:t>форм </a:t>
            </a:r>
            <a:r>
              <a:rPr lang="ru-RU" sz="4000" dirty="0" smtClean="0">
                <a:solidFill>
                  <a:prstClr val="black"/>
                </a:solidFill>
              </a:rPr>
              <a:t>ЦВБ </a:t>
            </a:r>
            <a:r>
              <a:rPr lang="ru-RU" sz="4000" dirty="0">
                <a:solidFill>
                  <a:prstClr val="black"/>
                </a:solidFill>
              </a:rPr>
              <a:t>от всех сердечно-сосудистых </a:t>
            </a:r>
            <a:r>
              <a:rPr lang="ru-RU" sz="4000" dirty="0" smtClean="0">
                <a:solidFill>
                  <a:prstClr val="black"/>
                </a:solidFill>
              </a:rPr>
              <a:t>заболеваний,%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11150189"/>
              </p:ext>
            </p:extLst>
          </p:nvPr>
        </p:nvGraphicFramePr>
        <p:xfrm>
          <a:off x="467544" y="16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46347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prstClr val="black"/>
                </a:solidFill>
              </a:rPr>
              <a:t>Доля умерших </a:t>
            </a:r>
            <a:r>
              <a:rPr lang="ru-RU" sz="3200" dirty="0">
                <a:solidFill>
                  <a:prstClr val="black"/>
                </a:solidFill>
              </a:rPr>
              <a:t>от </a:t>
            </a:r>
            <a:r>
              <a:rPr lang="ru-RU" sz="3200" dirty="0" smtClean="0">
                <a:solidFill>
                  <a:prstClr val="black"/>
                </a:solidFill>
              </a:rPr>
              <a:t>хронических </a:t>
            </a:r>
            <a:r>
              <a:rPr lang="ru-RU" sz="3200" dirty="0">
                <a:solidFill>
                  <a:prstClr val="black"/>
                </a:solidFill>
              </a:rPr>
              <a:t>форм ЦВБ </a:t>
            </a:r>
            <a:r>
              <a:rPr lang="ru-RU" sz="3200" dirty="0" smtClean="0">
                <a:solidFill>
                  <a:prstClr val="black"/>
                </a:solidFill>
              </a:rPr>
              <a:t>старше </a:t>
            </a:r>
            <a:r>
              <a:rPr lang="ru-RU" sz="3200" dirty="0">
                <a:solidFill>
                  <a:prstClr val="black"/>
                </a:solidFill>
              </a:rPr>
              <a:t>75 </a:t>
            </a:r>
            <a:r>
              <a:rPr lang="ru-RU" sz="3200" dirty="0" smtClean="0">
                <a:solidFill>
                  <a:prstClr val="black"/>
                </a:solidFill>
              </a:rPr>
              <a:t>лет,%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9787375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87214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2008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Атеросклероз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74202668"/>
              </p:ext>
            </p:extLst>
          </p:nvPr>
        </p:nvGraphicFramePr>
        <p:xfrm>
          <a:off x="199768" y="1124745"/>
          <a:ext cx="8928992" cy="5616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1953"/>
                <a:gridCol w="703148"/>
                <a:gridCol w="763331"/>
                <a:gridCol w="864096"/>
                <a:gridCol w="792088"/>
                <a:gridCol w="627816"/>
                <a:gridCol w="648072"/>
                <a:gridCol w="720080"/>
                <a:gridCol w="740336"/>
                <a:gridCol w="648072"/>
              </a:tblGrid>
              <a:tr h="488419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2008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год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 год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2012 год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184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endParaRPr lang="ru-RU" dirty="0"/>
                    </a:p>
                  </a:txBody>
                  <a:tcPr vert="vert27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доля,%</a:t>
                      </a:r>
                      <a:endParaRPr lang="ru-RU" dirty="0"/>
                    </a:p>
                  </a:txBody>
                  <a:tcPr vert="vert27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старше</a:t>
                      </a:r>
                      <a:r>
                        <a:rPr lang="ru-RU" sz="1600" baseline="0" dirty="0" smtClean="0"/>
                        <a:t>  75 ле</a:t>
                      </a:r>
                      <a:r>
                        <a:rPr lang="ru-RU" baseline="0" dirty="0" smtClean="0"/>
                        <a:t>т</a:t>
                      </a:r>
                      <a:endParaRPr lang="ru-RU" dirty="0"/>
                    </a:p>
                  </a:txBody>
                  <a:tcPr vert="vert27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endParaRPr lang="ru-RU" dirty="0"/>
                    </a:p>
                  </a:txBody>
                  <a:tcPr vert="vert27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доля,%</a:t>
                      </a:r>
                    </a:p>
                    <a:p>
                      <a:pPr algn="ctr"/>
                      <a:endParaRPr lang="ru-RU" dirty="0"/>
                    </a:p>
                  </a:txBody>
                  <a:tcPr vert="vert27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старше</a:t>
                      </a:r>
                      <a:r>
                        <a:rPr lang="ru-RU" sz="1600" baseline="0" dirty="0" smtClean="0"/>
                        <a:t>  75 лет</a:t>
                      </a:r>
                      <a:endParaRPr lang="ru-RU" sz="1600" dirty="0"/>
                    </a:p>
                  </a:txBody>
                  <a:tcPr vert="vert27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endParaRPr lang="ru-RU" dirty="0"/>
                    </a:p>
                  </a:txBody>
                  <a:tcPr vert="vert27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доля,%</a:t>
                      </a:r>
                    </a:p>
                    <a:p>
                      <a:pPr algn="ctr"/>
                      <a:endParaRPr lang="ru-RU" dirty="0"/>
                    </a:p>
                  </a:txBody>
                  <a:tcPr vert="vert27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старше</a:t>
                      </a:r>
                      <a:r>
                        <a:rPr lang="ru-RU" sz="1600" baseline="0" dirty="0" smtClean="0"/>
                        <a:t>  75 лет</a:t>
                      </a:r>
                      <a:endParaRPr lang="ru-RU" sz="1600" dirty="0"/>
                    </a:p>
                  </a:txBody>
                  <a:tcPr vert="vert27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47857">
                <a:tc>
                  <a:txBody>
                    <a:bodyPr/>
                    <a:lstStyle/>
                    <a:p>
                      <a:r>
                        <a:rPr lang="ru-RU" dirty="0" smtClean="0"/>
                        <a:t>Церебральный </a:t>
                      </a:r>
                      <a:endParaRPr lang="en-US" dirty="0" smtClean="0"/>
                    </a:p>
                    <a:p>
                      <a:r>
                        <a:rPr lang="ru-RU" dirty="0" smtClean="0"/>
                        <a:t>атеросклероз ( </a:t>
                      </a:r>
                      <a:r>
                        <a:rPr lang="en-US" dirty="0" smtClean="0"/>
                        <a:t>I 67)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2908</a:t>
                      </a:r>
                      <a:endParaRPr lang="ru-RU" sz="1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2216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3557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2795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3696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11,7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2972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78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Атеросклероз 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(I 70.X)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838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618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282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0,9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143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279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0,9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149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47857">
                <a:tc>
                  <a:txBody>
                    <a:bodyPr/>
                    <a:lstStyle/>
                    <a:p>
                      <a:r>
                        <a:rPr lang="ru-RU" dirty="0" smtClean="0"/>
                        <a:t>Атеросклероз аорты</a:t>
                      </a:r>
                    </a:p>
                    <a:p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( I 70.0)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35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47857">
                <a:tc>
                  <a:txBody>
                    <a:bodyPr/>
                    <a:lstStyle/>
                    <a:p>
                      <a:r>
                        <a:rPr lang="ru-RU" dirty="0" smtClean="0"/>
                        <a:t>Атеросклероз артерий</a:t>
                      </a:r>
                      <a:endParaRPr lang="en-US" dirty="0" smtClean="0"/>
                    </a:p>
                    <a:p>
                      <a:r>
                        <a:rPr lang="ru-RU" dirty="0" smtClean="0"/>
                        <a:t> конечностей</a:t>
                      </a:r>
                      <a:r>
                        <a:rPr lang="en-US" dirty="0" smtClean="0"/>
                        <a:t> (I 70.2)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205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0,6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95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211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0,6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99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221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0,7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112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25509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Генерализованный</a:t>
                      </a:r>
                      <a:r>
                        <a:rPr lang="ru-RU" dirty="0" smtClean="0"/>
                        <a:t> и неуточненный </a:t>
                      </a:r>
                    </a:p>
                    <a:p>
                      <a:r>
                        <a:rPr lang="ru-RU" dirty="0" smtClean="0"/>
                        <a:t>атеросклероз ( </a:t>
                      </a:r>
                      <a:r>
                        <a:rPr lang="en-US" dirty="0" smtClean="0"/>
                        <a:t>I 70.9)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611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1,7</a:t>
                      </a:r>
                      <a:endParaRPr lang="ru-RU" sz="1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508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79423">
                <a:tc>
                  <a:txBody>
                    <a:bodyPr/>
                    <a:lstStyle/>
                    <a:p>
                      <a:r>
                        <a:rPr lang="ru-RU" dirty="0" smtClean="0"/>
                        <a:t>И того: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4570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12,7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3442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4104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12,7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3072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4220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13,4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3250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4231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Международная классификация болезней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МКБ–10 – это медицинская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классификация болезней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, состояний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проблем связанных со здоровьем и причин смерти.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150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Доля </a:t>
            </a:r>
            <a:r>
              <a:rPr lang="ru-RU" sz="3200" dirty="0" smtClean="0">
                <a:solidFill>
                  <a:prstClr val="black"/>
                </a:solidFill>
              </a:rPr>
              <a:t>церебрального атеросклероза от </a:t>
            </a:r>
            <a:r>
              <a:rPr lang="ru-RU" sz="3200" dirty="0">
                <a:solidFill>
                  <a:prstClr val="black"/>
                </a:solidFill>
              </a:rPr>
              <a:t>всех сердечно-сосудистых </a:t>
            </a:r>
            <a:r>
              <a:rPr lang="ru-RU" sz="3200" dirty="0" smtClean="0">
                <a:solidFill>
                  <a:prstClr val="black"/>
                </a:solidFill>
              </a:rPr>
              <a:t>заболеваний,%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1301897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59113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prstClr val="black"/>
                </a:solidFill>
              </a:rPr>
              <a:t>Доля умерших от </a:t>
            </a:r>
            <a:r>
              <a:rPr lang="ru-RU" sz="4000" dirty="0" smtClean="0">
                <a:solidFill>
                  <a:prstClr val="black"/>
                </a:solidFill>
              </a:rPr>
              <a:t>церебрального атеросклероза старше </a:t>
            </a:r>
            <a:r>
              <a:rPr lang="ru-RU" sz="4000" dirty="0">
                <a:solidFill>
                  <a:prstClr val="black"/>
                </a:solidFill>
              </a:rPr>
              <a:t>75 </a:t>
            </a:r>
            <a:r>
              <a:rPr lang="ru-RU" sz="4000" dirty="0" smtClean="0">
                <a:solidFill>
                  <a:prstClr val="black"/>
                </a:solidFill>
              </a:rPr>
              <a:t>лет,%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930639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80932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800" dirty="0" smtClean="0">
                <a:solidFill>
                  <a:prstClr val="black"/>
                </a:solidFill>
              </a:rPr>
              <a:t>Осложнения заболеваний, </a:t>
            </a:r>
            <a:r>
              <a:rPr lang="ru-RU" sz="2800" dirty="0">
                <a:solidFill>
                  <a:prstClr val="black"/>
                </a:solidFill>
              </a:rPr>
              <a:t>ошибочно используемые для кодирования основной причины смерти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73038421"/>
              </p:ext>
            </p:extLst>
          </p:nvPr>
        </p:nvGraphicFramePr>
        <p:xfrm>
          <a:off x="107503" y="1412776"/>
          <a:ext cx="8928993" cy="520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6336"/>
                <a:gridCol w="692035"/>
                <a:gridCol w="747769"/>
                <a:gridCol w="747768"/>
                <a:gridCol w="628701"/>
                <a:gridCol w="621340"/>
                <a:gridCol w="781280"/>
                <a:gridCol w="703144"/>
                <a:gridCol w="558532"/>
                <a:gridCol w="792088"/>
              </a:tblGrid>
              <a:tr h="432048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2008 год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 год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2012 год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77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endParaRPr lang="ru-RU" dirty="0"/>
                    </a:p>
                  </a:txBody>
                  <a:tcPr vert="vert27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Доля,%</a:t>
                      </a:r>
                      <a:endParaRPr lang="ru-RU" dirty="0"/>
                    </a:p>
                  </a:txBody>
                  <a:tcPr vert="vert27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старше</a:t>
                      </a:r>
                    </a:p>
                    <a:p>
                      <a:pPr algn="ctr"/>
                      <a:r>
                        <a:rPr lang="ru-RU" sz="1400" baseline="0" dirty="0" smtClean="0"/>
                        <a:t> 75 ле</a:t>
                      </a:r>
                      <a:r>
                        <a:rPr lang="ru-RU" sz="1600" baseline="0" dirty="0" smtClean="0"/>
                        <a:t>т</a:t>
                      </a:r>
                      <a:endParaRPr lang="ru-RU" sz="1600" dirty="0"/>
                    </a:p>
                  </a:txBody>
                  <a:tcPr vert="vert27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endParaRPr lang="ru-RU" dirty="0"/>
                    </a:p>
                  </a:txBody>
                  <a:tcPr vert="vert27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Доля,%</a:t>
                      </a:r>
                      <a:endParaRPr lang="ru-RU" dirty="0"/>
                    </a:p>
                  </a:txBody>
                  <a:tcPr vert="vert27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старше</a:t>
                      </a:r>
                    </a:p>
                    <a:p>
                      <a:pPr algn="ctr"/>
                      <a:r>
                        <a:rPr lang="ru-RU" sz="1400" baseline="0" dirty="0" smtClean="0"/>
                        <a:t> 75 лет</a:t>
                      </a:r>
                      <a:endParaRPr lang="ru-RU" sz="1400" dirty="0"/>
                    </a:p>
                  </a:txBody>
                  <a:tcPr vert="vert27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число</a:t>
                      </a:r>
                      <a:endParaRPr lang="ru-RU" sz="1400" dirty="0"/>
                    </a:p>
                  </a:txBody>
                  <a:tcPr vert="vert27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Доля,%</a:t>
                      </a:r>
                      <a:endParaRPr lang="ru-RU" dirty="0"/>
                    </a:p>
                  </a:txBody>
                  <a:tcPr vert="vert27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старше</a:t>
                      </a:r>
                    </a:p>
                    <a:p>
                      <a:pPr algn="ctr"/>
                      <a:r>
                        <a:rPr lang="ru-RU" sz="1400" baseline="0" dirty="0" smtClean="0"/>
                        <a:t> 75 лет</a:t>
                      </a:r>
                      <a:endParaRPr lang="ru-RU" sz="1400" dirty="0"/>
                    </a:p>
                  </a:txBody>
                  <a:tcPr vert="vert270">
                    <a:solidFill>
                      <a:schemeClr val="accent3"/>
                    </a:solidFill>
                  </a:tcPr>
                </a:tc>
              </a:tr>
              <a:tr h="36059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Легочная эмболия (</a:t>
                      </a:r>
                      <a:r>
                        <a:rPr lang="en-US" sz="1400" dirty="0" smtClean="0"/>
                        <a:t>I26)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152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33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139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38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136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39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577962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Гемоперикард</a:t>
                      </a:r>
                      <a:r>
                        <a:rPr lang="ru-RU" sz="1400" baseline="0" dirty="0" smtClean="0"/>
                        <a:t> и другие  болезни перикарда </a:t>
                      </a:r>
                      <a:r>
                        <a:rPr lang="en-US" sz="1400" baseline="0" dirty="0" smtClean="0"/>
                        <a:t>( I 31)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72118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Некоторые текущие</a:t>
                      </a:r>
                      <a:r>
                        <a:rPr lang="ru-RU" sz="1400" baseline="0" dirty="0" smtClean="0"/>
                        <a:t> осложнения острого инфаркта миокарда (</a:t>
                      </a:r>
                      <a:r>
                        <a:rPr lang="en-US" sz="1400" baseline="0" dirty="0" smtClean="0"/>
                        <a:t>I </a:t>
                      </a:r>
                      <a:r>
                        <a:rPr lang="ru-RU" sz="1400" baseline="0" dirty="0" smtClean="0"/>
                        <a:t>23)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76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29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51083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Тромбоз</a:t>
                      </a:r>
                      <a:r>
                        <a:rPr lang="ru-RU" sz="1400" baseline="0" dirty="0" smtClean="0"/>
                        <a:t> и эмболия других вен </a:t>
                      </a:r>
                    </a:p>
                    <a:p>
                      <a:r>
                        <a:rPr lang="ru-RU" sz="1400" baseline="0" dirty="0" smtClean="0"/>
                        <a:t>( </a:t>
                      </a:r>
                      <a:r>
                        <a:rPr lang="en-US" sz="1400" baseline="0" dirty="0" smtClean="0"/>
                        <a:t>I 82)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56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77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36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51083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Варикозное</a:t>
                      </a:r>
                      <a:r>
                        <a:rPr lang="ru-RU" sz="1400" baseline="0" dirty="0" smtClean="0"/>
                        <a:t> расширение вен пищевода ( </a:t>
                      </a:r>
                      <a:r>
                        <a:rPr lang="en-US" sz="1400" baseline="0" dirty="0" smtClean="0"/>
                        <a:t>I </a:t>
                      </a:r>
                      <a:r>
                        <a:rPr lang="ru-RU" sz="1400" baseline="0" dirty="0" smtClean="0"/>
                        <a:t>85</a:t>
                      </a:r>
                      <a:r>
                        <a:rPr lang="en-US" sz="1400" baseline="0" dirty="0" smtClean="0"/>
                        <a:t>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72118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Осложнения</a:t>
                      </a:r>
                      <a:r>
                        <a:rPr lang="ru-RU" sz="1400" baseline="0" dirty="0" smtClean="0"/>
                        <a:t> и неточно обозначенные болезни сердца </a:t>
                      </a:r>
                    </a:p>
                    <a:p>
                      <a:r>
                        <a:rPr lang="ru-RU" sz="1400" baseline="0" dirty="0" smtClean="0"/>
                        <a:t>(</a:t>
                      </a:r>
                      <a:r>
                        <a:rPr lang="en-US" sz="1400" baseline="0" dirty="0" smtClean="0"/>
                        <a:t> I </a:t>
                      </a:r>
                      <a:r>
                        <a:rPr lang="ru-RU" sz="1400" baseline="0" dirty="0" smtClean="0"/>
                        <a:t>51)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258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243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471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330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406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277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64044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 того: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509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1,4%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307</a:t>
                      </a:r>
                    </a:p>
                    <a:p>
                      <a:pPr algn="ctr"/>
                      <a:r>
                        <a:rPr lang="ru-RU" sz="1600" dirty="0" smtClean="0"/>
                        <a:t>(60%)</a:t>
                      </a:r>
                      <a:endParaRPr lang="ru-RU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685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403</a:t>
                      </a:r>
                    </a:p>
                    <a:p>
                      <a:pPr algn="ctr"/>
                      <a:r>
                        <a:rPr lang="ru-RU" sz="1600" dirty="0" smtClean="0"/>
                        <a:t>(59%)</a:t>
                      </a:r>
                      <a:endParaRPr lang="ru-R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654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2 %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361 </a:t>
                      </a:r>
                      <a:r>
                        <a:rPr lang="ru-RU" sz="1600" dirty="0" smtClean="0"/>
                        <a:t>(55%)</a:t>
                      </a:r>
                      <a:endParaRPr lang="ru-RU" sz="16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3046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/>
              <a:t>Механизмы умирания, ошибочно используемые для кодирования основной причины смерти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15874292"/>
              </p:ext>
            </p:extLst>
          </p:nvPr>
        </p:nvGraphicFramePr>
        <p:xfrm>
          <a:off x="179512" y="1600200"/>
          <a:ext cx="8856987" cy="4925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244"/>
                <a:gridCol w="684076"/>
                <a:gridCol w="648072"/>
                <a:gridCol w="864097"/>
                <a:gridCol w="648071"/>
                <a:gridCol w="720080"/>
                <a:gridCol w="828094"/>
                <a:gridCol w="756083"/>
                <a:gridCol w="720080"/>
                <a:gridCol w="792090"/>
              </a:tblGrid>
              <a:tr h="468495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2008 год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 год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2012</a:t>
                      </a:r>
                      <a:r>
                        <a:rPr lang="ru-RU" baseline="0" dirty="0" smtClean="0"/>
                        <a:t> год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02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endParaRPr lang="ru-RU" dirty="0"/>
                    </a:p>
                  </a:txBody>
                  <a:tcPr vert="vert27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Доля,%</a:t>
                      </a:r>
                      <a:endParaRPr lang="ru-RU" dirty="0"/>
                    </a:p>
                  </a:txBody>
                  <a:tcPr vert="vert27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старше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 75 лет</a:t>
                      </a:r>
                      <a:endParaRPr lang="ru-RU" sz="1600" dirty="0"/>
                    </a:p>
                  </a:txBody>
                  <a:tcPr vert="vert27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endParaRPr lang="ru-RU" dirty="0"/>
                    </a:p>
                  </a:txBody>
                  <a:tcPr vert="vert27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Доля,%</a:t>
                      </a:r>
                      <a:endParaRPr lang="ru-RU" dirty="0"/>
                    </a:p>
                  </a:txBody>
                  <a:tcPr vert="vert27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старше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 75 лет</a:t>
                      </a:r>
                      <a:endParaRPr lang="ru-RU" sz="1600" dirty="0"/>
                    </a:p>
                  </a:txBody>
                  <a:tcPr vert="vert27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endParaRPr lang="ru-RU" dirty="0"/>
                    </a:p>
                  </a:txBody>
                  <a:tcPr vert="vert27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Доля,%</a:t>
                      </a:r>
                      <a:endParaRPr lang="ru-RU" dirty="0"/>
                    </a:p>
                  </a:txBody>
                  <a:tcPr vert="vert27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старше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 75 лет</a:t>
                      </a:r>
                      <a:endParaRPr lang="ru-RU" sz="1600" dirty="0"/>
                    </a:p>
                  </a:txBody>
                  <a:tcPr vert="vert27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Другие формы легочно-сердечной недостаточности ( </a:t>
                      </a:r>
                      <a:r>
                        <a:rPr lang="en-US" sz="1400" dirty="0" smtClean="0"/>
                        <a:t>I 27)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ru-RU" dirty="0" smtClean="0"/>
                        <a:t>85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45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ru-RU" dirty="0" smtClean="0"/>
                        <a:t>44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21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ru-RU" dirty="0" smtClean="0"/>
                        <a:t>64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30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Блокады и другие нарушения ритма и проводимости сердца</a:t>
                      </a:r>
                      <a:r>
                        <a:rPr lang="en-US" sz="1400" dirty="0" smtClean="0"/>
                        <a:t> </a:t>
                      </a:r>
                    </a:p>
                    <a:p>
                      <a:r>
                        <a:rPr lang="ru-RU" sz="1400" dirty="0" smtClean="0"/>
                        <a:t>( </a:t>
                      </a:r>
                      <a:r>
                        <a:rPr lang="en-US" sz="1400" dirty="0" smtClean="0"/>
                        <a:t>I</a:t>
                      </a:r>
                      <a:r>
                        <a:rPr lang="en-US" sz="1400" baseline="0" dirty="0" smtClean="0"/>
                        <a:t> 4</a:t>
                      </a:r>
                      <a:r>
                        <a:rPr lang="ru-RU" sz="1400" baseline="0" dirty="0" smtClean="0"/>
                        <a:t>4; </a:t>
                      </a:r>
                      <a:r>
                        <a:rPr lang="en-US" sz="1400" baseline="0" dirty="0" smtClean="0"/>
                        <a:t>I 45</a:t>
                      </a:r>
                      <a:r>
                        <a:rPr lang="ru-RU" sz="1400" baseline="0" dirty="0" smtClean="0"/>
                        <a:t>; </a:t>
                      </a:r>
                      <a:r>
                        <a:rPr lang="en-US" sz="1400" baseline="0" dirty="0" smtClean="0"/>
                        <a:t>I 47; I 48; I 49)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ru-RU" dirty="0" smtClean="0"/>
                        <a:t>81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21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ru-RU" dirty="0" smtClean="0"/>
                        <a:t>119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78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ru-RU" dirty="0" smtClean="0"/>
                        <a:t>131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90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2327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Остановка сердца</a:t>
                      </a:r>
                      <a:r>
                        <a:rPr lang="en-US" sz="1400" dirty="0" smtClean="0"/>
                        <a:t> (I  46)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6462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Сердечная недостаточность</a:t>
                      </a:r>
                      <a:r>
                        <a:rPr lang="en-US" sz="1400" dirty="0" smtClean="0"/>
                        <a:t> (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en-US" sz="1400" baseline="0" dirty="0" smtClean="0"/>
                        <a:t>I 50)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ru-RU" dirty="0" smtClean="0"/>
                        <a:t>403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239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ru-RU" dirty="0" smtClean="0"/>
                        <a:t>354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225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ru-RU" dirty="0" smtClean="0"/>
                        <a:t>282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174</a:t>
                      </a:r>
                    </a:p>
                    <a:p>
                      <a:pPr algn="ctr"/>
                      <a:endParaRPr lang="en-US" dirty="0" smtClean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4231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 того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1,7%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552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1,7%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331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503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1,6%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299</a:t>
                      </a:r>
                      <a:endParaRPr lang="en-US" dirty="0" smtClean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142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800" dirty="0" smtClean="0"/>
              <a:t>Неточно обозначенные заболевания и состояния, используемые для кодирования основной причины смерти.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3579106"/>
              </p:ext>
            </p:extLst>
          </p:nvPr>
        </p:nvGraphicFramePr>
        <p:xfrm>
          <a:off x="0" y="1457311"/>
          <a:ext cx="8964501" cy="5400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1880"/>
                <a:gridCol w="720080"/>
                <a:gridCol w="504056"/>
                <a:gridCol w="648072"/>
                <a:gridCol w="720080"/>
                <a:gridCol w="432048"/>
                <a:gridCol w="648072"/>
                <a:gridCol w="792088"/>
                <a:gridCol w="420283"/>
                <a:gridCol w="587842"/>
              </a:tblGrid>
              <a:tr h="393479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2008 </a:t>
                      </a:r>
                      <a:r>
                        <a:rPr lang="ru-RU" dirty="0" smtClean="0"/>
                        <a:t>год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 год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2012 год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2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endParaRPr lang="ru-RU" dirty="0"/>
                    </a:p>
                  </a:txBody>
                  <a:tcPr vert="vert27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Доля,%</a:t>
                      </a:r>
                      <a:endParaRPr lang="ru-RU" dirty="0"/>
                    </a:p>
                  </a:txBody>
                  <a:tcPr vert="vert27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старше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 75 лет</a:t>
                      </a:r>
                      <a:endParaRPr lang="ru-RU" sz="1600" dirty="0"/>
                    </a:p>
                  </a:txBody>
                  <a:tcPr vert="vert27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endParaRPr lang="ru-RU" dirty="0"/>
                    </a:p>
                  </a:txBody>
                  <a:tcPr vert="vert27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Доля,%</a:t>
                      </a:r>
                      <a:endParaRPr lang="ru-RU" dirty="0"/>
                    </a:p>
                  </a:txBody>
                  <a:tcPr vert="vert27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старше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 75 лет</a:t>
                      </a:r>
                      <a:endParaRPr lang="ru-RU" sz="1600" dirty="0"/>
                    </a:p>
                  </a:txBody>
                  <a:tcPr vert="vert27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endParaRPr lang="ru-RU" dirty="0"/>
                    </a:p>
                  </a:txBody>
                  <a:tcPr vert="vert27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Доля,%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vert="vert27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старше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 75 лет</a:t>
                      </a:r>
                      <a:endParaRPr lang="ru-RU" sz="1600" dirty="0"/>
                    </a:p>
                  </a:txBody>
                  <a:tcPr vert="vert27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6996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Острая</a:t>
                      </a:r>
                      <a:r>
                        <a:rPr lang="ru-RU" sz="1600" baseline="0" dirty="0" smtClean="0"/>
                        <a:t> ишемическая болезнь сердца неуточненная (</a:t>
                      </a:r>
                      <a:r>
                        <a:rPr lang="en-US" sz="1600" baseline="0" dirty="0" smtClean="0"/>
                        <a:t>I 24.8)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189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48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343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150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283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119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6996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Хроническая</a:t>
                      </a:r>
                      <a:r>
                        <a:rPr lang="ru-RU" sz="1600" baseline="0" dirty="0" smtClean="0"/>
                        <a:t> ишемическая болезнь сердца неуточненная ( </a:t>
                      </a:r>
                      <a:r>
                        <a:rPr lang="en-US" sz="1600" baseline="0" dirty="0" smtClean="0"/>
                        <a:t>I 25.9)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1434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867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6996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Ишемическая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кардиомиопатия</a:t>
                      </a:r>
                      <a:r>
                        <a:rPr lang="ru-RU" sz="1600" baseline="0" dirty="0" smtClean="0"/>
                        <a:t> </a:t>
                      </a:r>
                      <a:endParaRPr lang="en-US" sz="1600" baseline="0" dirty="0" smtClean="0"/>
                    </a:p>
                    <a:p>
                      <a:r>
                        <a:rPr lang="en-US" sz="1600" baseline="0" dirty="0" smtClean="0"/>
                        <a:t>( I  25.5)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108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447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251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550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326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9864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Дегенерация</a:t>
                      </a:r>
                      <a:r>
                        <a:rPr lang="ru-RU" sz="1600" baseline="0" dirty="0" smtClean="0"/>
                        <a:t> миокарда </a:t>
                      </a:r>
                      <a:r>
                        <a:rPr lang="en-US" sz="1600" baseline="0" dirty="0" smtClean="0"/>
                        <a:t>( I 51.5)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357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263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312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197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632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Сердечно-сосудистая болезнь неуточненная</a:t>
                      </a:r>
                      <a:r>
                        <a:rPr lang="en-US" sz="1600" dirty="0" smtClean="0"/>
                        <a:t> </a:t>
                      </a:r>
                      <a:r>
                        <a:rPr lang="ru-RU" sz="1600" dirty="0" smtClean="0"/>
                        <a:t>(</a:t>
                      </a:r>
                      <a:r>
                        <a:rPr lang="en-US" sz="1600" dirty="0" smtClean="0"/>
                        <a:t>I 51.6)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90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61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67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632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Болезнь сердца неуточненная </a:t>
                      </a:r>
                      <a:endParaRPr lang="en-US" sz="1600" dirty="0" smtClean="0"/>
                    </a:p>
                    <a:p>
                      <a:r>
                        <a:rPr lang="ru-RU" sz="1600" dirty="0" smtClean="0"/>
                        <a:t>( </a:t>
                      </a:r>
                      <a:r>
                        <a:rPr lang="en-US" sz="1600" dirty="0" smtClean="0"/>
                        <a:t>I 51.9)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632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 того: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2084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5,8</a:t>
                      </a:r>
                      <a:endParaRPr lang="ru-RU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1260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1250</a:t>
                      </a:r>
                      <a:endParaRPr lang="ru-RU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3,9</a:t>
                      </a:r>
                      <a:endParaRPr lang="ru-RU" sz="1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729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1228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3,9</a:t>
                      </a:r>
                      <a:endParaRPr lang="ru-RU" sz="14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695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914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1216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3600" dirty="0" smtClean="0"/>
              <a:t>Доля неверно зашифрованных свидетельств о смерти у лиц старше 75 лет, %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50532445"/>
              </p:ext>
            </p:extLst>
          </p:nvPr>
        </p:nvGraphicFramePr>
        <p:xfrm>
          <a:off x="457200" y="1600200"/>
          <a:ext cx="8229600" cy="485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8044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Отмечается рост </a:t>
            </a:r>
            <a:r>
              <a:rPr lang="ru-RU" dirty="0" smtClean="0"/>
              <a:t>показателя смертности населения Свердловской области старше 75 лет от болезней системы кровообращения.</a:t>
            </a:r>
          </a:p>
          <a:p>
            <a:pPr algn="just"/>
            <a:r>
              <a:rPr lang="ru-RU" dirty="0" smtClean="0"/>
              <a:t>Нарушаются правила кодирования основной причины смерти в медицинских свидетельствах о смерти.</a:t>
            </a:r>
          </a:p>
          <a:p>
            <a:pPr algn="just"/>
            <a:r>
              <a:rPr lang="ru-RU" dirty="0" smtClean="0"/>
              <a:t>Не все врачи и фельдшеры умеют пользоваться МКБ-10, формулировать диагноз, правильно выбирать и кодировать основную причину смерти.</a:t>
            </a:r>
          </a:p>
          <a:p>
            <a:pPr algn="just"/>
            <a:r>
              <a:rPr lang="ru-RU" dirty="0" smtClean="0"/>
              <a:t>Неверно закодированные свидетельства о смерти составляют 20,4%-21,6%, из них на умерших старше 75 лет – 68,5%- 69,7%, что искажает официальную статистику причин смерти от болезней системы кровообращения.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224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Организационно-методические мероприятия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>
            <a:normAutofit fontScale="92500" lnSpcReduction="20000"/>
          </a:bodyPr>
          <a:lstStyle/>
          <a:p>
            <a:endParaRPr lang="ru-RU" sz="2000" dirty="0" smtClean="0"/>
          </a:p>
          <a:p>
            <a:r>
              <a:rPr lang="ru-RU" sz="2400" b="1" dirty="0" smtClean="0"/>
              <a:t>Введение в практику шифра МКБ-10 – </a:t>
            </a:r>
            <a:r>
              <a:rPr lang="en-US" sz="2400" b="1" dirty="0" smtClean="0"/>
              <a:t>R</a:t>
            </a:r>
            <a:r>
              <a:rPr lang="ru-RU" sz="2400" b="1" dirty="0" smtClean="0"/>
              <a:t>54.Х (старость, старческий возраст, старческая астения) в качестве основной причины смерти для лиц старше 75 лет при отсутствии признаков насильственной смерти, травм, инфекционной патологии, острых и хронических форм, а так же последствий других заболеваний.</a:t>
            </a:r>
          </a:p>
          <a:p>
            <a:r>
              <a:rPr lang="ru-RU" sz="2400" b="1" dirty="0" smtClean="0"/>
              <a:t>Усиление контроля за выдачей медицинских свидетельств о смерти в медицинских организациях и со стороны Министерства здравоохранения Свердловской области.</a:t>
            </a:r>
          </a:p>
          <a:p>
            <a:r>
              <a:rPr lang="ru-RU" sz="2400" b="1" dirty="0" smtClean="0"/>
              <a:t>Проведение экспертизы причин смерти населения Свердловской области на основе анализа медицинских свидетельств о смерти по данным демографического мониторинга.</a:t>
            </a:r>
          </a:p>
          <a:p>
            <a:r>
              <a:rPr lang="ru-RU" sz="2400" b="1" dirty="0" smtClean="0"/>
              <a:t>Организация единого обучающего, консультативного и контролирующего центра по мониторингу и контролю качества кодирования причин смерти населения Свердловской области.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1203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400" dirty="0" smtClean="0"/>
              <a:t>	</a:t>
            </a:r>
            <a:r>
              <a:rPr lang="ru-RU" sz="5400" dirty="0" smtClean="0"/>
              <a:t>Б</a:t>
            </a:r>
            <a:r>
              <a:rPr lang="ru-RU" sz="4400" dirty="0" smtClean="0"/>
              <a:t>ЛАГОДАРЮ ЗА ВНИМАНИЕ!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2767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Основная причина смерти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	Основная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причина смерти – </a:t>
            </a:r>
            <a:r>
              <a:rPr lang="ru-RU" b="1" u="sng" dirty="0">
                <a:latin typeface="Times New Roman"/>
                <a:ea typeface="Calibri"/>
                <a:cs typeface="Times New Roman"/>
              </a:rPr>
              <a:t>конкретная форма болезни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которая сама или через свои осложнения определила механизм умирания. То есть это заболевание (патология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),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которое в структуре диагноза стоит в рубрике основного заболевания.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8659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Непосредственная причина смерти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	Непосредственная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причина смерти – это патологический процесс, который не возникает самостоятельно, связан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патогенетически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с основным заболеванием (основной причиной смерти) и непосредственно запускает механизм умирания. 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Как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правило – это осложнения основного заболевания.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28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Механизм умирания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just">
              <a:lnSpc>
                <a:spcPct val="115000"/>
              </a:lnSpc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	Механизм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умирания выражается в недостаточности органов и систем.</a:t>
            </a:r>
            <a:endParaRPr lang="ru-RU" sz="2400" dirty="0">
              <a:ea typeface="Calibri"/>
              <a:cs typeface="Times New Roman"/>
            </a:endParaRPr>
          </a:p>
          <a:p>
            <a:pPr marL="55626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Существуют механизмы умирания:</a:t>
            </a:r>
            <a:endParaRPr lang="ru-RU" sz="2400" dirty="0">
              <a:ea typeface="Calibri"/>
              <a:cs typeface="Times New Roman"/>
            </a:endParaRPr>
          </a:p>
          <a:p>
            <a:pPr marL="89916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- церебральный</a:t>
            </a:r>
            <a:endParaRPr lang="ru-RU" sz="2400" dirty="0">
              <a:ea typeface="Calibri"/>
              <a:cs typeface="Times New Roman"/>
            </a:endParaRPr>
          </a:p>
          <a:p>
            <a:pPr marL="89916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- легочный</a:t>
            </a:r>
            <a:endParaRPr lang="ru-RU" sz="2400" dirty="0">
              <a:ea typeface="Calibri"/>
              <a:cs typeface="Times New Roman"/>
            </a:endParaRPr>
          </a:p>
          <a:p>
            <a:pPr marL="89916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- сердечный</a:t>
            </a:r>
            <a:endParaRPr lang="ru-RU" sz="2400" dirty="0">
              <a:ea typeface="Calibri"/>
              <a:cs typeface="Times New Roman"/>
            </a:endParaRPr>
          </a:p>
          <a:p>
            <a:pPr marL="89916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- смешанный (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полиорганный</a:t>
            </a:r>
            <a:r>
              <a:rPr lang="ru-RU" dirty="0">
                <a:latin typeface="Times New Roman"/>
                <a:ea typeface="Calibri"/>
                <a:cs typeface="Times New Roman"/>
              </a:rPr>
              <a:t>)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8486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Смертность населения Свердловской области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4425451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06046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36815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3200" dirty="0" smtClean="0"/>
              <a:t>Доля сердечно-сосудистой патологии в структуре общей смертности населения Свердловской области,%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09578941"/>
              </p:ext>
            </p:extLst>
          </p:nvPr>
        </p:nvGraphicFramePr>
        <p:xfrm>
          <a:off x="457200" y="1600200"/>
          <a:ext cx="8229600" cy="463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01727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Доля умерших </a:t>
            </a:r>
            <a:r>
              <a:rPr lang="ru-RU" sz="3200" dirty="0" smtClean="0">
                <a:solidFill>
                  <a:prstClr val="black"/>
                </a:solidFill>
              </a:rPr>
              <a:t>от болезней системы кровообращения старше </a:t>
            </a:r>
            <a:r>
              <a:rPr lang="ru-RU" sz="3200" dirty="0">
                <a:solidFill>
                  <a:prstClr val="black"/>
                </a:solidFill>
              </a:rPr>
              <a:t>75 лет,%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4482526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513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1647</TotalTime>
  <Words>1141</Words>
  <Application>Microsoft Office PowerPoint</Application>
  <PresentationFormat>Экран (4:3)</PresentationFormat>
  <Paragraphs>402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Методические аспекты  порядка оформления медицинских свидетельств о смерти  при установлении причин смерти от болезней системы кровообращения</vt:lpstr>
      <vt:lpstr>Цель и  метод исследования.  Источник данных</vt:lpstr>
      <vt:lpstr>Международная классификация болезней</vt:lpstr>
      <vt:lpstr>Основная причина смерти</vt:lpstr>
      <vt:lpstr>Непосредственная причина смерти</vt:lpstr>
      <vt:lpstr>Механизм умирания</vt:lpstr>
      <vt:lpstr>Смертность населения Свердловской области </vt:lpstr>
      <vt:lpstr>Доля сердечно-сосудистой патологии в структуре общей смертности населения Свердловской области,%</vt:lpstr>
      <vt:lpstr>Доля умерших от болезней системы кровообращения старше 75 лет,%</vt:lpstr>
      <vt:lpstr>Слайд 10</vt:lpstr>
      <vt:lpstr>Структура смертности населения Свердловской области от болезней системы кровообращения</vt:lpstr>
      <vt:lpstr>ОСТРЫЕ ФОРМЫ ИШЕМИЧЕСКОЙ БОЛЕЗНИ СЕРДЦА:</vt:lpstr>
      <vt:lpstr>Доля острых форм ИБС от всех сердечно-сосудистых заболеваний,%</vt:lpstr>
      <vt:lpstr>Доля умерших от острых форм ИБС  старше 75 лет,%</vt:lpstr>
      <vt:lpstr>Стенокардия</vt:lpstr>
      <vt:lpstr>Доля умерших от стенокардии в возрасте старше 75 лет, %</vt:lpstr>
      <vt:lpstr>ХРОНИЧЕСКИЕ ФОРМЫ ИШЕМИЧЕСКОЙ БОЛЕЗНИ СЕРДЦА:</vt:lpstr>
      <vt:lpstr>Доля хронических форм ИБС от всех сердечно-сосудистых заболеваний,%</vt:lpstr>
      <vt:lpstr>Доля умерших от хронических форм ИБС  старше 75 лет,%</vt:lpstr>
      <vt:lpstr>ОСТРЫЕ ФОРМЫ ЦЕРЕБРОВАСКУЛЯРНОЙ БОЛЕЗНИ:</vt:lpstr>
      <vt:lpstr>Доля острых форм ЦВБ от всех сердечно-сосудистых заболеваний,%</vt:lpstr>
      <vt:lpstr>Доля  умерших от острых форм ЦВБ   старше 75 лет,%</vt:lpstr>
      <vt:lpstr>ПОСЛЕДСТВИЯ ЦЕРЕБРОВАСКУЛЯРНЫХ БОЛЕЗНЕЙ</vt:lpstr>
      <vt:lpstr>Доля последствий ЦВБ от всех сердечно-сосудистых заболеваний,%</vt:lpstr>
      <vt:lpstr>Доля умерших от последствий ЦВБ старше 75 лет,%</vt:lpstr>
      <vt:lpstr>ХРОНИЧЕСКИЕ ФОРМЫ ЦЕРЕБРОВАСКУЛЯРНОЙ БОЛЕЗНИ:</vt:lpstr>
      <vt:lpstr>Доля хронических форм ЦВБ от всех сердечно-сосудистых заболеваний,%</vt:lpstr>
      <vt:lpstr>Доля умерших от хронических форм ЦВБ старше 75 лет,%</vt:lpstr>
      <vt:lpstr>Атеросклероз</vt:lpstr>
      <vt:lpstr>Доля церебрального атеросклероза от всех сердечно-сосудистых заболеваний,%</vt:lpstr>
      <vt:lpstr>Доля умерших от церебрального атеросклероза старше 75 лет,%</vt:lpstr>
      <vt:lpstr>Осложнения заболеваний, ошибочно используемые для кодирования основной причины смерти</vt:lpstr>
      <vt:lpstr>Механизмы умирания, ошибочно используемые для кодирования основной причины смерти</vt:lpstr>
      <vt:lpstr>Неточно обозначенные заболевания и состояния, используемые для кодирования основной причины смерти.</vt:lpstr>
      <vt:lpstr>Доля неверно зашифрованных свидетельств о смерти у лиц старше 75 лет, %</vt:lpstr>
      <vt:lpstr>Выводы</vt:lpstr>
      <vt:lpstr>Организационно-методические мероприятия 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смертности населения Свердловской области от болезней системы кровообращения  по данным медицинских свидетельств о смерти, выданным в 2010-2012 годах</dc:title>
  <dc:creator>user</dc:creator>
  <cp:lastModifiedBy>user</cp:lastModifiedBy>
  <cp:revision>123</cp:revision>
  <dcterms:created xsi:type="dcterms:W3CDTF">2013-09-03T03:28:56Z</dcterms:created>
  <dcterms:modified xsi:type="dcterms:W3CDTF">2013-09-18T03:25:40Z</dcterms:modified>
</cp:coreProperties>
</file>