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2" r:id="rId5"/>
    <p:sldId id="261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000" autoAdjust="0"/>
  </p:normalViewPr>
  <p:slideViewPr>
    <p:cSldViewPr>
      <p:cViewPr varScale="1">
        <p:scale>
          <a:sx n="67" d="100"/>
          <a:sy n="67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06.06.2013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Профилактика бешенства включает: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609980"/>
          </a:xfrm>
        </p:spPr>
        <p:txBody>
          <a:bodyPr>
            <a:normAutofit/>
          </a:bodyPr>
          <a:lstStyle/>
          <a:p>
            <a:r>
              <a:rPr lang="ru-RU" dirty="0" smtClean="0"/>
              <a:t>проведение профилактических прививок против бешенства по эпидемическим показаниям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антирабическую помощь лицам с укусами, </a:t>
            </a:r>
            <a:r>
              <a:rPr lang="ru-RU" dirty="0" err="1" smtClean="0"/>
              <a:t>оцарапыванием</a:t>
            </a:r>
            <a:r>
              <a:rPr lang="ru-RU" dirty="0" smtClean="0"/>
              <a:t> и </a:t>
            </a:r>
            <a:r>
              <a:rPr lang="ru-RU" dirty="0" err="1" smtClean="0"/>
              <a:t>ослюнением</a:t>
            </a:r>
            <a:r>
              <a:rPr lang="ru-RU" dirty="0" smtClean="0"/>
              <a:t> животными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иммунизации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/>
          <a:lstStyle/>
          <a:p>
            <a:r>
              <a:rPr lang="ru-RU" dirty="0" smtClean="0"/>
              <a:t>Профилактическая (профессиональные контингенты риска)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Лечебно-профилактическая (пострадавшие от нападения животных)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Лечебно-профилактическая иммунизация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928803"/>
          <a:ext cx="8401080" cy="4071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0760"/>
                <a:gridCol w="3227140"/>
                <a:gridCol w="2306590"/>
                <a:gridCol w="2306590"/>
              </a:tblGrid>
              <a:tr h="6501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 контакта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Данные о животном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Лечение</a:t>
                      </a:r>
                      <a:endParaRPr lang="ru-RU" dirty="0"/>
                    </a:p>
                  </a:txBody>
                  <a:tcPr/>
                </a:tc>
              </a:tr>
              <a:tr h="3421776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Нет повреждения и ослюнения кожных покровов. Нет прямого контакта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Больное бешенством или здоровое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Лечение не назначается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Лечебно-профилактическая иммунизация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928803"/>
          <a:ext cx="8401080" cy="4071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0760"/>
                <a:gridCol w="3268288"/>
                <a:gridCol w="2643206"/>
                <a:gridCol w="1928826"/>
              </a:tblGrid>
              <a:tr h="650189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 контакта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Данные о животном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Лечение</a:t>
                      </a:r>
                      <a:endParaRPr lang="ru-RU" dirty="0"/>
                    </a:p>
                  </a:txBody>
                  <a:tcPr/>
                </a:tc>
              </a:tr>
              <a:tr h="3421776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err="1" smtClean="0"/>
                        <a:t>Ослюнение</a:t>
                      </a:r>
                      <a:r>
                        <a:rPr lang="ru-RU" dirty="0" smtClean="0"/>
                        <a:t> неповрежденных кожных покровов, ссадины, одиночные поверхностные укусы или царапины туловища, верхних и нижних конечностей (кроме головы, шеи, кисти, пальцев рук и ног, промежности, гениталий)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Если в течение 10 суток животное осталось здорово, то лечение прекратить ( 3 прививки) в остальных случаях- продолжить (6 прививок)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Немедленно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КОКАВ по 1.0 мл  0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3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7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14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30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90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день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Лечебно-профилактическая иммунизация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643050"/>
          <a:ext cx="8715436" cy="5042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103"/>
                <a:gridCol w="3483222"/>
                <a:gridCol w="2742112"/>
                <a:gridCol w="2000999"/>
              </a:tblGrid>
              <a:tr h="572592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 контакта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Данные о животном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Лечение</a:t>
                      </a:r>
                      <a:endParaRPr lang="ru-RU" dirty="0"/>
                    </a:p>
                  </a:txBody>
                  <a:tcPr/>
                </a:tc>
              </a:tr>
              <a:tr h="435663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Любые ослюнения слизистых, любые укусы головы, шеи, кистей, пальцев рук и ног; множественные укусы и глубокие одиночные укусы любой  локализации, нанесенными домашними  или сельскохозяйственными животными. Любые ослюнения и повреждения, нанесенные  дикими плотоядными животными, летучими мышами и грызунами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Если есть возможность наблюдения за животным и оно в течение 10 суток осталось здоровым, лечение прекращают, т.е после 3-й инъекции. Когда невозможно наблюдение за животным, лечение необходимо завершить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Немедленно комбинированное лечение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КОКАВ по 1.0 мл  0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3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7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14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30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90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dirty="0" smtClean="0"/>
                        <a:t>День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endParaRPr lang="ru-RU" dirty="0" smtClean="0"/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ru-RU" u="sng" dirty="0" smtClean="0"/>
                        <a:t>АИГ в 0 день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Антирабическая помощь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/>
          <a:lstStyle/>
          <a:p>
            <a:r>
              <a:rPr lang="ru-RU" dirty="0" smtClean="0"/>
              <a:t>местная обработка ран, царапин и ссадин</a:t>
            </a:r>
          </a:p>
          <a:p>
            <a:endParaRPr lang="ru-RU" dirty="0" smtClean="0"/>
          </a:p>
          <a:p>
            <a:r>
              <a:rPr lang="ru-RU" dirty="0" smtClean="0"/>
              <a:t>лечебно-профилактические прививки вакциной против бешенства и антирабическим иммуноглобулином (АИГ)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первичной хирургической обработки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395666"/>
          </a:xfrm>
        </p:spPr>
        <p:txBody>
          <a:bodyPr>
            <a:normAutofit/>
          </a:bodyPr>
          <a:lstStyle/>
          <a:p>
            <a:r>
              <a:rPr lang="ru-RU" dirty="0" smtClean="0"/>
              <a:t>Обильно промыть раны, царапины, ссадины, места ослюнения струей воды с мылом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первичной хирургической обработки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395666"/>
          </a:xfrm>
        </p:spPr>
        <p:txBody>
          <a:bodyPr>
            <a:normAutofit/>
          </a:bodyPr>
          <a:lstStyle/>
          <a:p>
            <a:r>
              <a:rPr lang="ru-RU" dirty="0" smtClean="0"/>
              <a:t>Обработать края раны 70 град. спиртом или 5% настойкой йода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первичной хирургической обработки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538542"/>
          </a:xfrm>
        </p:spPr>
        <p:txBody>
          <a:bodyPr>
            <a:normAutofit/>
          </a:bodyPr>
          <a:lstStyle/>
          <a:p>
            <a:r>
              <a:rPr lang="ru-RU" dirty="0" smtClean="0"/>
              <a:t>Наложить стерильную повязку, края раны, нанесенной животным, по возможности не иссекать и не зашивать в течение трех дней,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Показания к наложению швов при обработке укушенных ран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24294"/>
          </a:xfrm>
        </p:spPr>
        <p:txBody>
          <a:bodyPr/>
          <a:lstStyle/>
          <a:p>
            <a:r>
              <a:rPr lang="ru-RU" dirty="0" smtClean="0"/>
              <a:t>Обширные раны - несколько наводящих швов после предварительной обработки раны</a:t>
            </a:r>
          </a:p>
          <a:p>
            <a:endParaRPr lang="ru-RU" dirty="0" smtClean="0"/>
          </a:p>
          <a:p>
            <a:r>
              <a:rPr lang="ru-RU" dirty="0" smtClean="0"/>
              <a:t>Косметические показания - наложение кожных швов на раны лица</a:t>
            </a:r>
          </a:p>
          <a:p>
            <a:endParaRPr lang="ru-RU" dirty="0" smtClean="0"/>
          </a:p>
          <a:p>
            <a:r>
              <a:rPr lang="ru-RU" dirty="0" smtClean="0"/>
              <a:t>Продолжающееся кровотечение - прошивание кровоточащих сосудов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5105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Травматологический пункт, хирургический кабинет поликлиники, приемное отделение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7562"/>
            <a:ext cx="8229600" cy="2967038"/>
          </a:xfrm>
        </p:spPr>
        <p:txBody>
          <a:bodyPr/>
          <a:lstStyle/>
          <a:p>
            <a:r>
              <a:rPr lang="ru-RU" dirty="0" smtClean="0"/>
              <a:t>Оказать незамедлительно (бесплатно) первую медицинскую помощь в случае первичного обращения пострадавшего</a:t>
            </a:r>
          </a:p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i="1" dirty="0" smtClean="0"/>
              <a:t>	независимо от наличия полиса медицинского страхования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Травматологический пункт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71810"/>
            <a:ext cx="8229600" cy="3252790"/>
          </a:xfrm>
        </p:spPr>
        <p:txBody>
          <a:bodyPr/>
          <a:lstStyle/>
          <a:p>
            <a:r>
              <a:rPr lang="ru-RU" dirty="0" smtClean="0"/>
              <a:t>Заполнить на каждого пострадавшего "Карту обратившегося за антирабической помощью" (учетная форма N 045/у)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Травматологический пункт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71810"/>
            <a:ext cx="8229600" cy="3252790"/>
          </a:xfrm>
        </p:spPr>
        <p:txBody>
          <a:bodyPr/>
          <a:lstStyle/>
          <a:p>
            <a:r>
              <a:rPr lang="ru-RU" dirty="0" smtClean="0"/>
              <a:t>Назначить (бесплатно) немедленно курс антирабических прививок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457</TotalTime>
  <Words>415</Words>
  <PresentationFormat>Экран (4:3)</PresentationFormat>
  <Paragraphs>77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Профилактика бешенства включает:</vt:lpstr>
      <vt:lpstr>Антирабическая помощь</vt:lpstr>
      <vt:lpstr>Особенности первичной хирургической обработки</vt:lpstr>
      <vt:lpstr>Особенности первичной хирургической обработки</vt:lpstr>
      <vt:lpstr>Особенности первичной хирургической обработки</vt:lpstr>
      <vt:lpstr>Показания к наложению швов при обработке укушенных ран</vt:lpstr>
      <vt:lpstr>Травматологический пункт, хирургический кабинет поликлиники, приемное отделение</vt:lpstr>
      <vt:lpstr>Травматологический пункт</vt:lpstr>
      <vt:lpstr>Травматологический пункт</vt:lpstr>
      <vt:lpstr>Виды иммунизации</vt:lpstr>
      <vt:lpstr>Лечебно-профилактическая иммунизация</vt:lpstr>
      <vt:lpstr>Лечебно-профилактическая иммунизация</vt:lpstr>
      <vt:lpstr>Лечебно-профилактическая иммунизация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ТАКТИКА ОРГАНИЗАЦИИ АНТИРАБИЧЕСКОЙ ПОМОЩИ</dc:title>
  <dc:creator>cgb20-zamglhirurg</dc:creator>
  <cp:lastModifiedBy>a</cp:lastModifiedBy>
  <cp:revision>49</cp:revision>
  <dcterms:created xsi:type="dcterms:W3CDTF">2011-06-01T04:08:04Z</dcterms:created>
  <dcterms:modified xsi:type="dcterms:W3CDTF">2013-06-06T08:36:08Z</dcterms:modified>
</cp:coreProperties>
</file>