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307" r:id="rId2"/>
    <p:sldId id="309" r:id="rId3"/>
    <p:sldId id="310" r:id="rId4"/>
    <p:sldId id="311" r:id="rId5"/>
    <p:sldId id="312" r:id="rId6"/>
    <p:sldId id="325" r:id="rId7"/>
    <p:sldId id="257" r:id="rId8"/>
    <p:sldId id="313" r:id="rId9"/>
    <p:sldId id="319" r:id="rId10"/>
    <p:sldId id="320" r:id="rId11"/>
    <p:sldId id="321" r:id="rId12"/>
    <p:sldId id="315" r:id="rId13"/>
    <p:sldId id="317" r:id="rId14"/>
    <p:sldId id="318" r:id="rId15"/>
    <p:sldId id="322" r:id="rId16"/>
    <p:sldId id="261" r:id="rId17"/>
    <p:sldId id="323" r:id="rId18"/>
    <p:sldId id="324" r:id="rId19"/>
    <p:sldId id="276" r:id="rId20"/>
    <p:sldId id="290" r:id="rId21"/>
    <p:sldId id="291" r:id="rId22"/>
    <p:sldId id="292" r:id="rId23"/>
    <p:sldId id="293" r:id="rId24"/>
    <p:sldId id="294" r:id="rId25"/>
    <p:sldId id="295" r:id="rId26"/>
    <p:sldId id="296" r:id="rId27"/>
    <p:sldId id="297" r:id="rId28"/>
    <p:sldId id="298" r:id="rId29"/>
    <p:sldId id="299" r:id="rId30"/>
    <p:sldId id="300" r:id="rId31"/>
    <p:sldId id="277" r:id="rId32"/>
    <p:sldId id="278" r:id="rId33"/>
    <p:sldId id="279" r:id="rId34"/>
    <p:sldId id="280" r:id="rId35"/>
    <p:sldId id="281" r:id="rId36"/>
    <p:sldId id="282" r:id="rId37"/>
    <p:sldId id="308" r:id="rId38"/>
    <p:sldId id="326" r:id="rId3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1"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 snapToGrid="0" snapToObjects="1">
      <p:cViewPr varScale="1">
        <p:scale>
          <a:sx n="79" d="100"/>
          <a:sy n="79" d="100"/>
        </p:scale>
        <p:origin x="-1016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B48CFC19-5B18-4ED5-B577-F778E94E950E}" type="doc">
      <dgm:prSet loTypeId="urn:microsoft.com/office/officeart/2005/8/layout/hList3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ru-RU"/>
        </a:p>
      </dgm:t>
    </dgm:pt>
    <dgm:pt modelId="{8919E086-C6F4-4350-885D-76D0332DD87C}">
      <dgm:prSet phldrT="[Текст]"/>
      <dgm:spPr/>
      <dgm:t>
        <a:bodyPr/>
        <a:lstStyle/>
        <a:p>
          <a:r>
            <a:rPr lang="ru-RU" b="1" i="0" u="none" dirty="0" smtClean="0"/>
            <a:t>Основными проблемами названы</a:t>
          </a:r>
          <a:r>
            <a:rPr lang="ru-RU" b="1" i="0" dirty="0" smtClean="0"/>
            <a:t>:</a:t>
          </a:r>
          <a:endParaRPr lang="ru-RU" dirty="0"/>
        </a:p>
      </dgm:t>
    </dgm:pt>
    <dgm:pt modelId="{22F712D4-9740-4093-A29E-A7A32089BF63}" type="parTrans" cxnId="{54F794AF-CB52-47D9-9156-11FA0A21A696}">
      <dgm:prSet/>
      <dgm:spPr/>
      <dgm:t>
        <a:bodyPr/>
        <a:lstStyle/>
        <a:p>
          <a:endParaRPr lang="ru-RU"/>
        </a:p>
      </dgm:t>
    </dgm:pt>
    <dgm:pt modelId="{A279A157-E013-4A5E-8913-44F666F6A517}" type="sibTrans" cxnId="{54F794AF-CB52-47D9-9156-11FA0A21A696}">
      <dgm:prSet/>
      <dgm:spPr/>
      <dgm:t>
        <a:bodyPr/>
        <a:lstStyle/>
        <a:p>
          <a:endParaRPr lang="ru-RU"/>
        </a:p>
      </dgm:t>
    </dgm:pt>
    <dgm:pt modelId="{5F2E83E7-7344-4CED-9BBA-F88015DB4759}">
      <dgm:prSet phldrT="[Текст]" custT="1"/>
      <dgm:spPr/>
      <dgm:t>
        <a:bodyPr/>
        <a:lstStyle/>
        <a:p>
          <a:r>
            <a:rPr lang="ru-RU" sz="2400" dirty="0" smtClean="0"/>
            <a:t>Технические</a:t>
          </a:r>
          <a:endParaRPr lang="ru-RU" sz="2400" dirty="0"/>
        </a:p>
      </dgm:t>
    </dgm:pt>
    <dgm:pt modelId="{11687B22-12AA-4D1C-B4D1-9252AE48398F}" type="parTrans" cxnId="{D9538D05-BD7B-4782-9AF9-AFB047ECE03F}">
      <dgm:prSet/>
      <dgm:spPr/>
      <dgm:t>
        <a:bodyPr/>
        <a:lstStyle/>
        <a:p>
          <a:endParaRPr lang="ru-RU"/>
        </a:p>
      </dgm:t>
    </dgm:pt>
    <dgm:pt modelId="{DD66F644-C0ED-4A12-A588-A7A60E0C07C6}" type="sibTrans" cxnId="{D9538D05-BD7B-4782-9AF9-AFB047ECE03F}">
      <dgm:prSet/>
      <dgm:spPr/>
      <dgm:t>
        <a:bodyPr/>
        <a:lstStyle/>
        <a:p>
          <a:endParaRPr lang="ru-RU"/>
        </a:p>
      </dgm:t>
    </dgm:pt>
    <dgm:pt modelId="{92907890-1508-4E7D-ACA0-EFCD233E8C5B}">
      <dgm:prSet phldrT="[Текст]" custT="1"/>
      <dgm:spPr/>
      <dgm:t>
        <a:bodyPr/>
        <a:lstStyle/>
        <a:p>
          <a:r>
            <a:rPr lang="ru-RU" sz="2000" b="0" i="0" dirty="0" smtClean="0"/>
            <a:t>Несоответствие требований образовательных стандартов и </a:t>
          </a:r>
          <a:r>
            <a:rPr lang="ru-RU" sz="2000" b="0" i="0" dirty="0" err="1" smtClean="0"/>
            <a:t>профстандарта</a:t>
          </a:r>
          <a:endParaRPr lang="ru-RU" sz="2000" dirty="0"/>
        </a:p>
      </dgm:t>
    </dgm:pt>
    <dgm:pt modelId="{A5389860-0DF3-4FE9-82A4-69A59FA0EDE1}" type="parTrans" cxnId="{0866B5A6-4808-4F0B-B6E0-F1DBB5CFE974}">
      <dgm:prSet/>
      <dgm:spPr/>
      <dgm:t>
        <a:bodyPr/>
        <a:lstStyle/>
        <a:p>
          <a:endParaRPr lang="ru-RU"/>
        </a:p>
      </dgm:t>
    </dgm:pt>
    <dgm:pt modelId="{DE1BBA96-F8ED-4B41-AF0B-C70B206E9683}" type="sibTrans" cxnId="{0866B5A6-4808-4F0B-B6E0-F1DBB5CFE974}">
      <dgm:prSet/>
      <dgm:spPr/>
      <dgm:t>
        <a:bodyPr/>
        <a:lstStyle/>
        <a:p>
          <a:endParaRPr lang="ru-RU"/>
        </a:p>
      </dgm:t>
    </dgm:pt>
    <dgm:pt modelId="{9E5E24E7-C6BA-4A9E-81B2-0EA2A0A25C0B}">
      <dgm:prSet phldrT="[Текст]" custT="1"/>
      <dgm:spPr/>
      <dgm:t>
        <a:bodyPr/>
        <a:lstStyle/>
        <a:p>
          <a:r>
            <a:rPr lang="ru-RU" sz="2000" b="0" i="0" dirty="0" smtClean="0"/>
            <a:t>Качество формирования АК и подготовки экспертов, дублирование функций аккредитации и </a:t>
          </a:r>
          <a:r>
            <a:rPr lang="ru-RU" sz="2000" b="0" i="0" dirty="0" err="1" smtClean="0"/>
            <a:t>госэкзамена</a:t>
          </a:r>
          <a:r>
            <a:rPr lang="ru-RU" sz="2000" b="0" i="0" dirty="0" smtClean="0"/>
            <a:t> (ГИА) </a:t>
          </a:r>
          <a:endParaRPr lang="ru-RU" sz="2000" dirty="0"/>
        </a:p>
      </dgm:t>
    </dgm:pt>
    <dgm:pt modelId="{27976FEC-E875-4B8F-B551-A51F7C4F6EB5}" type="parTrans" cxnId="{17294371-93B2-4EC7-A53B-2CCA48D7F775}">
      <dgm:prSet/>
      <dgm:spPr/>
      <dgm:t>
        <a:bodyPr/>
        <a:lstStyle/>
        <a:p>
          <a:endParaRPr lang="ru-RU"/>
        </a:p>
      </dgm:t>
    </dgm:pt>
    <dgm:pt modelId="{F458EF32-4B9C-47D2-B7FB-D39EC436FD87}" type="sibTrans" cxnId="{17294371-93B2-4EC7-A53B-2CCA48D7F775}">
      <dgm:prSet/>
      <dgm:spPr/>
      <dgm:t>
        <a:bodyPr/>
        <a:lstStyle/>
        <a:p>
          <a:endParaRPr lang="ru-RU"/>
        </a:p>
      </dgm:t>
    </dgm:pt>
    <dgm:pt modelId="{17A4220D-077D-432E-A5A8-E51BDCB24A2F}" type="pres">
      <dgm:prSet presAssocID="{B48CFC19-5B18-4ED5-B577-F778E94E950E}" presName="composite" presStyleCnt="0">
        <dgm:presLayoutVars>
          <dgm:chMax val="1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B2ADBCF5-0BEB-4648-B3E1-BE2F394B1A61}" type="pres">
      <dgm:prSet presAssocID="{8919E086-C6F4-4350-885D-76D0332DD87C}" presName="roof" presStyleLbl="dkBgShp" presStyleIdx="0" presStyleCnt="2" custScaleY="70313" custLinFactNeighborY="15161"/>
      <dgm:spPr/>
      <dgm:t>
        <a:bodyPr/>
        <a:lstStyle/>
        <a:p>
          <a:endParaRPr lang="ru-RU"/>
        </a:p>
      </dgm:t>
    </dgm:pt>
    <dgm:pt modelId="{A66C0377-6BD8-47CC-ACF1-FA4D70B4674A}" type="pres">
      <dgm:prSet presAssocID="{8919E086-C6F4-4350-885D-76D0332DD87C}" presName="pillars" presStyleCnt="0"/>
      <dgm:spPr/>
    </dgm:pt>
    <dgm:pt modelId="{FF8579DF-872C-4A07-A13F-AEDB5506CFAF}" type="pres">
      <dgm:prSet presAssocID="{8919E086-C6F4-4350-885D-76D0332DD87C}" presName="pillar1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52D7C46-4CE3-4741-93DD-5311B6107AC1}" type="pres">
      <dgm:prSet presAssocID="{92907890-1508-4E7D-ACA0-EFCD233E8C5B}" presName="pillar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9C9A2D2-D214-44F1-BA82-136AA22A4398}" type="pres">
      <dgm:prSet presAssocID="{9E5E24E7-C6BA-4A9E-81B2-0EA2A0A25C0B}" presName="pillarX" presStyleLbl="node1" presStyleIdx="2" presStyleCnt="3" custScaleX="10507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CB2793D-E775-4B05-9A8A-9E7D072A2D68}" type="pres">
      <dgm:prSet presAssocID="{8919E086-C6F4-4350-885D-76D0332DD87C}" presName="base" presStyleLbl="dkBgShp" presStyleIdx="1" presStyleCnt="2" custLinFactNeighborY="8388"/>
      <dgm:spPr/>
    </dgm:pt>
  </dgm:ptLst>
  <dgm:cxnLst>
    <dgm:cxn modelId="{B113D509-E8B9-2F45-81D8-4696073F2CEB}" type="presOf" srcId="{5F2E83E7-7344-4CED-9BBA-F88015DB4759}" destId="{FF8579DF-872C-4A07-A13F-AEDB5506CFAF}" srcOrd="0" destOrd="0" presId="urn:microsoft.com/office/officeart/2005/8/layout/hList3"/>
    <dgm:cxn modelId="{D9538D05-BD7B-4782-9AF9-AFB047ECE03F}" srcId="{8919E086-C6F4-4350-885D-76D0332DD87C}" destId="{5F2E83E7-7344-4CED-9BBA-F88015DB4759}" srcOrd="0" destOrd="0" parTransId="{11687B22-12AA-4D1C-B4D1-9252AE48398F}" sibTransId="{DD66F644-C0ED-4A12-A588-A7A60E0C07C6}"/>
    <dgm:cxn modelId="{7E8B66E7-79C6-654C-8016-76C1E43B7AD5}" type="presOf" srcId="{B48CFC19-5B18-4ED5-B577-F778E94E950E}" destId="{17A4220D-077D-432E-A5A8-E51BDCB24A2F}" srcOrd="0" destOrd="0" presId="urn:microsoft.com/office/officeart/2005/8/layout/hList3"/>
    <dgm:cxn modelId="{1965008B-8151-7F4D-B4A3-DD65C2331A4C}" type="presOf" srcId="{92907890-1508-4E7D-ACA0-EFCD233E8C5B}" destId="{752D7C46-4CE3-4741-93DD-5311B6107AC1}" srcOrd="0" destOrd="0" presId="urn:microsoft.com/office/officeart/2005/8/layout/hList3"/>
    <dgm:cxn modelId="{B15DD37D-C7E9-454C-A757-5F5A63078EA6}" type="presOf" srcId="{9E5E24E7-C6BA-4A9E-81B2-0EA2A0A25C0B}" destId="{D9C9A2D2-D214-44F1-BA82-136AA22A4398}" srcOrd="0" destOrd="0" presId="urn:microsoft.com/office/officeart/2005/8/layout/hList3"/>
    <dgm:cxn modelId="{54F794AF-CB52-47D9-9156-11FA0A21A696}" srcId="{B48CFC19-5B18-4ED5-B577-F778E94E950E}" destId="{8919E086-C6F4-4350-885D-76D0332DD87C}" srcOrd="0" destOrd="0" parTransId="{22F712D4-9740-4093-A29E-A7A32089BF63}" sibTransId="{A279A157-E013-4A5E-8913-44F666F6A517}"/>
    <dgm:cxn modelId="{17294371-93B2-4EC7-A53B-2CCA48D7F775}" srcId="{8919E086-C6F4-4350-885D-76D0332DD87C}" destId="{9E5E24E7-C6BA-4A9E-81B2-0EA2A0A25C0B}" srcOrd="2" destOrd="0" parTransId="{27976FEC-E875-4B8F-B551-A51F7C4F6EB5}" sibTransId="{F458EF32-4B9C-47D2-B7FB-D39EC436FD87}"/>
    <dgm:cxn modelId="{DA67576C-03D4-F04D-8690-E0A9363C1408}" type="presOf" srcId="{8919E086-C6F4-4350-885D-76D0332DD87C}" destId="{B2ADBCF5-0BEB-4648-B3E1-BE2F394B1A61}" srcOrd="0" destOrd="0" presId="urn:microsoft.com/office/officeart/2005/8/layout/hList3"/>
    <dgm:cxn modelId="{0866B5A6-4808-4F0B-B6E0-F1DBB5CFE974}" srcId="{8919E086-C6F4-4350-885D-76D0332DD87C}" destId="{92907890-1508-4E7D-ACA0-EFCD233E8C5B}" srcOrd="1" destOrd="0" parTransId="{A5389860-0DF3-4FE9-82A4-69A59FA0EDE1}" sibTransId="{DE1BBA96-F8ED-4B41-AF0B-C70B206E9683}"/>
    <dgm:cxn modelId="{87A2B29E-BACD-E64F-9DB7-AF07BCD60168}" type="presParOf" srcId="{17A4220D-077D-432E-A5A8-E51BDCB24A2F}" destId="{B2ADBCF5-0BEB-4648-B3E1-BE2F394B1A61}" srcOrd="0" destOrd="0" presId="urn:microsoft.com/office/officeart/2005/8/layout/hList3"/>
    <dgm:cxn modelId="{DF2DB37E-C3FB-4E49-BF85-A85828A693D6}" type="presParOf" srcId="{17A4220D-077D-432E-A5A8-E51BDCB24A2F}" destId="{A66C0377-6BD8-47CC-ACF1-FA4D70B4674A}" srcOrd="1" destOrd="0" presId="urn:microsoft.com/office/officeart/2005/8/layout/hList3"/>
    <dgm:cxn modelId="{ECA3A96A-B7FE-BE43-B595-171DA74ACC64}" type="presParOf" srcId="{A66C0377-6BD8-47CC-ACF1-FA4D70B4674A}" destId="{FF8579DF-872C-4A07-A13F-AEDB5506CFAF}" srcOrd="0" destOrd="0" presId="urn:microsoft.com/office/officeart/2005/8/layout/hList3"/>
    <dgm:cxn modelId="{9DD9ECDD-4163-8942-9B5F-725B43EBF721}" type="presParOf" srcId="{A66C0377-6BD8-47CC-ACF1-FA4D70B4674A}" destId="{752D7C46-4CE3-4741-93DD-5311B6107AC1}" srcOrd="1" destOrd="0" presId="urn:microsoft.com/office/officeart/2005/8/layout/hList3"/>
    <dgm:cxn modelId="{D2AA2D5D-1AB5-3B4D-9E87-57FC17832D34}" type="presParOf" srcId="{A66C0377-6BD8-47CC-ACF1-FA4D70B4674A}" destId="{D9C9A2D2-D214-44F1-BA82-136AA22A4398}" srcOrd="2" destOrd="0" presId="urn:microsoft.com/office/officeart/2005/8/layout/hList3"/>
    <dgm:cxn modelId="{52566D03-848A-4141-AD9E-80D2E79D72E3}" type="presParOf" srcId="{17A4220D-077D-432E-A5A8-E51BDCB24A2F}" destId="{8CB2793D-E775-4B05-9A8A-9E7D072A2D68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2ADBCF5-0BEB-4648-B3E1-BE2F394B1A61}">
      <dsp:nvSpPr>
        <dsp:cNvPr id="0" name=""/>
        <dsp:cNvSpPr/>
      </dsp:nvSpPr>
      <dsp:spPr>
        <a:xfrm>
          <a:off x="0" y="304907"/>
          <a:ext cx="8715436" cy="949350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3900" b="1" i="0" u="none" kern="1200" dirty="0" smtClean="0"/>
            <a:t>Основными проблемами названы</a:t>
          </a:r>
          <a:r>
            <a:rPr lang="ru-RU" sz="3900" b="1" i="0" kern="1200" dirty="0" smtClean="0"/>
            <a:t>:</a:t>
          </a:r>
          <a:endParaRPr lang="ru-RU" sz="3900" kern="1200" dirty="0"/>
        </a:p>
      </dsp:txBody>
      <dsp:txXfrm>
        <a:off x="0" y="304907"/>
        <a:ext cx="8715436" cy="949350"/>
      </dsp:txXfrm>
    </dsp:sp>
    <dsp:sp modelId="{FF8579DF-872C-4A07-A13F-AEDB5506CFAF}">
      <dsp:nvSpPr>
        <dsp:cNvPr id="0" name=""/>
        <dsp:cNvSpPr/>
      </dsp:nvSpPr>
      <dsp:spPr>
        <a:xfrm>
          <a:off x="1957" y="1249971"/>
          <a:ext cx="2855496" cy="283537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17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lvl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kern="1200" dirty="0" smtClean="0"/>
            <a:t>Технические</a:t>
          </a:r>
          <a:endParaRPr lang="ru-RU" sz="2400" kern="1200" dirty="0"/>
        </a:p>
      </dsp:txBody>
      <dsp:txXfrm>
        <a:off x="1957" y="1249971"/>
        <a:ext cx="2855496" cy="2835374"/>
      </dsp:txXfrm>
    </dsp:sp>
    <dsp:sp modelId="{752D7C46-4CE3-4741-93DD-5311B6107AC1}">
      <dsp:nvSpPr>
        <dsp:cNvPr id="0" name=""/>
        <dsp:cNvSpPr/>
      </dsp:nvSpPr>
      <dsp:spPr>
        <a:xfrm>
          <a:off x="2857454" y="1249971"/>
          <a:ext cx="2855496" cy="283537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17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i="0" kern="1200" dirty="0" smtClean="0"/>
            <a:t>Несоответствие требований образовательных стандартов и </a:t>
          </a:r>
          <a:r>
            <a:rPr lang="ru-RU" sz="2000" b="0" i="0" kern="1200" dirty="0" err="1" smtClean="0"/>
            <a:t>профстандарта</a:t>
          </a:r>
          <a:endParaRPr lang="ru-RU" sz="2000" kern="1200" dirty="0"/>
        </a:p>
      </dsp:txBody>
      <dsp:txXfrm>
        <a:off x="2857454" y="1249971"/>
        <a:ext cx="2855496" cy="2835374"/>
      </dsp:txXfrm>
    </dsp:sp>
    <dsp:sp modelId="{D9C9A2D2-D214-44F1-BA82-136AA22A4398}">
      <dsp:nvSpPr>
        <dsp:cNvPr id="0" name=""/>
        <dsp:cNvSpPr/>
      </dsp:nvSpPr>
      <dsp:spPr>
        <a:xfrm>
          <a:off x="5712951" y="1249971"/>
          <a:ext cx="3000527" cy="2835374"/>
        </a:xfrm>
        <a:prstGeom prst="rect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3175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lvl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i="0" kern="1200" dirty="0" smtClean="0"/>
            <a:t>Качество формирования АК и подготовки экспертов, дублирование функций аккредитации и </a:t>
          </a:r>
          <a:r>
            <a:rPr lang="ru-RU" sz="2000" b="0" i="0" kern="1200" dirty="0" err="1" smtClean="0"/>
            <a:t>госэкзамена</a:t>
          </a:r>
          <a:r>
            <a:rPr lang="ru-RU" sz="2000" b="0" i="0" kern="1200" dirty="0" smtClean="0"/>
            <a:t> (ГИА) </a:t>
          </a:r>
          <a:endParaRPr lang="ru-RU" sz="2000" kern="1200" dirty="0"/>
        </a:p>
      </dsp:txBody>
      <dsp:txXfrm>
        <a:off x="5712951" y="1249971"/>
        <a:ext cx="3000527" cy="2835374"/>
      </dsp:txXfrm>
    </dsp:sp>
    <dsp:sp modelId="{8CB2793D-E775-4B05-9A8A-9E7D072A2D68}">
      <dsp:nvSpPr>
        <dsp:cNvPr id="0" name=""/>
        <dsp:cNvSpPr/>
      </dsp:nvSpPr>
      <dsp:spPr>
        <a:xfrm>
          <a:off x="0" y="4111771"/>
          <a:ext cx="8715436" cy="315041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TitleSlide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0200" y="2492375"/>
            <a:ext cx="6762749" cy="1470025"/>
          </a:xfrm>
        </p:spPr>
        <p:txBody>
          <a:bodyPr/>
          <a:lstStyle>
            <a:lvl1pPr algn="r">
              <a:defRPr sz="4400"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0201" y="3966882"/>
            <a:ext cx="6762749" cy="1752600"/>
          </a:xfrm>
        </p:spPr>
        <p:txBody>
          <a:bodyPr>
            <a:normAutofit/>
          </a:bodyPr>
          <a:lstStyle>
            <a:lvl1pPr marL="0" indent="0" algn="r">
              <a:spcBef>
                <a:spcPts val="600"/>
              </a:spcBef>
              <a:buNone/>
              <a:defRPr sz="1800">
                <a:solidFill>
                  <a:schemeClr val="bg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1/30/2017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Caption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4" y="590550"/>
            <a:ext cx="3657600" cy="1162050"/>
          </a:xfrm>
        </p:spPr>
        <p:txBody>
          <a:bodyPr anchor="b"/>
          <a:lstStyle>
            <a:lvl1pPr algn="ctr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93023" y="739588"/>
            <a:ext cx="3657600" cy="5308787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79464" y="1816100"/>
            <a:ext cx="3657600" cy="3822700"/>
          </a:xfrm>
        </p:spPr>
        <p:txBody>
          <a:bodyPr>
            <a:normAutofit/>
          </a:bodyPr>
          <a:lstStyle>
            <a:lvl1pPr marL="0" indent="0" algn="ctr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1/30/2017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PictureCaption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8977" y="187452"/>
            <a:ext cx="853665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86200" y="533400"/>
            <a:ext cx="4476750" cy="1252538"/>
          </a:xfrm>
        </p:spPr>
        <p:txBody>
          <a:bodyPr anchor="b"/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886124" y="1828800"/>
            <a:ext cx="4474539" cy="3810000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86124" y="6288741"/>
            <a:ext cx="1887537" cy="365125"/>
          </a:xfrm>
        </p:spPr>
        <p:txBody>
          <a:bodyPr/>
          <a:lstStyle/>
          <a:p>
            <a:fld id="{D140825E-4A15-4D39-8176-1F07E904CB30}" type="datetimeFigureOut">
              <a:rPr lang="en-US" smtClean="0"/>
              <a:t>1/30/2017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5867399" y="6288741"/>
            <a:ext cx="2675965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188253" y="179292"/>
            <a:ext cx="3281087" cy="6483096"/>
          </a:xfrm>
          <a:prstGeom prst="round1Rect">
            <a:avLst>
              <a:gd name="adj" fmla="val 17325"/>
            </a:avLst>
          </a:prstGeom>
          <a:blipFill dpi="0" rotWithShape="0">
            <a:blip r:embed="rId3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Чтобы добавить рисунок, перетащите его на заполнитель или щелкните значок</a:t>
            </a:r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 (другой вариант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Overlay-PictureCaption-Extra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10953" y="533400"/>
            <a:ext cx="3657600" cy="1252538"/>
          </a:xfrm>
        </p:spPr>
        <p:txBody>
          <a:bodyPr anchor="b"/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596153" y="1600199"/>
            <a:ext cx="3657600" cy="3657601"/>
          </a:xfrm>
          <a:prstGeom prst="ellipse">
            <a:avLst/>
          </a:prstGeom>
          <a:blipFill dpi="0" rotWithShape="0">
            <a:blip r:embed="rId3" cstate="print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Чтобы добавить рисунок, перетащите его на заполнитель или щелкните значок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10412" y="1828800"/>
            <a:ext cx="3657600" cy="3810000"/>
          </a:xfrm>
        </p:spPr>
        <p:txBody>
          <a:bodyPr>
            <a:normAutofit/>
          </a:bodyPr>
          <a:lstStyle>
            <a:lvl1pPr marL="0" indent="0">
              <a:spcBef>
                <a:spcPts val="6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1000" y="6288741"/>
            <a:ext cx="1865125" cy="365125"/>
          </a:xfrm>
        </p:spPr>
        <p:txBody>
          <a:bodyPr/>
          <a:lstStyle/>
          <a:p>
            <a:fld id="{D140825E-4A15-4D39-8176-1F07E904CB30}" type="datetimeFigureOut">
              <a:rPr lang="en-US" smtClean="0"/>
              <a:t>1/30/2017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25813" y="6288741"/>
            <a:ext cx="5217551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над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Overlay-PictureCaption-Extra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08038" y="3778624"/>
            <a:ext cx="7560515" cy="1102658"/>
          </a:xfrm>
        </p:spPr>
        <p:txBody>
          <a:bodyPr anchor="b"/>
          <a:lstStyle>
            <a:lvl1pPr algn="l">
              <a:defRPr sz="3600" b="0"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flipH="1">
            <a:off x="871584" y="762000"/>
            <a:ext cx="7427726" cy="2989730"/>
          </a:xfrm>
          <a:prstGeom prst="roundRect">
            <a:avLst>
              <a:gd name="adj" fmla="val 7476"/>
            </a:avLst>
          </a:prstGeom>
          <a:blipFill dpi="0" rotWithShape="0">
            <a:blip r:embed="rId3"/>
            <a:srcRect/>
            <a:stretch>
              <a:fillRect/>
            </a:stretch>
          </a:blipFill>
          <a:ln w="28575">
            <a:solidFill>
              <a:schemeClr val="bg1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Чтобы добавить рисунок, перетащите его на заполнитель или щелкните значок</a:t>
            </a:r>
            <a:endParaRPr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08034" y="4827493"/>
            <a:ext cx="7559977" cy="1220881"/>
          </a:xfrm>
        </p:spPr>
        <p:txBody>
          <a:bodyPr>
            <a:normAutofit/>
          </a:bodyPr>
          <a:lstStyle>
            <a:lvl1pPr marL="0" indent="0">
              <a:spcBef>
                <a:spcPts val="300"/>
              </a:spcBef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381000" y="6288741"/>
            <a:ext cx="1865125" cy="365125"/>
          </a:xfrm>
        </p:spPr>
        <p:txBody>
          <a:bodyPr/>
          <a:lstStyle/>
          <a:p>
            <a:fld id="{D140825E-4A15-4D39-8176-1F07E904CB30}" type="datetimeFigureOut">
              <a:rPr lang="en-US" smtClean="0"/>
              <a:t>1/30/2017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325813" y="6288741"/>
            <a:ext cx="5217551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5pP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328646" y="779463"/>
            <a:ext cx="1358153" cy="526891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779462" y="779464"/>
            <a:ext cx="6170613" cy="5268911"/>
          </a:xfrm>
        </p:spPr>
        <p:txBody>
          <a:bodyPr vert="eaVert"/>
          <a:lstStyle>
            <a:lvl5pP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Overlay-SectionHeader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8367" y="187452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2591360"/>
            <a:ext cx="7583487" cy="1362075"/>
          </a:xfrm>
        </p:spPr>
        <p:txBody>
          <a:bodyPr anchor="b" anchorCtr="0">
            <a:noAutofit/>
          </a:bodyPr>
          <a:lstStyle>
            <a:lvl1pPr algn="l">
              <a:defRPr sz="4400" b="1" cap="none" baseline="0">
                <a:solidFill>
                  <a:schemeClr val="bg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3950354"/>
            <a:ext cx="7583487" cy="1500187"/>
          </a:xfrm>
        </p:spPr>
        <p:txBody>
          <a:bodyPr anchor="t" anchorCtr="0"/>
          <a:lstStyle>
            <a:lvl1pPr marL="0" indent="0" algn="l">
              <a:spcBef>
                <a:spcPts val="600"/>
              </a:spcBef>
              <a:buNone/>
              <a:defRPr sz="2000" cap="none" baseline="0">
                <a:solidFill>
                  <a:schemeClr val="bg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9462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88541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1/30/2017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Picture 13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7583487" cy="1044388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1438835"/>
            <a:ext cx="3657600" cy="789828"/>
          </a:xfrm>
        </p:spPr>
        <p:txBody>
          <a:bodyPr anchor="b">
            <a:no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79463" y="2362199"/>
            <a:ext cx="3657600" cy="36861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5350" y="1438835"/>
            <a:ext cx="3657600" cy="789828"/>
          </a:xfrm>
        </p:spPr>
        <p:txBody>
          <a:bodyPr anchor="b">
            <a:noAutofit/>
          </a:bodyPr>
          <a:lstStyle>
            <a:lvl1pPr marL="0" indent="0" algn="ctr">
              <a:lnSpc>
                <a:spcPts val="3000"/>
              </a:lnSpc>
              <a:spcBef>
                <a:spcPts val="0"/>
              </a:spcBef>
              <a:buNone/>
              <a:defRPr sz="28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5350" y="2362199"/>
            <a:ext cx="3657600" cy="36861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1/30/2017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  <p:cxnSp>
        <p:nvCxnSpPr>
          <p:cNvPr id="12" name="Straight Connector 11"/>
          <p:cNvCxnSpPr/>
          <p:nvPr/>
        </p:nvCxnSpPr>
        <p:spPr>
          <a:xfrm>
            <a:off x="874059" y="2286000"/>
            <a:ext cx="3563003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815840" y="2286000"/>
            <a:ext cx="3566160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>
            <a:off x="874059" y="2286000"/>
            <a:ext cx="3563003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/>
          <p:cNvCxnSpPr/>
          <p:nvPr/>
        </p:nvCxnSpPr>
        <p:spPr>
          <a:xfrm>
            <a:off x="4815840" y="2286000"/>
            <a:ext cx="3566160" cy="1588"/>
          </a:xfrm>
          <a:prstGeom prst="line">
            <a:avLst/>
          </a:prstGeom>
          <a:ln w="190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объекта, вверху и вниз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79462" y="1828801"/>
            <a:ext cx="7585076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1/30/2017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Content Placeholder 2"/>
          <p:cNvSpPr>
            <a:spLocks noGrp="1"/>
          </p:cNvSpPr>
          <p:nvPr>
            <p:ph sz="half" idx="13"/>
          </p:nvPr>
        </p:nvSpPr>
        <p:spPr>
          <a:xfrm>
            <a:off x="779462" y="3991816"/>
            <a:ext cx="7585076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2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095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1/30/2017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Content Placeholder 2"/>
          <p:cNvSpPr>
            <a:spLocks noGrp="1"/>
          </p:cNvSpPr>
          <p:nvPr>
            <p:ph sz="half" idx="13"/>
          </p:nvPr>
        </p:nvSpPr>
        <p:spPr>
          <a:xfrm>
            <a:off x="471095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dirty="0"/>
          </a:p>
        </p:txBody>
      </p:sp>
      <p:sp>
        <p:nvSpPr>
          <p:cNvPr id="11" name="Content Placeholder 2"/>
          <p:cNvSpPr>
            <a:spLocks noGrp="1"/>
          </p:cNvSpPr>
          <p:nvPr>
            <p:ph sz="half" idx="14"/>
          </p:nvPr>
        </p:nvSpPr>
        <p:spPr>
          <a:xfrm>
            <a:off x="779462" y="1828800"/>
            <a:ext cx="3657600" cy="4219575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4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1/30/2017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Content Placeholder 2"/>
          <p:cNvSpPr>
            <a:spLocks noGrp="1"/>
          </p:cNvSpPr>
          <p:nvPr>
            <p:ph sz="half" idx="14"/>
          </p:nvPr>
        </p:nvSpPr>
        <p:spPr>
          <a:xfrm>
            <a:off x="77946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dirty="0"/>
          </a:p>
        </p:txBody>
      </p:sp>
      <p:sp>
        <p:nvSpPr>
          <p:cNvPr id="13" name="Content Placeholder 2"/>
          <p:cNvSpPr>
            <a:spLocks noGrp="1"/>
          </p:cNvSpPr>
          <p:nvPr>
            <p:ph sz="half" idx="15"/>
          </p:nvPr>
        </p:nvSpPr>
        <p:spPr>
          <a:xfrm>
            <a:off x="77946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dirty="0"/>
          </a:p>
        </p:txBody>
      </p:sp>
      <p:sp>
        <p:nvSpPr>
          <p:cNvPr id="14" name="Content Placeholder 2"/>
          <p:cNvSpPr>
            <a:spLocks noGrp="1"/>
          </p:cNvSpPr>
          <p:nvPr>
            <p:ph sz="half" idx="1"/>
          </p:nvPr>
        </p:nvSpPr>
        <p:spPr>
          <a:xfrm>
            <a:off x="4710953" y="1828801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dirty="0"/>
          </a:p>
        </p:txBody>
      </p:sp>
      <p:sp>
        <p:nvSpPr>
          <p:cNvPr id="15" name="Content Placeholder 2"/>
          <p:cNvSpPr>
            <a:spLocks noGrp="1"/>
          </p:cNvSpPr>
          <p:nvPr>
            <p:ph sz="half" idx="13"/>
          </p:nvPr>
        </p:nvSpPr>
        <p:spPr>
          <a:xfrm>
            <a:off x="4710953" y="3991816"/>
            <a:ext cx="3657600" cy="2057400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18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Overlay-ContentSlides.pn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887" y="186645"/>
            <a:ext cx="8827266" cy="648309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140825E-4A15-4D39-8176-1F07E904CB30}" type="datetimeFigureOut">
              <a:rPr lang="en-US" smtClean="0"/>
              <a:t>1/30/2017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 Diagonal Corner Rectangle 7"/>
          <p:cNvSpPr/>
          <p:nvPr/>
        </p:nvSpPr>
        <p:spPr>
          <a:xfrm>
            <a:off x="189707" y="189707"/>
            <a:ext cx="8764587" cy="6478587"/>
          </a:xfrm>
          <a:prstGeom prst="round2DiagRect">
            <a:avLst>
              <a:gd name="adj1" fmla="val 9416"/>
              <a:gd name="adj2" fmla="val 0"/>
            </a:avLst>
          </a:prstGeom>
          <a:gradFill>
            <a:gsLst>
              <a:gs pos="17000">
                <a:schemeClr val="bg2"/>
              </a:gs>
              <a:gs pos="100000">
                <a:schemeClr val="tx2"/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9463" y="381000"/>
            <a:ext cx="7583487" cy="1044388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ru-RU" smtClean="0"/>
              <a:t>Образец заголовка</a:t>
            </a:r>
            <a:endParaRPr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79463" y="1828800"/>
            <a:ext cx="7583487" cy="420893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81000" y="6288741"/>
            <a:ext cx="188753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D140825E-4A15-4D39-8176-1F07E904CB30}" type="datetimeFigureOut">
              <a:rPr lang="en-US" smtClean="0"/>
              <a:t>1/30/2017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304615" y="6288741"/>
            <a:ext cx="52387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4411" y="219635"/>
            <a:ext cx="49305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93E4AAA4-6363-4581-962D-1ACCC2D600C5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914400" rtl="0" eaLnBrk="1" latinLnBrk="0" hangingPunct="1">
        <a:spcBef>
          <a:spcPct val="0"/>
        </a:spcBef>
        <a:buNone/>
        <a:defRPr sz="38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82575" indent="-282575" algn="l" defTabSz="914400" rtl="0" eaLnBrk="1" latinLnBrk="0" hangingPunct="1">
        <a:spcBef>
          <a:spcPts val="2000"/>
        </a:spcBef>
        <a:buFont typeface="Wingdings 2" pitchFamily="18" charset="2"/>
        <a:buChar char=""/>
        <a:defRPr sz="2200" kern="1200">
          <a:solidFill>
            <a:schemeClr val="bg1"/>
          </a:solidFill>
          <a:latin typeface="+mn-lt"/>
          <a:ea typeface="+mn-ea"/>
          <a:cs typeface="+mn-cs"/>
        </a:defRPr>
      </a:lvl1pPr>
      <a:lvl2pPr marL="577850" indent="-295275" algn="l" defTabSz="914400" rtl="0" eaLnBrk="1" latinLnBrk="0" hangingPunct="1">
        <a:spcBef>
          <a:spcPts val="600"/>
        </a:spcBef>
        <a:buFont typeface="Wingdings 2" pitchFamily="18" charset="2"/>
        <a:buChar char=""/>
        <a:defRPr sz="2000" kern="1200">
          <a:solidFill>
            <a:schemeClr val="bg1"/>
          </a:solidFill>
          <a:latin typeface="+mn-lt"/>
          <a:ea typeface="+mn-ea"/>
          <a:cs typeface="+mn-cs"/>
        </a:defRPr>
      </a:lvl2pPr>
      <a:lvl3pPr marL="860425" indent="-282575" algn="l" defTabSz="914400" rtl="0" eaLnBrk="1" latinLnBrk="0" hangingPunct="1">
        <a:spcBef>
          <a:spcPts val="600"/>
        </a:spcBef>
        <a:buFont typeface="Wingdings 2" pitchFamily="18" charset="2"/>
        <a:buChar char=""/>
        <a:defRPr sz="1800" kern="1200">
          <a:solidFill>
            <a:schemeClr val="bg1"/>
          </a:solidFill>
          <a:latin typeface="+mn-lt"/>
          <a:ea typeface="+mn-ea"/>
          <a:cs typeface="+mn-cs"/>
        </a:defRPr>
      </a:lvl3pPr>
      <a:lvl4pPr marL="1143000" indent="-282575" algn="l" defTabSz="914400" rtl="0" eaLnBrk="1" latinLnBrk="0" hangingPunct="1">
        <a:spcBef>
          <a:spcPts val="600"/>
        </a:spcBef>
        <a:buFont typeface="Wingdings 2" pitchFamily="18" charset="2"/>
        <a:buChar char="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1425575" indent="-282575" algn="l" defTabSz="914400" rtl="0" eaLnBrk="1" latinLnBrk="0" hangingPunct="1">
        <a:spcBef>
          <a:spcPts val="600"/>
        </a:spcBef>
        <a:buFont typeface="Wingdings 2" pitchFamily="18" charset="2"/>
        <a:buChar char="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1711325" indent="-288925" algn="l" defTabSz="914400" rtl="0" eaLnBrk="1" latinLnBrk="0" hangingPunct="1">
        <a:spcBef>
          <a:spcPct val="20000"/>
        </a:spcBef>
        <a:buFont typeface="Wingdings 2" pitchFamily="18" charset="2"/>
        <a:buChar char=""/>
        <a:defRPr lang="en-US" sz="1800" kern="1200" dirty="0" smtClean="0">
          <a:solidFill>
            <a:schemeClr val="bg1"/>
          </a:solidFill>
          <a:latin typeface="+mn-lt"/>
          <a:ea typeface="+mn-ea"/>
          <a:cs typeface="+mn-cs"/>
        </a:defRPr>
      </a:lvl6pPr>
      <a:lvl7pPr marL="2000250" indent="-288925" algn="l" defTabSz="914400" rtl="0" eaLnBrk="1" latinLnBrk="0" hangingPunct="1">
        <a:spcBef>
          <a:spcPct val="20000"/>
        </a:spcBef>
        <a:buFont typeface="Wingdings 2" pitchFamily="18" charset="2"/>
        <a:buChar char=""/>
        <a:defRPr lang="en-US" sz="1800" kern="1200" dirty="0" smtClean="0">
          <a:solidFill>
            <a:schemeClr val="bg1"/>
          </a:solidFill>
          <a:latin typeface="+mn-lt"/>
          <a:ea typeface="+mn-ea"/>
          <a:cs typeface="+mn-cs"/>
        </a:defRPr>
      </a:lvl7pPr>
      <a:lvl8pPr marL="2290763" indent="-288925" algn="l" defTabSz="914400" rtl="0" eaLnBrk="1" latinLnBrk="0" hangingPunct="1">
        <a:spcBef>
          <a:spcPct val="20000"/>
        </a:spcBef>
        <a:buFont typeface="Wingdings 2" pitchFamily="18" charset="2"/>
        <a:buChar char=""/>
        <a:defRPr lang="en-US" sz="1800" kern="1200" dirty="0" smtClean="0">
          <a:solidFill>
            <a:schemeClr val="bg1"/>
          </a:solidFill>
          <a:latin typeface="+mn-lt"/>
          <a:ea typeface="+mn-ea"/>
          <a:cs typeface="+mn-cs"/>
        </a:defRPr>
      </a:lvl8pPr>
      <a:lvl9pPr marL="2571750" indent="-288925" algn="l" defTabSz="914400" rtl="0" eaLnBrk="1" latinLnBrk="0" hangingPunct="1">
        <a:spcBef>
          <a:spcPct val="20000"/>
        </a:spcBef>
        <a:buFont typeface="Wingdings 2" pitchFamily="18" charset="2"/>
        <a:buChar char=""/>
        <a:defRPr lang="en-US" sz="1800" kern="1200" dirty="0">
          <a:solidFill>
            <a:schemeClr val="bg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pPr marL="0" indent="0">
              <a:buNone/>
            </a:pPr>
            <a:r>
              <a:rPr lang="ru-RU" sz="6300" b="1" dirty="0" smtClean="0"/>
              <a:t>Об участии Стоматологической ассоциации России в первичной аккредитации врачей, окончивших в 2016г.освоение программы высшего профессионального образования по специальности «Стоматология»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sz="5900" b="1" dirty="0" smtClean="0">
                <a:solidFill>
                  <a:srgbClr val="FFFF00"/>
                </a:solidFill>
              </a:rPr>
              <a:t>Садовский В.В. Президент </a:t>
            </a:r>
            <a:r>
              <a:rPr lang="ru-RU" sz="5900" b="1" dirty="0" err="1" smtClean="0">
                <a:solidFill>
                  <a:srgbClr val="FFFF00"/>
                </a:solidFill>
              </a:rPr>
              <a:t>СтАР</a:t>
            </a:r>
            <a:r>
              <a:rPr lang="ru-RU" sz="5900" b="1" dirty="0" smtClean="0">
                <a:solidFill>
                  <a:srgbClr val="FFFF00"/>
                </a:solidFill>
              </a:rPr>
              <a:t>,</a:t>
            </a:r>
          </a:p>
          <a:p>
            <a:pPr marL="0" indent="0">
              <a:buNone/>
            </a:pPr>
            <a:r>
              <a:rPr lang="ru-RU" sz="5900" b="1" dirty="0" smtClean="0">
                <a:solidFill>
                  <a:srgbClr val="FFFF00"/>
                </a:solidFill>
              </a:rPr>
              <a:t>Директор НИИАМС</a:t>
            </a:r>
            <a:endParaRPr lang="ru-RU" sz="5900" b="1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20900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Скриншот 2016-09-28 11.31.42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70504" b="-70504"/>
          <a:stretch>
            <a:fillRect/>
          </a:stretch>
        </p:blipFill>
        <p:spPr>
          <a:xfrm>
            <a:off x="82582" y="928600"/>
            <a:ext cx="9061418" cy="5029200"/>
          </a:xfrm>
        </p:spPr>
      </p:pic>
    </p:spTree>
    <p:extLst>
      <p:ext uri="{BB962C8B-B14F-4D97-AF65-F5344CB8AC3E}">
        <p14:creationId xmlns:p14="http://schemas.microsoft.com/office/powerpoint/2010/main" val="19000864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Скриншот 2016-09-28 11.41.30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0428" b="-30428"/>
          <a:stretch>
            <a:fillRect/>
          </a:stretch>
        </p:blipFill>
        <p:spPr>
          <a:xfrm>
            <a:off x="144696" y="-257200"/>
            <a:ext cx="8713931" cy="6541193"/>
          </a:xfrm>
        </p:spPr>
      </p:pic>
    </p:spTree>
    <p:extLst>
      <p:ext uri="{BB962C8B-B14F-4D97-AF65-F5344CB8AC3E}">
        <p14:creationId xmlns:p14="http://schemas.microsoft.com/office/powerpoint/2010/main" val="34513098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Скриншот 2016-09-05 11.06.31.pn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03" b="200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5564652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Скриншот 2016-09-28 12.06.45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3142" r="-13142"/>
          <a:stretch>
            <a:fillRect/>
          </a:stretch>
        </p:blipFill>
        <p:spPr>
          <a:xfrm>
            <a:off x="281065" y="992900"/>
            <a:ext cx="8435086" cy="4681578"/>
          </a:xfrm>
        </p:spPr>
      </p:pic>
    </p:spTree>
    <p:extLst>
      <p:ext uri="{BB962C8B-B14F-4D97-AF65-F5344CB8AC3E}">
        <p14:creationId xmlns:p14="http://schemas.microsoft.com/office/powerpoint/2010/main" val="80903695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Скриншот 2016-09-28 12.08.46.pn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41798" b="-41798"/>
          <a:stretch>
            <a:fillRect/>
          </a:stretch>
        </p:blipFill>
        <p:spPr>
          <a:xfrm>
            <a:off x="248910" y="669862"/>
            <a:ext cx="8637829" cy="4794103"/>
          </a:xfrm>
        </p:spPr>
      </p:pic>
    </p:spTree>
    <p:extLst>
      <p:ext uri="{BB962C8B-B14F-4D97-AF65-F5344CB8AC3E}">
        <p14:creationId xmlns:p14="http://schemas.microsoft.com/office/powerpoint/2010/main" val="423869210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аккр бумажный стаф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92" b="3439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10857050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Скриншот 2016-09-28 11.27.36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65787" b="-65787"/>
          <a:stretch>
            <a:fillRect/>
          </a:stretch>
        </p:blipFill>
        <p:spPr>
          <a:xfrm>
            <a:off x="200678" y="862763"/>
            <a:ext cx="8753682" cy="4858403"/>
          </a:xfrm>
        </p:spPr>
      </p:pic>
    </p:spTree>
    <p:extLst>
      <p:ext uri="{BB962C8B-B14F-4D97-AF65-F5344CB8AC3E}">
        <p14:creationId xmlns:p14="http://schemas.microsoft.com/office/powerpoint/2010/main" val="312893717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Скриншот 2016-09-05 11.07.17.pn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101" b="1110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5990546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Скриншот 2016-09-05 11.07.40.pn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477" b="14477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88170382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1000100" y="707833"/>
            <a:ext cx="6929486" cy="5507249"/>
          </a:xfrm>
        </p:spPr>
        <p:txBody>
          <a:bodyPr>
            <a:normAutofit/>
          </a:bodyPr>
          <a:lstStyle/>
          <a:p>
            <a:pPr>
              <a:spcBef>
                <a:spcPts val="1200"/>
              </a:spcBef>
            </a:pPr>
            <a:r>
              <a:rPr lang="ru-RU" sz="3800" dirty="0" smtClean="0"/>
              <a:t>В 2016 году первичная аккредитация прошла в 57 ВУЗах страны</a:t>
            </a:r>
          </a:p>
          <a:p>
            <a:pPr>
              <a:spcBef>
                <a:spcPts val="0"/>
              </a:spcBef>
              <a:buNone/>
            </a:pPr>
            <a:endParaRPr lang="ru-RU" sz="3800" dirty="0" smtClean="0"/>
          </a:p>
          <a:p>
            <a:pPr>
              <a:spcBef>
                <a:spcPts val="1200"/>
              </a:spcBef>
            </a:pPr>
            <a:r>
              <a:rPr lang="ru-RU" sz="3800" dirty="0" smtClean="0"/>
              <a:t>По итогам аккредитации проведен опрос, в котором приняли участие 44 председателя АК</a:t>
            </a:r>
            <a:endParaRPr lang="ru-RU" sz="3800" dirty="0"/>
          </a:p>
        </p:txBody>
      </p:sp>
    </p:spTree>
    <p:extLst>
      <p:ext uri="{BB962C8B-B14F-4D97-AF65-F5344CB8AC3E}">
        <p14:creationId xmlns:p14="http://schemas.microsoft.com/office/powerpoint/2010/main" val="2988412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 smtClean="0"/>
              <a:t>1 этап-Подготовка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Октябрь 2015г.-Май 2016г.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913546840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Аккр1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79" b="837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990301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Аккр2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79" b="837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92409340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аккр3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79" b="837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559143505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акр1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1" b="67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872111352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акр2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92" b="3439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25196641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акр3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0157" r="-110157"/>
          <a:stretch>
            <a:fillRect/>
          </a:stretch>
        </p:blipFill>
        <p:spPr>
          <a:xfrm>
            <a:off x="-249488" y="589975"/>
            <a:ext cx="10192077" cy="5656730"/>
          </a:xfrm>
        </p:spPr>
      </p:pic>
    </p:spTree>
    <p:extLst>
      <p:ext uri="{BB962C8B-B14F-4D97-AF65-F5344CB8AC3E}">
        <p14:creationId xmlns:p14="http://schemas.microsoft.com/office/powerpoint/2010/main" val="79793246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акр4.jp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392" b="34392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91746850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акр5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10157" r="-110157"/>
          <a:stretch>
            <a:fillRect/>
          </a:stretch>
        </p:blipFill>
        <p:spPr>
          <a:xfrm>
            <a:off x="-972970" y="204175"/>
            <a:ext cx="11670008" cy="6477000"/>
          </a:xfrm>
        </p:spPr>
      </p:pic>
    </p:spTree>
    <p:extLst>
      <p:ext uri="{BB962C8B-B14F-4D97-AF65-F5344CB8AC3E}">
        <p14:creationId xmlns:p14="http://schemas.microsoft.com/office/powerpoint/2010/main" val="130675814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акр7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675" r="-675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370693279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Рошаль смотрит через стекло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9189" b="29189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415673193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учеба2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1" b="67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235823526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СВВ с Рош смотрят вперед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003" b="13003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20826805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2" y="339874"/>
          <a:ext cx="8643998" cy="6150702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3643338"/>
                <a:gridCol w="2571768"/>
                <a:gridCol w="714380"/>
                <a:gridCol w="1071570"/>
                <a:gridCol w="642942"/>
              </a:tblGrid>
              <a:tr h="449507">
                <a:tc rowSpan="3">
                  <a:txBody>
                    <a:bodyPr/>
                    <a:lstStyle/>
                    <a:p>
                      <a:pPr marL="1080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i="1" dirty="0" smtClean="0"/>
                        <a:t>1. На Ваш взгляд проведенная первичная аккредитация специалистов выполнила поставленные задачи?</a:t>
                      </a:r>
                      <a:endParaRPr lang="ru-RU" dirty="0"/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565200" lvl="1" algn="l">
                        <a:spcBef>
                          <a:spcPts val="300"/>
                        </a:spcBef>
                      </a:pPr>
                      <a:r>
                        <a:rPr kumimoji="0" lang="ru-RU" sz="2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Выполнила: </a:t>
                      </a:r>
                      <a:endParaRPr lang="ru-RU" sz="2800" dirty="0"/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8957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частично</a:t>
                      </a:r>
                      <a:r>
                        <a:rPr kumimoji="0" lang="ru-RU" sz="20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 </a:t>
                      </a:r>
                      <a:endParaRPr lang="ru-RU" dirty="0"/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lvl="1" algn="l">
                        <a:spcBef>
                          <a:spcPts val="300"/>
                        </a:spcBef>
                      </a:pPr>
                      <a:r>
                        <a:rPr kumimoji="0" lang="ru-RU" sz="16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8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  <a:r>
                        <a:rPr kumimoji="0" lang="ru-RU" sz="16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(27%)</a:t>
                      </a:r>
                      <a:endParaRPr lang="ru-RU" sz="1600" dirty="0"/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lvl="1" algn="l">
                        <a:spcBef>
                          <a:spcPts val="300"/>
                        </a:spcBef>
                      </a:pPr>
                      <a:endParaRPr lang="ru-RU" sz="16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59934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kumimoji="0" lang="ru-RU" sz="18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полностью</a:t>
                      </a:r>
                      <a:r>
                        <a:rPr kumimoji="0" lang="ru-RU" sz="20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 </a:t>
                      </a:r>
                      <a:endParaRPr lang="ru-RU" dirty="0"/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gridSpan="3">
                  <a:txBody>
                    <a:bodyPr/>
                    <a:lstStyle/>
                    <a:p>
                      <a:pPr marL="0" lvl="1" algn="l">
                        <a:spcBef>
                          <a:spcPts val="300"/>
                        </a:spcBef>
                      </a:pPr>
                      <a:r>
                        <a:rPr kumimoji="0" lang="ru-RU" sz="16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8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32</a:t>
                      </a:r>
                      <a:r>
                        <a:rPr kumimoji="0" lang="ru-RU" sz="16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(73%)</a:t>
                      </a:r>
                      <a:endParaRPr lang="ru-RU" sz="1600" dirty="0"/>
                    </a:p>
                  </a:txBody>
                  <a:tcPr anchor="ctr"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marL="0" lvl="1" algn="l">
                        <a:spcBef>
                          <a:spcPts val="300"/>
                        </a:spcBef>
                      </a:pPr>
                      <a:endParaRPr lang="ru-RU" sz="1600" dirty="0"/>
                    </a:p>
                  </a:txBody>
                  <a:tcP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</a:tr>
              <a:tr h="449507">
                <a:tc rowSpan="9">
                  <a:txBody>
                    <a:bodyPr/>
                    <a:lstStyle/>
                    <a:p>
                      <a:pPr marL="1080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i="1" dirty="0" smtClean="0"/>
                        <a:t>2. Каковы, на Ваш взгляд, основные проблемы, возникшие при проведении первичной аккредитации?</a:t>
                      </a:r>
                    </a:p>
                    <a:p>
                      <a:pPr lvl="0">
                        <a:spcBef>
                          <a:spcPts val="500"/>
                        </a:spcBef>
                      </a:pPr>
                      <a:endParaRPr lang="ru-RU" dirty="0"/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 gridSpan="4">
                  <a:txBody>
                    <a:bodyPr/>
                    <a:lstStyle/>
                    <a:p>
                      <a:pPr marL="108000" lvl="0">
                        <a:spcBef>
                          <a:spcPts val="500"/>
                        </a:spcBef>
                        <a:buFont typeface="Wingdings" pitchFamily="2" charset="2"/>
                        <a:buNone/>
                      </a:pPr>
                      <a:r>
                        <a:rPr kumimoji="0" lang="ru-RU" sz="2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Технические проблемы:</a:t>
                      </a:r>
                      <a:r>
                        <a:rPr kumimoji="0" lang="ru-RU" sz="16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 </a:t>
                      </a:r>
                      <a:endParaRPr kumimoji="0" lang="ru-RU" sz="2400" b="0" i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5693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360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6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сбои в работе сервера, плохая  связь с ФЦА </a:t>
                      </a:r>
                      <a:endParaRPr lang="ru-RU" sz="1600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36</a:t>
                      </a:r>
                      <a:r>
                        <a:rPr kumimoji="0" lang="ru-RU" sz="16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(82%)</a:t>
                      </a:r>
                      <a:endParaRPr lang="ru-RU" sz="1600" dirty="0"/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ru-RU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44950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r>
                        <a:rPr kumimoji="0" lang="ru-RU" sz="2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Организационные проблемы:</a:t>
                      </a:r>
                      <a:endParaRPr lang="ru-RU" sz="2400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80911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задержка нормативных документов и их внеплановая коррекция по ходу аккредитации</a:t>
                      </a:r>
                      <a:endParaRPr lang="ru-RU" sz="1600" dirty="0"/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6"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8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32</a:t>
                      </a:r>
                      <a:endParaRPr kumimoji="0" lang="ru-RU" sz="1600" b="0" i="0" kern="1200" dirty="0" smtClean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4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(95%)</a:t>
                      </a:r>
                      <a:endParaRPr lang="ru-RU" sz="1400" dirty="0" smtClean="0"/>
                    </a:p>
                    <a:p>
                      <a:endParaRPr lang="ru-RU" sz="1800" dirty="0"/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4586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kumimoji="0" lang="ru-RU" sz="16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взаимодействие и обратная связь с ФЦА</a:t>
                      </a:r>
                      <a:endParaRPr lang="ru-RU" sz="1600" dirty="0"/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5693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kumimoji="0" lang="ru-RU" sz="1600" b="0" i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неурегулированность</a:t>
                      </a:r>
                      <a:r>
                        <a:rPr kumimoji="0" lang="ru-RU" sz="16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совмещения с основным местом работы для экспертов</a:t>
                      </a:r>
                      <a:endParaRPr lang="ru-RU" sz="1600" dirty="0"/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2963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r>
                        <a:rPr kumimoji="0" lang="ru-RU" sz="16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недостаточная подготовка экспертов</a:t>
                      </a:r>
                      <a:endParaRPr lang="ru-RU" sz="1600" dirty="0"/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56937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6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дублирование 1-2 этапов аккредитации с </a:t>
                      </a:r>
                      <a:r>
                        <a:rPr kumimoji="0" lang="ru-RU" sz="1600" b="0" i="0" kern="1200" dirty="0" err="1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госэкзаменами</a:t>
                      </a:r>
                      <a:endParaRPr lang="ru-RU" sz="1600" dirty="0"/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54205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kumimoji="0" lang="ru-RU" sz="16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конфликт интересов с ВУЗом</a:t>
                      </a:r>
                      <a:endParaRPr lang="ru-RU" sz="1600" dirty="0"/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32909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85720" y="285729"/>
          <a:ext cx="8572560" cy="6178867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550513"/>
                <a:gridCol w="5216083"/>
                <a:gridCol w="805964"/>
              </a:tblGrid>
              <a:tr h="492054">
                <a:tc rowSpan="6">
                  <a:txBody>
                    <a:bodyPr/>
                    <a:lstStyle/>
                    <a:p>
                      <a:pPr marL="108000"/>
                      <a:r>
                        <a:rPr lang="ru-RU" sz="1800" i="1" dirty="0" smtClean="0"/>
                        <a:t>3. Что нужно изменить для более качественного проведения первичной аккредитации?</a:t>
                      </a:r>
                      <a:endParaRPr lang="ru-RU" sz="1800" i="1" dirty="0"/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8000" lvl="0">
                        <a:spcBef>
                          <a:spcPts val="500"/>
                        </a:spcBef>
                        <a:buFont typeface="Wingdings" pitchFamily="2" charset="2"/>
                        <a:buNone/>
                      </a:pPr>
                      <a:r>
                        <a:rPr kumimoji="0" lang="ru-RU" sz="16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Ускорить подведение итогов на этапах</a:t>
                      </a:r>
                      <a:endParaRPr lang="ru-RU" sz="1600" dirty="0" smtClean="0"/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8000" lvl="0" algn="ctr">
                        <a:spcBef>
                          <a:spcPts val="500"/>
                        </a:spcBef>
                        <a:buFont typeface="Wingdings" pitchFamily="2" charset="2"/>
                        <a:buNone/>
                      </a:pPr>
                      <a:r>
                        <a:rPr lang="ru-RU" sz="1600" dirty="0" smtClean="0"/>
                        <a:t>6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49205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08000" lvl="0">
                        <a:spcBef>
                          <a:spcPts val="500"/>
                        </a:spcBef>
                        <a:buFont typeface="Wingdings" pitchFamily="2" charset="2"/>
                        <a:buNone/>
                      </a:pPr>
                      <a:r>
                        <a:rPr lang="ru-RU" sz="1600" dirty="0" smtClean="0"/>
                        <a:t>Разработать ответы на задания по ОСКЭ 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8000" lvl="0" algn="ctr">
                        <a:spcBef>
                          <a:spcPts val="500"/>
                        </a:spcBef>
                        <a:buFont typeface="Wingdings" pitchFamily="2" charset="2"/>
                        <a:buNone/>
                      </a:pPr>
                      <a:r>
                        <a:rPr lang="ru-RU" sz="1600" dirty="0" smtClean="0"/>
                        <a:t>16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56984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08000" lvl="0">
                        <a:spcBef>
                          <a:spcPts val="500"/>
                        </a:spcBef>
                        <a:buFont typeface="Wingdings" pitchFamily="2" charset="2"/>
                        <a:buNone/>
                      </a:pPr>
                      <a:r>
                        <a:rPr lang="ru-RU" sz="1600" dirty="0" smtClean="0"/>
                        <a:t>Ввести вопросы с ориентацией на практическую работу 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8000" lvl="0" algn="ctr">
                        <a:spcBef>
                          <a:spcPts val="500"/>
                        </a:spcBef>
                        <a:buFont typeface="Wingdings" pitchFamily="2" charset="2"/>
                        <a:buNone/>
                      </a:pPr>
                      <a:r>
                        <a:rPr lang="ru-RU" sz="1600" dirty="0" smtClean="0"/>
                        <a:t>12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104971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08000" lvl="0">
                        <a:spcBef>
                          <a:spcPts val="500"/>
                        </a:spcBef>
                        <a:buFont typeface="Wingdings" pitchFamily="2" charset="2"/>
                        <a:buNone/>
                      </a:pPr>
                      <a:r>
                        <a:rPr lang="ru-RU" sz="1600" dirty="0" smtClean="0"/>
                        <a:t>Создать региональные центры по аккредитации с формированием штата</a:t>
                      </a:r>
                      <a:r>
                        <a:rPr lang="ru-RU" sz="1600" baseline="0" dirty="0" smtClean="0"/>
                        <a:t> </a:t>
                      </a:r>
                      <a:r>
                        <a:rPr lang="ru-RU" sz="1600" dirty="0" smtClean="0"/>
                        <a:t>(делопроизводство, </a:t>
                      </a:r>
                      <a:r>
                        <a:rPr lang="ru-RU" sz="1600" dirty="0" err="1" smtClean="0"/>
                        <a:t>техподдержка</a:t>
                      </a:r>
                      <a:r>
                        <a:rPr lang="ru-RU" sz="1600" dirty="0" smtClean="0"/>
                        <a:t>, ответственный секретарь)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8000" lvl="0" algn="ctr">
                        <a:spcBef>
                          <a:spcPts val="500"/>
                        </a:spcBef>
                        <a:buFont typeface="Wingdings" pitchFamily="2" charset="2"/>
                        <a:buNone/>
                      </a:pPr>
                      <a:r>
                        <a:rPr lang="ru-RU" sz="1600" dirty="0" smtClean="0"/>
                        <a:t>17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3626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08000" lvl="0">
                        <a:spcBef>
                          <a:spcPts val="500"/>
                        </a:spcBef>
                        <a:buFont typeface="Wingdings" pitchFamily="2" charset="2"/>
                        <a:buNone/>
                      </a:pPr>
                      <a:r>
                        <a:rPr lang="ru-RU" sz="1600" dirty="0" smtClean="0"/>
                        <a:t>2-й этап оценивать экспертам 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8000" lvl="0" algn="ctr">
                        <a:spcBef>
                          <a:spcPts val="500"/>
                        </a:spcBef>
                        <a:buFont typeface="Wingdings" pitchFamily="2" charset="2"/>
                        <a:buNone/>
                      </a:pPr>
                      <a:r>
                        <a:rPr lang="ru-RU" sz="1600" dirty="0" smtClean="0"/>
                        <a:t>2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41842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08000" lvl="0">
                        <a:spcBef>
                          <a:spcPts val="500"/>
                        </a:spcBef>
                        <a:buFont typeface="Wingdings" pitchFamily="2" charset="2"/>
                        <a:buNone/>
                      </a:pPr>
                      <a:r>
                        <a:rPr lang="ru-RU" sz="1600" dirty="0" smtClean="0"/>
                        <a:t>Расширить интервалы между этапами 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8000" lvl="0" algn="ctr">
                        <a:spcBef>
                          <a:spcPts val="500"/>
                        </a:spcBef>
                        <a:buFont typeface="Wingdings" pitchFamily="2" charset="2"/>
                        <a:buNone/>
                      </a:pPr>
                      <a:r>
                        <a:rPr lang="ru-RU" sz="1600" dirty="0" smtClean="0"/>
                        <a:t>2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548021">
                <a:tc rowSpan="3">
                  <a:txBody>
                    <a:bodyPr/>
                    <a:lstStyle/>
                    <a:p>
                      <a:pPr marL="108000" lvl="0"/>
                      <a:r>
                        <a:rPr lang="ru-RU" sz="1800" i="1" dirty="0" smtClean="0"/>
                        <a:t>4. Что нужно изменить в подходах </a:t>
                      </a:r>
                      <a:r>
                        <a:rPr lang="ru-RU" sz="1800" i="1" dirty="0" err="1" smtClean="0"/>
                        <a:t>СтАР</a:t>
                      </a:r>
                      <a:r>
                        <a:rPr lang="ru-RU" sz="1800" i="1" dirty="0" smtClean="0"/>
                        <a:t> к организации и проведению первичной аккредитации?</a:t>
                      </a:r>
                      <a:endParaRPr lang="ru-RU" sz="1800" i="1" dirty="0"/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8000" lvl="0" algn="l">
                        <a:spcBef>
                          <a:spcPts val="500"/>
                        </a:spcBef>
                        <a:buFont typeface="Wingdings" pitchFamily="2" charset="2"/>
                        <a:buNone/>
                      </a:pPr>
                      <a:r>
                        <a:rPr lang="ru-RU" sz="1600" dirty="0" smtClean="0"/>
                        <a:t>Участвовать в разработке тестов</a:t>
                      </a: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8</a:t>
                      </a:r>
                      <a:endParaRPr lang="ru-RU" sz="1600" dirty="0"/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159205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08000" lvl="0" algn="l">
                        <a:spcBef>
                          <a:spcPts val="500"/>
                        </a:spcBef>
                        <a:buFont typeface="Wingdings" pitchFamily="2" charset="2"/>
                        <a:buNone/>
                      </a:pPr>
                      <a:r>
                        <a:rPr kumimoji="0" lang="ru-RU" sz="16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Участвовать в формировании комиссий с учетом специальностей экспертов. </a:t>
                      </a:r>
                    </a:p>
                    <a:p>
                      <a:pPr marL="108000" lvl="0" algn="l">
                        <a:spcBef>
                          <a:spcPts val="500"/>
                        </a:spcBef>
                        <a:buFont typeface="Wingdings" pitchFamily="2" charset="2"/>
                        <a:buNone/>
                      </a:pPr>
                      <a:r>
                        <a:rPr kumimoji="0" lang="ru-RU" sz="16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Разработать положение, определив условия</a:t>
                      </a:r>
                      <a:r>
                        <a:rPr kumimoji="0" lang="ru-RU" sz="1600" b="0" i="0" kern="1200" baseline="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kumimoji="0" lang="ru-RU" sz="16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работы, вознаграждения, оплаты командировок, выдачи кредитов, полномочия председателя комиссии.</a:t>
                      </a:r>
                      <a:r>
                        <a:rPr lang="ru-RU" sz="1600" dirty="0" smtClean="0"/>
                        <a:t> </a:t>
                      </a: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19</a:t>
                      </a:r>
                      <a:endParaRPr lang="ru-RU" sz="1600" dirty="0"/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618863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08000" lvl="0" algn="l">
                        <a:spcBef>
                          <a:spcPts val="500"/>
                        </a:spcBef>
                        <a:buFont typeface="Wingdings" pitchFamily="2" charset="2"/>
                        <a:buNone/>
                      </a:pPr>
                      <a:r>
                        <a:rPr kumimoji="0" lang="ru-RU" sz="1600" b="0" i="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Участвовать в подготовке экспертов</a:t>
                      </a:r>
                      <a:endParaRPr lang="ru-RU" sz="1600" dirty="0" smtClean="0"/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8</a:t>
                      </a:r>
                      <a:endParaRPr lang="ru-RU" sz="1600" dirty="0"/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94440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85720" y="357166"/>
          <a:ext cx="8572560" cy="5850324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2643206"/>
                <a:gridCol w="5143536"/>
                <a:gridCol w="785818"/>
              </a:tblGrid>
              <a:tr h="571504">
                <a:tc rowSpan="10">
                  <a:txBody>
                    <a:bodyPr/>
                    <a:lstStyle/>
                    <a:p>
                      <a:pPr marL="720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2000" i="1" dirty="0" smtClean="0"/>
                        <a:t>5. Ваши замечания и предложения МЗ РФ по проведению первичной аккредитации?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8000" lvl="0">
                        <a:spcBef>
                          <a:spcPts val="500"/>
                        </a:spcBef>
                        <a:buFontTx/>
                        <a:buNone/>
                      </a:pPr>
                      <a:r>
                        <a:rPr lang="ru-RU" sz="1700" dirty="0" smtClean="0"/>
                        <a:t>Объединить (частично) </a:t>
                      </a:r>
                      <a:r>
                        <a:rPr lang="ru-RU" sz="1700" dirty="0" err="1" smtClean="0"/>
                        <a:t>госэкзамены</a:t>
                      </a:r>
                      <a:r>
                        <a:rPr lang="ru-RU" sz="1700" dirty="0" smtClean="0"/>
                        <a:t> и аккредитацию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8000" lvl="0" algn="ctr">
                        <a:spcBef>
                          <a:spcPts val="500"/>
                        </a:spcBef>
                        <a:buFontTx/>
                        <a:buNone/>
                      </a:pPr>
                      <a:r>
                        <a:rPr lang="ru-RU" sz="1700" dirty="0" smtClean="0"/>
                        <a:t>11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6197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08000" lvl="0">
                        <a:spcBef>
                          <a:spcPts val="500"/>
                        </a:spcBef>
                        <a:buFontTx/>
                        <a:buNone/>
                      </a:pPr>
                      <a:r>
                        <a:rPr lang="ru-RU" sz="1700" dirty="0" smtClean="0"/>
                        <a:t>Упорядочить количество пересдач 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8000" lvl="0" algn="ctr">
                        <a:spcBef>
                          <a:spcPts val="500"/>
                        </a:spcBef>
                        <a:buFontTx/>
                        <a:buNone/>
                      </a:pPr>
                      <a:r>
                        <a:rPr lang="ru-RU" sz="1700" dirty="0" smtClean="0"/>
                        <a:t>6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5715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08000" lvl="0">
                        <a:spcBef>
                          <a:spcPts val="500"/>
                        </a:spcBef>
                        <a:buFontTx/>
                        <a:buNone/>
                      </a:pPr>
                      <a:r>
                        <a:rPr lang="ru-RU" sz="1700" dirty="0" smtClean="0"/>
                        <a:t>Внести в образовательные стандарты элементы ОСКЭ (</a:t>
                      </a:r>
                      <a:r>
                        <a:rPr lang="ru-RU" sz="1700" dirty="0" err="1" smtClean="0"/>
                        <a:t>профстандарта</a:t>
                      </a:r>
                      <a:r>
                        <a:rPr lang="ru-RU" sz="1700" dirty="0" smtClean="0"/>
                        <a:t>)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8000" lvl="0" algn="ctr">
                        <a:spcBef>
                          <a:spcPts val="500"/>
                        </a:spcBef>
                        <a:buFontTx/>
                        <a:buNone/>
                      </a:pPr>
                      <a:r>
                        <a:rPr lang="ru-RU" sz="1700" dirty="0" smtClean="0"/>
                        <a:t>5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56675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080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dirty="0" smtClean="0"/>
                        <a:t>Улучшить материально-техническую базу для 2-го этапа 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8000" lvl="0" algn="ctr">
                        <a:spcBef>
                          <a:spcPts val="500"/>
                        </a:spcBef>
                        <a:buFontTx/>
                        <a:buNone/>
                      </a:pPr>
                      <a:r>
                        <a:rPr lang="ru-RU" sz="1700" dirty="0" smtClean="0"/>
                        <a:t>3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5715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08000" lvl="0">
                        <a:spcBef>
                          <a:spcPts val="500"/>
                        </a:spcBef>
                        <a:buFontTx/>
                        <a:buNone/>
                      </a:pPr>
                      <a:r>
                        <a:rPr kumimoji="0" lang="ru-RU" sz="17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Разнести сроки проведения аккредитации по регионам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8000" lvl="0" algn="ctr">
                        <a:spcBef>
                          <a:spcPts val="500"/>
                        </a:spcBef>
                        <a:buFontTx/>
                        <a:buNone/>
                      </a:pPr>
                      <a:r>
                        <a:rPr lang="ru-RU" sz="1700" dirty="0" smtClean="0"/>
                        <a:t>2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9055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08000" lvl="0">
                        <a:spcBef>
                          <a:spcPts val="500"/>
                        </a:spcBef>
                        <a:buFontTx/>
                        <a:buNone/>
                      </a:pPr>
                      <a:r>
                        <a:rPr kumimoji="0" lang="ru-RU" sz="17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Исправить ошибки в заданиях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8000" lvl="0" algn="ctr">
                        <a:spcBef>
                          <a:spcPts val="500"/>
                        </a:spcBef>
                        <a:buFontTx/>
                        <a:buNone/>
                      </a:pPr>
                      <a:r>
                        <a:rPr lang="ru-RU" sz="1700" dirty="0" smtClean="0"/>
                        <a:t>18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9055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080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ru-RU" sz="17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Оценивать 2-й этап на местах 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8000" lvl="0" algn="ctr">
                        <a:spcBef>
                          <a:spcPts val="500"/>
                        </a:spcBef>
                        <a:buFontTx/>
                        <a:buNone/>
                      </a:pPr>
                      <a:r>
                        <a:rPr lang="ru-RU" sz="1700" dirty="0" smtClean="0"/>
                        <a:t>3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9055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08000" lvl="0">
                        <a:spcBef>
                          <a:spcPts val="500"/>
                        </a:spcBef>
                        <a:buFontTx/>
                        <a:buNone/>
                      </a:pPr>
                      <a:r>
                        <a:rPr kumimoji="0" lang="ru-RU" sz="17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Устранить зависимость АК от ВУЗов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8000" lvl="0" algn="ctr">
                        <a:spcBef>
                          <a:spcPts val="500"/>
                        </a:spcBef>
                        <a:buFontTx/>
                        <a:buNone/>
                      </a:pPr>
                      <a:r>
                        <a:rPr lang="ru-RU" sz="1700" dirty="0" smtClean="0"/>
                        <a:t>5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5715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08000" lvl="0">
                        <a:spcBef>
                          <a:spcPts val="500"/>
                        </a:spcBef>
                        <a:buFontTx/>
                        <a:buNone/>
                      </a:pPr>
                      <a:r>
                        <a:rPr kumimoji="0" lang="ru-RU" sz="17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Создать единый портал с указанием результатов аккредитации, протоколов, образцов документов 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8000" lvl="0" algn="ctr">
                        <a:spcBef>
                          <a:spcPts val="500"/>
                        </a:spcBef>
                        <a:buFontTx/>
                        <a:buNone/>
                      </a:pPr>
                      <a:r>
                        <a:rPr lang="ru-RU" sz="1700" dirty="0" smtClean="0"/>
                        <a:t>3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5715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08000" lvl="0">
                        <a:spcBef>
                          <a:spcPts val="500"/>
                        </a:spcBef>
                        <a:buFontTx/>
                        <a:buNone/>
                      </a:pPr>
                      <a:r>
                        <a:rPr kumimoji="0" lang="ru-RU" sz="1700" kern="1200" dirty="0" smtClean="0">
                          <a:solidFill>
                            <a:schemeClr val="dk1"/>
                          </a:solidFill>
                          <a:latin typeface="+mn-lt"/>
                          <a:ea typeface="+mn-ea"/>
                          <a:cs typeface="+mn-cs"/>
                        </a:rPr>
                        <a:t>В пункте 46 Положения об АК изменить сроки подписания протокола 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8000" lvl="0" algn="ctr">
                        <a:spcBef>
                          <a:spcPts val="500"/>
                        </a:spcBef>
                        <a:buFontTx/>
                        <a:buNone/>
                      </a:pPr>
                      <a:r>
                        <a:rPr lang="ru-RU" sz="1700" dirty="0" smtClean="0"/>
                        <a:t>1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97525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2" y="330953"/>
          <a:ext cx="8643998" cy="6098443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4214842"/>
                <a:gridCol w="3786214"/>
                <a:gridCol w="642942"/>
              </a:tblGrid>
              <a:tr h="328481">
                <a:tc rowSpan="7">
                  <a:txBody>
                    <a:bodyPr/>
                    <a:lstStyle/>
                    <a:p>
                      <a:pPr marL="720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i="1" dirty="0" smtClean="0"/>
                        <a:t>6. Устроил ли Вас, как председателя, порядок формирования </a:t>
                      </a:r>
                      <a:r>
                        <a:rPr lang="ru-RU" sz="1700" i="1" dirty="0" err="1" smtClean="0"/>
                        <a:t>аккредитационных</a:t>
                      </a:r>
                      <a:r>
                        <a:rPr lang="ru-RU" sz="1700" i="1" dirty="0" smtClean="0"/>
                        <a:t> комиссий?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80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ru-RU" sz="1600" dirty="0" smtClean="0"/>
                        <a:t>Устроил </a:t>
                      </a: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800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ru-RU" sz="1600" dirty="0" smtClean="0"/>
                        <a:t>28</a:t>
                      </a: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2848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080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ru-RU" sz="1600" dirty="0" smtClean="0"/>
                        <a:t>Частично /нет </a:t>
                      </a: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800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ru-RU" sz="1600" dirty="0" smtClean="0"/>
                        <a:t>16</a:t>
                      </a: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56737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0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ru-RU" sz="1600" dirty="0" smtClean="0"/>
                        <a:t>В состав комиссий включать опытных врачей со стажем работы </a:t>
                      </a: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800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ru-RU" sz="1600" dirty="0" smtClean="0"/>
                        <a:t>4</a:t>
                      </a: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56737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000" lvl="0">
                        <a:spcBef>
                          <a:spcPts val="500"/>
                        </a:spcBef>
                        <a:buFont typeface="Wingdings" pitchFamily="2" charset="2"/>
                        <a:buNone/>
                      </a:pPr>
                      <a:r>
                        <a:rPr lang="ru-RU" sz="1600" dirty="0" smtClean="0"/>
                        <a:t>Необходимо согласование с председателем АК </a:t>
                      </a: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800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ru-RU" sz="1600" dirty="0" smtClean="0"/>
                        <a:t>14</a:t>
                      </a: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80627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0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ru-RU" sz="1600" dirty="0" smtClean="0"/>
                        <a:t>Согласование должно проходить в стоматологической ассоциации, а не в других </a:t>
                      </a: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800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ru-RU" sz="1600" dirty="0" smtClean="0"/>
                        <a:t>4</a:t>
                      </a: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2848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0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ru-RU" sz="1600" dirty="0" smtClean="0"/>
                        <a:t>Увеличить число членов АК</a:t>
                      </a: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800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ru-RU" sz="1600" dirty="0" smtClean="0"/>
                        <a:t>2</a:t>
                      </a: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56737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0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ru-RU" sz="1600" dirty="0" smtClean="0"/>
                        <a:t>На 3-м этапе нужны эксперты по специальностям </a:t>
                      </a: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800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ru-RU" sz="1600" dirty="0" smtClean="0"/>
                        <a:t>3</a:t>
                      </a: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</a:tr>
              <a:tr h="328481"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i="1" dirty="0" smtClean="0"/>
                        <a:t>7. Не влияло ли на порядок работы </a:t>
                      </a:r>
                      <a:r>
                        <a:rPr lang="ru-RU" sz="1700" i="1" dirty="0" err="1" smtClean="0"/>
                        <a:t>аккредитационной</a:t>
                      </a:r>
                      <a:r>
                        <a:rPr lang="ru-RU" sz="1700" i="1" dirty="0" smtClean="0"/>
                        <a:t> комиссии ее размещение на базе образовательной организации?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36000" lvl="0">
                        <a:spcBef>
                          <a:spcPts val="500"/>
                        </a:spcBef>
                        <a:buFont typeface="Wingdings" pitchFamily="2" charset="2"/>
                        <a:buNone/>
                      </a:pPr>
                      <a:r>
                        <a:rPr lang="ru-RU" sz="1600" dirty="0" smtClean="0"/>
                        <a:t>Не влияло</a:t>
                      </a: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40</a:t>
                      </a:r>
                      <a:endParaRPr lang="ru-RU" sz="1600" dirty="0"/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32848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000" lvl="0">
                        <a:spcBef>
                          <a:spcPts val="500"/>
                        </a:spcBef>
                        <a:buFont typeface="Wingdings" pitchFamily="2" charset="2"/>
                        <a:buNone/>
                      </a:pPr>
                      <a:r>
                        <a:rPr lang="ru-RU" sz="1600" dirty="0" smtClean="0"/>
                        <a:t>Влияло</a:t>
                      </a: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4</a:t>
                      </a:r>
                      <a:endParaRPr lang="ru-RU" sz="1600" dirty="0"/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56737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36000" lvl="0">
                        <a:spcBef>
                          <a:spcPts val="500"/>
                        </a:spcBef>
                        <a:buFont typeface="Wingdings" pitchFamily="2" charset="2"/>
                        <a:buNone/>
                      </a:pPr>
                      <a:r>
                        <a:rPr lang="ru-RU" sz="1600" dirty="0" smtClean="0"/>
                        <a:t>Влияли некомфортные условия (микроклимат, температура) </a:t>
                      </a: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5</a:t>
                      </a:r>
                      <a:endParaRPr lang="ru-RU" sz="1600" dirty="0"/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</a:tr>
              <a:tr h="542895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i="1" dirty="0" smtClean="0"/>
                        <a:t>8. Не влияло ли на объективность Вашей работы влияние со стороны других экспертов и участников аккредитации?</a:t>
                      </a: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8000" lvl="0">
                        <a:spcBef>
                          <a:spcPts val="500"/>
                        </a:spcBef>
                        <a:buFont typeface="Wingdings" pitchFamily="2" charset="2"/>
                        <a:buNone/>
                      </a:pPr>
                      <a:r>
                        <a:rPr lang="ru-RU" sz="1600" dirty="0" smtClean="0"/>
                        <a:t>Не влияло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40</a:t>
                      </a:r>
                      <a:endParaRPr lang="ru-RU" sz="1600" dirty="0"/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739708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08000" lvl="0">
                        <a:spcBef>
                          <a:spcPts val="500"/>
                        </a:spcBef>
                        <a:buFont typeface="Wingdings" pitchFamily="2" charset="2"/>
                        <a:buNone/>
                      </a:pPr>
                      <a:r>
                        <a:rPr lang="ru-RU" sz="1600" dirty="0" smtClean="0"/>
                        <a:t>Влияло 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/>
                        <a:t>4</a:t>
                      </a:r>
                      <a:endParaRPr lang="ru-RU" sz="1600" dirty="0"/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29715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85720" y="328371"/>
          <a:ext cx="8643998" cy="6072228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4857784"/>
                <a:gridCol w="3214710"/>
                <a:gridCol w="571504"/>
              </a:tblGrid>
              <a:tr h="552121">
                <a:tc rowSpan="3">
                  <a:txBody>
                    <a:bodyPr/>
                    <a:lstStyle/>
                    <a:p>
                      <a:pPr marL="720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i="1" dirty="0" smtClean="0"/>
                        <a:t>9. Считаете ли Вы возможным использование результатов первичной аккредитации в оценке работы образовательных организаций, готовящих аккредитуемых?</a:t>
                      </a:r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80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ru-RU" sz="1600" dirty="0" smtClean="0"/>
                        <a:t>Да</a:t>
                      </a: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800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ru-RU" sz="1600" dirty="0" smtClean="0"/>
                        <a:t>37</a:t>
                      </a: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63302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080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ru-RU" sz="1600" dirty="0" smtClean="0"/>
                        <a:t>Частично</a:t>
                      </a: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800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ru-RU" sz="1600" dirty="0" smtClean="0"/>
                        <a:t>4</a:t>
                      </a: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63302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080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ru-RU" sz="1600" dirty="0" smtClean="0"/>
                        <a:t>Нет</a:t>
                      </a: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800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ru-RU" sz="1600" dirty="0" smtClean="0"/>
                        <a:t>1</a:t>
                      </a:r>
                    </a:p>
                  </a:txBody>
                  <a:tcPr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80489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i="1" dirty="0" smtClean="0"/>
                        <a:t>10. На Ваш взгляд, присутствовало ли дублирование роли, задач проведенных ранее </a:t>
                      </a:r>
                      <a:r>
                        <a:rPr lang="ru-RU" sz="1800" i="1" dirty="0" err="1" smtClean="0"/>
                        <a:t>госэкзаменов</a:t>
                      </a:r>
                      <a:r>
                        <a:rPr lang="ru-RU" sz="1800" i="1" dirty="0" smtClean="0"/>
                        <a:t> и первичной аккредитации специалистов? Что нужно изменить?</a:t>
                      </a:r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8000" lvl="0">
                        <a:spcBef>
                          <a:spcPts val="500"/>
                        </a:spcBef>
                        <a:buFont typeface="Wingdings" pitchFamily="2" charset="2"/>
                        <a:buNone/>
                      </a:pPr>
                      <a:r>
                        <a:rPr lang="ru-RU" sz="1600" dirty="0" smtClean="0"/>
                        <a:t>Дублирует полностью или частично</a:t>
                      </a: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8000" lvl="0" algn="ctr">
                        <a:spcBef>
                          <a:spcPts val="500"/>
                        </a:spcBef>
                        <a:buFont typeface="Wingdings" pitchFamily="2" charset="2"/>
                        <a:buNone/>
                      </a:pPr>
                      <a:r>
                        <a:rPr lang="ru-RU" sz="1600" dirty="0" smtClean="0"/>
                        <a:t>35</a:t>
                      </a: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75475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08000" lvl="0">
                        <a:spcBef>
                          <a:spcPts val="500"/>
                        </a:spcBef>
                        <a:buFont typeface="Wingdings" pitchFamily="2" charset="2"/>
                        <a:buNone/>
                      </a:pPr>
                      <a:r>
                        <a:rPr lang="ru-RU" sz="1600" dirty="0" smtClean="0"/>
                        <a:t>Нет</a:t>
                      </a: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8000" lvl="0" algn="ctr">
                        <a:spcBef>
                          <a:spcPts val="500"/>
                        </a:spcBef>
                        <a:buFont typeface="Wingdings" pitchFamily="2" charset="2"/>
                        <a:buNone/>
                      </a:pPr>
                      <a:r>
                        <a:rPr lang="ru-RU" sz="1600" dirty="0" smtClean="0"/>
                        <a:t>9</a:t>
                      </a: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633021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i="1" dirty="0" smtClean="0"/>
                        <a:t>11. Устроила ли Вас структура и содержание этапов первичной аккредитации?</a:t>
                      </a:r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80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ru-RU" sz="1600" dirty="0" smtClean="0"/>
                        <a:t>Не устроил 2-й этап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8000" lvl="0" algn="ctr">
                        <a:spcBef>
                          <a:spcPts val="500"/>
                        </a:spcBef>
                        <a:buFont typeface="Wingdings" pitchFamily="2" charset="2"/>
                        <a:buNone/>
                      </a:pPr>
                      <a:r>
                        <a:rPr lang="ru-RU" sz="1600" dirty="0" smtClean="0"/>
                        <a:t>7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49291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08000" lvl="0">
                        <a:spcBef>
                          <a:spcPts val="500"/>
                        </a:spcBef>
                        <a:buFont typeface="Wingdings" pitchFamily="2" charset="2"/>
                        <a:buNone/>
                      </a:pPr>
                      <a:r>
                        <a:rPr lang="ru-RU" sz="1600" dirty="0" smtClean="0"/>
                        <a:t>Устроил 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8000" lvl="0" algn="ctr">
                        <a:spcBef>
                          <a:spcPts val="500"/>
                        </a:spcBef>
                        <a:buFont typeface="Wingdings" pitchFamily="2" charset="2"/>
                        <a:buNone/>
                      </a:pPr>
                      <a:r>
                        <a:rPr lang="ru-RU" sz="1600" dirty="0" smtClean="0"/>
                        <a:t>37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891681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800" i="1" dirty="0" smtClean="0"/>
                        <a:t>12. Одобряете ли Вы количество попыток пересдачи и апелляций аккредитуемым каждого этапа первичной аккредитации?</a:t>
                      </a:r>
                    </a:p>
                  </a:txBody>
                  <a:tcPr anchor="ctr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8000" lvl="0">
                        <a:spcBef>
                          <a:spcPts val="500"/>
                        </a:spcBef>
                        <a:buFont typeface="Wingdings" pitchFamily="2" charset="2"/>
                        <a:buNone/>
                      </a:pPr>
                      <a:r>
                        <a:rPr lang="ru-RU" sz="1600" dirty="0" smtClean="0"/>
                        <a:t>Предложено изменить число попыток (оставить от 1 до 3)         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8000" lvl="0" algn="ctr">
                        <a:spcBef>
                          <a:spcPts val="500"/>
                        </a:spcBef>
                        <a:buFont typeface="Wingdings" pitchFamily="2" charset="2"/>
                        <a:buNone/>
                      </a:pPr>
                      <a:r>
                        <a:rPr lang="ru-RU" sz="1600" dirty="0" smtClean="0"/>
                        <a:t>15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676807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08000" lvl="0">
                        <a:spcBef>
                          <a:spcPts val="500"/>
                        </a:spcBef>
                        <a:buFont typeface="Wingdings" pitchFamily="2" charset="2"/>
                        <a:buNone/>
                      </a:pPr>
                      <a:r>
                        <a:rPr lang="ru-RU" sz="1600" dirty="0" smtClean="0"/>
                        <a:t>Одобряют 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8000" lvl="0" algn="ctr">
                        <a:spcBef>
                          <a:spcPts val="500"/>
                        </a:spcBef>
                        <a:buFont typeface="Wingdings" pitchFamily="2" charset="2"/>
                        <a:buNone/>
                      </a:pPr>
                      <a:r>
                        <a:rPr lang="ru-RU" sz="1600" dirty="0" smtClean="0"/>
                        <a:t>29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87359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285720" y="571480"/>
          <a:ext cx="8643998" cy="5816605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4786346"/>
                <a:gridCol w="3214710"/>
                <a:gridCol w="642942"/>
              </a:tblGrid>
              <a:tr h="616726">
                <a:tc rowSpan="2">
                  <a:txBody>
                    <a:bodyPr/>
                    <a:lstStyle/>
                    <a:p>
                      <a:pPr marL="720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i="1" dirty="0" smtClean="0"/>
                        <a:t>13. Отмечали ли Вы нацеленность аккредитации на соблюдение, приоритет требований </a:t>
                      </a:r>
                      <a:r>
                        <a:rPr lang="ru-RU" sz="1700" i="1" dirty="0" err="1" smtClean="0"/>
                        <a:t>профстандарта</a:t>
                      </a:r>
                      <a:r>
                        <a:rPr lang="ru-RU" sz="1700" i="1" dirty="0" smtClean="0"/>
                        <a:t> «Врач-стоматолог»?</a:t>
                      </a:r>
                      <a:endParaRPr lang="ru-RU" sz="1700" i="1" dirty="0"/>
                    </a:p>
                  </a:txBody>
                  <a:tcPr anchor="ctr"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8000" lvl="0">
                        <a:spcBef>
                          <a:spcPts val="500"/>
                        </a:spcBef>
                        <a:buFont typeface="Wingdings" pitchFamily="2" charset="2"/>
                        <a:buNone/>
                      </a:pPr>
                      <a:r>
                        <a:rPr lang="ru-RU" sz="1600" dirty="0" smtClean="0"/>
                        <a:t>Да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8000" lvl="0" algn="ctr">
                        <a:spcBef>
                          <a:spcPts val="500"/>
                        </a:spcBef>
                        <a:buFont typeface="Wingdings" pitchFamily="2" charset="2"/>
                        <a:buNone/>
                      </a:pPr>
                      <a:r>
                        <a:rPr lang="ru-RU" sz="1600" dirty="0" smtClean="0"/>
                        <a:t>28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616726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08000" lvl="0">
                        <a:spcBef>
                          <a:spcPts val="500"/>
                        </a:spcBef>
                        <a:buFont typeface="Wingdings" pitchFamily="2" charset="2"/>
                        <a:buNone/>
                      </a:pPr>
                      <a:r>
                        <a:rPr lang="ru-RU" sz="1600" dirty="0" smtClean="0"/>
                        <a:t>Нет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8000" lvl="0" algn="ctr">
                        <a:spcBef>
                          <a:spcPts val="500"/>
                        </a:spcBef>
                        <a:buFont typeface="Wingdings" pitchFamily="2" charset="2"/>
                        <a:buNone/>
                      </a:pPr>
                      <a:r>
                        <a:rPr lang="ru-RU" sz="1600" dirty="0" smtClean="0"/>
                        <a:t>16</a:t>
                      </a:r>
                    </a:p>
                  </a:txBody>
                  <a:tcPr anchor="ctr">
                    <a:solidFill>
                      <a:schemeClr val="bg2">
                        <a:lumMod val="90000"/>
                      </a:schemeClr>
                    </a:solidFill>
                  </a:tcPr>
                </a:tc>
              </a:tr>
              <a:tr h="623936">
                <a:tc rowSpan="3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i="1" dirty="0" smtClean="0"/>
                        <a:t>14. Соответствовал ли перечень, качественный уровень </a:t>
                      </a:r>
                      <a:r>
                        <a:rPr lang="ru-RU" sz="1700" i="1" dirty="0" err="1" smtClean="0"/>
                        <a:t>аккредитационных</a:t>
                      </a:r>
                      <a:r>
                        <a:rPr lang="ru-RU" sz="1700" i="1" dirty="0" smtClean="0"/>
                        <a:t> вопросов и задач необходимому уровню профессиональных знаний и трудовых функций врача-стоматолога?</a:t>
                      </a:r>
                      <a:endParaRPr lang="ru-RU" sz="1700" i="1" dirty="0"/>
                    </a:p>
                  </a:txBody>
                  <a:tcPr anchor="ctr">
                    <a:solidFill>
                      <a:schemeClr val="accent4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8000" lvl="0">
                        <a:spcBef>
                          <a:spcPts val="500"/>
                        </a:spcBef>
                        <a:buFont typeface="Wingdings" pitchFamily="2" charset="2"/>
                        <a:buNone/>
                      </a:pPr>
                      <a:r>
                        <a:rPr lang="ru-RU" sz="1600" dirty="0" smtClean="0"/>
                        <a:t>Не соответствовал или частично соответствовал</a:t>
                      </a: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800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ru-RU" sz="1600" dirty="0" smtClean="0"/>
                        <a:t>17</a:t>
                      </a: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543825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080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ru-RU" sz="1600" dirty="0" smtClean="0"/>
                        <a:t>Не соответствовали</a:t>
                      </a:r>
                      <a:r>
                        <a:rPr lang="ru-RU" sz="1600" baseline="0" dirty="0" smtClean="0"/>
                        <a:t> 2-й или 3-й этапы </a:t>
                      </a:r>
                      <a:endParaRPr lang="ru-RU" sz="1600" dirty="0" smtClean="0"/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800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ru-RU" sz="1600" dirty="0" smtClean="0"/>
                        <a:t>5</a:t>
                      </a: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46477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080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ru-RU" sz="1600" dirty="0" smtClean="0"/>
                        <a:t>Соответствовал </a:t>
                      </a: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800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ru-RU" sz="1600" dirty="0" smtClean="0"/>
                        <a:t>22</a:t>
                      </a:r>
                    </a:p>
                  </a:txBody>
                  <a:tcPr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</a:tr>
              <a:tr h="847266">
                <a:tc rowSpan="5"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700" i="1" dirty="0" smtClean="0"/>
                        <a:t>15. С чем связано, на Ваш взгляд, отсутствие при проведении аккредитации вопросов и задач, отражающих законодательные требования к качеству работы врача (критерии оценки качества медицинской помощи) на основе порядков, Клинических рекомендаций (протоколов лечения), утвержденных </a:t>
                      </a:r>
                      <a:r>
                        <a:rPr lang="ru-RU" sz="1700" i="1" dirty="0" err="1" smtClean="0"/>
                        <a:t>СтАР</a:t>
                      </a:r>
                      <a:r>
                        <a:rPr lang="ru-RU" sz="1700" i="1" dirty="0" smtClean="0"/>
                        <a:t>, ведения медицинской документации?</a:t>
                      </a:r>
                      <a:endParaRPr lang="ru-RU" sz="1700" i="1" dirty="0"/>
                    </a:p>
                  </a:txBody>
                  <a:tcPr anchor="ctr"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80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ru-RU" sz="1600" dirty="0" smtClean="0"/>
                        <a:t>Недоработка образовательных стандартов</a:t>
                      </a:r>
                      <a:endParaRPr lang="ru-RU" sz="1600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8000" lvl="0" algn="ctr">
                        <a:spcBef>
                          <a:spcPts val="500"/>
                        </a:spcBef>
                        <a:buFont typeface="Wingdings" pitchFamily="2" charset="2"/>
                        <a:buNone/>
                      </a:pPr>
                      <a:r>
                        <a:rPr lang="ru-RU" sz="1600" dirty="0" smtClean="0"/>
                        <a:t>19</a:t>
                      </a:r>
                      <a:endParaRPr lang="ru-RU" sz="1600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64566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080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ru-RU" sz="1600" dirty="0" smtClean="0"/>
                        <a:t>Недостаточно разработанные тесты</a:t>
                      </a:r>
                      <a:endParaRPr lang="ru-RU" sz="1600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8000" lvl="0" algn="ctr">
                        <a:spcBef>
                          <a:spcPts val="500"/>
                        </a:spcBef>
                        <a:buFont typeface="Wingdings" pitchFamily="2" charset="2"/>
                        <a:buNone/>
                      </a:pPr>
                      <a:r>
                        <a:rPr lang="ru-RU" sz="1600" dirty="0" smtClean="0"/>
                        <a:t>11</a:t>
                      </a:r>
                      <a:endParaRPr lang="ru-RU" sz="1600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307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080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ru-RU" sz="1600" dirty="0" smtClean="0"/>
                        <a:t>Недостаток времени</a:t>
                      </a:r>
                      <a:endParaRPr lang="ru-RU" sz="1600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8000" lvl="0" algn="ctr">
                        <a:spcBef>
                          <a:spcPts val="500"/>
                        </a:spcBef>
                        <a:buFont typeface="Wingdings" pitchFamily="2" charset="2"/>
                        <a:buNone/>
                      </a:pPr>
                      <a:r>
                        <a:rPr lang="ru-RU" sz="1600" dirty="0" smtClean="0"/>
                        <a:t>3</a:t>
                      </a:r>
                      <a:endParaRPr lang="ru-RU" sz="1600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330704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080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ru-RU" sz="1600" dirty="0" smtClean="0"/>
                        <a:t>Отсутствие необходимости</a:t>
                      </a:r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8000" lvl="0" algn="ctr">
                        <a:spcBef>
                          <a:spcPts val="500"/>
                        </a:spcBef>
                        <a:buFont typeface="Wingdings" pitchFamily="2" charset="2"/>
                        <a:buNone/>
                      </a:pPr>
                      <a:r>
                        <a:rPr lang="ru-RU" sz="1600" dirty="0" smtClean="0"/>
                        <a:t>3</a:t>
                      </a:r>
                      <a:endParaRPr lang="ru-RU" sz="1600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  <a:tr h="751840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10800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500"/>
                        </a:spcBef>
                        <a:spcAft>
                          <a:spcPts val="0"/>
                        </a:spcAft>
                        <a:buClrTx/>
                        <a:buSzTx/>
                        <a:buFont typeface="Wingdings" pitchFamily="2" charset="2"/>
                        <a:buNone/>
                        <a:tabLst/>
                        <a:defRPr/>
                      </a:pPr>
                      <a:r>
                        <a:rPr lang="ru-RU" sz="1600" dirty="0" smtClean="0"/>
                        <a:t>Не знаю, но должны быть включены</a:t>
                      </a:r>
                      <a:endParaRPr lang="ru-RU" sz="1600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108000" lvl="0" algn="ctr">
                        <a:spcBef>
                          <a:spcPts val="500"/>
                        </a:spcBef>
                        <a:buFont typeface="Wingdings" pitchFamily="2" charset="2"/>
                        <a:buNone/>
                      </a:pPr>
                      <a:r>
                        <a:rPr lang="ru-RU" sz="1600" dirty="0" smtClean="0"/>
                        <a:t>8</a:t>
                      </a:r>
                      <a:endParaRPr lang="ru-RU" sz="1600" dirty="0"/>
                    </a:p>
                  </a:txBody>
                  <a:tcPr anchor="ctr">
                    <a:solidFill>
                      <a:schemeClr val="bg1">
                        <a:lumMod val="9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599120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71472" y="1142984"/>
            <a:ext cx="8215370" cy="947540"/>
          </a:xfrm>
        </p:spPr>
        <p:txBody>
          <a:bodyPr>
            <a:normAutofit/>
          </a:bodyPr>
          <a:lstStyle/>
          <a:p>
            <a:pPr marL="0" lvl="0" indent="0">
              <a:spcBef>
                <a:spcPts val="0"/>
              </a:spcBef>
              <a:buNone/>
            </a:pPr>
            <a:r>
              <a:rPr lang="ru-RU" dirty="0" smtClean="0"/>
              <a:t>В целом аккредитация выполнила поставленные перед ней задачи. 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142852"/>
            <a:ext cx="8229600" cy="714380"/>
          </a:xfrm>
        </p:spPr>
        <p:txBody>
          <a:bodyPr anchor="t">
            <a:normAutofit/>
          </a:bodyPr>
          <a:lstStyle/>
          <a:p>
            <a:r>
              <a:rPr lang="ru-RU" u="sng" dirty="0" smtClean="0"/>
              <a:t>Выводы</a:t>
            </a:r>
            <a:endParaRPr lang="ru-RU" u="sng" dirty="0"/>
          </a:p>
        </p:txBody>
      </p:sp>
      <p:graphicFrame>
        <p:nvGraphicFramePr>
          <p:cNvPr id="4" name="Схема 3"/>
          <p:cNvGraphicFramePr/>
          <p:nvPr/>
        </p:nvGraphicFramePr>
        <p:xfrm>
          <a:off x="214282" y="2071678"/>
          <a:ext cx="8715436" cy="450059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10791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5400" dirty="0" smtClean="0"/>
              <a:t>Спасибо за внимание!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17866248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лео2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1" b="67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60785227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2лео1.jp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1" b="671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35222347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sz="3600" dirty="0" smtClean="0"/>
              <a:t>2 этап </a:t>
            </a:r>
          </a:p>
          <a:p>
            <a:pPr marL="0" indent="0">
              <a:buNone/>
            </a:pPr>
            <a:r>
              <a:rPr lang="ru-RU" sz="3600" dirty="0" smtClean="0"/>
              <a:t>июнь-июль 2016г.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3560429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Скриншот 2016-09-28 11.53.10.pn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6598" r="-26598"/>
          <a:stretch>
            <a:fillRect/>
          </a:stretch>
        </p:blipFill>
        <p:spPr>
          <a:xfrm>
            <a:off x="-136947" y="511155"/>
            <a:ext cx="9957569" cy="5526575"/>
          </a:xfrm>
        </p:spPr>
      </p:pic>
    </p:spTree>
    <p:extLst>
      <p:ext uri="{BB962C8B-B14F-4D97-AF65-F5344CB8AC3E}">
        <p14:creationId xmlns:p14="http://schemas.microsoft.com/office/powerpoint/2010/main" val="35699333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Скриншот 2016-09-05 11.05.59.png"/>
          <p:cNvPicPr>
            <a:picLocks noGrp="1" noChangeAspect="1"/>
          </p:cNvPicPr>
          <p:nvPr>
            <p:ph idx="1"/>
          </p:nvPr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26" b="12026"/>
          <a:stretch>
            <a:fillRect/>
          </a:stretch>
        </p:blipFill>
        <p:spPr/>
      </p:pic>
    </p:spTree>
    <p:extLst>
      <p:ext uri="{BB962C8B-B14F-4D97-AF65-F5344CB8AC3E}">
        <p14:creationId xmlns:p14="http://schemas.microsoft.com/office/powerpoint/2010/main" val="18316384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азвание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Скриншот 2016-09-28 11.26.53.png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5384" b="-25384"/>
          <a:stretch>
            <a:fillRect/>
          </a:stretch>
        </p:blipFill>
        <p:spPr>
          <a:xfrm>
            <a:off x="273316" y="1153649"/>
            <a:ext cx="8637829" cy="4794103"/>
          </a:xfrm>
        </p:spPr>
      </p:pic>
    </p:spTree>
    <p:extLst>
      <p:ext uri="{BB962C8B-B14F-4D97-AF65-F5344CB8AC3E}">
        <p14:creationId xmlns:p14="http://schemas.microsoft.com/office/powerpoint/2010/main" val="1197618767"/>
      </p:ext>
    </p:extLst>
  </p:cSld>
  <p:clrMapOvr>
    <a:masterClrMapping/>
  </p:clrMapOvr>
</p:sld>
</file>

<file path=ppt/theme/theme1.xml><?xml version="1.0" encoding="utf-8"?>
<a:theme xmlns:a="http://schemas.openxmlformats.org/drawingml/2006/main" name="Революция">
  <a:themeElements>
    <a:clrScheme name="Revolution">
      <a:dk1>
        <a:sysClr val="windowText" lastClr="000000"/>
      </a:dk1>
      <a:lt1>
        <a:sysClr val="window" lastClr="FFFFFF"/>
      </a:lt1>
      <a:dk2>
        <a:srgbClr val="1B3861"/>
      </a:dk2>
      <a:lt2>
        <a:srgbClr val="38ABED"/>
      </a:lt2>
      <a:accent1>
        <a:srgbClr val="0C5986"/>
      </a:accent1>
      <a:accent2>
        <a:srgbClr val="DDF53D"/>
      </a:accent2>
      <a:accent3>
        <a:srgbClr val="508709"/>
      </a:accent3>
      <a:accent4>
        <a:srgbClr val="BF5E00"/>
      </a:accent4>
      <a:accent5>
        <a:srgbClr val="9C0001"/>
      </a:accent5>
      <a:accent6>
        <a:srgbClr val="660075"/>
      </a:accent6>
      <a:hlink>
        <a:srgbClr val="ABF24D"/>
      </a:hlink>
      <a:folHlink>
        <a:srgbClr val="A0E7FB"/>
      </a:folHlink>
    </a:clrScheme>
    <a:fontScheme name="Revolution">
      <a:majorFont>
        <a:latin typeface="Trebuchet MS"/>
        <a:ea typeface=""/>
        <a:cs typeface=""/>
        <a:font script="Jpan" typeface="ＭＳ ゴシック"/>
      </a:majorFont>
      <a:minorFont>
        <a:latin typeface="Trebuchet MS"/>
        <a:ea typeface=""/>
        <a:cs typeface=""/>
        <a:font script="Jpan" typeface="ＭＳ ゴシック"/>
      </a:minorFont>
    </a:fontScheme>
    <a:fmtScheme name="Revolution">
      <a:fillStyleLst>
        <a:solidFill>
          <a:schemeClr val="phClr"/>
        </a:solidFill>
        <a:solidFill>
          <a:schemeClr val="phClr"/>
        </a:soli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50800" dist="25400" dir="10800000">
              <a:srgbClr val="808080">
                <a:alpha val="75000"/>
              </a:srgbClr>
            </a:innerShdw>
          </a:effectLst>
        </a:effectStyle>
        <a:effectStyle>
          <a:effectLst>
            <a:innerShdw blurRad="50800" dist="25400" dir="13500000">
              <a:srgbClr val="808080">
                <a:alpha val="75000"/>
              </a:srgbClr>
            </a:innerShdw>
            <a:outerShdw blurRad="63500" dist="50800" dir="5400000" algn="br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11400000"/>
            </a:lightRig>
          </a:scene3d>
          <a:sp3d contourW="12700" prstMaterial="softmetal">
            <a:bevelT w="63500" h="254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Революция.thmx</Template>
  <TotalTime>29</TotalTime>
  <Words>757</Words>
  <Application>Microsoft Office PowerPoint</Application>
  <PresentationFormat>Экран (4:3)</PresentationFormat>
  <Paragraphs>152</Paragraphs>
  <Slides>38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38</vt:i4>
      </vt:variant>
    </vt:vector>
  </HeadingPairs>
  <TitlesOfParts>
    <vt:vector size="39" baseType="lpstr">
      <vt:lpstr>Революция</vt:lpstr>
      <vt:lpstr>Презентация PowerPoint</vt:lpstr>
      <vt:lpstr>1 этап-Подготовка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Выводы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Apple</dc:creator>
  <cp:lastModifiedBy>user</cp:lastModifiedBy>
  <cp:revision>5</cp:revision>
  <dcterms:created xsi:type="dcterms:W3CDTF">2016-09-28T07:53:22Z</dcterms:created>
  <dcterms:modified xsi:type="dcterms:W3CDTF">2017-01-30T03:31:43Z</dcterms:modified>
</cp:coreProperties>
</file>