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7" r:id="rId1"/>
    <p:sldMasterId id="2147483710" r:id="rId2"/>
  </p:sldMasterIdLst>
  <p:notesMasterIdLst>
    <p:notesMasterId r:id="rId25"/>
  </p:notesMasterIdLst>
  <p:sldIdLst>
    <p:sldId id="395" r:id="rId3"/>
    <p:sldId id="396" r:id="rId4"/>
    <p:sldId id="384" r:id="rId5"/>
    <p:sldId id="402" r:id="rId6"/>
    <p:sldId id="407" r:id="rId7"/>
    <p:sldId id="404" r:id="rId8"/>
    <p:sldId id="397" r:id="rId9"/>
    <p:sldId id="386" r:id="rId10"/>
    <p:sldId id="394" r:id="rId11"/>
    <p:sldId id="408" r:id="rId12"/>
    <p:sldId id="410" r:id="rId13"/>
    <p:sldId id="345" r:id="rId14"/>
    <p:sldId id="352" r:id="rId15"/>
    <p:sldId id="405" r:id="rId16"/>
    <p:sldId id="393" r:id="rId17"/>
    <p:sldId id="411" r:id="rId18"/>
    <p:sldId id="412" r:id="rId19"/>
    <p:sldId id="401" r:id="rId20"/>
    <p:sldId id="362" r:id="rId21"/>
    <p:sldId id="364" r:id="rId22"/>
    <p:sldId id="409" r:id="rId23"/>
    <p:sldId id="374" r:id="rId24"/>
  </p:sldIdLst>
  <p:sldSz cx="9144000" cy="6858000" type="screen4x3"/>
  <p:notesSz cx="6797675" cy="9926638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E7FF"/>
    <a:srgbClr val="003300"/>
    <a:srgbClr val="FFCCCC"/>
    <a:srgbClr val="C5F9FF"/>
    <a:srgbClr val="97F5FF"/>
    <a:srgbClr val="E7FFF9"/>
    <a:srgbClr val="D8FEBE"/>
    <a:srgbClr val="CCCCFF"/>
    <a:srgbClr val="99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B4B98B0-60AC-42C2-AFA5-B58CD77FA1E5}" styleName="Светлый стиль 1 -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8D230F3-CF80-4859-8CE7-A43EE81993B5}" styleName="Светлый стиль 1 - акцент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5FD0F851-EC5A-4D38-B0AD-8093EC10F338}" styleName="Светлый стиль 1 - акцент 5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C083E6E3-FA7D-4D7B-A595-EF9225AFEA82}" styleName="Светлый стиль 1 - акцент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2833802-FEF1-4C79-8D5D-14CF1EAF98D9}" styleName="Светлый стиль 2 - акцент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Стиль из темы 1 - акцент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69CF1AB2-1976-4502-BF36-3FF5EA218861}" styleName="Средний стиль 4 -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0E3FDE45-AF77-4B5C-9715-49D594BDF05E}" styleName="Светлый стиль 1 - акцент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5457" autoAdjust="0"/>
    <p:restoredTop sz="94484" autoAdjust="0"/>
  </p:normalViewPr>
  <p:slideViewPr>
    <p:cSldViewPr>
      <p:cViewPr>
        <p:scale>
          <a:sx n="66" d="100"/>
          <a:sy n="66" d="100"/>
        </p:scale>
        <p:origin x="-1920" y="-18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Pt>
            <c:idx val="0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FFFF0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noFill/>
              <a:ln w="19050">
                <a:noFill/>
              </a:ln>
              <a:effectLst/>
            </c:spPr>
          </c:dPt>
          <c:dPt>
            <c:idx val="4"/>
            <c:bubble3D val="0"/>
            <c:spPr>
              <a:noFill/>
              <a:ln w="19050">
                <a:noFill/>
              </a:ln>
              <a:effectLst/>
            </c:spPr>
          </c:dPt>
          <c:cat>
            <c:strRef>
              <c:f>Лист1!$A$2:$A$6</c:f>
              <c:strCache>
                <c:ptCount val="3"/>
                <c:pt idx="0">
                  <c:v>ППС вузы РФ</c:v>
                </c:pt>
                <c:pt idx="1">
                  <c:v>НПО РФ</c:v>
                </c:pt>
                <c:pt idx="2">
                  <c:v>СТУДЕНТЫ вузы РФ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100</c:v>
                </c:pt>
                <c:pt idx="1">
                  <c:v>70</c:v>
                </c:pt>
                <c:pt idx="2">
                  <c:v>55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67155709908342964"/>
          <c:y val="0.11138727146224482"/>
          <c:w val="0.31326314148826662"/>
          <c:h val="0.8220225166952827"/>
        </c:manualLayout>
      </c:layout>
      <c:overlay val="0"/>
      <c:spPr>
        <a:noFill/>
      </c:spPr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1">
    <c:autoUpdate val="0"/>
  </c:externalData>
  <c:userShapes r:id="rId2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0.37146</cdr:x>
      <cdr:y>0.33965</cdr:y>
    </cdr:from>
    <cdr:to>
      <cdr:x>0.55632</cdr:x>
      <cdr:y>0.54282</cdr:y>
    </cdr:to>
    <cdr:sp macro="" textlink="">
      <cdr:nvSpPr>
        <cdr:cNvPr id="4" name="Прямоугольник 3"/>
        <cdr:cNvSpPr/>
      </cdr:nvSpPr>
      <cdr:spPr>
        <a:xfrm xmlns:a="http://schemas.openxmlformats.org/drawingml/2006/main">
          <a:off x="1446898" y="722249"/>
          <a:ext cx="720080" cy="43204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100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  <cdr:relSizeAnchor xmlns:cdr="http://schemas.openxmlformats.org/drawingml/2006/chartDrawing">
    <cdr:from>
      <cdr:x>0.18659</cdr:x>
      <cdr:y>0.5715</cdr:y>
    </cdr:from>
    <cdr:to>
      <cdr:x>0.37146</cdr:x>
      <cdr:y>0.77467</cdr:y>
    </cdr:to>
    <cdr:sp macro="" textlink="">
      <cdr:nvSpPr>
        <cdr:cNvPr id="5" name="Прямоугольник 4"/>
        <cdr:cNvSpPr/>
      </cdr:nvSpPr>
      <cdr:spPr>
        <a:xfrm xmlns:a="http://schemas.openxmlformats.org/drawingml/2006/main">
          <a:off x="726818" y="1215270"/>
          <a:ext cx="720080" cy="432048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>
          <a:noFill/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1800" b="1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rPr>
            <a:t>70</a:t>
          </a:r>
          <a:endParaRPr lang="ru-RU" sz="1800" b="1" dirty="0">
            <a:solidFill>
              <a:schemeClr val="tx1"/>
            </a:solidFill>
            <a:latin typeface="Times New Roman" pitchFamily="18" charset="0"/>
            <a:cs typeface="Times New Roman" pitchFamily="18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1E6404-36A3-4411-87CC-535E78811EF7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17575" y="744538"/>
            <a:ext cx="4962525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15153"/>
            <a:ext cx="5438140" cy="446698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3" y="9428583"/>
            <a:ext cx="2945659" cy="4963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9FA5B64-FFDE-4908-AE24-35CC16F3DC3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20821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Заметки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ru-RU" altLang="ru-RU" smtClean="0">
              <a:latin typeface="Arial" charset="0"/>
            </a:endParaRPr>
          </a:p>
        </p:txBody>
      </p:sp>
      <p:sp>
        <p:nvSpPr>
          <p:cNvPr id="12292" name="Номер слайда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B8FD1C50-0E4D-478F-8C23-B338D2769AE7}" type="slidenum">
              <a:rPr lang="ru-RU" altLang="ru-RU"/>
              <a:pPr/>
              <a:t>16</a:t>
            </a:fld>
            <a:endParaRPr lang="ru-RU" alt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5B64-FFDE-4908-AE24-35CC16F3DC31}" type="slidenum">
              <a:rPr lang="ru-RU" smtClean="0"/>
              <a:pPr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724658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FA5B64-FFDE-4908-AE24-35CC16F3DC31}" type="slidenum">
              <a:rPr lang="ru-RU" smtClean="0"/>
              <a:pPr/>
              <a:t>19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51335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371602"/>
            <a:ext cx="7848600" cy="1927225"/>
          </a:xfrm>
        </p:spPr>
        <p:txBody>
          <a:bodyPr anchor="b">
            <a:noAutofit/>
          </a:bodyPr>
          <a:lstStyle>
            <a:lvl1pPr>
              <a:defRPr sz="5400"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3505200"/>
            <a:ext cx="6400800" cy="1752600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8" name="Straight Connector 7"/>
          <p:cNvCxnSpPr/>
          <p:nvPr/>
        </p:nvCxnSpPr>
        <p:spPr>
          <a:xfrm>
            <a:off x="685800" y="3398520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92893548"/>
      </p:ext>
    </p:extLst>
  </p:cSld>
  <p:clrMapOvr>
    <a:masterClrMapping/>
  </p:clrMapOvr>
  <p:transition spd="med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095400"/>
      </p:ext>
    </p:extLst>
  </p:cSld>
  <p:clrMapOvr>
    <a:masterClrMapping/>
  </p:clrMapOvr>
  <p:transition spd="med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609600"/>
            <a:ext cx="2057400" cy="5867400"/>
          </a:xfrm>
        </p:spPr>
        <p:txBody>
          <a:bodyPr vert="eaVert" anchor="b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6019800" cy="58674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4661349"/>
      </p:ext>
    </p:extLst>
  </p:cSld>
  <p:clrMapOvr>
    <a:masterClrMapping/>
  </p:clrMapOvr>
  <p:transition spd="med">
    <p:pull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0" smtClean="0"/>
              <a:t>Образец заголовка</a:t>
            </a:r>
            <a:endParaRPr lang="ru-RU" noProof="0"/>
          </a:p>
        </p:txBody>
      </p:sp>
      <p:sp>
        <p:nvSpPr>
          <p:cNvPr id="6" name="Текст 5"/>
          <p:cNvSpPr>
            <a:spLocks noGrp="1"/>
          </p:cNvSpPr>
          <p:nvPr>
            <p:ph type="body" sz="quarter" idx="10"/>
          </p:nvPr>
        </p:nvSpPr>
        <p:spPr>
          <a:xfrm>
            <a:off x="381000" y="1411552"/>
            <a:ext cx="8382000" cy="2210862"/>
          </a:xfrm>
        </p:spPr>
        <p:txBody>
          <a:bodyPr/>
          <a:lstStyle>
            <a:lvl1pPr>
              <a:lnSpc>
                <a:spcPct val="90000"/>
              </a:lnSpc>
              <a:defRPr/>
            </a:lvl1pPr>
            <a:lvl2pPr>
              <a:lnSpc>
                <a:spcPct val="90000"/>
              </a:lnSpc>
              <a:defRPr/>
            </a:lvl2pPr>
            <a:lvl3pPr>
              <a:lnSpc>
                <a:spcPct val="90000"/>
              </a:lnSpc>
              <a:defRPr/>
            </a:lvl3pPr>
            <a:lvl4pPr>
              <a:lnSpc>
                <a:spcPct val="90000"/>
              </a:lnSpc>
              <a:defRPr/>
            </a:lvl4pPr>
            <a:lvl5pPr>
              <a:lnSpc>
                <a:spcPct val="90000"/>
              </a:lnSpc>
              <a:defRPr/>
            </a:lvl5pPr>
          </a:lstStyle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 dirty="0"/>
          </a:p>
        </p:txBody>
      </p:sp>
    </p:spTree>
    <p:extLst>
      <p:ext uri="{BB962C8B-B14F-4D97-AF65-F5344CB8AC3E}">
        <p14:creationId xmlns:p14="http://schemas.microsoft.com/office/powerpoint/2010/main" val="4124672552"/>
      </p:ext>
    </p:extLst>
  </p:cSld>
  <p:clrMapOvr>
    <a:masterClrMapping/>
  </p:clrMapOvr>
  <p:transition spd="med">
    <p:pull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2988" y="1052513"/>
            <a:ext cx="6958012" cy="504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28775"/>
            <a:ext cx="8229600" cy="4502150"/>
          </a:xfrm>
        </p:spPr>
        <p:txBody>
          <a:bodyPr/>
          <a:lstStyle/>
          <a:p>
            <a:pPr lvl="0"/>
            <a:endParaRPr lang="ru-RU" noProof="0" smtClean="0"/>
          </a:p>
        </p:txBody>
      </p:sp>
      <p:sp>
        <p:nvSpPr>
          <p:cNvPr id="4" name="Rectangle 52"/>
          <p:cNvSpPr>
            <a:spLocks noGrp="1" noChangeArrowheads="1"/>
          </p:cNvSpPr>
          <p:nvPr>
            <p:ph type="sldNum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3F382EA8-F9F1-488D-8520-525CB3C76C2E}" type="slidenum">
              <a:rPr lang="ru-RU" altLang="en-US"/>
              <a:pPr/>
              <a:t>‹#›</a:t>
            </a:fld>
            <a:endParaRPr lang="ru-RU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4530"/>
            <a:ext cx="6858000" cy="2387600"/>
          </a:xfrm>
        </p:spPr>
        <p:txBody>
          <a:bodyPr anchor="b">
            <a:normAutofit/>
          </a:bodyPr>
          <a:lstStyle>
            <a:lvl1pPr algn="ctr">
              <a:defRPr sz="45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 algn="ctr">
              <a:buNone/>
              <a:defRPr sz="2100"/>
            </a:lvl2pPr>
            <a:lvl3pPr marL="685800" indent="0" algn="ctr">
              <a:buNone/>
              <a:defRPr sz="1800"/>
            </a:lvl3pPr>
            <a:lvl4pPr marL="1028700" indent="0" algn="ctr">
              <a:buNone/>
              <a:defRPr sz="1500"/>
            </a:lvl4pPr>
            <a:lvl5pPr marL="1371600" indent="0" algn="ctr">
              <a:buNone/>
              <a:defRPr sz="1500"/>
            </a:lvl5pPr>
            <a:lvl6pPr marL="1714500" indent="0" algn="ctr">
              <a:buNone/>
              <a:defRPr sz="1500"/>
            </a:lvl6pPr>
            <a:lvl7pPr marL="2057400" indent="0" algn="ctr">
              <a:buNone/>
              <a:defRPr sz="1500"/>
            </a:lvl7pPr>
            <a:lvl8pPr marL="2400300" indent="0" algn="ctr">
              <a:buNone/>
              <a:defRPr sz="1500"/>
            </a:lvl8pPr>
            <a:lvl9pPr marL="2743200" indent="0" algn="ctr">
              <a:buNone/>
              <a:defRPr sz="15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1779746"/>
      </p:ext>
    </p:extLst>
  </p:cSld>
  <p:clrMapOvr>
    <a:masterClrMapping/>
  </p:clrMapOvr>
  <p:transition spd="med">
    <p:pull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6433981"/>
      </p:ext>
    </p:extLst>
  </p:cSld>
  <p:clrMapOvr>
    <a:masterClrMapping/>
  </p:clrMapOvr>
  <p:transition spd="med">
    <p:pull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12423"/>
            <a:ext cx="7886700" cy="2851208"/>
          </a:xfrm>
        </p:spPr>
        <p:txBody>
          <a:bodyPr anchor="b">
            <a:normAutofit/>
          </a:bodyPr>
          <a:lstStyle>
            <a:lvl1pPr>
              <a:defRPr sz="45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52634"/>
            <a:ext cx="78867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3429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0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2835558"/>
      </p:ext>
    </p:extLst>
  </p:cSld>
  <p:clrMapOvr>
    <a:masterClrMapping/>
  </p:clrMapOvr>
  <p:transition spd="med">
    <p:pull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3845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8801"/>
            <a:ext cx="3886200" cy="435133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6077635"/>
      </p:ext>
    </p:extLst>
  </p:cSld>
  <p:clrMapOvr>
    <a:masterClrMapping/>
  </p:clrMapOvr>
  <p:transition spd="med">
    <p:pull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681851"/>
            <a:ext cx="3867150" cy="825699"/>
          </a:xfrm>
        </p:spPr>
        <p:txBody>
          <a:bodyPr anchor="b">
            <a:normAutofit/>
          </a:bodyPr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3845" y="2507551"/>
            <a:ext cx="3867150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851"/>
            <a:ext cx="3886201" cy="825698"/>
          </a:xfrm>
        </p:spPr>
        <p:txBody>
          <a:bodyPr anchor="b"/>
          <a:lstStyle>
            <a:lvl1pPr marL="0" indent="0">
              <a:spcBef>
                <a:spcPts val="0"/>
              </a:spcBef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7551"/>
            <a:ext cx="3886201" cy="368052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7428110"/>
      </p:ext>
    </p:extLst>
  </p:cSld>
  <p:clrMapOvr>
    <a:masterClrMapping/>
  </p:clrMapOvr>
  <p:transition spd="med">
    <p:pull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59942"/>
      </p:ext>
    </p:extLst>
  </p:cSld>
  <p:clrMapOvr>
    <a:masterClrMapping/>
  </p:clrMapOvr>
  <p:transition spd="med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3438497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128150"/>
      </p:ext>
    </p:extLst>
  </p:cSld>
  <p:clrMapOvr>
    <a:masterClrMapping/>
  </p:clrMapOvr>
  <p:transition spd="med">
    <p:pull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1"/>
            <a:ext cx="2948940" cy="1600197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399"/>
            <a:ext cx="2948940" cy="3810001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437089"/>
      </p:ext>
    </p:extLst>
  </p:cSld>
  <p:clrMapOvr>
    <a:masterClrMapping/>
  </p:clrMapOvr>
  <p:transition spd="med">
    <p:pull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936" y="457200"/>
            <a:ext cx="2948940" cy="1600200"/>
          </a:xfrm>
        </p:spPr>
        <p:txBody>
          <a:bodyPr anchor="b">
            <a:normAutofit/>
          </a:bodyPr>
          <a:lstStyle>
            <a:lvl1pPr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6200" y="990600"/>
            <a:ext cx="4629150" cy="487680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936" y="2057400"/>
            <a:ext cx="2948940" cy="3810000"/>
          </a:xfrm>
        </p:spPr>
        <p:txBody>
          <a:bodyPr>
            <a:normAutofit/>
          </a:bodyPr>
          <a:lstStyle>
            <a:lvl1pPr marL="0" indent="0">
              <a:lnSpc>
                <a:spcPct val="90000"/>
              </a:lnSpc>
              <a:buNone/>
              <a:defRPr sz="1200"/>
            </a:lvl1pPr>
            <a:lvl2pPr marL="342900" indent="0">
              <a:buNone/>
              <a:defRPr sz="900"/>
            </a:lvl2pPr>
            <a:lvl3pPr marL="685800" indent="0">
              <a:buNone/>
              <a:defRPr sz="750"/>
            </a:lvl3pPr>
            <a:lvl4pPr marL="1028700" indent="0">
              <a:buNone/>
              <a:defRPr sz="675"/>
            </a:lvl4pPr>
            <a:lvl5pPr marL="1371600" indent="0">
              <a:buNone/>
              <a:defRPr sz="675"/>
            </a:lvl5pPr>
            <a:lvl6pPr marL="1714500" indent="0">
              <a:buNone/>
              <a:defRPr sz="675"/>
            </a:lvl6pPr>
            <a:lvl7pPr marL="2057400" indent="0">
              <a:buNone/>
              <a:defRPr sz="675"/>
            </a:lvl7pPr>
            <a:lvl8pPr marL="2400300" indent="0">
              <a:buNone/>
              <a:defRPr sz="675"/>
            </a:lvl8pPr>
            <a:lvl9pPr marL="2743200" indent="0">
              <a:buNone/>
              <a:defRPr sz="675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600742"/>
      </p:ext>
    </p:extLst>
  </p:cSld>
  <p:clrMapOvr>
    <a:masterClrMapping/>
  </p:clrMapOvr>
  <p:transition spd="med">
    <p:pull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778734"/>
      </p:ext>
    </p:extLst>
  </p:cSld>
  <p:clrMapOvr>
    <a:masterClrMapping/>
  </p:clrMapOvr>
  <p:transition spd="med">
    <p:pull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0362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0363"/>
            <a:ext cx="5800725" cy="58118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373340"/>
      </p:ext>
    </p:extLst>
  </p:cSld>
  <p:clrMapOvr>
    <a:masterClrMapping/>
  </p:clrMapOvr>
  <p:transition spd="med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2362201"/>
            <a:ext cx="7772400" cy="2200275"/>
          </a:xfrm>
        </p:spPr>
        <p:txBody>
          <a:bodyPr anchor="b">
            <a:normAutofit/>
          </a:bodyPr>
          <a:lstStyle>
            <a:lvl1pPr algn="l">
              <a:defRPr sz="48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626866"/>
            <a:ext cx="77724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7" name="Straight Connector 6"/>
          <p:cNvCxnSpPr/>
          <p:nvPr/>
        </p:nvCxnSpPr>
        <p:spPr>
          <a:xfrm>
            <a:off x="731520" y="4599432"/>
            <a:ext cx="784860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178899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med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73352"/>
            <a:ext cx="4038600" cy="471830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001841"/>
      </p:ext>
    </p:extLst>
  </p:cSld>
  <p:clrMapOvr>
    <a:masterClrMapping/>
  </p:clrMapOvr>
  <p:transition spd="med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sz="20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54880" y="1676400"/>
            <a:ext cx="3931920" cy="639762"/>
          </a:xfr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none"/>
        </p:style>
        <p:txBody>
          <a:bodyPr anchor="ctr">
            <a:normAutofit/>
          </a:bodyPr>
          <a:lstStyle>
            <a:lvl1pPr marL="0" indent="0" algn="ctr">
              <a:buNone/>
              <a:defRPr lang="en-US" sz="2000" b="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54880" y="2438400"/>
            <a:ext cx="393192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Straight Connector 10"/>
          <p:cNvCxnSpPr/>
          <p:nvPr/>
        </p:nvCxnSpPr>
        <p:spPr>
          <a:xfrm rot="5400000">
            <a:off x="2217817" y="4045823"/>
            <a:ext cx="4709160" cy="795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3314166"/>
      </p:ext>
    </p:extLst>
  </p:cSld>
  <p:clrMapOvr>
    <a:masterClrMapping/>
  </p:clrMapOvr>
  <p:transition spd="med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50612530"/>
      </p:ext>
    </p:extLst>
  </p:cSld>
  <p:clrMapOvr>
    <a:masterClrMapping/>
  </p:clrMapOvr>
  <p:transition spd="med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9793961"/>
      </p:ext>
    </p:extLst>
  </p:cSld>
  <p:clrMapOvr>
    <a:masterClrMapping/>
  </p:clrMapOvr>
  <p:transition spd="med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080"/>
            <a:ext cx="2139696" cy="1261872"/>
          </a:xfrm>
        </p:spPr>
        <p:txBody>
          <a:bodyPr anchor="b">
            <a:no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71800" y="792080"/>
            <a:ext cx="5715000" cy="557784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2130554"/>
            <a:ext cx="2139696" cy="424361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9" name="Straight Connector 8"/>
          <p:cNvCxnSpPr/>
          <p:nvPr/>
        </p:nvCxnSpPr>
        <p:spPr>
          <a:xfrm rot="5400000">
            <a:off x="-13116" y="3580206"/>
            <a:ext cx="5577840" cy="1588"/>
          </a:xfrm>
          <a:prstGeom prst="line">
            <a:avLst/>
          </a:prstGeom>
          <a:ln w="190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76563595"/>
      </p:ext>
    </p:extLst>
  </p:cSld>
  <p:clrMapOvr>
    <a:masterClrMapping/>
  </p:clrMapOvr>
  <p:transition spd="med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92480"/>
            <a:ext cx="2142680" cy="1264920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858611" y="838203"/>
            <a:ext cx="5904391" cy="5500456"/>
          </a:xfrm>
          <a:solidFill>
            <a:schemeClr val="bg2"/>
          </a:solidFill>
          <a:ln w="76200">
            <a:solidFill>
              <a:srgbClr val="FFFFFF"/>
            </a:solidFill>
            <a:miter lim="800000"/>
          </a:ln>
          <a:effectLst>
            <a:outerShdw blurRad="50800" dist="12700" dir="5400000" algn="t" rotWithShape="0">
              <a:prstClr val="black">
                <a:alpha val="59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3600"/>
            <a:ext cx="2139696" cy="424281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0078485"/>
      </p:ext>
    </p:extLst>
  </p:cSld>
  <p:clrMapOvr>
    <a:masterClrMapping/>
  </p:clrMapOvr>
  <p:transition spd="med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1.xml"/><Relationship Id="rId3" Type="http://schemas.openxmlformats.org/officeDocument/2006/relationships/slideLayout" Target="../slideLayouts/slideLayout16.xml"/><Relationship Id="rId7" Type="http://schemas.openxmlformats.org/officeDocument/2006/relationships/slideLayout" Target="../slideLayouts/slideLayout2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5.xml"/><Relationship Id="rId1" Type="http://schemas.openxmlformats.org/officeDocument/2006/relationships/slideLayout" Target="../slideLayouts/slideLayout14.xml"/><Relationship Id="rId6" Type="http://schemas.openxmlformats.org/officeDocument/2006/relationships/slideLayout" Target="../slideLayouts/slideLayout19.xml"/><Relationship Id="rId11" Type="http://schemas.openxmlformats.org/officeDocument/2006/relationships/slideLayout" Target="../slideLayouts/slideLayout24.xml"/><Relationship Id="rId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23.xml"/><Relationship Id="rId4" Type="http://schemas.openxmlformats.org/officeDocument/2006/relationships/slideLayout" Target="../slideLayouts/slideLayout17.xml"/><Relationship Id="rId9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0" y="220786"/>
            <a:ext cx="9144000" cy="2286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533400"/>
            <a:ext cx="8229600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0" y="0"/>
            <a:ext cx="9144000" cy="36576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18288"/>
            <a:ext cx="28956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30.01.2017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429000" y="18288"/>
            <a:ext cx="4114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18288"/>
            <a:ext cx="1066800" cy="32918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 b="1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62806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  <p:sldLayoutId id="2147483709" r:id="rId12"/>
    <p:sldLayoutId id="2147483722" r:id="rId13"/>
  </p:sldLayoutIdLst>
  <p:transition spd="med">
    <p:pull/>
  </p:transition>
  <p:txStyles>
    <p:titleStyle>
      <a:lvl1pPr algn="l" defTabSz="914400" rtl="0" eaLnBrk="1" latinLnBrk="0" hangingPunct="1">
        <a:spcBef>
          <a:spcPct val="0"/>
        </a:spcBef>
        <a:buNone/>
        <a:defRPr sz="4000" kern="1200" spc="-1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indent="-182880" algn="l" defTabSz="914400" rtl="0" eaLnBrk="1" latinLnBrk="0" hangingPunct="1">
        <a:spcBef>
          <a:spcPct val="20000"/>
        </a:spcBef>
        <a:buClr>
          <a:schemeClr val="accent1"/>
        </a:buClr>
        <a:buSzPct val="85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731520" indent="-182880" algn="l" defTabSz="914400" rtl="0" eaLnBrk="1" latinLnBrk="0" hangingPunct="1">
        <a:spcBef>
          <a:spcPct val="20000"/>
        </a:spcBef>
        <a:buClr>
          <a:schemeClr val="accent1"/>
        </a:buClr>
        <a:buSzPct val="9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37160" algn="l" defTabSz="914400" rtl="0" eaLnBrk="1" latinLnBrk="0" hangingPunct="1">
        <a:spcBef>
          <a:spcPct val="20000"/>
        </a:spcBef>
        <a:buClr>
          <a:schemeClr val="accent1"/>
        </a:buClr>
        <a:buSzPct val="100000"/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3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33845" y="365760"/>
            <a:ext cx="78867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3845" y="1828801"/>
            <a:ext cx="78867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91893231-57A4-4C9E-B40D-3AEF8DBD0EB3}" type="datetimeFigureOut">
              <a:rPr lang="ru-RU" smtClean="0">
                <a:solidFill>
                  <a:prstClr val="black">
                    <a:lumMod val="65000"/>
                    <a:lumOff val="35000"/>
                  </a:prstClr>
                </a:solidFill>
              </a:rPr>
              <a:pPr/>
              <a:t>30.01.2017</a:t>
            </a:fld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825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lumMod val="65000"/>
                  <a:lumOff val="3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63145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82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E8427D2-8D51-4278-A45B-2E494BDC2FB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1854807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 spd="med">
    <p:pull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spcBef>
          <a:spcPct val="20000"/>
        </a:spcBef>
        <a:buFont typeface="Wingdings 2" pitchFamily="18" charset="2"/>
        <a:buChar char="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31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34.jpeg"/><Relationship Id="rId4" Type="http://schemas.openxmlformats.org/officeDocument/2006/relationships/image" Target="../media/image33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4.jpeg"/><Relationship Id="rId4" Type="http://schemas.openxmlformats.org/officeDocument/2006/relationships/image" Target="../media/image3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7" Type="http://schemas.openxmlformats.org/officeDocument/2006/relationships/image" Target="../media/image4.jpeg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40.emf"/><Relationship Id="rId5" Type="http://schemas.openxmlformats.org/officeDocument/2006/relationships/oleObject" Target="../embeddings/_____Microsoft_Excel_97-20031.xls"/><Relationship Id="rId4" Type="http://schemas.openxmlformats.org/officeDocument/2006/relationships/oleObject" Target="../embeddings/oleObject1.bin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jpeg"/><Relationship Id="rId7" Type="http://schemas.openxmlformats.org/officeDocument/2006/relationships/image" Target="../media/image4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5.png"/><Relationship Id="rId11" Type="http://schemas.openxmlformats.org/officeDocument/2006/relationships/image" Target="../media/image4.jpeg"/><Relationship Id="rId5" Type="http://schemas.openxmlformats.org/officeDocument/2006/relationships/image" Target="../media/image44.png"/><Relationship Id="rId10" Type="http://schemas.openxmlformats.org/officeDocument/2006/relationships/image" Target="../media/image49.jpeg"/><Relationship Id="rId4" Type="http://schemas.openxmlformats.org/officeDocument/2006/relationships/image" Target="../media/image43.png"/><Relationship Id="rId9" Type="http://schemas.openxmlformats.org/officeDocument/2006/relationships/image" Target="../media/image4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7" Type="http://schemas.openxmlformats.org/officeDocument/2006/relationships/image" Target="../media/image5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52.jpeg"/><Relationship Id="rId5" Type="http://schemas.openxmlformats.org/officeDocument/2006/relationships/image" Target="../media/image51.jpeg"/><Relationship Id="rId4" Type="http://schemas.openxmlformats.org/officeDocument/2006/relationships/image" Target="../media/image50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14.png"/><Relationship Id="rId4" Type="http://schemas.openxmlformats.org/officeDocument/2006/relationships/image" Target="../media/image13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jpeg"/><Relationship Id="rId4" Type="http://schemas.openxmlformats.org/officeDocument/2006/relationships/image" Target="../media/image17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eg"/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openxmlformats.org/officeDocument/2006/relationships/image" Target="../media/image28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4.jpeg"/><Relationship Id="rId4" Type="http://schemas.openxmlformats.org/officeDocument/2006/relationships/image" Target="../media/image2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4958" y="548680"/>
            <a:ext cx="9144000" cy="609600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4664"/>
            <a:ext cx="1725613" cy="1682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826563" y="102399"/>
            <a:ext cx="8533730" cy="1631216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defRPr/>
            </a:pPr>
            <a:endParaRPr lang="ru-RU" sz="1600" kern="0" dirty="0" smtClean="0">
              <a:solidFill>
                <a:srgbClr val="C00000"/>
              </a:solidFill>
              <a:latin typeface="Bookman Old Style" pitchFamily="18" charset="0"/>
              <a:cs typeface="Arial" charset="0"/>
            </a:endParaRPr>
          </a:p>
          <a:p>
            <a:pPr algn="ctr" eaLnBrk="1" hangingPunct="1">
              <a:defRPr/>
            </a:pPr>
            <a:r>
              <a:rPr lang="ru-RU" sz="1600" b="1" kern="0" dirty="0" smtClean="0">
                <a:solidFill>
                  <a:srgbClr val="C00000"/>
                </a:solidFill>
                <a:latin typeface="Bookman Old Style" pitchFamily="18" charset="0"/>
                <a:cs typeface="Arial" charset="0"/>
              </a:rPr>
              <a:t>МИНИСТЕРСТВО ЗДРАВООХРАНЕНИЯ РОССИЙСКОЙ ФЕДЕРАЦИИ</a:t>
            </a:r>
          </a:p>
          <a:p>
            <a:pPr algn="ctr" eaLnBrk="1" hangingPunct="1">
              <a:defRPr/>
            </a:pPr>
            <a:r>
              <a:rPr lang="ru-RU" sz="1600" b="1" kern="0" dirty="0" smtClean="0">
                <a:solidFill>
                  <a:srgbClr val="C00000"/>
                </a:solidFill>
                <a:latin typeface="Bookman Old Style" pitchFamily="18" charset="0"/>
                <a:cs typeface="Arial" charset="0"/>
              </a:rPr>
              <a:t>   </a:t>
            </a:r>
          </a:p>
          <a:p>
            <a:pPr algn="ctr" eaLnBrk="1" hangingPunct="1">
              <a:defRPr/>
            </a:pPr>
            <a:r>
              <a:rPr lang="ru-RU" b="1" kern="0" dirty="0" smtClean="0">
                <a:solidFill>
                  <a:srgbClr val="C00000"/>
                </a:solidFill>
                <a:latin typeface="Bookman Old Style" pitchFamily="18" charset="0"/>
                <a:cs typeface="Arial" charset="0"/>
              </a:rPr>
              <a:t>Первый Московский государственный </a:t>
            </a:r>
          </a:p>
          <a:p>
            <a:pPr algn="ctr" eaLnBrk="1" hangingPunct="1">
              <a:defRPr/>
            </a:pPr>
            <a:r>
              <a:rPr lang="ru-RU" b="1" kern="0" dirty="0" smtClean="0">
                <a:solidFill>
                  <a:srgbClr val="C00000"/>
                </a:solidFill>
                <a:latin typeface="Bookman Old Style" pitchFamily="18" charset="0"/>
                <a:cs typeface="Arial" charset="0"/>
              </a:rPr>
              <a:t>медицинский университет им. И.М. Сеченова</a:t>
            </a:r>
          </a:p>
          <a:p>
            <a:pPr algn="ctr" eaLnBrk="1" hangingPunct="1">
              <a:defRPr/>
            </a:pPr>
            <a:r>
              <a:rPr lang="ru-RU" sz="1600" kern="0" dirty="0" smtClean="0">
                <a:solidFill>
                  <a:prstClr val="black"/>
                </a:solidFill>
                <a:cs typeface="Arial" charset="0"/>
              </a:rPr>
              <a:t>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533695"/>
            <a:ext cx="9144000" cy="2369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cap="all" spc="-100" dirty="0" smtClean="0">
                <a:solidFill>
                  <a:srgbClr val="C00000"/>
                </a:solidFill>
                <a:latin typeface="Bookman Old Style" pitchFamily="18" charset="0"/>
                <a:ea typeface="+mj-ea"/>
                <a:cs typeface="+mj-cs"/>
              </a:rPr>
              <a:t>ИТОГИ ПЕРВИЧНОЙ</a:t>
            </a:r>
          </a:p>
          <a:p>
            <a:pPr algn="ctr"/>
            <a:r>
              <a:rPr lang="ru-RU" sz="2800" b="1" cap="all" spc="-100" dirty="0" smtClean="0">
                <a:solidFill>
                  <a:srgbClr val="C00000"/>
                </a:solidFill>
                <a:latin typeface="Bookman Old Style" pitchFamily="18" charset="0"/>
                <a:ea typeface="+mj-ea"/>
                <a:cs typeface="+mj-cs"/>
              </a:rPr>
              <a:t>АККРЕДИТАЦИИ </a:t>
            </a:r>
            <a:r>
              <a:rPr lang="ru-RU" sz="1000" b="1" cap="all" spc="-100" dirty="0" smtClean="0">
                <a:solidFill>
                  <a:srgbClr val="C00000"/>
                </a:solidFill>
                <a:latin typeface="Bookman Old Style" pitchFamily="18" charset="0"/>
                <a:ea typeface="+mj-ea"/>
                <a:cs typeface="+mj-cs"/>
              </a:rPr>
              <a:t> </a:t>
            </a:r>
            <a:r>
              <a:rPr lang="ru-RU" sz="2800" b="1" cap="all" spc="-100" dirty="0" smtClean="0">
                <a:solidFill>
                  <a:srgbClr val="C00000"/>
                </a:solidFill>
                <a:latin typeface="Bookman Old Style" pitchFamily="18" charset="0"/>
                <a:ea typeface="+mj-ea"/>
                <a:cs typeface="+mj-cs"/>
              </a:rPr>
              <a:t>ПО СПЕЦИАЛЬНОСТИ  «СТОМАТОЛОГИЯ»</a:t>
            </a:r>
          </a:p>
          <a:p>
            <a:pPr algn="ctr"/>
            <a:endParaRPr lang="ru-RU" sz="2800" b="1" cap="all" spc="-100" dirty="0" smtClean="0">
              <a:solidFill>
                <a:srgbClr val="7030A0"/>
              </a:solidFill>
              <a:latin typeface="Bookman Old Style" pitchFamily="18" charset="0"/>
              <a:ea typeface="+mj-ea"/>
              <a:cs typeface="+mj-cs"/>
            </a:endParaRPr>
          </a:p>
          <a:p>
            <a:pPr algn="ctr"/>
            <a:r>
              <a:rPr lang="ru-RU" b="1" cap="all" spc="-100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  <a:ea typeface="+mj-ea"/>
                <a:cs typeface="+mj-cs"/>
              </a:rPr>
              <a:t>Заседание Совета Союза медицинского сообщества «Национальная медицинская палата»</a:t>
            </a:r>
            <a:endParaRPr lang="ru-RU" dirty="0">
              <a:solidFill>
                <a:schemeClr val="accent1">
                  <a:lumMod val="75000"/>
                </a:schemeClr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611560" y="4941168"/>
            <a:ext cx="8208912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</a:t>
            </a:r>
            <a:endParaRPr lang="ru-RU" sz="2000" b="1" dirty="0" smtClean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  <a:p>
            <a:pPr algn="ctr"/>
            <a:r>
              <a:rPr lang="ru-RU" sz="1200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                              </a:t>
            </a:r>
          </a:p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Проректор по научной работе и профессиональной деятельности, профессор С.Б. Шевченко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159732" y="6293229"/>
            <a:ext cx="51125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  <a:latin typeface="Bookman Old Style" pitchFamily="18" charset="0"/>
              </a:rPr>
              <a:t>28.09.2016 г.</a:t>
            </a:r>
            <a:endParaRPr lang="ru-RU" b="1" dirty="0">
              <a:solidFill>
                <a:schemeClr val="accent1">
                  <a:lumMod val="75000"/>
                </a:schemeClr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955531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1"/>
          <p:cNvSpPr>
            <a:spLocks noGrp="1"/>
          </p:cNvSpPr>
          <p:nvPr>
            <p:ph type="title"/>
          </p:nvPr>
        </p:nvSpPr>
        <p:spPr>
          <a:xfrm>
            <a:off x="0" y="836712"/>
            <a:ext cx="9143999" cy="720080"/>
          </a:xfrm>
          <a:noFill/>
          <a:ln>
            <a:noFill/>
          </a:ln>
        </p:spPr>
        <p:txBody>
          <a:bodyPr>
            <a:noAutofit/>
          </a:bodyPr>
          <a:lstStyle/>
          <a:p>
            <a:pPr algn="ctr"/>
            <a:r>
              <a:rPr lang="ru-RU" sz="1900" b="1" spc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РЕПЕТИЦИЯ   ПРОЦЕДУРЫ   АККРЕДИТАЦИИ  В  РАМКАХ   СОВЕТА РЕКТОРОВ  МЕДИЦИНСКИХ  И ФАРМАЦЕВТИЧЕСКИХ  ВУЗОВ  РОССИИ </a:t>
            </a:r>
            <a:endParaRPr lang="ru-RU" sz="1900" b="1" spc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43108826"/>
              </p:ext>
            </p:extLst>
          </p:nvPr>
        </p:nvGraphicFramePr>
        <p:xfrm>
          <a:off x="179512" y="1554634"/>
          <a:ext cx="8784977" cy="3364992"/>
        </p:xfrm>
        <a:graphic>
          <a:graphicData uri="http://schemas.openxmlformats.org/drawingml/2006/table">
            <a:tbl>
              <a:tblPr firstRow="1" firstCol="1" bandRow="1"/>
              <a:tblGrid>
                <a:gridCol w="668413"/>
                <a:gridCol w="6028331"/>
                <a:gridCol w="1080120"/>
                <a:gridCol w="1008113"/>
              </a:tblGrid>
              <a:tr h="507095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Дата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Участники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Кол-во </a:t>
                      </a: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студентов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Средний балл </a:t>
                      </a:r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944">
                <a:tc rowSpan="3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09.03</a:t>
                      </a: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.</a:t>
                      </a: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2016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ГБОУ ВПО «Московский государственный медико-стоматологический университет им. А.И. Евдокимова» Минздрава России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21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78,8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6894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ГБОУ ВПО Российский национальный исследовательский медицинский университет имени Н.И. Пирогова Минздрава России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25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65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3197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ГБОУВПО Первый Московский государственный медицинский университет имени И.М. Сеченова Минздрава России</a:t>
                      </a:r>
                      <a:endParaRPr lang="ru-RU" sz="1600" b="1" dirty="0" smtClean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50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 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600" b="1" dirty="0" smtClean="0">
                          <a:solidFill>
                            <a:srgbClr val="002060"/>
                          </a:solidFill>
                          <a:effectLst/>
                          <a:latin typeface="Times New Roman"/>
                          <a:ea typeface="Calibri"/>
                          <a:cs typeface="Times New Roman"/>
                        </a:rPr>
                        <a:t>63,7</a:t>
                      </a:r>
                      <a:endParaRPr lang="ru-RU" sz="1600" b="1" dirty="0">
                        <a:solidFill>
                          <a:srgbClr val="002060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52251" marR="52251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pic>
        <p:nvPicPr>
          <p:cNvPr id="1025" name="Picture 1" descr="C:\Users\user\Pictures\img_40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25" y="4941168"/>
            <a:ext cx="3048000" cy="179348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6" name="Picture 2" descr="C:\Users\user\Pictures\img_404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5999" y="5021435"/>
            <a:ext cx="3048000" cy="1716389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1027" name="Picture 3" descr="C:\Users\user\Pictures\img_4248v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19589" y="5021435"/>
            <a:ext cx="2892571" cy="1713215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Прямоугольник 7"/>
          <p:cNvSpPr/>
          <p:nvPr/>
        </p:nvSpPr>
        <p:spPr>
          <a:xfrm>
            <a:off x="0" y="4581128"/>
            <a:ext cx="9143999" cy="57606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indent="449263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19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степени трудности </a:t>
            </a:r>
            <a:r>
              <a:rPr lang="en-US" sz="19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lang="ru-RU" sz="1900" b="1" dirty="0" smtClean="0">
                <a:solidFill>
                  <a:schemeClr val="bg1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ТЗ  можно оценить только по результатам реальной апробации (доля студентов, которые выполнили эти задания)</a:t>
            </a:r>
            <a:endParaRPr lang="ru-RU" sz="1900" b="1" dirty="0" smtClean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1244"/>
            <a:ext cx="7045622" cy="5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3714397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" y="361017"/>
            <a:ext cx="6372200" cy="539496"/>
          </a:xfrm>
          <a:prstGeom prst="rect">
            <a:avLst/>
          </a:prstGeom>
        </p:spPr>
      </p:pic>
      <p:sp>
        <p:nvSpPr>
          <p:cNvPr id="9" name="Прямоугольник 8"/>
          <p:cNvSpPr/>
          <p:nvPr/>
        </p:nvSpPr>
        <p:spPr>
          <a:xfrm>
            <a:off x="0" y="778382"/>
            <a:ext cx="9144000" cy="42912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АККРЕДИТАЦИОННАЯ  КОМИССИЯ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3" name="Picture 5" descr="C:\Users\user\Downloads\IMG_213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045" y="4099353"/>
            <a:ext cx="3703752" cy="241849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8" name="Текст 2"/>
          <p:cNvSpPr txBox="1">
            <a:spLocks/>
          </p:cNvSpPr>
          <p:nvPr/>
        </p:nvSpPr>
        <p:spPr>
          <a:xfrm>
            <a:off x="468850" y="1207506"/>
            <a:ext cx="4180865" cy="43294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182880" indent="-18288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-18288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85000"/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731520" indent="-18288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90000"/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05840" indent="-18288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188720" indent="-137160" algn="l" defTabSz="914400" rtl="0" eaLnBrk="1" latinLnBrk="0" hangingPunct="1">
              <a:lnSpc>
                <a:spcPct val="90000"/>
              </a:lnSpc>
              <a:spcBef>
                <a:spcPct val="20000"/>
              </a:spcBef>
              <a:buClr>
                <a:schemeClr val="accent1"/>
              </a:buClr>
              <a:buSzPct val="100000"/>
              <a:buFont typeface="Arial" pitchFamily="34" charset="0"/>
              <a:buChar char="•"/>
              <a:defRPr sz="1400" kern="1200" baseline="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37160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155448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173736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1920240" indent="-182880" algn="l" defTabSz="914400" rtl="0" eaLnBrk="1" latinLnBrk="0" hangingPunct="1">
              <a:spcBef>
                <a:spcPct val="20000"/>
              </a:spcBef>
              <a:buClr>
                <a:schemeClr val="accent1"/>
              </a:buClr>
              <a:buFont typeface="Arial" pitchFamily="34" charset="0"/>
              <a:buChar char="•"/>
              <a:defRPr sz="13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Количество членов - 21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3014" name="Picture 6" descr="C:\Users\user\Pictures\фото па\первый мгму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44045" y="1297568"/>
            <a:ext cx="3810001" cy="25384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43015" name="Picture 7" descr="C:\Users\user\Downloads\IMG_2137 (1)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4379" y="4003295"/>
            <a:ext cx="3314135" cy="248560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4" name="Заголовок 1"/>
          <p:cNvSpPr txBox="1">
            <a:spLocks/>
          </p:cNvSpPr>
          <p:nvPr/>
        </p:nvSpPr>
        <p:spPr bwMode="auto">
          <a:xfrm>
            <a:off x="94137" y="2825542"/>
            <a:ext cx="4594620" cy="17704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>
              <a:defRPr sz="3000">
                <a:solidFill>
                  <a:schemeClr val="tx1"/>
                </a:solidFill>
                <a:latin typeface="Arial" charset="0"/>
              </a:defRPr>
            </a:lvl1pPr>
            <a:lvl2pPr>
              <a:defRPr sz="2600">
                <a:solidFill>
                  <a:schemeClr val="tx1"/>
                </a:solidFill>
                <a:latin typeface="Arial" charset="0"/>
              </a:defRPr>
            </a:lvl2pPr>
            <a:lvl3pPr>
              <a:defRPr sz="2300">
                <a:solidFill>
                  <a:schemeClr val="tx1"/>
                </a:solidFill>
                <a:latin typeface="Arial" charset="0"/>
              </a:defRPr>
            </a:lvl3pPr>
            <a:lvl4pPr>
              <a:defRPr sz="2000">
                <a:solidFill>
                  <a:schemeClr val="tx1"/>
                </a:solidFill>
                <a:latin typeface="Arial" charset="0"/>
              </a:defRPr>
            </a:lvl4pPr>
            <a:lvl5pPr>
              <a:defRPr sz="2000">
                <a:solidFill>
                  <a:schemeClr val="tx1"/>
                </a:solidFill>
                <a:latin typeface="Arial" charset="0"/>
              </a:defRPr>
            </a:lvl5pPr>
            <a:lvl6pPr marL="20558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5130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29702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4274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главные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врачи и ведущие специалисты практического здравоохранения –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62%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представители профессорско-преподавательского </a:t>
            </a: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состава ВУЗов – 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38%</a:t>
            </a:r>
          </a:p>
          <a:p>
            <a:pPr marL="342900" lvl="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Высшее образование –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100</a:t>
            </a:r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%</a:t>
            </a:r>
          </a:p>
          <a:p>
            <a:pPr marL="342900" indent="-342900" algn="just">
              <a:buFont typeface="Wingdings" pitchFamily="2" charset="2"/>
              <a:buChar char="ü"/>
            </a:pPr>
            <a:r>
              <a:rPr lang="ru-RU" sz="2000" dirty="0">
                <a:latin typeface="Times New Roman" pitchFamily="18" charset="0"/>
                <a:cs typeface="Times New Roman" pitchFamily="18" charset="0"/>
              </a:rPr>
              <a:t>Стаж работы  более 10 лет – </a:t>
            </a:r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90%</a:t>
            </a:r>
          </a:p>
          <a:p>
            <a:pPr marL="342900" lvl="0" indent="-342900" algn="just">
              <a:buFont typeface="Wingdings" pitchFamily="2" charset="2"/>
              <a:buChar char="ü"/>
            </a:pPr>
            <a:endParaRPr lang="ru-RU" sz="2000" dirty="0">
              <a:latin typeface="Times New Roman" pitchFamily="18" charset="0"/>
              <a:cs typeface="Times New Roman" pitchFamily="18" charset="0"/>
            </a:endParaRPr>
          </a:p>
          <a:p>
            <a:pPr marL="342900" indent="-342900" algn="just">
              <a:buFont typeface="Wingdings" pitchFamily="2" charset="2"/>
              <a:buChar char="ü"/>
            </a:pP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686626" y="4003295"/>
            <a:ext cx="377074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Количество цепочек  - </a:t>
            </a:r>
            <a:r>
              <a:rPr lang="ru-RU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6273225"/>
            <a:ext cx="9144000" cy="584775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just"/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Приказ от 22.06.16 №381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«Об 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утверждении составов </a:t>
            </a:r>
            <a:r>
              <a:rPr lang="ru-RU" sz="1600" b="1" dirty="0" err="1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аккредитационных</a:t>
            </a:r>
            <a:r>
              <a:rPr lang="ru-RU" sz="1600" b="1" dirty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комиссий Министерства здравоохранения Российской Федерации по специальности </a:t>
            </a:r>
            <a:r>
              <a:rPr lang="ru-RU" sz="16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«Стоматология»</a:t>
            </a:r>
            <a:endParaRPr lang="ru-RU" sz="1600" b="1" dirty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user\Pictures\члены комиссий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109" y="1341"/>
            <a:ext cx="9150109" cy="67413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56613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Группа 3"/>
          <p:cNvGrpSpPr/>
          <p:nvPr/>
        </p:nvGrpSpPr>
        <p:grpSpPr>
          <a:xfrm>
            <a:off x="131058" y="1484783"/>
            <a:ext cx="8708906" cy="5414159"/>
            <a:chOff x="180225" y="1114389"/>
            <a:chExt cx="9102429" cy="5773654"/>
          </a:xfrm>
        </p:grpSpPr>
        <p:pic>
          <p:nvPicPr>
            <p:cNvPr id="3" name="Рисунок 2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63170" y="1114389"/>
              <a:ext cx="5319680" cy="3537588"/>
            </a:xfrm>
            <a:prstGeom prst="rect">
              <a:avLst/>
            </a:prstGeom>
            <a:solidFill>
              <a:srgbClr val="FFFFFF">
                <a:shade val="85000"/>
              </a:srgbClr>
            </a:solidFill>
            <a:ln w="88900" cap="sq">
              <a:solidFill>
                <a:srgbClr val="FFFFFF"/>
              </a:solidFill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</p:spPr>
        </p:pic>
        <p:sp>
          <p:nvSpPr>
            <p:cNvPr id="6" name="Прямоугольник 5"/>
            <p:cNvSpPr/>
            <p:nvPr/>
          </p:nvSpPr>
          <p:spPr>
            <a:xfrm>
              <a:off x="6039730" y="3238940"/>
              <a:ext cx="2776991" cy="43204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Тренинги</a:t>
              </a:r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5800240" y="3930738"/>
              <a:ext cx="2736304" cy="43204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err="1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Дебрифинг</a:t>
              </a:r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6402334" y="1351905"/>
              <a:ext cx="2880320" cy="94044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Репетиция </a:t>
              </a:r>
            </a:p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процедуры аккредитации </a:t>
              </a:r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183568" y="2475254"/>
              <a:ext cx="2852928" cy="59740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Круглый стол</a:t>
              </a:r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342629" y="3474878"/>
              <a:ext cx="5160761" cy="113170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«</a:t>
              </a:r>
              <a:r>
                <a:rPr lang="ru-RU" sz="1600" b="1" i="1" spc="12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Поэтапно </a:t>
              </a:r>
              <a:r>
                <a:rPr lang="ru-RU" sz="1600" b="1" i="1" spc="120" dirty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мы должны распространить аккредитацию на всех медицинских </a:t>
              </a:r>
              <a:r>
                <a:rPr lang="ru-RU" sz="1600" b="1" i="1" spc="120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работников»</a:t>
              </a:r>
            </a:p>
            <a:p>
              <a:pPr algn="r"/>
              <a:r>
                <a:rPr lang="ru-RU" sz="1600" b="1" i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В. Скворцова</a:t>
              </a:r>
              <a:endParaRPr lang="ru-RU" sz="1600" b="1" i="1" dirty="0">
                <a:solidFill>
                  <a:schemeClr val="bg1"/>
                </a:solidFill>
              </a:endParaRPr>
            </a:p>
          </p:txBody>
        </p:sp>
        <p:graphicFrame>
          <p:nvGraphicFramePr>
            <p:cNvPr id="12" name="Диаграмма 11"/>
            <p:cNvGraphicFramePr/>
            <p:nvPr>
              <p:extLst>
                <p:ext uri="{D42A27DB-BD31-4B8C-83A1-F6EECF244321}">
                  <p14:modId xmlns:p14="http://schemas.microsoft.com/office/powerpoint/2010/main" val="1801069998"/>
                </p:ext>
              </p:extLst>
            </p:nvPr>
          </p:nvGraphicFramePr>
          <p:xfrm>
            <a:off x="180225" y="4620037"/>
            <a:ext cx="4183202" cy="2268006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3" name="Прямоугольник 12"/>
            <p:cNvSpPr/>
            <p:nvPr/>
          </p:nvSpPr>
          <p:spPr>
            <a:xfrm>
              <a:off x="785067" y="5073027"/>
              <a:ext cx="720080" cy="432048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/>
            <a:lstStyle>
              <a:lvl1pPr marL="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indent="0">
                <a:defRPr sz="11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r>
                <a:rPr lang="ru-RU" sz="1800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55</a:t>
              </a:r>
              <a:endParaRPr lang="ru-RU" sz="18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4" name="Прямая со стрелкой 13"/>
            <p:cNvCxnSpPr/>
            <p:nvPr/>
          </p:nvCxnSpPr>
          <p:spPr>
            <a:xfrm>
              <a:off x="4087305" y="5338821"/>
              <a:ext cx="792088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Прямоугольник 15"/>
            <p:cNvSpPr/>
            <p:nvPr/>
          </p:nvSpPr>
          <p:spPr>
            <a:xfrm>
              <a:off x="4879393" y="4941168"/>
              <a:ext cx="3987516" cy="86409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57 представителей - члены СТАР - кандидаты в председатели АК</a:t>
              </a:r>
              <a:endParaRPr lang="ru-RU" b="1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pic>
          <p:nvPicPr>
            <p:cNvPr id="4100" name="Picture 4" descr="Стоматологическая Ассоциация России (СтАР)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319521" y="5982312"/>
              <a:ext cx="716975" cy="71697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" name="Заголовок 1"/>
          <p:cNvSpPr txBox="1">
            <a:spLocks/>
          </p:cNvSpPr>
          <p:nvPr/>
        </p:nvSpPr>
        <p:spPr>
          <a:xfrm>
            <a:off x="-180528" y="709656"/>
            <a:ext cx="9324528" cy="836712"/>
          </a:xfrm>
          <a:prstGeom prst="rect">
            <a:avLst/>
          </a:prstGeom>
          <a:noFill/>
          <a:ln>
            <a:noFill/>
          </a:ln>
        </p:spPr>
        <p:txBody>
          <a:bodyPr vert="horz" lIns="91440" tIns="45720" rIns="91440" bIns="45720" rtlCol="0" anchor="ctr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ru-RU" sz="1600" b="1" spc="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КОНФЕРЕНЦИЯ «ОРГАНИЗАЦИЯ И ПРОВЕДЕНИЕ ПРОЦЕДУРЫ ПЕРВИЧНОЙ АККРЕДИТАЦИИ СПЕЦИАЛИСТОВ ПО СПЕЦИАЛЬНОСТИ «СТОМАТОЛОГИЯ» </a:t>
            </a:r>
          </a:p>
          <a:p>
            <a:pPr algn="ctr"/>
            <a:r>
              <a:rPr lang="ru-RU" sz="1600" b="1" spc="100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28-29 апреля 2016 г.</a:t>
            </a:r>
          </a:p>
        </p:txBody>
      </p:sp>
      <p:pic>
        <p:nvPicPr>
          <p:cNvPr id="15" name="Рисунок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0009"/>
            <a:ext cx="6372200" cy="539496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6372200" y="210009"/>
            <a:ext cx="2771800" cy="49964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453097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Заголовок 1"/>
          <p:cNvSpPr>
            <a:spLocks noGrp="1"/>
          </p:cNvSpPr>
          <p:nvPr>
            <p:ph type="title"/>
          </p:nvPr>
        </p:nvSpPr>
        <p:spPr>
          <a:xfrm>
            <a:off x="0" y="908720"/>
            <a:ext cx="9143999" cy="792088"/>
          </a:xfrm>
          <a:noFill/>
        </p:spPr>
        <p:txBody>
          <a:bodyPr>
            <a:noAutofit/>
          </a:bodyPr>
          <a:lstStyle/>
          <a:p>
            <a:pPr algn="ctr"/>
            <a:r>
              <a:rPr lang="ru-RU" sz="2000" b="1" spc="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ПРОЦЕДУРА ПЕРВИЧНОЙ АККРЕДИТАЦИИ ВЫПУСКНИКОВ</a:t>
            </a:r>
            <a:br>
              <a:rPr lang="ru-RU" sz="2000" b="1" spc="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b="1" spc="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  <a:t>ПО СПЕЦИАЛЬНОСТИ «СТОМАТОЛОГИЯ»</a:t>
            </a:r>
            <a:br>
              <a:rPr lang="ru-RU" sz="2000" b="1" spc="0" dirty="0" smtClean="0">
                <a:solidFill>
                  <a:schemeClr val="accent1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b="1" spc="0" dirty="0">
              <a:solidFill>
                <a:schemeClr val="accent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Rectangle 33"/>
          <p:cNvSpPr>
            <a:spLocks noChangeArrowheads="1"/>
          </p:cNvSpPr>
          <p:nvPr/>
        </p:nvSpPr>
        <p:spPr bwMode="auto">
          <a:xfrm>
            <a:off x="2" y="43934"/>
            <a:ext cx="184731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3" name="Группа 2"/>
          <p:cNvGrpSpPr/>
          <p:nvPr/>
        </p:nvGrpSpPr>
        <p:grpSpPr>
          <a:xfrm>
            <a:off x="0" y="1556792"/>
            <a:ext cx="8916759" cy="5301211"/>
            <a:chOff x="82394" y="950508"/>
            <a:chExt cx="8834365" cy="5907495"/>
          </a:xfrm>
        </p:grpSpPr>
        <p:sp>
          <p:nvSpPr>
            <p:cNvPr id="6" name="Овал 5"/>
            <p:cNvSpPr/>
            <p:nvPr/>
          </p:nvSpPr>
          <p:spPr>
            <a:xfrm>
              <a:off x="6577288" y="2174556"/>
              <a:ext cx="1186628" cy="3642360"/>
            </a:xfrm>
            <a:prstGeom prst="ellipse">
              <a:avLst/>
            </a:prstGeom>
          </p:spPr>
          <p:style>
            <a:lnRef idx="2">
              <a:schemeClr val="accent2"/>
            </a:lnRef>
            <a:fillRef idx="1">
              <a:schemeClr val="lt1"/>
            </a:fillRef>
            <a:effectRef idx="0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ru-RU"/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107504" y="992307"/>
              <a:ext cx="1695450" cy="914399"/>
            </a:xfrm>
            <a:prstGeom prst="rect">
              <a:avLst/>
            </a:prstGeom>
            <a:solidFill>
              <a:srgbClr val="97F5FF"/>
            </a:solidFill>
            <a:ln>
              <a:solidFill>
                <a:srgbClr val="0070C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b="1" dirty="0" smtClean="0">
                  <a:effectLst/>
                  <a:latin typeface="Times New Roman"/>
                  <a:ea typeface="Calibri"/>
                  <a:cs typeface="Times New Roman"/>
                </a:rPr>
                <a:t>ГИА</a:t>
              </a:r>
              <a:endParaRPr lang="ru-RU" sz="1100" dirty="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b="1" dirty="0" smtClean="0">
                  <a:solidFill>
                    <a:srgbClr val="FF0000"/>
                  </a:solidFill>
                  <a:effectLst/>
                  <a:latin typeface="Times New Roman"/>
                  <a:ea typeface="Calibri"/>
                  <a:cs typeface="Times New Roman"/>
                </a:rPr>
                <a:t>16.06</a:t>
              </a:r>
              <a:endParaRPr lang="ru-RU" sz="1600" dirty="0">
                <a:solidFill>
                  <a:srgbClr val="FF0000"/>
                </a:solidFill>
                <a:effectLst/>
                <a:ea typeface="Calibri"/>
                <a:cs typeface="Times New Roman"/>
              </a:endParaRPr>
            </a:p>
          </p:txBody>
        </p:sp>
        <p:sp>
          <p:nvSpPr>
            <p:cNvPr id="8" name="Прямоугольник 7"/>
            <p:cNvSpPr/>
            <p:nvPr/>
          </p:nvSpPr>
          <p:spPr>
            <a:xfrm>
              <a:off x="2564693" y="969587"/>
              <a:ext cx="3002671" cy="914400"/>
            </a:xfrm>
            <a:prstGeom prst="rect">
              <a:avLst/>
            </a:prstGeom>
            <a:solidFill>
              <a:srgbClr val="97F5FF"/>
            </a:solidFill>
            <a:ln>
              <a:solidFill>
                <a:srgbClr val="0070C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b="1" dirty="0" smtClean="0">
                  <a:effectLst/>
                  <a:latin typeface="Times New Roman"/>
                  <a:ea typeface="Calibri"/>
                  <a:cs typeface="Times New Roman"/>
                </a:rPr>
                <a:t>ГОСУДАРСТВЕННЫЙ ЭКЗАМЕН (собеседование)</a:t>
              </a:r>
              <a:endParaRPr lang="ru-RU" sz="16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289243" y="950508"/>
              <a:ext cx="2387215" cy="914400"/>
            </a:xfrm>
            <a:prstGeom prst="rect">
              <a:avLst/>
            </a:prstGeom>
            <a:solidFill>
              <a:srgbClr val="97F5FF"/>
            </a:solidFill>
            <a:ln>
              <a:solidFill>
                <a:srgbClr val="0070C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b="1" dirty="0">
                  <a:effectLst/>
                  <a:latin typeface="Times New Roman"/>
                  <a:ea typeface="Calibri"/>
                  <a:cs typeface="Times New Roman"/>
                </a:rPr>
                <a:t>ДИПЛОМ </a:t>
              </a:r>
              <a:r>
                <a:rPr lang="ru-RU" sz="1400" b="1" dirty="0" smtClean="0">
                  <a:effectLst/>
                  <a:latin typeface="Times New Roman"/>
                  <a:ea typeface="Calibri"/>
                  <a:cs typeface="Times New Roman"/>
                </a:rPr>
                <a:t> О </a:t>
              </a:r>
              <a:r>
                <a:rPr lang="ru-RU" sz="1400" b="1" dirty="0">
                  <a:effectLst/>
                  <a:latin typeface="Times New Roman"/>
                  <a:ea typeface="Calibri"/>
                  <a:cs typeface="Times New Roman"/>
                </a:rPr>
                <a:t>ВЫСШЕМ ПРОФЕССИОНАЛЬНОМ ОБРАЗОВАНИИ</a:t>
              </a:r>
              <a:endParaRPr lang="ru-RU" sz="14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10" name="Стрелка вправо 9"/>
            <p:cNvSpPr/>
            <p:nvPr/>
          </p:nvSpPr>
          <p:spPr>
            <a:xfrm>
              <a:off x="1867177" y="1287582"/>
              <a:ext cx="568325" cy="161925"/>
            </a:xfrm>
            <a:prstGeom prst="rightArrow">
              <a:avLst/>
            </a:prstGeom>
            <a:solidFill>
              <a:srgbClr val="00B0F0"/>
            </a:solidFill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1" name="Стрелка вправо 10"/>
            <p:cNvSpPr/>
            <p:nvPr/>
          </p:nvSpPr>
          <p:spPr>
            <a:xfrm>
              <a:off x="5629708" y="1303370"/>
              <a:ext cx="568325" cy="161925"/>
            </a:xfrm>
            <a:prstGeom prst="rightArrow">
              <a:avLst/>
            </a:prstGeom>
            <a:solidFill>
              <a:srgbClr val="00B0F0"/>
            </a:solidFill>
            <a:ln w="9525" cap="flat" cmpd="sng" algn="ctr">
              <a:solidFill>
                <a:srgbClr val="4BACC6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82394" y="3410289"/>
              <a:ext cx="2129283" cy="1331404"/>
            </a:xfrm>
            <a:prstGeom prst="rect">
              <a:avLst/>
            </a:prstGeom>
            <a:solidFill>
              <a:srgbClr val="CCCCFF"/>
            </a:solidFill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b="1" dirty="0">
                  <a:effectLst/>
                  <a:latin typeface="Times New Roman"/>
                  <a:ea typeface="Calibri"/>
                  <a:cs typeface="Times New Roman"/>
                </a:rPr>
                <a:t>АККРЕДИТАЦИЯ</a:t>
              </a:r>
              <a:endParaRPr lang="ru-RU" sz="1600" dirty="0">
                <a:effectLst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600" b="1" dirty="0" smtClean="0">
                  <a:solidFill>
                    <a:srgbClr val="FF0000"/>
                  </a:solidFill>
                  <a:effectLst/>
                  <a:latin typeface="Times New Roman"/>
                  <a:ea typeface="Calibri"/>
                  <a:cs typeface="Times New Roman"/>
                </a:rPr>
                <a:t>27.06.16 -13.07.16</a:t>
              </a:r>
              <a:endParaRPr lang="ru-RU" sz="1600" dirty="0">
                <a:solidFill>
                  <a:srgbClr val="FF0000"/>
                </a:solidFill>
                <a:effectLst/>
                <a:ea typeface="Calibri"/>
                <a:cs typeface="Times New Roman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817349" y="2469800"/>
              <a:ext cx="2750015" cy="680121"/>
            </a:xfrm>
            <a:prstGeom prst="rect">
              <a:avLst/>
            </a:prstGeom>
            <a:solidFill>
              <a:srgbClr val="CCCCFF"/>
            </a:solidFill>
            <a:ln w="9525" cap="flat" cmpd="sng" algn="ctr">
              <a:solidFill>
                <a:srgbClr val="7030A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b="1" dirty="0">
                  <a:effectLst/>
                  <a:latin typeface="Times New Roman"/>
                  <a:ea typeface="Calibri"/>
                  <a:cs typeface="Times New Roman"/>
                </a:rPr>
                <a:t>ТЕСТИРОВАНИЕ</a:t>
              </a:r>
              <a:endParaRPr lang="ru-RU" sz="1400" dirty="0">
                <a:effectLst/>
                <a:latin typeface="Calibri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dirty="0" smtClean="0">
                  <a:effectLst/>
                  <a:latin typeface="Times New Roman"/>
                  <a:ea typeface="Calibri"/>
                  <a:cs typeface="Times New Roman"/>
                </a:rPr>
                <a:t>n=60</a:t>
              </a:r>
              <a:r>
                <a:rPr lang="ru-RU" sz="1400" b="1" dirty="0" smtClean="0">
                  <a:effectLst/>
                  <a:latin typeface="Times New Roman"/>
                  <a:ea typeface="Calibri"/>
                  <a:cs typeface="Times New Roman"/>
                </a:rPr>
                <a:t> (60 мин)</a:t>
              </a:r>
              <a:endParaRPr lang="ru-RU" sz="1400" b="1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2817349" y="3357562"/>
              <a:ext cx="2750015" cy="1357322"/>
            </a:xfrm>
            <a:prstGeom prst="rect">
              <a:avLst/>
            </a:prstGeom>
            <a:solidFill>
              <a:srgbClr val="CCCCFF"/>
            </a:solidFill>
            <a:ln w="9525" cap="flat" cmpd="sng" algn="ctr">
              <a:solidFill>
                <a:srgbClr val="7030A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ru-RU" sz="1100" b="1" dirty="0" smtClean="0">
                <a:effectLst/>
                <a:latin typeface="Times New Roman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200" b="1" dirty="0" smtClean="0">
                  <a:effectLst/>
                  <a:latin typeface="Times New Roman"/>
                  <a:ea typeface="Calibri"/>
                  <a:cs typeface="Times New Roman"/>
                </a:rPr>
                <a:t>ОЦЕНКА </a:t>
              </a:r>
              <a:r>
                <a:rPr lang="ru-RU" sz="1200" b="1" dirty="0">
                  <a:effectLst/>
                  <a:latin typeface="Times New Roman"/>
                  <a:ea typeface="Calibri"/>
                  <a:cs typeface="Times New Roman"/>
                </a:rPr>
                <a:t>ПРАКТИЧЕСКИХ НАВЫКОВ (УМЕНИЙ) В СИМУЛИРОВАННЫХ</a:t>
              </a:r>
              <a:endParaRPr lang="ru-RU" sz="1200" dirty="0">
                <a:effectLst/>
                <a:latin typeface="Calibri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200" b="1" dirty="0">
                  <a:effectLst/>
                  <a:latin typeface="Times New Roman"/>
                  <a:ea typeface="Calibri"/>
                  <a:cs typeface="Times New Roman"/>
                </a:rPr>
                <a:t>УСЛОВИЯХ </a:t>
              </a:r>
              <a:endParaRPr lang="ru-RU" sz="1200" b="1" dirty="0" smtClean="0">
                <a:effectLst/>
                <a:latin typeface="Times New Roman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</a:pPr>
              <a:r>
                <a:rPr lang="en-US" sz="1400" b="1" dirty="0" smtClean="0">
                  <a:latin typeface="Times New Roman"/>
                  <a:ea typeface="Calibri"/>
                  <a:cs typeface="Times New Roman"/>
                </a:rPr>
                <a:t>n</a:t>
              </a:r>
              <a:r>
                <a:rPr lang="ru-RU" sz="1400" b="1" dirty="0" smtClean="0">
                  <a:latin typeface="Times New Roman"/>
                  <a:ea typeface="Calibri"/>
                  <a:cs typeface="Times New Roman"/>
                </a:rPr>
                <a:t>=5</a:t>
              </a:r>
              <a:endParaRPr lang="ru-RU" sz="1400" dirty="0" smtClean="0">
                <a:latin typeface="Calibri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ru-R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2817349" y="4847746"/>
              <a:ext cx="2750015" cy="1075219"/>
            </a:xfrm>
            <a:prstGeom prst="rect">
              <a:avLst/>
            </a:prstGeom>
            <a:solidFill>
              <a:srgbClr val="CCCCFF"/>
            </a:solidFill>
            <a:ln w="9525" cap="flat" cmpd="sng" algn="ctr">
              <a:solidFill>
                <a:srgbClr val="7030A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ru-RU" sz="1200" b="1" dirty="0" smtClean="0">
                <a:effectLst/>
                <a:latin typeface="Times New Roman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ru-RU" sz="1200" b="1" dirty="0">
                <a:latin typeface="Times New Roman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ru-RU" sz="1200" b="1" dirty="0" smtClean="0">
                <a:effectLst/>
                <a:latin typeface="Times New Roman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endParaRPr lang="ru-RU" sz="1200" b="1" dirty="0" smtClean="0">
                <a:effectLst/>
                <a:latin typeface="Times New Roman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dirty="0" smtClean="0">
                  <a:effectLst/>
                  <a:latin typeface="Times New Roman"/>
                  <a:ea typeface="Calibri"/>
                  <a:cs typeface="Times New Roman"/>
                </a:rPr>
                <a:t>РЕШЕНИЕ </a:t>
              </a:r>
              <a:endParaRPr lang="ru-RU" sz="1400" dirty="0">
                <a:effectLst/>
                <a:latin typeface="Calibri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0"/>
                </a:spcAft>
              </a:pPr>
              <a:r>
                <a:rPr lang="ru-RU" sz="1400" b="1" dirty="0">
                  <a:effectLst/>
                  <a:latin typeface="Times New Roman"/>
                  <a:ea typeface="Calibri"/>
                  <a:cs typeface="Times New Roman"/>
                </a:rPr>
                <a:t>СИТУАЦИОННЫХ ЗАДАЧ </a:t>
              </a:r>
              <a:endParaRPr lang="ru-RU" sz="1400" dirty="0">
                <a:effectLst/>
                <a:latin typeface="Calibri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en-US" sz="1400" b="1" dirty="0">
                  <a:effectLst/>
                  <a:latin typeface="Times New Roman"/>
                  <a:ea typeface="Calibri"/>
                  <a:cs typeface="Times New Roman"/>
                </a:rPr>
                <a:t>n</a:t>
              </a:r>
              <a:r>
                <a:rPr lang="ru-RU" sz="1400" b="1" dirty="0" smtClean="0">
                  <a:effectLst/>
                  <a:latin typeface="Times New Roman"/>
                  <a:ea typeface="Calibri"/>
                  <a:cs typeface="Times New Roman"/>
                </a:rPr>
                <a:t>=3 (30 мин)</a:t>
              </a:r>
              <a:endParaRPr lang="ru-RU" sz="1400" dirty="0">
                <a:effectLst/>
                <a:latin typeface="Calibri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>
                  <a:effectLst/>
                  <a:latin typeface="Times New Roman"/>
                  <a:ea typeface="Calibri"/>
                  <a:cs typeface="Times New Roman"/>
                </a:rPr>
                <a:t> </a:t>
              </a:r>
              <a:endParaRPr lang="ru-RU" sz="1100" dirty="0">
                <a:effectLst/>
                <a:latin typeface="Calibri"/>
                <a:ea typeface="Calibri"/>
                <a:cs typeface="Times New Roman"/>
              </a:endParaRPr>
            </a:p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200" dirty="0">
                  <a:effectLst/>
                  <a:latin typeface="Times New Roman"/>
                  <a:ea typeface="Calibri"/>
                  <a:cs typeface="Times New Roman"/>
                </a:rPr>
                <a:t> </a:t>
              </a:r>
              <a:endParaRPr lang="ru-RU" sz="11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26" name="Стрелка вправо 25"/>
            <p:cNvSpPr/>
            <p:nvPr/>
          </p:nvSpPr>
          <p:spPr>
            <a:xfrm rot="19029507">
              <a:off x="2325134" y="3213511"/>
              <a:ext cx="449580" cy="141605"/>
            </a:xfrm>
            <a:prstGeom prst="rightArrow">
              <a:avLst/>
            </a:prstGeom>
            <a:solidFill>
              <a:srgbClr val="7030A0"/>
            </a:solidFill>
            <a:ln>
              <a:solidFill>
                <a:srgbClr val="0070C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27" name="Стрелка вправо 26"/>
            <p:cNvSpPr/>
            <p:nvPr/>
          </p:nvSpPr>
          <p:spPr>
            <a:xfrm rot="2168235">
              <a:off x="2292198" y="4872044"/>
              <a:ext cx="415290" cy="146685"/>
            </a:xfrm>
            <a:prstGeom prst="rightArrow">
              <a:avLst/>
            </a:prstGeom>
            <a:solidFill>
              <a:srgbClr val="7030A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  <p:sp>
          <p:nvSpPr>
            <p:cNvPr id="30" name="Овал 29"/>
            <p:cNvSpPr/>
            <p:nvPr/>
          </p:nvSpPr>
          <p:spPr>
            <a:xfrm>
              <a:off x="6388843" y="2420892"/>
              <a:ext cx="1563524" cy="622667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2400" b="1" kern="1200" dirty="0" smtClean="0">
                  <a:solidFill>
                    <a:srgbClr val="000000"/>
                  </a:solidFill>
                  <a:effectLst/>
                  <a:latin typeface="Times New Roman"/>
                  <a:ea typeface="Times New Roman"/>
                </a:rPr>
                <a:t>сдано</a:t>
              </a:r>
              <a:endParaRPr lang="ru-RU" sz="2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1" name="Прямая со стрелкой 30"/>
            <p:cNvCxnSpPr/>
            <p:nvPr/>
          </p:nvCxnSpPr>
          <p:spPr>
            <a:xfrm>
              <a:off x="7137487" y="3043707"/>
              <a:ext cx="0" cy="55308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Прямая со стрелкой 31"/>
            <p:cNvCxnSpPr/>
            <p:nvPr/>
          </p:nvCxnSpPr>
          <p:spPr>
            <a:xfrm flipV="1">
              <a:off x="7856289" y="4693089"/>
              <a:ext cx="574675" cy="654685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3" name="Овал 32"/>
            <p:cNvSpPr/>
            <p:nvPr/>
          </p:nvSpPr>
          <p:spPr>
            <a:xfrm>
              <a:off x="8125549" y="2807483"/>
              <a:ext cx="791210" cy="1934210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28575">
              <a:solidFill>
                <a:srgbClr val="FF00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 anchor="ctr">
              <a:noAutofit/>
            </a:bodyPr>
            <a:lstStyle/>
            <a:p>
              <a:pPr algn="ctr">
                <a:spcAft>
                  <a:spcPts val="0"/>
                </a:spcAft>
              </a:pPr>
              <a:r>
                <a:rPr lang="ru-RU" b="1" kern="1200" dirty="0" smtClean="0">
                  <a:solidFill>
                    <a:srgbClr val="C00000"/>
                  </a:solidFill>
                  <a:effectLst/>
                  <a:latin typeface="Times New Roman"/>
                  <a:ea typeface="Times New Roman"/>
                </a:rPr>
                <a:t>П</a:t>
              </a:r>
            </a:p>
            <a:p>
              <a:pPr algn="ctr">
                <a:spcAft>
                  <a:spcPts val="0"/>
                </a:spcAft>
              </a:pPr>
              <a:r>
                <a:rPr lang="ru-RU" b="1" kern="1200" dirty="0" smtClean="0">
                  <a:solidFill>
                    <a:srgbClr val="C00000"/>
                  </a:solidFill>
                  <a:effectLst/>
                  <a:latin typeface="Times New Roman"/>
                  <a:ea typeface="Times New Roman"/>
                </a:rPr>
                <a:t>Р</a:t>
              </a:r>
            </a:p>
            <a:p>
              <a:pPr algn="ctr">
                <a:spcAft>
                  <a:spcPts val="0"/>
                </a:spcAft>
              </a:pPr>
              <a:r>
                <a:rPr lang="ru-RU" b="1" kern="1200" dirty="0" smtClean="0">
                  <a:solidFill>
                    <a:srgbClr val="C00000"/>
                  </a:solidFill>
                  <a:effectLst/>
                  <a:latin typeface="Times New Roman"/>
                  <a:ea typeface="Times New Roman"/>
                </a:rPr>
                <a:t>О</a:t>
              </a:r>
            </a:p>
            <a:p>
              <a:pPr algn="ctr">
                <a:spcAft>
                  <a:spcPts val="0"/>
                </a:spcAft>
              </a:pPr>
              <a:r>
                <a:rPr lang="ru-RU" b="1" kern="1200" dirty="0" smtClean="0">
                  <a:solidFill>
                    <a:srgbClr val="C00000"/>
                  </a:solidFill>
                  <a:effectLst/>
                  <a:latin typeface="Times New Roman"/>
                  <a:ea typeface="Times New Roman"/>
                </a:rPr>
                <a:t>Ш</a:t>
              </a:r>
            </a:p>
            <a:p>
              <a:pPr algn="ctr">
                <a:spcAft>
                  <a:spcPts val="0"/>
                </a:spcAft>
              </a:pPr>
              <a:r>
                <a:rPr lang="ru-RU" b="1" kern="1200" dirty="0" smtClean="0">
                  <a:solidFill>
                    <a:srgbClr val="C00000"/>
                  </a:solidFill>
                  <a:effectLst/>
                  <a:latin typeface="Times New Roman"/>
                  <a:ea typeface="Times New Roman"/>
                </a:rPr>
                <a:t>Ё</a:t>
              </a:r>
            </a:p>
            <a:p>
              <a:pPr algn="ctr">
                <a:spcAft>
                  <a:spcPts val="0"/>
                </a:spcAft>
              </a:pPr>
              <a:r>
                <a:rPr lang="ru-RU" b="1" kern="1200" dirty="0" smtClean="0">
                  <a:solidFill>
                    <a:srgbClr val="C00000"/>
                  </a:solidFill>
                  <a:effectLst/>
                  <a:latin typeface="Times New Roman"/>
                  <a:ea typeface="Times New Roman"/>
                </a:rPr>
                <a:t>Л</a:t>
              </a:r>
            </a:p>
          </p:txBody>
        </p:sp>
        <p:sp>
          <p:nvSpPr>
            <p:cNvPr id="34" name="Овал 33"/>
            <p:cNvSpPr/>
            <p:nvPr/>
          </p:nvSpPr>
          <p:spPr>
            <a:xfrm>
              <a:off x="6390983" y="3596792"/>
              <a:ext cx="1559243" cy="702973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2400" b="1" kern="1200" dirty="0" smtClean="0">
                  <a:solidFill>
                    <a:srgbClr val="000000"/>
                  </a:solidFill>
                  <a:effectLst/>
                  <a:latin typeface="Times New Roman"/>
                  <a:ea typeface="Times New Roman"/>
                </a:rPr>
                <a:t>сдано</a:t>
              </a:r>
              <a:endParaRPr lang="ru-RU" sz="2400" dirty="0">
                <a:effectLst/>
                <a:latin typeface="Times New Roman"/>
                <a:ea typeface="Times New Roman"/>
              </a:endParaRPr>
            </a:p>
          </p:txBody>
        </p:sp>
        <p:sp>
          <p:nvSpPr>
            <p:cNvPr id="35" name="Овал 34"/>
            <p:cNvSpPr/>
            <p:nvPr/>
          </p:nvSpPr>
          <p:spPr>
            <a:xfrm>
              <a:off x="6427577" y="4945383"/>
              <a:ext cx="1428711" cy="693304"/>
            </a:xfrm>
            <a:prstGeom prst="ellipse">
              <a:avLst/>
            </a:prstGeom>
            <a:solidFill>
              <a:schemeClr val="accent1">
                <a:lumMod val="20000"/>
                <a:lumOff val="80000"/>
              </a:schemeClr>
            </a:solidFill>
            <a:ln w="9525" cap="flat" cmpd="sng" algn="ctr">
              <a:solidFill>
                <a:srgbClr val="C0504D">
                  <a:shade val="95000"/>
                  <a:satMod val="105000"/>
                </a:srgbClr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tlCol="0" anchor="ctr"/>
            <a:lstStyle/>
            <a:p>
              <a:pPr algn="ctr">
                <a:spcAft>
                  <a:spcPts val="0"/>
                </a:spcAft>
              </a:pPr>
              <a:r>
                <a:rPr lang="ru-RU" sz="2400" b="1" kern="1200" dirty="0" smtClean="0">
                  <a:solidFill>
                    <a:srgbClr val="000000"/>
                  </a:solidFill>
                  <a:effectLst/>
                  <a:latin typeface="Times New Roman"/>
                  <a:ea typeface="Times New Roman"/>
                </a:rPr>
                <a:t>сдано</a:t>
              </a:r>
              <a:endParaRPr lang="ru-RU" sz="2400" dirty="0">
                <a:effectLst/>
                <a:latin typeface="Times New Roman"/>
                <a:ea typeface="Times New Roman"/>
              </a:endParaRPr>
            </a:p>
          </p:txBody>
        </p:sp>
        <p:cxnSp>
          <p:nvCxnSpPr>
            <p:cNvPr id="36" name="Прямая со стрелкой 35"/>
            <p:cNvCxnSpPr>
              <a:endCxn id="35" idx="0"/>
            </p:cNvCxnSpPr>
            <p:nvPr/>
          </p:nvCxnSpPr>
          <p:spPr>
            <a:xfrm>
              <a:off x="7141932" y="4265817"/>
              <a:ext cx="0" cy="67956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37" name="Прямоугольник 36"/>
            <p:cNvSpPr/>
            <p:nvPr/>
          </p:nvSpPr>
          <p:spPr>
            <a:xfrm>
              <a:off x="5629708" y="6035055"/>
              <a:ext cx="3287051" cy="645141"/>
            </a:xfrm>
            <a:prstGeom prst="rect">
              <a:avLst/>
            </a:prstGeom>
            <a:solidFill>
              <a:srgbClr val="CCCCFF"/>
            </a:solidFill>
            <a:ln w="28575" cap="flat" cmpd="sng" algn="ctr">
              <a:solidFill>
                <a:srgbClr val="7030A0"/>
              </a:solidFill>
              <a:prstDash val="solid"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>
                <a:lnSpc>
                  <a:spcPct val="115000"/>
                </a:lnSpc>
                <a:spcAft>
                  <a:spcPts val="1000"/>
                </a:spcAft>
              </a:pPr>
              <a:r>
                <a:rPr lang="ru-RU" sz="1400" b="1" dirty="0">
                  <a:effectLst/>
                  <a:latin typeface="Times New Roman"/>
                  <a:ea typeface="Calibri"/>
                  <a:cs typeface="Times New Roman"/>
                </a:rPr>
                <a:t>СВИДЕТЕЛЬСТВО ОБ </a:t>
              </a:r>
              <a:r>
                <a:rPr lang="ru-RU" sz="1400" b="1" dirty="0" smtClean="0">
                  <a:effectLst/>
                  <a:latin typeface="Times New Roman"/>
                  <a:ea typeface="Calibri"/>
                  <a:cs typeface="Times New Roman"/>
                </a:rPr>
                <a:t>АККРЕДИТАЦИИ СПЕЦИАЛИСТА</a:t>
              </a:r>
              <a:endParaRPr lang="ru-RU" sz="1400" dirty="0">
                <a:effectLst/>
                <a:latin typeface="Calibri"/>
                <a:ea typeface="Calibri"/>
                <a:cs typeface="Times New Roman"/>
              </a:endParaRPr>
            </a:p>
          </p:txBody>
        </p:sp>
        <p:sp>
          <p:nvSpPr>
            <p:cNvPr id="47" name="Прямоугольник 46"/>
            <p:cNvSpPr/>
            <p:nvPr/>
          </p:nvSpPr>
          <p:spPr>
            <a:xfrm>
              <a:off x="307356" y="6502392"/>
              <a:ext cx="5536306" cy="355611"/>
            </a:xfrm>
            <a:prstGeom prst="rect">
              <a:avLst/>
            </a:prstGeom>
            <a:noFill/>
            <a:ln>
              <a:noFill/>
            </a:ln>
          </p:spPr>
          <p:style>
            <a:lnRef idx="1">
              <a:schemeClr val="dk1"/>
            </a:lnRef>
            <a:fillRef idx="2">
              <a:schemeClr val="dk1"/>
            </a:fillRef>
            <a:effectRef idx="1">
              <a:schemeClr val="dk1"/>
            </a:effectRef>
            <a:fontRef idx="minor">
              <a:schemeClr val="dk1"/>
            </a:fontRef>
          </p:style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15000"/>
                </a:lnSpc>
                <a:spcAft>
                  <a:spcPts val="0"/>
                </a:spcAft>
              </a:pPr>
              <a:r>
                <a:rPr lang="ru-RU" sz="1100" b="1" dirty="0" smtClean="0">
                  <a:effectLst/>
                  <a:latin typeface="Times New Roman"/>
                  <a:ea typeface="Calibri"/>
                  <a:cs typeface="Times New Roman"/>
                </a:rPr>
                <a:t>ДНИ* - в </a:t>
              </a:r>
              <a:r>
                <a:rPr lang="ru-RU" sz="1100" b="1" dirty="0">
                  <a:effectLst/>
                  <a:latin typeface="Times New Roman"/>
                  <a:ea typeface="Calibri"/>
                  <a:cs typeface="Times New Roman"/>
                </a:rPr>
                <a:t>зависимости от кол-ва </a:t>
              </a:r>
              <a:r>
                <a:rPr lang="ru-RU" sz="1100" b="1" dirty="0" smtClean="0">
                  <a:effectLst/>
                  <a:latin typeface="Times New Roman"/>
                  <a:ea typeface="Calibri"/>
                  <a:cs typeface="Times New Roman"/>
                </a:rPr>
                <a:t>выпускников</a:t>
              </a:r>
              <a:endParaRPr lang="ru-RU" sz="1100" dirty="0">
                <a:effectLst/>
                <a:ea typeface="Calibri"/>
                <a:cs typeface="Times New Roman"/>
              </a:endParaRPr>
            </a:p>
          </p:txBody>
        </p:sp>
        <p:sp>
          <p:nvSpPr>
            <p:cNvPr id="49" name="Стрелка вправо 48"/>
            <p:cNvSpPr/>
            <p:nvPr/>
          </p:nvSpPr>
          <p:spPr>
            <a:xfrm>
              <a:off x="2301354" y="4056620"/>
              <a:ext cx="415290" cy="146685"/>
            </a:xfrm>
            <a:prstGeom prst="rightArrow">
              <a:avLst/>
            </a:prstGeom>
            <a:solidFill>
              <a:srgbClr val="7030A0"/>
            </a:solidFill>
            <a:ln w="25400" cap="flat" cmpd="sng" algn="ctr">
              <a:solidFill>
                <a:srgbClr val="4F81BD">
                  <a:shade val="50000"/>
                </a:srgbClr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endParaRPr lang="ru-RU"/>
            </a:p>
          </p:txBody>
        </p:sp>
      </p:grpSp>
      <p:pic>
        <p:nvPicPr>
          <p:cNvPr id="28" name="Рисунок 2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282" y="374747"/>
            <a:ext cx="7045622" cy="5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2496998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17341101"/>
              </p:ext>
            </p:extLst>
          </p:nvPr>
        </p:nvGraphicFramePr>
        <p:xfrm>
          <a:off x="61349" y="4581128"/>
          <a:ext cx="8928992" cy="1713293"/>
        </p:xfrm>
        <a:graphic>
          <a:graphicData uri="http://schemas.openxmlformats.org/drawingml/2006/table">
            <a:tbl>
              <a:tblPr>
                <a:tableStyleId>{616DA210-FB5B-4158-B5E0-FEB733F419BA}</a:tableStyleId>
              </a:tblPr>
              <a:tblGrid>
                <a:gridCol w="2448272"/>
                <a:gridCol w="1656183"/>
                <a:gridCol w="1465459"/>
                <a:gridCol w="1213564"/>
                <a:gridCol w="993386"/>
                <a:gridCol w="1152128"/>
              </a:tblGrid>
              <a:tr h="945740"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Специальность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Допущены/ чел.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Аккредитованы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Не аккредитованы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2864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чел.</a:t>
                      </a:r>
                      <a:endParaRPr lang="ru-RU" sz="2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400" u="none" strike="noStrike" dirty="0" smtClean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%</a:t>
                      </a:r>
                      <a:endParaRPr lang="ru-RU" sz="2400" b="1" i="0" u="none" strike="noStrike" dirty="0" smtClean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</a:tr>
              <a:tr h="392268">
                <a:tc>
                  <a:txBody>
                    <a:bodyPr/>
                    <a:lstStyle/>
                    <a:p>
                      <a:pPr algn="l" fontAlgn="ctr"/>
                      <a:r>
                        <a:rPr lang="ru-RU" sz="2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Стоматология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286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277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272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98,19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2400" b="1" u="none" strike="noStrike" dirty="0"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1,81</a:t>
                      </a:r>
                      <a:endParaRPr lang="ru-RU" sz="24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pic>
        <p:nvPicPr>
          <p:cNvPr id="5122" name="Picture 2" descr="C:\Users\user\Downloads\IMG_20160629_18233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552" y="1514344"/>
            <a:ext cx="4392488" cy="297166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5123" name="Picture 3" descr="C:\Users\user\Downloads\IMG_2137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0143" y="1515681"/>
            <a:ext cx="4464496" cy="297033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840"/>
            <a:ext cx="6372200" cy="539496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0" y="910336"/>
            <a:ext cx="9144000" cy="50889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ИТОГИ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ПЕРВИЧНОЙ АККРЕДИТАЦИИ – ПЕРВЫЙ МГМУ им  И.М. СЕЧЕНОВА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3524500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2"/>
          <p:cNvSpPr>
            <a:spLocks noGrp="1" noChangeArrowheads="1"/>
          </p:cNvSpPr>
          <p:nvPr>
            <p:ph type="title"/>
          </p:nvPr>
        </p:nvSpPr>
        <p:spPr>
          <a:xfrm>
            <a:off x="467544" y="1124745"/>
            <a:ext cx="8352928" cy="718344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ru-RU" altLang="ru-RU" sz="2000" b="1" spc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УДОВЛЕТВОРЕННОСТЬ ВЫПУСКНИКОВ</a:t>
            </a:r>
            <a:br>
              <a:rPr lang="ru-RU" altLang="ru-RU" sz="2000" b="1" spc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000" b="1" spc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ПРОЦЕДУРОЙ  ПЕРВИЧНОЙ АККРЕДИТАЦИИ (</a:t>
            </a:r>
            <a:r>
              <a:rPr lang="en-US" altLang="ru-RU" sz="2000" b="1" spc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n=</a:t>
            </a:r>
            <a:r>
              <a:rPr lang="ru-RU" altLang="ru-RU" sz="2000" b="1" spc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213)</a:t>
            </a:r>
          </a:p>
        </p:txBody>
      </p:sp>
      <p:sp>
        <p:nvSpPr>
          <p:cNvPr id="11267" name="Rectangle 4"/>
          <p:cNvSpPr>
            <a:spLocks noChangeArrowheads="1"/>
          </p:cNvSpPr>
          <p:nvPr/>
        </p:nvSpPr>
        <p:spPr bwMode="auto">
          <a:xfrm>
            <a:off x="611188" y="2017713"/>
            <a:ext cx="184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 altLang="ru-RU"/>
          </a:p>
        </p:txBody>
      </p:sp>
      <p:sp>
        <p:nvSpPr>
          <p:cNvPr id="11268" name="Rectangle 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eaLnBrk="1" hangingPunct="1"/>
            <a:endParaRPr lang="ru-RU" altLang="ru-RU"/>
          </a:p>
        </p:txBody>
      </p:sp>
      <p:graphicFrame>
        <p:nvGraphicFramePr>
          <p:cNvPr id="11269" name="Object 6"/>
          <p:cNvGraphicFramePr>
            <a:graphicFrameLocks noChangeAspect="1"/>
          </p:cNvGraphicFramePr>
          <p:nvPr/>
        </p:nvGraphicFramePr>
        <p:xfrm>
          <a:off x="409575" y="2333625"/>
          <a:ext cx="6794500" cy="4224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2007" name="Диаграмма" r:id="rId5" imgW="6838956" imgH="4248180" progId="Excel.Chart.8">
                  <p:embed/>
                </p:oleObj>
              </mc:Choice>
              <mc:Fallback>
                <p:oleObj name="Диаграмма" r:id="rId5" imgW="6838956" imgH="4248180" progId="Excel.Chart.8">
                  <p:embed/>
                  <p:pic>
                    <p:nvPicPr>
                      <p:cNvPr id="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9575" y="2333625"/>
                        <a:ext cx="6794500" cy="4224338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AutoShape 8"/>
          <p:cNvSpPr>
            <a:spLocks/>
          </p:cNvSpPr>
          <p:nvPr/>
        </p:nvSpPr>
        <p:spPr bwMode="auto">
          <a:xfrm>
            <a:off x="6980238" y="2673350"/>
            <a:ext cx="431800" cy="1511300"/>
          </a:xfrm>
          <a:prstGeom prst="rightBrace">
            <a:avLst>
              <a:gd name="adj1" fmla="val 29167"/>
              <a:gd name="adj2" fmla="val 50000"/>
            </a:avLst>
          </a:prstGeom>
          <a:noFill/>
          <a:ln w="57150">
            <a:solidFill>
              <a:srgbClr val="CC0000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eaLnBrk="1" hangingPunct="1"/>
            <a:endParaRPr lang="ru-RU" altLang="ru-RU" sz="1800">
              <a:solidFill>
                <a:srgbClr val="CC0000"/>
              </a:solidFill>
            </a:endParaRPr>
          </a:p>
        </p:txBody>
      </p:sp>
      <p:sp>
        <p:nvSpPr>
          <p:cNvPr id="68617" name="Rectangle 9"/>
          <p:cNvSpPr>
            <a:spLocks noChangeArrowheads="1"/>
          </p:cNvSpPr>
          <p:nvPr/>
        </p:nvSpPr>
        <p:spPr bwMode="auto">
          <a:xfrm>
            <a:off x="7775575" y="2998788"/>
            <a:ext cx="89217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hlink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 eaLnBrk="1" hangingPunct="1">
              <a:defRPr/>
            </a:pPr>
            <a:r>
              <a:rPr lang="ru-RU" altLang="ru-RU" b="1" dirty="0">
                <a:solidFill>
                  <a:srgbClr val="CC0000"/>
                </a:solidFill>
                <a:latin typeface="Arial" panose="020B0604020202020204" pitchFamily="34" charset="0"/>
              </a:rPr>
              <a:t>= </a:t>
            </a:r>
            <a:r>
              <a:rPr lang="ru-RU" altLang="ru-RU" b="1" dirty="0">
                <a:solidFill>
                  <a:srgbClr val="CC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83,6%</a:t>
            </a:r>
          </a:p>
        </p:txBody>
      </p:sp>
      <p:sp>
        <p:nvSpPr>
          <p:cNvPr id="11272" name="Text Box 10"/>
          <p:cNvSpPr txBox="1">
            <a:spLocks noChangeArrowheads="1"/>
          </p:cNvSpPr>
          <p:nvPr/>
        </p:nvSpPr>
        <p:spPr bwMode="auto">
          <a:xfrm>
            <a:off x="5961063" y="1954213"/>
            <a:ext cx="3317875" cy="646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eaLnBrk="1" hangingPunct="1"/>
            <a:r>
              <a:rPr lang="ru-RU" altLang="ru-RU" sz="1800" b="1" i="1">
                <a:solidFill>
                  <a:srgbClr val="000099"/>
                </a:solidFill>
              </a:rPr>
              <a:t>Общая удовлетворенность</a:t>
            </a:r>
            <a:r>
              <a:rPr lang="ru-RU" altLang="ru-RU" sz="1400" i="1">
                <a:solidFill>
                  <a:srgbClr val="000099"/>
                </a:solidFill>
              </a:rPr>
              <a:t>, %</a:t>
            </a: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" y="361017"/>
            <a:ext cx="6372200" cy="539496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86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686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86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Рисунок 13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49500"/>
            <a:ext cx="2447925" cy="244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380" y="980728"/>
            <a:ext cx="9127619" cy="792088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1800" b="1" spc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ОСНОВНЫЕ ОЖИДАНИЯ ОТ ПРОЦЕДУРЫ АККРЕДИТАЦИИ  СО  СТОРОНЫ  АККРЕДИТУЕМЫХ   ПО  СПЕЦИАЛЬНОСТИ «СТОМАТОЛОГИЯ»</a:t>
            </a:r>
            <a:endParaRPr lang="ru-RU" sz="1800" b="1" spc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Объект 6"/>
          <p:cNvSpPr>
            <a:spLocks noGrp="1"/>
          </p:cNvSpPr>
          <p:nvPr>
            <p:ph idx="1"/>
          </p:nvPr>
        </p:nvSpPr>
        <p:spPr>
          <a:xfrm>
            <a:off x="2124075" y="2133600"/>
            <a:ext cx="6669088" cy="2808288"/>
          </a:xfrm>
        </p:spPr>
        <p:txBody>
          <a:bodyPr>
            <a:normAutofit lnSpcReduction="10000"/>
          </a:bodyPr>
          <a:lstStyle/>
          <a:p>
            <a:pPr algn="just">
              <a:buFontTx/>
              <a:buChar char="-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возможность получить сертификат и пойти работать –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28,2%;</a:t>
            </a:r>
          </a:p>
          <a:p>
            <a:pPr algn="just">
              <a:buFontTx/>
              <a:buChar char="-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повысить уровень своей профессиональной подготовки –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11,2%;</a:t>
            </a:r>
          </a:p>
          <a:p>
            <a:pPr algn="just">
              <a:buFontTx/>
              <a:buChar char="-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получить независимую оценку знаний, умений, навыков –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10,6%;</a:t>
            </a:r>
          </a:p>
          <a:p>
            <a:pPr algn="just">
              <a:buFontTx/>
              <a:buChar char="-"/>
              <a:defRPr/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попробовать свои силы (и получить хороший результат) – </a:t>
            </a:r>
            <a:r>
              <a:rPr lang="ru-RU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10,4%.</a:t>
            </a:r>
          </a:p>
          <a:p>
            <a:pPr marL="0" indent="0">
              <a:buFont typeface="Wingdings" pitchFamily="2" charset="2"/>
              <a:buNone/>
              <a:defRPr/>
            </a:pPr>
            <a:endParaRPr lang="ru-RU" sz="2000" dirty="0" smtClean="0"/>
          </a:p>
        </p:txBody>
      </p:sp>
      <p:sp>
        <p:nvSpPr>
          <p:cNvPr id="9" name="Заголовок 1"/>
          <p:cNvSpPr txBox="1">
            <a:spLocks/>
          </p:cNvSpPr>
          <p:nvPr/>
        </p:nvSpPr>
        <p:spPr bwMode="auto">
          <a:xfrm>
            <a:off x="492125" y="5445125"/>
            <a:ext cx="8301038" cy="10080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b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b="1" i="1" kern="1200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b="1" i="1">
                <a:solidFill>
                  <a:schemeClr val="tx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defRPr>
            </a:lvl9pPr>
          </a:lstStyle>
          <a:p>
            <a:pPr>
              <a:defRPr/>
            </a:pPr>
            <a:endParaRPr lang="ru-RU" sz="1800" dirty="0" smtClean="0"/>
          </a:p>
          <a:p>
            <a:pPr>
              <a:defRPr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ОЖИДАНИЯ ОТ ОРГАНИЗАЦИИ ПРОЦЕДУРЫ АККРЕДИТАЦИИ  - </a:t>
            </a:r>
          </a:p>
          <a:p>
            <a:pPr>
              <a:defRPr/>
            </a:pP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ОПРАВДАЛИСЬ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89,4%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АККРЕДИТУЕМЫХ;</a:t>
            </a:r>
          </a:p>
          <a:p>
            <a:pPr>
              <a:defRPr/>
            </a:pPr>
            <a:r>
              <a:rPr lang="ru-RU" sz="18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 </a:t>
            </a:r>
            <a:r>
              <a:rPr lang="ru-RU" sz="16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ОПРАВДАЛИСЬ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20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10,6%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АККРЕДИТУЕМЫХ </a:t>
            </a:r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81" y="361017"/>
            <a:ext cx="6372200" cy="539496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0" y="839248"/>
            <a:ext cx="9144000" cy="38582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ПРОБЛЕМЫ И ПУТИ ИХ РЕШЕНИЯ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0" y="982440"/>
            <a:ext cx="57259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1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0" name="Пятиугольник 9"/>
          <p:cNvSpPr/>
          <p:nvPr/>
        </p:nvSpPr>
        <p:spPr>
          <a:xfrm rot="5400000">
            <a:off x="4337484" y="-2325766"/>
            <a:ext cx="707307" cy="7848871"/>
          </a:xfrm>
          <a:prstGeom prst="homePlate">
            <a:avLst/>
          </a:prstGeom>
          <a:solidFill>
            <a:srgbClr val="FF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rPr>
              <a:t>НЕКОРРЕКТНО СФОРМУЛИРОВАННЫЕ ОЦЕНОЧНЫЕ СРЕДСТВА</a:t>
            </a:r>
          </a:p>
        </p:txBody>
      </p:sp>
      <p:grpSp>
        <p:nvGrpSpPr>
          <p:cNvPr id="5" name="Группа 4"/>
          <p:cNvGrpSpPr/>
          <p:nvPr/>
        </p:nvGrpSpPr>
        <p:grpSpPr>
          <a:xfrm>
            <a:off x="222137" y="1987152"/>
            <a:ext cx="8699725" cy="4870848"/>
            <a:chOff x="217385" y="2573554"/>
            <a:chExt cx="8699725" cy="4265590"/>
          </a:xfrm>
        </p:grpSpPr>
        <p:pic>
          <p:nvPicPr>
            <p:cNvPr id="32779" name="Picture 11" descr="http://anha.net.vn/pic/products/5634927144690000000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825949" y="5354122"/>
              <a:ext cx="1401130" cy="140113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6" name="Прямая со стрелкой 25"/>
            <p:cNvCxnSpPr/>
            <p:nvPr/>
          </p:nvCxnSpPr>
          <p:spPr>
            <a:xfrm>
              <a:off x="3347864" y="2933594"/>
              <a:ext cx="0" cy="41083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Прямая со стрелкой 23"/>
            <p:cNvCxnSpPr/>
            <p:nvPr/>
          </p:nvCxnSpPr>
          <p:spPr>
            <a:xfrm>
              <a:off x="5002276" y="2903497"/>
              <a:ext cx="0" cy="410836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Прямоугольник 7"/>
            <p:cNvSpPr/>
            <p:nvPr/>
          </p:nvSpPr>
          <p:spPr>
            <a:xfrm>
              <a:off x="1208916" y="2573554"/>
              <a:ext cx="7345480" cy="360040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latin typeface="Times New Roman" pitchFamily="18" charset="0"/>
                  <a:cs typeface="Times New Roman" pitchFamily="18" charset="0"/>
                </a:rPr>
                <a:t>НАУЧНЫЙ ПОДХОД К РАЗРАБОТКЕ ОС</a:t>
              </a:r>
              <a:endParaRPr lang="ru-RU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41626" y="3343938"/>
              <a:ext cx="1719986" cy="71646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Обучение  авторов  ОС </a:t>
              </a: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2396993" y="3344430"/>
              <a:ext cx="1901741" cy="1893703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Разработка  МР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создание  </a:t>
              </a:r>
              <a:r>
                <a:rPr lang="ru-RU" sz="1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ОС;</a:t>
              </a:r>
            </a:p>
            <a:p>
              <a:pPr marL="171450" indent="-171450">
                <a:buFont typeface="Arial" pitchFamily="34" charset="0"/>
                <a:buChar char="•"/>
              </a:pPr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анализ </a:t>
              </a:r>
              <a:r>
                <a:rPr lang="ru-RU" sz="1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качества </a:t>
              </a:r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ОС;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marL="171450" indent="-171450">
                <a:buFont typeface="Arial" pitchFamily="34" charset="0"/>
                <a:buChar char="•"/>
              </a:pPr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оценка результатов </a:t>
              </a:r>
              <a:r>
                <a:rPr lang="ru-RU" sz="14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аккредитации</a:t>
              </a:r>
            </a:p>
            <a:p>
              <a:pPr algn="ctr"/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6858876" y="3355177"/>
              <a:ext cx="1981046" cy="187220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Общественная и профессиональная экспертиза ОС</a:t>
              </a:r>
            </a:p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(информационная система </a:t>
              </a:r>
              <a:r>
                <a:rPr lang="ru-RU" sz="14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«ТЕСТОЛОГИЯ -ЭССЕСМЕНТ»)</a:t>
              </a:r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cxnSp>
          <p:nvCxnSpPr>
            <p:cNvPr id="18" name="Прямая со стрелкой 17"/>
            <p:cNvCxnSpPr/>
            <p:nvPr/>
          </p:nvCxnSpPr>
          <p:spPr>
            <a:xfrm flipH="1">
              <a:off x="2195736" y="2936001"/>
              <a:ext cx="504056" cy="34582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Прямая со стрелкой 19"/>
            <p:cNvCxnSpPr/>
            <p:nvPr/>
          </p:nvCxnSpPr>
          <p:spPr>
            <a:xfrm>
              <a:off x="6858000" y="2950408"/>
              <a:ext cx="611242" cy="338188"/>
            </a:xfrm>
            <a:prstGeom prst="straightConnector1">
              <a:avLst/>
            </a:prstGeom>
            <a:ln>
              <a:tailEnd type="arrow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</p:cxnSp>
        <p:pic>
          <p:nvPicPr>
            <p:cNvPr id="32770" name="Picture 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25554" y="4650566"/>
              <a:ext cx="648073" cy="61685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7385" y="4208349"/>
              <a:ext cx="2020336" cy="14825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982409" y="5465465"/>
              <a:ext cx="1303591" cy="461665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2400" b="1" dirty="0" smtClean="0">
                  <a:ln w="1905"/>
                  <a:gradFill>
                    <a:gsLst>
                      <a:gs pos="0">
                        <a:schemeClr val="accent6">
                          <a:shade val="20000"/>
                          <a:satMod val="200000"/>
                        </a:schemeClr>
                      </a:gs>
                      <a:gs pos="78000">
                        <a:schemeClr val="accent6">
                          <a:tint val="90000"/>
                          <a:shade val="89000"/>
                          <a:satMod val="220000"/>
                        </a:schemeClr>
                      </a:gs>
                      <a:gs pos="100000">
                        <a:schemeClr val="accent6">
                          <a:tint val="12000"/>
                          <a:satMod val="255000"/>
                        </a:schemeClr>
                      </a:gs>
                    </a:gsLst>
                    <a:lin ang="5400000"/>
                  </a:gradFill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36 ч.</a:t>
              </a:r>
              <a:endParaRPr lang="ru-RU" sz="2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3" name="Рисунок 22"/>
            <p:cNvPicPr>
              <a:picLocks noChangeAspect="1"/>
            </p:cNvPicPr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447764" y="5044058"/>
              <a:ext cx="1054365" cy="1489457"/>
            </a:xfrm>
            <a:prstGeom prst="rect">
              <a:avLst/>
            </a:prstGeom>
          </p:spPr>
        </p:pic>
        <p:pic>
          <p:nvPicPr>
            <p:cNvPr id="25" name="Рисунок 24"/>
            <p:cNvPicPr>
              <a:picLocks noChangeAspect="1"/>
            </p:cNvPicPr>
            <p:nvPr/>
          </p:nvPicPr>
          <p:blipFill>
            <a:blip r:embed="rId7" cstate="print"/>
            <a:stretch>
              <a:fillRect/>
            </a:stretch>
          </p:blipFill>
          <p:spPr>
            <a:xfrm rot="582379">
              <a:off x="3079955" y="5090559"/>
              <a:ext cx="1111369" cy="1623816"/>
            </a:xfrm>
            <a:prstGeom prst="rect">
              <a:avLst/>
            </a:prstGeom>
          </p:spPr>
        </p:pic>
        <p:pic>
          <p:nvPicPr>
            <p:cNvPr id="32772" name="Picture 4" descr="http://hyser.com.ua/wp-content/uploads/2016/03/bd.png"/>
            <p:cNvPicPr>
              <a:picLocks noChangeAspect="1"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45683" y="4419132"/>
              <a:ext cx="1783745" cy="133780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Прямоугольник 10"/>
            <p:cNvSpPr/>
            <p:nvPr/>
          </p:nvSpPr>
          <p:spPr>
            <a:xfrm>
              <a:off x="4625877" y="5515705"/>
              <a:ext cx="2537744" cy="132343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6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-лингвистическая </a:t>
              </a:r>
              <a:r>
                <a:rPr lang="ru-RU" sz="16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трудность, </a:t>
              </a:r>
              <a:endPara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-когнитивная </a:t>
              </a:r>
              <a:r>
                <a:rPr lang="ru-RU" sz="16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сложность, </a:t>
              </a:r>
              <a:endParaRPr lang="ru-RU" sz="16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r>
                <a:rPr lang="ru-RU" sz="16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-</a:t>
              </a:r>
              <a:r>
                <a:rPr lang="ru-RU" sz="1600" b="1" i="1" dirty="0" err="1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валидность</a:t>
              </a:r>
              <a:r>
                <a:rPr lang="ru-RU" sz="1600" b="1" i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i="1" dirty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заданий </a:t>
              </a:r>
            </a:p>
          </p:txBody>
        </p:sp>
        <p:pic>
          <p:nvPicPr>
            <p:cNvPr id="32774" name="Picture 6" descr="http://lib.khnu.km.ua/fond/NOV/NEW_01_2005/ch_41.jpg"/>
            <p:cNvPicPr>
              <a:picLocks noChangeAspect="1"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1758831">
              <a:off x="8304532" y="5622637"/>
              <a:ext cx="612578" cy="90752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777" name="Picture 9" descr="D:\презентация сентябрь\для през 6.jpg"/>
            <p:cNvPicPr>
              <a:picLocks noChangeAspect="1"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39102" y="5515705"/>
              <a:ext cx="1174824" cy="61060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4437246" y="3344430"/>
              <a:ext cx="2078969" cy="1092682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Создание</a:t>
              </a:r>
            </a:p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1600" b="1" dirty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Единого банка </a:t>
              </a:r>
              <a:r>
                <a:rPr lang="ru-RU" sz="1600" b="1" dirty="0" smtClean="0">
                  <a:solidFill>
                    <a:schemeClr val="bg1"/>
                  </a:solidFill>
                  <a:latin typeface="Times New Roman" pitchFamily="18" charset="0"/>
                  <a:cs typeface="Times New Roman" pitchFamily="18" charset="0"/>
                </a:rPr>
                <a:t>калиброванных заданий </a:t>
              </a:r>
            </a:p>
            <a:p>
              <a:pPr algn="ctr"/>
              <a:endParaRPr lang="ru-RU" sz="1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endParaRPr lang="ru-RU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9" name="Рисунок 28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70840"/>
            <a:ext cx="6372200" cy="5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691043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Рисунок 19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0524" y="67877"/>
            <a:ext cx="6372200" cy="539496"/>
          </a:xfrm>
          <a:prstGeom prst="rect">
            <a:avLst/>
          </a:prstGeom>
        </p:spPr>
      </p:pic>
      <p:grpSp>
        <p:nvGrpSpPr>
          <p:cNvPr id="2" name="Группа 1"/>
          <p:cNvGrpSpPr/>
          <p:nvPr/>
        </p:nvGrpSpPr>
        <p:grpSpPr>
          <a:xfrm>
            <a:off x="0" y="636895"/>
            <a:ext cx="9144000" cy="5824109"/>
            <a:chOff x="9866" y="-230616"/>
            <a:chExt cx="9144000" cy="5824109"/>
          </a:xfrm>
          <a:solidFill>
            <a:schemeClr val="bg1"/>
          </a:solidFill>
        </p:grpSpPr>
        <p:sp>
          <p:nvSpPr>
            <p:cNvPr id="4" name="Пятиугольник 3"/>
            <p:cNvSpPr/>
            <p:nvPr/>
          </p:nvSpPr>
          <p:spPr>
            <a:xfrm rot="5400000">
              <a:off x="4278405" y="-3281113"/>
              <a:ext cx="923330" cy="7848871"/>
            </a:xfrm>
            <a:prstGeom prst="homePlate">
              <a:avLst/>
            </a:prstGeom>
            <a:solidFill>
              <a:srgbClr val="FFE7FF"/>
            </a:solidFill>
            <a:ln/>
          </p:spPr>
          <p:style>
            <a:lnRef idx="2">
              <a:schemeClr val="accent1"/>
            </a:lnRef>
            <a:fillRef idx="1">
              <a:schemeClr val="lt1"/>
            </a:fillRef>
            <a:effectRef idx="0">
              <a:schemeClr val="accent1"/>
            </a:effectRef>
            <a:fontRef idx="minor">
              <a:schemeClr val="dk1"/>
            </a:fontRef>
          </p:style>
          <p:txBody>
            <a:bodyPr vert="vert270" rtlCol="0" anchor="ctr"/>
            <a:lstStyle/>
            <a:p>
              <a:pPr algn="ctr"/>
              <a:r>
                <a:rPr lang="ru-RU" sz="1600" b="1" dirty="0" smtClean="0">
                  <a:solidFill>
                    <a:schemeClr val="accent6"/>
                  </a:solidFill>
                  <a:latin typeface="Times New Roman" pitchFamily="18" charset="0"/>
                  <a:cs typeface="Times New Roman" pitchFamily="18" charset="0"/>
                </a:rPr>
                <a:t>НЕДОСТАТОЧНАЯ ГОТОВНОСТЬ ЧЛЕНОВ АК К ОЦЕНКЕ ПРАКТИЧЕСКИХ НАВЫКОВ В СИМУЛИРОВАННЫХ УСЛОВИЯХ</a:t>
              </a:r>
            </a:p>
          </p:txBody>
        </p:sp>
        <p:sp>
          <p:nvSpPr>
            <p:cNvPr id="5" name="Прямоугольник 4"/>
            <p:cNvSpPr/>
            <p:nvPr/>
          </p:nvSpPr>
          <p:spPr>
            <a:xfrm>
              <a:off x="243041" y="-59918"/>
              <a:ext cx="572593" cy="923330"/>
            </a:xfrm>
            <a:prstGeom prst="rect">
              <a:avLst/>
            </a:prstGeom>
            <a:grpFill/>
            <a:ln>
              <a:noFill/>
            </a:ln>
          </p:spPr>
          <p:txBody>
            <a:bodyPr wrap="none" lIns="91440" tIns="45720" rIns="91440" bIns="45720">
              <a:spAutoFit/>
            </a:bodyPr>
            <a:lstStyle/>
            <a:p>
              <a:pPr algn="ctr"/>
              <a:r>
                <a:rPr lang="ru-RU" sz="5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gradFill>
                    <a:gsLst>
                      <a:gs pos="0">
                        <a:schemeClr val="accent1">
                          <a:tint val="40000"/>
                          <a:satMod val="250000"/>
                        </a:schemeClr>
                      </a:gs>
                      <a:gs pos="9000">
                        <a:schemeClr val="accent1">
                          <a:tint val="52000"/>
                          <a:satMod val="300000"/>
                        </a:schemeClr>
                      </a:gs>
                      <a:gs pos="50000">
                        <a:schemeClr val="accent1">
                          <a:shade val="20000"/>
                          <a:satMod val="300000"/>
                        </a:schemeClr>
                      </a:gs>
                      <a:gs pos="79000">
                        <a:schemeClr val="accent1">
                          <a:tint val="52000"/>
                          <a:satMod val="300000"/>
                        </a:schemeClr>
                      </a:gs>
                      <a:gs pos="100000">
                        <a:schemeClr val="accent1">
                          <a:tint val="40000"/>
                          <a:satMod val="250000"/>
                        </a:schemeClr>
                      </a:gs>
                    </a:gsLst>
                    <a:lin ang="5400000"/>
                  </a:gradFill>
                </a:rPr>
                <a:t>2</a:t>
              </a:r>
              <a:endParaRPr lang="ru-RU" sz="5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endParaRPr>
            </a:p>
          </p:txBody>
        </p:sp>
        <p:sp>
          <p:nvSpPr>
            <p:cNvPr id="7" name="Прямоугольник 6"/>
            <p:cNvSpPr/>
            <p:nvPr/>
          </p:nvSpPr>
          <p:spPr>
            <a:xfrm>
              <a:off x="774543" y="1117273"/>
              <a:ext cx="7889963" cy="482014"/>
            </a:xfrm>
            <a:prstGeom prst="rect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ОБУЧЕНИЕ ЭКСПЕРТОВ- ЧЛЕНОВ АК  И РУКОВОДИТЕЛЕЙ </a:t>
              </a:r>
            </a:p>
            <a:p>
              <a:pPr algn="ctr"/>
              <a:r>
                <a:rPr lang="ru-RU" sz="1600" b="1" dirty="0" smtClean="0">
                  <a:latin typeface="Times New Roman" pitchFamily="18" charset="0"/>
                  <a:cs typeface="Times New Roman" pitchFamily="18" charset="0"/>
                </a:rPr>
                <a:t>СИМУЛЯЦИОННЫХ ЦЕНТРОВ</a:t>
              </a:r>
              <a:endParaRPr lang="ru-RU" sz="1600" b="1" dirty="0"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9218" name="Picture 2" descr="http://www.amursma.ru/upload/iblock/559/IMG_6563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442" y="1704210"/>
              <a:ext cx="3528392" cy="1944216"/>
            </a:xfrm>
            <a:prstGeom prst="rect">
              <a:avLst/>
            </a:prstGeom>
            <a:grpFill/>
            <a:ln w="88900" cap="sq">
              <a:noFill/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9219" name="Picture 3" descr="C:\Users\user\Pictures\инд пакет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5442" y="3642172"/>
              <a:ext cx="3499595" cy="1951321"/>
            </a:xfrm>
            <a:prstGeom prst="rect">
              <a:avLst/>
            </a:prstGeom>
            <a:grpFill/>
            <a:ln w="88900" cap="sq">
              <a:noFill/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pic>
          <p:nvPicPr>
            <p:cNvPr id="9220" name="Picture 4" descr="C:\Users\user\Pictures\фото па\ставроп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09866" y="3666249"/>
              <a:ext cx="3488424" cy="1914733"/>
            </a:xfrm>
            <a:prstGeom prst="rect">
              <a:avLst/>
            </a:prstGeom>
            <a:grpFill/>
            <a:ln w="88900" cap="sq">
              <a:noFill/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6" name="Прямоугольник 5"/>
            <p:cNvSpPr/>
            <p:nvPr/>
          </p:nvSpPr>
          <p:spPr>
            <a:xfrm>
              <a:off x="774543" y="1548977"/>
              <a:ext cx="3391550" cy="5636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Техническое оснащение станций ОСКЭ (паспорта)</a:t>
              </a:r>
              <a:endPara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911738" y="3630185"/>
              <a:ext cx="3391550" cy="5636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Индивидуальный пакет практических заданий</a:t>
              </a:r>
              <a:endPara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9221" name="Picture 5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840116" y="1655916"/>
              <a:ext cx="3558173" cy="2094614"/>
            </a:xfrm>
            <a:prstGeom prst="rect">
              <a:avLst/>
            </a:prstGeom>
            <a:grpFill/>
            <a:ln w="88900" cap="sq">
              <a:noFill/>
              <a:miter lim="800000"/>
            </a:ln>
            <a:effectLst>
              <a:outerShdw blurRad="55000" dist="18000" dir="5400000" algn="tl" rotWithShape="0">
                <a:srgbClr val="000000">
                  <a:alpha val="40000"/>
                </a:srgbClr>
              </a:outerShdw>
            </a:effectLst>
            <a:scene3d>
              <a:camera prst="orthographicFront"/>
              <a:lightRig rig="twoPt" dir="t">
                <a:rot lat="0" lon="0" rev="7200000"/>
              </a:lightRig>
            </a:scene3d>
            <a:sp3d>
              <a:bevelT w="25400" h="19050"/>
              <a:contourClr>
                <a:srgbClr val="FFFFFF"/>
              </a:contourClr>
            </a:sp3d>
            <a:extLst/>
          </p:spPr>
        </p:pic>
        <p:sp>
          <p:nvSpPr>
            <p:cNvPr id="16" name="Прямоугольник 15"/>
            <p:cNvSpPr/>
            <p:nvPr/>
          </p:nvSpPr>
          <p:spPr>
            <a:xfrm>
              <a:off x="9866" y="-230616"/>
              <a:ext cx="9144000" cy="385821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2400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ПРОБЛЕМЫ И ПУТИ ИХ РЕШЕНИЯ</a:t>
              </a:r>
              <a:endPara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4" name="Прямоугольник 13"/>
            <p:cNvSpPr/>
            <p:nvPr/>
          </p:nvSpPr>
          <p:spPr>
            <a:xfrm>
              <a:off x="4707164" y="3643058"/>
              <a:ext cx="3391550" cy="5636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Действия члена АК</a:t>
              </a:r>
              <a:endPara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4751895" y="1503411"/>
              <a:ext cx="3391550" cy="563645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1">
                      <a:lumMod val="50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Электронные чек-листы</a:t>
              </a:r>
              <a:endParaRPr lang="ru-RU" b="1" dirty="0">
                <a:solidFill>
                  <a:schemeClr val="accent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3" name="Прямоугольник 2"/>
          <p:cNvSpPr/>
          <p:nvPr/>
        </p:nvSpPr>
        <p:spPr>
          <a:xfrm>
            <a:off x="6351676" y="67877"/>
            <a:ext cx="2792324" cy="40879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025622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404664"/>
            <a:ext cx="7045622" cy="539496"/>
          </a:xfrm>
          <a:prstGeom prst="rect">
            <a:avLst/>
          </a:prstGeom>
        </p:spPr>
      </p:pic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32369" y="1015632"/>
            <a:ext cx="9111631" cy="707792"/>
          </a:xfrm>
          <a:solidFill>
            <a:schemeClr val="bg1"/>
          </a:solidFill>
        </p:spPr>
        <p:txBody>
          <a:bodyPr>
            <a:noAutofit/>
          </a:bodyPr>
          <a:lstStyle/>
          <a:p>
            <a:pPr algn="ctr"/>
            <a:r>
              <a:rPr lang="ru-RU" sz="2200" b="1" spc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АККРЕДИТАЦИЯ СПЕЦИАЛИСТОВ – ГАРАНТИЯ ВЫПОЛНЕНИЯ ТРЕБОВАНИЙ ФЕДЕРАЛЬНЫХ ЗАКОНОВ</a:t>
            </a:r>
            <a:endParaRPr lang="ru-RU" sz="2200" b="1" spc="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88840"/>
            <a:ext cx="3192873" cy="47015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3516401" y="2269601"/>
            <a:ext cx="5376081" cy="4299001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sz="2200" b="1" dirty="0" smtClean="0">
                <a:solidFill>
                  <a:srgbClr val="C00000"/>
                </a:solidFill>
                <a:latin typeface="Bookman Old Style" pitchFamily="18" charset="0"/>
              </a:rPr>
              <a:t>Статья </a:t>
            </a:r>
            <a:r>
              <a:rPr lang="ru-RU" sz="2200" b="1" dirty="0">
                <a:solidFill>
                  <a:srgbClr val="C00000"/>
                </a:solidFill>
                <a:latin typeface="Bookman Old Style" pitchFamily="18" charset="0"/>
              </a:rPr>
              <a:t>69 Федерального закона от </a:t>
            </a:r>
            <a:r>
              <a:rPr lang="ru-RU" sz="2200" b="1" dirty="0" smtClean="0">
                <a:solidFill>
                  <a:srgbClr val="C00000"/>
                </a:solidFill>
                <a:latin typeface="Bookman Old Style" pitchFamily="18" charset="0"/>
              </a:rPr>
              <a:t>21.11.2011</a:t>
            </a:r>
            <a:r>
              <a:rPr lang="en-US" sz="22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200" b="1" dirty="0" smtClean="0">
                <a:solidFill>
                  <a:srgbClr val="C00000"/>
                </a:solidFill>
                <a:latin typeface="Bookman Old Style" pitchFamily="18" charset="0"/>
              </a:rPr>
              <a:t> </a:t>
            </a:r>
            <a:r>
              <a:rPr lang="ru-RU" sz="2200" b="1" dirty="0">
                <a:solidFill>
                  <a:srgbClr val="C00000"/>
                </a:solidFill>
                <a:latin typeface="Bookman Old Style" pitchFamily="18" charset="0"/>
              </a:rPr>
              <a:t>№ </a:t>
            </a:r>
            <a:r>
              <a:rPr lang="ru-RU" sz="2200" b="1" dirty="0" smtClean="0">
                <a:solidFill>
                  <a:srgbClr val="C00000"/>
                </a:solidFill>
                <a:latin typeface="Bookman Old Style" pitchFamily="18" charset="0"/>
              </a:rPr>
              <a:t>323-ФЗ</a:t>
            </a:r>
            <a:endParaRPr lang="ru-RU" sz="2200" dirty="0" smtClean="0">
              <a:solidFill>
                <a:srgbClr val="C00000"/>
              </a:solidFill>
              <a:latin typeface="Bookman Old Style" pitchFamily="18" charset="0"/>
            </a:endParaRPr>
          </a:p>
          <a:p>
            <a:pPr algn="just"/>
            <a:r>
              <a:rPr lang="ru-RU" sz="2200" dirty="0" smtClean="0">
                <a:solidFill>
                  <a:srgbClr val="C00000"/>
                </a:solidFill>
                <a:latin typeface="Bookman Old Style" pitchFamily="18" charset="0"/>
              </a:rPr>
              <a:t>право </a:t>
            </a:r>
            <a:r>
              <a:rPr lang="ru-RU" sz="2200" dirty="0">
                <a:solidFill>
                  <a:srgbClr val="C00000"/>
                </a:solidFill>
                <a:latin typeface="Bookman Old Style" pitchFamily="18" charset="0"/>
              </a:rPr>
              <a:t>на осуществление медицинской деятельности в Российской Федерации имеют лица, получившие медицинское или иное образование в Российской Федерации в соответствии с федеральными государственными образовательными стандартами и имеющие </a:t>
            </a:r>
            <a:r>
              <a:rPr lang="ru-RU" sz="2200" b="1" i="1" dirty="0">
                <a:solidFill>
                  <a:srgbClr val="C00000"/>
                </a:solidFill>
                <a:latin typeface="Bookman Old Style" pitchFamily="18" charset="0"/>
              </a:rPr>
              <a:t>свидетельство об аккредитации </a:t>
            </a:r>
            <a:r>
              <a:rPr lang="ru-RU" sz="2200" b="1" i="1" dirty="0" smtClean="0">
                <a:solidFill>
                  <a:srgbClr val="C00000"/>
                </a:solidFill>
                <a:latin typeface="Bookman Old Style" pitchFamily="18" charset="0"/>
              </a:rPr>
              <a:t>специалиста</a:t>
            </a:r>
            <a:endParaRPr lang="ru-RU" sz="2200" i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7729686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ятиугольник 3"/>
          <p:cNvSpPr/>
          <p:nvPr/>
        </p:nvSpPr>
        <p:spPr>
          <a:xfrm rot="5400000">
            <a:off x="4391979" y="-2151618"/>
            <a:ext cx="864097" cy="7848871"/>
          </a:xfrm>
          <a:prstGeom prst="homePlate">
            <a:avLst/>
          </a:prstGeom>
          <a:solidFill>
            <a:srgbClr val="FF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>
              <a:defRPr/>
            </a:pP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НЕДОСТАТОЧНАЯ ГОТОВНОСТЬ ВЫПУСКНИКОВ К ОЦЕНКЕ ПН  В СИМУЛИРОВАННЫХ УСЛОВИЯХ </a:t>
            </a:r>
            <a:endParaRPr lang="ru-RU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7504" y="1124744"/>
            <a:ext cx="5725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3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971600" y="4077072"/>
            <a:ext cx="7848872" cy="6480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РАЗРАБОТКА СТАНДАРТИЗИРОВАННЫХ  ОЦЕНОЧНЫХ РУБРИК ДЛЯ КАЖДОГО ВОПРОСА СИТУАЦИОННЫХ ЗАДАЧ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0" y="908721"/>
            <a:ext cx="9144000" cy="28803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ПРОБЛЕМЫ И ПУТИ ИХ РЕШЕНИЯ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21" y="386638"/>
            <a:ext cx="6372200" cy="539496"/>
          </a:xfrm>
          <a:prstGeom prst="rect">
            <a:avLst/>
          </a:prstGeom>
        </p:spPr>
      </p:pic>
      <p:sp>
        <p:nvSpPr>
          <p:cNvPr id="8" name="Пятиугольник 7"/>
          <p:cNvSpPr/>
          <p:nvPr/>
        </p:nvSpPr>
        <p:spPr>
          <a:xfrm rot="5400000">
            <a:off x="4561152" y="1448780"/>
            <a:ext cx="720080" cy="7848871"/>
          </a:xfrm>
          <a:prstGeom prst="homePlate">
            <a:avLst/>
          </a:prstGeom>
          <a:solidFill>
            <a:srgbClr val="FF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ВХОЖДЕНИЕ В СИСТЕМУ НМО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107504" y="4845829"/>
            <a:ext cx="5725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5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96758" y="5733256"/>
            <a:ext cx="7848872" cy="93610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РАЗРАБОТКА ОБРАЗОВАТЕЛЬНЫХ ПРОГРАММ (МОДУЛЕЙ) ДЛЯ НЕПРЕРЫВНОГО МЕДИЦИНСКОГО ОБРАЗОВАНИЯ ЛИЦ, УСПЕШНО ПРОШЕДШИХ ПЕРВИЧНУЮ АККРЕДИТАЦИЮ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ятиугольник 11"/>
          <p:cNvSpPr/>
          <p:nvPr/>
        </p:nvSpPr>
        <p:spPr>
          <a:xfrm rot="5400000">
            <a:off x="4535995" y="-279411"/>
            <a:ext cx="864096" cy="7848871"/>
          </a:xfrm>
          <a:prstGeom prst="homePlate">
            <a:avLst/>
          </a:prstGeom>
          <a:solidFill>
            <a:srgbClr val="FFE7FF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vert270" rtlCol="0" anchor="ctr"/>
          <a:lstStyle/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ВОЗМОЖНАЯ СУБЪЕКТИВНАЯ ОЦЕНКА АККРЕДИТУЕМОГО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НА 3 ЭТАПЕ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107503" y="2996952"/>
            <a:ext cx="572593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5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4</a:t>
            </a:r>
            <a:endParaRPr lang="ru-RU" sz="5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996758" y="2204864"/>
            <a:ext cx="7848872" cy="64807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ПРОВЕДЕНИЕ РЕПЕТИЦИОННЫХ ТРЕНИНГОВ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322008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0521" y="386638"/>
            <a:ext cx="6372200" cy="539496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-10521" y="904249"/>
            <a:ext cx="915452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БЛИЖАЙШИЕ ЗАДАЧИ: </a:t>
            </a:r>
            <a:endParaRPr lang="ru-RU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АКТУАЛИЗАЦИЯ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ЕДИНОЙ БАЗЫ </a:t>
            </a:r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ОЦЕНОЧНЫХ СРЕДСТВ (ОС) </a:t>
            </a:r>
          </a:p>
          <a:p>
            <a:pPr algn="ctr"/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СТОМАТОЛОГИИ - 2017</a:t>
            </a: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2700495"/>
              </p:ext>
            </p:extLst>
          </p:nvPr>
        </p:nvGraphicFramePr>
        <p:xfrm>
          <a:off x="2915816" y="1841778"/>
          <a:ext cx="5796135" cy="43235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32045"/>
                <a:gridCol w="1932045"/>
                <a:gridCol w="1932045"/>
              </a:tblGrid>
              <a:tr h="110250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Единая база ОС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2016</a:t>
                      </a:r>
                      <a:r>
                        <a:rPr lang="ru-RU" sz="24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г.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>
                          <a:solidFill>
                            <a:srgbClr val="FF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2017 г.</a:t>
                      </a:r>
                      <a:endParaRPr lang="ru-RU" sz="2400" dirty="0">
                        <a:solidFill>
                          <a:srgbClr val="FF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</a:tr>
              <a:tr h="968947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Тестовые задания</a:t>
                      </a:r>
                      <a:endPara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3290</a:t>
                      </a:r>
                      <a:endParaRPr lang="ru-RU" sz="2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4500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2603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Практические</a:t>
                      </a:r>
                      <a:r>
                        <a:rPr lang="ru-RU" b="1" baseline="0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навыки</a:t>
                      </a:r>
                      <a:endPara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126035">
                <a:tc>
                  <a:txBody>
                    <a:bodyPr/>
                    <a:lstStyle/>
                    <a:p>
                      <a:r>
                        <a:rPr lang="ru-RU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Ситуационные задачи</a:t>
                      </a:r>
                      <a:endParaRPr lang="ru-RU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chemeClr val="accent6">
                              <a:lumMod val="75000"/>
                            </a:schemeClr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  <a:endParaRPr lang="ru-RU" sz="2800" b="1" dirty="0">
                        <a:solidFill>
                          <a:schemeClr val="accent6">
                            <a:lumMod val="75000"/>
                          </a:schemeClr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b="1" dirty="0" smtClean="0">
                          <a:solidFill>
                            <a:srgbClr val="C0000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300-350</a:t>
                      </a:r>
                      <a:endParaRPr lang="ru-RU" sz="2800" b="1" dirty="0">
                        <a:solidFill>
                          <a:srgbClr val="C0000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44034" name="Picture 2" descr="http://callright.ru/wp-content/themes/new-callright/images/actual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521" y="2492896"/>
            <a:ext cx="2854330" cy="29249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C:\Users\user\Pictures\Фото для презентаций\4.jpg"/>
          <p:cNvPicPr>
            <a:picLocks noChangeAspect="1" noChangeArrowheads="1"/>
          </p:cNvPicPr>
          <p:nvPr/>
        </p:nvPicPr>
        <p:blipFill>
          <a:blip r:embed="rId2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334" y="367836"/>
            <a:ext cx="9144001" cy="6381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539552" y="1988840"/>
            <a:ext cx="813690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СПАСИБО</a:t>
            </a:r>
          </a:p>
          <a:p>
            <a:pPr algn="ctr"/>
            <a:r>
              <a:rPr lang="ru-RU" sz="4800" b="1" dirty="0" smtClean="0">
                <a:solidFill>
                  <a:srgbClr val="C00000"/>
                </a:solidFill>
                <a:latin typeface="Bookman Old Style" pitchFamily="18" charset="0"/>
                <a:cs typeface="Times New Roman" pitchFamily="18" charset="0"/>
              </a:rPr>
              <a:t> ЗА ВНИМАНИЕ!</a:t>
            </a:r>
            <a:endParaRPr lang="ru-RU" sz="48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6388489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8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8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889" y="405686"/>
            <a:ext cx="9252520" cy="6336704"/>
          </a:xfrm>
          <a:prstGeom prst="rect">
            <a:avLst/>
          </a:prstGeom>
          <a:noFill/>
          <a:ln>
            <a:noFill/>
          </a:ln>
        </p:spPr>
      </p:pic>
      <p:sp>
        <p:nvSpPr>
          <p:cNvPr id="2" name="TextBox 1"/>
          <p:cNvSpPr txBox="1"/>
          <p:nvPr/>
        </p:nvSpPr>
        <p:spPr>
          <a:xfrm>
            <a:off x="-47889" y="1021485"/>
            <a:ext cx="9145578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500" b="1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ПЕРВИЧНАЯ АККРЕДИТАЦИЯ СПЕЦИАЛИСТОВ</a:t>
            </a:r>
          </a:p>
        </p:txBody>
      </p:sp>
      <p:sp>
        <p:nvSpPr>
          <p:cNvPr id="3" name="Стрелка вправо 2"/>
          <p:cNvSpPr/>
          <p:nvPr/>
        </p:nvSpPr>
        <p:spPr>
          <a:xfrm>
            <a:off x="228093" y="2295871"/>
            <a:ext cx="8892480" cy="3081276"/>
          </a:xfrm>
          <a:prstGeom prst="rightArrow">
            <a:avLst/>
          </a:prstGeom>
          <a:noFill/>
          <a:effectLst>
            <a:outerShdw blurRad="50800" dist="38100" dir="18900000" algn="bl" rotWithShape="0">
              <a:prstClr val="black">
                <a:alpha val="40000"/>
              </a:prstClr>
            </a:outerShdw>
          </a:effectLst>
          <a:scene3d>
            <a:camera prst="perspectiveAbove"/>
            <a:lightRig rig="threePt" dir="t"/>
          </a:scene3d>
          <a:sp3d>
            <a:bevelT w="139700" prst="cross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130" name="Picture 10" descr="http://s8.hostingkartinok.com/uploads/images/2015/10/3341a751bc3c6546b570fee58b77c42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231" y="2478926"/>
            <a:ext cx="4968552" cy="309634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059832" y="1406150"/>
            <a:ext cx="269988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Стоматология</a:t>
            </a:r>
            <a:endParaRPr lang="ru-RU" sz="28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6743343" y="3540918"/>
            <a:ext cx="1787293" cy="76944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pattFill prst="pct50">
                  <a:fgClr>
                    <a:schemeClr val="accent1"/>
                  </a:fgClr>
                  <a:bgClr>
                    <a:schemeClr val="accent1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accent1"/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2016 г.</a:t>
            </a:r>
            <a:endParaRPr lang="ru-RU" sz="4400" b="1" cap="none" spc="0" dirty="0">
              <a:ln w="12700">
                <a:solidFill>
                  <a:schemeClr val="accent1"/>
                </a:solidFill>
                <a:prstDash val="solid"/>
              </a:ln>
              <a:pattFill prst="pct50">
                <a:fgClr>
                  <a:schemeClr val="accent1"/>
                </a:fgClr>
                <a:bgClr>
                  <a:schemeClr val="accent1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accent1"/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2" name="Рисунок 1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4" y="401881"/>
            <a:ext cx="7045622" cy="539496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5076056" y="5758325"/>
            <a:ext cx="385200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277 выпускников</a:t>
            </a:r>
            <a:endParaRPr lang="ru-RU" sz="3600" b="1" dirty="0">
              <a:solidFill>
                <a:srgbClr val="7030A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556945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28" y="1475864"/>
            <a:ext cx="9040813" cy="59007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 descr="http://www.smolmed.ru/wp-content/uploads/2016/01/2-7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5206" y="1299492"/>
            <a:ext cx="2155241" cy="1539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743842" y="1367829"/>
            <a:ext cx="289495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Arial Black" pitchFamily="34" charset="0"/>
                <a:cs typeface="Arial" pitchFamily="34" charset="0"/>
              </a:rPr>
              <a:t>МИНИСТЕРСТВО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Arial Black" pitchFamily="34" charset="0"/>
                <a:cs typeface="Arial" pitchFamily="34" charset="0"/>
              </a:rPr>
              <a:t>ЗДРАВООХРАНЕНИЯ</a:t>
            </a:r>
            <a:endParaRPr lang="ru-RU" sz="1400" b="1" dirty="0">
              <a:solidFill>
                <a:schemeClr val="tx1"/>
              </a:solidFill>
              <a:latin typeface="Arial Black" pitchFamily="34" charset="0"/>
              <a:cs typeface="Arial" pitchFamily="34" charset="0"/>
            </a:endParaRPr>
          </a:p>
          <a:p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РОССИЙСКОЙ ФЕДЕРАЦИИ</a:t>
            </a:r>
            <a:endParaRPr lang="ru-RU" sz="1400" b="1" dirty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7170" name="Picture 2" descr="http://labmgmu.ru/wp-content/uploads/2015/12/emblema_med_akademii_sechenova-600x57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36735" y="1262633"/>
            <a:ext cx="2606393" cy="14867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7" name="Прямоугольник 36"/>
          <p:cNvSpPr/>
          <p:nvPr/>
        </p:nvSpPr>
        <p:spPr>
          <a:xfrm>
            <a:off x="6404117" y="1367829"/>
            <a:ext cx="2894954" cy="1008112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</a:t>
            </a:r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ЕРВЫЙ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ОСКОВСКИЙ </a:t>
            </a:r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</a:t>
            </a:r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ОСУДАРСТВЕННЫЙ</a:t>
            </a:r>
          </a:p>
          <a:p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М</a:t>
            </a:r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ЕДИЦИНСКИЙ </a:t>
            </a:r>
            <a:r>
              <a:rPr lang="ru-RU" sz="14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</a:t>
            </a:r>
            <a:r>
              <a:rPr lang="ru-RU" sz="11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НИВЕРСИТЕТ</a:t>
            </a:r>
          </a:p>
          <a:p>
            <a:r>
              <a:rPr lang="ru-RU" sz="1200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              </a:t>
            </a:r>
            <a:r>
              <a:rPr lang="ru-RU" sz="1100" b="1" i="1" dirty="0" smtClean="0">
                <a:solidFill>
                  <a:schemeClr val="accent6">
                    <a:lumMod val="50000"/>
                  </a:schemeClr>
                </a:solidFill>
                <a:latin typeface="Bookman Old Style" pitchFamily="18" charset="0"/>
                <a:cs typeface="Arial" pitchFamily="34" charset="0"/>
              </a:rPr>
              <a:t>имени И.М. Сеченова</a:t>
            </a:r>
            <a:endParaRPr lang="ru-RU" sz="1100" b="1" i="1" dirty="0">
              <a:solidFill>
                <a:schemeClr val="accent6">
                  <a:lumMod val="50000"/>
                </a:schemeClr>
              </a:solidFill>
              <a:latin typeface="Bookman Old Style" pitchFamily="18" charset="0"/>
              <a:cs typeface="Arial" pitchFamily="34" charset="0"/>
            </a:endParaRPr>
          </a:p>
        </p:txBody>
      </p:sp>
      <p:cxnSp>
        <p:nvCxnSpPr>
          <p:cNvPr id="38" name="Прямая соединительная линия 37"/>
          <p:cNvCxnSpPr/>
          <p:nvPr/>
        </p:nvCxnSpPr>
        <p:spPr>
          <a:xfrm>
            <a:off x="4595503" y="1304821"/>
            <a:ext cx="1" cy="1676514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H="1">
            <a:off x="305294" y="2981335"/>
            <a:ext cx="426902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2" name="Прямая соединительная линия 41"/>
          <p:cNvCxnSpPr/>
          <p:nvPr/>
        </p:nvCxnSpPr>
        <p:spPr>
          <a:xfrm>
            <a:off x="5020800" y="1304821"/>
            <a:ext cx="0" cy="1539458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3" name="Прямая соединительная линия 42"/>
          <p:cNvCxnSpPr/>
          <p:nvPr/>
        </p:nvCxnSpPr>
        <p:spPr>
          <a:xfrm>
            <a:off x="4823445" y="1304821"/>
            <a:ext cx="22988" cy="1634326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H="1">
            <a:off x="4846433" y="2960112"/>
            <a:ext cx="3846230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H="1">
            <a:off x="5022134" y="2844279"/>
            <a:ext cx="2664296" cy="0"/>
          </a:xfrm>
          <a:prstGeom prst="line">
            <a:avLst/>
          </a:prstGeom>
          <a:ln>
            <a:solidFill>
              <a:srgbClr val="C0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4408138" y="1304821"/>
            <a:ext cx="0" cy="1534129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 flipH="1">
            <a:off x="1743842" y="2863291"/>
            <a:ext cx="2664296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" name="Прямоугольник 3"/>
          <p:cNvSpPr/>
          <p:nvPr/>
        </p:nvSpPr>
        <p:spPr>
          <a:xfrm>
            <a:off x="239369" y="3296159"/>
            <a:ext cx="4276184" cy="72008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err="1" smtClean="0">
                <a:solidFill>
                  <a:srgbClr val="002060"/>
                </a:solidFill>
                <a:latin typeface="Bookman Old Style" pitchFamily="18" charset="0"/>
              </a:rPr>
              <a:t>Аккредитационные</a:t>
            </a:r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 комиссии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240618" y="4426233"/>
            <a:ext cx="4274935" cy="936104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Контроль за разработкой оценочных средств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240618" y="5866393"/>
            <a:ext cx="4274935" cy="108012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002060"/>
                </a:solidFill>
                <a:latin typeface="Bookman Old Style" pitchFamily="18" charset="0"/>
              </a:rPr>
              <a:t>Функции по организации проведения аккредитации</a:t>
            </a:r>
            <a:endParaRPr lang="ru-RU" sz="2400" dirty="0">
              <a:solidFill>
                <a:srgbClr val="002060"/>
              </a:solidFill>
              <a:latin typeface="Bookman Old Style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851445" y="3296159"/>
            <a:ext cx="4191871" cy="936103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Bookman Old Style" pitchFamily="18" charset="0"/>
              </a:rPr>
              <a:t>Методический центр аккредитации специалистов</a:t>
            </a:r>
            <a:endParaRPr lang="ru-RU" sz="2000" b="1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4851445" y="4443467"/>
            <a:ext cx="4191871" cy="1062886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  <a:t>Организация подготовки Единой базы  оценочных средств</a:t>
            </a:r>
            <a:endParaRPr lang="ru-RU" sz="24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4876349" y="5866393"/>
            <a:ext cx="4191871" cy="1080120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 smtClean="0">
                <a:solidFill>
                  <a:srgbClr val="C00000"/>
                </a:solidFill>
                <a:latin typeface="Bookman Old Style" pitchFamily="18" charset="0"/>
              </a:rPr>
              <a:t>Методическое обеспечение первичной аккредитации</a:t>
            </a:r>
            <a:endParaRPr lang="ru-RU" sz="2400" dirty="0">
              <a:solidFill>
                <a:srgbClr val="C00000"/>
              </a:solidFill>
              <a:latin typeface="Bookman Old Style" pitchFamily="18" charset="0"/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-35265" y="833509"/>
            <a:ext cx="9144000" cy="4291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r>
              <a:rPr lang="ru-RU" sz="24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РАБОТА ПО СОЗДАНИЮ СИСТЕМЫ АККРЕДИТАЦИИ</a:t>
            </a:r>
          </a:p>
        </p:txBody>
      </p:sp>
      <p:pic>
        <p:nvPicPr>
          <p:cNvPr id="26" name="Рисунок 25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01801"/>
            <a:ext cx="7045622" cy="5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0505742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052736"/>
            <a:ext cx="8229600" cy="1368152"/>
          </a:xfrm>
        </p:spPr>
        <p:txBody>
          <a:bodyPr>
            <a:normAutofit/>
          </a:bodyPr>
          <a:lstStyle/>
          <a:p>
            <a:pPr algn="just"/>
            <a:r>
              <a:rPr lang="ru-RU" sz="2000" b="1" spc="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АВТОРСКИЙ КОЛЛЕКТИВ ПО РАЗРАБОТКЕ И ЭКСПЕРТИЗЕ ОЦЕНОЧНЫХ СРЕДСТВ ПО СПЕЦИАЛЬНОСТИ «СТОМАТОЛОГИЯ»   ВОЗГЛАВИЛИ:</a:t>
            </a:r>
            <a:endParaRPr lang="ru-RU" sz="2000" dirty="0">
              <a:solidFill>
                <a:srgbClr val="C0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2348880"/>
            <a:ext cx="8507288" cy="4128120"/>
          </a:xfrm>
        </p:spPr>
        <p:txBody>
          <a:bodyPr>
            <a:normAutofit lnSpcReduction="10000"/>
          </a:bodyPr>
          <a:lstStyle/>
          <a:p>
            <a:pPr marL="457200" indent="-457200" algn="just"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Московский государственный медико-стоматологический  университет имени                    А.И. Евдокимова Минздрава России</a:t>
            </a:r>
          </a:p>
          <a:p>
            <a:pPr marL="342900" indent="-342900">
              <a:buFont typeface="+mj-lt"/>
              <a:buAutoNum type="arabicPeriod"/>
            </a:pP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Первый Московский государственный медицинский университет имени И.М. Сеченова Минздрава России</a:t>
            </a:r>
          </a:p>
          <a:p>
            <a:pPr marL="457200" indent="-457200" algn="just">
              <a:buFont typeface="+mj-lt"/>
              <a:buAutoNum type="arabicPeriod"/>
            </a:pPr>
            <a:endParaRPr lang="ru-RU" sz="2800" b="1" dirty="0" smtClean="0">
              <a:solidFill>
                <a:schemeClr val="accent1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 algn="just">
              <a:buFont typeface="+mj-lt"/>
              <a:buAutoNum type="arabicPeriod"/>
            </a:pPr>
            <a:r>
              <a:rPr lang="ru-RU" sz="2800" b="1" dirty="0" smtClean="0">
                <a:solidFill>
                  <a:schemeClr val="accent1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Стоматологическая ассоциация России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1583"/>
            <a:ext cx="6795282" cy="539496"/>
          </a:xfrm>
          <a:prstGeom prst="rect">
            <a:avLst/>
          </a:prstGeom>
        </p:spPr>
      </p:pic>
    </p:spTree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5" y="908721"/>
            <a:ext cx="8928992" cy="1015663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endParaRPr lang="ru-RU" sz="2000" b="1" dirty="0" smtClean="0">
              <a:ln>
                <a:solidFill>
                  <a:srgbClr val="0070C0"/>
                </a:solidFill>
              </a:ln>
              <a:solidFill>
                <a:srgbClr val="0070C0"/>
              </a:solidFill>
            </a:endParaRPr>
          </a:p>
          <a:p>
            <a:pPr algn="ctr"/>
            <a:r>
              <a:rPr lang="ru-RU" sz="20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ОРГАНИЗАЦИЯ РАЗРАБОТКИ  И ФОРМИРОВАНИЕ  ЕДИНОЙ БАЗЫ ОЦЕНОЧНЫХ СРЕДСТВ ПО СПЕЦИАЛЬНОСТИ «СТОМАТОЛОГИЯ»</a:t>
            </a:r>
            <a:endParaRPr lang="ru-RU" sz="20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углом 12"/>
          <p:cNvSpPr/>
          <p:nvPr/>
        </p:nvSpPr>
        <p:spPr>
          <a:xfrm>
            <a:off x="7094709" y="2605023"/>
            <a:ext cx="708466" cy="576064"/>
          </a:xfrm>
          <a:prstGeom prst="bentArrow">
            <a:avLst>
              <a:gd name="adj1" fmla="val 950"/>
              <a:gd name="adj2" fmla="val 25000"/>
              <a:gd name="adj3" fmla="val 25000"/>
              <a:gd name="adj4" fmla="val 43750"/>
            </a:avLst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179512" y="2708920"/>
            <a:ext cx="8781782" cy="3547022"/>
            <a:chOff x="103152" y="1675523"/>
            <a:chExt cx="8781782" cy="3074743"/>
          </a:xfrm>
        </p:grpSpPr>
        <p:pic>
          <p:nvPicPr>
            <p:cNvPr id="4" name="Picture 2" descr="C:\Users\user\Pictures\upload_engrupo5861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466647" y="1797717"/>
              <a:ext cx="1680229" cy="1512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103152" y="2553994"/>
              <a:ext cx="1152128" cy="34683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sz="2000" b="1" dirty="0" smtClean="0">
                  <a:solidFill>
                    <a:srgbClr val="002060"/>
                  </a:solidFill>
                  <a:latin typeface="Times New Roman" pitchFamily="18" charset="0"/>
                  <a:cs typeface="Times New Roman" pitchFamily="18" charset="0"/>
                </a:rPr>
                <a:t>МЦА</a:t>
              </a:r>
              <a:endParaRPr lang="ru-RU" sz="2000" b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6" name="Picture 5" descr="http://cdn2.hubspot.net/hub/37772/file-2557518731-jpg/Trainings/bigstock--D-Small-People--Training-Cou-65362918.jpg?t=1430858685869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98617" y="1716972"/>
              <a:ext cx="1774834" cy="15125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Прямоугольник 6"/>
            <p:cNvSpPr/>
            <p:nvPr/>
          </p:nvSpPr>
          <p:spPr>
            <a:xfrm>
              <a:off x="3922332" y="3278917"/>
              <a:ext cx="1527405" cy="80039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обучение </a:t>
              </a:r>
              <a:endPara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авторских</a:t>
              </a:r>
            </a:p>
            <a:p>
              <a:pPr algn="ctr"/>
              <a:r>
                <a:rPr lang="ru-RU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коллективов</a:t>
              </a:r>
              <a:endPara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1397045" y="3229525"/>
              <a:ext cx="2143557" cy="1520741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Создание консорциума (</a:t>
              </a:r>
              <a:r>
                <a:rPr lang="ru-RU" b="1" dirty="0" err="1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НКО+ВУЗы</a:t>
              </a:r>
              <a:r>
                <a:rPr lang="ru-RU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),</a:t>
              </a:r>
            </a:p>
            <a:p>
              <a:pPr algn="ctr"/>
              <a:r>
                <a:rPr lang="ru-RU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формирование </a:t>
              </a:r>
            </a:p>
            <a:p>
              <a:pPr algn="ctr"/>
              <a:r>
                <a:rPr lang="ru-RU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авторских  </a:t>
              </a:r>
            </a:p>
            <a:p>
              <a:pPr algn="ctr"/>
              <a:r>
                <a:rPr lang="ru-RU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коллективов</a:t>
              </a:r>
              <a:endPara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равая фигурная скобка 9"/>
            <p:cNvSpPr/>
            <p:nvPr/>
          </p:nvSpPr>
          <p:spPr>
            <a:xfrm>
              <a:off x="1199022" y="1861015"/>
              <a:ext cx="198023" cy="1806832"/>
            </a:xfrm>
            <a:prstGeom prst="rightBrace">
              <a:avLst/>
            </a:prstGeom>
            <a:ln w="3810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11" name="Picture 2" descr="http://verro.ru/img/6/f9/30/prezentatsii-slaydshou-l46918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328288" y="2107717"/>
              <a:ext cx="1313428" cy="131342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" name="Picture 4" descr="http://www.abc-color.com/image/coloring/clouds/001/cloud/cloud-picture-color.pn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631800" y="1675523"/>
              <a:ext cx="1253134" cy="86438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" name="Прямоугольник 13"/>
            <p:cNvSpPr/>
            <p:nvPr/>
          </p:nvSpPr>
          <p:spPr>
            <a:xfrm>
              <a:off x="6215704" y="3360870"/>
              <a:ext cx="2143557" cy="56027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ru-RU" b="1" dirty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формирование </a:t>
              </a:r>
              <a:endPara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  <a:p>
              <a:pPr algn="ctr"/>
              <a:r>
                <a:rPr lang="ru-RU" b="1" dirty="0" smtClean="0">
                  <a:solidFill>
                    <a:schemeClr val="accent6">
                      <a:lumMod val="75000"/>
                    </a:schemeClr>
                  </a:solidFill>
                  <a:latin typeface="Times New Roman" pitchFamily="18" charset="0"/>
                  <a:cs typeface="Times New Roman" pitchFamily="18" charset="0"/>
                </a:rPr>
                <a:t>Единой базы ОС</a:t>
              </a:r>
              <a:endPara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16" name="Рисунок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61583"/>
            <a:ext cx="6795282" cy="69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7612574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839" y="910869"/>
            <a:ext cx="9144000" cy="385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ЕДИНАЯ БАЗА ОЦЕНОЧНЫХ СРЕДСТВ   2016 г.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" name="Группа 1"/>
          <p:cNvGrpSpPr/>
          <p:nvPr/>
        </p:nvGrpSpPr>
        <p:grpSpPr>
          <a:xfrm>
            <a:off x="46839" y="1556793"/>
            <a:ext cx="8701625" cy="5301207"/>
            <a:chOff x="-14630" y="496039"/>
            <a:chExt cx="6458838" cy="6361960"/>
          </a:xfrm>
        </p:grpSpPr>
        <p:pic>
          <p:nvPicPr>
            <p:cNvPr id="5" name="Picture 2" descr="C:\Users\user\Pictures\1-_IetaJffKtBlbMXqAdqViw.jpe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667339" y="836712"/>
              <a:ext cx="1119969" cy="165618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" name="Picture 4" descr="C:\Users\user\Pictures\Fotolia_19730638_XS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708904" y="5318566"/>
              <a:ext cx="931455" cy="153943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98" name="Picture 2" descr="C:\Users\user\Pictures\Человечки для презентаций\firstaid_cpr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403208" y="2982463"/>
              <a:ext cx="1648229" cy="1846537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9" name="Прямоугольник 8"/>
            <p:cNvSpPr/>
            <p:nvPr/>
          </p:nvSpPr>
          <p:spPr>
            <a:xfrm>
              <a:off x="2843808" y="496039"/>
              <a:ext cx="3168352" cy="385821"/>
            </a:xfrm>
            <a:prstGeom prst="rect">
              <a:avLst/>
            </a:prstGeom>
            <a:solidFill>
              <a:srgbClr val="FFE7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b="1" dirty="0" smtClean="0">
                  <a:solidFill>
                    <a:schemeClr val="accent6"/>
                  </a:solidFill>
                  <a:latin typeface="Times New Roman" pitchFamily="18" charset="0"/>
                  <a:cs typeface="Times New Roman" pitchFamily="18" charset="0"/>
                </a:rPr>
                <a:t>ТЕСТОВЫЕ ЗАДАНИЯ</a:t>
              </a:r>
              <a:endParaRPr lang="ru-RU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0" name="Прямоугольник 9"/>
            <p:cNvSpPr/>
            <p:nvPr/>
          </p:nvSpPr>
          <p:spPr>
            <a:xfrm>
              <a:off x="2339752" y="2359534"/>
              <a:ext cx="4104456" cy="651775"/>
            </a:xfrm>
            <a:prstGeom prst="rect">
              <a:avLst/>
            </a:prstGeom>
            <a:solidFill>
              <a:srgbClr val="FFE7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500" b="1" dirty="0" smtClean="0">
                  <a:solidFill>
                    <a:schemeClr val="accent6"/>
                  </a:solidFill>
                  <a:latin typeface="Times New Roman" pitchFamily="18" charset="0"/>
                  <a:cs typeface="Times New Roman" pitchFamily="18" charset="0"/>
                </a:rPr>
                <a:t>ПРАКТИЧЕСКИЕ (СИМУЛЯЦИОННЫЕ) ЗАДАНИЯ</a:t>
              </a:r>
              <a:endParaRPr lang="ru-RU" sz="15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2339752" y="4582299"/>
              <a:ext cx="4104456" cy="640871"/>
            </a:xfrm>
            <a:prstGeom prst="rect">
              <a:avLst/>
            </a:prstGeom>
            <a:solidFill>
              <a:srgbClr val="FFE7FF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ru-RU" sz="1600" b="1" dirty="0" smtClean="0">
                  <a:solidFill>
                    <a:schemeClr val="accent6"/>
                  </a:solidFill>
                  <a:latin typeface="Times New Roman" pitchFamily="18" charset="0"/>
                  <a:cs typeface="Times New Roman" pitchFamily="18" charset="0"/>
                </a:rPr>
                <a:t>СИТУАЦИОННЫЕ ЗАДАЧИ </a:t>
              </a:r>
            </a:p>
            <a:p>
              <a:pPr algn="ctr"/>
              <a:r>
                <a:rPr lang="ru-RU" sz="1600" b="1" dirty="0" smtClean="0">
                  <a:solidFill>
                    <a:schemeClr val="accent6"/>
                  </a:solidFill>
                  <a:latin typeface="Times New Roman" pitchFamily="18" charset="0"/>
                  <a:cs typeface="Times New Roman" pitchFamily="18" charset="0"/>
                </a:rPr>
                <a:t>(МИНИ-КЕЙСЫ)</a:t>
              </a:r>
              <a:endParaRPr lang="ru-RU" sz="1600" b="1" dirty="0">
                <a:solidFill>
                  <a:schemeClr val="accent6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3" name="Прямоугольник 12"/>
            <p:cNvSpPr/>
            <p:nvPr/>
          </p:nvSpPr>
          <p:spPr>
            <a:xfrm>
              <a:off x="-14630" y="512528"/>
              <a:ext cx="2858438" cy="517106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  <a:scene3d>
                <a:camera prst="orthographicFront">
                  <a:rot lat="0" lon="0" rev="0"/>
                </a:camera>
                <a:lightRig rig="contrasting" dir="t">
                  <a:rot lat="0" lon="0" rev="4500000"/>
                </a:lightRig>
              </a:scene3d>
              <a:sp3d contourW="6350" prstMaterial="metal">
                <a:bevelT w="127000" h="31750" prst="relaxedInset"/>
                <a:contourClr>
                  <a:schemeClr val="accent1">
                    <a:shade val="75000"/>
                  </a:schemeClr>
                </a:contourClr>
              </a:sp3d>
            </a:bodyPr>
            <a:lstStyle/>
            <a:p>
              <a:pPr algn="ctr"/>
              <a:r>
                <a:rPr lang="ru-RU" sz="2200" b="1" cap="all" spc="130" dirty="0" smtClean="0">
                  <a:ln w="0"/>
                  <a:solidFill>
                    <a:srgbClr val="7030A0"/>
                  </a:soli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Times New Roman" pitchFamily="18" charset="0"/>
                </a:rPr>
                <a:t>Стоматология</a:t>
              </a:r>
              <a:r>
                <a:rPr lang="ru-RU" sz="2200" b="1" cap="all" dirty="0" smtClean="0">
                  <a:ln w="0"/>
                  <a:gradFill flip="none">
                    <a:gsLst>
                      <a:gs pos="0">
                        <a:schemeClr val="accent1">
                          <a:tint val="75000"/>
                          <a:shade val="75000"/>
                          <a:satMod val="170000"/>
                        </a:schemeClr>
                      </a:gs>
                      <a:gs pos="49000">
                        <a:schemeClr val="accent1">
                          <a:tint val="88000"/>
                          <a:shade val="65000"/>
                          <a:satMod val="172000"/>
                        </a:schemeClr>
                      </a:gs>
                      <a:gs pos="50000">
                        <a:schemeClr val="accent1">
                          <a:shade val="65000"/>
                          <a:satMod val="130000"/>
                        </a:schemeClr>
                      </a:gs>
                      <a:gs pos="92000">
                        <a:schemeClr val="accent1">
                          <a:shade val="50000"/>
                          <a:satMod val="120000"/>
                        </a:schemeClr>
                      </a:gs>
                      <a:gs pos="100000">
                        <a:schemeClr val="accent1">
                          <a:shade val="48000"/>
                          <a:satMod val="120000"/>
                        </a:schemeClr>
                      </a:gs>
                    </a:gsLst>
                    <a:lin ang="5400000"/>
                  </a:gradFill>
                  <a:effectLst>
                    <a:reflection blurRad="12700" stA="50000" endPos="50000" dist="5000" dir="5400000" sy="-100000" rotWithShape="0"/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endParaRPr lang="ru-RU" sz="2200" b="1" cap="all" dirty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5" name="Прямоугольник 14"/>
            <p:cNvSpPr/>
            <p:nvPr/>
          </p:nvSpPr>
          <p:spPr>
            <a:xfrm>
              <a:off x="1201327" y="1148661"/>
              <a:ext cx="1515266" cy="92340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3290</a:t>
              </a:r>
              <a:endPara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6" name="Прямоугольник 15"/>
            <p:cNvSpPr/>
            <p:nvPr/>
          </p:nvSpPr>
          <p:spPr>
            <a:xfrm>
              <a:off x="824486" y="3283902"/>
              <a:ext cx="1515266" cy="92340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88</a:t>
              </a:r>
              <a:endPara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1201327" y="5418178"/>
              <a:ext cx="1515266" cy="923403"/>
            </a:xfrm>
            <a:prstGeom prst="rect">
              <a:avLst/>
            </a:prstGeom>
            <a:noFill/>
          </p:spPr>
          <p:txBody>
            <a:bodyPr wrap="square" lIns="91440" tIns="45720" rIns="91440" bIns="45720">
              <a:spAutoFit/>
            </a:bodyPr>
            <a:lstStyle/>
            <a:p>
              <a:pPr algn="ctr"/>
              <a:r>
                <a:rPr lang="ru-RU" sz="4400" b="1" dirty="0" smtClean="0">
                  <a:ln w="10541" cmpd="sng">
                    <a:solidFill>
                      <a:schemeClr val="accent1">
                        <a:shade val="88000"/>
                        <a:satMod val="110000"/>
                      </a:schemeClr>
                    </a:solidFill>
                    <a:prstDash val="solid"/>
                  </a:ln>
                  <a:solidFill>
                    <a:srgbClr val="7030A0"/>
                  </a:solidFill>
                  <a:latin typeface="Times New Roman" pitchFamily="18" charset="0"/>
                  <a:cs typeface="Times New Roman" pitchFamily="18" charset="0"/>
                </a:rPr>
                <a:t>236</a:t>
              </a:r>
              <a:endParaRPr lang="ru-RU" sz="44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</p:grpSp>
      <p:pic>
        <p:nvPicPr>
          <p:cNvPr id="23" name="Рисунок 2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0" y="361583"/>
            <a:ext cx="7045622" cy="5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67038393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576" y="893717"/>
            <a:ext cx="9144000" cy="38582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ЭКСПЕРТИЗА ОЦЕНОЧНЫХ СРЕДСТВ (тесты)</a:t>
            </a:r>
            <a:endParaRPr lang="ru-RU" sz="24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" name="Группа 2"/>
          <p:cNvGrpSpPr/>
          <p:nvPr/>
        </p:nvGrpSpPr>
        <p:grpSpPr>
          <a:xfrm>
            <a:off x="444848" y="1418311"/>
            <a:ext cx="7871568" cy="5386854"/>
            <a:chOff x="-31010" y="424370"/>
            <a:chExt cx="6126286" cy="6454690"/>
          </a:xfrm>
        </p:grpSpPr>
        <p:pic>
          <p:nvPicPr>
            <p:cNvPr id="4103" name="Picture 7" descr="C:\Users\user\Pictures\Человечки для презентаций\3d-chelovechek-61_2.jp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504320" y="4181586"/>
              <a:ext cx="1565920" cy="15659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2" name="Picture 2" descr="C:\Users\user\Pictures\clipart-computers-headsets-team-work-programmer.jp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73301" y="2941042"/>
              <a:ext cx="1427018" cy="1287498"/>
            </a:xfrm>
            <a:prstGeom prst="roundRect">
              <a:avLst>
                <a:gd name="adj" fmla="val 8594"/>
              </a:avLst>
            </a:prstGeom>
            <a:solidFill>
              <a:srgbClr val="FFFFFF">
                <a:shade val="85000"/>
              </a:srgbClr>
            </a:solidFill>
            <a:ln>
              <a:noFill/>
            </a:ln>
            <a:effectLst>
              <a:reflection blurRad="12700" stA="38000" endPos="28000" dist="5000" dir="5400000" sy="-100000" algn="bl" rotWithShape="0"/>
            </a:effectLst>
            <a:extLst/>
          </p:spPr>
        </p:pic>
        <p:pic>
          <p:nvPicPr>
            <p:cNvPr id="13" name="Picture 6" descr="C:\Users\user\Pictures\Персональная-консультация.jp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95434" y="1780098"/>
              <a:ext cx="1299842" cy="12387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" name="Picture 5" descr="C:\Users\user\Pictures\Человечки для презентаций\Magnify-Glass-Image.jpg"/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339943" y="456386"/>
              <a:ext cx="1284734" cy="128380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01" name="Picture 5" descr="C:\Users\user\Pictures\Человечки для презентаций\Magnify-Glass-Image.jpg"/>
            <p:cNvPicPr>
              <a:picLocks noChangeAspect="1"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490671" y="424370"/>
              <a:ext cx="1348810" cy="134783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Прямоугольник 4"/>
            <p:cNvSpPr/>
            <p:nvPr/>
          </p:nvSpPr>
          <p:spPr>
            <a:xfrm>
              <a:off x="0" y="483392"/>
              <a:ext cx="5729630" cy="77674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342900" indent="-342900">
                <a:buAutoNum type="arabicPeriod"/>
              </a:pPr>
              <a:r>
                <a:rPr lang="ru-RU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Экспертиза формы – </a:t>
              </a:r>
              <a:r>
                <a:rPr lang="ru-RU" b="1" dirty="0" err="1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тестологи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0" y="1840933"/>
              <a:ext cx="5839481" cy="772872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2. Экспертиза качества содержания </a:t>
              </a:r>
              <a:r>
                <a:rPr lang="ru-RU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– </a:t>
              </a:r>
              <a:r>
                <a:rPr lang="ru-RU" b="1" dirty="0" smtClean="0">
                  <a:solidFill>
                    <a:schemeClr val="tx1"/>
                  </a:solidFill>
                  <a:latin typeface="Times New Roman" pitchFamily="18" charset="0"/>
                  <a:cs typeface="Times New Roman" pitchFamily="18" charset="0"/>
                </a:rPr>
                <a:t>эксперты</a:t>
              </a:r>
              <a:endParaRPr lang="ru-RU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7" name="Прямоугольник 16"/>
            <p:cNvSpPr/>
            <p:nvPr/>
          </p:nvSpPr>
          <p:spPr>
            <a:xfrm>
              <a:off x="0" y="3140968"/>
              <a:ext cx="5760640" cy="922434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3. Апробация тестовых заданий </a:t>
              </a:r>
            </a:p>
            <a:p>
              <a:r>
                <a:rPr lang="ru-RU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    на выборках студентов</a:t>
              </a:r>
            </a:p>
            <a:p>
              <a:r>
                <a:rPr lang="ru-RU" sz="14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    </a:t>
              </a:r>
              <a:r>
                <a:rPr lang="ru-RU" sz="1600" b="1" dirty="0" smtClean="0">
                  <a:solidFill>
                    <a:srgbClr val="0070C0"/>
                  </a:solidFill>
                  <a:latin typeface="Times New Roman" pitchFamily="18" charset="0"/>
                  <a:cs typeface="Times New Roman" pitchFamily="18" charset="0"/>
                </a:rPr>
                <a:t>Стоматология (1 МГМУ+РНИМУ+МГМСУ)</a:t>
              </a:r>
              <a:endParaRPr lang="ru-RU" sz="16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8" name="Прямоугольник 17"/>
            <p:cNvSpPr/>
            <p:nvPr/>
          </p:nvSpPr>
          <p:spPr>
            <a:xfrm>
              <a:off x="-27206" y="4509120"/>
              <a:ext cx="5760640" cy="8588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4. Замечания после размещения ОС </a:t>
              </a:r>
            </a:p>
            <a:p>
              <a:r>
                <a:rPr lang="ru-RU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    в открытом доступе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-31010" y="6020250"/>
              <a:ext cx="5760640" cy="858810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ru-RU" b="1" dirty="0" smtClean="0">
                  <a:solidFill>
                    <a:srgbClr val="C00000"/>
                  </a:solidFill>
                  <a:latin typeface="Times New Roman" pitchFamily="18" charset="0"/>
                  <a:cs typeface="Times New Roman" pitchFamily="18" charset="0"/>
                </a:rPr>
                <a:t>5. Репетиционное тестирование</a:t>
              </a:r>
              <a:endParaRPr lang="ru-RU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endParaRPr>
            </a:p>
          </p:txBody>
        </p:sp>
        <p:pic>
          <p:nvPicPr>
            <p:cNvPr id="23" name="Picture 3" descr="C:\Users\user\Pictures\it_photo_114733.jpg"/>
            <p:cNvPicPr>
              <a:picLocks noChangeAspect="1"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818384" y="5648510"/>
              <a:ext cx="1291394" cy="10295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39" name="Рисунок 38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635" y="374747"/>
            <a:ext cx="7045622" cy="539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3780381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675516" y="1465321"/>
            <a:ext cx="2781300" cy="95250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95813" y="2152090"/>
            <a:ext cx="4028715" cy="761612"/>
          </a:xfrm>
          <a:prstGeom prst="rect">
            <a:avLst/>
          </a:prstGeom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73" y="1250080"/>
            <a:ext cx="5303502" cy="54912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1331640" y="839298"/>
            <a:ext cx="59916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Участие в репетиционном экзамене </a:t>
            </a:r>
            <a:r>
              <a:rPr lang="ru-RU" b="1" dirty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стоматологии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44" y="401881"/>
            <a:ext cx="7045622" cy="539496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295813" y="3068579"/>
            <a:ext cx="6468787" cy="3672789"/>
          </a:xfrm>
          <a:prstGeom prst="rect">
            <a:avLst/>
          </a:prstGeom>
        </p:spPr>
      </p:pic>
      <p:pic>
        <p:nvPicPr>
          <p:cNvPr id="4098" name="Picture 2" descr="http://cdn.mysitemyway.com/etc-mysitemyway/icons/legacy-previews/icons/magic-marker-icons-business/114977-magic-marker-icon-business-cursor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6166" y="1785604"/>
            <a:ext cx="455985" cy="45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 descr="http://cdn.mysitemyway.com/etc-mysitemyway/icons/legacy-previews/icons/magic-marker-icons-business/114977-magic-marker-icon-business-cursor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2685709"/>
            <a:ext cx="455985" cy="4559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4047906"/>
      </p:ext>
    </p:extLst>
  </p:cSld>
  <p:clrMapOvr>
    <a:masterClrMapping/>
  </p:clrMapOvr>
  <p:transition spd="med">
    <p:pull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Ясность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Ясность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86000"/>
                <a:satMod val="140000"/>
              </a:schemeClr>
            </a:gs>
            <a:gs pos="45000">
              <a:schemeClr val="phClr">
                <a:tint val="48000"/>
                <a:satMod val="150000"/>
              </a:schemeClr>
            </a:gs>
            <a:gs pos="100000">
              <a:schemeClr val="phClr">
                <a:tint val="28000"/>
                <a:satMod val="16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70000"/>
                <a:satMod val="150000"/>
              </a:schemeClr>
            </a:gs>
            <a:gs pos="34000">
              <a:schemeClr val="phClr">
                <a:shade val="70000"/>
                <a:satMod val="140000"/>
              </a:schemeClr>
            </a:gs>
            <a:gs pos="70000">
              <a:schemeClr val="phClr">
                <a:tint val="100000"/>
                <a:shade val="90000"/>
                <a:satMod val="140000"/>
              </a:schemeClr>
            </a:gs>
            <a:gs pos="100000">
              <a:schemeClr val="phClr">
                <a:tint val="100000"/>
                <a:shade val="100000"/>
                <a:satMod val="1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6425" cap="flat" cmpd="sng" algn="ctr">
          <a:solidFill>
            <a:schemeClr val="phClr"/>
          </a:solidFill>
          <a:prstDash val="solid"/>
        </a:ln>
        <a:ln w="444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5100000"/>
            </a:lightRig>
          </a:scene3d>
          <a:sp3d contourW="6350">
            <a:bevelT w="29210" h="12700"/>
            <a:contourClr>
              <a:schemeClr val="phClr">
                <a:shade val="3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  <a:satMod val="180000"/>
              </a:schemeClr>
            </a:gs>
            <a:gs pos="40000">
              <a:schemeClr val="phClr">
                <a:tint val="95000"/>
                <a:shade val="85000"/>
                <a:satMod val="150000"/>
              </a:schemeClr>
            </a:gs>
            <a:gs pos="100000">
              <a:schemeClr val="phClr">
                <a:shade val="45000"/>
                <a:satMod val="200000"/>
              </a:schemeClr>
            </a:gs>
          </a:gsLst>
          <a:lin ang="5400000" scaled="0"/>
        </a:gradFill>
        <a:blipFill rotWithShape="1">
          <a:blip xmlns:r="http://schemas.openxmlformats.org/officeDocument/2006/relationships" r:embed="rId1">
            <a:duotone>
              <a:schemeClr val="phClr">
                <a:shade val="55000"/>
              </a:schemeClr>
              <a:schemeClr val="phClr">
                <a:tint val="97000"/>
                <a:satMod val="95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HDOfficeLightV0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12658</TotalTime>
  <Words>831</Words>
  <Application>Microsoft Office PowerPoint</Application>
  <PresentationFormat>Экран (4:3)</PresentationFormat>
  <Paragraphs>239</Paragraphs>
  <Slides>22</Slides>
  <Notes>3</Notes>
  <HiddenSlides>1</HiddenSlides>
  <MMClips>0</MMClips>
  <ScaleCrop>false</ScaleCrop>
  <HeadingPairs>
    <vt:vector size="6" baseType="variant">
      <vt:variant>
        <vt:lpstr>Тема</vt:lpstr>
      </vt:variant>
      <vt:variant>
        <vt:i4>2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5" baseType="lpstr">
      <vt:lpstr>1_Ясность</vt:lpstr>
      <vt:lpstr>1_HDOfficeLightV0</vt:lpstr>
      <vt:lpstr>Диаграмма</vt:lpstr>
      <vt:lpstr>Презентация PowerPoint</vt:lpstr>
      <vt:lpstr>АККРЕДИТАЦИЯ СПЕЦИАЛИСТОВ – ГАРАНТИЯ ВЫПОЛНЕНИЯ ТРЕБОВАНИЙ ФЕДЕРАЛЬНЫХ ЗАКОНОВ</vt:lpstr>
      <vt:lpstr>Презентация PowerPoint</vt:lpstr>
      <vt:lpstr>Презентация PowerPoint</vt:lpstr>
      <vt:lpstr>АВТОРСКИЙ КОЛЛЕКТИВ ПО РАЗРАБОТКЕ И ЭКСПЕРТИЗЕ ОЦЕНОЧНЫХ СРЕДСТВ ПО СПЕЦИАЛЬНОСТИ «СТОМАТОЛОГИЯ»   ВОЗГЛАВИЛИ:</vt:lpstr>
      <vt:lpstr>Презентация PowerPoint</vt:lpstr>
      <vt:lpstr>Презентация PowerPoint</vt:lpstr>
      <vt:lpstr>Презентация PowerPoint</vt:lpstr>
      <vt:lpstr>Презентация PowerPoint</vt:lpstr>
      <vt:lpstr>РЕПЕТИЦИЯ   ПРОЦЕДУРЫ   АККРЕДИТАЦИИ  В  РАМКАХ   СОВЕТА РЕКТОРОВ  МЕДИЦИНСКИХ  И ФАРМАЦЕВТИЧЕСКИХ  ВУЗОВ  РОССИИ </vt:lpstr>
      <vt:lpstr>Презентация PowerPoint</vt:lpstr>
      <vt:lpstr>Презентация PowerPoint</vt:lpstr>
      <vt:lpstr>Презентация PowerPoint</vt:lpstr>
      <vt:lpstr>ПРОЦЕДУРА ПЕРВИЧНОЙ АККРЕДИТАЦИИ ВЫПУСКНИКОВ ПО СПЕЦИАЛЬНОСТИ «СТОМАТОЛОГИЯ» </vt:lpstr>
      <vt:lpstr>Презентация PowerPoint</vt:lpstr>
      <vt:lpstr>УДОВЛЕТВОРЕННОСТЬ ВЫПУСКНИКОВ ПРОЦЕДУРОЙ  ПЕРВИЧНОЙ АККРЕДИТАЦИИ (n= 213)</vt:lpstr>
      <vt:lpstr>ОСНОВНЫЕ ОЖИДАНИЯ ОТ ПРОЦЕДУРЫ АККРЕДИТАЦИИ  СО  СТОРОНЫ  АККРЕДИТУЕМЫХ   ПО  СПЕЦИАЛЬНОСТИ «СТОМАТОЛОГИЯ»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Порядок проведения первичной аккредитации специалистов</dc:title>
  <dc:creator>user</dc:creator>
  <cp:lastModifiedBy>user</cp:lastModifiedBy>
  <cp:revision>502</cp:revision>
  <cp:lastPrinted>2016-02-18T06:44:22Z</cp:lastPrinted>
  <dcterms:created xsi:type="dcterms:W3CDTF">2016-02-15T08:40:28Z</dcterms:created>
  <dcterms:modified xsi:type="dcterms:W3CDTF">2017-01-30T03:31:58Z</dcterms:modified>
</cp:coreProperties>
</file>