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sldIdLst>
    <p:sldId id="256" r:id="rId2"/>
    <p:sldId id="277" r:id="rId3"/>
    <p:sldId id="257" r:id="rId4"/>
    <p:sldId id="278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5" r:id="rId22"/>
    <p:sldId id="274" r:id="rId23"/>
    <p:sldId id="279" r:id="rId24"/>
    <p:sldId id="276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54" d="100"/>
          <a:sy n="54" d="100"/>
        </p:scale>
        <p:origin x="508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DFA99-AD04-4AC1-8AF5-8F4C6723592F}" type="datetimeFigureOut">
              <a:rPr lang="ru-RU" smtClean="0"/>
              <a:t>06.12.2016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B607-D5B8-40BD-A7BC-8C51BA75DA85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28442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DFA99-AD04-4AC1-8AF5-8F4C6723592F}" type="datetimeFigureOut">
              <a:rPr lang="ru-RU" smtClean="0"/>
              <a:t>06.12.2016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B607-D5B8-40BD-A7BC-8C51BA75DA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94298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DFA99-AD04-4AC1-8AF5-8F4C6723592F}" type="datetimeFigureOut">
              <a:rPr lang="ru-RU" smtClean="0"/>
              <a:t>06.12.2016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B607-D5B8-40BD-A7BC-8C51BA75DA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1151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DFA99-AD04-4AC1-8AF5-8F4C6723592F}" type="datetimeFigureOut">
              <a:rPr lang="ru-RU" smtClean="0"/>
              <a:t>06.12.2016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B607-D5B8-40BD-A7BC-8C51BA75DA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1788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DFA99-AD04-4AC1-8AF5-8F4C6723592F}" type="datetimeFigureOut">
              <a:rPr lang="ru-RU" smtClean="0"/>
              <a:t>06.12.2016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B607-D5B8-40BD-A7BC-8C51BA75DA85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3680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DFA99-AD04-4AC1-8AF5-8F4C6723592F}" type="datetimeFigureOut">
              <a:rPr lang="ru-RU" smtClean="0"/>
              <a:t>06.12.2016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B607-D5B8-40BD-A7BC-8C51BA75DA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7736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DFA99-AD04-4AC1-8AF5-8F4C6723592F}" type="datetimeFigureOut">
              <a:rPr lang="ru-RU" smtClean="0"/>
              <a:t>06.12.2016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B607-D5B8-40BD-A7BC-8C51BA75DA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45413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DFA99-AD04-4AC1-8AF5-8F4C6723592F}" type="datetimeFigureOut">
              <a:rPr lang="ru-RU" smtClean="0"/>
              <a:t>06.12.2016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B607-D5B8-40BD-A7BC-8C51BA75DA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801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DFA99-AD04-4AC1-8AF5-8F4C6723592F}" type="datetimeFigureOut">
              <a:rPr lang="ru-RU" smtClean="0"/>
              <a:t>06.12.2016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B607-D5B8-40BD-A7BC-8C51BA75DA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8731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675DFA99-AD04-4AC1-8AF5-8F4C6723592F}" type="datetimeFigureOut">
              <a:rPr lang="ru-RU" smtClean="0"/>
              <a:t>06.12.2016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D68B607-D5B8-40BD-A7BC-8C51BA75DA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6491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5DFA99-AD04-4AC1-8AF5-8F4C6723592F}" type="datetimeFigureOut">
              <a:rPr lang="ru-RU" smtClean="0"/>
              <a:t>06.12.2016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68B607-D5B8-40BD-A7BC-8C51BA75DA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3218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675DFA99-AD04-4AC1-8AF5-8F4C6723592F}" type="datetimeFigureOut">
              <a:rPr lang="ru-RU" smtClean="0"/>
              <a:t>06.12.2016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BD68B607-D5B8-40BD-A7BC-8C51BA75DA85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9201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 к системе непрерывного фармацевтического и медицинского образования (НМФО)</a:t>
            </a:r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74602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балльной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Ввиду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того, что осуществление приема на работу и расчёт заработной платы будут проводиться, принимая во внимание количество накапливаемых в течение года баллов и успешно пройденных экзаменов, введение накопительной системы приобретёт статус мотивационного процесса, который будет способствовать добровольному желанию профессионального развития, посредством прохождения последипломных образовательных программ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7779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балльной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системы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Главный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системы основывается на суммировании результатов и отражении достижений обучающегося профессиональной компетенции, в результате обучения в рамках образовательной программы, а также участия в научно-практических семинарах и конференциях, инновационных проектах.</a:t>
            </a:r>
          </a:p>
          <a:p>
            <a:pPr algn="ctr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17957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558140"/>
            <a:ext cx="10058400" cy="644830"/>
          </a:xfrm>
        </p:spPr>
        <p:txBody>
          <a:bodyPr>
            <a:normAutofit/>
          </a:bodyPr>
          <a:lstStyle/>
          <a:p>
            <a:pPr algn="just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сновные принципы НМФО: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1367" y="1864426"/>
            <a:ext cx="10988843" cy="4004668"/>
          </a:xfrm>
        </p:spPr>
        <p:txBody>
          <a:bodyPr>
            <a:normAutofit/>
          </a:bodyPr>
          <a:lstStyle/>
          <a:p>
            <a:pPr algn="just"/>
            <a:endParaRPr lang="ru-RU" dirty="0"/>
          </a:p>
          <a:p>
            <a:pPr algn="just">
              <a:buFont typeface="Courier New" panose="02070309020205020404" pitchFamily="49" charset="0"/>
              <a:buChar char="o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ступеней и уровней образования;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непрерывность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профессионального образования в течение всей трудовой деятельности специалиста, и персонификация такого образования;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обширное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в процессе обучения информационных технологий;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планирование учебного процесса.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90478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0842" y="286603"/>
            <a:ext cx="11125200" cy="1450757"/>
          </a:xfrm>
        </p:spPr>
        <p:txBody>
          <a:bodyPr>
            <a:no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Предполагается, что система допуска медиков и фармацевтов к профессиональной деятельности в рамках НМФО будет включать в себя следующие шаги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9658" y="1909903"/>
            <a:ext cx="11303267" cy="4266308"/>
          </a:xfrm>
        </p:spPr>
        <p:txBody>
          <a:bodyPr>
            <a:noAutofit/>
          </a:bodyPr>
          <a:lstStyle/>
          <a:p>
            <a:pPr>
              <a:buFont typeface="Courier New" panose="02070309020205020404" pitchFamily="49" charset="0"/>
              <a:buChar char="o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первичная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аккредитация выпускника после окончания ВУЗа и получение допуска к медицинской деятельности на 5 лет;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этот момент медработник начинает проходить индивидуальный пятилетний цикл обучения по своей специальности, после освоения которого он может быть допущен к повторной аккредитации с получением допуска к практической работы еще на 5 лет;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чтобы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получить новую квалификацию, медработник может пройти профессиональную переподготовку или ординатуру с последующим прохождением специализированной аккредитации и допуском к полученному виду деятельности также на 5 лет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15790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US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4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истема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допуска к профессиональной деятельности в рамках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НМФО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 descr="C:\Sony\Свои документы\BIZ-PLAN\Что сделать-\Временная папка\untitled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6716" y="1884946"/>
            <a:ext cx="7924800" cy="433136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8086403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3979" y="1845734"/>
            <a:ext cx="10900610" cy="4023360"/>
          </a:xfrm>
        </p:spPr>
        <p:txBody>
          <a:bodyPr>
            <a:norm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уже действующих и практикующих специалистов обучение в рамках системы НМФО планируется проводить в виде индивидуального пятилетнего цикла.</a:t>
            </a:r>
          </a:p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обучение предполагает формирование для каждого специалиста плана обучения по специальности и последующее его освоение в течение 5 лет. По окончанию освоения индивидуального плана, медработник допускается в процедуре аккредитации.</a:t>
            </a:r>
          </a:p>
          <a:p>
            <a:pPr algn="ctr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64174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компоненты индивидуального плана обучения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9073" y="1845733"/>
            <a:ext cx="11534273" cy="4258287"/>
          </a:xfrm>
        </p:spPr>
        <p:txBody>
          <a:bodyPr>
            <a:noAutofit/>
          </a:bodyPr>
          <a:lstStyle/>
          <a:p>
            <a:pPr algn="just">
              <a:buFont typeface="Courier New" panose="02070309020205020404" pitchFamily="49" charset="0"/>
              <a:buChar char="o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дополнительные профессиональные программы по повышению квалификации, которые реализуются учреждениями, которые имеют лицензию на дополнительное профессиональное образование;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мероприятия, включающие в себя интерактивные дистанционные модули и очные мероприятия (лекции, семинары, конференции), которые реализуются разными образовательными организациями, в том числе и профессиональными обществами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92307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1474" y="1845734"/>
            <a:ext cx="11213431" cy="4386624"/>
          </a:xfrm>
        </p:spPr>
        <p:txBody>
          <a:bodyPr>
            <a:norm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Трудоемкость такого плана составляет порядка 250 академических часов.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Распределен объем освоения программы на 5 лет, который должен составлять не менее 50 часов в год, которые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включают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36 часов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дополнительных образовательных программ;</a:t>
            </a:r>
          </a:p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часов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различных образовательных программ в виде  конгрессов, конференций, семинаров и интерактивных разработанных модулей.</a:t>
            </a:r>
          </a:p>
          <a:p>
            <a:pPr algn="ctr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56298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Система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непрерывного обучения позволяет специалисту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4084" y="1990113"/>
            <a:ext cx="10879756" cy="4023360"/>
          </a:xfrm>
        </p:spPr>
        <p:txBody>
          <a:bodyPr>
            <a:normAutofit/>
          </a:bodyPr>
          <a:lstStyle/>
          <a:p>
            <a:pPr algn="just">
              <a:buFont typeface="Courier New" panose="02070309020205020404" pitchFamily="49" charset="0"/>
              <a:buChar char="o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разрабатывать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индивидуальную траекторию обучения;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выбирать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совместно с работодателем формы обучения и поставщиков образовательных услуг;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набирать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необходимые по плану часы разными видами образовательной активности, основанными на собственных потребностях и возможностях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43165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 схемы обучения для допуска к медицинской 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1367" y="1845734"/>
            <a:ext cx="11237495" cy="4023360"/>
          </a:xfrm>
        </p:spPr>
        <p:txBody>
          <a:bodyPr/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 такой схемы зависит от времени, прошедшего с последней сертификации или аккредитации специалиста.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Так, если вы прошли аккредитацию или сертификацию после 01.01.2016 года, то в течение ближайшего времени после допуска к медицинской или фармацевтической деятельности вступить в систему НМФО, зарегистрировавшись на официальном портале системы: edu.rosminzdrav.ru.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же вы прошли процедуру сертификацию ранее, до 01.01.2016 года, то вариантов несколько.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7519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Повышать квалификацию врачи и медсестры теперь будут не один раз в 5 лет, а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постоянно.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82955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1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1262" y="1853756"/>
            <a:ext cx="11454063" cy="4346518"/>
          </a:xfrm>
        </p:spPr>
        <p:txBody>
          <a:bodyPr>
            <a:normAutofit/>
          </a:bodyPr>
          <a:lstStyle/>
          <a:p>
            <a:pPr algn="just">
              <a:buFont typeface="Courier New" panose="02070309020205020404" pitchFamily="49" charset="0"/>
              <a:buChar char="o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продолжить работу до окончания срока действия сертификата;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окончания этого срока пройти дополнительное профессиональное повышение квалификации, после чего сдать сертификационный экзамен и получить допуск к работе еще на 5 лет;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получения сертификата вступить в систему НМФО, как было описано выше.</a:t>
            </a:r>
          </a:p>
          <a:p>
            <a:pPr algn="just">
              <a:buFont typeface="Courier New" panose="02070309020205020404" pitchFamily="49" charset="0"/>
              <a:buChar char="o"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2939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Вариант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81262" y="1853756"/>
            <a:ext cx="11454063" cy="4346518"/>
          </a:xfrm>
        </p:spPr>
        <p:txBody>
          <a:bodyPr>
            <a:normAutofit/>
          </a:bodyPr>
          <a:lstStyle/>
          <a:p>
            <a:pPr algn="just">
              <a:buFont typeface="Courier New" panose="02070309020205020404" pitchFamily="49" charset="0"/>
              <a:buChar char="o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продолжить работу до истечения срока действия сертификата;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время пройти обучение в рамках непрерывного медицинского образования в соответствии с приказом Минздрава № 837;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сдать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сертификационный экзамен и получить сертификат еще на 5 лет;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U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получения сертификата вступить в систему НМФО.</a:t>
            </a:r>
          </a:p>
          <a:p>
            <a:pPr algn="just">
              <a:buFont typeface="Courier New" panose="02070309020205020404" pitchFamily="49" charset="0"/>
              <a:buChar char="o"/>
            </a:pP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77410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97280" y="1958028"/>
            <a:ext cx="10058400" cy="4023360"/>
          </a:xfrm>
        </p:spPr>
        <p:txBody>
          <a:bodyPr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Таким образом,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изменения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существующей системе допуска медиков к профессиональной деятельности, довольно обширны, что требует повышенного внимания со стороны медработников и их работодателей к изменениям, принятым в сфере обучения медицинских и фармацевтических медработников.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17864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</a:t>
            </a:r>
            <a:r>
              <a:rPr lang="ru-RU" sz="3200" dirty="0" smtClean="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	Сайт:</a:t>
            </a:r>
            <a:endParaRPr lang="ru-RU" sz="3200" dirty="0"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4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edu.rosminzdrav.ru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29629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30109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 понятием «непрерывное медицинское образование» подразумевается проведение обучения специалистов медицинской, а также и фармацевтической сферы, на протяжении всей длительности их профессиональной деятельности.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45579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Вместо 144 часов повышения квалификации 1 раз в 5 лет, которые умещались в 4 недели, у медиков будет 250 часов обучения в течение 5 лет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год медработник обязан набирать не меньше 50 часов (или баллов) образовательной активности</a:t>
            </a:r>
          </a:p>
        </p:txBody>
      </p:sp>
    </p:spTree>
    <p:extLst>
      <p:ext uri="{BB962C8B-B14F-4D97-AF65-F5344CB8AC3E}">
        <p14:creationId xmlns:p14="http://schemas.microsoft.com/office/powerpoint/2010/main" val="31618723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2421" y="286603"/>
            <a:ext cx="10233259" cy="1450757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методы становления и продвижения непрерывного медицинского образования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1158" y="2062302"/>
            <a:ext cx="11341768" cy="4023360"/>
          </a:xfrm>
        </p:spPr>
        <p:txBody>
          <a:bodyPr>
            <a:noAutofit/>
          </a:bodyPr>
          <a:lstStyle/>
          <a:p>
            <a:pPr algn="just">
              <a:buFont typeface="Courier New" panose="02070309020205020404" pitchFamily="49" charset="0"/>
              <a:buChar char="o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Совершенствование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отечественного опыта;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рамках схем образования, целью которых является совершенствование профессиональных навыков, осуществлять развитие системы после дипломного обучения медицинских специалистов;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взаимодействие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молодых специалистов с опытными врачами с целью получения дополнительных знаний и опыта, прохождение стажировок или консультирования в учреждениях вышестоящего уровня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89260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2421" y="286603"/>
            <a:ext cx="10233259" cy="1450757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методы становления и продвижения непрерывного медицинского образования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8759" y="1905803"/>
            <a:ext cx="11646568" cy="4346519"/>
          </a:xfrm>
        </p:spPr>
        <p:txBody>
          <a:bodyPr>
            <a:noAutofit/>
          </a:bodyPr>
          <a:lstStyle/>
          <a:p>
            <a:pPr algn="just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научных мероприятиях, конференциях, семинарах, организуемых медицинскими организациями профессионального уровня с соблюдением установленных требований;</a:t>
            </a:r>
          </a:p>
          <a:p>
            <a:pPr algn="just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партнерство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взаимодействие государства с профессиональными медицинскими организациями в вопросах управления медицинским образованием на последипломном этапе;</a:t>
            </a:r>
          </a:p>
          <a:p>
            <a:pPr algn="just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комплексной и всесторонне развитой программы обучения, включающей административные, коммуникативные, экономические знания;</a:t>
            </a:r>
          </a:p>
          <a:p>
            <a:pPr algn="just">
              <a:buFont typeface="Courier New" panose="02070309020205020404" pitchFamily="49" charset="0"/>
              <a:buChar char="o"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92300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2421" y="286603"/>
            <a:ext cx="10233259" cy="1450757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методы становления и продвижения непрерывного медицинского образования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3137" y="1845734"/>
            <a:ext cx="11430000" cy="4354540"/>
          </a:xfrm>
        </p:spPr>
        <p:txBody>
          <a:bodyPr>
            <a:noAutofit/>
          </a:bodyPr>
          <a:lstStyle/>
          <a:p>
            <a:pPr algn="just">
              <a:buFont typeface="Courier New" panose="02070309020205020404" pitchFamily="49" charset="0"/>
              <a:buChar char="o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обязательное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прохождение контроля практических умений и знаний специалистов, с применением системы аккредитации. По результатам тестирования, ежегодное количество баллов, накопленное медицинским работником должно быть не менее 50, а в течение 5 лет, сумма баллов должна составлять не менее 250. Для упрощения ведения персонифицированного учёта предполагается осуществить внедрение электронных программ, позволяющих иметь доступ к данным об учебной активности и результатам проводимой аттестации, как руководителям медицинских учреждений, так и самим работникам;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учебно-методическая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база должна быть актуализирована и соответствовать современным требованиям, включая усовершенствование процесса обучения посредством применения новейших технологий;</a:t>
            </a:r>
          </a:p>
          <a:p>
            <a:pPr algn="just">
              <a:buFont typeface="Courier New" panose="02070309020205020404" pitchFamily="49" charset="0"/>
              <a:buChar char="o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87829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2421" y="286603"/>
            <a:ext cx="10233259" cy="1450757"/>
          </a:xfrm>
        </p:spPr>
        <p:txBody>
          <a:bodyPr>
            <a:noAutofit/>
          </a:bodyPr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методы становления и продвижения непрерывного медицинского образования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8863" y="1845733"/>
            <a:ext cx="11486148" cy="4394645"/>
          </a:xfrm>
        </p:spPr>
        <p:txBody>
          <a:bodyPr>
            <a:normAutofit/>
          </a:bodyPr>
          <a:lstStyle/>
          <a:p>
            <a:pPr algn="just">
              <a:buFont typeface="Courier New" panose="02070309020205020404" pitchFamily="49" charset="0"/>
              <a:buChar char="o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осуществление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контроля качества применяемых программ обучения является обязательным.</a:t>
            </a: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найме на работу и расчете заработной платы, будут учитываться результаты, полученные в ходе прохождения программы обучения, направленной на совершенствование профессиональных навыков медицинских работников. Это послужит стимулом к побуждению специалистов обучаться по данным программам;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Courier New" panose="02070309020205020404" pitchFamily="49" charset="0"/>
              <a:buChar char="o"/>
            </a:pP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привлечение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дополнительных денежных средств спонсоров, а также введение отдельной статьи в бюджет, с целью обеспечения учебной деятельности медработников на бесплатной основе.</a:t>
            </a:r>
          </a:p>
          <a:p>
            <a:pPr algn="just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17326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Дополнительное профессиональное обучение медработников будет осуществляться в соответствии с новой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балльно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-накопительной системой, которая подразумевает оценку и персонифицированный учет навыков и знаний работников посредством условных единиц — баллов.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9836236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5984</TotalTime>
  <Words>1110</Words>
  <Application>Microsoft Office PowerPoint</Application>
  <PresentationFormat>Широкоэкранный</PresentationFormat>
  <Paragraphs>66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9" baseType="lpstr">
      <vt:lpstr>Calibri</vt:lpstr>
      <vt:lpstr>Calibri Light</vt:lpstr>
      <vt:lpstr>Courier New</vt:lpstr>
      <vt:lpstr>Times New Roman</vt:lpstr>
      <vt:lpstr>Ретро</vt:lpstr>
      <vt:lpstr>Переход к системе непрерывного фармацевтического и медицинского образования (НМФО)</vt:lpstr>
      <vt:lpstr>Презентация PowerPoint</vt:lpstr>
      <vt:lpstr>Презентация PowerPoint</vt:lpstr>
      <vt:lpstr>Презентация PowerPoint</vt:lpstr>
      <vt:lpstr>Основные методы становления и продвижения непрерывного медицинского образования:</vt:lpstr>
      <vt:lpstr>Основные методы становления и продвижения непрерывного медицинского образования:</vt:lpstr>
      <vt:lpstr>Основные методы становления и продвижения непрерывного медицинского образования:</vt:lpstr>
      <vt:lpstr>Основные методы становления и продвижения непрерывного медицинского образования:</vt:lpstr>
      <vt:lpstr>Презентация PowerPoint</vt:lpstr>
      <vt:lpstr>Значение балльной системы</vt:lpstr>
      <vt:lpstr>Значение балльной системы</vt:lpstr>
      <vt:lpstr>Основные принципы НМФО:</vt:lpstr>
      <vt:lpstr>Предполагается, что система допуска медиков и фармацевтов к профессиональной деятельности в рамках НМФО будет включать в себя следующие шаги:</vt:lpstr>
      <vt:lpstr>Cистема допуска к профессиональной деятельности в рамках НМФО</vt:lpstr>
      <vt:lpstr>Презентация PowerPoint</vt:lpstr>
      <vt:lpstr>Основные компоненты индивидуального плана обучения:</vt:lpstr>
      <vt:lpstr>Презентация PowerPoint</vt:lpstr>
      <vt:lpstr>Система непрерывного обучения позволяет специалисту:</vt:lpstr>
      <vt:lpstr>Выбор схемы обучения для допуска к медицинской деятельности</vt:lpstr>
      <vt:lpstr>Вариант 1:</vt:lpstr>
      <vt:lpstr>Вариант 2:</vt:lpstr>
      <vt:lpstr>Презентация PowerPoint</vt:lpstr>
      <vt:lpstr>  Сайт: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Переход к системе непрерывного фармацевтического и медицинского образования (НМФО)</dc:title>
  <dc:creator>Александра А. Совпель</dc:creator>
  <cp:lastModifiedBy>User</cp:lastModifiedBy>
  <cp:revision>13</cp:revision>
  <dcterms:created xsi:type="dcterms:W3CDTF">2016-10-17T08:27:52Z</dcterms:created>
  <dcterms:modified xsi:type="dcterms:W3CDTF">2016-12-06T18:37:34Z</dcterms:modified>
</cp:coreProperties>
</file>