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1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12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3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4" r:id="rId1"/>
    <p:sldMasterId id="2147484366" r:id="rId2"/>
    <p:sldMasterId id="2147484378" r:id="rId3"/>
    <p:sldMasterId id="2147484390" r:id="rId4"/>
    <p:sldMasterId id="2147484415" r:id="rId5"/>
    <p:sldMasterId id="2147484441" r:id="rId6"/>
    <p:sldMasterId id="2147484454" r:id="rId7"/>
    <p:sldMasterId id="2147484467" r:id="rId8"/>
    <p:sldMasterId id="2147484480" r:id="rId9"/>
    <p:sldMasterId id="2147484493" r:id="rId10"/>
    <p:sldMasterId id="2147484505" r:id="rId11"/>
    <p:sldMasterId id="2147484522" r:id="rId12"/>
    <p:sldMasterId id="2147484534" r:id="rId13"/>
    <p:sldMasterId id="2147484546" r:id="rId14"/>
  </p:sldMasterIdLst>
  <p:notesMasterIdLst>
    <p:notesMasterId r:id="rId46"/>
  </p:notesMasterIdLst>
  <p:sldIdLst>
    <p:sldId id="256" r:id="rId15"/>
    <p:sldId id="1003" r:id="rId16"/>
    <p:sldId id="1007" r:id="rId17"/>
    <p:sldId id="1008" r:id="rId18"/>
    <p:sldId id="1009" r:id="rId19"/>
    <p:sldId id="1010" r:id="rId20"/>
    <p:sldId id="1035" r:id="rId21"/>
    <p:sldId id="1036" r:id="rId22"/>
    <p:sldId id="1039" r:id="rId23"/>
    <p:sldId id="1037" r:id="rId24"/>
    <p:sldId id="1038" r:id="rId25"/>
    <p:sldId id="1034" r:id="rId26"/>
    <p:sldId id="1011" r:id="rId27"/>
    <p:sldId id="1012" r:id="rId28"/>
    <p:sldId id="1004" r:id="rId29"/>
    <p:sldId id="1005" r:id="rId30"/>
    <p:sldId id="1006" r:id="rId31"/>
    <p:sldId id="1027" r:id="rId32"/>
    <p:sldId id="1023" r:id="rId33"/>
    <p:sldId id="1033" r:id="rId34"/>
    <p:sldId id="1026" r:id="rId35"/>
    <p:sldId id="1024" r:id="rId36"/>
    <p:sldId id="1025" r:id="rId37"/>
    <p:sldId id="1028" r:id="rId38"/>
    <p:sldId id="1029" r:id="rId39"/>
    <p:sldId id="1030" r:id="rId40"/>
    <p:sldId id="1031" r:id="rId41"/>
    <p:sldId id="1032" r:id="rId42"/>
    <p:sldId id="1021" r:id="rId43"/>
    <p:sldId id="1020" r:id="rId44"/>
    <p:sldId id="1018" r:id="rId4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FF6600"/>
    <a:srgbClr val="CC3300"/>
    <a:srgbClr val="0000FF"/>
    <a:srgbClr val="99CCFF"/>
    <a:srgbClr val="FFFF99"/>
    <a:srgbClr val="FF5050"/>
    <a:srgbClr val="0C788E"/>
    <a:srgbClr val="CCFF33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09" autoAdjust="0"/>
    <p:restoredTop sz="43623" autoAdjust="0"/>
  </p:normalViewPr>
  <p:slideViewPr>
    <p:cSldViewPr>
      <p:cViewPr>
        <p:scale>
          <a:sx n="75" d="100"/>
          <a:sy n="75" d="100"/>
        </p:scale>
        <p:origin x="-126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72A4396-3021-49E9-BAB1-C3CEE88A9870}" type="datetimeFigureOut">
              <a:rPr lang="ru-RU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22C955E-EBC9-4E8A-AF58-DE0AC437E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4497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defTabSz="92784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55185" indent="-290455" defTabSz="92784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61822" indent="-232364" defTabSz="92784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26552" indent="-232364" defTabSz="92784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91280" indent="-232364" defTabSz="92784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56011" indent="-232364" defTabSz="92784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20739" indent="-232364" defTabSz="92784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85467" indent="-232364" defTabSz="92784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950198" indent="-232364" defTabSz="92784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fld id="{36CD4283-C140-487E-8C75-5645F90CE21B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  <a:defRPr/>
              </a:pPr>
              <a:t>18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Федеральный закон от 29.12 2012 № 273-ФЗ «Об образовании в Российской Федерации» закрепляет нормы дополнительного профессионального образования в условиях непрерывного профессионального развития. Непрерывное профессиональное образование медицинских работников -система образования, обеспечивающая непрерывное совершенствование профессиональных знаний и навыков в течение всей жизни, а также постоянное повышение профессионального уровня и расширение профессиональных компетенций. Повышение квалификации в рамках системы непрерывного профессионального образования применяет вариативный подход: на базе образовательных учреждений (практические занятия, лекции, семинары), самостоятельное обучение (посещение конференций и семинаров, написание научных работ, чтение медицинских журналов и национальных руководств), дистанционное обучение (формирование образовательного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освоение дистанционных образовательных модулей с итоговыми тестами для контроля) коллегиальное обсуждение и разборы сложных случаев на рабочих местах. Новый подход в системе подготовки медицинских работников включает изучение клинических рекомендаций и является формирующим фактором приобретения необходимых профессиональных знаний и навыков, помогающих врачам принимать правильные клинические решения. Медицинский работник после регистрации на Портале самостоятельно формирует свою образовательную траекторию с учетом осуществляемой профессиональной деятельности, включающую индивидуальный план. Компонентами индивидуального плана являются различные виды образовательной активности, информация о которых размещена на Портале: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дополнительные профессиональные программы повышения квалификации непрерывного образования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 трудоемкостью 18 или 36 академических часов, реализуемые организациями, осуществляющими образовательную деятельность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образовательные мероприятия,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которым относятся очные образовательные мероприятия (конференции, семинары, мастер-классы и т.п., в том числе проводимые с использованием дистанционных образовательных технологий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вебинары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)) и заочные образовательные мероприятия (дистанционные интерактивные образовательные модули и электронные образовательные курсы, разработанные по клиническим рекомендациям), реализуемые различными организациями, в том числе профессиональными некоммерческими организациями. Приказом Минздрава России от 18.02.2013 № 82 «О Координационном совете по развитию непрерывного медицинского и фармацевтического образования Министерства здравоохранения Российской Федерации» Координационный совет по развитию непрерывного медицинского и фармацевтического образования является самостоятельным совещательным и координационным органом, созданным в целях координации деятельности и оптимизации сотрудничества, в том числе с общественными организациями, союзами, ассоциациями отрасли здравоохранения по развитию структуры и содержания непрерывного медицинского и фармацевтического образования.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Данный орган осуществляет свою деятельность на принципах  равноправия его членов, коллегиальности и гласности.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Медицинские профессиональные некоммерческие организации представляют два компонента образовательной программы в объеме не менее 36 часов: электронные образовательные модули для самостоятельной подготовки обучающихся (в объеме не менее 20 часов) и образовательные мероприятия (не менее 16 часов). Для включения в систему по непрерывному медицинскому образованию некоммерческой организацией направляется необходимый пакет документов в секретариат Координационного совета. Оценка компонентов образовательной программы осуществляется Комиссией по оценке образовательных мероприятий и материалов установленным требованиям Координационного совета по развитию непрерывного медицинского и фармацевтического образования в соответствии с Порядком оценки учебных мероприятий и материалов, подготовленных общественными профессиональными организациями на соответствие установленным требованиям.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5BD122-3C11-47CC-94B9-345B5D354764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Новое понятие «профессиональный стандарт» появилось в Трудовом кодексе Российской Федерации в 2012 году.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Профессиональный стандарт - это характеристика квалификации, необходимая работнику для осуществления определенной профессиональной деятельности. Профессиональные стандарты разрабатываются профессиональными объединениями и объединениями работодателей,  координирует  работу Минтруда России.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 основании профессиональных стандартов разрабатываются должностные обязанности,  федеральные государственные образовательные стандарты, профессиональные программы дополнительного образования -программы повышения квалификации, а также иные учебные материалы.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настоящее время основные новации медицинского образования связаны с резким возрастанием роли профессиональных сообществ  в системе подготовке. Профессиональные сообщества  рассматриваются как объединения медицинских и фармацевтических работников, основными принципами создания и деятельности которых являются добровольность участия и самоорганизация. Их участие в обучении медицинских работников как традиционных курсов повышения квалификации так и  различных инновационных образовательных форм  только увеличивается.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Непрерывное образование определяет рабочее место как мощную образовательную среду для индивидуального и группового обучения, а широкомасштабное ее внедрение с использованием современных образовательных технологий позволит обеспечить высокий уровень профессиональной подготовки с учетом современных требований.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Портал по непрерывному медицинскому образованию Минздрава России является информационно-образовательным ресурсом для самостоятельной подготовки специалистов здравоохранения в системе непрерывного медицинского образования.  С каждым годом  возрастает количество пользователей в 2016 году с начала года зарегистрировалось более  5000 тысяч человек. На портале представлены образовательные мероприятия и материалы разработанные и организованные профессиональными медицинскими и фармацевтическими ассоциациями. Так только с января профессиональными сообществами было организовано более 1300  различных конференций и съездов, разработано около 500 образовательных модулей для интерактивного освоения 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Профессиональные сообщества принимают участие в разработке и актуализации профессиональных стандартов и порядков оказания медицинской помощи по своей специальности , в актуализации программ повышения квалификации по своей специальности и гармонизации дополнительного профессионального образования на территории Российской Федерации в соответствии с профессиональными стандартами, в разработке высококачественных материалов для повышения квалификации специалистов (национальные руководства, клинические рекомендации (протоколы), электронные образовательные материалы, в том по специальностям, тестовые вопросы для контроля ) в системе непрерывного образования, в проведении образовательных мероприятий (конференции, семинары и иные виды), в организации внутри общества экспертных советов для независимой оценки качества образовательных материалов и мероприятий, в назначении ответственных за развитие непрерывного медицинского образования внутри общества.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5BD122-3C11-47CC-94B9-345B5D354764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95F66E39-F42C-48BC-BA7A-AF5A220D98B4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C1182072-C460-470E-9F2C-84ED99722B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7A92E4-805F-454B-BCA7-13021F1443BE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2A426-8FE0-4BBF-9EAD-C9A1A7E4CF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A5E9-9BBC-49E4-9A64-D1EC12E74B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99504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A99B-A79C-4FB6-9A44-41BAA03C0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28659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BD842-BE07-4F75-B7B9-EDA8D4DB80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9204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5608D-5DE7-4ED0-ADC5-A8DC8B52E7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37528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07895" y="555322"/>
            <a:ext cx="6778907" cy="1191121"/>
          </a:xfrm>
        </p:spPr>
        <p:txBody>
          <a:bodyPr>
            <a:normAutofit/>
          </a:bodyPr>
          <a:lstStyle>
            <a:lvl1pPr algn="l">
              <a:defRPr sz="2700" b="1" i="0">
                <a:solidFill>
                  <a:srgbClr val="2C3E50"/>
                </a:solidFill>
                <a:latin typeface="Myriad Pro"/>
                <a:cs typeface="Myriad Pro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062BE-3597-4DA4-AB6E-AEA0092EAB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43953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97378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22108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78129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37187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906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E5C572-4400-4C6A-AA84-137DEBEBE396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4B42D1-E5AF-4FA3-817F-46ACEB1FF2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98809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91406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50688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05017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2805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34300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62351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36757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25707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13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154A1-5765-49C5-B0B4-0CEC4D30E43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3C505-E788-407A-8CA2-9B38BB6F5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82925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45938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, вверху и в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008217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5046451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668423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77062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80134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86126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4891263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 (другой 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75068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над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551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E856-4610-47AA-AA66-5F94FB975BB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A24E6-DB63-4840-AF7A-B3A57A6667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74325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92925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>
                <a:solidFill>
                  <a:srgbClr val="38ABED"/>
                </a:solidFill>
              </a:rPr>
              <a:pPr/>
              <a:t>2/6/2017</a:t>
            </a:fld>
            <a:endParaRPr lang="en-US">
              <a:solidFill>
                <a:srgbClr val="38ABE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8ABE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>
                <a:solidFill>
                  <a:srgbClr val="1B3861"/>
                </a:solidFill>
              </a:rPr>
              <a:pPr/>
              <a:t>‹#›</a:t>
            </a:fld>
            <a:endParaRPr lang="en-US">
              <a:solidFill>
                <a:srgbClr val="1B38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84064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C370D-4C0B-4CB5-986A-2C31F1626C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43810-C8D3-4F80-9410-C87F1C102A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02047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69B9C-7CEC-440F-A95C-8D88E1F8C8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8F73E-9649-4739-9DD7-37396A0D84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2505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7B7D2-7BFA-4A68-A740-2F8184EF1B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B8B9C-5C22-4076-AD78-3CB16C7BAF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56498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6FB56-7A63-4AC8-B147-14DBBD75FE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FCDE6-41AA-45C6-9082-41F36CD0B7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48859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B5BE1-BF45-426E-BDAE-70A1F8A0B4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0EB99-5187-4171-AE04-FE254C3059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09945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ACB89-936E-453D-9429-93E54FEB3F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ADD97-903E-4E12-BF67-E8FADF9E5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0078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12AFA-D9A1-41E8-96E1-275BB30B6F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6F808-55C4-4F4E-8B68-5A503161A0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66127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768ED-B5BE-4CA7-9E91-A059327B86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E3331-7E39-45E1-8BC2-50D49EE1A0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499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3C133-1835-4299-B32A-4D08F7B3F36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A50AC-7FDE-4834-BB4E-49A0C48328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0050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EAE16-AB61-4F9C-9408-32C86075029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487DD-C657-4485-87E0-81708683DC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06242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CB048-1BFB-42C8-8103-8907B1445F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7F210-99E0-4224-A73B-B825DD7E58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45858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36E75-BEE9-4A5F-A041-C4CD5356A0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ECB18-1887-41C1-B1E1-E88806272F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00401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95F66E39-F42C-48BC-BA7A-AF5A220D98B4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C1182072-C460-470E-9F2C-84ED99722B5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66584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F64F96-29E6-4161-8A6A-36F8D118D79B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7E9D89-031D-45FB-B8A5-63674FC499FC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7473861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fld id="{13196949-0715-416D-8E51-3286650C8D3F}" type="datetimeFigureOut">
              <a:rPr lang="ru-RU" smtClean="0">
                <a:solidFill>
                  <a:srgbClr val="DDE9EC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DA4F3BC3-90CB-4A40-9319-2A92A4984757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1768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29D19C-836A-4B3E-B7C1-35B9719398A1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82FC78-22DB-4133-830D-271DA04761C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3492257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FB530B-4FCE-45EA-B8DC-37C9075D2704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F4F557-FC9A-4922-9ED0-FF4F018BD950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6922693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D9A22-3094-4114-A627-88DCF7FAAF74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F15B-A0F8-499C-B525-68AF25A5DC07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48702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8E6D21-C44D-4B41-B8F0-61C3122A6BE2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99BA38-9DD9-485A-B2F2-430C0796B92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045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15E50-EF6A-4725-8015-DE23764213F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9833C-05A9-4BBE-BA15-0F37661F33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2861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A16945-3CE6-4F92-93A0-E9D41DD89F2A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FFE14-FA1D-43DE-8FFE-CFBD3214A258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4548490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476D6F-385F-4339-87C1-E963DBC86A41}" type="datetimeFigureOut">
              <a:rPr lang="ru-RU" smtClean="0">
                <a:solidFill>
                  <a:srgbClr val="DDE9EC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3DB2A6-EF88-4C7D-B07E-D9459FFA0767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8856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7A92E4-805F-454B-BCA7-13021F1443BE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2A426-8FE0-4BBF-9EAD-C9A1A7E4CF65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86891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E5C572-4400-4C6A-AA84-137DEBEBE396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4B42D1-E5AF-4FA3-817F-46ACEB1FF23F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9962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C96D-6944-479C-AE53-EE43615DD3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98602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1026-473F-4D0E-B4EE-DC7C2458EC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03934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3BA46-5FD8-43F9-B561-2682B76C12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51639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7A5C9-A7F7-43FD-A2D3-CCD5CC51E3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40839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CA32-7043-4658-891D-8B84F7A61AB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10699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09120-8C08-4B58-AE6A-4D872C11AC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329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16309-9982-4BA6-AE73-29C234050ED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38648-5DB8-41B9-8F33-10EF1FD9FE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16689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EA048-73C4-409A-8A3A-12A37EDBD6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18972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A5E9-9BBC-49E4-9A64-D1EC12E74B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14984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A99B-A79C-4FB6-9A44-41BAA03C0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18375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BD842-BE07-4F75-B7B9-EDA8D4DB80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35753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5608D-5DE7-4ED0-ADC5-A8DC8B52E7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12150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07895" y="555322"/>
            <a:ext cx="6778907" cy="1191121"/>
          </a:xfrm>
        </p:spPr>
        <p:txBody>
          <a:bodyPr>
            <a:normAutofit/>
          </a:bodyPr>
          <a:lstStyle>
            <a:lvl1pPr algn="l">
              <a:defRPr sz="2700" b="1" i="0">
                <a:solidFill>
                  <a:srgbClr val="2C3E50"/>
                </a:solidFill>
                <a:latin typeface="Myriad Pro"/>
                <a:cs typeface="Myriad Pro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062BE-3597-4DA4-AB6E-AEA0092EAB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94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0430E-1ECD-4D0D-9D7A-115694EB1FA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47C05-E791-40A4-AEA3-A83F6EEC46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935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40828-A210-48ED-8414-E656FA51FA7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64C41-33B8-4C68-9968-9D43BB2AF5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1530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40165-F0F9-4C32-82A1-42D29CF5B10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74519-CD50-4BFC-896D-77A3335488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8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F64F96-29E6-4161-8A6A-36F8D118D79B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7E9D89-031D-45FB-B8A5-63674FC499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4B027-B5F5-4D61-B490-F9E6B2FBE4F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B285F-0AEB-40CD-8B6D-B72BB6FCD8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6824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317F0-40E2-46EE-ADD9-49244FCC924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315E7-BDA6-4440-8DC3-93315B4B37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99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456AD-8C46-471C-ADF2-B63A6ACD449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7DE91-559D-40E1-B6AA-9755ADEA972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7755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154A1-5765-49C5-B0B4-0CEC4D30E43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3C505-E788-407A-8CA2-9B38BB6F5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5076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E856-4610-47AA-AA66-5F94FB975BB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A24E6-DB63-4840-AF7A-B3A57A6667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9283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3C133-1835-4299-B32A-4D08F7B3F36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A50AC-7FDE-4834-BB4E-49A0C48328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51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15E50-EF6A-4725-8015-DE23764213F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9833C-05A9-4BBE-BA15-0F37661F33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2210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16309-9982-4BA6-AE73-29C234050ED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38648-5DB8-41B9-8F33-10EF1FD9FE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6727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0430E-1ECD-4D0D-9D7A-115694EB1FA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47C05-E791-40A4-AEA3-A83F6EEC46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9183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40828-A210-48ED-8414-E656FA51FA7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64C41-33B8-4C68-9968-9D43BB2AF5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fld id="{13196949-0715-416D-8E51-3286650C8D3F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DA4F3BC3-90CB-4A40-9319-2A92A49847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40165-F0F9-4C32-82A1-42D29CF5B10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74519-CD50-4BFC-896D-77A3335488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3160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4B027-B5F5-4D61-B490-F9E6B2FBE4F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B285F-0AEB-40CD-8B6D-B72BB6FCD8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8737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317F0-40E2-46EE-ADD9-49244FCC924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315E7-BDA6-4440-8DC3-93315B4B37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731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456AD-8C46-471C-ADF2-B63A6ACD449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7DE91-559D-40E1-B6AA-9755ADEA972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0032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154A1-5765-49C5-B0B4-0CEC4D30E43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3C505-E788-407A-8CA2-9B38BB6F5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146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E856-4610-47AA-AA66-5F94FB975BB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A24E6-DB63-4840-AF7A-B3A57A6667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3930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3C133-1835-4299-B32A-4D08F7B3F36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A50AC-7FDE-4834-BB4E-49A0C48328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8738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15E50-EF6A-4725-8015-DE23764213F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9833C-05A9-4BBE-BA15-0F37661F33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5087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16309-9982-4BA6-AE73-29C234050ED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38648-5DB8-41B9-8F33-10EF1FD9FE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2995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0430E-1ECD-4D0D-9D7A-115694EB1FA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47C05-E791-40A4-AEA3-A83F6EEC46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2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29D19C-836A-4B3E-B7C1-35B9719398A1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82FC78-22DB-4133-830D-271DA04761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40828-A210-48ED-8414-E656FA51FA7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64C41-33B8-4C68-9968-9D43BB2AF5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5285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40165-F0F9-4C32-82A1-42D29CF5B10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74519-CD50-4BFC-896D-77A3335488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5639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4B027-B5F5-4D61-B490-F9E6B2FBE4F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B285F-0AEB-40CD-8B6D-B72BB6FCD8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205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317F0-40E2-46EE-ADD9-49244FCC924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315E7-BDA6-4440-8DC3-93315B4B37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225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456AD-8C46-471C-ADF2-B63A6ACD449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7DE91-559D-40E1-B6AA-9755ADEA972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90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C96D-6944-479C-AE53-EE43615DD3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1417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1026-473F-4D0E-B4EE-DC7C2458EC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5213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3BA46-5FD8-43F9-B561-2682B76C12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3074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7A5C9-A7F7-43FD-A2D3-CCD5CC51E3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1402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CA32-7043-4658-891D-8B84F7A61AB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737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FB530B-4FCE-45EA-B8DC-37C9075D2704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F4F557-FC9A-4922-9ED0-FF4F018BD9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09120-8C08-4B58-AE6A-4D872C11AC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1729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EA048-73C4-409A-8A3A-12A37EDBD6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8462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A5E9-9BBC-49E4-9A64-D1EC12E74B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7829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A99B-A79C-4FB6-9A44-41BAA03C0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6391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BD842-BE07-4F75-B7B9-EDA8D4DB80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7392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5608D-5DE7-4ED0-ADC5-A8DC8B52E7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6986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07895" y="555322"/>
            <a:ext cx="6778907" cy="1191121"/>
          </a:xfrm>
        </p:spPr>
        <p:txBody>
          <a:bodyPr>
            <a:normAutofit/>
          </a:bodyPr>
          <a:lstStyle>
            <a:lvl1pPr algn="l">
              <a:defRPr sz="2700" b="1" i="0">
                <a:solidFill>
                  <a:srgbClr val="2C3E50"/>
                </a:solidFill>
                <a:latin typeface="Myriad Pro"/>
                <a:cs typeface="Myriad Pro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062BE-3597-4DA4-AB6E-AEA0092EAB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8907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C96D-6944-479C-AE53-EE43615DD3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3935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1026-473F-4D0E-B4EE-DC7C2458EC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4249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3BA46-5FD8-43F9-B561-2682B76C12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332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D9A22-3094-4114-A627-88DCF7FAAF74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F15B-A0F8-499C-B525-68AF25A5DC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7A5C9-A7F7-43FD-A2D3-CCD5CC51E3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7191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CA32-7043-4658-891D-8B84F7A61AB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1584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09120-8C08-4B58-AE6A-4D872C11AC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82517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EA048-73C4-409A-8A3A-12A37EDBD6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4660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A5E9-9BBC-49E4-9A64-D1EC12E74B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18434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A99B-A79C-4FB6-9A44-41BAA03C0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42709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BD842-BE07-4F75-B7B9-EDA8D4DB80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9846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5608D-5DE7-4ED0-ADC5-A8DC8B52E7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96606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07895" y="555322"/>
            <a:ext cx="6778907" cy="1191121"/>
          </a:xfrm>
        </p:spPr>
        <p:txBody>
          <a:bodyPr>
            <a:normAutofit/>
          </a:bodyPr>
          <a:lstStyle>
            <a:lvl1pPr algn="l">
              <a:defRPr sz="2700" b="1" i="0">
                <a:solidFill>
                  <a:srgbClr val="2C3E50"/>
                </a:solidFill>
                <a:latin typeface="Myriad Pro"/>
                <a:cs typeface="Myriad Pro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062BE-3597-4DA4-AB6E-AEA0092EAB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0651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C96D-6944-479C-AE53-EE43615DD3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38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8E6D21-C44D-4B41-B8F0-61C3122A6BE2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99BA38-9DD9-485A-B2F2-430C0796B9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1026-473F-4D0E-B4EE-DC7C2458EC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3563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3BA46-5FD8-43F9-B561-2682B76C12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8367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7A5C9-A7F7-43FD-A2D3-CCD5CC51E3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26844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CA32-7043-4658-891D-8B84F7A61AB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4024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09120-8C08-4B58-AE6A-4D872C11AC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26576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EA048-73C4-409A-8A3A-12A37EDBD6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1244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A5E9-9BBC-49E4-9A64-D1EC12E74B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9517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A99B-A79C-4FB6-9A44-41BAA03C0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84634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BD842-BE07-4F75-B7B9-EDA8D4DB80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4800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5608D-5DE7-4ED0-ADC5-A8DC8B52E7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826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A16945-3CE6-4F92-93A0-E9D41DD89F2A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FFE14-FA1D-43DE-8FFE-CFBD3214A2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07895" y="555322"/>
            <a:ext cx="6778907" cy="1191121"/>
          </a:xfrm>
        </p:spPr>
        <p:txBody>
          <a:bodyPr>
            <a:normAutofit/>
          </a:bodyPr>
          <a:lstStyle>
            <a:lvl1pPr algn="l">
              <a:defRPr sz="2700" b="1" i="0">
                <a:solidFill>
                  <a:srgbClr val="2C3E50"/>
                </a:solidFill>
                <a:latin typeface="Myriad Pro"/>
                <a:cs typeface="Myriad Pro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062BE-3597-4DA4-AB6E-AEA0092EAB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92594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C96D-6944-479C-AE53-EE43615DD3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93225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1026-473F-4D0E-B4EE-DC7C2458EC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9595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3BA46-5FD8-43F9-B561-2682B76C12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04387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7A5C9-A7F7-43FD-A2D3-CCD5CC51E3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746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CA32-7043-4658-891D-8B84F7A61AB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78443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09120-8C08-4B58-AE6A-4D872C11AC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08161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EA048-73C4-409A-8A3A-12A37EDBD6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89144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A5E9-9BBC-49E4-9A64-D1EC12E74B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9235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A99B-A79C-4FB6-9A44-41BAA03C0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87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476D6F-385F-4339-87C1-E963DBC86A41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3DB2A6-EF88-4C7D-B07E-D9459FFA07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BD842-BE07-4F75-B7B9-EDA8D4DB80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36650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5608D-5DE7-4ED0-ADC5-A8DC8B52E7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65567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07895" y="555322"/>
            <a:ext cx="6778907" cy="1191121"/>
          </a:xfrm>
        </p:spPr>
        <p:txBody>
          <a:bodyPr>
            <a:normAutofit/>
          </a:bodyPr>
          <a:lstStyle>
            <a:lvl1pPr algn="l">
              <a:defRPr sz="2700" b="1" i="0">
                <a:solidFill>
                  <a:srgbClr val="2C3E50"/>
                </a:solidFill>
                <a:latin typeface="Myriad Pro"/>
                <a:cs typeface="Myriad Pro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062BE-3597-4DA4-AB6E-AEA0092EAB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3938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6C96D-6944-479C-AE53-EE43615DD3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57279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1026-473F-4D0E-B4EE-DC7C2458EC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63357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3BA46-5FD8-43F9-B561-2682B76C12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85741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7A5C9-A7F7-43FD-A2D3-CCD5CC51E3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59872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CA32-7043-4658-891D-8B84F7A61AB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06438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09120-8C08-4B58-AE6A-4D872C11AC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7121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EA048-73C4-409A-8A3A-12A37EDBD6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348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17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6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Relationship Id="rId14" Type="http://schemas.openxmlformats.org/officeDocument/2006/relationships/slideLayout" Target="../slideLayouts/slideLayout12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5A49EE2-A01E-46D5-87DF-523908B3B940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86793AE-8243-421B-BF62-82EA88D7BE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5" r:id="rId1"/>
    <p:sldLayoutId id="2147484356" r:id="rId2"/>
    <p:sldLayoutId id="2147484357" r:id="rId3"/>
    <p:sldLayoutId id="2147484358" r:id="rId4"/>
    <p:sldLayoutId id="2147484359" r:id="rId5"/>
    <p:sldLayoutId id="2147484360" r:id="rId6"/>
    <p:sldLayoutId id="2147484361" r:id="rId7"/>
    <p:sldLayoutId id="2147484362" r:id="rId8"/>
    <p:sldLayoutId id="2147484363" r:id="rId9"/>
    <p:sldLayoutId id="2147484364" r:id="rId10"/>
    <p:sldLayoutId id="214748436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28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4" r:id="rId1"/>
    <p:sldLayoutId id="2147484495" r:id="rId2"/>
    <p:sldLayoutId id="2147484496" r:id="rId3"/>
    <p:sldLayoutId id="2147484497" r:id="rId4"/>
    <p:sldLayoutId id="2147484498" r:id="rId5"/>
    <p:sldLayoutId id="2147484499" r:id="rId6"/>
    <p:sldLayoutId id="2147484500" r:id="rId7"/>
    <p:sldLayoutId id="2147484501" r:id="rId8"/>
    <p:sldLayoutId id="2147484502" r:id="rId9"/>
    <p:sldLayoutId id="2147484503" r:id="rId10"/>
    <p:sldLayoutId id="214748450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140825E-4A15-4D39-8176-1F07E904CB30}" type="datetimeFigureOut">
              <a:rPr lang="en-US" smtClean="0">
                <a:solidFill>
                  <a:srgbClr val="38ABED"/>
                </a:solidFill>
                <a:latin typeface="Trebuchet MS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2/6/2017</a:t>
            </a:fld>
            <a:endParaRPr lang="en-US">
              <a:solidFill>
                <a:srgbClr val="38ABED"/>
              </a:solidFill>
              <a:latin typeface="Trebuchet MS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38ABED"/>
              </a:solidFill>
              <a:latin typeface="Trebuchet MS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3E4AAA4-6363-4581-962D-1ACCC2D600C5}" type="slidenum">
              <a:rPr lang="en-US" smtClean="0">
                <a:solidFill>
                  <a:srgbClr val="1B3861"/>
                </a:solidFill>
                <a:latin typeface="Trebuchet MS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srgbClr val="1B3861"/>
              </a:solidFill>
              <a:latin typeface="Trebuchet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396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6" r:id="rId1"/>
    <p:sldLayoutId id="2147484507" r:id="rId2"/>
    <p:sldLayoutId id="2147484508" r:id="rId3"/>
    <p:sldLayoutId id="2147484509" r:id="rId4"/>
    <p:sldLayoutId id="2147484510" r:id="rId5"/>
    <p:sldLayoutId id="2147484511" r:id="rId6"/>
    <p:sldLayoutId id="2147484512" r:id="rId7"/>
    <p:sldLayoutId id="2147484513" r:id="rId8"/>
    <p:sldLayoutId id="2147484514" r:id="rId9"/>
    <p:sldLayoutId id="2147484515" r:id="rId10"/>
    <p:sldLayoutId id="2147484516" r:id="rId11"/>
    <p:sldLayoutId id="2147484517" r:id="rId12"/>
    <p:sldLayoutId id="2147484518" r:id="rId13"/>
    <p:sldLayoutId id="2147484519" r:id="rId14"/>
    <p:sldLayoutId id="2147484520" r:id="rId15"/>
    <p:sldLayoutId id="2147484521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1C010E-6EC9-436D-91A1-3A6ED4CCB63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D24114-E1FA-4EC4-9C8F-A229E7C254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421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5A49EE2-A01E-46D5-87DF-523908B3B940}" type="datetimeFigureOut">
              <a:rPr lang="ru-RU" smtClean="0">
                <a:solidFill>
                  <a:srgbClr val="464653"/>
                </a:solidFill>
              </a:rPr>
              <a:pPr>
                <a:defRPr/>
              </a:pPr>
              <a:t>06.02.2017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464653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86793AE-8243-421B-BF62-82EA88D7BEE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64653"/>
              </a:solidFill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11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5" r:id="rId1"/>
    <p:sldLayoutId id="2147484536" r:id="rId2"/>
    <p:sldLayoutId id="2147484537" r:id="rId3"/>
    <p:sldLayoutId id="2147484538" r:id="rId4"/>
    <p:sldLayoutId id="2147484539" r:id="rId5"/>
    <p:sldLayoutId id="2147484540" r:id="rId6"/>
    <p:sldLayoutId id="2147484541" r:id="rId7"/>
    <p:sldLayoutId id="2147484542" r:id="rId8"/>
    <p:sldLayoutId id="2147484543" r:id="rId9"/>
    <p:sldLayoutId id="2147484544" r:id="rId10"/>
    <p:sldLayoutId id="214748454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48384B8-B679-41D7-B267-32CDD91D1FB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174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7" r:id="rId1"/>
    <p:sldLayoutId id="2147484548" r:id="rId2"/>
    <p:sldLayoutId id="2147484549" r:id="rId3"/>
    <p:sldLayoutId id="2147484550" r:id="rId4"/>
    <p:sldLayoutId id="2147484551" r:id="rId5"/>
    <p:sldLayoutId id="2147484552" r:id="rId6"/>
    <p:sldLayoutId id="2147484553" r:id="rId7"/>
    <p:sldLayoutId id="2147484554" r:id="rId8"/>
    <p:sldLayoutId id="2147484555" r:id="rId9"/>
    <p:sldLayoutId id="2147484556" r:id="rId10"/>
    <p:sldLayoutId id="2147484557" r:id="rId11"/>
    <p:sldLayoutId id="2147484558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B3329C8F-9AA1-46F4-968E-810F39A99ABC}" type="datetime1">
              <a:rPr lang="ru-RU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B839A262-0FED-4B74-84AD-E660BEA016BB}" type="slidenum">
              <a:rPr lang="ru-RU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514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7" r:id="rId1"/>
    <p:sldLayoutId id="2147484368" r:id="rId2"/>
    <p:sldLayoutId id="2147484369" r:id="rId3"/>
    <p:sldLayoutId id="2147484370" r:id="rId4"/>
    <p:sldLayoutId id="2147484371" r:id="rId5"/>
    <p:sldLayoutId id="2147484372" r:id="rId6"/>
    <p:sldLayoutId id="2147484373" r:id="rId7"/>
    <p:sldLayoutId id="2147484374" r:id="rId8"/>
    <p:sldLayoutId id="2147484375" r:id="rId9"/>
    <p:sldLayoutId id="2147484376" r:id="rId10"/>
    <p:sldLayoutId id="2147484377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B3329C8F-9AA1-46F4-968E-810F39A99ABC}" type="datetime1">
              <a:rPr lang="ru-RU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B839A262-0FED-4B74-84AD-E660BEA016BB}" type="slidenum">
              <a:rPr lang="ru-RU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53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9" r:id="rId1"/>
    <p:sldLayoutId id="2147484380" r:id="rId2"/>
    <p:sldLayoutId id="2147484381" r:id="rId3"/>
    <p:sldLayoutId id="2147484382" r:id="rId4"/>
    <p:sldLayoutId id="2147484383" r:id="rId5"/>
    <p:sldLayoutId id="2147484384" r:id="rId6"/>
    <p:sldLayoutId id="2147484385" r:id="rId7"/>
    <p:sldLayoutId id="2147484386" r:id="rId8"/>
    <p:sldLayoutId id="2147484387" r:id="rId9"/>
    <p:sldLayoutId id="2147484388" r:id="rId10"/>
    <p:sldLayoutId id="2147484389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B3329C8F-9AA1-46F4-968E-810F39A99ABC}" type="datetime1">
              <a:rPr lang="ru-RU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457200">
              <a:defRPr/>
            </a:pPr>
            <a:fld id="{B839A262-0FED-4B74-84AD-E660BEA016BB}" type="slidenum">
              <a:rPr lang="ru-RU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353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1" r:id="rId1"/>
    <p:sldLayoutId id="2147484392" r:id="rId2"/>
    <p:sldLayoutId id="2147484393" r:id="rId3"/>
    <p:sldLayoutId id="2147484394" r:id="rId4"/>
    <p:sldLayoutId id="2147484395" r:id="rId5"/>
    <p:sldLayoutId id="2147484396" r:id="rId6"/>
    <p:sldLayoutId id="2147484397" r:id="rId7"/>
    <p:sldLayoutId id="2147484398" r:id="rId8"/>
    <p:sldLayoutId id="2147484399" r:id="rId9"/>
    <p:sldLayoutId id="2147484400" r:id="rId10"/>
    <p:sldLayoutId id="2147484401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48384B8-B679-41D7-B267-32CDD91D1FB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171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6" r:id="rId1"/>
    <p:sldLayoutId id="2147484417" r:id="rId2"/>
    <p:sldLayoutId id="2147484418" r:id="rId3"/>
    <p:sldLayoutId id="2147484419" r:id="rId4"/>
    <p:sldLayoutId id="2147484420" r:id="rId5"/>
    <p:sldLayoutId id="2147484421" r:id="rId6"/>
    <p:sldLayoutId id="2147484422" r:id="rId7"/>
    <p:sldLayoutId id="2147484423" r:id="rId8"/>
    <p:sldLayoutId id="2147484424" r:id="rId9"/>
    <p:sldLayoutId id="2147484425" r:id="rId10"/>
    <p:sldLayoutId id="2147484426" r:id="rId11"/>
    <p:sldLayoutId id="2147484427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48384B8-B679-41D7-B267-32CDD91D1FB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99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2" r:id="rId1"/>
    <p:sldLayoutId id="2147484443" r:id="rId2"/>
    <p:sldLayoutId id="2147484444" r:id="rId3"/>
    <p:sldLayoutId id="2147484445" r:id="rId4"/>
    <p:sldLayoutId id="2147484446" r:id="rId5"/>
    <p:sldLayoutId id="2147484447" r:id="rId6"/>
    <p:sldLayoutId id="2147484448" r:id="rId7"/>
    <p:sldLayoutId id="2147484449" r:id="rId8"/>
    <p:sldLayoutId id="2147484450" r:id="rId9"/>
    <p:sldLayoutId id="2147484451" r:id="rId10"/>
    <p:sldLayoutId id="2147484452" r:id="rId11"/>
    <p:sldLayoutId id="2147484453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48384B8-B679-41D7-B267-32CDD91D1FB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600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5" r:id="rId1"/>
    <p:sldLayoutId id="2147484456" r:id="rId2"/>
    <p:sldLayoutId id="2147484457" r:id="rId3"/>
    <p:sldLayoutId id="2147484458" r:id="rId4"/>
    <p:sldLayoutId id="2147484459" r:id="rId5"/>
    <p:sldLayoutId id="2147484460" r:id="rId6"/>
    <p:sldLayoutId id="2147484461" r:id="rId7"/>
    <p:sldLayoutId id="2147484462" r:id="rId8"/>
    <p:sldLayoutId id="2147484463" r:id="rId9"/>
    <p:sldLayoutId id="2147484464" r:id="rId10"/>
    <p:sldLayoutId id="2147484465" r:id="rId11"/>
    <p:sldLayoutId id="2147484466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48384B8-B679-41D7-B267-32CDD91D1FB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6680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8" r:id="rId1"/>
    <p:sldLayoutId id="2147484469" r:id="rId2"/>
    <p:sldLayoutId id="2147484470" r:id="rId3"/>
    <p:sldLayoutId id="2147484471" r:id="rId4"/>
    <p:sldLayoutId id="2147484472" r:id="rId5"/>
    <p:sldLayoutId id="2147484473" r:id="rId6"/>
    <p:sldLayoutId id="2147484474" r:id="rId7"/>
    <p:sldLayoutId id="2147484475" r:id="rId8"/>
    <p:sldLayoutId id="2147484476" r:id="rId9"/>
    <p:sldLayoutId id="2147484477" r:id="rId10"/>
    <p:sldLayoutId id="2147484478" r:id="rId11"/>
    <p:sldLayoutId id="2147484479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48384B8-B679-41D7-B267-32CDD91D1FBF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06.02.2017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006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1" r:id="rId1"/>
    <p:sldLayoutId id="2147484482" r:id="rId2"/>
    <p:sldLayoutId id="2147484483" r:id="rId3"/>
    <p:sldLayoutId id="2147484484" r:id="rId4"/>
    <p:sldLayoutId id="2147484485" r:id="rId5"/>
    <p:sldLayoutId id="2147484486" r:id="rId6"/>
    <p:sldLayoutId id="2147484487" r:id="rId7"/>
    <p:sldLayoutId id="2147484488" r:id="rId8"/>
    <p:sldLayoutId id="2147484489" r:id="rId9"/>
    <p:sldLayoutId id="2147484490" r:id="rId10"/>
    <p:sldLayoutId id="2147484491" r:id="rId11"/>
    <p:sldLayoutId id="214748449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94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slideLayout" Target="../slideLayouts/slideLayout69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60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kngk.ru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1115616" y="3634854"/>
            <a:ext cx="6984776" cy="2962498"/>
          </a:xfrm>
        </p:spPr>
        <p:txBody>
          <a:bodyPr>
            <a:normAutofit fontScale="90000"/>
          </a:bodyPr>
          <a:lstStyle/>
          <a:p>
            <a:pPr lvl="0"/>
            <a:r>
              <a:rPr lang="ru-RU" altLang="ru-RU" sz="2000" b="1" dirty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  <a:t>Программа повышения квалификации</a:t>
            </a:r>
            <a:br>
              <a:rPr lang="ru-RU" altLang="ru-RU" sz="2000" b="1" dirty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  <a:t>«Внедрение профессиональных стандартов в практику работы с персоналом государственных и муниципальных учреждений»</a:t>
            </a:r>
            <a:br>
              <a:rPr lang="ru-RU" altLang="ru-RU" sz="2000" b="1" dirty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b="1" dirty="0" err="1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Коковихин</a:t>
            </a:r>
            <a:r>
              <a:rPr lang="ru-RU" sz="2200" b="1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200" b="1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Александр Юрьевич </a:t>
            </a:r>
            <a:r>
              <a:rPr lang="ru-RU" sz="16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sz="16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заведующий </a:t>
            </a:r>
            <a: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кафедрой экономики труда и управления </a:t>
            </a: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персоналом, заместитель председателя </a:t>
            </a:r>
            <a: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комиссии </a:t>
            </a: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СОСПП по </a:t>
            </a:r>
            <a: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развитию компетенций и </a:t>
            </a: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квалификаций, </a:t>
            </a:r>
            <a:b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Эксперт </a:t>
            </a:r>
            <a: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Национального Агентства развития квалификаций.</a:t>
            </a:r>
            <a:b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endParaRPr lang="ru-RU" altLang="ru-RU" sz="1300" dirty="0" smtClean="0">
              <a:solidFill>
                <a:srgbClr val="005DA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nark-rspp.ru/wp-content/uploads/logo-name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6633"/>
            <a:ext cx="5328591" cy="96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43608" y="2009774"/>
            <a:ext cx="6984776" cy="15696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Лекция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. Национальная система профессиональных квалификаций: структура, функции, нормативно-правовое регулирование.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345388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1" y="1085977"/>
            <a:ext cx="502285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C3300"/>
                </a:solidFill>
              </a:rPr>
              <a:t/>
            </a:r>
            <a:br>
              <a:rPr lang="ru-RU" b="1" dirty="0">
                <a:solidFill>
                  <a:srgbClr val="CC3300"/>
                </a:solidFill>
              </a:rPr>
            </a:br>
            <a:r>
              <a:rPr lang="ru-RU" b="1" dirty="0">
                <a:solidFill>
                  <a:srgbClr val="CC3300"/>
                </a:solidFill>
              </a:rPr>
              <a:t>Пакет нормативных правовых актов Правительства РФ и Минтруда России </a:t>
            </a:r>
            <a:br>
              <a:rPr lang="ru-RU" b="1" dirty="0">
                <a:solidFill>
                  <a:srgbClr val="CC3300"/>
                </a:solidFill>
              </a:rPr>
            </a:br>
            <a:endParaRPr lang="ru-RU" b="1" dirty="0">
              <a:solidFill>
                <a:srgbClr val="CC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43528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/>
              <a:t>- </a:t>
            </a:r>
            <a:r>
              <a:rPr lang="ru-RU" sz="1800" b="1" dirty="0"/>
              <a:t>Постановление Правительства РФ от 16.11.2016 № 1204 «Об утверждении Правил проведения центром оценки квалификаций независимой оценки квалификации в форме профессионального экзамена»;</a:t>
            </a:r>
          </a:p>
          <a:p>
            <a:pPr marL="0" indent="0">
              <a:buNone/>
            </a:pPr>
            <a:r>
              <a:rPr lang="ru-RU" sz="1800" b="1" dirty="0"/>
              <a:t>- Приказ Минтруда России от 19.12.2016 № 758н «Об утверждении Примерного положения о совете по профессиональным квалификациям и Порядка наделения совета по профессиональным квалификациям полномочиями по организации проведения независимой оценки квалификации по определенному виду профессиональной деятельности и прекращения этих полномочий» (зарегистрирован в Минюсте России 29.12.2016 № 45043);</a:t>
            </a:r>
          </a:p>
          <a:p>
            <a:pPr marL="0" indent="0">
              <a:buNone/>
            </a:pPr>
            <a:r>
              <a:rPr lang="ru-RU" sz="1800" b="1" dirty="0"/>
              <a:t>- Приказ Минтруда России от 14.12.2016 № 729н «Об утверждении Порядка осуществления мониторинга и контроля в сфере независимой оценки квалификации» (зарегистрирован в Минюсте России 20.12.2016 № 44817);</a:t>
            </a:r>
          </a:p>
          <a:p>
            <a:pPr marL="0" indent="0">
              <a:buNone/>
            </a:pPr>
            <a:r>
              <a:rPr lang="ru-RU" sz="1800" b="1" dirty="0"/>
              <a:t>- Приказ Минтруда России от 12.12.2016 № 725н «Об утверждении формы бланка свидетельства о квалификации и приложения к нему, технических требований к бланку свидетельства о квалификации, порядка заполнения бланка свидетельства о квалификации и выдачи его дубликата, а также формы заключения о прохождении профессионального экзамена» (зарегистрирован в Минюсте России 29.12.2016 № 45071);</a:t>
            </a:r>
          </a:p>
        </p:txBody>
      </p:sp>
    </p:spTree>
    <p:extLst>
      <p:ext uri="{BB962C8B-B14F-4D97-AF65-F5344CB8AC3E}">
        <p14:creationId xmlns:p14="http://schemas.microsoft.com/office/powerpoint/2010/main" val="3545378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C3300"/>
                </a:solidFill>
              </a:rPr>
              <a:t/>
            </a:r>
            <a:br>
              <a:rPr lang="ru-RU" b="1" dirty="0">
                <a:solidFill>
                  <a:srgbClr val="CC3300"/>
                </a:solidFill>
              </a:rPr>
            </a:br>
            <a:r>
              <a:rPr lang="ru-RU" b="1" dirty="0">
                <a:solidFill>
                  <a:srgbClr val="CC3300"/>
                </a:solidFill>
              </a:rPr>
              <a:t>Пакет нормативных правовых актов Правительства РФ и Минтруда России </a:t>
            </a:r>
            <a:br>
              <a:rPr lang="ru-RU" b="1" dirty="0">
                <a:solidFill>
                  <a:srgbClr val="CC3300"/>
                </a:solidFill>
              </a:rPr>
            </a:br>
            <a:endParaRPr lang="ru-RU" b="1" dirty="0">
              <a:solidFill>
                <a:srgbClr val="CC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908720"/>
            <a:ext cx="843528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/>
              <a:t>- </a:t>
            </a:r>
            <a:r>
              <a:rPr lang="ru-RU" sz="1600" b="1" dirty="0" smtClean="0"/>
              <a:t> </a:t>
            </a:r>
            <a:r>
              <a:rPr lang="ru-RU" sz="1600" b="1" dirty="0"/>
              <a:t>Приказ Минтруда России от 12.12.2016 № 726н «Об утверждении положения о разработке наименований квалификаций и требований к квалификации, на соответствие которым проводится независимая оценка квалификации» (зарегистрирован в Минюсте России 26.12.2016 № 44970);</a:t>
            </a:r>
          </a:p>
          <a:p>
            <a:pPr marL="0" indent="0">
              <a:buNone/>
            </a:pPr>
            <a:r>
              <a:rPr lang="ru-RU" sz="1600" b="1" dirty="0" smtClean="0"/>
              <a:t>- Приказ </a:t>
            </a:r>
            <a:r>
              <a:rPr lang="ru-RU" sz="1600" b="1" dirty="0"/>
              <a:t>Минтруда России от 02.12.2016 № 706н «Об утверждении образца заявления для проведения независимой оценки квалификации и Порядка подачи такого заявления» (зарегистрировано в Минюсте России 20.12.2016 № 44812</a:t>
            </a:r>
            <a:r>
              <a:rPr lang="ru-RU" sz="1600" b="1" dirty="0" smtClean="0"/>
              <a:t>);</a:t>
            </a:r>
          </a:p>
          <a:p>
            <a:pPr marL="0" indent="0">
              <a:buNone/>
            </a:pPr>
            <a:r>
              <a:rPr lang="ru-RU" sz="1600" b="1" dirty="0" smtClean="0"/>
              <a:t>- </a:t>
            </a:r>
            <a:r>
              <a:rPr lang="ru-RU" sz="1600" b="1" dirty="0"/>
              <a:t>Приказ Минтруда России от 01.12.2016 № 701н «Об утверждении Положения об апелляционной комиссии по рассмотрению жалоб, связанных с результатами прохождения профессионального экзамена и выдачей свидетельства о квалификации» (зарегистрирован в Минюсте России 29.12.2016 № 45042);</a:t>
            </a:r>
          </a:p>
          <a:p>
            <a:pPr marL="0" indent="0">
              <a:buNone/>
            </a:pPr>
            <a:r>
              <a:rPr lang="ru-RU" sz="1600" b="1" dirty="0" smtClean="0"/>
              <a:t>- </a:t>
            </a:r>
            <a:r>
              <a:rPr lang="ru-RU" sz="1600" b="1" dirty="0"/>
              <a:t>Приказ Минтруда России от 15.11.2016 № 649н «Об утверждении Порядка формирования и ведения реестра сведений о проведении независимой оценки квалификации и доступа к ним, а также перечня сведений, содержащихся в указанном реестре» (зарегистрировано в Минюсте России 16.12.2016 № 44764);</a:t>
            </a:r>
          </a:p>
          <a:p>
            <a:pPr marL="0" indent="0">
              <a:buNone/>
            </a:pPr>
            <a:r>
              <a:rPr lang="ru-RU" sz="1600" b="1" dirty="0"/>
              <a:t>- Приказ Минтруда России от 01.11.2016 № 601н «Об утверждении Положения о разработке оценочных средств для проведения независимой оценки квалификации» (зарегистрирован в Минюсте России 29.12.2016 № 45047);</a:t>
            </a:r>
          </a:p>
          <a:p>
            <a:pPr marL="0" indent="0">
              <a:buNone/>
            </a:pPr>
            <a:r>
              <a:rPr lang="ru-RU" sz="1600" b="1" dirty="0"/>
              <a:t>- Приказ Минтруда России от 19.12.2016 № 759н «Об утверждении требований к центрам оценки квалификаций и порядка отбора организаций для наделения их полномочиями по проведению независимой оценки квалификации и прекращения этих полномочий» (зарегистрирован в Минюсте России 09.01.2017 № 45105).</a:t>
            </a:r>
          </a:p>
        </p:txBody>
      </p:sp>
    </p:spTree>
    <p:extLst>
      <p:ext uri="{BB962C8B-B14F-4D97-AF65-F5344CB8AC3E}">
        <p14:creationId xmlns:p14="http://schemas.microsoft.com/office/powerpoint/2010/main" val="229003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5148263" y="196850"/>
            <a:ext cx="3887787" cy="614363"/>
          </a:xfrm>
        </p:spPr>
        <p:txBody>
          <a:bodyPr/>
          <a:lstStyle/>
          <a:p>
            <a:pPr eaLnBrk="1" hangingPunct="1"/>
            <a:r>
              <a:rPr lang="ru-RU" altLang="ru-RU" sz="1500" b="1" dirty="0" smtClean="0"/>
              <a:t>Схема реализации полномочий Советов по профессиональным квалификациям по организации независимой оценки профессиональных квалификаций </a:t>
            </a:r>
            <a:endParaRPr lang="ru-RU" altLang="ru-RU" sz="1500" dirty="0" smtClean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2205038"/>
            <a:ext cx="8196262" cy="4032250"/>
          </a:xfrm>
        </p:spPr>
        <p:txBody>
          <a:bodyPr/>
          <a:lstStyle/>
          <a:p>
            <a:pPr algn="just" eaLnBrk="1" hangingPunct="1"/>
            <a:endParaRPr lang="ru-RU" altLang="ru-RU" sz="1800" smtClean="0">
              <a:solidFill>
                <a:schemeClr val="tx1"/>
              </a:solidFill>
            </a:endParaRP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0196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75"/>
            <a:ext cx="8785225" cy="52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3323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 txBox="1">
            <a:spLocks/>
          </p:cNvSpPr>
          <p:nvPr/>
        </p:nvSpPr>
        <p:spPr bwMode="auto">
          <a:xfrm>
            <a:off x="900113" y="180975"/>
            <a:ext cx="6767512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/>
            <a:r>
              <a:rPr lang="ru-RU" sz="20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Профессионально-общественная аккредитация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900113" y="769938"/>
            <a:ext cx="8064500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/>
          <a:srcRect r="72966"/>
          <a:stretch>
            <a:fillRect/>
          </a:stretch>
        </p:blipFill>
        <p:spPr bwMode="auto">
          <a:xfrm>
            <a:off x="46038" y="63500"/>
            <a:ext cx="7493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42925" y="838200"/>
            <a:ext cx="8058150" cy="452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>
              <a:defRPr/>
            </a:pPr>
            <a:endParaRPr lang="ru-RU" sz="22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  <a:defRPr/>
            </a:pPr>
            <a:fld id="{4E73BA01-7F18-4CCF-B0F8-27BDC6EF936F}" type="slidenum">
              <a:rPr lang="ru-RU" sz="1200">
                <a:solidFill>
                  <a:prstClr val="black">
                    <a:tint val="75000"/>
                  </a:prstClr>
                </a:solidFill>
                <a:latin typeface="Calibri"/>
                <a:cs typeface="Arial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sz="1200">
              <a:solidFill>
                <a:prstClr val="black">
                  <a:tint val="75000"/>
                </a:prstClr>
              </a:solidFill>
              <a:latin typeface="Calibri"/>
              <a:cs typeface="Arial" charset="0"/>
            </a:endParaRPr>
          </a:p>
        </p:txBody>
      </p:sp>
      <p:pic>
        <p:nvPicPr>
          <p:cNvPr id="2867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8200"/>
            <a:ext cx="9144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541850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 txBox="1">
            <a:spLocks/>
          </p:cNvSpPr>
          <p:nvPr/>
        </p:nvSpPr>
        <p:spPr bwMode="auto">
          <a:xfrm>
            <a:off x="900113" y="180975"/>
            <a:ext cx="6767512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/>
            <a:r>
              <a:rPr lang="ru-RU" sz="20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Участники создания НСК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900113" y="769938"/>
            <a:ext cx="8064500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 r="72966"/>
          <a:stretch>
            <a:fillRect/>
          </a:stretch>
        </p:blipFill>
        <p:spPr bwMode="auto">
          <a:xfrm>
            <a:off x="46038" y="63500"/>
            <a:ext cx="7493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42925" y="838200"/>
            <a:ext cx="7677150" cy="48069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356178-1A05-463C-923D-706497F7F6F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9702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" y="838200"/>
            <a:ext cx="8593138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506460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>
          <a:xfrm>
            <a:off x="4572000" y="188913"/>
            <a:ext cx="4176713" cy="1655762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chemeClr val="accent2"/>
                </a:solidFill>
              </a:rPr>
              <a:t>Показатели развития независимой оценки квалификаций</a:t>
            </a:r>
            <a:r>
              <a:rPr lang="en-US" altLang="ru-RU" sz="2400" b="1" smtClean="0">
                <a:solidFill>
                  <a:schemeClr val="accent2"/>
                </a:solidFill>
              </a:rPr>
              <a:t/>
            </a:r>
            <a:br>
              <a:rPr lang="en-US" altLang="ru-RU" sz="2400" b="1" smtClean="0">
                <a:solidFill>
                  <a:schemeClr val="accent2"/>
                </a:solidFill>
              </a:rPr>
            </a:br>
            <a:endParaRPr lang="ru-RU" altLang="ru-RU" sz="2400" b="1" smtClean="0">
              <a:solidFill>
                <a:schemeClr val="accent2"/>
              </a:solidFill>
            </a:endParaRPr>
          </a:p>
        </p:txBody>
      </p:sp>
      <p:sp>
        <p:nvSpPr>
          <p:cNvPr id="102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1484313"/>
            <a:ext cx="8196262" cy="4752975"/>
          </a:xfrm>
        </p:spPr>
        <p:txBody>
          <a:bodyPr/>
          <a:lstStyle/>
          <a:p>
            <a:pPr algn="just" eaLnBrk="1" hangingPunct="1"/>
            <a:endParaRPr lang="ru-RU" altLang="ru-RU" sz="1400" smtClean="0">
              <a:solidFill>
                <a:schemeClr val="tx1"/>
              </a:solidFill>
            </a:endParaRP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0196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8313" y="1484313"/>
          <a:ext cx="8207376" cy="492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8829"/>
                <a:gridCol w="4011504"/>
                <a:gridCol w="729755"/>
                <a:gridCol w="728896"/>
                <a:gridCol w="729755"/>
                <a:gridCol w="728896"/>
                <a:gridCol w="699741"/>
              </a:tblGrid>
              <a:tr h="4267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№ п/п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Показатель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2015 год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2016 год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2017 год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2018 год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2019 год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  <a:tr h="260065">
                <a:tc gridSpan="7"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>
                          <a:effectLst/>
                        </a:rPr>
                        <a:t>Предложения для включения в проект Генерального соглашения на 2017–2019 годы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Количество СПК, ед.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13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26*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  <a:tr h="520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Количество ЦОК (в соотв. с Федеральным законом № 238-ФЗ от 03.07.2016 г.), ед.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240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890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1700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  <a:tr h="8535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Количество работников, прошедших независимую оценку квалификаций (в соотв. с Федеральным законом № 238-ФЗ от 03.07.2016 г.), тыс. чел.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45,6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290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920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  <a:tr h="260065">
                <a:tc gridSpan="7"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>
                          <a:effectLst/>
                        </a:rPr>
                        <a:t>Справочно: распоряжение Правительства Российской Федерации от 9.07.2014 г. № 1250-р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Количество СПК, ед.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  <a:tr h="260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Количество ЦОК, ед.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  <a:tr h="520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Количество работников, прошедших независимую оценку квалификаций, тыс. чел.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2,5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17,5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67,5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167,5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  <a:tr h="260065">
                <a:tc gridSpan="7"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>
                          <a:effectLst/>
                        </a:rPr>
                        <a:t>Справочно: предложения Министерства труда и социальной защиты России 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Количество СПК, ед.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  <a:tr h="260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Количество ЦОК, ед.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185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435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700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  <a:tr h="520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Количество работников, прошедших независимую оценку квалификаций, тыс. чел.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145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383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–</a:t>
                      </a:r>
                      <a:endParaRPr lang="ru-RU" sz="1400" b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–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67" marR="6856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62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6559D2F7-83CA-4740-BD98-0294789E9F91}" type="slidenum">
              <a:rPr lang="en-US"/>
              <a:pPr algn="l">
                <a:defRPr/>
              </a:pPr>
              <a:t>16</a:t>
            </a:fld>
            <a:endParaRPr lang="en-US" sz="1000"/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277225" cy="43926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smtClean="0"/>
              <a:t>    </a:t>
            </a:r>
            <a:endParaRPr lang="ru-RU" altLang="ru-RU" sz="2000" smtClean="0"/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0196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65225"/>
            <a:ext cx="82804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84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fld id="{C898323A-2B98-4CE0-A3CC-FCE4E7CE688F}" type="slidenum">
              <a:rPr lang="en-US"/>
              <a:pPr algn="l">
                <a:defRPr/>
              </a:pPr>
              <a:t>17</a:t>
            </a:fld>
            <a:endParaRPr lang="en-US" sz="1000"/>
          </a:p>
        </p:txBody>
      </p:sp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158875"/>
            <a:ext cx="7772400" cy="792163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>
                <a:solidFill>
                  <a:srgbClr val="385A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Функциональная модель регионального центра профессиональных квалификаций  Свердловской </a:t>
            </a:r>
            <a:r>
              <a:rPr lang="ru-RU" sz="2000" b="1" dirty="0" smtClean="0">
                <a:solidFill>
                  <a:srgbClr val="385A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области*</a:t>
            </a:r>
            <a:endParaRPr lang="de-DE" sz="2000" b="1" dirty="0" smtClean="0">
              <a:solidFill>
                <a:srgbClr val="385A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916113"/>
            <a:ext cx="8277225" cy="40338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smtClean="0"/>
              <a:t>   </a:t>
            </a:r>
          </a:p>
        </p:txBody>
      </p:sp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0196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05038"/>
            <a:ext cx="8353425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Прямоугольник 1"/>
          <p:cNvSpPr>
            <a:spLocks noChangeArrowheads="1"/>
          </p:cNvSpPr>
          <p:nvPr/>
        </p:nvSpPr>
        <p:spPr bwMode="auto">
          <a:xfrm>
            <a:off x="611188" y="5980113"/>
            <a:ext cx="78486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/>
              <a:t>Коковихин А.Ю. Формирование национальной системы профессиональных квалификаций и задачи работодателей в агропромышленном комплексе  //Агропродовольственная политика России. 2016. № 7. с. 46-55.</a:t>
            </a:r>
          </a:p>
        </p:txBody>
      </p:sp>
    </p:spTree>
    <p:extLst>
      <p:ext uri="{BB962C8B-B14F-4D97-AF65-F5344CB8AC3E}">
        <p14:creationId xmlns:p14="http://schemas.microsoft.com/office/powerpoint/2010/main" val="123640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nhaltsplatzhalter 7"/>
          <p:cNvSpPr txBox="1">
            <a:spLocks/>
          </p:cNvSpPr>
          <p:nvPr>
            <p:custDataLst>
              <p:tags r:id="rId1"/>
            </p:custDataLst>
          </p:nvPr>
        </p:nvSpPr>
        <p:spPr bwMode="gray">
          <a:xfrm>
            <a:off x="4355976" y="3212976"/>
            <a:ext cx="720080" cy="331236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 lIns="90000" tIns="46800" rIns="90000" bIns="46800" anchor="ctr"/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292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 fontAlgn="auto">
              <a:spcBef>
                <a:spcPts val="300"/>
              </a:spcBef>
              <a:defRPr/>
            </a:pPr>
            <a:r>
              <a:rPr lang="ru-RU" sz="1400" b="1" dirty="0" smtClean="0">
                <a:solidFill>
                  <a:srgbClr val="FF0000"/>
                </a:solidFill>
                <a:cs typeface="Arial" pitchFamily="34" charset="0"/>
              </a:rPr>
              <a:t>АККРЕДИТАЦИЯ</a:t>
            </a:r>
            <a:endParaRPr lang="ru-RU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7" name="Auf der gleichen Seite des Rechtecks liegende Ecken abrunden 5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539552" y="2636912"/>
            <a:ext cx="8208914" cy="523220"/>
          </a:xfrm>
          <a:prstGeom prst="rect">
            <a:avLst/>
          </a:prstGeom>
          <a:solidFill>
            <a:schemeClr val="accent1">
              <a:lumMod val="60000"/>
              <a:lumOff val="40000"/>
              <a:alpha val="43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ФОРМИРОВАНИЕ СИСТЕМЫ ПОДГОТОВКИ СПЕЦИАЛИСТА С МЕДИЦИНСКИМ </a:t>
            </a:r>
            <a:r>
              <a:rPr lang="ru-RU" sz="1400" b="1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ОБРАЗОВАНИЕМ И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ПОВЫШЕНИЕ ЭФФЕКТИВНОСТИ ДЕЯТЕЛЬНОСТИ МЕДИЦИНСКИХ ОРГАНИЗАЦИЙ</a:t>
            </a:r>
            <a:endParaRPr lang="en-US" sz="1400" b="1" dirty="0" smtClean="0">
              <a:solidFill>
                <a:prstClr val="black"/>
              </a:solidFill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12" name="Inhaltsplatzhalter 7"/>
          <p:cNvSpPr txBox="1">
            <a:spLocks/>
          </p:cNvSpPr>
          <p:nvPr>
            <p:custDataLst>
              <p:tags r:id="rId3"/>
            </p:custDataLst>
          </p:nvPr>
        </p:nvSpPr>
        <p:spPr bwMode="gray">
          <a:xfrm>
            <a:off x="5076056" y="1772816"/>
            <a:ext cx="3816424" cy="504056"/>
          </a:xfrm>
          <a:prstGeom prst="roundRect">
            <a:avLst/>
          </a:prstGeom>
          <a:noFill/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indent="0" defTabSz="914400" eaLnBrk="1" latinLnBrk="0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 sz="1800">
                <a:solidFill>
                  <a:schemeClr val="tx2"/>
                </a:solidFill>
                <a:latin typeface="+mn-lt"/>
              </a:defRPr>
            </a:lvl1pPr>
            <a:lvl2pPr marL="0" lvl="1" indent="0" algn="ctr" defTabSz="91440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400">
                <a:latin typeface="Arial" pitchFamily="34" charset="0"/>
                <a:cs typeface="Arial" pitchFamily="34" charset="0"/>
              </a:defRPr>
            </a:lvl2pPr>
            <a:lvl3pPr marL="180975" indent="-180975" defTabSz="91440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3pPr>
            <a:lvl4pPr marL="361950" indent="-180975" defTabSz="91440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4pPr>
            <a:lvl5pPr marL="542925" indent="-180975" defTabSz="91440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latin typeface="+mn-lt"/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9pPr>
          </a:lstStyle>
          <a:p>
            <a:pPr lvl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КЛИНИЧЕСКИЕ РЕКОМЕНДАЦИИ</a:t>
            </a:r>
          </a:p>
          <a:p>
            <a:pPr lvl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(2014г. </a:t>
            </a:r>
            <a:r>
              <a:rPr lang="ru-RU" sz="1100" b="1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–</a:t>
            </a:r>
            <a:r>
              <a:rPr lang="ru-RU" b="1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 900; 2015г. – 1200)</a:t>
            </a: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1115616" y="125998"/>
            <a:ext cx="7797565" cy="28803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fontAlgn="auto">
              <a:spcBef>
                <a:spcPct val="0"/>
              </a:spcBef>
              <a:spcAft>
                <a:spcPts val="0"/>
              </a:spcAft>
              <a:buNone/>
              <a:defRPr sz="2000" b="1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rgbClr val="1F497D">
                    <a:lumMod val="75000"/>
                  </a:srgbClr>
                </a:solidFill>
                <a:latin typeface="Calibri"/>
              </a:rPr>
              <a:t>КАДРОВОЕ ОБЕСПЕЧЕНИЕ КАЧЕСТВА МЕДИЦИНСКОЙ ПОМОЩИ</a:t>
            </a:r>
          </a:p>
        </p:txBody>
      </p:sp>
      <p:sp>
        <p:nvSpPr>
          <p:cNvPr id="21" name="Inhaltsplatzhalter 7"/>
          <p:cNvSpPr txBox="1">
            <a:spLocks/>
          </p:cNvSpPr>
          <p:nvPr>
            <p:custDataLst>
              <p:tags r:id="rId4"/>
            </p:custDataLst>
          </p:nvPr>
        </p:nvSpPr>
        <p:spPr bwMode="gray">
          <a:xfrm>
            <a:off x="755576" y="1772816"/>
            <a:ext cx="2520279" cy="431353"/>
          </a:xfrm>
          <a:prstGeom prst="roundRect">
            <a:avLst/>
          </a:prstGeom>
          <a:noFill/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292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ПОРЯДКИ ОКАЗАНИЯ МЕДИЦИНСКОЙ ПОМОЩИ</a:t>
            </a:r>
            <a:endParaRPr lang="ru-RU" sz="14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45" name="Правая фигурная скобка 44"/>
          <p:cNvSpPr/>
          <p:nvPr/>
        </p:nvSpPr>
        <p:spPr>
          <a:xfrm rot="16200000" flipH="1">
            <a:off x="4355975" y="-2115615"/>
            <a:ext cx="432049" cy="8928992"/>
          </a:xfrm>
          <a:prstGeom prst="rightBrace">
            <a:avLst>
              <a:gd name="adj1" fmla="val 22387"/>
              <a:gd name="adj2" fmla="val 49948"/>
            </a:avLst>
          </a:prstGeom>
          <a:ln w="2857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764704"/>
            <a:ext cx="8749480" cy="954107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ПРОФЕССИОНАЛЬНОЕ МЕДИЦИНСКОЕ СООБЩЕСТВО: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профессиональные </a:t>
            </a:r>
            <a:r>
              <a:rPr lang="ru-RU" sz="1400" b="1" dirty="0">
                <a:solidFill>
                  <a:srgbClr val="FF0000"/>
                </a:solidFill>
              </a:rPr>
              <a:t>некоммерческие организации, главные внештатные специалисты, профильные </a:t>
            </a:r>
            <a:r>
              <a:rPr lang="ru-RU" sz="1400" b="1" dirty="0" smtClean="0">
                <a:solidFill>
                  <a:srgbClr val="FF0000"/>
                </a:solidFill>
              </a:rPr>
              <a:t>комиссии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НАЦИОНАЛЬНЫЕ НАУЧНО-ПРАКТИЧЕСКИЕ МЕДИЦИНСКИЕ ЦЕНТРЫ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(научно-методическое и экспертное обеспечение отрасли)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9" name="Auf der gleichen Seite des Rechtecks liegende Ecken abrunden 5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251520" y="3429000"/>
            <a:ext cx="4104456" cy="1296144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cs typeface="Arial" pitchFamily="34" charset="0"/>
              </a:rPr>
              <a:t>ФЕДЕРАЛЬНЫЕ ГОСУДАРСТВЕННЫЕ 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cs typeface="Arial" pitchFamily="34" charset="0"/>
              </a:rPr>
              <a:t>ОБРАЗОВАТЕЛЬНЫЕ СТАНДАРТЫ: 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cs typeface="Arial" pitchFamily="34" charset="0"/>
              </a:rPr>
              <a:t>БАКАЛАВРИАТ,  СПЕЦИАЛИТЕТ, МАГИСТРАТУРА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cs typeface="Arial" pitchFamily="34" charset="0"/>
              </a:rPr>
              <a:t>- 190 обновленных программ дисциплин, 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  <a:cs typeface="Arial" pitchFamily="34" charset="0"/>
              </a:rPr>
              <a:t>ПРОГРАММЫ ОРДИНАТУРЫ  - 94 стандарта, 94 типовые образовательные программы, ПРОГРАММЫ АСПИРАНТУРЫ</a:t>
            </a:r>
            <a:endParaRPr lang="en-US" sz="12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0" name="Inhaltsplatzhalter 7"/>
          <p:cNvSpPr txBox="1">
            <a:spLocks/>
          </p:cNvSpPr>
          <p:nvPr>
            <p:custDataLst>
              <p:tags r:id="rId6"/>
            </p:custDataLst>
          </p:nvPr>
        </p:nvSpPr>
        <p:spPr bwMode="gray">
          <a:xfrm>
            <a:off x="251520" y="4833156"/>
            <a:ext cx="4104456" cy="50405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1950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292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14375" indent="-180975" algn="l" defTabSz="914400" rtl="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 fontAlgn="auto">
              <a:spcBef>
                <a:spcPts val="300"/>
              </a:spcBef>
              <a:defRPr/>
            </a:pPr>
            <a:r>
              <a:rPr lang="ru-RU" sz="1200" b="1" dirty="0" smtClean="0">
                <a:solidFill>
                  <a:prstClr val="black"/>
                </a:solidFill>
                <a:cs typeface="Arial" pitchFamily="34" charset="0"/>
              </a:rPr>
              <a:t>ДИСТАНЦИОННЫЕ  ОБРАЗОВАТЕЛЬНЫЕ ИНТЕРАКТИВНЫЕ ПРОГРАММЫ – НЕПРЕРЫВНОЕ ПРОФЕССИОНАЛЬНОЕ ОБРАЗОВАНИЕ СПЕЦИАЛИСТОВ</a:t>
            </a:r>
          </a:p>
        </p:txBody>
      </p:sp>
      <p:sp>
        <p:nvSpPr>
          <p:cNvPr id="31" name="Inhaltsplatzhalter 7"/>
          <p:cNvSpPr txBox="1">
            <a:spLocks/>
          </p:cNvSpPr>
          <p:nvPr>
            <p:custDataLst>
              <p:tags r:id="rId7"/>
            </p:custDataLst>
          </p:nvPr>
        </p:nvSpPr>
        <p:spPr bwMode="gray">
          <a:xfrm>
            <a:off x="251520" y="5949280"/>
            <a:ext cx="4104456" cy="576064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defPPr>
              <a:defRPr lang="ru-RU"/>
            </a:defPPr>
            <a:lvl1pPr indent="0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>
                <a:solidFill>
                  <a:schemeClr val="tx2"/>
                </a:solidFill>
              </a:defRPr>
            </a:lvl1pPr>
            <a:lvl2pPr marL="0" lvl="1" indent="0" algn="ctr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200" b="1">
                <a:solidFill>
                  <a:schemeClr val="tx1"/>
                </a:solidFill>
                <a:cs typeface="Arial" pitchFamily="34" charset="0"/>
              </a:defRPr>
            </a:lvl2pPr>
            <a:lvl3pPr marL="1809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361950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54292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solidFill>
                  <a:schemeClr val="tx1"/>
                </a:solidFill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9pPr>
          </a:lstStyle>
          <a:p>
            <a:pPr lvl="1" fontAlgn="auto"/>
            <a:r>
              <a:rPr lang="ru-RU" dirty="0">
                <a:solidFill>
                  <a:prstClr val="black"/>
                </a:solidFill>
              </a:rPr>
              <a:t>ПОДГОТОВКА ПРОФЕСОРСКО-ПЕДАГОГИЧЕСКОГО СОСТАВА ОБРАЗОВАТЕЛЬНЫХ ОРГАНИЗАЦИЙ </a:t>
            </a:r>
            <a:r>
              <a:rPr lang="en-US" dirty="0">
                <a:solidFill>
                  <a:prstClr val="black"/>
                </a:solidFill>
              </a:rPr>
              <a:t/>
            </a:r>
            <a:br>
              <a:rPr lang="en-US" dirty="0">
                <a:solidFill>
                  <a:prstClr val="black"/>
                </a:solidFill>
              </a:rPr>
            </a:br>
            <a:r>
              <a:rPr lang="ru-RU" dirty="0">
                <a:solidFill>
                  <a:prstClr val="black"/>
                </a:solidFill>
              </a:rPr>
              <a:t>(более 5000, в т.ч. на центральных базах - 1000)</a:t>
            </a:r>
          </a:p>
        </p:txBody>
      </p:sp>
      <p:sp>
        <p:nvSpPr>
          <p:cNvPr id="29" name="Inhaltsplatzhalter 7"/>
          <p:cNvSpPr txBox="1">
            <a:spLocks/>
          </p:cNvSpPr>
          <p:nvPr>
            <p:custDataLst>
              <p:tags r:id="rId8"/>
            </p:custDataLst>
          </p:nvPr>
        </p:nvSpPr>
        <p:spPr bwMode="gray">
          <a:xfrm>
            <a:off x="251520" y="5445224"/>
            <a:ext cx="4104456" cy="432048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defPPr>
              <a:defRPr lang="ru-RU"/>
            </a:defPPr>
            <a:lvl1pPr indent="0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>
                <a:solidFill>
                  <a:schemeClr val="tx2"/>
                </a:solidFill>
              </a:defRPr>
            </a:lvl1pPr>
            <a:lvl2pPr marL="0" lvl="1" indent="0" algn="ctr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200" b="1">
                <a:solidFill>
                  <a:schemeClr val="tx1"/>
                </a:solidFill>
                <a:cs typeface="Arial" pitchFamily="34" charset="0"/>
              </a:defRPr>
            </a:lvl2pPr>
            <a:lvl3pPr marL="1809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361950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54292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solidFill>
                  <a:schemeClr val="tx1"/>
                </a:solidFill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9pPr>
          </a:lstStyle>
          <a:p>
            <a:pPr lvl="1" fontAlgn="auto"/>
            <a:r>
              <a:rPr lang="ru-RU" dirty="0">
                <a:solidFill>
                  <a:prstClr val="black"/>
                </a:solidFill>
              </a:rPr>
              <a:t>СИМУЛЯЦИОННО-ТРЕНИНГОВЫЕ ТЕХНОЛОГИИ</a:t>
            </a:r>
          </a:p>
          <a:p>
            <a:pPr lvl="1" fontAlgn="auto"/>
            <a:r>
              <a:rPr lang="ru-RU" dirty="0">
                <a:solidFill>
                  <a:prstClr val="black"/>
                </a:solidFill>
              </a:rPr>
              <a:t>(БОЛЕЕ 70 СИМУЛЯЦИОННЫХ ЦЕНТРОВ)</a:t>
            </a:r>
          </a:p>
        </p:txBody>
      </p:sp>
      <p:sp>
        <p:nvSpPr>
          <p:cNvPr id="28" name="Inhaltsplatzhalter 7"/>
          <p:cNvSpPr txBox="1">
            <a:spLocks/>
          </p:cNvSpPr>
          <p:nvPr>
            <p:custDataLst>
              <p:tags r:id="rId9"/>
            </p:custDataLst>
          </p:nvPr>
        </p:nvSpPr>
        <p:spPr bwMode="gray">
          <a:xfrm>
            <a:off x="5055170" y="5157192"/>
            <a:ext cx="3837310" cy="18002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defPPr>
              <a:defRPr lang="ru-RU"/>
            </a:defPPr>
            <a:lvl1pPr indent="0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>
                <a:solidFill>
                  <a:schemeClr val="tx2"/>
                </a:solidFill>
              </a:defRPr>
            </a:lvl1pPr>
            <a:lvl2pPr marL="0" lvl="1" indent="0" algn="ctr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200" b="1">
                <a:solidFill>
                  <a:schemeClr val="tx1"/>
                </a:solidFill>
                <a:cs typeface="Arial" pitchFamily="34" charset="0"/>
              </a:defRPr>
            </a:lvl2pPr>
            <a:lvl3pPr marL="1809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361950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54292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solidFill>
                  <a:schemeClr val="tx1"/>
                </a:solidFill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9pPr>
          </a:lstStyle>
          <a:p>
            <a:pPr lvl="1" fontAlgn="auto"/>
            <a:r>
              <a:rPr lang="ru-RU" dirty="0">
                <a:solidFill>
                  <a:prstClr val="black"/>
                </a:solidFill>
              </a:rPr>
              <a:t>ВНЕДРЕНИЕ  «ОБРАЗОВАТЕЛЬНОГО СЕРТИФИКАТА»</a:t>
            </a:r>
          </a:p>
        </p:txBody>
      </p:sp>
      <p:sp>
        <p:nvSpPr>
          <p:cNvPr id="33" name="Inhaltsplatzhalter 7"/>
          <p:cNvSpPr txBox="1">
            <a:spLocks/>
          </p:cNvSpPr>
          <p:nvPr>
            <p:custDataLst>
              <p:tags r:id="rId10"/>
            </p:custDataLst>
          </p:nvPr>
        </p:nvSpPr>
        <p:spPr bwMode="gray">
          <a:xfrm>
            <a:off x="5076056" y="3429000"/>
            <a:ext cx="3816424" cy="50405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defPPr>
              <a:defRPr lang="ru-RU"/>
            </a:defPPr>
            <a:lvl1pPr indent="0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>
                <a:solidFill>
                  <a:schemeClr val="tx2"/>
                </a:solidFill>
              </a:defRPr>
            </a:lvl1pPr>
            <a:lvl2pPr marL="0" lvl="1" indent="0" algn="ctr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200" b="1">
                <a:solidFill>
                  <a:schemeClr val="tx1"/>
                </a:solidFill>
                <a:cs typeface="Arial" pitchFamily="34" charset="0"/>
              </a:defRPr>
            </a:lvl2pPr>
            <a:lvl3pPr marL="1809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361950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54292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solidFill>
                  <a:schemeClr val="tx1"/>
                </a:solidFill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9pPr>
          </a:lstStyle>
          <a:p>
            <a:pPr lvl="1" fontAlgn="auto"/>
            <a:r>
              <a:rPr lang="ru-RU" dirty="0">
                <a:solidFill>
                  <a:prstClr val="black"/>
                </a:solidFill>
              </a:rPr>
              <a:t>РАЗРАБОТКА И ВНЕДРЕНИЕ КРИТЕРИЕВ КАЧЕСТВА ОКАЗАНИЯ МЕДИЦИНСКОЙ ПОМОЩИ</a:t>
            </a:r>
          </a:p>
        </p:txBody>
      </p:sp>
      <p:sp>
        <p:nvSpPr>
          <p:cNvPr id="34" name="Inhaltsplatzhalter 7"/>
          <p:cNvSpPr txBox="1">
            <a:spLocks/>
          </p:cNvSpPr>
          <p:nvPr>
            <p:custDataLst>
              <p:tags r:id="rId11"/>
            </p:custDataLst>
          </p:nvPr>
        </p:nvSpPr>
        <p:spPr bwMode="gray">
          <a:xfrm>
            <a:off x="5076056" y="4005064"/>
            <a:ext cx="3816424" cy="288032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defPPr>
              <a:defRPr lang="ru-RU"/>
            </a:defPPr>
            <a:lvl1pPr indent="0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>
                <a:solidFill>
                  <a:schemeClr val="tx2"/>
                </a:solidFill>
              </a:defRPr>
            </a:lvl1pPr>
            <a:lvl2pPr marL="0" lvl="1" indent="0" algn="ctr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200" b="1">
                <a:solidFill>
                  <a:schemeClr val="tx1"/>
                </a:solidFill>
                <a:cs typeface="Arial" pitchFamily="34" charset="0"/>
              </a:defRPr>
            </a:lvl2pPr>
            <a:lvl3pPr marL="1809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361950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54292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solidFill>
                  <a:schemeClr val="tx1"/>
                </a:solidFill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9pPr>
          </a:lstStyle>
          <a:p>
            <a:pPr lvl="1" fontAlgn="auto"/>
            <a:r>
              <a:rPr lang="ru-RU" dirty="0">
                <a:solidFill>
                  <a:prstClr val="black"/>
                </a:solidFill>
              </a:rPr>
              <a:t>ВНЕДРЕНИЕ НЕЗАВИСИМОЙ ЭКСПЕРТИЗЫ КАЧЕСТВА </a:t>
            </a:r>
          </a:p>
        </p:txBody>
      </p:sp>
      <p:sp>
        <p:nvSpPr>
          <p:cNvPr id="35" name="Inhaltsplatzhalter 7"/>
          <p:cNvSpPr txBox="1">
            <a:spLocks/>
          </p:cNvSpPr>
          <p:nvPr>
            <p:custDataLst>
              <p:tags r:id="rId12"/>
            </p:custDataLst>
          </p:nvPr>
        </p:nvSpPr>
        <p:spPr bwMode="gray">
          <a:xfrm>
            <a:off x="5076056" y="4365104"/>
            <a:ext cx="3816424" cy="72008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defPPr>
              <a:defRPr lang="ru-RU"/>
            </a:defPPr>
            <a:lvl1pPr indent="0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>
                <a:solidFill>
                  <a:schemeClr val="tx2"/>
                </a:solidFill>
              </a:defRPr>
            </a:lvl1pPr>
            <a:lvl2pPr marL="0" lvl="1" indent="0" algn="ctr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200" b="1">
                <a:solidFill>
                  <a:schemeClr val="tx1"/>
                </a:solidFill>
                <a:cs typeface="Arial" pitchFamily="34" charset="0"/>
              </a:defRPr>
            </a:lvl2pPr>
            <a:lvl3pPr marL="1809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361950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54292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solidFill>
                  <a:schemeClr val="tx1"/>
                </a:solidFill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9pPr>
          </a:lstStyle>
          <a:p>
            <a:pPr lvl="1" fontAlgn="auto"/>
            <a:r>
              <a:rPr lang="ru-RU" dirty="0">
                <a:solidFill>
                  <a:prstClr val="black"/>
                </a:solidFill>
              </a:rPr>
              <a:t>ПОДГОТОВКА ЭКСПЕРТОВ ОЦЕНКИ КАЧЕСТВА МЕДИЦИНСКОЙ ПОМОЩИ В СИСТЕМЕ ОМС С УЧЕТОМ РАЗРАБАТЫВАЕМЫХ И УТВЕРЖДАЕМЫХ КЛИНИЧЕСКИХ РЕКОМЕНДАЦИЙ</a:t>
            </a:r>
          </a:p>
        </p:txBody>
      </p:sp>
      <p:sp>
        <p:nvSpPr>
          <p:cNvPr id="37" name="Inhaltsplatzhalter 7"/>
          <p:cNvSpPr txBox="1">
            <a:spLocks/>
          </p:cNvSpPr>
          <p:nvPr>
            <p:custDataLst>
              <p:tags r:id="rId13"/>
            </p:custDataLst>
          </p:nvPr>
        </p:nvSpPr>
        <p:spPr bwMode="gray">
          <a:xfrm>
            <a:off x="5076056" y="5445224"/>
            <a:ext cx="3816424" cy="72008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defPPr>
              <a:defRPr lang="ru-RU"/>
            </a:defPPr>
            <a:lvl1pPr indent="0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>
                <a:solidFill>
                  <a:schemeClr val="tx2"/>
                </a:solidFill>
              </a:defRPr>
            </a:lvl1pPr>
            <a:lvl2pPr marL="0" lvl="1" indent="0" algn="ctr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200" b="1">
                <a:solidFill>
                  <a:schemeClr val="tx1"/>
                </a:solidFill>
                <a:cs typeface="Arial" pitchFamily="34" charset="0"/>
              </a:defRPr>
            </a:lvl2pPr>
            <a:lvl3pPr marL="1809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361950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54292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solidFill>
                  <a:schemeClr val="tx1"/>
                </a:solidFill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9pPr>
          </a:lstStyle>
          <a:p>
            <a:pPr lvl="1" fontAlgn="auto"/>
            <a:r>
              <a:rPr lang="ru-RU" dirty="0">
                <a:solidFill>
                  <a:prstClr val="black"/>
                </a:solidFill>
              </a:rPr>
              <a:t>ПОДГОТОВКА «УПРАВЛЕНЧЕСКИХ» КАДРОВ, В ТОМ ЧИСЛЕ В 2015 </a:t>
            </a:r>
            <a:r>
              <a:rPr lang="ru-RU" dirty="0" smtClean="0">
                <a:solidFill>
                  <a:prstClr val="black"/>
                </a:solidFill>
              </a:rPr>
              <a:t>ГОДУ БОЛЕЕ  3 ТЫС. </a:t>
            </a:r>
            <a:r>
              <a:rPr lang="ru-RU" dirty="0">
                <a:solidFill>
                  <a:prstClr val="black"/>
                </a:solidFill>
              </a:rPr>
              <a:t>ЗАМЕСТИТЕЛЕЙ РУКОВОДИТЕЛЕЙ ПО ЭКОНОМИКЕ </a:t>
            </a:r>
            <a:r>
              <a:rPr lang="ru-RU" dirty="0" smtClean="0">
                <a:solidFill>
                  <a:prstClr val="black"/>
                </a:solidFill>
              </a:rPr>
              <a:t>МЕД. </a:t>
            </a:r>
            <a:r>
              <a:rPr lang="ru-RU" dirty="0">
                <a:solidFill>
                  <a:prstClr val="black"/>
                </a:solidFill>
              </a:rPr>
              <a:t>ОРГАНИЗАЦИЙ СУБЪЕКТОВ РОССИЙСКОЙ ФЕДЕРАЦИИ</a:t>
            </a:r>
          </a:p>
        </p:txBody>
      </p:sp>
      <p:sp>
        <p:nvSpPr>
          <p:cNvPr id="38" name="Inhaltsplatzhalter 7"/>
          <p:cNvSpPr txBox="1">
            <a:spLocks/>
          </p:cNvSpPr>
          <p:nvPr>
            <p:custDataLst>
              <p:tags r:id="rId14"/>
            </p:custDataLst>
          </p:nvPr>
        </p:nvSpPr>
        <p:spPr bwMode="gray">
          <a:xfrm>
            <a:off x="5076056" y="6237312"/>
            <a:ext cx="3816424" cy="288032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defPPr>
              <a:defRPr lang="ru-RU"/>
            </a:defPPr>
            <a:lvl1pPr indent="0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>
                <a:solidFill>
                  <a:schemeClr val="tx2"/>
                </a:solidFill>
              </a:defRPr>
            </a:lvl1pPr>
            <a:lvl2pPr marL="0" lvl="1" indent="0" algn="ctr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200" b="1">
                <a:solidFill>
                  <a:schemeClr val="tx1"/>
                </a:solidFill>
                <a:cs typeface="Arial" pitchFamily="34" charset="0"/>
              </a:defRPr>
            </a:lvl2pPr>
            <a:lvl3pPr marL="1809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361950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54292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solidFill>
                  <a:schemeClr val="tx1"/>
                </a:solidFill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</a:defRPr>
            </a:lvl9pPr>
          </a:lstStyle>
          <a:p>
            <a:pPr lvl="1" fontAlgn="auto"/>
            <a:r>
              <a:rPr lang="ru-RU" dirty="0">
                <a:solidFill>
                  <a:prstClr val="black"/>
                </a:solidFill>
              </a:rPr>
              <a:t>ВНЕДРЕНИЕ ЭФФЕКТИВНОГО МЕНЕДЖМЕНТА </a:t>
            </a:r>
          </a:p>
        </p:txBody>
      </p:sp>
      <p:sp>
        <p:nvSpPr>
          <p:cNvPr id="20" name="Inhaltsplatzhalter 7"/>
          <p:cNvSpPr txBox="1">
            <a:spLocks/>
          </p:cNvSpPr>
          <p:nvPr>
            <p:custDataLst>
              <p:tags r:id="rId15"/>
            </p:custDataLst>
          </p:nvPr>
        </p:nvSpPr>
        <p:spPr bwMode="gray">
          <a:xfrm>
            <a:off x="3131840" y="1772816"/>
            <a:ext cx="2880320" cy="504056"/>
          </a:xfrm>
          <a:prstGeom prst="roundRect">
            <a:avLst/>
          </a:prstGeom>
          <a:noFill/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indent="0" defTabSz="914400" eaLnBrk="1" latinLnBrk="0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 sz="1800">
                <a:solidFill>
                  <a:schemeClr val="tx2"/>
                </a:solidFill>
                <a:latin typeface="+mn-lt"/>
              </a:defRPr>
            </a:lvl1pPr>
            <a:lvl2pPr marL="0" lvl="1" indent="0" algn="ctr" defTabSz="91440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None/>
              <a:defRPr sz="1400">
                <a:latin typeface="Arial" pitchFamily="34" charset="0"/>
                <a:cs typeface="Arial" pitchFamily="34" charset="0"/>
              </a:defRPr>
            </a:lvl2pPr>
            <a:lvl3pPr marL="180975" indent="-180975" defTabSz="91440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3pPr>
            <a:lvl4pPr marL="361950" indent="-180975" defTabSz="91440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4pPr>
            <a:lvl5pPr marL="542925" indent="-180975" defTabSz="914400" eaLnBrk="1" latinLnBrk="0" hangingPunct="1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 b="0">
                <a:latin typeface="+mn-lt"/>
              </a:defRPr>
            </a:lvl5pPr>
            <a:lvl6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6pPr>
            <a:lvl7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7pPr>
            <a:lvl8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8pPr>
            <a:lvl9pPr marL="714375" indent="-180975"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  <a:defRPr sz="1600">
                <a:latin typeface="+mn-lt"/>
              </a:defRPr>
            </a:lvl9pPr>
          </a:lstStyle>
          <a:p>
            <a:pPr lvl="1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ПРОФЕССИОНАЛЬНЫЕ СТАНДАРТЫ</a:t>
            </a:r>
          </a:p>
        </p:txBody>
      </p:sp>
      <p:sp>
        <p:nvSpPr>
          <p:cNvPr id="23" name="Номер слайда 50"/>
          <p:cNvSpPr>
            <a:spLocks noGrp="1"/>
          </p:cNvSpPr>
          <p:nvPr>
            <p:ph type="sldNum" sz="quarter" idx="12"/>
          </p:nvPr>
        </p:nvSpPr>
        <p:spPr>
          <a:xfrm>
            <a:off x="7010400" y="6525344"/>
            <a:ext cx="2133600" cy="332656"/>
          </a:xfrm>
        </p:spPr>
        <p:txBody>
          <a:bodyPr/>
          <a:lstStyle/>
          <a:p>
            <a:pPr>
              <a:defRPr/>
            </a:pPr>
            <a:fld id="{28A22B0F-A538-4F7F-B522-76E6578FD6E4}" type="slidenum">
              <a:rPr lang="ru-RU" sz="1400" b="1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ru-RU" sz="1400" b="1" dirty="0">
              <a:solidFill>
                <a:prstClr val="black"/>
              </a:solidFill>
            </a:endParaRPr>
          </a:p>
        </p:txBody>
      </p:sp>
      <p:grpSp>
        <p:nvGrpSpPr>
          <p:cNvPr id="27" name="Группа 31"/>
          <p:cNvGrpSpPr>
            <a:grpSpLocks/>
          </p:cNvGrpSpPr>
          <p:nvPr/>
        </p:nvGrpSpPr>
        <p:grpSpPr bwMode="auto">
          <a:xfrm>
            <a:off x="0" y="476672"/>
            <a:ext cx="9164638" cy="155575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32" name="Прямоугольник 31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095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3"/>
          <p:cNvSpPr txBox="1">
            <a:spLocks noChangeArrowheads="1"/>
          </p:cNvSpPr>
          <p:nvPr/>
        </p:nvSpPr>
        <p:spPr bwMode="auto">
          <a:xfrm>
            <a:off x="395288" y="115889"/>
            <a:ext cx="8374062" cy="43279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algn="ctr" fontAlgn="auto">
              <a:spcBef>
                <a:spcPct val="0"/>
              </a:spcBef>
              <a:spcAft>
                <a:spcPts val="0"/>
              </a:spcAft>
              <a:buNone/>
              <a:defRPr sz="2000" b="1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>
                <a:solidFill>
                  <a:srgbClr val="1F497D">
                    <a:lumMod val="75000"/>
                  </a:srgbClr>
                </a:solidFill>
                <a:latin typeface="Calibri"/>
              </a:rPr>
              <a:t>СВИДЕТЕЛЬСТВО ОБ АККРЕДИТАЦИИ СПЕЦИАЛИСТА</a:t>
            </a:r>
          </a:p>
        </p:txBody>
      </p:sp>
      <p:grpSp>
        <p:nvGrpSpPr>
          <p:cNvPr id="6" name="Группа 31"/>
          <p:cNvGrpSpPr>
            <a:grpSpLocks/>
          </p:cNvGrpSpPr>
          <p:nvPr/>
        </p:nvGrpSpPr>
        <p:grpSpPr bwMode="auto">
          <a:xfrm>
            <a:off x="0" y="476672"/>
            <a:ext cx="9164638" cy="155575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60774"/>
            <a:ext cx="2880320" cy="192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276872"/>
            <a:ext cx="2880320" cy="192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429000"/>
            <a:ext cx="2880319" cy="192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4725144"/>
            <a:ext cx="2880320" cy="192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4302224" y="83671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  <a:latin typeface="Calibri"/>
                <a:cs typeface="+mn-cs"/>
              </a:rPr>
              <a:t>Свидетельство об аккредитации специалиста оформляется Министерством здравоохранения Российской Федерации и подписывается уполномоченным лицом Министерства здравоохранения Российской Федерации.</a:t>
            </a:r>
            <a:endParaRPr lang="ru-RU" sz="16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104" y="2127022"/>
            <a:ext cx="365653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>
                <a:solidFill>
                  <a:prstClr val="black"/>
                </a:solidFill>
                <a:latin typeface="Calibri"/>
                <a:cs typeface="+mn-cs"/>
              </a:rPr>
              <a:t>Свидетельство об аккредитации специалиста выдается аккредитационной комиссией лицу, впервые признанному прошедшим аккредитацию специалиста не позднее чем через 30 календарных дней с момента подписания протокола заседания аккредитационной комиссии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660232" y="4307317"/>
            <a:ext cx="2483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dirty="0">
                <a:solidFill>
                  <a:prstClr val="black"/>
                </a:solidFill>
                <a:latin typeface="Calibri"/>
                <a:cs typeface="+mn-cs"/>
              </a:rPr>
              <a:t>Для регистрации выданных свидетельств об аккредитации специалиста в аккредитационной комиссии ведется журнал учета выданных свидетельств об аккредитации специалиста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504" y="4941168"/>
            <a:ext cx="248376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1F497D">
                    <a:lumMod val="50000"/>
                  </a:srgbClr>
                </a:solidFill>
              </a:rPr>
              <a:t>Выдается единожды в течении всей профессиональной деятельности</a:t>
            </a: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25" name="Номер слайда 50"/>
          <p:cNvSpPr>
            <a:spLocks noGrp="1"/>
          </p:cNvSpPr>
          <p:nvPr>
            <p:ph type="sldNum" sz="quarter" idx="12"/>
          </p:nvPr>
        </p:nvSpPr>
        <p:spPr>
          <a:xfrm>
            <a:off x="7010400" y="6525344"/>
            <a:ext cx="2133600" cy="332656"/>
          </a:xfrm>
        </p:spPr>
        <p:txBody>
          <a:bodyPr/>
          <a:lstStyle/>
          <a:p>
            <a:pPr>
              <a:defRPr/>
            </a:pPr>
            <a:fld id="{28A22B0F-A538-4F7F-B522-76E6578FD6E4}" type="slidenum">
              <a:rPr lang="ru-RU" sz="1400" b="1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68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5364163" y="115888"/>
            <a:ext cx="3529012" cy="14414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002060"/>
                </a:solidFill>
              </a:rPr>
              <a:t>Основные элементы национальной системы профессиональных квалификаций </a:t>
            </a: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1628775"/>
            <a:ext cx="8196262" cy="4608513"/>
          </a:xfrm>
        </p:spPr>
        <p:txBody>
          <a:bodyPr/>
          <a:lstStyle/>
          <a:p>
            <a:pPr algn="just" eaLnBrk="1" hangingPunct="1">
              <a:spcBef>
                <a:spcPct val="0"/>
              </a:spcBef>
            </a:pPr>
            <a:r>
              <a:rPr lang="ru-RU" altLang="ru-RU" sz="1800" smtClean="0">
                <a:solidFill>
                  <a:schemeClr val="tx1"/>
                </a:solidFill>
              </a:rPr>
              <a:t>	</a:t>
            </a:r>
            <a:endParaRPr lang="ru-RU" altLang="ru-RU" sz="140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0196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8207375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0431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05 11.05.59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6" b="120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86752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52004" y="2780928"/>
            <a:ext cx="4049937" cy="4005062"/>
            <a:chOff x="741023" y="2852937"/>
            <a:chExt cx="5081489" cy="4005062"/>
          </a:xfrm>
        </p:grpSpPr>
        <p:sp>
          <p:nvSpPr>
            <p:cNvPr id="23" name="Равнобедренный треугольник 22"/>
            <p:cNvSpPr/>
            <p:nvPr/>
          </p:nvSpPr>
          <p:spPr>
            <a:xfrm>
              <a:off x="971589" y="2852937"/>
              <a:ext cx="4850923" cy="4005062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Прямоугольник 23"/>
            <p:cNvSpPr/>
            <p:nvPr/>
          </p:nvSpPr>
          <p:spPr>
            <a:xfrm>
              <a:off x="741023" y="3212977"/>
              <a:ext cx="4165918" cy="1512168"/>
            </a:xfrm>
            <a:prstGeom prst="rect">
              <a:avLst/>
            </a:prstGeom>
            <a:scene3d>
              <a:camera prst="orthographicFront"/>
              <a:lightRig rig="flat" dir="t"/>
            </a:scene3d>
            <a:sp3d z="190500" extrusionH="12700" prstMaterial="plastic">
              <a:bevelT w="50800" h="50800"/>
            </a:sp3d>
          </p:spPr>
          <p:style>
            <a:lnRef idx="1">
              <a:schemeClr val="accent1">
                <a:shade val="5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233" tIns="113233" rIns="113233" bIns="113233" numCol="1" spcCol="1270" anchor="ctr" anchorCtr="0">
              <a:noAutofit/>
            </a:bodyPr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Федеральный закон от 21.11.2011 №323-ФЗ «Об основах охраны здоровья граждан в Российской Федерации»</a:t>
              </a:r>
              <a:endParaRPr lang="ru-RU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62128" y="4855468"/>
              <a:ext cx="4123708" cy="877789"/>
            </a:xfrm>
            <a:prstGeom prst="rect">
              <a:avLst/>
            </a:prstGeom>
            <a:scene3d>
              <a:camera prst="orthographicFront"/>
              <a:lightRig rig="flat" dir="t"/>
            </a:scene3d>
            <a:sp3d z="190500" extrusionH="12700" prstMaterial="plastic">
              <a:bevelT w="50800" h="50800"/>
            </a:sp3d>
          </p:spPr>
          <p:style>
            <a:lnRef idx="1">
              <a:schemeClr val="accent1">
                <a:shade val="50000"/>
                <a:hueOff val="240958"/>
                <a:satOff val="-5040"/>
                <a:lumOff val="28042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094" tIns="114094" rIns="114094" bIns="114094" numCol="1" spcCol="1270" anchor="ctr" anchorCtr="0">
              <a:noAutofit/>
            </a:bodyPr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Ведомственные нормативные правовые акты Минздрава России</a:t>
              </a:r>
              <a:endParaRPr lang="ru-RU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52356" y="5811433"/>
              <a:ext cx="4169365" cy="927052"/>
            </a:xfrm>
            <a:prstGeom prst="rect">
              <a:avLst/>
            </a:prstGeom>
            <a:scene3d>
              <a:camera prst="orthographicFront"/>
              <a:lightRig rig="flat" dir="t"/>
            </a:scene3d>
            <a:sp3d z="190500" extrusionH="12700" prstMaterial="plastic">
              <a:bevelT w="50800" h="50800"/>
            </a:sp3d>
          </p:spPr>
          <p:style>
            <a:lnRef idx="1">
              <a:schemeClr val="accent1">
                <a:shade val="50000"/>
                <a:hueOff val="240958"/>
                <a:satOff val="-5040"/>
                <a:lumOff val="28042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908" tIns="111908" rIns="111908" bIns="111908" numCol="1" spcCol="1270" anchor="ctr" anchorCtr="0">
              <a:noAutofit/>
            </a:bodyPr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Методические рекомендации, типовые регламенты и иные документы Методического  центра аккредитации</a:t>
              </a:r>
              <a:endParaRPr lang="ru-RU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7" name="Прямоугольник 13"/>
          <p:cNvSpPr txBox="1">
            <a:spLocks noChangeArrowheads="1"/>
          </p:cNvSpPr>
          <p:nvPr/>
        </p:nvSpPr>
        <p:spPr bwMode="auto">
          <a:xfrm>
            <a:off x="87256" y="1903776"/>
            <a:ext cx="3764664" cy="877152"/>
          </a:xfrm>
          <a:prstGeom prst="round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1600" dirty="0" smtClean="0">
                <a:solidFill>
                  <a:prstClr val="black"/>
                </a:solidFill>
              </a:rPr>
              <a:t>Иерархия нормативно-правовой системы, </a:t>
            </a:r>
          </a:p>
          <a:p>
            <a:pPr>
              <a:defRPr/>
            </a:pPr>
            <a:r>
              <a:rPr lang="ru-RU" sz="1600" dirty="0" smtClean="0">
                <a:solidFill>
                  <a:prstClr val="black"/>
                </a:solidFill>
              </a:rPr>
              <a:t>регулирующей процедуру </a:t>
            </a:r>
          </a:p>
          <a:p>
            <a:pPr>
              <a:defRPr/>
            </a:pPr>
            <a:r>
              <a:rPr lang="ru-RU" sz="1600" dirty="0" smtClean="0">
                <a:solidFill>
                  <a:prstClr val="black"/>
                </a:solidFill>
              </a:rPr>
              <a:t>аккредитации специалистов</a:t>
            </a:r>
          </a:p>
        </p:txBody>
      </p:sp>
      <p:sp>
        <p:nvSpPr>
          <p:cNvPr id="11" name="Прямоугольник 13"/>
          <p:cNvSpPr txBox="1">
            <a:spLocks noChangeArrowheads="1"/>
          </p:cNvSpPr>
          <p:nvPr/>
        </p:nvSpPr>
        <p:spPr bwMode="auto">
          <a:xfrm>
            <a:off x="204788" y="692697"/>
            <a:ext cx="8759700" cy="1080120"/>
          </a:xfrm>
          <a:prstGeom prst="rect">
            <a:avLst/>
          </a:prstGeom>
          <a:ln>
            <a:solidFill>
              <a:schemeClr val="accent2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 marL="180975" algn="l">
              <a:buFontTx/>
              <a:buChar char="-"/>
              <a:defRPr/>
            </a:pPr>
            <a:r>
              <a:rPr lang="ru-RU" sz="1400" b="0" dirty="0" smtClean="0">
                <a:solidFill>
                  <a:prstClr val="black"/>
                </a:solidFill>
              </a:rPr>
              <a:t>до 1 января 2016 года отсутствовало нормативно-правовое регулирование системы аккредитации специалиста;</a:t>
            </a:r>
          </a:p>
          <a:p>
            <a:pPr marL="180975" algn="l">
              <a:buFontTx/>
              <a:buChar char="-"/>
              <a:defRPr/>
            </a:pPr>
            <a:r>
              <a:rPr lang="ru-RU" sz="1400" b="0" dirty="0" smtClean="0">
                <a:solidFill>
                  <a:prstClr val="black"/>
                </a:solidFill>
              </a:rPr>
              <a:t>статья 69 Федерального закона №323-ФЗ не содержала норм, разъясняющих систему и процедуру аккредитации специалистов;</a:t>
            </a:r>
          </a:p>
          <a:p>
            <a:pPr marL="180975" algn="l">
              <a:defRPr/>
            </a:pPr>
            <a:r>
              <a:rPr lang="ru-RU" sz="1400" b="0" dirty="0" smtClean="0">
                <a:solidFill>
                  <a:prstClr val="black"/>
                </a:solidFill>
              </a:rPr>
              <a:t>- отсутствовали полномочия по организации проведения аккредитации специалистов  и утверждению подзаконных нормативных правовых актов. </a:t>
            </a:r>
          </a:p>
        </p:txBody>
      </p:sp>
      <p:grpSp>
        <p:nvGrpSpPr>
          <p:cNvPr id="8" name="Группа 31"/>
          <p:cNvGrpSpPr>
            <a:grpSpLocks/>
          </p:cNvGrpSpPr>
          <p:nvPr/>
        </p:nvGrpSpPr>
        <p:grpSpPr bwMode="auto">
          <a:xfrm>
            <a:off x="-20638" y="537121"/>
            <a:ext cx="9164638" cy="155575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9" name="Прямоугольник 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8" name="Прямоугольник 13"/>
          <p:cNvSpPr txBox="1">
            <a:spLocks noChangeArrowheads="1"/>
          </p:cNvSpPr>
          <p:nvPr/>
        </p:nvSpPr>
        <p:spPr bwMode="auto">
          <a:xfrm>
            <a:off x="611560" y="0"/>
            <a:ext cx="8532440" cy="476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fontAlgn="auto">
              <a:spcBef>
                <a:spcPct val="0"/>
              </a:spcBef>
              <a:spcAft>
                <a:spcPts val="0"/>
              </a:spcAft>
              <a:buNone/>
              <a:defRPr sz="2000" b="1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ru-RU" sz="1800" dirty="0">
                <a:solidFill>
                  <a:srgbClr val="1F497D">
                    <a:lumMod val="75000"/>
                  </a:srgbClr>
                </a:solidFill>
                <a:latin typeface="Calibri"/>
              </a:rPr>
              <a:t>  СТРУКТУРА НОРМАТИВНО-ПРАВОВОГО И МЕТОДИЧЕСКОГО РЕГУЛИРОВАНИЯ </a:t>
            </a:r>
          </a:p>
          <a:p>
            <a:r>
              <a:rPr lang="ru-RU" sz="1800" dirty="0">
                <a:solidFill>
                  <a:srgbClr val="1F497D">
                    <a:lumMod val="75000"/>
                  </a:srgbClr>
                </a:solidFill>
                <a:latin typeface="Calibri"/>
              </a:rPr>
              <a:t>ПРОЦЕДУРЫ АККРЕДИТАЦИИ СПЕЦИАЛИСТОВ</a:t>
            </a:r>
          </a:p>
        </p:txBody>
      </p:sp>
      <p:sp>
        <p:nvSpPr>
          <p:cNvPr id="22" name="Номер слайда 64"/>
          <p:cNvSpPr>
            <a:spLocks noGrp="1"/>
          </p:cNvSpPr>
          <p:nvPr>
            <p:ph type="sldNum" sz="quarter" idx="12"/>
          </p:nvPr>
        </p:nvSpPr>
        <p:spPr>
          <a:xfrm>
            <a:off x="8557592" y="6492875"/>
            <a:ext cx="586408" cy="365125"/>
          </a:xfrm>
        </p:spPr>
        <p:txBody>
          <a:bodyPr/>
          <a:lstStyle/>
          <a:p>
            <a:pPr>
              <a:defRPr/>
            </a:pPr>
            <a:fld id="{9FB529F0-CFB5-4488-81D0-0CCFD6778A02}" type="slidenum">
              <a:rPr lang="ru-RU" sz="1400" b="1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49720" y="2137802"/>
            <a:ext cx="5040560" cy="224676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+mn-cs"/>
              </a:rPr>
              <a:t>-выдача </a:t>
            </a:r>
            <a:r>
              <a:rPr lang="ru-RU" sz="1400" dirty="0">
                <a:solidFill>
                  <a:prstClr val="black"/>
                </a:solidFill>
                <a:latin typeface="Calibri"/>
                <a:cs typeface="+mn-cs"/>
              </a:rPr>
              <a:t>сертификатов пролонгирована до 2021 года, а право на осуществление медицинской деятельности на основании сертификатов специалиста – до 2026 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+mn-cs"/>
              </a:rPr>
              <a:t>года</a:t>
            </a:r>
            <a:endParaRPr lang="ru-RU" sz="1400" dirty="0">
              <a:solidFill>
                <a:prstClr val="black"/>
              </a:solidFill>
              <a:latin typeface="Calibri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+mn-cs"/>
              </a:rPr>
              <a:t>-регламентирована </a:t>
            </a:r>
            <a:r>
              <a:rPr lang="ru-RU" sz="1400" dirty="0" err="1" smtClean="0">
                <a:solidFill>
                  <a:prstClr val="black"/>
                </a:solidFill>
                <a:latin typeface="Calibri"/>
                <a:cs typeface="+mn-cs"/>
              </a:rPr>
              <a:t>этапность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+mn-cs"/>
              </a:rPr>
              <a:t> перехода к </a:t>
            </a:r>
            <a:r>
              <a:rPr lang="ru-RU" sz="1400" dirty="0">
                <a:solidFill>
                  <a:prstClr val="black"/>
                </a:solidFill>
                <a:latin typeface="Calibri"/>
                <a:cs typeface="+mn-cs"/>
              </a:rPr>
              <a:t>процедуре аккредитации </a:t>
            </a:r>
            <a:endParaRPr lang="ru-RU" sz="1400" dirty="0" smtClean="0">
              <a:solidFill>
                <a:prstClr val="black"/>
              </a:solidFill>
              <a:latin typeface="Calibri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+mn-cs"/>
              </a:rPr>
              <a:t>-аккредитация </a:t>
            </a:r>
            <a:r>
              <a:rPr lang="ru-RU" sz="1400" dirty="0">
                <a:solidFill>
                  <a:prstClr val="black"/>
                </a:solidFill>
                <a:latin typeface="Calibri"/>
                <a:cs typeface="+mn-cs"/>
              </a:rPr>
              <a:t>специалиста проводится </a:t>
            </a:r>
            <a:r>
              <a:rPr lang="ru-RU" sz="1400" dirty="0" err="1">
                <a:solidFill>
                  <a:prstClr val="black"/>
                </a:solidFill>
                <a:latin typeface="Calibri"/>
                <a:cs typeface="+mn-cs"/>
              </a:rPr>
              <a:t>аккредитационными</a:t>
            </a:r>
            <a:r>
              <a:rPr lang="ru-RU" sz="140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+mn-cs"/>
              </a:rPr>
              <a:t>комиссиями</a:t>
            </a:r>
            <a:endParaRPr lang="ru-RU" sz="1400" dirty="0">
              <a:solidFill>
                <a:prstClr val="black"/>
              </a:solidFill>
              <a:latin typeface="Calibri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+mn-cs"/>
              </a:rPr>
              <a:t>-аккредитационные </a:t>
            </a:r>
            <a:r>
              <a:rPr lang="ru-RU" sz="1400" dirty="0">
                <a:solidFill>
                  <a:prstClr val="black"/>
                </a:solidFill>
                <a:latin typeface="Calibri"/>
                <a:cs typeface="+mn-cs"/>
              </a:rPr>
              <a:t>комиссии формируются Минздравом России с участием некоммерческих профессиональных 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+mn-cs"/>
              </a:rPr>
              <a:t>организаций</a:t>
            </a:r>
            <a:endParaRPr lang="ru-RU" sz="14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49720" y="4573578"/>
            <a:ext cx="5040560" cy="203132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/>
                <a:cs typeface="+mn-cs"/>
              </a:rPr>
              <a:t>-с</a:t>
            </a:r>
            <a:r>
              <a:rPr lang="ru-RU" sz="1400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роки и этапы аккредитации 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специалистов – </a:t>
            </a:r>
            <a:r>
              <a:rPr lang="ru-RU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Приказ Минздрава России от 25.02.2016 № 127н (зарегистрирован в Минюсте России 14.03.2016  </a:t>
            </a:r>
            <a:r>
              <a:rPr lang="ru-RU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№ 41401</a:t>
            </a:r>
            <a:r>
              <a:rPr lang="ru-RU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-п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оложение </a:t>
            </a:r>
            <a:r>
              <a:rPr lang="ru-RU" sz="1400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об аккредитации 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специалистов - </a:t>
            </a:r>
            <a:r>
              <a:rPr lang="ru-RU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Приказ Минздрава России от 02.06.2016 № 334н (зарегистрирован в Минюсте России 16.06.2016, № </a:t>
            </a:r>
            <a:r>
              <a:rPr lang="ru-RU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42550)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-п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орядок </a:t>
            </a:r>
            <a:r>
              <a:rPr lang="ru-RU" sz="1400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выдачи свидетельства об аккредитации 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специалиста - </a:t>
            </a:r>
            <a:r>
              <a:rPr lang="ru-RU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Приказ </a:t>
            </a:r>
            <a:r>
              <a:rPr lang="ru-RU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Минздрава России от 06.06.2016 № 352н (зарегистрирован в Минюсте России 04.07.2016, № </a:t>
            </a:r>
            <a:r>
              <a:rPr lang="ru-RU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/>
                <a:cs typeface="+mn-cs"/>
              </a:rPr>
              <a:t>42742)</a:t>
            </a:r>
            <a:endParaRPr lang="ru-RU" sz="14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28" name="Стрелка вправо 27"/>
          <p:cNvSpPr/>
          <p:nvPr/>
        </p:nvSpPr>
        <p:spPr bwMode="auto">
          <a:xfrm rot="20034147" flipV="1">
            <a:off x="3386050" y="3647796"/>
            <a:ext cx="551897" cy="130572"/>
          </a:xfrm>
          <a:prstGeom prst="rightArrow">
            <a:avLst>
              <a:gd name="adj1" fmla="val 50000"/>
              <a:gd name="adj2" fmla="val 232887"/>
            </a:avLst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29" name="Стрелка вправо 28"/>
          <p:cNvSpPr/>
          <p:nvPr/>
        </p:nvSpPr>
        <p:spPr bwMode="auto">
          <a:xfrm flipV="1">
            <a:off x="3402292" y="5222353"/>
            <a:ext cx="551897" cy="130572"/>
          </a:xfrm>
          <a:prstGeom prst="rightArrow">
            <a:avLst>
              <a:gd name="adj1" fmla="val 50000"/>
              <a:gd name="adj2" fmla="val 232887"/>
            </a:avLst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629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4000" y="187325"/>
            <a:ext cx="8602663" cy="4635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ДОПУСК К ПРОФЕССИОНАЛЬНОЙ ДЕЯТЕЛЬНОСТИ</a:t>
            </a:r>
            <a:b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 ЧЕРЕЗ ПРОЦЕДУРУ АККРЕДИТАЦИИ</a:t>
            </a:r>
          </a:p>
        </p:txBody>
      </p:sp>
      <p:sp>
        <p:nvSpPr>
          <p:cNvPr id="5124" name="AutoShape 6" descr="http://ru.stockfresh.com/thumbs/anatolym/225603_3d-%D0%BB%D1%8E%D0%B4%D0%B8-%D0%B2%D0%B5%D1%80%D0%B5%D0%B2%D0%BA%D1%83-%D0%BF%D1%80%D1%8B%D0%B6%D0%BA%D0%B8-%D0%B1%D0%B5%D0%BB%D1%8B%D0%B9-%D1%84%D0%BE%D0%BD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altLang="ru-RU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5125" name="AutoShape 8" descr="http://ru.stockfresh.com/thumbs/anatolym/225603_3d-%D0%BB%D1%8E%D0%B4%D0%B8-%D0%B2%D0%B5%D1%80%D0%B5%D0%B2%D0%BA%D1%83-%D0%BF%D1%80%D1%8B%D0%B6%D0%BA%D0%B8-%D0%B1%D0%B5%D0%BB%D1%8B%D0%B9-%D1%84%D0%BE%D0%BD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altLang="ru-RU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5126" name="AutoShape 18" descr="http://ru.stockfresh.com/thumbs/anatolym/225603_3d-%D0%BB%D1%8E%D0%B4%D0%B8-%D0%B2%D0%B5%D1%80%D0%B5%D0%B2%D0%BA%D1%83-%D0%BF%D1%80%D1%8B%D0%B6%D0%BA%D0%B8-%D0%B1%D0%B5%D0%BB%D1%8B%D0%B9-%D1%84%D0%BE%D0%BD.jpg"/>
          <p:cNvSpPr>
            <a:spLocks noChangeAspect="1" noChangeArrowheads="1"/>
          </p:cNvSpPr>
          <p:nvPr/>
        </p:nvSpPr>
        <p:spPr bwMode="auto">
          <a:xfrm>
            <a:off x="690563" y="1635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altLang="ru-RU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56" name="Стрелка вправо 55"/>
          <p:cNvSpPr/>
          <p:nvPr/>
        </p:nvSpPr>
        <p:spPr bwMode="auto">
          <a:xfrm rot="5400000">
            <a:off x="7198520" y="2637631"/>
            <a:ext cx="1947862" cy="142875"/>
          </a:xfrm>
          <a:prstGeom prst="rightArrow">
            <a:avLst/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236538" y="1241425"/>
            <a:ext cx="2895600" cy="296863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err="1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Специалитет</a:t>
            </a:r>
            <a:endParaRPr lang="ru-RU" sz="1400" dirty="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179512" y="1916832"/>
            <a:ext cx="2895600" cy="28892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Ординатура </a:t>
            </a:r>
          </a:p>
        </p:txBody>
      </p:sp>
      <p:sp>
        <p:nvSpPr>
          <p:cNvPr id="5131" name="Скругленный прямоугольник 58"/>
          <p:cNvSpPr>
            <a:spLocks noChangeArrowheads="1"/>
          </p:cNvSpPr>
          <p:nvPr/>
        </p:nvSpPr>
        <p:spPr bwMode="auto">
          <a:xfrm>
            <a:off x="236538" y="2735263"/>
            <a:ext cx="2895600" cy="6778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Первичная специализированная аккредитация</a:t>
            </a:r>
          </a:p>
        </p:txBody>
      </p:sp>
      <p:sp>
        <p:nvSpPr>
          <p:cNvPr id="5132" name="Скругленный прямоугольник 59"/>
          <p:cNvSpPr>
            <a:spLocks noChangeArrowheads="1"/>
          </p:cNvSpPr>
          <p:nvPr/>
        </p:nvSpPr>
        <p:spPr bwMode="auto">
          <a:xfrm>
            <a:off x="236538" y="3781425"/>
            <a:ext cx="8602662" cy="312738"/>
          </a:xfrm>
          <a:prstGeom prst="rect">
            <a:avLst/>
          </a:prstGeom>
          <a:solidFill>
            <a:srgbClr val="92D050">
              <a:alpha val="29000"/>
            </a:srgbClr>
          </a:solidFill>
          <a:ln w="190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Профессиональная деятельность в течение 5 лет</a:t>
            </a:r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5661595" y="2217737"/>
            <a:ext cx="2224088" cy="50800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Профессиональная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переподготовка</a:t>
            </a:r>
          </a:p>
        </p:txBody>
      </p:sp>
      <p:sp>
        <p:nvSpPr>
          <p:cNvPr id="64" name="Стрелка вправо 63"/>
          <p:cNvSpPr/>
          <p:nvPr/>
        </p:nvSpPr>
        <p:spPr bwMode="auto">
          <a:xfrm flipV="1">
            <a:off x="3255963" y="1328738"/>
            <a:ext cx="2352675" cy="122237"/>
          </a:xfrm>
          <a:prstGeom prst="rightArrow">
            <a:avLst>
              <a:gd name="adj1" fmla="val 50000"/>
              <a:gd name="adj2" fmla="val 232887"/>
            </a:avLst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5137" name="Скругленный прямоугольник 64"/>
          <p:cNvSpPr>
            <a:spLocks noChangeArrowheads="1"/>
          </p:cNvSpPr>
          <p:nvPr/>
        </p:nvSpPr>
        <p:spPr bwMode="auto">
          <a:xfrm>
            <a:off x="244475" y="6350000"/>
            <a:ext cx="8661400" cy="314325"/>
          </a:xfrm>
          <a:prstGeom prst="rect">
            <a:avLst/>
          </a:prstGeom>
          <a:solidFill>
            <a:srgbClr val="92D050">
              <a:alpha val="29000"/>
            </a:srgbClr>
          </a:solidFill>
          <a:ln w="190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Профессиональная деятельность в течение 5 лет</a:t>
            </a:r>
          </a:p>
        </p:txBody>
      </p:sp>
      <p:sp>
        <p:nvSpPr>
          <p:cNvPr id="66" name="Стрелка вправо 65"/>
          <p:cNvSpPr/>
          <p:nvPr/>
        </p:nvSpPr>
        <p:spPr bwMode="auto">
          <a:xfrm rot="10244917">
            <a:off x="3227388" y="1776413"/>
            <a:ext cx="2408237" cy="136525"/>
          </a:xfrm>
          <a:prstGeom prst="rightArrow">
            <a:avLst>
              <a:gd name="adj1" fmla="val 50000"/>
              <a:gd name="adj2" fmla="val 353803"/>
            </a:avLst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5139" name="Скругленный прямоугольник 66"/>
          <p:cNvSpPr>
            <a:spLocks noChangeArrowheads="1"/>
          </p:cNvSpPr>
          <p:nvPr/>
        </p:nvSpPr>
        <p:spPr bwMode="auto">
          <a:xfrm>
            <a:off x="236538" y="4835525"/>
            <a:ext cx="2895600" cy="5762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Периодическая аккредитация</a:t>
            </a:r>
          </a:p>
        </p:txBody>
      </p:sp>
      <p:sp>
        <p:nvSpPr>
          <p:cNvPr id="5140" name="Скругленный прямоугольник 67"/>
          <p:cNvSpPr>
            <a:spLocks noChangeArrowheads="1"/>
          </p:cNvSpPr>
          <p:nvPr/>
        </p:nvSpPr>
        <p:spPr bwMode="auto">
          <a:xfrm>
            <a:off x="6011863" y="4835525"/>
            <a:ext cx="2873375" cy="5762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Периодическая аккредитация</a:t>
            </a:r>
          </a:p>
        </p:txBody>
      </p:sp>
      <p:sp>
        <p:nvSpPr>
          <p:cNvPr id="5142" name="Скругленный прямоугольник 69"/>
          <p:cNvSpPr>
            <a:spLocks noChangeArrowheads="1"/>
          </p:cNvSpPr>
          <p:nvPr/>
        </p:nvSpPr>
        <p:spPr bwMode="auto">
          <a:xfrm>
            <a:off x="5705475" y="1143000"/>
            <a:ext cx="3179763" cy="485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>
                <a:solidFill>
                  <a:srgbClr val="1F497D">
                    <a:lumMod val="75000"/>
                  </a:srgbClr>
                </a:solidFill>
                <a:latin typeface="Calibri"/>
                <a:cs typeface="+mn-cs"/>
              </a:rPr>
              <a:t>Первичная аккредитация</a:t>
            </a:r>
          </a:p>
        </p:txBody>
      </p:sp>
      <p:sp>
        <p:nvSpPr>
          <p:cNvPr id="71" name="Стрелка вправо 70"/>
          <p:cNvSpPr/>
          <p:nvPr/>
        </p:nvSpPr>
        <p:spPr bwMode="auto">
          <a:xfrm rot="5400000">
            <a:off x="1554163" y="1643062"/>
            <a:ext cx="260350" cy="142875"/>
          </a:xfrm>
          <a:prstGeom prst="rightArrow">
            <a:avLst/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72" name="Стрелка вправо 71"/>
          <p:cNvSpPr/>
          <p:nvPr/>
        </p:nvSpPr>
        <p:spPr bwMode="auto">
          <a:xfrm rot="5400000">
            <a:off x="1455738" y="2400300"/>
            <a:ext cx="457200" cy="142875"/>
          </a:xfrm>
          <a:prstGeom prst="rightArrow">
            <a:avLst/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73" name="Стрелка вправо 72"/>
          <p:cNvSpPr/>
          <p:nvPr/>
        </p:nvSpPr>
        <p:spPr bwMode="auto">
          <a:xfrm rot="5400000">
            <a:off x="1564481" y="3521869"/>
            <a:ext cx="258763" cy="142875"/>
          </a:xfrm>
          <a:prstGeom prst="rightArrow">
            <a:avLst/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74" name="Стрелка вправо 73"/>
          <p:cNvSpPr/>
          <p:nvPr/>
        </p:nvSpPr>
        <p:spPr bwMode="auto">
          <a:xfrm rot="5400000">
            <a:off x="7265988" y="4559300"/>
            <a:ext cx="339725" cy="142875"/>
          </a:xfrm>
          <a:prstGeom prst="rightArrow">
            <a:avLst/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75" name="Стрелка вправо 74"/>
          <p:cNvSpPr/>
          <p:nvPr/>
        </p:nvSpPr>
        <p:spPr bwMode="auto">
          <a:xfrm rot="5400000" flipH="1" flipV="1">
            <a:off x="1488281" y="4533107"/>
            <a:ext cx="369887" cy="165100"/>
          </a:xfrm>
          <a:prstGeom prst="rightArrow">
            <a:avLst/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76" name="Стрелка вправо 75"/>
          <p:cNvSpPr/>
          <p:nvPr/>
        </p:nvSpPr>
        <p:spPr bwMode="auto">
          <a:xfrm rot="10101964" flipV="1">
            <a:off x="3219899" y="2648882"/>
            <a:ext cx="2366912" cy="120371"/>
          </a:xfrm>
          <a:prstGeom prst="rightArrow">
            <a:avLst>
              <a:gd name="adj1" fmla="val 50000"/>
              <a:gd name="adj2" fmla="val 260656"/>
            </a:avLst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77" name="Стрелка вправо 76"/>
          <p:cNvSpPr/>
          <p:nvPr/>
        </p:nvSpPr>
        <p:spPr bwMode="auto">
          <a:xfrm rot="5400000">
            <a:off x="7160419" y="5680869"/>
            <a:ext cx="563563" cy="155575"/>
          </a:xfrm>
          <a:prstGeom prst="rightArrow">
            <a:avLst/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78" name="Стрелка вправо 77"/>
          <p:cNvSpPr/>
          <p:nvPr/>
        </p:nvSpPr>
        <p:spPr bwMode="auto">
          <a:xfrm rot="5400000" flipH="1" flipV="1">
            <a:off x="1408907" y="5628481"/>
            <a:ext cx="571500" cy="163513"/>
          </a:xfrm>
          <a:prstGeom prst="rightArrow">
            <a:avLst/>
          </a:prstGeom>
          <a:solidFill>
            <a:schemeClr val="accent5">
              <a:lumMod val="25000"/>
            </a:schemeClr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>
              <a:solidFill>
                <a:srgbClr val="1F497D">
                  <a:lumMod val="75000"/>
                </a:srgbClr>
              </a:solidFill>
              <a:latin typeface="Calibri"/>
              <a:cs typeface="+mn-cs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251520" y="4149080"/>
            <a:ext cx="8568952" cy="28416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1F497D">
                    <a:lumMod val="75000"/>
                  </a:srgbClr>
                </a:solidFill>
              </a:rPr>
              <a:t>Непрерывное медицинское (фармацевтическое) образование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277813" y="6026150"/>
            <a:ext cx="8629650" cy="28416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1F497D">
                    <a:lumMod val="75000"/>
                  </a:srgbClr>
                </a:solidFill>
              </a:rPr>
              <a:t>Непрерывное медицинское (фармацевтическое) образование</a:t>
            </a:r>
          </a:p>
        </p:txBody>
      </p:sp>
      <p:sp>
        <p:nvSpPr>
          <p:cNvPr id="515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43925" y="6356350"/>
            <a:ext cx="561975" cy="365125"/>
          </a:xfrm>
          <a:noFill/>
        </p:spPr>
        <p:txBody>
          <a:bodyPr/>
          <a:lstStyle/>
          <a:p>
            <a:fld id="{64B8C5F2-86CD-488C-ACB9-0F4CFCF0749C}" type="slidenum">
              <a:rPr lang="en-GB" altLang="ru-RU">
                <a:solidFill>
                  <a:srgbClr val="1F497D">
                    <a:lumMod val="75000"/>
                  </a:srgbClr>
                </a:solidFill>
              </a:rPr>
              <a:pPr/>
              <a:t>22</a:t>
            </a:fld>
            <a:endParaRPr lang="en-GB" altLang="ru-RU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37" name="Группа 31"/>
          <p:cNvGrpSpPr>
            <a:grpSpLocks/>
          </p:cNvGrpSpPr>
          <p:nvPr/>
        </p:nvGrpSpPr>
        <p:grpSpPr bwMode="auto">
          <a:xfrm>
            <a:off x="-20638" y="692696"/>
            <a:ext cx="9164638" cy="155575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38" name="Прямоугольник 37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1F497D">
                    <a:lumMod val="75000"/>
                  </a:srgbClr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1F497D">
                    <a:lumMod val="75000"/>
                  </a:srgbClr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1F497D">
                    <a:lumMod val="75000"/>
                  </a:srgbClr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1F497D">
                    <a:lumMod val="75000"/>
                  </a:srgbClr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1F497D">
                    <a:lumMod val="75000"/>
                  </a:srgbClr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1F497D">
                    <a:lumMod val="75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546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Выноска со стрелкой вправо 33"/>
          <p:cNvSpPr/>
          <p:nvPr/>
        </p:nvSpPr>
        <p:spPr>
          <a:xfrm>
            <a:off x="107504" y="5301208"/>
            <a:ext cx="5976664" cy="792088"/>
          </a:xfrm>
          <a:prstGeom prst="rightArrowCallout">
            <a:avLst>
              <a:gd name="adj1" fmla="val 9818"/>
              <a:gd name="adj2" fmla="val 10661"/>
              <a:gd name="adj3" fmla="val 32321"/>
              <a:gd name="adj4" fmla="val 5622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Переход указанных специалистов на программу непрерывного медицинского образования</a:t>
            </a:r>
            <a:endParaRPr lang="ru-RU" sz="14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884368" y="1412776"/>
            <a:ext cx="1259632" cy="496855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C00000"/>
                </a:solidFill>
              </a:rPr>
              <a:t>Все специалисты прошли процедуру аккредитации специалистов</a:t>
            </a:r>
            <a:endParaRPr lang="ru-RU" sz="12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13"/>
          <p:cNvSpPr txBox="1">
            <a:spLocks noChangeArrowheads="1"/>
          </p:cNvSpPr>
          <p:nvPr/>
        </p:nvSpPr>
        <p:spPr bwMode="auto">
          <a:xfrm>
            <a:off x="395288" y="116631"/>
            <a:ext cx="8374062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 fontAlgn="auto">
              <a:spcBef>
                <a:spcPct val="0"/>
              </a:spcBef>
              <a:spcAft>
                <a:spcPts val="0"/>
              </a:spcAft>
              <a:buNone/>
              <a:defRPr b="1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/>
              <a:t>ЭТАПНОСТЬ ВНЕДРЕНИЯ АККРЕДИТАЦИИ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07504" y="6093296"/>
            <a:ext cx="85324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504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65858" y="6211669"/>
            <a:ext cx="15588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Первый</a:t>
            </a:r>
            <a:r>
              <a:rPr lang="en-US" dirty="0" smtClean="0"/>
              <a:t> </a:t>
            </a:r>
            <a:r>
              <a:rPr lang="ru-RU" dirty="0" smtClean="0"/>
              <a:t>этап</a:t>
            </a:r>
          </a:p>
          <a:p>
            <a:pPr algn="ctr"/>
            <a:r>
              <a:rPr lang="ru-RU" dirty="0" smtClean="0"/>
              <a:t>2016 год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07504" y="1772816"/>
            <a:ext cx="172819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Первичная аккредитация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7030A0"/>
                </a:solidFill>
                <a:cs typeface="Times New Roman" pitchFamily="18" charset="0"/>
              </a:rPr>
              <a:t>лиц, завершивших обучение по основной образовательной программе ВО по специальностям «стоматология» и «фармация»;</a:t>
            </a:r>
          </a:p>
          <a:p>
            <a:pPr>
              <a:buFontTx/>
              <a:buChar char="-"/>
            </a:pPr>
            <a:endParaRPr lang="ru-RU" sz="1400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400" b="1" u="sng" dirty="0" smtClean="0">
                <a:solidFill>
                  <a:srgbClr val="C00000"/>
                </a:solidFill>
                <a:cs typeface="Times New Roman" pitchFamily="18" charset="0"/>
              </a:rPr>
              <a:t>Сертификация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dirty="0" smtClean="0">
                <a:cs typeface="Times New Roman" pitchFamily="18" charset="0"/>
              </a:rPr>
              <a:t>иных лиц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79712" y="1700808"/>
            <a:ext cx="1800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Первичная аккредитация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лиц, завершивших обучение по основной образовательной программе ВО по всем специальностям (уровень специалитет).</a:t>
            </a:r>
          </a:p>
          <a:p>
            <a:pPr>
              <a:buFontTx/>
              <a:buChar char="-"/>
            </a:pPr>
            <a:endParaRPr lang="ru-RU" sz="1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Сертификация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иных лиц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907704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123728" y="6211669"/>
            <a:ext cx="1479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Второй этап</a:t>
            </a:r>
          </a:p>
          <a:p>
            <a:pPr algn="ctr"/>
            <a:r>
              <a:rPr lang="ru-RU" dirty="0" smtClean="0"/>
              <a:t>2017 год</a:t>
            </a:r>
            <a:endParaRPr lang="ru-RU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851920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79912" y="1628800"/>
            <a:ext cx="23762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Первичная аккредитация</a:t>
            </a:r>
          </a:p>
          <a:p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-лиц, завершивших обучение по образовательной программе  ВО (уровень бакалавра и уровень магистратуры), СПО</a:t>
            </a:r>
          </a:p>
          <a:p>
            <a:pPr marL="228600" indent="-228600">
              <a:buFont typeface="Wingdings" pitchFamily="2" charset="2"/>
              <a:buChar char="q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Первичная</a:t>
            </a:r>
          </a:p>
          <a:p>
            <a:pPr marL="228600" indent="-228600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специализированная</a:t>
            </a:r>
          </a:p>
          <a:p>
            <a:pPr marL="228600" indent="-228600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аккредитация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лиц, завершивших обучение по программе ординатуры;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лиц, прошедших программу профессиональной переподготовки;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лиц, получивших медицинское или фармацевтическое образование в иностранных государствах</a:t>
            </a:r>
          </a:p>
          <a:p>
            <a:pPr>
              <a:buFontTx/>
              <a:buChar char="-"/>
            </a:pP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лиц, получивших иное высшее образование (осуществляющих </a:t>
            </a:r>
            <a:r>
              <a:rPr lang="ru-RU" sz="1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мед.деятельность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q"/>
            </a:pPr>
            <a:r>
              <a:rPr lang="ru-RU" sz="1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Сертификация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иных лиц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55976" y="6211669"/>
            <a:ext cx="1456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Третий этап</a:t>
            </a:r>
          </a:p>
          <a:p>
            <a:pPr algn="ctr"/>
            <a:r>
              <a:rPr lang="ru-RU" dirty="0" smtClean="0"/>
              <a:t>2018 год</a:t>
            </a:r>
            <a:endParaRPr lang="ru-RU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6156176" y="5589240"/>
            <a:ext cx="0" cy="64807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956376" y="5661248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2026 год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7504" y="692696"/>
            <a:ext cx="8928992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Приказ Минздрава России от 25 февраля 2016 г. № 127н «Об утверждении сроков и этапов аккредитации специалистов, а также категорий лиц, имеющих медицинское, фармацевтическое или иное образование и подлежащих аккредитации специалистов» (Зарегистрирован в Минюсте России 14 марта 2016 г. N 41401)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6084168" y="6211669"/>
            <a:ext cx="18705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Четвертый этап</a:t>
            </a:r>
          </a:p>
          <a:p>
            <a:r>
              <a:rPr lang="ru-RU" dirty="0" smtClean="0"/>
              <a:t>2021 год</a:t>
            </a:r>
            <a:endParaRPr lang="ru-RU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7956376" y="5949280"/>
            <a:ext cx="0" cy="36004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156176" y="2564904"/>
            <a:ext cx="17281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Периодическая аккредитация </a:t>
            </a:r>
          </a:p>
          <a:p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иные лица, не прошедшие процедуру аккредитации специалистов  на этапах 1-3</a:t>
            </a:r>
          </a:p>
        </p:txBody>
      </p:sp>
      <p:grpSp>
        <p:nvGrpSpPr>
          <p:cNvPr id="2" name="Группа 31"/>
          <p:cNvGrpSpPr>
            <a:grpSpLocks/>
          </p:cNvGrpSpPr>
          <p:nvPr/>
        </p:nvGrpSpPr>
        <p:grpSpPr bwMode="auto">
          <a:xfrm>
            <a:off x="0" y="404664"/>
            <a:ext cx="9164638" cy="155575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29" name="Прямоугольник 28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39" name="Picture 2" descr="C:\Users\KiselevaNB\Videos\Герб Минз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95536" cy="393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Номер слайда 64"/>
          <p:cNvSpPr>
            <a:spLocks noGrp="1"/>
          </p:cNvSpPr>
          <p:nvPr>
            <p:ph type="sldNum" sz="quarter" idx="12"/>
          </p:nvPr>
        </p:nvSpPr>
        <p:spPr>
          <a:xfrm>
            <a:off x="8557592" y="6492875"/>
            <a:ext cx="586408" cy="365125"/>
          </a:xfrm>
        </p:spPr>
        <p:txBody>
          <a:bodyPr/>
          <a:lstStyle/>
          <a:p>
            <a:pPr>
              <a:defRPr/>
            </a:pPr>
            <a:fld id="{9FB529F0-CFB5-4488-81D0-0CCFD6778A02}" type="slidenum">
              <a:rPr lang="ru-RU" sz="1400" b="1" smtClean="0">
                <a:solidFill>
                  <a:schemeClr val="tx1"/>
                </a:solidFill>
              </a:rPr>
              <a:pPr>
                <a:defRPr/>
              </a:pPr>
              <a:t>23</a:t>
            </a:fld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86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772400" cy="3096343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Методическое обеспечение </a:t>
            </a:r>
            <a:r>
              <a:rPr lang="ru-RU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аккредитации выпускников по специальности</a:t>
            </a:r>
            <a:br>
              <a:rPr lang="ru-RU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31.05.02 </a:t>
            </a:r>
            <a: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Педиатрия в 2017 г.</a:t>
            </a:r>
            <a:b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Объективный структурированный клинический экзамен </a:t>
            </a: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(ОСКЭ)</a:t>
            </a:r>
          </a:p>
        </p:txBody>
      </p:sp>
    </p:spTree>
    <p:extLst>
      <p:ext uri="{BB962C8B-B14F-4D97-AF65-F5344CB8AC3E}">
        <p14:creationId xmlns:p14="http://schemas.microsoft.com/office/powerpoint/2010/main" val="334196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16561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ea typeface="Calibri"/>
                <a:cs typeface="Arial" pitchFamily="34" charset="0"/>
              </a:rPr>
              <a:t>Цель и этапы первичной аккредитации выпускников по специальности 31.05.02 Педиатрия</a:t>
            </a: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4896544"/>
          </a:xfrm>
        </p:spPr>
        <p:txBody>
          <a:bodyPr>
            <a:noAutofit/>
          </a:bodyPr>
          <a:lstStyle/>
          <a:p>
            <a:pPr marL="0" indent="0" algn="ctr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  <a:ea typeface="Calibri"/>
              </a:rPr>
              <a:t>Цель: </a:t>
            </a:r>
            <a:r>
              <a:rPr lang="ru-RU" sz="2000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выявление </a:t>
            </a:r>
            <a:r>
              <a:rPr lang="ru-RU" sz="2000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соответствия уровня подготовки выпускников по специальности 31.05.02 </a:t>
            </a:r>
            <a:r>
              <a:rPr lang="ru-RU" sz="2000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Педиатрия </a:t>
            </a:r>
            <a:r>
              <a:rPr lang="ru-RU" sz="2000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требованиям профессионального стандарта </a:t>
            </a:r>
            <a:r>
              <a:rPr lang="ru-RU" sz="2000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врач-педиатр участковый</a:t>
            </a:r>
            <a:endParaRPr lang="ru-RU" sz="2000" dirty="0">
              <a:solidFill>
                <a:srgbClr val="000000"/>
              </a:solidFill>
              <a:latin typeface="Arial Narrow" pitchFamily="34" charset="0"/>
              <a:ea typeface="Calibri"/>
            </a:endParaRPr>
          </a:p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  <a:ea typeface="Calibri"/>
              </a:rPr>
              <a:t>Этапы</a:t>
            </a:r>
            <a:endParaRPr lang="ru-RU" sz="2400" dirty="0" smtClean="0">
              <a:solidFill>
                <a:srgbClr val="FF0000"/>
              </a:solidFill>
              <a:latin typeface="Arial Narrow" pitchFamily="34" charset="0"/>
              <a:ea typeface="Calibri"/>
            </a:endParaRPr>
          </a:p>
          <a:p>
            <a:pPr marL="0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1 </a:t>
            </a:r>
            <a:r>
              <a:rPr lang="ru-RU" sz="2000" b="1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этап. </a:t>
            </a:r>
            <a:r>
              <a:rPr lang="ru-RU" sz="2000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Тестирование - для оценки </a:t>
            </a:r>
            <a:r>
              <a:rPr lang="ru-RU" sz="2000" dirty="0" err="1">
                <a:solidFill>
                  <a:srgbClr val="FF0000"/>
                </a:solidFill>
                <a:latin typeface="Arial Narrow" pitchFamily="34" charset="0"/>
                <a:ea typeface="Calibri"/>
              </a:rPr>
              <a:t>сформированности</a:t>
            </a:r>
            <a:r>
              <a:rPr lang="ru-RU" sz="2000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приобретенных знаний </a:t>
            </a:r>
            <a:r>
              <a:rPr lang="ru-RU" sz="2000" dirty="0">
                <a:solidFill>
                  <a:srgbClr val="FF0000"/>
                </a:solidFill>
                <a:latin typeface="Arial Narrow" pitchFamily="34" charset="0"/>
                <a:ea typeface="Calibri"/>
              </a:rPr>
              <a:t>и умений</a:t>
            </a:r>
            <a:r>
              <a:rPr lang="ru-RU" sz="2000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, необходимых для выполнения трудовых функций (профессиональные стандарты) и освоения профессиональных компетенций (ФГОС)</a:t>
            </a:r>
          </a:p>
          <a:p>
            <a:pPr marL="0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2 </a:t>
            </a:r>
            <a:r>
              <a:rPr lang="ru-RU" sz="2000" b="1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этап. </a:t>
            </a:r>
            <a:r>
              <a:rPr lang="ru-RU" sz="2000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Оценка практических </a:t>
            </a:r>
            <a:r>
              <a:rPr lang="ru-RU" sz="2000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умений и навыков </a:t>
            </a:r>
            <a:r>
              <a:rPr lang="ru-RU" sz="2000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в стандартизированных симуляционных условиях </a:t>
            </a:r>
            <a:r>
              <a:rPr lang="ru-RU" sz="2000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- для </a:t>
            </a:r>
            <a:r>
              <a:rPr lang="ru-RU" sz="2000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определения владения выпускниками практическими навыками профессиональной деятельности в соответствии с требованиями профессионального стандарта.</a:t>
            </a:r>
          </a:p>
          <a:p>
            <a:pPr marL="0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3 </a:t>
            </a:r>
            <a:r>
              <a:rPr lang="ru-RU" sz="2000" b="1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этап. </a:t>
            </a:r>
            <a:r>
              <a:rPr lang="ru-RU" sz="2000" dirty="0">
                <a:solidFill>
                  <a:srgbClr val="000000"/>
                </a:solidFill>
                <a:latin typeface="Arial Narrow" pitchFamily="34" charset="0"/>
                <a:ea typeface="Calibri"/>
              </a:rPr>
              <a:t>Решение ситуационных задач – для оценки освоения выпускниками трудовых функций профессионального </a:t>
            </a:r>
            <a:r>
              <a:rPr lang="ru-RU" sz="2000" dirty="0" smtClean="0">
                <a:solidFill>
                  <a:srgbClr val="000000"/>
                </a:solidFill>
                <a:latin typeface="Arial Narrow" pitchFamily="34" charset="0"/>
                <a:ea typeface="Calibri"/>
              </a:rPr>
              <a:t>стандарта</a:t>
            </a:r>
            <a:endParaRPr lang="ru-RU" sz="18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29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143000"/>
          </a:xfrm>
        </p:spPr>
        <p:txBody>
          <a:bodyPr>
            <a:normAutofit/>
          </a:bodyPr>
          <a:lstStyle/>
          <a:p>
            <a:pPr lvl="0"/>
            <a:r>
              <a:rPr lang="ru-RU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частники</a:t>
            </a:r>
            <a: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Этап – июль – август 2016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г.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424936" cy="4824536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Профессиональная ассоциация «Союз Педиатров России»</a:t>
            </a:r>
          </a:p>
          <a:p>
            <a:pPr lvl="0"/>
            <a:r>
              <a:rPr lang="ru-RU" sz="2400" b="1" dirty="0" smtClean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ФГБОУ </a:t>
            </a: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Первый МГМУ им. </a:t>
            </a:r>
            <a:r>
              <a:rPr lang="ru-RU" sz="2400" b="1" dirty="0" err="1" smtClean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И.М.Сеченова</a:t>
            </a:r>
            <a:endParaRPr lang="ru-RU" sz="2400" b="1" dirty="0" smtClean="0">
              <a:solidFill>
                <a:prstClr val="black"/>
              </a:solidFill>
              <a:latin typeface="Arial Narrow" pitchFamily="34" charset="0"/>
              <a:cs typeface="Arial" pitchFamily="34" charset="0"/>
            </a:endParaRPr>
          </a:p>
          <a:p>
            <a:pPr lvl="0"/>
            <a:r>
              <a:rPr lang="ru-RU" sz="2400" b="1" dirty="0" smtClean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ФГБОУ </a:t>
            </a: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ВО Российский национальный исследовательский медицинский университет имени Н.И. Пирогова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ФГБОУ ВО Саратовский государственный медицинский университет им. </a:t>
            </a:r>
            <a:r>
              <a:rPr lang="ru-RU" sz="2400" b="1" dirty="0" err="1" smtClean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В.И.Разумовского</a:t>
            </a:r>
            <a:endParaRPr lang="ru-RU" sz="2400" b="1" dirty="0">
              <a:solidFill>
                <a:prstClr val="black"/>
              </a:solidFill>
              <a:latin typeface="Arial Narrow" pitchFamily="34" charset="0"/>
              <a:cs typeface="Arial" pitchFamily="34" charset="0"/>
            </a:endParaRPr>
          </a:p>
          <a:p>
            <a:pPr lvl="0"/>
            <a:r>
              <a:rPr lang="ru-RU" sz="2400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ФГБОУ Сибирский государственный медицинский университет</a:t>
            </a: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Получено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около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2000 тестов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 дисциплинам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изучаемым по специальности 31.05.02 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Педиатрия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1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Вузы участники</a:t>
            </a:r>
            <a: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Этап –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сентябрь 2016 г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3152728" cy="446449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419872" y="1600199"/>
            <a:ext cx="5400600" cy="4493097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06.09.2016 г </a:t>
            </a:r>
            <a:r>
              <a:rPr lang="ru-RU" sz="2400" b="1" dirty="0" smtClean="0">
                <a:latin typeface="Arial Narrow" pitchFamily="34" charset="0"/>
              </a:rPr>
              <a:t>во все медицинские вузы страны разослано информационное письмо с предложением принять участие в формировании фонда оценочных средств для первичной аккредитации лиц, получивших после 1 января 2017 года высшее образование </a:t>
            </a:r>
            <a:endParaRPr lang="ru-RU" sz="2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Arial Narrow" pitchFamily="34" charset="0"/>
              </a:rPr>
              <a:t>Планируем </a:t>
            </a:r>
            <a:r>
              <a:rPr lang="ru-RU" sz="2400" b="1" dirty="0">
                <a:solidFill>
                  <a:srgbClr val="0070C0"/>
                </a:solidFill>
                <a:latin typeface="Arial Narrow" pitchFamily="34" charset="0"/>
              </a:rPr>
              <a:t>получить</a:t>
            </a:r>
            <a:endParaRPr lang="ru-RU" sz="2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latin typeface="Arial Narrow" pitchFamily="34" charset="0"/>
              </a:rPr>
              <a:t>около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10000</a:t>
            </a:r>
            <a:r>
              <a:rPr lang="ru-RU" sz="2400" b="1" dirty="0" smtClean="0">
                <a:latin typeface="Arial Narrow" pitchFamily="34" charset="0"/>
              </a:rPr>
              <a:t> тысяч тестовых заданий</a:t>
            </a:r>
          </a:p>
          <a:p>
            <a:pPr>
              <a:buFontTx/>
              <a:buChar char="-"/>
            </a:pPr>
            <a:r>
              <a:rPr lang="ru-RU" sz="2400" b="1" dirty="0" smtClean="0">
                <a:latin typeface="Arial Narrow" pitchFamily="34" charset="0"/>
              </a:rPr>
              <a:t>около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3000</a:t>
            </a:r>
            <a:r>
              <a:rPr lang="ru-RU" sz="2400" b="1" dirty="0" smtClean="0">
                <a:latin typeface="Arial Narrow" pitchFamily="34" charset="0"/>
              </a:rPr>
              <a:t> Ситуационных задач</a:t>
            </a:r>
          </a:p>
        </p:txBody>
      </p:sp>
    </p:spTree>
    <p:extLst>
      <p:ext uri="{BB962C8B-B14F-4D97-AF65-F5344CB8AC3E}">
        <p14:creationId xmlns:p14="http://schemas.microsoft.com/office/powerpoint/2010/main" val="323647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245492"/>
              </p:ext>
            </p:extLst>
          </p:nvPr>
        </p:nvGraphicFramePr>
        <p:xfrm>
          <a:off x="179511" y="1124744"/>
          <a:ext cx="8856985" cy="503277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240361"/>
                <a:gridCol w="2448272"/>
                <a:gridCol w="1296144"/>
                <a:gridCol w="1872208"/>
              </a:tblGrid>
              <a:tr h="12979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Название этапа 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Вид заданий 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Число заданий 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Время выполнения (мин) </a:t>
                      </a:r>
                      <a:endParaRPr lang="ru-RU" sz="2400" b="1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90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I</a:t>
                      </a:r>
                      <a:r>
                        <a:rPr lang="ru-RU" sz="2200" b="1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 этап. </a:t>
                      </a:r>
                      <a:r>
                        <a:rPr lang="ru-RU" sz="2200" b="1" dirty="0" smtClean="0">
                          <a:effectLst/>
                          <a:latin typeface="Arial Narrow" pitchFamily="34" charset="0"/>
                        </a:rPr>
                        <a:t>Тестирование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Arial Narrow" pitchFamily="34" charset="0"/>
                        </a:rPr>
                        <a:t>Задания с выбором ответа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Arial Narrow" pitchFamily="34" charset="0"/>
                        </a:rPr>
                        <a:t>60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 smtClean="0">
                          <a:effectLst/>
                          <a:latin typeface="Arial Narrow" pitchFamily="34" charset="0"/>
                        </a:rPr>
                        <a:t>6</a:t>
                      </a:r>
                      <a:r>
                        <a:rPr lang="ru-RU" sz="2200" b="1" dirty="0" smtClean="0">
                          <a:effectLst/>
                          <a:latin typeface="Arial Narrow" pitchFamily="34" charset="0"/>
                        </a:rPr>
                        <a:t>0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8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II</a:t>
                      </a:r>
                      <a:r>
                        <a:rPr lang="ru-RU" sz="2200" b="1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 этап. </a:t>
                      </a:r>
                      <a:r>
                        <a:rPr lang="ru-RU" sz="2200" b="1" dirty="0" smtClean="0">
                          <a:effectLst/>
                          <a:latin typeface="Arial Narrow" pitchFamily="34" charset="0"/>
                        </a:rPr>
                        <a:t>Оценка </a:t>
                      </a:r>
                      <a:r>
                        <a:rPr lang="ru-RU" sz="2200" b="1" dirty="0">
                          <a:effectLst/>
                          <a:latin typeface="Arial Narrow" pitchFamily="34" charset="0"/>
                        </a:rPr>
                        <a:t>практических навыков </a:t>
                      </a:r>
                      <a:r>
                        <a:rPr lang="ru-RU" sz="2200" b="1" dirty="0" smtClean="0">
                          <a:effectLst/>
                          <a:latin typeface="Arial Narrow" pitchFamily="34" charset="0"/>
                        </a:rPr>
                        <a:t>и умений</a:t>
                      </a:r>
                      <a:r>
                        <a:rPr lang="ru-RU" sz="2200" b="1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2200" b="1" dirty="0" smtClean="0">
                          <a:effectLst/>
                          <a:latin typeface="Arial Narrow" pitchFamily="34" charset="0"/>
                        </a:rPr>
                        <a:t>в </a:t>
                      </a:r>
                      <a:r>
                        <a:rPr lang="ru-RU" sz="2200" b="1" dirty="0">
                          <a:effectLst/>
                          <a:latin typeface="Arial Narrow" pitchFamily="34" charset="0"/>
                        </a:rPr>
                        <a:t>стандартизированных </a:t>
                      </a:r>
                      <a:r>
                        <a:rPr lang="ru-RU" sz="2200" b="1" dirty="0" err="1" smtClean="0">
                          <a:effectLst/>
                          <a:latin typeface="Arial Narrow" pitchFamily="34" charset="0"/>
                        </a:rPr>
                        <a:t>симуляционных</a:t>
                      </a:r>
                      <a:r>
                        <a:rPr lang="ru-RU" sz="2200" b="1" baseline="0" dirty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2200" b="1" dirty="0" smtClean="0">
                          <a:effectLst/>
                          <a:latin typeface="Arial Narrow" pitchFamily="34" charset="0"/>
                        </a:rPr>
                        <a:t>условиях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Arial Narrow" pitchFamily="34" charset="0"/>
                        </a:rPr>
                        <a:t>Практические задания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6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Arial Narrow" pitchFamily="34" charset="0"/>
                        </a:rPr>
                        <a:t>60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6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III</a:t>
                      </a:r>
                      <a:r>
                        <a:rPr lang="ru-RU" sz="2200" b="1" dirty="0" smtClean="0"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 этап. </a:t>
                      </a:r>
                      <a:r>
                        <a:rPr lang="ru-RU" sz="2200" b="1" dirty="0" smtClean="0">
                          <a:effectLst/>
                          <a:latin typeface="Arial Narrow" pitchFamily="34" charset="0"/>
                        </a:rPr>
                        <a:t>Решение </a:t>
                      </a:r>
                      <a:r>
                        <a:rPr lang="ru-RU" sz="2200" b="1" dirty="0">
                          <a:effectLst/>
                          <a:latin typeface="Arial Narrow" pitchFamily="34" charset="0"/>
                        </a:rPr>
                        <a:t>ситуационных задач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Arial Narrow" pitchFamily="34" charset="0"/>
                        </a:rPr>
                        <a:t>Мини-кейсы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Arial Narrow" pitchFamily="34" charset="0"/>
                        </a:rPr>
                        <a:t>3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Arial Narrow" pitchFamily="34" charset="0"/>
                        </a:rPr>
                        <a:t>60 </a:t>
                      </a:r>
                      <a:endParaRPr lang="ru-RU" sz="2200" b="1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1470" marR="6147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9512" y="299647"/>
            <a:ext cx="88569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ea typeface="Calibri" pitchFamily="34" charset="0"/>
              </a:rPr>
              <a:t>Регламент процедуры аккредитации</a:t>
            </a:r>
            <a:endParaRPr lang="ru-RU" sz="2800" b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89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720081"/>
          </a:xfrm>
        </p:spPr>
        <p:txBody>
          <a:bodyPr>
            <a:normAutofit/>
          </a:bodyPr>
          <a:lstStyle/>
          <a:p>
            <a:pPr eaLnBrk="0" hangingPunct="0"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+mn-lt"/>
                <a:ea typeface="+mn-ea"/>
                <a:cs typeface="Times New Roman" pitchFamily="18" charset="0"/>
              </a:rPr>
              <a:t>ФОРМИРОВАНИЕ ЭФФЕКТИВНОЙ СИСТЕМЫ</a:t>
            </a:r>
            <a:br>
              <a:rPr lang="ru-RU" sz="1800" b="1" dirty="0" smtClean="0">
                <a:solidFill>
                  <a:srgbClr val="00206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+mn-lt"/>
                <a:ea typeface="+mn-ea"/>
                <a:cs typeface="Times New Roman" pitchFamily="18" charset="0"/>
              </a:rPr>
              <a:t> НЕПРЕРЫВНОГО ПРОФЕССИОНАЛЬНОГО ОБРАЗОВАНИЯ </a:t>
            </a:r>
            <a:endParaRPr lang="ru-RU" sz="1800" b="1" dirty="0">
              <a:solidFill>
                <a:srgbClr val="002060"/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2204864"/>
            <a:ext cx="3816424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i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Повышение квалификации в системе непрерывного профессионального образования применяет вариативный подход: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на базе образовательных учреждений (практические занятия, лекции, семинары), самостоятельное обучение (посещение конференций и семинаров, написание научных работ, чтение медицинских журналов и национальных руководств), дистанционное обучение (формирование образовательного </a:t>
            </a:r>
            <a:r>
              <a:rPr lang="ru-RU" sz="1050" dirty="0" err="1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портфолио</a:t>
            </a:r>
            <a:r>
              <a:rPr lang="ru-RU" sz="105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, освоение дистанционных образовательных модулей с итоговыми тестами для контроля) </a:t>
            </a:r>
            <a:r>
              <a:rPr lang="ru-RU" sz="1050" b="1" u="sng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коллегиальное обсуждение и разборы сложных случаев на рабочих местах</a:t>
            </a:r>
            <a:r>
              <a:rPr lang="ru-RU" sz="105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 </a:t>
            </a:r>
            <a:endParaRPr lang="ru-RU" sz="105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9" name="Auf der gleichen Seite des Rechtecks liegende Ecken abrunden 5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95536" y="2060848"/>
            <a:ext cx="1440160" cy="36004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Индивидуализация образования</a:t>
            </a:r>
            <a:endParaRPr lang="en-US" sz="8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5" name="Auf der gleichen Seite des Rechtecks liegende Ecken abrunden 5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95536" y="1340768"/>
            <a:ext cx="4320480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Основные составляющие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системы непрерывного профессионального образования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en-US" sz="10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6" name="Auf der gleichen Seite des Rechtecks liegende Ecken abrunden 5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1979712" y="2060848"/>
            <a:ext cx="1368152" cy="36004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Модульная структура образовательных материалов</a:t>
            </a:r>
            <a:endParaRPr lang="en-US" sz="8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7" name="Auf der gleichen Seite des Rechtecks liegende Ecken abrunden 5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3419872" y="2564904"/>
            <a:ext cx="1296144" cy="50405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Профессиональные ассоциации</a:t>
            </a:r>
            <a:endParaRPr lang="en-US" sz="9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8" name="Auf der gleichen Seite des Rechtecks liegende Ecken abrunden 5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3419872" y="2060848"/>
            <a:ext cx="1296144" cy="36004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Дистанционные технологии</a:t>
            </a:r>
            <a:endParaRPr lang="en-US" sz="9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9" name="Auf der gleichen Seite des Rechtecks liegende Ecken abrunden 5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395536" y="2564904"/>
            <a:ext cx="1440160" cy="50405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Непрерывное самообразование</a:t>
            </a:r>
            <a:endParaRPr lang="en-US" sz="8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0" name="Auf der gleichen Seite des Rechtecks liegende Ecken abrunden 5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1979712" y="2564904"/>
            <a:ext cx="1368152" cy="50405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dirty="0" smtClean="0">
                <a:solidFill>
                  <a:prstClr val="black"/>
                </a:solidFill>
                <a:cs typeface="Times New Roman" pitchFamily="18" charset="0"/>
              </a:rPr>
              <a:t>Формирование профессиональных компетенций</a:t>
            </a:r>
            <a:endParaRPr lang="en-US" sz="8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76056" y="908720"/>
            <a:ext cx="37444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i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Статья 82 Федерального закона от 29.12.2012 № 273-ФЗ «Об образовании в Российской Федерации»</a:t>
            </a:r>
            <a:r>
              <a:rPr lang="ru-RU" sz="105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 реализация профессиональных образовательных программ медицинского и фармацевтического образования обеспечивает </a:t>
            </a:r>
            <a:r>
              <a:rPr lang="ru-RU" sz="1050" b="1" u="sng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непрерывное совершенствование </a:t>
            </a:r>
            <a:r>
              <a:rPr lang="ru-RU" sz="105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профессиональных знаний и навыков в течение всей жизни, а также </a:t>
            </a:r>
            <a:r>
              <a:rPr lang="ru-RU" sz="1050" b="1" u="sng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постоянное повышение профессионального уровня и расширение квалификации</a:t>
            </a:r>
            <a:endParaRPr lang="ru-RU" sz="1050" b="1" u="sng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23" name="Auf der gleichen Seite des Rechtecks liegende Ecken abrunden 5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395536" y="3140968"/>
            <a:ext cx="4328864" cy="648072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Формирование эффективной  системы непрерывного профессионального образования </a:t>
            </a:r>
            <a:r>
              <a:rPr lang="ru-RU" sz="1000" b="1" dirty="0" smtClean="0">
                <a:solidFill>
                  <a:srgbClr val="FF0000"/>
                </a:solidFill>
                <a:cs typeface="Times New Roman" pitchFamily="18" charset="0"/>
              </a:rPr>
              <a:t>НЕВОЗМОЖНО 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без взаимодействия с профессиональным сообществом 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en-US" sz="10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 rot="2960696">
            <a:off x="4754330" y="3270573"/>
            <a:ext cx="346444" cy="423624"/>
          </a:xfrm>
          <a:prstGeom prst="downArrow">
            <a:avLst>
              <a:gd name="adj1" fmla="val 50000"/>
              <a:gd name="adj2" fmla="val 6223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6" name="Auf der gleichen Seite des Rechtecks liegende Ecken abrunden 5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395536" y="3789040"/>
            <a:ext cx="4328864" cy="158417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b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Координационный совет по развитию непрерывного медицинского и фармацевтического образования Министерства здравоохранения Российской Федерации был сформирован приказом  Минздрава России от 18.02.2013 № 82 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с целью </a:t>
            </a:r>
            <a:r>
              <a:rPr lang="ru-RU" sz="1000" b="1" dirty="0" smtClean="0">
                <a:solidFill>
                  <a:srgbClr val="FF0000"/>
                </a:solidFill>
                <a:cs typeface="Times New Roman" pitchFamily="18" charset="0"/>
              </a:rPr>
              <a:t>КООРДИНАЦИИ ДЕЯТЕЛЬНОСТИ И ОПТИМИЗАЦИИ СОТРУДНИЧЕСТВА </a:t>
            </a: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Министерства здравоохранения Российской Федерации и профессиональных медицинских организаций в сфере повышения квалификации медицинских кадров, развития организационной структуры и содержания непрерывного медицинского образования </a:t>
            </a:r>
            <a:endParaRPr lang="en-US" sz="10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8" name="Стрелка вниз 27"/>
          <p:cNvSpPr/>
          <p:nvPr/>
        </p:nvSpPr>
        <p:spPr>
          <a:xfrm rot="2960696">
            <a:off x="4754330" y="4422701"/>
            <a:ext cx="346444" cy="423623"/>
          </a:xfrm>
          <a:prstGeom prst="downArrow">
            <a:avLst>
              <a:gd name="adj1" fmla="val 50000"/>
              <a:gd name="adj2" fmla="val 6223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 rot="2960696">
            <a:off x="4754329" y="1470373"/>
            <a:ext cx="346444" cy="423623"/>
          </a:xfrm>
          <a:prstGeom prst="downArrow">
            <a:avLst>
              <a:gd name="adj1" fmla="val 50000"/>
              <a:gd name="adj2" fmla="val 6223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5536" y="5373216"/>
            <a:ext cx="6048672" cy="1169551"/>
          </a:xfrm>
          <a:prstGeom prst="rect">
            <a:avLst/>
          </a:prstGeom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Модернизация системы дополнительного профессионального образования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Отработка механизмов внедрения непрерывного медицинского образования  в Российской Федерации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Внедрение современных дистанционных, электронных и </a:t>
            </a:r>
            <a:r>
              <a:rPr lang="ru-RU" sz="1000" dirty="0" err="1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симуляционных</a:t>
            </a:r>
            <a:r>
              <a:rPr lang="ru-RU" sz="10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 образовательных технологий в  непрерывное медицинское образование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Определение наиболее действенных инструментов мотивации врачей к участию в  непрерывном медицинском образовании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Определение порядка ведения врачами отчетности по образовательной активности</a:t>
            </a:r>
            <a:endParaRPr lang="ru-RU" sz="100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31" name="Auf der gleichen Seite des Rechtecks liegende Ecken abrunden 5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6660232" y="5445224"/>
            <a:ext cx="2160240" cy="8640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i="1" dirty="0" smtClean="0">
                <a:solidFill>
                  <a:prstClr val="black"/>
                </a:solidFill>
                <a:cs typeface="Times New Roman" pitchFamily="18" charset="0"/>
              </a:rPr>
              <a:t>ЗАДАЧИ КООРДИНАЦИОННОГО СОВЕТА</a:t>
            </a:r>
            <a:endParaRPr lang="en-US" sz="1000" b="1" i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76056" y="4077072"/>
            <a:ext cx="3888432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i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Статья 76 Федерального закона от 21.11.2011 № 323-ФЗ «Об основах охраны здоровья граждан в Российской Федерации</a:t>
            </a:r>
            <a:r>
              <a:rPr lang="ru-RU" sz="1050" b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» </a:t>
            </a:r>
            <a:r>
              <a:rPr lang="ru-RU" sz="105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профессиональные некоммерческие организации могут в установленном законодательством Российской Федерации порядке принимать участие … </a:t>
            </a:r>
            <a:r>
              <a:rPr lang="ru-RU" sz="1050" b="1" u="sng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 разработке  программ подготовки и повышения квалификации медицинских работников и фармацевтических работников</a:t>
            </a:r>
            <a:r>
              <a:rPr lang="ru-RU" sz="105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…</a:t>
            </a:r>
            <a:endParaRPr lang="ru-RU" sz="1050" b="1" u="sng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grpSp>
        <p:nvGrpSpPr>
          <p:cNvPr id="22" name="Группа 31"/>
          <p:cNvGrpSpPr>
            <a:grpSpLocks/>
          </p:cNvGrpSpPr>
          <p:nvPr/>
        </p:nvGrpSpPr>
        <p:grpSpPr bwMode="auto">
          <a:xfrm>
            <a:off x="-20638" y="764704"/>
            <a:ext cx="9164638" cy="155575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27" name="Прямоугольник 26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5259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 txBox="1">
            <a:spLocks/>
          </p:cNvSpPr>
          <p:nvPr/>
        </p:nvSpPr>
        <p:spPr bwMode="auto">
          <a:xfrm>
            <a:off x="900113" y="180975"/>
            <a:ext cx="806450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/>
              <a:t>Национальная система профессиональных квалификаций</a:t>
            </a:r>
            <a:endParaRPr lang="ru-RU" sz="2000" b="1">
              <a:solidFill>
                <a:srgbClr val="000000"/>
              </a:solidFill>
              <a:latin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900113" y="769938"/>
            <a:ext cx="8064500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 r="72966"/>
          <a:stretch>
            <a:fillRect/>
          </a:stretch>
        </p:blipFill>
        <p:spPr bwMode="auto">
          <a:xfrm>
            <a:off x="46038" y="63500"/>
            <a:ext cx="7493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81013" y="1287463"/>
            <a:ext cx="8231187" cy="392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3719658-7824-40B4-A89C-8108DBE9FD0A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741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4888"/>
            <a:ext cx="9144000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986509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Autofit/>
          </a:bodyPr>
          <a:lstStyle/>
          <a:p>
            <a:pPr eaLnBrk="0" hangingPunct="0"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+mn-lt"/>
                <a:ea typeface="+mn-ea"/>
                <a:cs typeface="Times New Roman" pitchFamily="18" charset="0"/>
              </a:rPr>
              <a:t>РОЛЬ ПРОФЕССИОНАЛЬНЫХ МЕДИЦИНСКИХ ОБЪЕДИНЕНИЙ В СИСТЕМЕ НЕПРЕРЫВНОГО ПРОФЕССИОНАЛЬНОГО ОБРАЗОВАНИЯ </a:t>
            </a:r>
            <a:endParaRPr lang="ru-RU" sz="1800" b="1" dirty="0">
              <a:solidFill>
                <a:srgbClr val="002060"/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Auf der gleichen Seite des Rechtecks liegende Ecken abrunden 5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403648" y="1484784"/>
            <a:ext cx="1296144" cy="122413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Проведение конференций, семинаров, съездов по специальности</a:t>
            </a:r>
            <a:endParaRPr lang="en-US" sz="10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5" name="Auf der gleichen Seite des Rechtecks liegende Ecken abrunden 5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rot="16200000">
            <a:off x="-1656692" y="3465004"/>
            <a:ext cx="4896544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FF0000"/>
                </a:solidFill>
                <a:cs typeface="Times New Roman" pitchFamily="18" charset="0"/>
              </a:rPr>
              <a:t>ПРОФЕССИОНАЛЬНОЕ СООБЩЕСТВО ПО  МЕДИЦИНСКОЙ ИЛИ ФАРМАЦЕВТИЧЕСКОЙ СПЕЦИАЛЬНОСТИ (НКО) </a:t>
            </a:r>
          </a:p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0" name="Auf der gleichen Seite des Rechtecks liegende Ecken abrunden 5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1403648" y="2708920"/>
            <a:ext cx="1296144" cy="1368152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Повышение квалификации по  своей специальности</a:t>
            </a:r>
            <a:endParaRPr lang="en-US" sz="10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7" name="Auf der gleichen Seite des Rechtecks liegende Ecken abrunden 5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403648" y="4077072"/>
            <a:ext cx="1296144" cy="230425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Участие в разработке образовательных материалов, профессиональных стандартов,  порядков и стандартов оказания медицинской помощи, протоколов лечения</a:t>
            </a:r>
            <a:endParaRPr lang="en-US" sz="10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987824" y="1484785"/>
            <a:ext cx="5941168" cy="2580388"/>
          </a:xfrm>
          <a:prstGeom prst="rect">
            <a:avLst/>
          </a:prstGeom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marL="72000"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i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 разработке и актуализации профессиональных стандартов и порядков оказания медицинской помощи по своей специальности</a:t>
            </a:r>
          </a:p>
          <a:p>
            <a:pPr marL="72000"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i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 актуализации программ повышения квалификации по своей специальности и гармонизации дополнительного профессионального образования на территории Российской Федерации в соответствии с профессиональными стандартами</a:t>
            </a:r>
          </a:p>
          <a:p>
            <a:pPr marL="72000"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i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 разработке высококачественных материалов для повышения квалификации специалистов (национальные руководства, клинические рекомендации (протоколы), электронные образовательные материалы, в том по специальностям, тестовые вопросы для контроля ) в системе непрерывного образования</a:t>
            </a:r>
          </a:p>
          <a:p>
            <a:pPr marL="72000"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i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 проведении образовательных мероприятий (конференции, семинары и иные виды)</a:t>
            </a:r>
          </a:p>
          <a:p>
            <a:pPr marL="72000"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i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 организации внутри общества экспертных советов для независимой оценки качества образовательных материалов и мероприятий</a:t>
            </a:r>
          </a:p>
          <a:p>
            <a:pPr marL="72000"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i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 назначении ответственных за развитие непрерывного медицинского образования внутри общества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00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37" name="Auf der gleichen Seite des Rechtecks liegende Ecken abrunden 5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3275856" y="980728"/>
            <a:ext cx="4464496" cy="3600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prstClr val="black"/>
                </a:solidFill>
                <a:cs typeface="Times New Roman" pitchFamily="18" charset="0"/>
              </a:rPr>
              <a:t>ЗАДАЧИ ПРОФЕССИОНАЛЬНЫХ МЕДИЦИНСКИХ ОБЪЕДИНЕНИЙ </a:t>
            </a:r>
            <a:endParaRPr lang="en-US" sz="1000" b="1" i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graphicFrame>
        <p:nvGraphicFramePr>
          <p:cNvPr id="35" name="Содержимое 34"/>
          <p:cNvGraphicFramePr>
            <a:graphicFrameLocks noGrp="1"/>
          </p:cNvGraphicFramePr>
          <p:nvPr>
            <p:ph sz="half" idx="1"/>
          </p:nvPr>
        </p:nvGraphicFramePr>
        <p:xfrm>
          <a:off x="2987824" y="4149080"/>
          <a:ext cx="59766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4166"/>
                <a:gridCol w="1494166"/>
                <a:gridCol w="1494166"/>
                <a:gridCol w="1494166"/>
              </a:tblGrid>
              <a:tr h="607059">
                <a:tc>
                  <a:txBody>
                    <a:bodyPr/>
                    <a:lstStyle/>
                    <a:p>
                      <a:pPr algn="ctr"/>
                      <a:r>
                        <a:rPr lang="ru-RU" sz="1000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Образовательные  материалы</a:t>
                      </a:r>
                      <a:endParaRPr lang="ru-RU" sz="1000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Стандарты и порядки  оказания медицинской помощи</a:t>
                      </a:r>
                      <a:endParaRPr lang="ru-RU" sz="10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Профессиональные стандарты</a:t>
                      </a:r>
                      <a:endParaRPr lang="ru-RU" sz="10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Протоколы</a:t>
                      </a:r>
                      <a:r>
                        <a:rPr lang="ru-RU" sz="10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лечения </a:t>
                      </a:r>
                      <a:endParaRPr lang="ru-RU" sz="10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3310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Электронные учебные модули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с тестовыми заданиями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Приказ Минздрава России от 07.07.2015 № 422ан «Об утверждении критериев оценки качества медицинской помощи»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Профессиональная деятельность </a:t>
                      </a:r>
                    </a:p>
                    <a:p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Объекты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Процессы </a:t>
                      </a:r>
                    </a:p>
                    <a:p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условия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Федеральные клинические рекомендации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0789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Дистанционные лекции,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900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вебинары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Приказы Минздрава России  об утверждении  порядков и стандартов</a:t>
                      </a:r>
                    </a:p>
                    <a:p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Приказы Минтруда России об утверждении профессиональных стандартов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Утверждаются</a:t>
                      </a:r>
                      <a:r>
                        <a:rPr lang="ru-RU" sz="9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 профессиональным сообществом по специальности</a:t>
                      </a:r>
                      <a:endParaRPr lang="ru-RU" sz="9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2" name="Группа 31"/>
          <p:cNvGrpSpPr>
            <a:grpSpLocks/>
          </p:cNvGrpSpPr>
          <p:nvPr/>
        </p:nvGrpSpPr>
        <p:grpSpPr bwMode="auto">
          <a:xfrm>
            <a:off x="-20638" y="764704"/>
            <a:ext cx="9164638" cy="155575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5381011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95536" y="2780928"/>
            <a:ext cx="8352928" cy="136815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13"/>
          <p:cNvSpPr txBox="1">
            <a:spLocks noChangeArrowheads="1"/>
          </p:cNvSpPr>
          <p:nvPr/>
        </p:nvSpPr>
        <p:spPr bwMode="auto">
          <a:xfrm>
            <a:off x="385813" y="109538"/>
            <a:ext cx="8372475" cy="537443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600" b="1" cap="all">
                <a:solidFill>
                  <a:schemeClr val="bg1"/>
                </a:solidFill>
                <a:latin typeface="+mj-lt"/>
                <a:ea typeface="+mj-ea"/>
                <a:cs typeface="Times New Roman" pitchFamily="18" charset="0"/>
              </a:defRPr>
            </a:lvl1pPr>
            <a:lvl2pPr algn="ctr" eaLnBrk="0" hangingPunct="0">
              <a:defRPr sz="4400"/>
            </a:lvl2pPr>
            <a:lvl3pPr algn="ctr" eaLnBrk="0" hangingPunct="0">
              <a:defRPr sz="4400"/>
            </a:lvl3pPr>
            <a:lvl4pPr algn="ctr" eaLnBrk="0" hangingPunct="0">
              <a:defRPr sz="4400"/>
            </a:lvl4pPr>
            <a:lvl5pPr algn="ctr" eaLnBrk="0" hangingPunct="0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pPr>
              <a:lnSpc>
                <a:spcPct val="80000"/>
              </a:lnSpc>
              <a:defRPr/>
            </a:pPr>
            <a:r>
              <a:rPr lang="ru-RU" altLang="ko-KR" sz="2000" cap="none" dirty="0" smtClean="0">
                <a:solidFill>
                  <a:srgbClr val="1F497D">
                    <a:lumMod val="50000"/>
                  </a:srgbClr>
                </a:solidFill>
              </a:rPr>
              <a:t>ПРОВЕДЕНИЕ ПЕРВИЧНОЙ АККРЕДИТАЦИИ В 2017 ГОДУ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08720"/>
            <a:ext cx="15803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cs typeface="Times New Roman" pitchFamily="18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Формирование фонда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оценочных средств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2757" y="764654"/>
            <a:ext cx="7231731" cy="13681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Разработка оценочных средств для каждой специальности: тестовые задания, паспорта станций ОСКЭ, ситуационные задачи.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Проведение экспертизы оценочных средств: направление разработанных оценочных средств экспертам в ВУЗы и профессиональные некоммерческие организации.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Доработка оценочных средств с учетом замечаний экспертов. 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Проведение репетиционных тестирований.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Доработка оценочных средств по результатам тестирований.</a:t>
            </a:r>
            <a:endParaRPr lang="ru-RU" sz="120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" y="2218770"/>
            <a:ext cx="13943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Доработка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программного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обеспечения</a:t>
            </a:r>
            <a:endParaRPr lang="ru-RU" sz="140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87399" y="2174056"/>
            <a:ext cx="7231730" cy="785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Автоматизация взаимодействия аккредитационных комиссий с МЦА и МЗ РФ.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Автоматизация контроля за соблюдением процедуры проведения первичной аккредитации (соблюдение графика, количества попыток пересдач, оценка и выгрузка результатов, допуск к прохождению очередного этапа аккредитации). </a:t>
            </a:r>
            <a:endParaRPr lang="ru-RU" sz="120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" y="3095672"/>
            <a:ext cx="14136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cs typeface="Times New Roman" pitchFamily="18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Корректировка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нормативной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правовой базы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44468" y="2959057"/>
            <a:ext cx="7292028" cy="973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Внесение изменений в Положение об аккредитации специалистов (сокращение периода, после которого аккредитуемый может быть допущен к повторному прохождению первичной аккредитации ).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Разработка методических рекомендация для всех участников первичной аккредитации (аккредитуемые, члены комиссии, ответственные лица).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Разработка и утверждение профессиональных стандартов по «Лечебному делу» и «Педиатрии».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568094" y="764704"/>
            <a:ext cx="0" cy="136815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561192" y="2261468"/>
            <a:ext cx="12263" cy="65326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580357" y="3086395"/>
            <a:ext cx="1" cy="84666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Группа 31"/>
          <p:cNvGrpSpPr>
            <a:grpSpLocks/>
          </p:cNvGrpSpPr>
          <p:nvPr/>
        </p:nvGrpSpPr>
        <p:grpSpPr bwMode="auto">
          <a:xfrm>
            <a:off x="0" y="548680"/>
            <a:ext cx="9164638" cy="155575"/>
            <a:chOff x="-22358" y="784226"/>
            <a:chExt cx="9928358" cy="155575"/>
          </a:xfrm>
          <a:solidFill>
            <a:schemeClr val="tx2">
              <a:lumMod val="75000"/>
            </a:schemeClr>
          </a:solidFill>
        </p:grpSpPr>
        <p:sp>
          <p:nvSpPr>
            <p:cNvPr id="20" name="Прямоугольник 19"/>
            <p:cNvSpPr/>
            <p:nvPr/>
          </p:nvSpPr>
          <p:spPr>
            <a:xfrm>
              <a:off x="-22358" y="784226"/>
              <a:ext cx="992835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21854" y="784226"/>
              <a:ext cx="362876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89637" y="784226"/>
              <a:ext cx="180578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870214" y="784226"/>
              <a:ext cx="650081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5994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764506" y="784226"/>
              <a:ext cx="180579" cy="1555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0" y="3962797"/>
            <a:ext cx="149701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Формирование баз для проведения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первичной аккредитации</a:t>
            </a:r>
            <a:endParaRPr lang="ru-RU" sz="140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580358" y="4016804"/>
            <a:ext cx="0" cy="106153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732757" y="4030623"/>
            <a:ext cx="7231731" cy="9825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Формирование перечня ВУЗов на базе которых будет проводится первичная аккредитация.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Формирование реестра лиц, ответственных за проведение первичной аккредитации.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Проведение обучающих семинаров для ответственных лиц.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Проверка готовности ВУЗов к проведению первичной аккредитации (организационно-техническая оснащенность).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" y="5229200"/>
            <a:ext cx="1649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cs typeface="Times New Roman" pitchFamily="18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Формирование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err="1">
                <a:solidFill>
                  <a:prstClr val="black"/>
                </a:solidFill>
                <a:latin typeface="Calibri"/>
              </a:rPr>
              <a:t>аккредитационных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комиссий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32757" y="5179900"/>
            <a:ext cx="7025532" cy="8372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Формирование и утверждение составов </a:t>
            </a:r>
            <a:r>
              <a:rPr lang="ru-RU" sz="1200" dirty="0" err="1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аккредитационных</a:t>
            </a: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 комиссий по всем специальностям.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ru-RU" sz="12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Проведение обучающих семинаров для председателей и членов аккредитационных комиссий.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" y="5967864"/>
            <a:ext cx="14970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cs typeface="Times New Roman" pitchFamily="18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Проведение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>первичной аккредитации</a:t>
            </a: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1568094" y="6017164"/>
            <a:ext cx="0" cy="68936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580358" y="5303450"/>
            <a:ext cx="0" cy="47240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816101" y="6125485"/>
            <a:ext cx="7103028" cy="4727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	</a:t>
            </a:r>
            <a:r>
              <a:rPr lang="ru-RU" sz="1200" b="1" dirty="0" smtClean="0">
                <a:solidFill>
                  <a:prstClr val="black"/>
                </a:solidFill>
                <a:latin typeface="Calibri"/>
                <a:cs typeface="Times New Roman" pitchFamily="18" charset="0"/>
              </a:rPr>
              <a:t>Проведение первичной аккредитации по всей группе специальностей «Здравоохранение и медицинские науки».</a:t>
            </a:r>
          </a:p>
        </p:txBody>
      </p:sp>
    </p:spTree>
    <p:extLst>
      <p:ext uri="{BB962C8B-B14F-4D97-AF65-F5344CB8AC3E}">
        <p14:creationId xmlns:p14="http://schemas.microsoft.com/office/powerpoint/2010/main" val="41815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 txBox="1">
            <a:spLocks/>
          </p:cNvSpPr>
          <p:nvPr/>
        </p:nvSpPr>
        <p:spPr bwMode="auto">
          <a:xfrm>
            <a:off x="795338" y="180975"/>
            <a:ext cx="8169275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/>
            <a:r>
              <a:rPr lang="ru-RU" sz="20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Формирование НПА национальной системы квалификаций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900113" y="769938"/>
            <a:ext cx="8064500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 r="72966"/>
          <a:stretch>
            <a:fillRect/>
          </a:stretch>
        </p:blipFill>
        <p:spPr bwMode="auto">
          <a:xfrm>
            <a:off x="46038" y="63500"/>
            <a:ext cx="7493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A6826C-9F7A-4F32-BF3F-6CDCA563FA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23609" name="Group 57"/>
          <p:cNvGraphicFramePr>
            <a:graphicFrameLocks noGrp="1"/>
          </p:cNvGraphicFramePr>
          <p:nvPr/>
        </p:nvGraphicFramePr>
        <p:xfrm>
          <a:off x="339725" y="801688"/>
          <a:ext cx="8624888" cy="5226051"/>
        </p:xfrm>
        <a:graphic>
          <a:graphicData uri="http://schemas.openxmlformats.org/drawingml/2006/table">
            <a:tbl>
              <a:tblPr/>
              <a:tblGrid>
                <a:gridCol w="4313238"/>
                <a:gridCol w="4311650"/>
              </a:tblGrid>
              <a:tr h="1733550">
                <a:tc>
                  <a:txBody>
                    <a:bodyPr/>
                    <a:lstStyle/>
                    <a:p>
                      <a:pPr marL="0" marR="0" lvl="0" indent="263525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>
                          <a:tab pos="0" algn="l"/>
                        </a:tabLst>
                      </a:pPr>
                      <a:r>
                        <a:rPr kumimoji="0" 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     Указ Президента Российской Федерации от 16 апреля 2014 г. №249 «О Национальном совете при Президенте Российской Федерации по профессиональным квалификациям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8775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Определено направление по формированию организационной структуры, обеспечивающей развитие системы профессиональных квалификаций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0988">
                <a:tc>
                  <a:txBody>
                    <a:bodyPr/>
                    <a:lstStyle/>
                    <a:p>
                      <a:pPr marL="0" marR="0" lvl="0" indent="263525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Распоряжение Правительства РФ от 14 мая 2015г. N881-р «Об утверждении плана-графика формирования сети независимых центров сертификации профессиональных квалификаций»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8775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Утвержден план-график формирования сети независимых центров сертификации профессиональных квалификаций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41513">
                <a:tc>
                  <a:txBody>
                    <a:bodyPr/>
                    <a:lstStyle/>
                    <a:p>
                      <a:pPr marL="358775" marR="0" lvl="0" indent="0" algn="just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ФЗ «О независимой оценке квалификаций» </a:t>
                      </a:r>
                      <a:r>
                        <a:rPr kumimoji="0" 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№ 238-ФЗ от 3 июля 2016г.</a:t>
                      </a:r>
                    </a:p>
                    <a:p>
                      <a:pPr marL="358775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8775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Устанавливает правовые основы и организационный механизм оценки профессиональной квалификации на соответствие профессиональным стандартам, а также подтверждения профессиональных квалификаций в РФ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64237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 txBox="1">
            <a:spLocks/>
          </p:cNvSpPr>
          <p:nvPr/>
        </p:nvSpPr>
        <p:spPr bwMode="auto">
          <a:xfrm>
            <a:off x="900113" y="180975"/>
            <a:ext cx="806450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/>
            <a:r>
              <a:rPr lang="ru-RU" sz="19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Федеральный закон № 273-ФЗ от 29 декабря 2012 г. </a:t>
            </a:r>
          </a:p>
          <a:p>
            <a:pPr algn="ctr" defTabSz="457200"/>
            <a:r>
              <a:rPr lang="ru-RU" sz="19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«Об образовании в Российской Федерации» (с изменениями)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900113" y="769938"/>
            <a:ext cx="8064500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/>
          <a:srcRect r="72966"/>
          <a:stretch>
            <a:fillRect/>
          </a:stretch>
        </p:blipFill>
        <p:spPr bwMode="auto">
          <a:xfrm>
            <a:off x="46038" y="63500"/>
            <a:ext cx="7493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42925" y="904875"/>
            <a:ext cx="8058150" cy="5476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>
              <a:defRPr/>
            </a:pP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Статья 11 - формирование требований </a:t>
            </a:r>
            <a:r>
              <a:rPr lang="ru-RU" sz="2200">
                <a:solidFill>
                  <a:srgbClr val="FF0000"/>
                </a:solidFill>
                <a:latin typeface="Arial" charset="0"/>
                <a:cs typeface="Arial" charset="0"/>
              </a:rPr>
              <a:t>федеральных государственных образовательных стандартов профессионального образования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 к результатам освоения основных образовательных программ профессионального образования в части профессиональной компетенции </a:t>
            </a:r>
            <a:r>
              <a:rPr lang="ru-RU" sz="2200">
                <a:solidFill>
                  <a:srgbClr val="FF0000"/>
                </a:solidFill>
                <a:latin typeface="Arial" charset="0"/>
                <a:cs typeface="Arial" charset="0"/>
              </a:rPr>
              <a:t>осуществляется на основе соответствующих профессиональных стандартов 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(при наличии).</a:t>
            </a:r>
          </a:p>
          <a:p>
            <a:pPr defTabSz="457200">
              <a:defRPr/>
            </a:pPr>
            <a:endParaRPr lang="ru-RU" sz="22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just" defTabSz="457200">
              <a:defRPr/>
            </a:pPr>
            <a:r>
              <a:rPr lang="ru-RU" sz="2200">
                <a:solidFill>
                  <a:prstClr val="black"/>
                </a:solidFill>
                <a:latin typeface="Arial" charset="0"/>
                <a:cs typeface="Arial" charset="0"/>
              </a:rPr>
              <a:t>Продолжительность профессионального обучения определяется конкретной программой</a:t>
            </a:r>
            <a:r>
              <a:rPr lang="ru-RU" sz="220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ru-RU" sz="2200">
                <a:solidFill>
                  <a:prstClr val="black"/>
                </a:solidFill>
                <a:latin typeface="Arial" charset="0"/>
                <a:cs typeface="Arial" charset="0"/>
              </a:rPr>
              <a:t>профессионального обучения,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 разрабатываемой и утверждаемой </a:t>
            </a:r>
            <a:r>
              <a:rPr lang="ru-RU" sz="2200">
                <a:solidFill>
                  <a:srgbClr val="FF0000"/>
                </a:solidFill>
                <a:latin typeface="Arial" charset="0"/>
                <a:cs typeface="Arial" charset="0"/>
              </a:rPr>
              <a:t>на основе профессиональных стандартов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 (при наличии)</a:t>
            </a:r>
          </a:p>
          <a:p>
            <a:pPr algn="just" defTabSz="457200">
              <a:defRPr/>
            </a:pPr>
            <a:endParaRPr lang="ru-RU" sz="22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defTabSz="457200">
              <a:defRPr/>
            </a:pPr>
            <a:r>
              <a:rPr lang="ru-RU" sz="2200">
                <a:solidFill>
                  <a:prstClr val="black"/>
                </a:solidFill>
                <a:latin typeface="Arial" charset="0"/>
                <a:cs typeface="Arial" charset="0"/>
              </a:rPr>
              <a:t>Статья 96 - предусмотрен механизм </a:t>
            </a:r>
            <a:r>
              <a:rPr lang="ru-RU" sz="2200">
                <a:solidFill>
                  <a:srgbClr val="FF0000"/>
                </a:solidFill>
                <a:latin typeface="Arial" charset="0"/>
                <a:cs typeface="Arial" charset="0"/>
              </a:rPr>
              <a:t>профессионально-общественной аккредитации</a:t>
            </a:r>
            <a:r>
              <a:rPr lang="ru-RU" sz="2200">
                <a:solidFill>
                  <a:prstClr val="black"/>
                </a:solidFill>
                <a:latin typeface="Arial" charset="0"/>
                <a:cs typeface="Arial" charset="0"/>
              </a:rPr>
              <a:t> образовательных программ работодателями.»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84671D-EBA2-4D10-8779-FEC173B8B6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3984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 txBox="1">
            <a:spLocks/>
          </p:cNvSpPr>
          <p:nvPr/>
        </p:nvSpPr>
        <p:spPr bwMode="auto">
          <a:xfrm>
            <a:off x="900113" y="180975"/>
            <a:ext cx="6767512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/>
            <a:r>
              <a:rPr lang="ru-RU" sz="20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Независимая оценка квалификаций.</a:t>
            </a:r>
          </a:p>
          <a:p>
            <a:pPr algn="ctr" defTabSz="457200"/>
            <a:r>
              <a:rPr lang="ru-RU" sz="20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ФЗ № 238-ФЗ от 3 июля 2016г.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900113" y="769938"/>
            <a:ext cx="8064500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 r="72966"/>
          <a:stretch>
            <a:fillRect/>
          </a:stretch>
        </p:blipFill>
        <p:spPr bwMode="auto">
          <a:xfrm>
            <a:off x="46038" y="63500"/>
            <a:ext cx="7493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42925" y="838200"/>
            <a:ext cx="8058150" cy="452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>
              <a:defRPr/>
            </a:pPr>
            <a:endParaRPr lang="ru-RU" sz="22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  <a:defRPr/>
            </a:pPr>
            <a:fld id="{9A179189-5C5E-4C42-BD21-A967F39FB3AE}" type="slidenum">
              <a:rPr lang="ru-RU" sz="1200">
                <a:solidFill>
                  <a:prstClr val="black">
                    <a:tint val="75000"/>
                  </a:prstClr>
                </a:solidFill>
                <a:latin typeface="Calibri"/>
                <a:cs typeface="Arial" charset="0"/>
              </a:rPr>
              <a:pPr algn="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200">
              <a:solidFill>
                <a:prstClr val="black">
                  <a:tint val="75000"/>
                </a:prstClr>
              </a:solidFill>
              <a:latin typeface="Calibri"/>
              <a:cs typeface="Arial" charset="0"/>
            </a:endParaRPr>
          </a:p>
        </p:txBody>
      </p:sp>
      <p:pic>
        <p:nvPicPr>
          <p:cNvPr id="2765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38" y="838200"/>
            <a:ext cx="9110662" cy="543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37126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5076825" y="188913"/>
            <a:ext cx="3887788" cy="614362"/>
          </a:xfrm>
        </p:spPr>
        <p:txBody>
          <a:bodyPr/>
          <a:lstStyle/>
          <a:p>
            <a:pPr eaLnBrk="1" hangingPunct="1"/>
            <a:r>
              <a:rPr lang="ru-RU" altLang="ru-RU" sz="2000" b="1" smtClean="0"/>
              <a:t>Советы по профессиональным квалификациям 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1341438"/>
            <a:ext cx="8196262" cy="4895850"/>
          </a:xfrm>
        </p:spPr>
        <p:txBody>
          <a:bodyPr/>
          <a:lstStyle/>
          <a:p>
            <a:pPr algn="just" eaLnBrk="1" hangingPunct="1"/>
            <a:endParaRPr lang="ru-RU" altLang="ru-RU" sz="1400" smtClean="0">
              <a:solidFill>
                <a:schemeClr val="tx1"/>
              </a:solidFill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0196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496276"/>
              </p:ext>
            </p:extLst>
          </p:nvPr>
        </p:nvGraphicFramePr>
        <p:xfrm>
          <a:off x="250825" y="1052513"/>
          <a:ext cx="8497888" cy="57959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97888"/>
              </a:tblGrid>
              <a:tr h="315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Совет по профессиональным квалификациям в области сварки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15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наноиндустрии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3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жилищно-коммунальном хозяйстве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15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строительстве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3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индустрии гостеприимства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3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области информационных технологий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3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железнодорожного транспорта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3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лифтовой отрасли и сфере вертикального транспорта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15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здравоохранении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15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электроэнергетике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15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  финансового рынка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15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машиностроении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3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Совет по профессиональным квалификациям в отрасли судостроения и морской техники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427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hlinkClick r:id="rId3"/>
                        </a:rPr>
                        <a:t>Совет по профессиональным квалификациям в нефтегазовом комплексе</a:t>
                      </a:r>
                      <a:endParaRPr lang="ru-RU" sz="1400" u="none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3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сфере атомной энергии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33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автомобилестроении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  <a:tr h="5612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Совет по профессиональным квалификациям в целлюлозно-бумажной, мебельной и деревообрабатывающей промышленности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726" marR="58726" marT="35239" marB="3523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694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5076825" y="188913"/>
            <a:ext cx="3887788" cy="614362"/>
          </a:xfrm>
        </p:spPr>
        <p:txBody>
          <a:bodyPr/>
          <a:lstStyle/>
          <a:p>
            <a:pPr eaLnBrk="1" hangingPunct="1"/>
            <a:r>
              <a:rPr lang="ru-RU" altLang="ru-RU" sz="2000" b="1" smtClean="0"/>
              <a:t>Советы по профессиональным квалификациям 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1341438"/>
            <a:ext cx="8196262" cy="4895850"/>
          </a:xfrm>
        </p:spPr>
        <p:txBody>
          <a:bodyPr/>
          <a:lstStyle/>
          <a:p>
            <a:pPr algn="just" eaLnBrk="1" hangingPunct="1"/>
            <a:endParaRPr lang="ru-RU" altLang="ru-RU" sz="1400" smtClean="0">
              <a:solidFill>
                <a:schemeClr val="tx1"/>
              </a:solidFill>
            </a:endParaRP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0196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8313" y="1268413"/>
          <a:ext cx="8351837" cy="5624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1837"/>
              </a:tblGrid>
              <a:tr h="471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области управления персоналом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471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области ракетной техники и космической деятельности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3394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области фармации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471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химического и биотехнологического комплекса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5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офисных специалистов и вспомогательных административных работников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471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горно-металлургическом комплексе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653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в области издательского дела, полиграфического производства и распространения печатной продукции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3394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индустрии красоты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653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торговой, внешнеторговой и по отдельным видам предпринимательской и экономической деятельности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5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Совет по профессиональным квалификациям химического и биотехнологического комплекса и наделении полномочиями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  <a:tr h="58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Совет по профессиональным квалификациям офисных специалистов и вспомогательных административных работников.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92" marR="78392" marT="47038" marB="4703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367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C3300"/>
                </a:solidFill>
              </a:rPr>
              <a:t>Состав Совета по профессиональным квалификациям в здравоохранении</a:t>
            </a:r>
            <a:endParaRPr lang="ru-RU" sz="2800" dirty="0">
              <a:solidFill>
                <a:srgbClr val="CC33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494127"/>
              </p:ext>
            </p:extLst>
          </p:nvPr>
        </p:nvGraphicFramePr>
        <p:xfrm>
          <a:off x="323525" y="1177079"/>
          <a:ext cx="8496946" cy="5261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473"/>
                <a:gridCol w="4248473"/>
              </a:tblGrid>
              <a:tr h="40765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Председатель СПК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8671" marR="98671" marT="98671" marB="13567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2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Рошаль Леонид Михайлович 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8671" marR="98671" marT="98671" marB="135673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НП «Национальная Медицинская Палата», Президент </a:t>
                      </a:r>
                      <a:endParaRPr lang="ru-RU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8671" marR="98671" marT="98671" marB="135673"/>
                </a:tc>
              </a:tr>
              <a:tr h="40765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Заместители председателя СПК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8671" marR="98671" marT="98671" marB="13567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7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Аксенова Наталья Леонидовна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8671" marR="98671" marT="98671" marB="135673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Вице-президент 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НОУ ДПО «Институт последипломного непрерывного медицинского образования», Ректор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8671" marR="98671" marT="98671" marB="135673"/>
                </a:tc>
              </a:tr>
              <a:tr h="837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Семенов Владимир Юрьевич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8671" marR="98671" marT="98671" marB="135673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+mn-lt"/>
                        </a:rPr>
                        <a:t>ИКиСХ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 НЦ ССХ им. А.Н. Бакулева, Главный врач НП «Национальная Медицинская Палата», Вице-президент, Руководитель Аппарата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8671" marR="98671" marT="98671" marB="135673"/>
                </a:tc>
              </a:tr>
              <a:tr h="98782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Ответственный секретарь СПК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+mn-lt"/>
                        </a:rPr>
                        <a:t>Плякин</a:t>
                      </a:r>
                      <a:r>
                        <a:rPr lang="ru-RU" sz="1800" dirty="0">
                          <a:effectLst/>
                          <a:latin typeface="+mn-lt"/>
                        </a:rPr>
                        <a:t> Владимир Анатольевич	НП «Национальная Медицинская Палата», Советник </a:t>
                      </a:r>
                      <a:r>
                        <a:rPr lang="ru-RU" sz="1800" dirty="0" smtClean="0">
                          <a:effectLst/>
                          <a:latin typeface="+mn-lt"/>
                        </a:rPr>
                        <a:t>президента</a:t>
                      </a:r>
                      <a:endParaRPr lang="ru-RU" sz="1800" dirty="0">
                        <a:effectLst/>
                        <a:latin typeface="+mn-lt"/>
                      </a:endParaRPr>
                    </a:p>
                  </a:txBody>
                  <a:tcPr marL="98671" marR="98671" marT="98671" marB="13567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9754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5MmjjhnY0uHW1jgyd6xj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yWG4nfO0Gb1fRhGdOJdQ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Революция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11050</TotalTime>
  <Words>3320</Words>
  <Application>Microsoft Office PowerPoint</Application>
  <PresentationFormat>Экран (4:3)</PresentationFormat>
  <Paragraphs>418</Paragraphs>
  <Slides>31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31</vt:i4>
      </vt:variant>
    </vt:vector>
  </HeadingPairs>
  <TitlesOfParts>
    <vt:vector size="45" baseType="lpstr">
      <vt:lpstr>Начальная</vt:lpstr>
      <vt:lpstr>Тема Office</vt:lpstr>
      <vt:lpstr>1_Тема Office</vt:lpstr>
      <vt:lpstr>2_Тема Office</vt:lpstr>
      <vt:lpstr>4_Тема Office</vt:lpstr>
      <vt:lpstr>6_Тема Office</vt:lpstr>
      <vt:lpstr>7_Тема Office</vt:lpstr>
      <vt:lpstr>3_Тема Office</vt:lpstr>
      <vt:lpstr>5_Тема Office</vt:lpstr>
      <vt:lpstr>8_Тема Office</vt:lpstr>
      <vt:lpstr>Революция</vt:lpstr>
      <vt:lpstr>9_Тема Office</vt:lpstr>
      <vt:lpstr>1_Начальная</vt:lpstr>
      <vt:lpstr>10_Тема Office</vt:lpstr>
      <vt:lpstr>Программа повышения квалификации «Внедрение профессиональных стандартов в практику работы с персоналом государственных и муниципальных учреждений»  Коковихин Александр Юрьевич  заведующий кафедрой экономики труда и управления персоналом, заместитель председателя комиссии СОСПП по развитию компетенций и квалификаций,  Эксперт Национального Агентства развития квалификаций. </vt:lpstr>
      <vt:lpstr>Основные элементы национальной системы профессиональных квалификаций </vt:lpstr>
      <vt:lpstr>Презентация PowerPoint</vt:lpstr>
      <vt:lpstr>Презентация PowerPoint</vt:lpstr>
      <vt:lpstr>Презентация PowerPoint</vt:lpstr>
      <vt:lpstr>Презентация PowerPoint</vt:lpstr>
      <vt:lpstr>Советы по профессиональным квалификациям </vt:lpstr>
      <vt:lpstr>Советы по профессиональным квалификациям </vt:lpstr>
      <vt:lpstr>Состав Совета по профессиональным квалификациям в здравоохранении</vt:lpstr>
      <vt:lpstr> Пакет нормативных правовых актов Правительства РФ и Минтруда России  </vt:lpstr>
      <vt:lpstr> Пакет нормативных правовых актов Правительства РФ и Минтруда России  </vt:lpstr>
      <vt:lpstr>Схема реализации полномочий Советов по профессиональным квалификациям по организации независимой оценки профессиональных квалификаций </vt:lpstr>
      <vt:lpstr>Презентация PowerPoint</vt:lpstr>
      <vt:lpstr>Презентация PowerPoint</vt:lpstr>
      <vt:lpstr>Показатели развития независимой оценки квалификаций </vt:lpstr>
      <vt:lpstr>Презентация PowerPoint</vt:lpstr>
      <vt:lpstr>Функциональная модель регионального центра профессиональных квалификаций  Свердловской области*</vt:lpstr>
      <vt:lpstr>Презентация PowerPoint</vt:lpstr>
      <vt:lpstr>Презентация PowerPoint</vt:lpstr>
      <vt:lpstr>Презентация PowerPoint</vt:lpstr>
      <vt:lpstr>Презентация PowerPoint</vt:lpstr>
      <vt:lpstr>ДОПУСК К ПРОФЕССИОНАЛЬНОЙ ДЕЯТЕЛЬНОСТИ  ЧЕРЕЗ ПРОЦЕДУРУ АККРЕДИТАЦИИ</vt:lpstr>
      <vt:lpstr>Презентация PowerPoint</vt:lpstr>
      <vt:lpstr>Методическое обеспечение аккредитации выпускников по специальности 31.05.02 Педиатрия в 2017 г.  Объективный структурированный клинический экзамен (ОСКЭ)</vt:lpstr>
      <vt:lpstr>Цель и этапы первичной аккредитации выпускников по специальности 31.05.02 Педиатрия</vt:lpstr>
      <vt:lpstr>Участники I Этап – июль – август 2016 г.</vt:lpstr>
      <vt:lpstr>Вузы участники II Этап – сентябрь 2016 г</vt:lpstr>
      <vt:lpstr>Презентация PowerPoint</vt:lpstr>
      <vt:lpstr>ФОРМИРОВАНИЕ ЭФФЕКТИВНОЙ СИСТЕМЫ  НЕПРЕРЫВНОГО ПРОФЕССИОНАЛЬНОГО ОБРАЗОВАНИЯ </vt:lpstr>
      <vt:lpstr>РОЛЬ ПРОФЕССИОНАЛЬНЫХ МЕДИЦИНСКИХ ОБЪЕДИНЕНИЙ В СИСТЕМЕ НЕПРЕРЫВНОГО ПРОФЕССИОНАЛЬНОГО ОБРАЗОВАНИЯ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Целина Марина Эриковна</dc:creator>
  <cp:lastModifiedBy>user</cp:lastModifiedBy>
  <cp:revision>486</cp:revision>
  <cp:lastPrinted>2015-08-13T08:51:13Z</cp:lastPrinted>
  <dcterms:created xsi:type="dcterms:W3CDTF">2014-09-24T12:53:19Z</dcterms:created>
  <dcterms:modified xsi:type="dcterms:W3CDTF">2017-02-06T03:47:23Z</dcterms:modified>
</cp:coreProperties>
</file>