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54" r:id="rId1"/>
    <p:sldMasterId id="2147484366" r:id="rId2"/>
    <p:sldMasterId id="2147484378" r:id="rId3"/>
  </p:sldMasterIdLst>
  <p:notesMasterIdLst>
    <p:notesMasterId r:id="rId51"/>
  </p:notesMasterIdLst>
  <p:sldIdLst>
    <p:sldId id="256" r:id="rId4"/>
    <p:sldId id="912" r:id="rId5"/>
    <p:sldId id="916" r:id="rId6"/>
    <p:sldId id="522" r:id="rId7"/>
    <p:sldId id="871" r:id="rId8"/>
    <p:sldId id="868" r:id="rId9"/>
    <p:sldId id="917" r:id="rId10"/>
    <p:sldId id="937" r:id="rId11"/>
    <p:sldId id="920" r:id="rId12"/>
    <p:sldId id="922" r:id="rId13"/>
    <p:sldId id="921" r:id="rId14"/>
    <p:sldId id="905" r:id="rId15"/>
    <p:sldId id="904" r:id="rId16"/>
    <p:sldId id="906" r:id="rId17"/>
    <p:sldId id="924" r:id="rId18"/>
    <p:sldId id="923" r:id="rId19"/>
    <p:sldId id="908" r:id="rId20"/>
    <p:sldId id="929" r:id="rId21"/>
    <p:sldId id="926" r:id="rId22"/>
    <p:sldId id="927" r:id="rId23"/>
    <p:sldId id="928" r:id="rId24"/>
    <p:sldId id="930" r:id="rId25"/>
    <p:sldId id="933" r:id="rId26"/>
    <p:sldId id="934" r:id="rId27"/>
    <p:sldId id="935" r:id="rId28"/>
    <p:sldId id="945" r:id="rId29"/>
    <p:sldId id="936" r:id="rId30"/>
    <p:sldId id="876" r:id="rId31"/>
    <p:sldId id="886" r:id="rId32"/>
    <p:sldId id="887" r:id="rId33"/>
    <p:sldId id="888" r:id="rId34"/>
    <p:sldId id="925" r:id="rId35"/>
    <p:sldId id="873" r:id="rId36"/>
    <p:sldId id="932" r:id="rId37"/>
    <p:sldId id="938" r:id="rId38"/>
    <p:sldId id="939" r:id="rId39"/>
    <p:sldId id="965" r:id="rId40"/>
    <p:sldId id="966" r:id="rId41"/>
    <p:sldId id="967" r:id="rId42"/>
    <p:sldId id="968" r:id="rId43"/>
    <p:sldId id="969" r:id="rId44"/>
    <p:sldId id="974" r:id="rId45"/>
    <p:sldId id="941" r:id="rId46"/>
    <p:sldId id="970" r:id="rId47"/>
    <p:sldId id="971" r:id="rId48"/>
    <p:sldId id="972" r:id="rId49"/>
    <p:sldId id="973" r:id="rId50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2"/>
    <a:srgbClr val="FF6600"/>
    <a:srgbClr val="CC3300"/>
    <a:srgbClr val="0000FF"/>
    <a:srgbClr val="99CCFF"/>
    <a:srgbClr val="FFFF99"/>
    <a:srgbClr val="FF5050"/>
    <a:srgbClr val="0C788E"/>
    <a:srgbClr val="CCFF33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09" autoAdjust="0"/>
    <p:restoredTop sz="43623" autoAdjust="0"/>
  </p:normalViewPr>
  <p:slideViewPr>
    <p:cSldViewPr>
      <p:cViewPr>
        <p:scale>
          <a:sx n="75" d="100"/>
          <a:sy n="75" d="100"/>
        </p:scale>
        <p:origin x="-126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0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28B0D2-9711-418E-97D1-87F37A89D4A0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EADB72-8430-41FE-95B8-D65AFC6EB64B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chemeClr val="bg1"/>
              </a:solidFill>
            </a:rPr>
            <a:t>Комплекс взаимосвязанных нормативно-методических документов, общественно-государственных институтов и мероприятий, обеспечивающих взаимодействие сферы профессионального образования и труда в целях повышения качества подготовки работников и их конкурентоспособности на российском и международном рынках труда. </a:t>
          </a:r>
          <a:endParaRPr lang="ru-RU" dirty="0">
            <a:solidFill>
              <a:schemeClr val="bg1"/>
            </a:solidFill>
          </a:endParaRPr>
        </a:p>
      </dgm:t>
    </dgm:pt>
    <dgm:pt modelId="{D4CA229B-605C-42B3-A6F3-34664618942D}" type="parTrans" cxnId="{1910A238-D267-4AA5-9F92-C4E46389E712}">
      <dgm:prSet/>
      <dgm:spPr/>
      <dgm:t>
        <a:bodyPr/>
        <a:lstStyle/>
        <a:p>
          <a:endParaRPr lang="ru-RU"/>
        </a:p>
      </dgm:t>
    </dgm:pt>
    <dgm:pt modelId="{74C5DE31-0C4F-4C26-B65F-F0BCD1151FE4}" type="sibTrans" cxnId="{1910A238-D267-4AA5-9F92-C4E46389E712}">
      <dgm:prSet/>
      <dgm:spPr/>
      <dgm:t>
        <a:bodyPr/>
        <a:lstStyle/>
        <a:p>
          <a:endParaRPr lang="ru-RU"/>
        </a:p>
      </dgm:t>
    </dgm:pt>
    <dgm:pt modelId="{995F6DFC-5007-4DF8-83BA-8F1644C1E20F}" type="pres">
      <dgm:prSet presAssocID="{A428B0D2-9711-418E-97D1-87F37A89D4A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6EA1E13-5DFB-4973-94CC-11C63EBEDE3A}" type="pres">
      <dgm:prSet presAssocID="{A2EADB72-8430-41FE-95B8-D65AFC6EB64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70FAEA-90B9-4507-AE6D-8C4347517FAC}" type="presOf" srcId="{A428B0D2-9711-418E-97D1-87F37A89D4A0}" destId="{995F6DFC-5007-4DF8-83BA-8F1644C1E20F}" srcOrd="0" destOrd="0" presId="urn:microsoft.com/office/officeart/2005/8/layout/vList2"/>
    <dgm:cxn modelId="{117118C8-E545-4D1C-BB0F-E45DD21364B1}" type="presOf" srcId="{A2EADB72-8430-41FE-95B8-D65AFC6EB64B}" destId="{F6EA1E13-5DFB-4973-94CC-11C63EBEDE3A}" srcOrd="0" destOrd="0" presId="urn:microsoft.com/office/officeart/2005/8/layout/vList2"/>
    <dgm:cxn modelId="{1910A238-D267-4AA5-9F92-C4E46389E712}" srcId="{A428B0D2-9711-418E-97D1-87F37A89D4A0}" destId="{A2EADB72-8430-41FE-95B8-D65AFC6EB64B}" srcOrd="0" destOrd="0" parTransId="{D4CA229B-605C-42B3-A6F3-34664618942D}" sibTransId="{74C5DE31-0C4F-4C26-B65F-F0BCD1151FE4}"/>
    <dgm:cxn modelId="{43B1D5E1-1F0C-49CE-B75D-2A4DE82F8D24}" type="presParOf" srcId="{995F6DFC-5007-4DF8-83BA-8F1644C1E20F}" destId="{F6EA1E13-5DFB-4973-94CC-11C63EBEDE3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4BE6319-8523-4F9B-91BF-19AAE9AC44F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FBBA035-9B0F-4483-89C8-1E53B2C12247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НРК РФ (Уровни квалификации в целях разработки ПС)</a:t>
          </a:r>
          <a:endParaRPr lang="ru-RU" dirty="0">
            <a:solidFill>
              <a:schemeClr val="tx1"/>
            </a:solidFill>
          </a:endParaRPr>
        </a:p>
      </dgm:t>
    </dgm:pt>
    <dgm:pt modelId="{62C73943-9078-4349-83FA-D7D30B768025}" type="parTrans" cxnId="{95357E9A-49F4-44AC-9FF1-A62A50BDA859}">
      <dgm:prSet/>
      <dgm:spPr/>
      <dgm:t>
        <a:bodyPr/>
        <a:lstStyle/>
        <a:p>
          <a:endParaRPr lang="ru-RU"/>
        </a:p>
      </dgm:t>
    </dgm:pt>
    <dgm:pt modelId="{07C7672A-1071-4407-9C9A-A5A9FD9EA6CD}" type="sibTrans" cxnId="{95357E9A-49F4-44AC-9FF1-A62A50BDA859}">
      <dgm:prSet/>
      <dgm:spPr/>
      <dgm:t>
        <a:bodyPr/>
        <a:lstStyle/>
        <a:p>
          <a:endParaRPr lang="ru-RU"/>
        </a:p>
      </dgm:t>
    </dgm:pt>
    <dgm:pt modelId="{13744224-5FDD-463A-B0E9-58E6FF980025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Отраслевые рамки квалификаций </a:t>
          </a:r>
          <a:endParaRPr lang="ru-RU" dirty="0">
            <a:solidFill>
              <a:schemeClr val="tx1"/>
            </a:solidFill>
          </a:endParaRPr>
        </a:p>
      </dgm:t>
    </dgm:pt>
    <dgm:pt modelId="{688EE5B9-13D1-4BDC-A001-F19F79157613}" type="parTrans" cxnId="{C71082E8-6D67-4C71-8BF7-FE51DBEECC53}">
      <dgm:prSet/>
      <dgm:spPr/>
      <dgm:t>
        <a:bodyPr/>
        <a:lstStyle/>
        <a:p>
          <a:endParaRPr lang="ru-RU"/>
        </a:p>
      </dgm:t>
    </dgm:pt>
    <dgm:pt modelId="{EA201637-A080-4DE1-A3B7-CD002D5878BA}" type="sibTrans" cxnId="{C71082E8-6D67-4C71-8BF7-FE51DBEECC53}">
      <dgm:prSet/>
      <dgm:spPr/>
      <dgm:t>
        <a:bodyPr/>
        <a:lstStyle/>
        <a:p>
          <a:endParaRPr lang="ru-RU"/>
        </a:p>
      </dgm:t>
    </dgm:pt>
    <dgm:pt modelId="{409F936B-3530-47B3-892A-CD11B18A0EE2}">
      <dgm:prSet/>
      <dgm:spPr>
        <a:solidFill>
          <a:srgbClr val="FFFF00"/>
        </a:solidFill>
      </dgm:spPr>
      <dgm:t>
        <a:bodyPr/>
        <a:lstStyle/>
        <a:p>
          <a:pPr rtl="0"/>
          <a:r>
            <a:rPr lang="ru-RU" b="1" dirty="0" smtClean="0">
              <a:solidFill>
                <a:srgbClr val="FF0000"/>
              </a:solidFill>
            </a:rPr>
            <a:t>Профессиональные и образовательные стандарты</a:t>
          </a:r>
          <a:endParaRPr lang="ru-RU" b="1" dirty="0">
            <a:solidFill>
              <a:srgbClr val="FF0000"/>
            </a:solidFill>
          </a:endParaRPr>
        </a:p>
      </dgm:t>
    </dgm:pt>
    <dgm:pt modelId="{0E426861-A659-410D-B943-969FE9759FD6}" type="parTrans" cxnId="{181EBF66-9C61-4BEE-9C20-0C14AEDA729A}">
      <dgm:prSet/>
      <dgm:spPr/>
      <dgm:t>
        <a:bodyPr/>
        <a:lstStyle/>
        <a:p>
          <a:endParaRPr lang="ru-RU"/>
        </a:p>
      </dgm:t>
    </dgm:pt>
    <dgm:pt modelId="{3D91BB46-058A-4251-B369-9C05D6195CF2}" type="sibTrans" cxnId="{181EBF66-9C61-4BEE-9C20-0C14AEDA729A}">
      <dgm:prSet/>
      <dgm:spPr/>
      <dgm:t>
        <a:bodyPr/>
        <a:lstStyle/>
        <a:p>
          <a:endParaRPr lang="ru-RU"/>
        </a:p>
      </dgm:t>
    </dgm:pt>
    <dgm:pt modelId="{A398DD24-6D55-4683-A0F6-C1AB1632B089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Система независимой оценки  квалификаций</a:t>
          </a:r>
          <a:endParaRPr lang="ru-RU" dirty="0">
            <a:solidFill>
              <a:schemeClr val="tx1"/>
            </a:solidFill>
          </a:endParaRPr>
        </a:p>
      </dgm:t>
    </dgm:pt>
    <dgm:pt modelId="{B2B4502F-5A4E-4D37-89B8-E026B1EE73B3}" type="parTrans" cxnId="{D3653ED9-2423-4AF6-972B-7D7AC3E95C96}">
      <dgm:prSet/>
      <dgm:spPr/>
      <dgm:t>
        <a:bodyPr/>
        <a:lstStyle/>
        <a:p>
          <a:endParaRPr lang="ru-RU"/>
        </a:p>
      </dgm:t>
    </dgm:pt>
    <dgm:pt modelId="{33CA5290-0687-4787-8DDA-854A9FB3BDCC}" type="sibTrans" cxnId="{D3653ED9-2423-4AF6-972B-7D7AC3E95C96}">
      <dgm:prSet/>
      <dgm:spPr/>
      <dgm:t>
        <a:bodyPr/>
        <a:lstStyle/>
        <a:p>
          <a:endParaRPr lang="ru-RU"/>
        </a:p>
      </dgm:t>
    </dgm:pt>
    <dgm:pt modelId="{0BB17BA4-65CF-4404-84CA-068EC272B13F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Профессионально-общественная аккредитация образовательных программ</a:t>
          </a:r>
          <a:endParaRPr lang="ru-RU" dirty="0">
            <a:solidFill>
              <a:schemeClr val="tx1"/>
            </a:solidFill>
          </a:endParaRPr>
        </a:p>
      </dgm:t>
    </dgm:pt>
    <dgm:pt modelId="{8DDED301-0E2B-4760-A326-F5B216A5E7CB}" type="parTrans" cxnId="{10A7E6B1-058E-45D2-8653-CD37BD5A8209}">
      <dgm:prSet/>
      <dgm:spPr/>
      <dgm:t>
        <a:bodyPr/>
        <a:lstStyle/>
        <a:p>
          <a:endParaRPr lang="ru-RU"/>
        </a:p>
      </dgm:t>
    </dgm:pt>
    <dgm:pt modelId="{1FB3674A-A068-4447-9249-DAA0244D8380}" type="sibTrans" cxnId="{10A7E6B1-058E-45D2-8653-CD37BD5A8209}">
      <dgm:prSet/>
      <dgm:spPr/>
      <dgm:t>
        <a:bodyPr/>
        <a:lstStyle/>
        <a:p>
          <a:endParaRPr lang="ru-RU"/>
        </a:p>
      </dgm:t>
    </dgm:pt>
    <dgm:pt modelId="{BE75D490-4598-4134-B58A-3530294E26BA}" type="pres">
      <dgm:prSet presAssocID="{04BE6319-8523-4F9B-91BF-19AAE9AC44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3E368BA-A5F6-4E7B-8015-E072FE2D533B}" type="pres">
      <dgm:prSet presAssocID="{0FBBA035-9B0F-4483-89C8-1E53B2C12247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8A16F6-A469-4208-8AC0-5EC1D5763B57}" type="pres">
      <dgm:prSet presAssocID="{07C7672A-1071-4407-9C9A-A5A9FD9EA6CD}" presName="spacer" presStyleCnt="0"/>
      <dgm:spPr/>
    </dgm:pt>
    <dgm:pt modelId="{F0847E42-FA21-4545-A9A6-0BE7F74691A8}" type="pres">
      <dgm:prSet presAssocID="{13744224-5FDD-463A-B0E9-58E6FF980025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8A50A5-3783-46E6-B197-33C8FA1036E4}" type="pres">
      <dgm:prSet presAssocID="{EA201637-A080-4DE1-A3B7-CD002D5878BA}" presName="spacer" presStyleCnt="0"/>
      <dgm:spPr/>
    </dgm:pt>
    <dgm:pt modelId="{E4155FD9-5019-4001-B53A-AB268CE812F9}" type="pres">
      <dgm:prSet presAssocID="{409F936B-3530-47B3-892A-CD11B18A0EE2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1FB8CC-1883-4DE2-BDB2-7835CED56F2B}" type="pres">
      <dgm:prSet presAssocID="{3D91BB46-058A-4251-B369-9C05D6195CF2}" presName="spacer" presStyleCnt="0"/>
      <dgm:spPr/>
    </dgm:pt>
    <dgm:pt modelId="{9FD4037A-59F7-49EF-832E-B2F0AFB07918}" type="pres">
      <dgm:prSet presAssocID="{A398DD24-6D55-4683-A0F6-C1AB1632B089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5A3E9A-0C1A-4024-B99A-A69ADF1D2999}" type="pres">
      <dgm:prSet presAssocID="{33CA5290-0687-4787-8DDA-854A9FB3BDCC}" presName="spacer" presStyleCnt="0"/>
      <dgm:spPr/>
    </dgm:pt>
    <dgm:pt modelId="{DED5A3CA-2CB8-44E4-BA4E-F2837B8CE096}" type="pres">
      <dgm:prSet presAssocID="{0BB17BA4-65CF-4404-84CA-068EC272B13F}" presName="parentText" presStyleLbl="node1" presStyleIdx="4" presStyleCnt="5" custScaleY="1586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0292C8-A699-459D-B98F-65F7A06E803B}" type="presOf" srcId="{0BB17BA4-65CF-4404-84CA-068EC272B13F}" destId="{DED5A3CA-2CB8-44E4-BA4E-F2837B8CE096}" srcOrd="0" destOrd="0" presId="urn:microsoft.com/office/officeart/2005/8/layout/vList2"/>
    <dgm:cxn modelId="{494B5B7D-F274-43FF-9887-009F8C93362F}" type="presOf" srcId="{04BE6319-8523-4F9B-91BF-19AAE9AC44F0}" destId="{BE75D490-4598-4134-B58A-3530294E26BA}" srcOrd="0" destOrd="0" presId="urn:microsoft.com/office/officeart/2005/8/layout/vList2"/>
    <dgm:cxn modelId="{278D7EDD-C7E1-4B8A-9FB4-D0406E170BC6}" type="presOf" srcId="{0FBBA035-9B0F-4483-89C8-1E53B2C12247}" destId="{C3E368BA-A5F6-4E7B-8015-E072FE2D533B}" srcOrd="0" destOrd="0" presId="urn:microsoft.com/office/officeart/2005/8/layout/vList2"/>
    <dgm:cxn modelId="{D3653ED9-2423-4AF6-972B-7D7AC3E95C96}" srcId="{04BE6319-8523-4F9B-91BF-19AAE9AC44F0}" destId="{A398DD24-6D55-4683-A0F6-C1AB1632B089}" srcOrd="3" destOrd="0" parTransId="{B2B4502F-5A4E-4D37-89B8-E026B1EE73B3}" sibTransId="{33CA5290-0687-4787-8DDA-854A9FB3BDCC}"/>
    <dgm:cxn modelId="{EE7DE8A5-1567-4FA8-BEB6-26D9AAEB90C1}" type="presOf" srcId="{A398DD24-6D55-4683-A0F6-C1AB1632B089}" destId="{9FD4037A-59F7-49EF-832E-B2F0AFB07918}" srcOrd="0" destOrd="0" presId="urn:microsoft.com/office/officeart/2005/8/layout/vList2"/>
    <dgm:cxn modelId="{01A8EA81-9357-4F92-B735-6104C74829AC}" type="presOf" srcId="{409F936B-3530-47B3-892A-CD11B18A0EE2}" destId="{E4155FD9-5019-4001-B53A-AB268CE812F9}" srcOrd="0" destOrd="0" presId="urn:microsoft.com/office/officeart/2005/8/layout/vList2"/>
    <dgm:cxn modelId="{98683F8B-55F4-47B6-AE75-FAE19C0BF931}" type="presOf" srcId="{13744224-5FDD-463A-B0E9-58E6FF980025}" destId="{F0847E42-FA21-4545-A9A6-0BE7F74691A8}" srcOrd="0" destOrd="0" presId="urn:microsoft.com/office/officeart/2005/8/layout/vList2"/>
    <dgm:cxn modelId="{181EBF66-9C61-4BEE-9C20-0C14AEDA729A}" srcId="{04BE6319-8523-4F9B-91BF-19AAE9AC44F0}" destId="{409F936B-3530-47B3-892A-CD11B18A0EE2}" srcOrd="2" destOrd="0" parTransId="{0E426861-A659-410D-B943-969FE9759FD6}" sibTransId="{3D91BB46-058A-4251-B369-9C05D6195CF2}"/>
    <dgm:cxn modelId="{C71082E8-6D67-4C71-8BF7-FE51DBEECC53}" srcId="{04BE6319-8523-4F9B-91BF-19AAE9AC44F0}" destId="{13744224-5FDD-463A-B0E9-58E6FF980025}" srcOrd="1" destOrd="0" parTransId="{688EE5B9-13D1-4BDC-A001-F19F79157613}" sibTransId="{EA201637-A080-4DE1-A3B7-CD002D5878BA}"/>
    <dgm:cxn modelId="{95357E9A-49F4-44AC-9FF1-A62A50BDA859}" srcId="{04BE6319-8523-4F9B-91BF-19AAE9AC44F0}" destId="{0FBBA035-9B0F-4483-89C8-1E53B2C12247}" srcOrd="0" destOrd="0" parTransId="{62C73943-9078-4349-83FA-D7D30B768025}" sibTransId="{07C7672A-1071-4407-9C9A-A5A9FD9EA6CD}"/>
    <dgm:cxn modelId="{10A7E6B1-058E-45D2-8653-CD37BD5A8209}" srcId="{04BE6319-8523-4F9B-91BF-19AAE9AC44F0}" destId="{0BB17BA4-65CF-4404-84CA-068EC272B13F}" srcOrd="4" destOrd="0" parTransId="{8DDED301-0E2B-4760-A326-F5B216A5E7CB}" sibTransId="{1FB3674A-A068-4447-9249-DAA0244D8380}"/>
    <dgm:cxn modelId="{539577E0-5817-4ED7-A9BA-79C154963FA0}" type="presParOf" srcId="{BE75D490-4598-4134-B58A-3530294E26BA}" destId="{C3E368BA-A5F6-4E7B-8015-E072FE2D533B}" srcOrd="0" destOrd="0" presId="urn:microsoft.com/office/officeart/2005/8/layout/vList2"/>
    <dgm:cxn modelId="{1B0ECD8E-0E43-4B8D-A716-B9351310F543}" type="presParOf" srcId="{BE75D490-4598-4134-B58A-3530294E26BA}" destId="{ED8A16F6-A469-4208-8AC0-5EC1D5763B57}" srcOrd="1" destOrd="0" presId="urn:microsoft.com/office/officeart/2005/8/layout/vList2"/>
    <dgm:cxn modelId="{72A52155-ABB1-4D86-8833-960EF13DBD5E}" type="presParOf" srcId="{BE75D490-4598-4134-B58A-3530294E26BA}" destId="{F0847E42-FA21-4545-A9A6-0BE7F74691A8}" srcOrd="2" destOrd="0" presId="urn:microsoft.com/office/officeart/2005/8/layout/vList2"/>
    <dgm:cxn modelId="{0481C144-5B6E-4D80-A252-D2B8E137A4E6}" type="presParOf" srcId="{BE75D490-4598-4134-B58A-3530294E26BA}" destId="{008A50A5-3783-46E6-B197-33C8FA1036E4}" srcOrd="3" destOrd="0" presId="urn:microsoft.com/office/officeart/2005/8/layout/vList2"/>
    <dgm:cxn modelId="{9C0CD2C3-BA65-4509-AEC6-6C28BEA8ADF9}" type="presParOf" srcId="{BE75D490-4598-4134-B58A-3530294E26BA}" destId="{E4155FD9-5019-4001-B53A-AB268CE812F9}" srcOrd="4" destOrd="0" presId="urn:microsoft.com/office/officeart/2005/8/layout/vList2"/>
    <dgm:cxn modelId="{12F29312-BC0B-448F-BA09-B4569DC0BC29}" type="presParOf" srcId="{BE75D490-4598-4134-B58A-3530294E26BA}" destId="{5B1FB8CC-1883-4DE2-BDB2-7835CED56F2B}" srcOrd="5" destOrd="0" presId="urn:microsoft.com/office/officeart/2005/8/layout/vList2"/>
    <dgm:cxn modelId="{EC2D3C9C-BBC6-438D-BC0C-40E968E3F47C}" type="presParOf" srcId="{BE75D490-4598-4134-B58A-3530294E26BA}" destId="{9FD4037A-59F7-49EF-832E-B2F0AFB07918}" srcOrd="6" destOrd="0" presId="urn:microsoft.com/office/officeart/2005/8/layout/vList2"/>
    <dgm:cxn modelId="{0E851EF7-9314-42D4-88C3-61746C51F863}" type="presParOf" srcId="{BE75D490-4598-4134-B58A-3530294E26BA}" destId="{1D5A3E9A-0C1A-4024-B99A-A69ADF1D2999}" srcOrd="7" destOrd="0" presId="urn:microsoft.com/office/officeart/2005/8/layout/vList2"/>
    <dgm:cxn modelId="{B8FDD5D9-2C22-4D87-85BA-6A158610D386}" type="presParOf" srcId="{BE75D490-4598-4134-B58A-3530294E26BA}" destId="{DED5A3CA-2CB8-44E4-BA4E-F2837B8CE096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AA8EC71-07B3-4212-A084-56BA98A48C29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05982EAF-243E-40EC-BD3B-3A01FBE22788}">
      <dgm:prSet phldrT="[Текст]" custT="1"/>
      <dgm:spPr/>
      <dgm:t>
        <a:bodyPr/>
        <a:lstStyle/>
        <a:p>
          <a:r>
            <a:rPr lang="ru-RU" sz="1600" dirty="0" smtClean="0"/>
            <a:t>Объект деятельности (процесс)</a:t>
          </a:r>
          <a:endParaRPr lang="ru-RU" sz="1600" dirty="0"/>
        </a:p>
      </dgm:t>
    </dgm:pt>
    <dgm:pt modelId="{4905433C-0393-4A58-ACBA-E5FC5971ED8F}" type="parTrans" cxnId="{EE1136B3-7917-4073-9D97-0BC2ED442CE1}">
      <dgm:prSet/>
      <dgm:spPr/>
      <dgm:t>
        <a:bodyPr/>
        <a:lstStyle/>
        <a:p>
          <a:endParaRPr lang="ru-RU" sz="1600"/>
        </a:p>
      </dgm:t>
    </dgm:pt>
    <dgm:pt modelId="{102F1D98-4A9B-4E58-BC1A-C9EB11E21112}" type="sibTrans" cxnId="{EE1136B3-7917-4073-9D97-0BC2ED442CE1}">
      <dgm:prSet/>
      <dgm:spPr/>
      <dgm:t>
        <a:bodyPr/>
        <a:lstStyle/>
        <a:p>
          <a:endParaRPr lang="ru-RU" sz="1600"/>
        </a:p>
      </dgm:t>
    </dgm:pt>
    <dgm:pt modelId="{8C2E8B25-9CEE-477F-BAEE-83301E86334A}">
      <dgm:prSet phldrT="[Текст]" custT="1"/>
      <dgm:spPr/>
      <dgm:t>
        <a:bodyPr/>
        <a:lstStyle/>
        <a:p>
          <a:r>
            <a:rPr lang="ru-RU" sz="1600" dirty="0" smtClean="0"/>
            <a:t>Предмет деятельности</a:t>
          </a:r>
          <a:endParaRPr lang="ru-RU" sz="1600" dirty="0"/>
        </a:p>
      </dgm:t>
    </dgm:pt>
    <dgm:pt modelId="{3AE72CCE-B3CE-45EE-BB13-A72F5DC42211}" type="parTrans" cxnId="{1993F5A1-CED3-4F9E-9E24-40B705E692DC}">
      <dgm:prSet/>
      <dgm:spPr/>
      <dgm:t>
        <a:bodyPr/>
        <a:lstStyle/>
        <a:p>
          <a:endParaRPr lang="ru-RU" sz="1600"/>
        </a:p>
      </dgm:t>
    </dgm:pt>
    <dgm:pt modelId="{2F6F34B6-2D6C-4931-AE63-21C97DF54AC8}" type="sibTrans" cxnId="{1993F5A1-CED3-4F9E-9E24-40B705E692DC}">
      <dgm:prSet/>
      <dgm:spPr/>
      <dgm:t>
        <a:bodyPr/>
        <a:lstStyle/>
        <a:p>
          <a:endParaRPr lang="ru-RU" sz="1600"/>
        </a:p>
      </dgm:t>
    </dgm:pt>
    <dgm:pt modelId="{0978098A-46F3-43A8-AD06-C9708ECE802B}">
      <dgm:prSet phldrT="[Текст]" custT="1"/>
      <dgm:spPr/>
      <dgm:t>
        <a:bodyPr/>
        <a:lstStyle/>
        <a:p>
          <a:r>
            <a:rPr lang="ru-RU" sz="1600" dirty="0" smtClean="0"/>
            <a:t>Контекст деятельности</a:t>
          </a:r>
          <a:endParaRPr lang="ru-RU" sz="1600" dirty="0"/>
        </a:p>
      </dgm:t>
    </dgm:pt>
    <dgm:pt modelId="{721E3070-1D0B-4575-B636-64FB30B6261D}" type="parTrans" cxnId="{E907B94B-DAAE-43A1-A0FD-8A60F48647D0}">
      <dgm:prSet/>
      <dgm:spPr/>
      <dgm:t>
        <a:bodyPr/>
        <a:lstStyle/>
        <a:p>
          <a:endParaRPr lang="ru-RU" sz="1600"/>
        </a:p>
      </dgm:t>
    </dgm:pt>
    <dgm:pt modelId="{096D3340-AE27-4862-B763-EBB2D5259B0B}" type="sibTrans" cxnId="{E907B94B-DAAE-43A1-A0FD-8A60F48647D0}">
      <dgm:prSet/>
      <dgm:spPr/>
      <dgm:t>
        <a:bodyPr/>
        <a:lstStyle/>
        <a:p>
          <a:endParaRPr lang="ru-RU" sz="1600"/>
        </a:p>
      </dgm:t>
    </dgm:pt>
    <dgm:pt modelId="{F124C5B4-E2C2-481B-B3FC-0AA1B07F6EDD}" type="pres">
      <dgm:prSet presAssocID="{BAA8EC71-07B3-4212-A084-56BA98A48C29}" presName="CompostProcess" presStyleCnt="0">
        <dgm:presLayoutVars>
          <dgm:dir/>
          <dgm:resizeHandles val="exact"/>
        </dgm:presLayoutVars>
      </dgm:prSet>
      <dgm:spPr/>
    </dgm:pt>
    <dgm:pt modelId="{FE5ACB15-6CFF-41F1-8752-4DC7ADD7968E}" type="pres">
      <dgm:prSet presAssocID="{BAA8EC71-07B3-4212-A084-56BA98A48C29}" presName="arrow" presStyleLbl="bgShp" presStyleIdx="0" presStyleCnt="1" custScaleX="117647"/>
      <dgm:spPr>
        <a:solidFill>
          <a:srgbClr val="FF6600"/>
        </a:solidFill>
      </dgm:spPr>
    </dgm:pt>
    <dgm:pt modelId="{BEEB32D8-BCB4-4602-A287-8653447F8A42}" type="pres">
      <dgm:prSet presAssocID="{BAA8EC71-07B3-4212-A084-56BA98A48C29}" presName="linearProcess" presStyleCnt="0"/>
      <dgm:spPr/>
    </dgm:pt>
    <dgm:pt modelId="{EC79FEC2-0BD5-41F6-AF1D-48FB532B876F}" type="pres">
      <dgm:prSet presAssocID="{05982EAF-243E-40EC-BD3B-3A01FBE22788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3AD433-B967-40C7-81D1-26D4FC1D0221}" type="pres">
      <dgm:prSet presAssocID="{102F1D98-4A9B-4E58-BC1A-C9EB11E21112}" presName="sibTrans" presStyleCnt="0"/>
      <dgm:spPr/>
    </dgm:pt>
    <dgm:pt modelId="{D24D690B-2239-4374-9E3E-747E16D93F4A}" type="pres">
      <dgm:prSet presAssocID="{8C2E8B25-9CEE-477F-BAEE-83301E86334A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77AEF5-826D-49F8-8842-4D432ED7F69F}" type="pres">
      <dgm:prSet presAssocID="{2F6F34B6-2D6C-4931-AE63-21C97DF54AC8}" presName="sibTrans" presStyleCnt="0"/>
      <dgm:spPr/>
    </dgm:pt>
    <dgm:pt modelId="{3ECA54AF-301D-4450-BCB7-31DB4D10B3CD}" type="pres">
      <dgm:prSet presAssocID="{0978098A-46F3-43A8-AD06-C9708ECE802B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D75353-2F76-402E-8B7D-1FF97268D409}" type="presOf" srcId="{8C2E8B25-9CEE-477F-BAEE-83301E86334A}" destId="{D24D690B-2239-4374-9E3E-747E16D93F4A}" srcOrd="0" destOrd="0" presId="urn:microsoft.com/office/officeart/2005/8/layout/hProcess9"/>
    <dgm:cxn modelId="{1993F5A1-CED3-4F9E-9E24-40B705E692DC}" srcId="{BAA8EC71-07B3-4212-A084-56BA98A48C29}" destId="{8C2E8B25-9CEE-477F-BAEE-83301E86334A}" srcOrd="1" destOrd="0" parTransId="{3AE72CCE-B3CE-45EE-BB13-A72F5DC42211}" sibTransId="{2F6F34B6-2D6C-4931-AE63-21C97DF54AC8}"/>
    <dgm:cxn modelId="{E907B94B-DAAE-43A1-A0FD-8A60F48647D0}" srcId="{BAA8EC71-07B3-4212-A084-56BA98A48C29}" destId="{0978098A-46F3-43A8-AD06-C9708ECE802B}" srcOrd="2" destOrd="0" parTransId="{721E3070-1D0B-4575-B636-64FB30B6261D}" sibTransId="{096D3340-AE27-4862-B763-EBB2D5259B0B}"/>
    <dgm:cxn modelId="{274058A1-CF5C-4866-9BCE-EEA009718F8D}" type="presOf" srcId="{BAA8EC71-07B3-4212-A084-56BA98A48C29}" destId="{F124C5B4-E2C2-481B-B3FC-0AA1B07F6EDD}" srcOrd="0" destOrd="0" presId="urn:microsoft.com/office/officeart/2005/8/layout/hProcess9"/>
    <dgm:cxn modelId="{EE1136B3-7917-4073-9D97-0BC2ED442CE1}" srcId="{BAA8EC71-07B3-4212-A084-56BA98A48C29}" destId="{05982EAF-243E-40EC-BD3B-3A01FBE22788}" srcOrd="0" destOrd="0" parTransId="{4905433C-0393-4A58-ACBA-E5FC5971ED8F}" sibTransId="{102F1D98-4A9B-4E58-BC1A-C9EB11E21112}"/>
    <dgm:cxn modelId="{28261C5B-A7F6-4D6E-B4E2-55D898D704C9}" type="presOf" srcId="{0978098A-46F3-43A8-AD06-C9708ECE802B}" destId="{3ECA54AF-301D-4450-BCB7-31DB4D10B3CD}" srcOrd="0" destOrd="0" presId="urn:microsoft.com/office/officeart/2005/8/layout/hProcess9"/>
    <dgm:cxn modelId="{55AE8A04-7A21-4557-91D1-A7697294E3A3}" type="presOf" srcId="{05982EAF-243E-40EC-BD3B-3A01FBE22788}" destId="{EC79FEC2-0BD5-41F6-AF1D-48FB532B876F}" srcOrd="0" destOrd="0" presId="urn:microsoft.com/office/officeart/2005/8/layout/hProcess9"/>
    <dgm:cxn modelId="{7A20DFF7-A778-45AD-8DB2-E939C30A4DF3}" type="presParOf" srcId="{F124C5B4-E2C2-481B-B3FC-0AA1B07F6EDD}" destId="{FE5ACB15-6CFF-41F1-8752-4DC7ADD7968E}" srcOrd="0" destOrd="0" presId="urn:microsoft.com/office/officeart/2005/8/layout/hProcess9"/>
    <dgm:cxn modelId="{B05D2C85-E9D0-4EB6-BABB-C69DDB9EC138}" type="presParOf" srcId="{F124C5B4-E2C2-481B-B3FC-0AA1B07F6EDD}" destId="{BEEB32D8-BCB4-4602-A287-8653447F8A42}" srcOrd="1" destOrd="0" presId="urn:microsoft.com/office/officeart/2005/8/layout/hProcess9"/>
    <dgm:cxn modelId="{BC71ED95-7C4B-4C87-B788-B09A6702F5AC}" type="presParOf" srcId="{BEEB32D8-BCB4-4602-A287-8653447F8A42}" destId="{EC79FEC2-0BD5-41F6-AF1D-48FB532B876F}" srcOrd="0" destOrd="0" presId="urn:microsoft.com/office/officeart/2005/8/layout/hProcess9"/>
    <dgm:cxn modelId="{88E09A3A-1197-46B2-B954-BB9964CD552D}" type="presParOf" srcId="{BEEB32D8-BCB4-4602-A287-8653447F8A42}" destId="{D63AD433-B967-40C7-81D1-26D4FC1D0221}" srcOrd="1" destOrd="0" presId="urn:microsoft.com/office/officeart/2005/8/layout/hProcess9"/>
    <dgm:cxn modelId="{CA196AE9-0A27-4849-8BBA-DEB98F7F0FE5}" type="presParOf" srcId="{BEEB32D8-BCB4-4602-A287-8653447F8A42}" destId="{D24D690B-2239-4374-9E3E-747E16D93F4A}" srcOrd="2" destOrd="0" presId="urn:microsoft.com/office/officeart/2005/8/layout/hProcess9"/>
    <dgm:cxn modelId="{AE3337BE-CC6D-41D6-B3E3-BA08B1843201}" type="presParOf" srcId="{BEEB32D8-BCB4-4602-A287-8653447F8A42}" destId="{A177AEF5-826D-49F8-8842-4D432ED7F69F}" srcOrd="3" destOrd="0" presId="urn:microsoft.com/office/officeart/2005/8/layout/hProcess9"/>
    <dgm:cxn modelId="{C62145D3-5494-4908-84B8-DB4CFC406018}" type="presParOf" srcId="{BEEB32D8-BCB4-4602-A287-8653447F8A42}" destId="{3ECA54AF-301D-4450-BCB7-31DB4D10B3CD}" srcOrd="4" destOrd="0" presId="urn:microsoft.com/office/officeart/2005/8/layout/hProcess9"/>
  </dgm:cxnLst>
  <dgm:bg>
    <a:solidFill>
      <a:schemeClr val="accent4">
        <a:lumMod val="40000"/>
        <a:lumOff val="6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459592A-028A-4A32-BA29-80D1C3719CB2}" type="doc">
      <dgm:prSet loTypeId="urn:microsoft.com/office/officeart/2005/8/layout/hLis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160A99B-DD40-4848-9EAA-FB27EF8A840B}">
      <dgm:prSet phldrT="[Текст]"/>
      <dgm:spPr/>
      <dgm:t>
        <a:bodyPr/>
        <a:lstStyle/>
        <a:p>
          <a:r>
            <a:rPr lang="ru-RU" dirty="0" smtClean="0"/>
            <a:t>ПРОФЕССИОНАЛЬНЫЙ СТАНДАРТ</a:t>
          </a:r>
          <a:endParaRPr lang="ru-RU" dirty="0"/>
        </a:p>
      </dgm:t>
    </dgm:pt>
    <dgm:pt modelId="{4A791B66-92A2-4B55-A76A-1CD9C9588B91}" type="parTrans" cxnId="{161B6AAB-9C95-429C-8AAA-42260B1E054B}">
      <dgm:prSet/>
      <dgm:spPr/>
      <dgm:t>
        <a:bodyPr/>
        <a:lstStyle/>
        <a:p>
          <a:endParaRPr lang="ru-RU"/>
        </a:p>
      </dgm:t>
    </dgm:pt>
    <dgm:pt modelId="{9A3FD432-BFE1-434A-89D0-A888F4399FCB}" type="sibTrans" cxnId="{161B6AAB-9C95-429C-8AAA-42260B1E054B}">
      <dgm:prSet/>
      <dgm:spPr/>
      <dgm:t>
        <a:bodyPr/>
        <a:lstStyle/>
        <a:p>
          <a:endParaRPr lang="ru-RU"/>
        </a:p>
      </dgm:t>
    </dgm:pt>
    <dgm:pt modelId="{71717AD6-18BD-49D9-972E-CCB469AB8FE3}">
      <dgm:prSet phldrT="[Текст]"/>
      <dgm:spPr/>
      <dgm:t>
        <a:bodyPr/>
        <a:lstStyle/>
        <a:p>
          <a:r>
            <a:rPr lang="ru-RU" dirty="0" smtClean="0"/>
            <a:t>Разработка </a:t>
          </a:r>
          <a:endParaRPr lang="ru-RU" dirty="0"/>
        </a:p>
      </dgm:t>
    </dgm:pt>
    <dgm:pt modelId="{FA4D9298-DF03-4E79-85F5-06C67E731859}" type="parTrans" cxnId="{70477FB0-37D2-4ED3-9D1B-08766FE81237}">
      <dgm:prSet/>
      <dgm:spPr/>
      <dgm:t>
        <a:bodyPr/>
        <a:lstStyle/>
        <a:p>
          <a:endParaRPr lang="ru-RU"/>
        </a:p>
      </dgm:t>
    </dgm:pt>
    <dgm:pt modelId="{04811C65-2635-4EFB-BEC1-8F9D13CD33CD}" type="sibTrans" cxnId="{70477FB0-37D2-4ED3-9D1B-08766FE81237}">
      <dgm:prSet/>
      <dgm:spPr/>
      <dgm:t>
        <a:bodyPr/>
        <a:lstStyle/>
        <a:p>
          <a:endParaRPr lang="ru-RU"/>
        </a:p>
      </dgm:t>
    </dgm:pt>
    <dgm:pt modelId="{4AF095DC-6BE7-423B-B601-6CF82378E74E}">
      <dgm:prSet phldrT="[Текст]"/>
      <dgm:spPr/>
      <dgm:t>
        <a:bodyPr/>
        <a:lstStyle/>
        <a:p>
          <a:r>
            <a:rPr lang="ru-RU" dirty="0" smtClean="0"/>
            <a:t>Утверждение</a:t>
          </a:r>
          <a:endParaRPr lang="ru-RU" dirty="0"/>
        </a:p>
      </dgm:t>
    </dgm:pt>
    <dgm:pt modelId="{21670E8D-3B02-4C65-8A05-6176C993EF58}" type="parTrans" cxnId="{D828DEE6-4ED0-4E68-AE97-A2BC48966387}">
      <dgm:prSet/>
      <dgm:spPr/>
      <dgm:t>
        <a:bodyPr/>
        <a:lstStyle/>
        <a:p>
          <a:endParaRPr lang="ru-RU"/>
        </a:p>
      </dgm:t>
    </dgm:pt>
    <dgm:pt modelId="{7E2323A6-B93A-448D-A91A-A2542368BC1B}" type="sibTrans" cxnId="{D828DEE6-4ED0-4E68-AE97-A2BC48966387}">
      <dgm:prSet/>
      <dgm:spPr/>
      <dgm:t>
        <a:bodyPr/>
        <a:lstStyle/>
        <a:p>
          <a:endParaRPr lang="ru-RU"/>
        </a:p>
      </dgm:t>
    </dgm:pt>
    <dgm:pt modelId="{0153E4B9-CC04-4423-BD1F-30A50E04EF93}">
      <dgm:prSet phldrT="[Текст]"/>
      <dgm:spPr/>
      <dgm:t>
        <a:bodyPr/>
        <a:lstStyle/>
        <a:p>
          <a:r>
            <a:rPr lang="ru-RU" dirty="0" smtClean="0"/>
            <a:t>Применение</a:t>
          </a:r>
          <a:endParaRPr lang="ru-RU" dirty="0"/>
        </a:p>
      </dgm:t>
    </dgm:pt>
    <dgm:pt modelId="{798C9994-8F95-4779-A11A-CD99D04511DD}" type="parTrans" cxnId="{7F930967-9FC2-4F84-ACEF-13F4B35EB80C}">
      <dgm:prSet/>
      <dgm:spPr/>
      <dgm:t>
        <a:bodyPr/>
        <a:lstStyle/>
        <a:p>
          <a:endParaRPr lang="ru-RU"/>
        </a:p>
      </dgm:t>
    </dgm:pt>
    <dgm:pt modelId="{8A1111DB-8236-428F-8548-8C6E05523028}" type="sibTrans" cxnId="{7F930967-9FC2-4F84-ACEF-13F4B35EB80C}">
      <dgm:prSet/>
      <dgm:spPr/>
      <dgm:t>
        <a:bodyPr/>
        <a:lstStyle/>
        <a:p>
          <a:endParaRPr lang="ru-RU"/>
        </a:p>
      </dgm:t>
    </dgm:pt>
    <dgm:pt modelId="{86F5F59B-F52F-45E0-8EEB-3D17624CCC17}" type="pres">
      <dgm:prSet presAssocID="{C459592A-028A-4A32-BA29-80D1C3719CB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05D4D6B-7E82-4FE3-921F-8C4C03F140DA}" type="pres">
      <dgm:prSet presAssocID="{5160A99B-DD40-4848-9EAA-FB27EF8A840B}" presName="roof" presStyleLbl="dkBgShp" presStyleIdx="0" presStyleCnt="2"/>
      <dgm:spPr/>
      <dgm:t>
        <a:bodyPr/>
        <a:lstStyle/>
        <a:p>
          <a:endParaRPr lang="ru-RU"/>
        </a:p>
      </dgm:t>
    </dgm:pt>
    <dgm:pt modelId="{E9C63E2C-534B-4494-98C2-8E49247110EE}" type="pres">
      <dgm:prSet presAssocID="{5160A99B-DD40-4848-9EAA-FB27EF8A840B}" presName="pillars" presStyleCnt="0"/>
      <dgm:spPr/>
    </dgm:pt>
    <dgm:pt modelId="{4B0440FB-82E0-4525-B05A-2636CCE9447F}" type="pres">
      <dgm:prSet presAssocID="{5160A99B-DD40-4848-9EAA-FB27EF8A840B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F3434A-B405-4F7C-9392-63F0D5A85E0E}" type="pres">
      <dgm:prSet presAssocID="{4AF095DC-6BE7-423B-B601-6CF82378E74E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7F0354-946D-41F7-9A76-7938B33278DA}" type="pres">
      <dgm:prSet presAssocID="{0153E4B9-CC04-4423-BD1F-30A50E04EF93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0FFC5A-7F61-48DC-A024-5B5CF537D94F}" type="pres">
      <dgm:prSet presAssocID="{5160A99B-DD40-4848-9EAA-FB27EF8A840B}" presName="base" presStyleLbl="dkBgShp" presStyleIdx="1" presStyleCnt="2"/>
      <dgm:spPr/>
    </dgm:pt>
  </dgm:ptLst>
  <dgm:cxnLst>
    <dgm:cxn modelId="{161B6AAB-9C95-429C-8AAA-42260B1E054B}" srcId="{C459592A-028A-4A32-BA29-80D1C3719CB2}" destId="{5160A99B-DD40-4848-9EAA-FB27EF8A840B}" srcOrd="0" destOrd="0" parTransId="{4A791B66-92A2-4B55-A76A-1CD9C9588B91}" sibTransId="{9A3FD432-BFE1-434A-89D0-A888F4399FCB}"/>
    <dgm:cxn modelId="{D828DEE6-4ED0-4E68-AE97-A2BC48966387}" srcId="{5160A99B-DD40-4848-9EAA-FB27EF8A840B}" destId="{4AF095DC-6BE7-423B-B601-6CF82378E74E}" srcOrd="1" destOrd="0" parTransId="{21670E8D-3B02-4C65-8A05-6176C993EF58}" sibTransId="{7E2323A6-B93A-448D-A91A-A2542368BC1B}"/>
    <dgm:cxn modelId="{E0CE9CEA-26AA-440A-A08E-A848730D94E4}" type="presOf" srcId="{C459592A-028A-4A32-BA29-80D1C3719CB2}" destId="{86F5F59B-F52F-45E0-8EEB-3D17624CCC17}" srcOrd="0" destOrd="0" presId="urn:microsoft.com/office/officeart/2005/8/layout/hList3"/>
    <dgm:cxn modelId="{80E4955A-99D0-4EBB-AEFB-6708AEDC0946}" type="presOf" srcId="{71717AD6-18BD-49D9-972E-CCB469AB8FE3}" destId="{4B0440FB-82E0-4525-B05A-2636CCE9447F}" srcOrd="0" destOrd="0" presId="urn:microsoft.com/office/officeart/2005/8/layout/hList3"/>
    <dgm:cxn modelId="{7F930967-9FC2-4F84-ACEF-13F4B35EB80C}" srcId="{5160A99B-DD40-4848-9EAA-FB27EF8A840B}" destId="{0153E4B9-CC04-4423-BD1F-30A50E04EF93}" srcOrd="2" destOrd="0" parTransId="{798C9994-8F95-4779-A11A-CD99D04511DD}" sibTransId="{8A1111DB-8236-428F-8548-8C6E05523028}"/>
    <dgm:cxn modelId="{1D4A8323-CE40-42AA-99B1-B043A90C218E}" type="presOf" srcId="{0153E4B9-CC04-4423-BD1F-30A50E04EF93}" destId="{AF7F0354-946D-41F7-9A76-7938B33278DA}" srcOrd="0" destOrd="0" presId="urn:microsoft.com/office/officeart/2005/8/layout/hList3"/>
    <dgm:cxn modelId="{D53CE33B-0F75-4E91-A247-CB2EC44A27D2}" type="presOf" srcId="{4AF095DC-6BE7-423B-B601-6CF82378E74E}" destId="{79F3434A-B405-4F7C-9392-63F0D5A85E0E}" srcOrd="0" destOrd="0" presId="urn:microsoft.com/office/officeart/2005/8/layout/hList3"/>
    <dgm:cxn modelId="{70477FB0-37D2-4ED3-9D1B-08766FE81237}" srcId="{5160A99B-DD40-4848-9EAA-FB27EF8A840B}" destId="{71717AD6-18BD-49D9-972E-CCB469AB8FE3}" srcOrd="0" destOrd="0" parTransId="{FA4D9298-DF03-4E79-85F5-06C67E731859}" sibTransId="{04811C65-2635-4EFB-BEC1-8F9D13CD33CD}"/>
    <dgm:cxn modelId="{A8AA1AE8-47AF-4CCD-81FB-ECD906ED1D85}" type="presOf" srcId="{5160A99B-DD40-4848-9EAA-FB27EF8A840B}" destId="{E05D4D6B-7E82-4FE3-921F-8C4C03F140DA}" srcOrd="0" destOrd="0" presId="urn:microsoft.com/office/officeart/2005/8/layout/hList3"/>
    <dgm:cxn modelId="{AE9FA957-6469-40CA-8EFE-B8B5E32A4DAF}" type="presParOf" srcId="{86F5F59B-F52F-45E0-8EEB-3D17624CCC17}" destId="{E05D4D6B-7E82-4FE3-921F-8C4C03F140DA}" srcOrd="0" destOrd="0" presId="urn:microsoft.com/office/officeart/2005/8/layout/hList3"/>
    <dgm:cxn modelId="{ABC9D151-418F-4875-B93B-212AB919B371}" type="presParOf" srcId="{86F5F59B-F52F-45E0-8EEB-3D17624CCC17}" destId="{E9C63E2C-534B-4494-98C2-8E49247110EE}" srcOrd="1" destOrd="0" presId="urn:microsoft.com/office/officeart/2005/8/layout/hList3"/>
    <dgm:cxn modelId="{25D8C2CD-4C35-4949-80BF-9CF64B774096}" type="presParOf" srcId="{E9C63E2C-534B-4494-98C2-8E49247110EE}" destId="{4B0440FB-82E0-4525-B05A-2636CCE9447F}" srcOrd="0" destOrd="0" presId="urn:microsoft.com/office/officeart/2005/8/layout/hList3"/>
    <dgm:cxn modelId="{15C19A2E-C33E-4386-AFD1-BF0B6BF18CD9}" type="presParOf" srcId="{E9C63E2C-534B-4494-98C2-8E49247110EE}" destId="{79F3434A-B405-4F7C-9392-63F0D5A85E0E}" srcOrd="1" destOrd="0" presId="urn:microsoft.com/office/officeart/2005/8/layout/hList3"/>
    <dgm:cxn modelId="{C1B93D1C-2B0D-48A5-944F-CC62350D2E9A}" type="presParOf" srcId="{E9C63E2C-534B-4494-98C2-8E49247110EE}" destId="{AF7F0354-946D-41F7-9A76-7938B33278DA}" srcOrd="2" destOrd="0" presId="urn:microsoft.com/office/officeart/2005/8/layout/hList3"/>
    <dgm:cxn modelId="{BF771B22-BDEF-47C7-8384-BDB10FA863EE}" type="presParOf" srcId="{86F5F59B-F52F-45E0-8EEB-3D17624CCC17}" destId="{870FFC5A-7F61-48DC-A024-5B5CF537D94F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EA1E13-5DFB-4973-94CC-11C63EBEDE3A}">
      <dsp:nvSpPr>
        <dsp:cNvPr id="0" name=""/>
        <dsp:cNvSpPr/>
      </dsp:nvSpPr>
      <dsp:spPr>
        <a:xfrm>
          <a:off x="0" y="157277"/>
          <a:ext cx="3538548" cy="3580200"/>
        </a:xfrm>
        <a:prstGeom prst="roundRect">
          <a:avLst/>
        </a:prstGeom>
        <a:solidFill>
          <a:schemeClr val="bg2">
            <a:lumMod val="50000"/>
          </a:schemeClr>
        </a:soli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chemeClr val="bg1"/>
              </a:solidFill>
            </a:rPr>
            <a:t>Комплекс взаимосвязанных нормативно-методических документов, общественно-государственных институтов и мероприятий, обеспечивающих взаимодействие сферы профессионального образования и труда в целях повышения качества подготовки работников и их конкурентоспособности на российском и международном рынках труда. </a:t>
          </a:r>
          <a:endParaRPr lang="ru-RU" sz="1700" kern="1200" dirty="0">
            <a:solidFill>
              <a:schemeClr val="bg1"/>
            </a:solidFill>
          </a:endParaRPr>
        </a:p>
      </dsp:txBody>
      <dsp:txXfrm>
        <a:off x="172738" y="330015"/>
        <a:ext cx="3193072" cy="32347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E368BA-A5F6-4E7B-8015-E072FE2D533B}">
      <dsp:nvSpPr>
        <dsp:cNvPr id="0" name=""/>
        <dsp:cNvSpPr/>
      </dsp:nvSpPr>
      <dsp:spPr>
        <a:xfrm>
          <a:off x="0" y="324867"/>
          <a:ext cx="4495800" cy="716040"/>
        </a:xfrm>
        <a:prstGeom prst="roundRect">
          <a:avLst/>
        </a:prstGeom>
        <a:solidFill>
          <a:schemeClr val="bg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НРК РФ (Уровни квалификации в целях разработки ПС)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34954" y="359821"/>
        <a:ext cx="4425892" cy="646132"/>
      </dsp:txXfrm>
    </dsp:sp>
    <dsp:sp modelId="{F0847E42-FA21-4545-A9A6-0BE7F74691A8}">
      <dsp:nvSpPr>
        <dsp:cNvPr id="0" name=""/>
        <dsp:cNvSpPr/>
      </dsp:nvSpPr>
      <dsp:spPr>
        <a:xfrm>
          <a:off x="0" y="1092747"/>
          <a:ext cx="4495800" cy="716040"/>
        </a:xfrm>
        <a:prstGeom prst="roundRect">
          <a:avLst/>
        </a:prstGeom>
        <a:solidFill>
          <a:schemeClr val="bg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Отраслевые рамки квалификаций 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34954" y="1127701"/>
        <a:ext cx="4425892" cy="646132"/>
      </dsp:txXfrm>
    </dsp:sp>
    <dsp:sp modelId="{E4155FD9-5019-4001-B53A-AB268CE812F9}">
      <dsp:nvSpPr>
        <dsp:cNvPr id="0" name=""/>
        <dsp:cNvSpPr/>
      </dsp:nvSpPr>
      <dsp:spPr>
        <a:xfrm>
          <a:off x="0" y="1860627"/>
          <a:ext cx="4495800" cy="716040"/>
        </a:xfrm>
        <a:prstGeom prst="roundRect">
          <a:avLst/>
        </a:prstGeom>
        <a:solidFill>
          <a:srgbClr val="FFFF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F0000"/>
              </a:solidFill>
            </a:rPr>
            <a:t>Профессиональные и образовательные стандарты</a:t>
          </a:r>
          <a:endParaRPr lang="ru-RU" sz="1800" b="1" kern="1200" dirty="0">
            <a:solidFill>
              <a:srgbClr val="FF0000"/>
            </a:solidFill>
          </a:endParaRPr>
        </a:p>
      </dsp:txBody>
      <dsp:txXfrm>
        <a:off x="34954" y="1895581"/>
        <a:ext cx="4425892" cy="646132"/>
      </dsp:txXfrm>
    </dsp:sp>
    <dsp:sp modelId="{9FD4037A-59F7-49EF-832E-B2F0AFB07918}">
      <dsp:nvSpPr>
        <dsp:cNvPr id="0" name=""/>
        <dsp:cNvSpPr/>
      </dsp:nvSpPr>
      <dsp:spPr>
        <a:xfrm>
          <a:off x="0" y="2628507"/>
          <a:ext cx="4495800" cy="716040"/>
        </a:xfrm>
        <a:prstGeom prst="roundRect">
          <a:avLst/>
        </a:prstGeom>
        <a:solidFill>
          <a:schemeClr val="bg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Система независимой оценки  квалификаций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34954" y="2663461"/>
        <a:ext cx="4425892" cy="646132"/>
      </dsp:txXfrm>
    </dsp:sp>
    <dsp:sp modelId="{DED5A3CA-2CB8-44E4-BA4E-F2837B8CE096}">
      <dsp:nvSpPr>
        <dsp:cNvPr id="0" name=""/>
        <dsp:cNvSpPr/>
      </dsp:nvSpPr>
      <dsp:spPr>
        <a:xfrm>
          <a:off x="0" y="3396387"/>
          <a:ext cx="4495800" cy="1136147"/>
        </a:xfrm>
        <a:prstGeom prst="roundRect">
          <a:avLst/>
        </a:prstGeom>
        <a:solidFill>
          <a:schemeClr val="bg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Профессионально-общественная аккредитация образовательных программ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55462" y="3451849"/>
        <a:ext cx="4384876" cy="10252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72A4396-3021-49E9-BAB1-C3CEE88A9870}" type="datetimeFigureOut">
              <a:rPr lang="ru-RU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22C955E-EBC9-4E8A-AF58-DE0AC437E6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4497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A59F9F-BD97-49DF-8BDE-2497A997F3D6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042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A9001C7-74C0-4861-A122-C9241AB828A3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08075" y="952500"/>
            <a:ext cx="4581525" cy="3436938"/>
          </a:xfrm>
          <a:solidFill>
            <a:srgbClr val="4F81BD"/>
          </a:solidFill>
          <a:ln w="25402">
            <a:solidFill>
              <a:srgbClr val="385D8A"/>
            </a:solidFill>
            <a:miter lim="800000"/>
            <a:headEnd/>
            <a:tailEnd/>
          </a:ln>
        </p:spPr>
      </p:sp>
      <p:sp>
        <p:nvSpPr>
          <p:cNvPr id="58370" name="Заметки 2"/>
          <p:cNvSpPr>
            <a:spLocks noGrp="1"/>
          </p:cNvSpPr>
          <p:nvPr>
            <p:ph type="body" sz="quarter" idx="1"/>
          </p:nvPr>
        </p:nvSpPr>
        <p:spPr bwMode="auto">
          <a:xfrm>
            <a:off x="1051123" y="4722047"/>
            <a:ext cx="4700152" cy="276999"/>
          </a:xfrm>
          <a:noFill/>
        </p:spPr>
        <p:txBody>
          <a:bodyPr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Arial" charset="0"/>
              <a:ea typeface="Microsoft YaHei"/>
              <a:cs typeface="Mangal" pitchFamily="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95F66E39-F42C-48BC-BA7A-AF5A220D98B4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C1182072-C460-470E-9F2C-84ED99722B5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7A92E4-805F-454B-BCA7-13021F1443BE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22A426-8FE0-4BBF-9EAD-C9A1A7E4CF6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E5C572-4400-4C6A-AA84-137DEBEBE396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4B42D1-E5AF-4FA3-817F-46ACEB1FF2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F66E39-F42C-48BC-BA7A-AF5A220D98B4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182072-C460-470E-9F2C-84ED99722B5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F64F96-29E6-4161-8A6A-36F8D118D79B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7E9D89-031D-45FB-B8A5-63674FC499F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196949-0715-416D-8E51-3286650C8D3F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4F3BC3-90CB-4A40-9319-2A92A498475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29D19C-836A-4B3E-B7C1-35B9719398A1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82FC78-22DB-4133-830D-271DA04761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FB530B-4FCE-45EA-B8DC-37C9075D2704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F4F557-FC9A-4922-9ED0-FF4F018BD9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0D9A22-3094-4114-A627-88DCF7FAAF74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F15B-A0F8-499C-B525-68AF25A5DC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8E6D21-C44D-4B41-B8F0-61C3122A6BE2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99BA38-9DD9-485A-B2F2-430C0796B9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A16945-3CE6-4F92-93A0-E9D41DD89F2A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6FFE14-FA1D-43DE-8FFE-CFBD3214A2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F64F96-29E6-4161-8A6A-36F8D118D79B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7E9D89-031D-45FB-B8A5-63674FC499F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476D6F-385F-4339-87C1-E963DBC86A41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3DB2A6-EF88-4C7D-B07E-D9459FFA07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7A92E4-805F-454B-BCA7-13021F1443BE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22A426-8FE0-4BBF-9EAD-C9A1A7E4CF6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E5C572-4400-4C6A-AA84-137DEBEBE396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4B42D1-E5AF-4FA3-817F-46ACEB1FF2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2948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2844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5218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946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5887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0605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922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fld id="{13196949-0715-416D-8E51-3286650C8D3F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DA4F3BC3-90CB-4A40-9319-2A92A498475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6953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5496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7068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723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29D19C-836A-4B3E-B7C1-35B9719398A1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82FC78-22DB-4133-830D-271DA04761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FB530B-4FCE-45EA-B8DC-37C9075D2704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F4F557-FC9A-4922-9ED0-FF4F018BD9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0D9A22-3094-4114-A627-88DCF7FAAF74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DF15B-A0F8-499C-B525-68AF25A5DC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8E6D21-C44D-4B41-B8F0-61C3122A6BE2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99BA38-9DD9-485A-B2F2-430C0796B9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A16945-3CE6-4F92-93A0-E9D41DD89F2A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6FFE14-FA1D-43DE-8FFE-CFBD3214A2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476D6F-385F-4339-87C1-E963DBC86A41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3DB2A6-EF88-4C7D-B07E-D9459FFA07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5A49EE2-A01E-46D5-87DF-523908B3B940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86793AE-8243-421B-BF62-82EA88D7BEE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5" r:id="rId1"/>
    <p:sldLayoutId id="2147484356" r:id="rId2"/>
    <p:sldLayoutId id="2147484357" r:id="rId3"/>
    <p:sldLayoutId id="2147484358" r:id="rId4"/>
    <p:sldLayoutId id="2147484359" r:id="rId5"/>
    <p:sldLayoutId id="2147484360" r:id="rId6"/>
    <p:sldLayoutId id="2147484361" r:id="rId7"/>
    <p:sldLayoutId id="2147484362" r:id="rId8"/>
    <p:sldLayoutId id="2147484363" r:id="rId9"/>
    <p:sldLayoutId id="2147484364" r:id="rId10"/>
    <p:sldLayoutId id="2147484365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5A49EE2-A01E-46D5-87DF-523908B3B940}" type="datetimeFigureOut">
              <a:rPr lang="ru-RU" smtClean="0"/>
              <a:pPr>
                <a:defRPr/>
              </a:pPr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86793AE-8243-421B-BF62-82EA88D7BEE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7" r:id="rId1"/>
    <p:sldLayoutId id="2147484368" r:id="rId2"/>
    <p:sldLayoutId id="2147484369" r:id="rId3"/>
    <p:sldLayoutId id="2147484370" r:id="rId4"/>
    <p:sldLayoutId id="2147484371" r:id="rId5"/>
    <p:sldLayoutId id="2147484372" r:id="rId6"/>
    <p:sldLayoutId id="2147484373" r:id="rId7"/>
    <p:sldLayoutId id="2147484374" r:id="rId8"/>
    <p:sldLayoutId id="2147484375" r:id="rId9"/>
    <p:sldLayoutId id="2147484376" r:id="rId10"/>
    <p:sldLayoutId id="214748437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2FE741B-013D-4E51-92D3-EBE4ED2F0D45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06.02.2017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ECAA24B-9D8A-462C-86FA-EE92531E8E52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9852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79" r:id="rId1"/>
    <p:sldLayoutId id="2147484380" r:id="rId2"/>
    <p:sldLayoutId id="2147484381" r:id="rId3"/>
    <p:sldLayoutId id="2147484382" r:id="rId4"/>
    <p:sldLayoutId id="2147484383" r:id="rId5"/>
    <p:sldLayoutId id="2147484384" r:id="rId6"/>
    <p:sldLayoutId id="2147484385" r:id="rId7"/>
    <p:sldLayoutId id="2147484386" r:id="rId8"/>
    <p:sldLayoutId id="2147484387" r:id="rId9"/>
    <p:sldLayoutId id="2147484388" r:id="rId10"/>
    <p:sldLayoutId id="214748438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profstandart.rosmintrud.ru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hyperlink" Target="&#1056;&#1077;&#1077;&#1089;&#1090;&#1088;%20&#1055;&#1057;%20807%20&#1085;&#1072;&#1080;&#1084;&#1077;&#1085;&#1086;&#1074;&#1072;&#1085;&#1080;&#1081;.xlsx" TargetMode="External"/><Relationship Id="rId4" Type="http://schemas.openxmlformats.org/officeDocument/2006/relationships/hyperlink" Target="http://regulation.gov.ru/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profstandart.rosmintrud.ru/" TargetMode="Externa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&#1055;&#1057;/&#1055;&#1057;_&#1057;&#1087;&#1077;&#1094;&#1080;&#1072;&#1083;&#1080;&#1089;&#1090;%20&#1087;&#1086;%20&#1091;&#1087;&#1088;&#1072;&#1074;&#1083;&#1077;&#1085;&#1080;&#1102;%20&#1087;&#1077;&#1088;&#1089;&#1086;&#1085;&#1072;&#1083;&#1086;&#1084;.docx" TargetMode="Externa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ctrTitle"/>
          </p:nvPr>
        </p:nvSpPr>
        <p:spPr>
          <a:xfrm>
            <a:off x="1115616" y="3634854"/>
            <a:ext cx="6984776" cy="2962498"/>
          </a:xfrm>
        </p:spPr>
        <p:txBody>
          <a:bodyPr>
            <a:normAutofit fontScale="90000"/>
          </a:bodyPr>
          <a:lstStyle/>
          <a:p>
            <a:pPr lvl="0"/>
            <a:r>
              <a:rPr lang="ru-RU" altLang="ru-RU" sz="2000" b="1" dirty="0">
                <a:solidFill>
                  <a:srgbClr val="1F4E79"/>
                </a:solidFill>
                <a:latin typeface="Bookman Old Style" panose="02050604050505020204" pitchFamily="18" charset="0"/>
                <a:ea typeface="Calibri" pitchFamily="34" charset="0"/>
                <a:cs typeface="Times New Roman" pitchFamily="18" charset="0"/>
              </a:rPr>
              <a:t>Программа повышения квалификации</a:t>
            </a:r>
            <a:br>
              <a:rPr lang="ru-RU" altLang="ru-RU" sz="2000" b="1" dirty="0">
                <a:solidFill>
                  <a:srgbClr val="1F4E79"/>
                </a:solidFill>
                <a:latin typeface="Bookman Old Style" panose="02050604050505020204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2000" b="1" dirty="0">
                <a:solidFill>
                  <a:srgbClr val="1F4E79"/>
                </a:solidFill>
                <a:latin typeface="Bookman Old Style" panose="02050604050505020204" pitchFamily="18" charset="0"/>
                <a:ea typeface="Calibri" pitchFamily="34" charset="0"/>
                <a:cs typeface="Times New Roman" pitchFamily="18" charset="0"/>
              </a:rPr>
              <a:t>«Внедрение профессиональных стандартов в практику работы с персоналом государственных и муниципальных учреждений»</a:t>
            </a:r>
            <a:br>
              <a:rPr lang="ru-RU" altLang="ru-RU" sz="2000" b="1" dirty="0">
                <a:solidFill>
                  <a:srgbClr val="1F4E79"/>
                </a:solidFill>
                <a:latin typeface="Bookman Old Style" panose="02050604050505020204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rgbClr val="1F4E79"/>
                </a:solidFill>
                <a:latin typeface="Bookman Old Style" panose="02050604050505020204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000" b="1" dirty="0" smtClean="0">
                <a:solidFill>
                  <a:srgbClr val="1F4E79"/>
                </a:solidFill>
                <a:latin typeface="Bookman Old Style" panose="02050604050505020204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200" b="1" dirty="0" err="1" smtClean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Коковихин</a:t>
            </a:r>
            <a:r>
              <a:rPr lang="ru-RU" sz="2200" b="1" dirty="0" smtClean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ru-RU" sz="2200" b="1" dirty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Александр Юрьевич </a:t>
            </a:r>
            <a:r>
              <a:rPr lang="ru-RU" sz="1600" dirty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/>
            </a:r>
            <a:br>
              <a:rPr lang="ru-RU" sz="1600" dirty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1300" dirty="0" smtClean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заведующий </a:t>
            </a:r>
            <a:r>
              <a:rPr lang="ru-RU" sz="1300" dirty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кафедрой экономики труда и управления </a:t>
            </a:r>
            <a:r>
              <a:rPr lang="ru-RU" sz="1300" dirty="0" smtClean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персоналом, заместитель председателя </a:t>
            </a:r>
            <a:r>
              <a:rPr lang="ru-RU" sz="1300" dirty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комиссии </a:t>
            </a:r>
            <a:r>
              <a:rPr lang="ru-RU" sz="1300" dirty="0" smtClean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СОСПП по </a:t>
            </a:r>
            <a:r>
              <a:rPr lang="ru-RU" sz="1300" dirty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развитию компетенций и </a:t>
            </a:r>
            <a:r>
              <a:rPr lang="ru-RU" sz="1300" dirty="0" smtClean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квалификаций, </a:t>
            </a:r>
            <a:br>
              <a:rPr lang="ru-RU" sz="1300" dirty="0" smtClean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1300" dirty="0" smtClean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Эксперт </a:t>
            </a:r>
            <a:r>
              <a:rPr lang="ru-RU" sz="1300" dirty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Национального Агентства развития квалификаций.</a:t>
            </a:r>
            <a:br>
              <a:rPr lang="ru-RU" sz="1300" dirty="0">
                <a:solidFill>
                  <a:srgbClr val="005D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endParaRPr lang="ru-RU" altLang="ru-RU" sz="1300" dirty="0" smtClean="0">
              <a:solidFill>
                <a:srgbClr val="005DA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www.nark-rspp.ru/wp-content/uploads/logo-name-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16633"/>
            <a:ext cx="5328591" cy="96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043608" y="2009774"/>
            <a:ext cx="6984776" cy="156966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Лекция 1. Профессиональный стандарт: структура, содержание и сферы применения; профессиональные стандарты в области здравоохранения.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3453884"/>
            <a:ext cx="184731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31" y="1085977"/>
            <a:ext cx="5022850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1"/>
          <p:cNvSpPr txBox="1">
            <a:spLocks/>
          </p:cNvSpPr>
          <p:nvPr/>
        </p:nvSpPr>
        <p:spPr>
          <a:xfrm>
            <a:off x="74853" y="62870"/>
            <a:ext cx="8929347" cy="13255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ТЕЗАУРУС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132856"/>
            <a:ext cx="900736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+mn-lt"/>
                <a:cs typeface="Arial" panose="020B0604020202020204" pitchFamily="34" charset="0"/>
              </a:rPr>
              <a:t>обобщенная трудовая функция </a:t>
            </a:r>
            <a:r>
              <a:rPr lang="ru-RU" sz="2000" dirty="0" smtClean="0">
                <a:latin typeface="+mn-lt"/>
                <a:cs typeface="Arial" panose="020B0604020202020204" pitchFamily="34" charset="0"/>
              </a:rPr>
              <a:t>– совокупность связанных между собой трудовых функций, сложившаяся в результате разделения труда в конкретном производственном (или бизнес) процессе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+mn-lt"/>
                <a:cs typeface="Arial" panose="020B0604020202020204" pitchFamily="34" charset="0"/>
              </a:rPr>
              <a:t>трудовая функция </a:t>
            </a:r>
            <a:r>
              <a:rPr lang="ru-RU" sz="2000" dirty="0" smtClean="0">
                <a:latin typeface="+mn-lt"/>
                <a:cs typeface="Arial" panose="020B0604020202020204" pitchFamily="34" charset="0"/>
              </a:rPr>
              <a:t>(для целей Рекомендаций) – система трудовых действий в рамках обобщенной трудовой функции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+mn-lt"/>
              </a:rPr>
              <a:t>трудовое действие </a:t>
            </a:r>
            <a:r>
              <a:rPr lang="ru-RU" sz="2000" dirty="0" smtClean="0">
                <a:latin typeface="+mn-lt"/>
              </a:rPr>
              <a:t>– процесс взаимодействия работника с предметом труда, при котором достигается определенная задача.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2000" dirty="0" smtClean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556792"/>
            <a:ext cx="9004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Приказ </a:t>
            </a:r>
            <a:r>
              <a:rPr lang="ru-RU" sz="2000" b="1" dirty="0" err="1" smtClean="0">
                <a:solidFill>
                  <a:srgbClr val="0070C0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Минсоцтруда</a:t>
            </a:r>
            <a:r>
              <a:rPr lang="ru-RU" sz="2000" b="1" dirty="0" smtClean="0">
                <a:solidFill>
                  <a:srgbClr val="0070C0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России </a:t>
            </a:r>
            <a:r>
              <a:rPr lang="ru-RU" sz="2000" b="1" dirty="0">
                <a:solidFill>
                  <a:srgbClr val="0070C0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от </a:t>
            </a:r>
            <a:r>
              <a:rPr lang="ru-RU" sz="2000" b="1" dirty="0" smtClean="0">
                <a:solidFill>
                  <a:srgbClr val="0070C0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29 </a:t>
            </a:r>
            <a:r>
              <a:rPr lang="ru-RU" sz="2000" b="1" dirty="0">
                <a:solidFill>
                  <a:srgbClr val="0070C0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апреля 2013 г. № 170н </a:t>
            </a:r>
            <a:endParaRPr lang="ru-RU" sz="2000" b="1" dirty="0">
              <a:solidFill>
                <a:srgbClr val="0070C0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95536" y="4437112"/>
            <a:ext cx="8568952" cy="2232248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1950"/>
            <a:r>
              <a:rPr lang="ru-RU" b="1" dirty="0" smtClean="0">
                <a:solidFill>
                  <a:schemeClr val="tx1"/>
                </a:solidFill>
              </a:rPr>
              <a:t>В ТК РФ (статья 57) трудовая функция </a:t>
            </a:r>
            <a:r>
              <a:rPr lang="ru-RU" dirty="0" smtClean="0">
                <a:solidFill>
                  <a:schemeClr val="tx1"/>
                </a:solidFill>
              </a:rPr>
              <a:t>определяется как «работа по должности в соответствии со штатным расписанием, профессии, специальности с указанием квалификации», а также как «конкретный вид поручаемой работнику работы». Таким образом:</a:t>
            </a:r>
          </a:p>
          <a:p>
            <a:pPr indent="361950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 «работа по должности», или «работа по специальности», или «работа по профессии» с указанием квалификации – это </a:t>
            </a:r>
            <a:r>
              <a:rPr lang="ru-RU" b="1" dirty="0" smtClean="0">
                <a:solidFill>
                  <a:schemeClr val="tx1"/>
                </a:solidFill>
              </a:rPr>
              <a:t>обобщенная трудовая функция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</a:p>
          <a:p>
            <a:pPr indent="361950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 «конкретный вид поручаемой работнику работы» - это </a:t>
            </a:r>
            <a:r>
              <a:rPr lang="ru-RU" b="1" dirty="0" smtClean="0">
                <a:solidFill>
                  <a:schemeClr val="tx1"/>
                </a:solidFill>
              </a:rPr>
              <a:t>трудовая функция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69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1"/>
          <p:cNvSpPr txBox="1">
            <a:spLocks/>
          </p:cNvSpPr>
          <p:nvPr/>
        </p:nvSpPr>
        <p:spPr>
          <a:xfrm>
            <a:off x="74853" y="62870"/>
            <a:ext cx="8929347" cy="13255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ТЕЗАУРУС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541161"/>
            <a:ext cx="9004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Приказ </a:t>
            </a:r>
            <a:r>
              <a:rPr lang="ru-RU" sz="20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Минсоцтруда</a:t>
            </a: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России 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 </a:t>
            </a: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29 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апреля 2013 г. № 170н </a:t>
            </a:r>
            <a:endParaRPr lang="ru-RU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21198" y="3330627"/>
            <a:ext cx="1637949" cy="701731"/>
          </a:xfrm>
          <a:prstGeom prst="rect">
            <a:avLst/>
          </a:prstGeom>
          <a:solidFill>
            <a:srgbClr val="FFFFE1"/>
          </a:solidFill>
          <a:ln w="19050" algn="ctr">
            <a:solidFill>
              <a:srgbClr val="21B04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4400" b="1" dirty="0" smtClean="0">
                <a:solidFill>
                  <a:srgbClr val="21B04C"/>
                </a:solidFill>
              </a:rPr>
              <a:t>ОТФ</a:t>
            </a:r>
            <a:r>
              <a:rPr lang="ru-RU" sz="4400" b="1" baseline="-25000" dirty="0" smtClean="0">
                <a:solidFill>
                  <a:srgbClr val="21B04C"/>
                </a:solidFill>
              </a:rPr>
              <a:t>1</a:t>
            </a:r>
            <a:endParaRPr lang="ru-RU" sz="4400" b="1" baseline="-25000" dirty="0">
              <a:solidFill>
                <a:srgbClr val="21B04C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301589" y="3324146"/>
            <a:ext cx="1637949" cy="701731"/>
          </a:xfrm>
          <a:prstGeom prst="rect">
            <a:avLst/>
          </a:prstGeom>
          <a:solidFill>
            <a:srgbClr val="FFFFE1"/>
          </a:solidFill>
          <a:ln w="19050" algn="ctr">
            <a:solidFill>
              <a:srgbClr val="21B04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  <a:defRPr sz="6000" b="1">
                <a:solidFill>
                  <a:srgbClr val="21B0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4400" dirty="0" smtClean="0"/>
              <a:t>ОТФ</a:t>
            </a:r>
            <a:r>
              <a:rPr lang="ru-RU" sz="4400" baseline="-25000" dirty="0" smtClean="0"/>
              <a:t>3</a:t>
            </a:r>
            <a:endParaRPr lang="ru-RU" sz="4400" baseline="-25000" dirty="0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902378" y="2132417"/>
            <a:ext cx="5274298" cy="646331"/>
          </a:xfrm>
          <a:prstGeom prst="rect">
            <a:avLst/>
          </a:prstGeom>
          <a:solidFill>
            <a:srgbClr val="007A37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4000" b="1" dirty="0" smtClean="0">
                <a:solidFill>
                  <a:schemeClr val="bg1"/>
                </a:solidFill>
              </a:rPr>
              <a:t>ЦЕЛОСТНЫЙ  ВПД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7176675" y="3324146"/>
            <a:ext cx="1657185" cy="701731"/>
          </a:xfrm>
          <a:prstGeom prst="rect">
            <a:avLst/>
          </a:prstGeom>
          <a:solidFill>
            <a:srgbClr val="FFFFE1"/>
          </a:solidFill>
          <a:ln w="19050" algn="ctr">
            <a:solidFill>
              <a:srgbClr val="21B04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  <a:defRPr sz="6000" b="1">
                <a:solidFill>
                  <a:srgbClr val="21B0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4400" dirty="0" smtClean="0"/>
              <a:t>ОТФ</a:t>
            </a:r>
            <a:r>
              <a:rPr lang="en-US" sz="4400" baseline="-25000" dirty="0" smtClean="0"/>
              <a:t>n</a:t>
            </a:r>
            <a:endParaRPr lang="ru-RU" sz="4400" baseline="-25000" dirty="0"/>
          </a:p>
        </p:txBody>
      </p:sp>
      <p:sp>
        <p:nvSpPr>
          <p:cNvPr id="10" name="WordArt 11"/>
          <p:cNvSpPr>
            <a:spLocks noChangeArrowheads="1" noChangeShapeType="1" noTextEdit="1"/>
          </p:cNvSpPr>
          <p:nvPr/>
        </p:nvSpPr>
        <p:spPr bwMode="auto">
          <a:xfrm>
            <a:off x="6362205" y="4079067"/>
            <a:ext cx="378000" cy="10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21B04C"/>
                </a:solidFill>
                <a:latin typeface="Arial" panose="020B0604020202020204" pitchFamily="34" charset="0"/>
              </a:rPr>
              <a:t>...</a:t>
            </a:r>
          </a:p>
        </p:txBody>
      </p:sp>
      <p:sp>
        <p:nvSpPr>
          <p:cNvPr id="11" name="AutoShape 34"/>
          <p:cNvSpPr>
            <a:spLocks/>
          </p:cNvSpPr>
          <p:nvPr/>
        </p:nvSpPr>
        <p:spPr bwMode="auto">
          <a:xfrm rot="-5400000" flipH="1">
            <a:off x="4386552" y="-1293504"/>
            <a:ext cx="305951" cy="8929347"/>
          </a:xfrm>
          <a:prstGeom prst="leftBrace">
            <a:avLst>
              <a:gd name="adj1" fmla="val 70086"/>
              <a:gd name="adj2" fmla="val 50141"/>
            </a:avLst>
          </a:prstGeom>
          <a:noFill/>
          <a:ln w="50800">
            <a:solidFill>
              <a:srgbClr val="21B0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endParaRPr lang="ru-RU" sz="1400">
              <a:latin typeface="Verdana" panose="020B0604030504040204" pitchFamily="34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311393" y="3336830"/>
            <a:ext cx="1637949" cy="701731"/>
          </a:xfrm>
          <a:prstGeom prst="rect">
            <a:avLst/>
          </a:prstGeom>
          <a:solidFill>
            <a:srgbClr val="FFFFE1"/>
          </a:solidFill>
          <a:ln w="19050" algn="ctr">
            <a:solidFill>
              <a:srgbClr val="21B04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  <a:defRPr sz="6000" b="1">
                <a:solidFill>
                  <a:srgbClr val="21B0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4400" dirty="0" smtClean="0"/>
              <a:t>ОТФ</a:t>
            </a:r>
            <a:r>
              <a:rPr lang="ru-RU" sz="4400" baseline="-25000" dirty="0" smtClean="0"/>
              <a:t>2</a:t>
            </a:r>
            <a:endParaRPr lang="ru-RU" sz="4400" baseline="-25000" dirty="0"/>
          </a:p>
        </p:txBody>
      </p:sp>
      <p:sp>
        <p:nvSpPr>
          <p:cNvPr id="13" name="AutoShape 34"/>
          <p:cNvSpPr>
            <a:spLocks/>
          </p:cNvSpPr>
          <p:nvPr/>
        </p:nvSpPr>
        <p:spPr bwMode="auto">
          <a:xfrm rot="-5400000" flipH="1">
            <a:off x="2755189" y="2596379"/>
            <a:ext cx="305951" cy="3876317"/>
          </a:xfrm>
          <a:prstGeom prst="leftBrace">
            <a:avLst>
              <a:gd name="adj1" fmla="val 70086"/>
              <a:gd name="adj2" fmla="val 50141"/>
            </a:avLst>
          </a:prstGeom>
          <a:noFill/>
          <a:ln w="50800">
            <a:solidFill>
              <a:schemeClr val="accent2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endParaRPr lang="ru-RU" sz="1400">
              <a:latin typeface="Verdana" panose="020B0604030504040204" pitchFamily="34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2165237" y="4673828"/>
            <a:ext cx="1015086" cy="590931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>
              <a:defRPr lang="ru-RU"/>
            </a:defPPr>
            <a:lvl1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  <a:defRPr sz="6000" b="1">
                <a:solidFill>
                  <a:srgbClr val="21B0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ТФ</a:t>
            </a:r>
            <a:r>
              <a:rPr lang="ru-RU" sz="3600" baseline="-25000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  <a:endParaRPr lang="ru-RU" sz="3600" baseline="-25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3738691" y="4646135"/>
            <a:ext cx="1031116" cy="590931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>
              <a:defRPr lang="ru-RU"/>
            </a:defPPr>
            <a:lvl1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  <a:defRPr sz="6000" b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3600" dirty="0"/>
              <a:t>ТФ</a:t>
            </a:r>
            <a:r>
              <a:rPr lang="en-US" sz="3600" baseline="-25000" dirty="0"/>
              <a:t>n</a:t>
            </a:r>
            <a:endParaRPr lang="ru-RU" sz="3600" baseline="-25000" dirty="0"/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1091924" y="4656666"/>
            <a:ext cx="1015086" cy="590931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>
              <a:defRPr lang="ru-RU"/>
            </a:defPPr>
            <a:lvl1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  <a:defRPr sz="6000" b="1">
                <a:solidFill>
                  <a:srgbClr val="21B0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ТФ</a:t>
            </a:r>
            <a:r>
              <a:rPr lang="ru-RU" sz="3600" baseline="-25000" dirty="0" smtClean="0">
                <a:solidFill>
                  <a:schemeClr val="accent2">
                    <a:lumMod val="50000"/>
                  </a:schemeClr>
                </a:solidFill>
              </a:rPr>
              <a:t>1</a:t>
            </a:r>
            <a:endParaRPr lang="ru-RU" sz="3600" baseline="-25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7" name="WordArt 11"/>
          <p:cNvSpPr>
            <a:spLocks noChangeArrowheads="1" noChangeShapeType="1" noTextEdit="1"/>
          </p:cNvSpPr>
          <p:nvPr/>
        </p:nvSpPr>
        <p:spPr bwMode="auto">
          <a:xfrm>
            <a:off x="3314708" y="5282373"/>
            <a:ext cx="243000" cy="7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...</a:t>
            </a:r>
          </a:p>
        </p:txBody>
      </p:sp>
      <p:sp>
        <p:nvSpPr>
          <p:cNvPr id="18" name="AutoShape 34"/>
          <p:cNvSpPr>
            <a:spLocks/>
          </p:cNvSpPr>
          <p:nvPr/>
        </p:nvSpPr>
        <p:spPr bwMode="auto">
          <a:xfrm rot="-5400000" flipH="1">
            <a:off x="2551479" y="4329514"/>
            <a:ext cx="305951" cy="2880725"/>
          </a:xfrm>
          <a:prstGeom prst="leftBrace">
            <a:avLst>
              <a:gd name="adj1" fmla="val 70086"/>
              <a:gd name="adj2" fmla="val 50141"/>
            </a:avLst>
          </a:prstGeom>
          <a:noFill/>
          <a:ln w="50800">
            <a:solidFill>
              <a:schemeClr val="accent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endParaRPr lang="ru-RU" sz="1400">
              <a:latin typeface="Verdana" panose="020B060403050404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1357828" y="5922853"/>
            <a:ext cx="702584" cy="369332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  <a:defRPr sz="6000" b="1">
                <a:solidFill>
                  <a:srgbClr val="21B0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ТД</a:t>
            </a:r>
            <a:r>
              <a:rPr lang="ru-RU" sz="2000" baseline="-25000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endParaRPr lang="ru-RU" sz="2000" baseline="-25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2165237" y="5944172"/>
            <a:ext cx="702584" cy="369332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  <a:defRPr sz="6000" b="1">
                <a:solidFill>
                  <a:srgbClr val="21B0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ТД</a:t>
            </a:r>
            <a:r>
              <a:rPr lang="en-US" sz="2000" baseline="-25000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endParaRPr lang="ru-RU" sz="2000" baseline="-25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3323627" y="5944172"/>
            <a:ext cx="702584" cy="369332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  <a:defRPr sz="6000" b="1">
                <a:solidFill>
                  <a:srgbClr val="21B0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ТД</a:t>
            </a:r>
            <a:r>
              <a:rPr lang="en-US" sz="2000" baseline="-25000" dirty="0" smtClean="0">
                <a:solidFill>
                  <a:schemeClr val="accent1">
                    <a:lumMod val="75000"/>
                  </a:schemeClr>
                </a:solidFill>
              </a:rPr>
              <a:t>n</a:t>
            </a:r>
            <a:endParaRPr lang="ru-RU" sz="2000" baseline="-25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2" name="WordArt 11"/>
          <p:cNvSpPr>
            <a:spLocks noChangeArrowheads="1" noChangeShapeType="1" noTextEdit="1"/>
          </p:cNvSpPr>
          <p:nvPr/>
        </p:nvSpPr>
        <p:spPr bwMode="auto">
          <a:xfrm>
            <a:off x="3045958" y="6422383"/>
            <a:ext cx="160292" cy="3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414311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 animBg="1"/>
      <p:bldP spid="19" grpId="0" animBg="1"/>
      <p:bldP spid="20" grpId="0" animBg="1"/>
      <p:bldP spid="21" grpId="0" animBg="1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4" y="116632"/>
            <a:ext cx="9036496" cy="64807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CC3300"/>
                </a:solidFill>
                <a:latin typeface="Bookman Old Style" panose="02050604050505020204" pitchFamily="18" charset="0"/>
              </a:rPr>
              <a:t>НОРМАТИВНАЯ БАЗА ПО РАЗРАБОТКЕ И ПРИМЕНЕНИЮ ПРОФЕССИОНАЛЬНЫХ СТАНДАРТОВ</a:t>
            </a:r>
            <a:endParaRPr lang="ru-RU" sz="2000" b="1" dirty="0">
              <a:solidFill>
                <a:srgbClr val="CC3300"/>
              </a:solidFill>
              <a:latin typeface="Bookman Old Style" panose="02050604050505020204" pitchFamily="18" charset="0"/>
            </a:endParaRPr>
          </a:p>
        </p:txBody>
      </p:sp>
      <p:graphicFrame>
        <p:nvGraphicFramePr>
          <p:cNvPr id="240644" name="Group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3148812"/>
              </p:ext>
            </p:extLst>
          </p:nvPr>
        </p:nvGraphicFramePr>
        <p:xfrm>
          <a:off x="107504" y="1124744"/>
          <a:ext cx="8928992" cy="509847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456384"/>
                <a:gridCol w="5472608"/>
              </a:tblGrid>
              <a:tr h="6987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000" kern="1200" dirty="0" smtClean="0"/>
                        <a:t>Нормативный документ</a:t>
                      </a:r>
                      <a:endParaRPr lang="ru-RU" sz="20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000" kern="1200" dirty="0" smtClean="0"/>
                        <a:t>Содержание принятых решений</a:t>
                      </a:r>
                      <a:endParaRPr lang="ru-RU" sz="20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16969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000" kern="1200" dirty="0" smtClean="0"/>
                        <a:t>1. Указ Президента РФ от 7.05.2012 г. № 597 ««О мероприятиях по реализации государственной социальной политики»</a:t>
                      </a:r>
                      <a:endParaRPr lang="ru-RU" sz="20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000" kern="1200" dirty="0" smtClean="0"/>
                        <a:t>Разработать к 2015 г. и утвердить не менее 800 профессиональных стандартов</a:t>
                      </a:r>
                      <a:endParaRPr lang="ru-RU" sz="20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8983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000" kern="1200" smtClean="0"/>
                        <a:t>2. Распоряжение Правительства РФ №2204-р от 29.11.2012 г.</a:t>
                      </a:r>
                      <a:endParaRPr lang="ru-RU" sz="2000" kern="120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000" kern="1200" dirty="0" smtClean="0"/>
                        <a:t>Осуществить развитие национальной системы квалификаций</a:t>
                      </a:r>
                      <a:endParaRPr lang="ru-RU" sz="20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16969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000" kern="1200" dirty="0" smtClean="0"/>
                        <a:t>3. ФЗ РФ №  236 от 3.12.2012 г. "О внесении изменений в ТК  и статью 1 Федерального закона "О техническом регулировании"</a:t>
                      </a:r>
                      <a:endParaRPr lang="ru-RU" sz="20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000" kern="1200" dirty="0" smtClean="0"/>
                        <a:t>Закрепление понятий «квалификация», «профессиональный стандарт», установление сущности ПС как характеристики уровня квалификации</a:t>
                      </a:r>
                      <a:endParaRPr lang="ru-RU" sz="20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80898" name="Содержимое 2"/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ru-RU" sz="320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586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4" y="116632"/>
            <a:ext cx="9036496" cy="64807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CC3300"/>
                </a:solidFill>
                <a:latin typeface="Bookman Old Style" panose="02050604050505020204" pitchFamily="18" charset="0"/>
              </a:rPr>
              <a:t>НОРМАТИВНАЯ БАЗА ПО РАЗРАБОТКЕ И ПРИМЕНЕНИЮ ПРОФЕССИОНАЛЬНЫХ СТАНДАРТОВ</a:t>
            </a:r>
            <a:endParaRPr lang="ru-RU" sz="2000" b="1" dirty="0">
              <a:solidFill>
                <a:srgbClr val="CC3300"/>
              </a:solidFill>
              <a:latin typeface="Bookman Old Style" panose="02050604050505020204" pitchFamily="18" charset="0"/>
            </a:endParaRPr>
          </a:p>
        </p:txBody>
      </p:sp>
      <p:graphicFrame>
        <p:nvGraphicFramePr>
          <p:cNvPr id="240644" name="Group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0316421"/>
              </p:ext>
            </p:extLst>
          </p:nvPr>
        </p:nvGraphicFramePr>
        <p:xfrm>
          <a:off x="179512" y="864875"/>
          <a:ext cx="8784976" cy="60350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232248"/>
                <a:gridCol w="6552728"/>
              </a:tblGrid>
              <a:tr h="584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kern="1200" dirty="0" smtClean="0"/>
                        <a:t>Нормативный документ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kern="1200" dirty="0" smtClean="0"/>
                        <a:t>Содержание принятых решений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/>
                </a:tc>
              </a:tr>
              <a:tr h="25839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kern="1200" dirty="0" smtClean="0"/>
                        <a:t>4</a:t>
                      </a:r>
                      <a:r>
                        <a:rPr lang="ru-RU" sz="1800" kern="1200" dirty="0" smtClean="0"/>
                        <a:t>. Постановление Правительства РФ от 22.01.2013 г. № 23 «О правилах разработки, утверждения и применения профессиональных стандартов» -</a:t>
                      </a:r>
                      <a:endParaRPr lang="ru-RU" sz="1800" i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kern="1200" dirty="0" smtClean="0"/>
                        <a:t>Определить порядок  разработки, утверждения и применения профессиональных стандартов: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kern="1200" dirty="0" smtClean="0"/>
                        <a:t>а) работодателями  при формировании кадровой политики и в управлении персоналом, при организации обучения и аттестации  работников, разработке должностных инструкций, тарификации работ, присвоении тарифных разрядов работникам и установлении систем оплаты труда с учетом особенностей организации производства, труда и управления;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kern="1200" dirty="0" smtClean="0"/>
                        <a:t>б) образовательными организациями профессионального образования при разработке профессиональных образовательных программ;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kern="1200" dirty="0" smtClean="0"/>
                        <a:t> в) при разработке ФГОС профессионального образования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i="1" kern="1200" dirty="0" smtClean="0">
                          <a:solidFill>
                            <a:srgbClr val="FF0000"/>
                          </a:solidFill>
                        </a:rPr>
                        <a:t>В части применения утратило силу с 01.07.2016 </a:t>
                      </a:r>
                      <a:r>
                        <a:rPr lang="ru-RU" sz="1800" kern="1200" dirty="0" smtClean="0"/>
                        <a:t>                           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/>
                </a:tc>
              </a:tr>
              <a:tr h="1510635">
                <a:tc>
                  <a:txBody>
                    <a:bodyPr/>
                    <a:lstStyle/>
                    <a:p>
                      <a:pPr fontAlgn="base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Постановление Правительства РФ </a:t>
                      </a:r>
                    </a:p>
                    <a:p>
                      <a:pPr fontAlgn="base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 13.05.2016</a:t>
                      </a:r>
                    </a:p>
                    <a:p>
                      <a:pPr fontAlgn="base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 406 «О внесении изменений в ПП РФ </a:t>
                      </a:r>
                    </a:p>
                    <a:p>
                      <a:pPr fontAlgn="base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 22.01.2013 N 23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Исключить требования по применению профессиональных стандартов. Установить 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порядок разработки и утверждения профессиональных стандартов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80898" name="Содержимое 2"/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ru-RU" sz="360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3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9"/>
          <p:cNvGraphicFramePr>
            <a:graphicFrameLocks/>
          </p:cNvGraphicFramePr>
          <p:nvPr/>
        </p:nvGraphicFramePr>
        <p:xfrm>
          <a:off x="107504" y="884128"/>
          <a:ext cx="8856984" cy="58572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572000"/>
                <a:gridCol w="42849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Нормативный документ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Содержание принятых решений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174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/>
                        <a:t>6. Приказ Минтруда России №148н от 12 апреля 2013 г. «Об утверждении уровней квалификации в целях разработки проектов профессиональных стандартов»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Установить 9 квалификационных</a:t>
                      </a:r>
                      <a:r>
                        <a:rPr lang="ru-RU" sz="1800" kern="1200" baseline="0" dirty="0" smtClean="0"/>
                        <a:t> уровней, в основе которых лежат:</a:t>
                      </a:r>
                    </a:p>
                    <a:p>
                      <a:r>
                        <a:rPr lang="ru-RU" sz="1800" kern="1200" baseline="0" dirty="0" smtClean="0"/>
                        <a:t>уровень полномочий и ответственности;</a:t>
                      </a:r>
                    </a:p>
                    <a:p>
                      <a:r>
                        <a:rPr lang="ru-RU" sz="1800" kern="1200" baseline="0" dirty="0" smtClean="0"/>
                        <a:t>характер умений;</a:t>
                      </a:r>
                    </a:p>
                    <a:p>
                      <a:r>
                        <a:rPr lang="ru-RU" sz="1800" kern="1200" baseline="0" dirty="0" smtClean="0"/>
                        <a:t>характер знаний;</a:t>
                      </a:r>
                    </a:p>
                    <a:p>
                      <a:r>
                        <a:rPr lang="ru-RU" sz="1800" kern="1200" dirty="0" smtClean="0"/>
                        <a:t>основные пути</a:t>
                      </a:r>
                      <a:r>
                        <a:rPr lang="ru-RU" sz="1800" kern="1200" baseline="0" dirty="0" smtClean="0"/>
                        <a:t> достижения квалификаций</a:t>
                      </a:r>
                      <a:endParaRPr lang="ru-RU" sz="18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smtClean="0"/>
                        <a:t>7.  Единые рекомендации по установлению систем оплаты труда для муниципальных и государственных учреждений, утвержденные решением Российской трехсторонней комиссии по регулированию социально-трудовых отношений (утверждаются ежегодно)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smtClean="0"/>
                        <a:t>При установлении уровня оплаты труда руководствоваться как показателями ЕТКС, так и содержанием профессиональных стандартов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8. </a:t>
                      </a:r>
                      <a:r>
                        <a:rPr kumimoji="0" lang="ru-RU" altLang="ru-RU" sz="1800" kern="1200" noProof="0" dirty="0" smtClean="0"/>
                        <a:t>Федеральный закон от 02.05.2015 N 122-ФЗ "О внесении изменений в Трудовой кодекс Российской Федерации и статьи 11 и 73 Федерального закона «Об образовании в Российской Федерации»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/>
                        <a:t>Коррекция понятия  «</a:t>
                      </a:r>
                      <a:r>
                        <a:rPr lang="ru-RU" sz="1800" kern="1200" baseline="0" dirty="0" smtClean="0"/>
                        <a:t>профессиональный стандарт», законодательное закрепление порядка применения профессиональных стандартов.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CC3300"/>
                </a:solidFill>
                <a:latin typeface="Bookman Old Style" panose="02050604050505020204" pitchFamily="18" charset="0"/>
              </a:rPr>
              <a:t>НОРМАТИВНАЯ БАЗА ПО РАЗРАБОТКЕ И ПРИМЕНЕНИЮ ПРОФЕССИОНАЛЬНЫХ СТАНДАРТОВ</a:t>
            </a:r>
            <a:endParaRPr lang="ru-RU" sz="2000" b="1" dirty="0">
              <a:solidFill>
                <a:srgbClr val="CC33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19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9"/>
          <p:cNvGraphicFramePr>
            <a:graphicFrameLocks/>
          </p:cNvGraphicFramePr>
          <p:nvPr/>
        </p:nvGraphicFramePr>
        <p:xfrm>
          <a:off x="179512" y="692696"/>
          <a:ext cx="8856984" cy="57962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08920"/>
                <a:gridCol w="514806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+mn-lt"/>
                        </a:rPr>
                        <a:t>Нормативный документ</a:t>
                      </a:r>
                      <a:endParaRPr lang="ru-RU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+mn-lt"/>
                        </a:rPr>
                        <a:t>Содержание принятых решений</a:t>
                      </a:r>
                      <a:endParaRPr lang="ru-RU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latin typeface="+mn-lt"/>
                        </a:rPr>
                        <a:t>9. </a:t>
                      </a:r>
                      <a:r>
                        <a:rPr lang="ru-RU" sz="1800" kern="1200" dirty="0" smtClean="0"/>
                        <a:t> </a:t>
                      </a:r>
                      <a:r>
                        <a:rPr kumimoji="0" lang="ru-RU" altLang="ru-RU" sz="1800" kern="1200" noProof="0" dirty="0" smtClean="0"/>
                        <a:t>Федеральный закон от 03.07.2016 N  2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38-ФЗ</a:t>
                      </a:r>
                      <a:r>
                        <a:rPr lang="ru-RU" sz="1800" b="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«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  <a:r>
                        <a:rPr lang="ru-RU" sz="1800" b="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независимой</a:t>
                      </a:r>
                      <a:r>
                        <a:rPr lang="ru-RU" sz="1800" b="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оценке квалификации»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Предусматривает формирование объединениями работодателей и профсоюзами системы независимой оценки квалификации на соответствие профессиональным стандартам.</a:t>
                      </a:r>
                      <a:endParaRPr lang="ru-RU" sz="1800" kern="1200" baseline="0" dirty="0" smtClean="0">
                        <a:latin typeface="+mn-lt"/>
                      </a:endParaRP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latin typeface="+mn-lt"/>
                        </a:rPr>
                        <a:t>10. Постановление Правительства РФ от 27 июня 2016 г. N 584 «Об особенностях применения профессиональных стандартов </a:t>
                      </a:r>
                      <a:r>
                        <a:rPr lang="ru-RU" sz="1400" kern="1200" dirty="0" smtClean="0">
                          <a:latin typeface="+mn-lt"/>
                        </a:rPr>
                        <a:t>в части требований, обязательных для применения государственными внебюджетными фондами РФ, государственными или муниципальными учреждениями, государственными или муниципальными унитарными предприятиями, а также государственными корпорациями, государственными компаниями и хозяйственными обществами, более пятидесяти процентов акций (долей) в уставном капитале которых находится в государственной собственности  или муниципальной собственности».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Вводит порядок поэтапного внедрения профессиональных стандартов. 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91264" cy="70609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CC3300"/>
                </a:solidFill>
                <a:latin typeface="Bookman Old Style" panose="02050604050505020204" pitchFamily="18" charset="0"/>
              </a:rPr>
              <a:t>НОРМАТИВНАЯ БАЗА ПО РАЗРАБОТКЕ И ПРИМЕНЕНИЮ ПРОФЕССИОНАЛЬНЫХ СТАНДАРТОВ</a:t>
            </a:r>
            <a:endParaRPr lang="ru-RU" sz="2000" b="1" dirty="0">
              <a:solidFill>
                <a:srgbClr val="CC33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19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323528" y="404664"/>
          <a:ext cx="8496944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/>
          </p:cNvSpPr>
          <p:nvPr/>
        </p:nvSpPr>
        <p:spPr bwMode="auto">
          <a:xfrm>
            <a:off x="107504" y="0"/>
            <a:ext cx="8856662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 dirty="0" smtClean="0">
                <a:solidFill>
                  <a:srgbClr val="0C788E"/>
                </a:solidFill>
                <a:latin typeface="Times New Roman" pitchFamily="18" charset="0"/>
                <a:cs typeface="Times New Roman" pitchFamily="18" charset="0"/>
              </a:rPr>
              <a:t>Профессиональные стандарты: механизм разработки и утверждения</a:t>
            </a:r>
            <a:endParaRPr lang="ru-RU" sz="2400" b="1" dirty="0">
              <a:solidFill>
                <a:srgbClr val="0C788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2268538" y="836836"/>
            <a:ext cx="6629400" cy="1368028"/>
          </a:xfrm>
          <a:custGeom>
            <a:avLst/>
            <a:gdLst>
              <a:gd name="connsiteX0" fmla="*/ 220957 w 1325715"/>
              <a:gd name="connsiteY0" fmla="*/ 0 h 6630571"/>
              <a:gd name="connsiteX1" fmla="*/ 1104758 w 1325715"/>
              <a:gd name="connsiteY1" fmla="*/ 0 h 6630571"/>
              <a:gd name="connsiteX2" fmla="*/ 1325715 w 1325715"/>
              <a:gd name="connsiteY2" fmla="*/ 220957 h 6630571"/>
              <a:gd name="connsiteX3" fmla="*/ 1325715 w 1325715"/>
              <a:gd name="connsiteY3" fmla="*/ 6630571 h 6630571"/>
              <a:gd name="connsiteX4" fmla="*/ 1325715 w 1325715"/>
              <a:gd name="connsiteY4" fmla="*/ 6630571 h 6630571"/>
              <a:gd name="connsiteX5" fmla="*/ 0 w 1325715"/>
              <a:gd name="connsiteY5" fmla="*/ 6630571 h 6630571"/>
              <a:gd name="connsiteX6" fmla="*/ 0 w 1325715"/>
              <a:gd name="connsiteY6" fmla="*/ 6630571 h 6630571"/>
              <a:gd name="connsiteX7" fmla="*/ 0 w 1325715"/>
              <a:gd name="connsiteY7" fmla="*/ 220957 h 6630571"/>
              <a:gd name="connsiteX8" fmla="*/ 220957 w 1325715"/>
              <a:gd name="connsiteY8" fmla="*/ 0 h 6630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5715" h="6630571">
                <a:moveTo>
                  <a:pt x="1325715" y="1105119"/>
                </a:moveTo>
                <a:lnTo>
                  <a:pt x="1325715" y="5525452"/>
                </a:lnTo>
                <a:cubicBezTo>
                  <a:pt x="1325715" y="6135790"/>
                  <a:pt x="1305936" y="6630568"/>
                  <a:pt x="1281537" y="6630568"/>
                </a:cubicBezTo>
                <a:lnTo>
                  <a:pt x="0" y="6630568"/>
                </a:lnTo>
                <a:lnTo>
                  <a:pt x="0" y="6630568"/>
                </a:lnTo>
                <a:lnTo>
                  <a:pt x="0" y="3"/>
                </a:lnTo>
                <a:lnTo>
                  <a:pt x="0" y="3"/>
                </a:lnTo>
                <a:lnTo>
                  <a:pt x="1281537" y="3"/>
                </a:lnTo>
                <a:cubicBezTo>
                  <a:pt x="1305936" y="3"/>
                  <a:pt x="1325715" y="494781"/>
                  <a:pt x="1325715" y="1105119"/>
                </a:cubicBezTo>
                <a:close/>
              </a:path>
            </a:pathLst>
          </a:cu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47650" tIns="188542" rIns="312366" bIns="188542" spcCol="1270" anchor="ctr"/>
          <a:lstStyle/>
          <a:p>
            <a:pPr marL="57150" lvl="1" indent="-57150" defTabSz="466725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Российский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союз промышленников и предпринимателей –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коммерческого сектора экономики (при государственной поддержке разработки профессиональных стандартов)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" lvl="1" indent="-57150" defTabSz="466725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Минтруд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России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бюджетная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сфера и приоритетные направления экономики</a:t>
            </a:r>
          </a:p>
          <a:p>
            <a:pPr marL="57150" lvl="1" indent="-57150" defTabSz="466725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инициативная разработка (за счет собственных средств разработчиков)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179388" y="765398"/>
            <a:ext cx="2016125" cy="1150938"/>
          </a:xfrm>
          <a:custGeom>
            <a:avLst/>
            <a:gdLst>
              <a:gd name="connsiteX0" fmla="*/ 0 w 2022189"/>
              <a:gd name="connsiteY0" fmla="*/ 211657 h 1269917"/>
              <a:gd name="connsiteX1" fmla="*/ 211657 w 2022189"/>
              <a:gd name="connsiteY1" fmla="*/ 0 h 1269917"/>
              <a:gd name="connsiteX2" fmla="*/ 1810532 w 2022189"/>
              <a:gd name="connsiteY2" fmla="*/ 0 h 1269917"/>
              <a:gd name="connsiteX3" fmla="*/ 2022189 w 2022189"/>
              <a:gd name="connsiteY3" fmla="*/ 211657 h 1269917"/>
              <a:gd name="connsiteX4" fmla="*/ 2022189 w 2022189"/>
              <a:gd name="connsiteY4" fmla="*/ 1058260 h 1269917"/>
              <a:gd name="connsiteX5" fmla="*/ 1810532 w 2022189"/>
              <a:gd name="connsiteY5" fmla="*/ 1269917 h 1269917"/>
              <a:gd name="connsiteX6" fmla="*/ 211657 w 2022189"/>
              <a:gd name="connsiteY6" fmla="*/ 1269917 h 1269917"/>
              <a:gd name="connsiteX7" fmla="*/ 0 w 2022189"/>
              <a:gd name="connsiteY7" fmla="*/ 1058260 h 1269917"/>
              <a:gd name="connsiteX8" fmla="*/ 0 w 2022189"/>
              <a:gd name="connsiteY8" fmla="*/ 211657 h 1269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22189" h="1269917">
                <a:moveTo>
                  <a:pt x="0" y="211657"/>
                </a:moveTo>
                <a:cubicBezTo>
                  <a:pt x="0" y="94762"/>
                  <a:pt x="94762" y="0"/>
                  <a:pt x="211657" y="0"/>
                </a:cubicBezTo>
                <a:lnTo>
                  <a:pt x="1810532" y="0"/>
                </a:lnTo>
                <a:cubicBezTo>
                  <a:pt x="1927427" y="0"/>
                  <a:pt x="2022189" y="94762"/>
                  <a:pt x="2022189" y="211657"/>
                </a:cubicBezTo>
                <a:lnTo>
                  <a:pt x="2022189" y="1058260"/>
                </a:lnTo>
                <a:cubicBezTo>
                  <a:pt x="2022189" y="1175155"/>
                  <a:pt x="1927427" y="1269917"/>
                  <a:pt x="1810532" y="1269917"/>
                </a:cubicBezTo>
                <a:lnTo>
                  <a:pt x="211657" y="1269917"/>
                </a:lnTo>
                <a:cubicBezTo>
                  <a:pt x="94762" y="1269917"/>
                  <a:pt x="0" y="1175155"/>
                  <a:pt x="0" y="1058260"/>
                </a:cubicBezTo>
                <a:lnTo>
                  <a:pt x="0" y="21165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07712" tIns="84852" rIns="107712" bIns="84852" spcCol="1270" anchor="ctr"/>
          <a:lstStyle/>
          <a:p>
            <a:pPr algn="ctr" defTabSz="5334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36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разработки профессиональных стандартов</a:t>
            </a:r>
          </a:p>
        </p:txBody>
      </p:sp>
      <p:sp>
        <p:nvSpPr>
          <p:cNvPr id="13" name="Полилиния 12"/>
          <p:cNvSpPr/>
          <p:nvPr/>
        </p:nvSpPr>
        <p:spPr>
          <a:xfrm>
            <a:off x="2195513" y="3429099"/>
            <a:ext cx="6629400" cy="2016125"/>
          </a:xfrm>
          <a:custGeom>
            <a:avLst/>
            <a:gdLst>
              <a:gd name="connsiteX0" fmla="*/ 220957 w 1325715"/>
              <a:gd name="connsiteY0" fmla="*/ 0 h 6630571"/>
              <a:gd name="connsiteX1" fmla="*/ 1104758 w 1325715"/>
              <a:gd name="connsiteY1" fmla="*/ 0 h 6630571"/>
              <a:gd name="connsiteX2" fmla="*/ 1325715 w 1325715"/>
              <a:gd name="connsiteY2" fmla="*/ 220957 h 6630571"/>
              <a:gd name="connsiteX3" fmla="*/ 1325715 w 1325715"/>
              <a:gd name="connsiteY3" fmla="*/ 6630571 h 6630571"/>
              <a:gd name="connsiteX4" fmla="*/ 1325715 w 1325715"/>
              <a:gd name="connsiteY4" fmla="*/ 6630571 h 6630571"/>
              <a:gd name="connsiteX5" fmla="*/ 0 w 1325715"/>
              <a:gd name="connsiteY5" fmla="*/ 6630571 h 6630571"/>
              <a:gd name="connsiteX6" fmla="*/ 0 w 1325715"/>
              <a:gd name="connsiteY6" fmla="*/ 6630571 h 6630571"/>
              <a:gd name="connsiteX7" fmla="*/ 0 w 1325715"/>
              <a:gd name="connsiteY7" fmla="*/ 220957 h 6630571"/>
              <a:gd name="connsiteX8" fmla="*/ 220957 w 1325715"/>
              <a:gd name="connsiteY8" fmla="*/ 0 h 6630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5715" h="6630571">
                <a:moveTo>
                  <a:pt x="1325715" y="1105119"/>
                </a:moveTo>
                <a:lnTo>
                  <a:pt x="1325715" y="5525452"/>
                </a:lnTo>
                <a:cubicBezTo>
                  <a:pt x="1325715" y="6135790"/>
                  <a:pt x="1305936" y="6630568"/>
                  <a:pt x="1281537" y="6630568"/>
                </a:cubicBezTo>
                <a:lnTo>
                  <a:pt x="0" y="6630568"/>
                </a:lnTo>
                <a:lnTo>
                  <a:pt x="0" y="6630568"/>
                </a:lnTo>
                <a:lnTo>
                  <a:pt x="0" y="3"/>
                </a:lnTo>
                <a:lnTo>
                  <a:pt x="0" y="3"/>
                </a:lnTo>
                <a:lnTo>
                  <a:pt x="1281537" y="3"/>
                </a:lnTo>
                <a:cubicBezTo>
                  <a:pt x="1305936" y="3"/>
                  <a:pt x="1325715" y="494781"/>
                  <a:pt x="1325715" y="1105119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  <a:alpha val="9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47650" tIns="188541" rIns="312366" bIns="188541" spcCol="1270" anchor="ctr"/>
          <a:lstStyle/>
          <a:p>
            <a:pPr marL="269875" lvl="1" indent="-269875" defTabSz="622300">
              <a:lnSpc>
                <a:spcPct val="80000"/>
              </a:lnSpc>
              <a:spcAft>
                <a:spcPct val="15000"/>
              </a:spcAft>
              <a:buFont typeface="+mj-lt"/>
              <a:buAutoNum type="arabicPeriod"/>
              <a:defRPr/>
            </a:pPr>
            <a:r>
              <a:rPr lang="ru-RU" sz="136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Разработчик – регистрация уведомления о разработке профессионального стандарта на сайте </a:t>
            </a:r>
            <a:r>
              <a:rPr lang="en-US" sz="136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http://profstandart.rosmintrud.ru/</a:t>
            </a:r>
            <a:endParaRPr lang="ru-RU" sz="136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9875" lvl="1" indent="-269875" defTabSz="622300">
              <a:lnSpc>
                <a:spcPct val="80000"/>
              </a:lnSpc>
              <a:spcAft>
                <a:spcPct val="15000"/>
              </a:spcAft>
              <a:buFont typeface="+mj-lt"/>
              <a:buAutoNum type="arabicPeriod"/>
              <a:defRPr/>
            </a:pPr>
            <a:r>
              <a:rPr lang="ru-RU" sz="136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Разработчик – проведение профессионально-общественного обсуждения профессионального стандарта</a:t>
            </a:r>
          </a:p>
          <a:p>
            <a:pPr marL="269875" lvl="1" indent="-269875" defTabSz="622300">
              <a:lnSpc>
                <a:spcPct val="80000"/>
              </a:lnSpc>
              <a:spcAft>
                <a:spcPct val="15000"/>
              </a:spcAft>
              <a:buFont typeface="+mj-lt"/>
              <a:buAutoNum type="arabicPeriod"/>
              <a:defRPr/>
            </a:pPr>
            <a:r>
              <a:rPr lang="ru-RU" sz="136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Минтруд России – размещение профессионального стандарта для общественного обсуждения на сайте </a:t>
            </a:r>
            <a:r>
              <a:rPr lang="ru-RU" sz="136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http://regulation.gov.ru/</a:t>
            </a:r>
            <a:endParaRPr lang="ru-RU" sz="136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9875" lvl="1" indent="-269875" defTabSz="622300">
              <a:lnSpc>
                <a:spcPct val="80000"/>
              </a:lnSpc>
              <a:spcAft>
                <a:spcPct val="15000"/>
              </a:spcAft>
              <a:buFont typeface="+mj-lt"/>
              <a:buAutoNum type="arabicPeriod"/>
              <a:defRPr/>
            </a:pPr>
            <a:r>
              <a:rPr lang="ru-RU" sz="136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Федеральные органы исполнительной власти – заключение на профессиональный стандарт</a:t>
            </a:r>
          </a:p>
          <a:p>
            <a:pPr marL="269875" lvl="1" indent="-269875" defTabSz="622300">
              <a:lnSpc>
                <a:spcPct val="80000"/>
              </a:lnSpc>
              <a:spcAft>
                <a:spcPct val="15000"/>
              </a:spcAft>
              <a:buFont typeface="+mj-lt"/>
              <a:buAutoNum type="arabicPeriod"/>
              <a:defRPr/>
            </a:pPr>
            <a:r>
              <a:rPr lang="ru-RU" sz="136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Национальный совет при Президенте Российской Федерации по профессиональным квалификациям -  экспертиза и одобрение профессионального стандарта</a:t>
            </a:r>
          </a:p>
        </p:txBody>
      </p:sp>
      <p:sp>
        <p:nvSpPr>
          <p:cNvPr id="14" name="Полилиния 13"/>
          <p:cNvSpPr/>
          <p:nvPr/>
        </p:nvSpPr>
        <p:spPr>
          <a:xfrm>
            <a:off x="179388" y="3429099"/>
            <a:ext cx="2022475" cy="1873250"/>
          </a:xfrm>
          <a:custGeom>
            <a:avLst/>
            <a:gdLst>
              <a:gd name="connsiteX0" fmla="*/ 0 w 2022189"/>
              <a:gd name="connsiteY0" fmla="*/ 254371 h 1526196"/>
              <a:gd name="connsiteX1" fmla="*/ 254371 w 2022189"/>
              <a:gd name="connsiteY1" fmla="*/ 0 h 1526196"/>
              <a:gd name="connsiteX2" fmla="*/ 1767818 w 2022189"/>
              <a:gd name="connsiteY2" fmla="*/ 0 h 1526196"/>
              <a:gd name="connsiteX3" fmla="*/ 2022189 w 2022189"/>
              <a:gd name="connsiteY3" fmla="*/ 254371 h 1526196"/>
              <a:gd name="connsiteX4" fmla="*/ 2022189 w 2022189"/>
              <a:gd name="connsiteY4" fmla="*/ 1271825 h 1526196"/>
              <a:gd name="connsiteX5" fmla="*/ 1767818 w 2022189"/>
              <a:gd name="connsiteY5" fmla="*/ 1526196 h 1526196"/>
              <a:gd name="connsiteX6" fmla="*/ 254371 w 2022189"/>
              <a:gd name="connsiteY6" fmla="*/ 1526196 h 1526196"/>
              <a:gd name="connsiteX7" fmla="*/ 0 w 2022189"/>
              <a:gd name="connsiteY7" fmla="*/ 1271825 h 1526196"/>
              <a:gd name="connsiteX8" fmla="*/ 0 w 2022189"/>
              <a:gd name="connsiteY8" fmla="*/ 254371 h 1526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22189" h="1526196">
                <a:moveTo>
                  <a:pt x="0" y="254371"/>
                </a:moveTo>
                <a:cubicBezTo>
                  <a:pt x="0" y="113886"/>
                  <a:pt x="113886" y="0"/>
                  <a:pt x="254371" y="0"/>
                </a:cubicBezTo>
                <a:lnTo>
                  <a:pt x="1767818" y="0"/>
                </a:lnTo>
                <a:cubicBezTo>
                  <a:pt x="1908303" y="0"/>
                  <a:pt x="2022189" y="113886"/>
                  <a:pt x="2022189" y="254371"/>
                </a:cubicBezTo>
                <a:lnTo>
                  <a:pt x="2022189" y="1271825"/>
                </a:lnTo>
                <a:cubicBezTo>
                  <a:pt x="2022189" y="1412310"/>
                  <a:pt x="1908303" y="1526196"/>
                  <a:pt x="1767818" y="1526196"/>
                </a:cubicBezTo>
                <a:lnTo>
                  <a:pt x="254371" y="1526196"/>
                </a:lnTo>
                <a:cubicBezTo>
                  <a:pt x="113886" y="1526196"/>
                  <a:pt x="0" y="1412310"/>
                  <a:pt x="0" y="1271825"/>
                </a:cubicBezTo>
                <a:lnTo>
                  <a:pt x="0" y="254371"/>
                </a:lnTo>
                <a:close/>
              </a:path>
            </a:pathLst>
          </a:custGeom>
          <a:solidFill>
            <a:schemeClr val="accent6">
              <a:lumMod val="75000"/>
              <a:alpha val="6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43083" tIns="108793" rIns="143083" bIns="108793" spcCol="1270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Общественное обсуждение, экспертная оценка профессиональных стандартов  </a:t>
            </a:r>
          </a:p>
        </p:txBody>
      </p:sp>
      <p:sp>
        <p:nvSpPr>
          <p:cNvPr id="15" name="Полилиния 14"/>
          <p:cNvSpPr/>
          <p:nvPr/>
        </p:nvSpPr>
        <p:spPr>
          <a:xfrm>
            <a:off x="179512" y="2204963"/>
            <a:ext cx="2022475" cy="1079500"/>
          </a:xfrm>
          <a:custGeom>
            <a:avLst/>
            <a:gdLst>
              <a:gd name="connsiteX0" fmla="*/ 0 w 2022189"/>
              <a:gd name="connsiteY0" fmla="*/ 211657 h 1269917"/>
              <a:gd name="connsiteX1" fmla="*/ 211657 w 2022189"/>
              <a:gd name="connsiteY1" fmla="*/ 0 h 1269917"/>
              <a:gd name="connsiteX2" fmla="*/ 1810532 w 2022189"/>
              <a:gd name="connsiteY2" fmla="*/ 0 h 1269917"/>
              <a:gd name="connsiteX3" fmla="*/ 2022189 w 2022189"/>
              <a:gd name="connsiteY3" fmla="*/ 211657 h 1269917"/>
              <a:gd name="connsiteX4" fmla="*/ 2022189 w 2022189"/>
              <a:gd name="connsiteY4" fmla="*/ 1058260 h 1269917"/>
              <a:gd name="connsiteX5" fmla="*/ 1810532 w 2022189"/>
              <a:gd name="connsiteY5" fmla="*/ 1269917 h 1269917"/>
              <a:gd name="connsiteX6" fmla="*/ 211657 w 2022189"/>
              <a:gd name="connsiteY6" fmla="*/ 1269917 h 1269917"/>
              <a:gd name="connsiteX7" fmla="*/ 0 w 2022189"/>
              <a:gd name="connsiteY7" fmla="*/ 1058260 h 1269917"/>
              <a:gd name="connsiteX8" fmla="*/ 0 w 2022189"/>
              <a:gd name="connsiteY8" fmla="*/ 211657 h 1269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22189" h="1269917">
                <a:moveTo>
                  <a:pt x="0" y="211657"/>
                </a:moveTo>
                <a:cubicBezTo>
                  <a:pt x="0" y="94762"/>
                  <a:pt x="94762" y="0"/>
                  <a:pt x="211657" y="0"/>
                </a:cubicBezTo>
                <a:lnTo>
                  <a:pt x="1810532" y="0"/>
                </a:lnTo>
                <a:cubicBezTo>
                  <a:pt x="1927427" y="0"/>
                  <a:pt x="2022189" y="94762"/>
                  <a:pt x="2022189" y="211657"/>
                </a:cubicBezTo>
                <a:lnTo>
                  <a:pt x="2022189" y="1058260"/>
                </a:lnTo>
                <a:cubicBezTo>
                  <a:pt x="2022189" y="1175155"/>
                  <a:pt x="1927427" y="1269917"/>
                  <a:pt x="1810532" y="1269917"/>
                </a:cubicBezTo>
                <a:lnTo>
                  <a:pt x="211657" y="1269917"/>
                </a:lnTo>
                <a:cubicBezTo>
                  <a:pt x="94762" y="1269917"/>
                  <a:pt x="0" y="1175155"/>
                  <a:pt x="0" y="1058260"/>
                </a:cubicBezTo>
                <a:lnTo>
                  <a:pt x="0" y="21165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07712" tIns="84852" rIns="107712" bIns="84852" spcCol="1270" anchor="ctr"/>
          <a:lstStyle/>
          <a:p>
            <a:pPr algn="ctr" defTabSz="5334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перечня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профессиональных стандартов для разработки</a:t>
            </a:r>
          </a:p>
        </p:txBody>
      </p:sp>
      <p:sp>
        <p:nvSpPr>
          <p:cNvPr id="17" name="Полилиния 16"/>
          <p:cNvSpPr/>
          <p:nvPr/>
        </p:nvSpPr>
        <p:spPr>
          <a:xfrm>
            <a:off x="2268538" y="2421359"/>
            <a:ext cx="6629400" cy="647700"/>
          </a:xfrm>
          <a:custGeom>
            <a:avLst/>
            <a:gdLst>
              <a:gd name="connsiteX0" fmla="*/ 220957 w 1325715"/>
              <a:gd name="connsiteY0" fmla="*/ 0 h 6630571"/>
              <a:gd name="connsiteX1" fmla="*/ 1104758 w 1325715"/>
              <a:gd name="connsiteY1" fmla="*/ 0 h 6630571"/>
              <a:gd name="connsiteX2" fmla="*/ 1325715 w 1325715"/>
              <a:gd name="connsiteY2" fmla="*/ 220957 h 6630571"/>
              <a:gd name="connsiteX3" fmla="*/ 1325715 w 1325715"/>
              <a:gd name="connsiteY3" fmla="*/ 6630571 h 6630571"/>
              <a:gd name="connsiteX4" fmla="*/ 1325715 w 1325715"/>
              <a:gd name="connsiteY4" fmla="*/ 6630571 h 6630571"/>
              <a:gd name="connsiteX5" fmla="*/ 0 w 1325715"/>
              <a:gd name="connsiteY5" fmla="*/ 6630571 h 6630571"/>
              <a:gd name="connsiteX6" fmla="*/ 0 w 1325715"/>
              <a:gd name="connsiteY6" fmla="*/ 6630571 h 6630571"/>
              <a:gd name="connsiteX7" fmla="*/ 0 w 1325715"/>
              <a:gd name="connsiteY7" fmla="*/ 220957 h 6630571"/>
              <a:gd name="connsiteX8" fmla="*/ 220957 w 1325715"/>
              <a:gd name="connsiteY8" fmla="*/ 0 h 6630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5715" h="6630571">
                <a:moveTo>
                  <a:pt x="1325715" y="1105119"/>
                </a:moveTo>
                <a:lnTo>
                  <a:pt x="1325715" y="5525452"/>
                </a:lnTo>
                <a:cubicBezTo>
                  <a:pt x="1325715" y="6135790"/>
                  <a:pt x="1305936" y="6630568"/>
                  <a:pt x="1281537" y="6630568"/>
                </a:cubicBezTo>
                <a:lnTo>
                  <a:pt x="0" y="6630568"/>
                </a:lnTo>
                <a:lnTo>
                  <a:pt x="0" y="6630568"/>
                </a:lnTo>
                <a:lnTo>
                  <a:pt x="0" y="3"/>
                </a:lnTo>
                <a:lnTo>
                  <a:pt x="0" y="3"/>
                </a:lnTo>
                <a:lnTo>
                  <a:pt x="1281537" y="3"/>
                </a:lnTo>
                <a:cubicBezTo>
                  <a:pt x="1305936" y="3"/>
                  <a:pt x="1325715" y="494781"/>
                  <a:pt x="1325715" y="1105119"/>
                </a:cubicBezTo>
                <a:close/>
              </a:path>
            </a:pathLst>
          </a:cu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47650" tIns="188542" rIns="312366" bIns="188542" spcCol="1270" anchor="ctr"/>
          <a:lstStyle/>
          <a:p>
            <a:pPr marL="269875" lvl="1" indent="-269875" defTabSz="622300">
              <a:lnSpc>
                <a:spcPct val="80000"/>
              </a:lnSpc>
              <a:spcAft>
                <a:spcPct val="15000"/>
              </a:spcAft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предложения министерств и ведомств, работодателей, профессиональных сообществ и профессиональных союзов работников</a:t>
            </a:r>
          </a:p>
        </p:txBody>
      </p:sp>
      <p:sp>
        <p:nvSpPr>
          <p:cNvPr id="6158" name="Rectangle 1">
            <a:hlinkClick r:id="rId5" action="ppaction://hlinkfile"/>
          </p:cNvPr>
          <p:cNvSpPr>
            <a:spLocks noChangeArrowheads="1"/>
          </p:cNvSpPr>
          <p:nvPr/>
        </p:nvSpPr>
        <p:spPr bwMode="auto">
          <a:xfrm>
            <a:off x="1115616" y="5517232"/>
            <a:ext cx="65527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  <a:t>По состоянию на 10 января 2017 года приказами Минтруда России утверждено 853 профессиональных стандартов. </a:t>
            </a:r>
          </a:p>
          <a:p>
            <a:pPr algn="ctr" eaLnBrk="0" hangingPunct="0"/>
            <a: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  <a:t>В 2017 году планируется разработать 160 профессиональных стандартов.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66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C3300"/>
                </a:solidFill>
              </a:rPr>
              <a:t>Методические документы </a:t>
            </a:r>
            <a:br>
              <a:rPr lang="ru-RU" b="1" dirty="0" smtClean="0">
                <a:solidFill>
                  <a:srgbClr val="CC3300"/>
                </a:solidFill>
              </a:rPr>
            </a:br>
            <a:endParaRPr lang="ru-RU" dirty="0">
              <a:solidFill>
                <a:srgbClr val="CC33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20688"/>
            <a:ext cx="8291264" cy="5505475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1200"/>
              </a:spcAft>
            </a:pPr>
            <a:r>
              <a:rPr lang="ru-RU" sz="2600" dirty="0" smtClean="0"/>
              <a:t> Приказ </a:t>
            </a:r>
            <a:r>
              <a:rPr lang="ru-RU" sz="2600" dirty="0"/>
              <a:t>Минтруда России от 12 апреля 2013 г. № 147н «Об утверждении Макета профессионального стандарта» (в ред. 29 сентября 2014 г., приказ № 665н) 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</a:pPr>
            <a:r>
              <a:rPr lang="ru-RU" sz="2600" dirty="0" smtClean="0"/>
              <a:t> Приказ </a:t>
            </a:r>
            <a:r>
              <a:rPr lang="ru-RU" sz="2600" dirty="0"/>
              <a:t>Минтруда России от 12 апреля 2013 г. № 148н «Об утверждении уровней квалификации в целях разработки проектов профессиональных стандартов» 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</a:pPr>
            <a:r>
              <a:rPr lang="ru-RU" sz="2600" dirty="0" smtClean="0"/>
              <a:t> Приказ </a:t>
            </a:r>
            <a:r>
              <a:rPr lang="ru-RU" sz="2600" dirty="0"/>
              <a:t>Минтруда России от 29 апреля 2013 г. № 170н «Об утверждении Методических рекомендаций» 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</a:pPr>
            <a:r>
              <a:rPr lang="ru-RU" sz="2600" dirty="0" smtClean="0"/>
              <a:t> Приказ </a:t>
            </a:r>
            <a:r>
              <a:rPr lang="ru-RU" sz="2600" dirty="0"/>
              <a:t>Минтруда России от 30 сентября 2014 г. № 671н «Об утверждении методических рекомендаций по проведению ПОО и организации экспертизы проектов профессиональных стандартов» 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</a:pPr>
            <a:endParaRPr lang="ru-RU" sz="2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C3300"/>
                </a:solidFill>
              </a:rPr>
              <a:t>Утверждение профессионального стандарта</a:t>
            </a:r>
            <a:endParaRPr lang="ru-RU" sz="3600" b="1" dirty="0">
              <a:solidFill>
                <a:srgbClr val="CC33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84984"/>
            <a:ext cx="8219256" cy="2841179"/>
          </a:xfrm>
        </p:spPr>
        <p:txBody>
          <a:bodyPr>
            <a:normAutofit fontScale="40000" lnSpcReduction="20000"/>
          </a:bodyPr>
          <a:lstStyle/>
          <a:p>
            <a:r>
              <a:rPr lang="ru-RU" dirty="0" smtClean="0"/>
              <a:t>Осуществляется </a:t>
            </a:r>
            <a:r>
              <a:rPr lang="ru-RU" dirty="0"/>
              <a:t>Министерством труда и социальной защиты Российской Федерации на основании экспертного заключения Национального совета с рекомендациями о его </a:t>
            </a:r>
            <a:r>
              <a:rPr lang="ru-RU" dirty="0" smtClean="0"/>
              <a:t>одобрении</a:t>
            </a:r>
            <a:r>
              <a:rPr lang="ru-RU" dirty="0"/>
              <a:t> </a:t>
            </a:r>
            <a:r>
              <a:rPr lang="ru-RU" dirty="0" smtClean="0"/>
              <a:t>(п</a:t>
            </a:r>
            <a:r>
              <a:rPr lang="ru-RU" dirty="0"/>
              <a:t>. 16 в ред. Постановления Правительства РФ от 23.09.2014 N 970)</a:t>
            </a:r>
          </a:p>
          <a:p>
            <a:r>
              <a:rPr lang="ru-RU" dirty="0"/>
              <a:t>17. Сведения о профессиональном стандарте вносятся в </a:t>
            </a:r>
            <a:r>
              <a:rPr lang="ru-RU" u="sng" dirty="0"/>
              <a:t>реестр</a:t>
            </a:r>
            <a:r>
              <a:rPr lang="ru-RU" dirty="0"/>
              <a:t> профессиональных стандартов, создание и ведение которого осуществляется Министерством труда и социальной защиты Российской Федерации в установленном им </a:t>
            </a:r>
            <a:r>
              <a:rPr lang="ru-RU" u="sng" dirty="0"/>
              <a:t>порядке</a:t>
            </a:r>
            <a:r>
              <a:rPr lang="ru-RU" dirty="0"/>
              <a:t>.</a:t>
            </a:r>
          </a:p>
          <a:p>
            <a:r>
              <a:rPr lang="ru-RU" dirty="0"/>
              <a:t>(п. 17 в ред. Постановления Правительства РФ от 23.09.2014 N 970)</a:t>
            </a:r>
          </a:p>
          <a:p>
            <a:r>
              <a:rPr lang="ru-RU" dirty="0"/>
              <a:t>18. Внесение изменений в профессиональные стандарты осуществляется в порядке, предусмотренном для их разработки и утверждения.</a:t>
            </a:r>
          </a:p>
          <a:p>
            <a:r>
              <a:rPr lang="ru-RU" dirty="0"/>
              <a:t>(п. 18 в ред. Постановления Правительства РФ от 23.09.2014 N 970)</a:t>
            </a:r>
          </a:p>
          <a:p>
            <a:r>
              <a:rPr lang="ru-RU" dirty="0"/>
              <a:t>19. Информация об утвержденных Министерством труда и социальной защиты Российской Федерации профессиональных стандартах и внесенных в них изменениях направляется в Министерство образования и науки Российской Федерации в течение 10 дней со дня их вступления в силу для учета при формировании федеральных государственных образовательных стандартов профессионального образования.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12937"/>
            <a:ext cx="8556846" cy="574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C3300"/>
                </a:solidFill>
              </a:rPr>
              <a:t>Содержание</a:t>
            </a:r>
            <a:endParaRPr lang="ru-RU" b="1" dirty="0">
              <a:solidFill>
                <a:srgbClr val="CC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Разработка и утверждение профессиональных стандартов.</a:t>
            </a:r>
          </a:p>
          <a:p>
            <a:r>
              <a:rPr lang="ru-RU" dirty="0"/>
              <a:t>Нормативно-правовое регулирование разработки, утверждения и применения профессиональных стандартов.</a:t>
            </a:r>
          </a:p>
          <a:p>
            <a:r>
              <a:rPr lang="ru-RU" dirty="0"/>
              <a:t>Применение профессиональных стандартов в сфере труда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983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C3300"/>
                </a:solidFill>
              </a:rPr>
              <a:t>Утверждение профессионального стандарта</a:t>
            </a:r>
            <a:endParaRPr lang="ru-RU" sz="3600" b="1" dirty="0">
              <a:solidFill>
                <a:srgbClr val="CC33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4000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C3300"/>
                </a:solidFill>
              </a:rPr>
              <a:t>Критерии экспертизы профессионального стандарта в рабочей группе НСПК </a:t>
            </a:r>
            <a:br>
              <a:rPr lang="ru-RU" sz="3200" b="1" dirty="0" smtClean="0">
                <a:solidFill>
                  <a:srgbClr val="CC3300"/>
                </a:solidFill>
              </a:rPr>
            </a:br>
            <a:endParaRPr lang="ru-RU" sz="3200" dirty="0">
              <a:solidFill>
                <a:srgbClr val="CC33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363272" cy="5688632"/>
          </a:xfrm>
        </p:spPr>
        <p:txBody>
          <a:bodyPr>
            <a:noAutofit/>
          </a:bodyPr>
          <a:lstStyle/>
          <a:p>
            <a:r>
              <a:rPr lang="ru-RU" sz="2000" dirty="0" smtClean="0"/>
              <a:t>наличие </a:t>
            </a:r>
            <a:r>
              <a:rPr lang="ru-RU" sz="2000" dirty="0"/>
              <a:t>документов, перечень которых установлен Правилами </a:t>
            </a:r>
            <a:r>
              <a:rPr lang="ru-RU" sz="2000" dirty="0" smtClean="0"/>
              <a:t>разработки и </a:t>
            </a:r>
            <a:r>
              <a:rPr lang="ru-RU" sz="2000" dirty="0"/>
              <a:t>утверждения </a:t>
            </a:r>
            <a:r>
              <a:rPr lang="ru-RU" sz="2000" dirty="0" smtClean="0"/>
              <a:t>ПС; </a:t>
            </a:r>
            <a:endParaRPr lang="ru-RU" sz="2000" dirty="0"/>
          </a:p>
          <a:p>
            <a:r>
              <a:rPr lang="ru-RU" sz="2000" dirty="0" smtClean="0"/>
              <a:t>подтверждение </a:t>
            </a:r>
            <a:r>
              <a:rPr lang="ru-RU" sz="2000" dirty="0"/>
              <a:t>того, что проект </a:t>
            </a:r>
            <a:r>
              <a:rPr lang="ru-RU" sz="2000" dirty="0" smtClean="0"/>
              <a:t>ПС охватывает </a:t>
            </a:r>
            <a:r>
              <a:rPr lang="ru-RU" sz="2000" dirty="0"/>
              <a:t>значимое число работников, в развитии квалификации которых имеется заинтересованность работодателей, профессиональных сообществ; </a:t>
            </a:r>
          </a:p>
          <a:p>
            <a:r>
              <a:rPr lang="ru-RU" sz="2000" dirty="0" smtClean="0"/>
              <a:t>участие </a:t>
            </a:r>
            <a:r>
              <a:rPr lang="ru-RU" sz="2000" dirty="0"/>
              <a:t>в разработке проекта </a:t>
            </a:r>
            <a:r>
              <a:rPr lang="ru-RU" sz="2000" dirty="0" smtClean="0"/>
              <a:t>ПС работодателей</a:t>
            </a:r>
            <a:r>
              <a:rPr lang="ru-RU" sz="2000" dirty="0"/>
              <a:t>, представителей соответствующей профессии, а также представителей иных заинтересованных сторон; </a:t>
            </a:r>
          </a:p>
          <a:p>
            <a:r>
              <a:rPr lang="ru-RU" sz="2000" dirty="0" smtClean="0"/>
              <a:t>широкая </a:t>
            </a:r>
            <a:r>
              <a:rPr lang="ru-RU" sz="2000" dirty="0"/>
              <a:t>поддержка проекта </a:t>
            </a:r>
            <a:r>
              <a:rPr lang="ru-RU" sz="2000" dirty="0" smtClean="0"/>
              <a:t>ПС работодателями </a:t>
            </a:r>
            <a:r>
              <a:rPr lang="ru-RU" sz="2000" dirty="0"/>
              <a:t>и / или представителями профессионального сообщества в ходе его профессионально – общественного обсуждения; </a:t>
            </a:r>
          </a:p>
          <a:p>
            <a:r>
              <a:rPr lang="ru-RU" sz="2000" dirty="0" smtClean="0"/>
              <a:t>участие </a:t>
            </a:r>
            <a:r>
              <a:rPr lang="ru-RU" sz="2000" dirty="0"/>
              <a:t>в работе по разработке </a:t>
            </a:r>
            <a:r>
              <a:rPr lang="ru-RU" sz="2000" dirty="0" smtClean="0"/>
              <a:t>ПС ответственной </a:t>
            </a:r>
            <a:r>
              <a:rPr lang="ru-RU" sz="2000" dirty="0"/>
              <a:t>организации, способной в дальнейшем организовать деятельность по обновлению </a:t>
            </a:r>
            <a:r>
              <a:rPr lang="ru-RU" sz="2000" dirty="0" smtClean="0"/>
              <a:t>ПС, </a:t>
            </a:r>
            <a:r>
              <a:rPr lang="ru-RU" sz="2000" dirty="0"/>
              <a:t>разработке квалификационных требований, взаимодействию с образовательными организациями, формированию независимой системы оценки и присвоения квалификаций. 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72816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C3300"/>
                </a:solidFill>
              </a:rPr>
              <a:t>Внесение изменений в профессиональные стандарты осуществляется в порядке, предусмотренном для их разработки и </a:t>
            </a:r>
            <a:r>
              <a:rPr lang="ru-RU" sz="2400" b="1" dirty="0" smtClean="0">
                <a:solidFill>
                  <a:srgbClr val="CC3300"/>
                </a:solidFill>
              </a:rPr>
              <a:t>утверждения (</a:t>
            </a:r>
            <a:r>
              <a:rPr lang="ru-RU" sz="2400" b="1" dirty="0">
                <a:solidFill>
                  <a:srgbClr val="CC3300"/>
                </a:solidFill>
              </a:rPr>
              <a:t>п. 18 в ред. </a:t>
            </a:r>
            <a:r>
              <a:rPr lang="ru-RU" sz="2400" b="1" dirty="0" smtClean="0">
                <a:solidFill>
                  <a:srgbClr val="CC3300"/>
                </a:solidFill>
              </a:rPr>
              <a:t>ПП РФ </a:t>
            </a:r>
            <a:r>
              <a:rPr lang="ru-RU" sz="2400" b="1" dirty="0">
                <a:solidFill>
                  <a:srgbClr val="CC3300"/>
                </a:solidFill>
              </a:rPr>
              <a:t>от 23.09.2014 N 970)</a:t>
            </a:r>
            <a:br>
              <a:rPr lang="ru-RU" sz="2400" b="1" dirty="0">
                <a:solidFill>
                  <a:srgbClr val="CC3300"/>
                </a:solidFill>
              </a:rPr>
            </a:br>
            <a:endParaRPr lang="ru-RU" sz="2400" b="1" dirty="0">
              <a:solidFill>
                <a:srgbClr val="CC33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Актуализация профессионального стандарта </a:t>
            </a:r>
            <a:r>
              <a:rPr lang="ru-RU" dirty="0"/>
              <a:t>– этап </a:t>
            </a:r>
            <a:r>
              <a:rPr lang="ru-RU" dirty="0" smtClean="0"/>
              <a:t>жизненного </a:t>
            </a:r>
            <a:r>
              <a:rPr lang="ru-RU" dirty="0"/>
              <a:t>цикла профессионального стандарта, предполагающий анализ и обсуждение накопленных замечаний, предложений при использовании профессионального стандарта, принятие решения о необходимости его изменения и внесение изменений. </a:t>
            </a:r>
          </a:p>
        </p:txBody>
      </p:sp>
    </p:spTree>
    <p:extLst>
      <p:ext uri="{BB962C8B-B14F-4D97-AF65-F5344CB8AC3E}">
        <p14:creationId xmlns:p14="http://schemas.microsoft.com/office/powerpoint/2010/main" val="3719914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388424" cy="908720"/>
          </a:xfrm>
        </p:spPr>
        <p:txBody>
          <a:bodyPr>
            <a:normAutofit/>
          </a:bodyPr>
          <a:lstStyle/>
          <a:p>
            <a:pPr eaLnBrk="1" hangingPunct="1"/>
            <a:r>
              <a:rPr lang="en-US" b="1" cap="none" dirty="0" smtClean="0">
                <a:solidFill>
                  <a:srgbClr val="FF0000"/>
                </a:solidFill>
                <a:hlinkClick r:id="rId2"/>
              </a:rPr>
              <a:t>http://profstandart.rosmintrud.ru/</a:t>
            </a:r>
            <a:endParaRPr lang="ru-RU" b="1" cap="none" dirty="0" smtClean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A18D1EC-F8BE-41D1-BEE7-79C3134AA85A}" type="slidenum">
              <a:rPr lang="ru-RU"/>
              <a:pPr>
                <a:defRPr/>
              </a:pPr>
              <a:t>23</a:t>
            </a:fld>
            <a:endParaRPr lang="ru-RU"/>
          </a:p>
        </p:txBody>
      </p:sp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64" y="980728"/>
            <a:ext cx="8752391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95031"/>
            <a:ext cx="9053255" cy="654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C3300"/>
                </a:solidFill>
              </a:rPr>
              <a:t>Применение профессиональных стандартов</a:t>
            </a:r>
            <a:endParaRPr lang="ru-RU" dirty="0">
              <a:solidFill>
                <a:srgbClr val="CC33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4" descr="2016-03-07 16-21-34 Скриншот экрана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72946">
            <a:off x="3560698" y="800797"/>
            <a:ext cx="2656895" cy="3501098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81839">
            <a:off x="6036186" y="421378"/>
            <a:ext cx="2476595" cy="36087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44000" cy="4637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867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C3300"/>
                </a:solidFill>
              </a:rPr>
              <a:t>Система классификаторов социально-трудовой информации </a:t>
            </a:r>
            <a:endParaRPr lang="ru-RU" b="1" dirty="0">
              <a:solidFill>
                <a:srgbClr val="CC33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0" y="1397000"/>
          <a:ext cx="8640960" cy="521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4576"/>
                <a:gridCol w="34563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Действующая система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Дополнительные элементы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Wingdings" pitchFamily="2" charset="2"/>
                        <a:buChar char="ü"/>
                        <a:tabLst>
                          <a:tab pos="361950" algn="l"/>
                        </a:tabLst>
                      </a:pPr>
                      <a:r>
                        <a:rPr lang="ru-RU" dirty="0" smtClean="0"/>
                        <a:t>  Общероссийский классификатор видов экономической деятельности (ОКВЭД) Общероссийский классификатор занятий (ОКЗ)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>
                          <a:tab pos="361950" algn="l"/>
                        </a:tabLst>
                        <a:defRPr/>
                      </a:pPr>
                      <a:r>
                        <a:rPr lang="ru-RU" dirty="0" smtClean="0"/>
                        <a:t>  Единый тарифно-квалификационный справочник работ и профессий рабочих (ЕТКС)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>
                          <a:tab pos="361950" algn="l"/>
                        </a:tabLst>
                        <a:defRPr/>
                      </a:pPr>
                      <a:r>
                        <a:rPr lang="ru-RU" dirty="0" smtClean="0"/>
                        <a:t>  Единый квалификационный справочник должностей руководителей, специалистов и других служащих (ЕКС)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>
                          <a:tab pos="361950" algn="l"/>
                        </a:tabLst>
                        <a:defRPr/>
                      </a:pPr>
                      <a:r>
                        <a:rPr lang="ru-RU" dirty="0" smtClean="0"/>
                        <a:t>  Общероссийский классификатор профессий рабочих, должностей служащих и тарифных разрядов (ОКПДТР)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Профессиональные стандарты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Реестр профессиональных стандартов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Справочник востребованных и перспективных профессий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i="1" dirty="0" smtClean="0">
                          <a:solidFill>
                            <a:srgbClr val="CC3300"/>
                          </a:solidFill>
                        </a:rPr>
                        <a:t>В перспективе планируется замена ЕТКС и ЕКС профессиональными стандартами и отдельными отраслевыми требованиями к квалификации работников, утверждаемыми законодательными и иными нормативными правовыми актами, которые имеются уже и в настоящее время (например, в сфере транспорта и др.). Но такая замена, по мнению Минтруда России, будет происходит в течение достаточно длительного периода.</a:t>
                      </a:r>
                      <a:endParaRPr lang="ru-RU" i="1" dirty="0">
                        <a:solidFill>
                          <a:srgbClr val="CC33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88640"/>
            <a:ext cx="8568952" cy="1200329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rgbClr val="CC3300"/>
                </a:solidFill>
              </a:rPr>
              <a:t>Приказ Минтруда России от 12.04.2013 N 148н </a:t>
            </a:r>
          </a:p>
          <a:p>
            <a:pPr algn="ctr"/>
            <a:r>
              <a:rPr lang="ru-RU" altLang="ru-RU" sz="2400" b="1" dirty="0" smtClean="0">
                <a:solidFill>
                  <a:srgbClr val="CC3300"/>
                </a:solidFill>
              </a:rPr>
              <a:t>«Об утверждении уровней квалификации в целях разработки проектов профессиональных стандартов»</a:t>
            </a:r>
            <a:endParaRPr lang="ru-RU" altLang="ru-RU" sz="2400" dirty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3573016"/>
            <a:ext cx="742936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Всего уровней квалификации </a:t>
            </a:r>
            <a:r>
              <a:rPr lang="ru-RU" sz="3200" b="1" dirty="0" smtClean="0">
                <a:solidFill>
                  <a:srgbClr val="C00000"/>
                </a:solidFill>
              </a:rPr>
              <a:t>– девять.</a:t>
            </a:r>
          </a:p>
          <a:p>
            <a:pPr algn="ctr"/>
            <a:r>
              <a:rPr lang="ru-RU" sz="2400" i="1" dirty="0" smtClean="0"/>
              <a:t>Классификационные признаки формирования уровней: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Полномочия и ответственность.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Характер умений.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Характер знаний.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85192" y="1844824"/>
            <a:ext cx="8229600" cy="1296144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005DA2"/>
                </a:solidFill>
              </a:rPr>
              <a:t>Уровни квалификации определяют требования к умениям, </a:t>
            </a:r>
            <a:r>
              <a:rPr lang="ru-RU" sz="2800" dirty="0" smtClean="0">
                <a:solidFill>
                  <a:srgbClr val="005DA2"/>
                </a:solidFill>
              </a:rPr>
              <a:t>знаниям </a:t>
            </a:r>
            <a:r>
              <a:rPr lang="ru-RU" sz="2800" dirty="0">
                <a:solidFill>
                  <a:srgbClr val="005DA2"/>
                </a:solidFill>
              </a:rPr>
              <a:t>в зависимости от полномочий и ответственности </a:t>
            </a:r>
            <a:r>
              <a:rPr lang="ru-RU" sz="2800" dirty="0" smtClean="0">
                <a:solidFill>
                  <a:srgbClr val="005DA2"/>
                </a:solidFill>
              </a:rPr>
              <a:t>работника.</a:t>
            </a:r>
            <a:endParaRPr lang="ru-RU" sz="2800" dirty="0">
              <a:solidFill>
                <a:srgbClr val="005DA2"/>
              </a:solidFill>
            </a:endParaRPr>
          </a:p>
        </p:txBody>
      </p:sp>
      <p:pic>
        <p:nvPicPr>
          <p:cNvPr id="7" name="Рисунок 6" descr="bf79376c439bc871784010937f08d8e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2240" y="4689189"/>
            <a:ext cx="2411760" cy="2168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096963" y="274639"/>
            <a:ext cx="392112" cy="8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endParaRPr lang="ru-RU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17476" y="76200"/>
            <a:ext cx="8900795" cy="2804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38" tIns="45719" rIns="91438" bIns="45719" rtlCol="0" anchor="ctr">
            <a:noAutofit/>
          </a:bodyPr>
          <a:lstStyle>
            <a:defPPr>
              <a:defRPr lang="ru-RU"/>
            </a:defPPr>
            <a:lvl1pPr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rgbClr val="22019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dirty="0">
                <a:solidFill>
                  <a:srgbClr val="C00000"/>
                </a:solidFill>
              </a:rPr>
              <a:t>ПОКАЗАТЕЛЬ </a:t>
            </a:r>
          </a:p>
          <a:p>
            <a:r>
              <a:rPr lang="ru-RU" dirty="0">
                <a:solidFill>
                  <a:srgbClr val="C00000"/>
                </a:solidFill>
              </a:rPr>
              <a:t>«ПОЛНОМОЧИЯ И ОТВЕТСТВЕННОСТЬ»</a:t>
            </a:r>
          </a:p>
        </p:txBody>
      </p:sp>
      <p:sp>
        <p:nvSpPr>
          <p:cNvPr id="13317" name="Oval 5"/>
          <p:cNvSpPr>
            <a:spLocks noChangeArrowheads="1"/>
          </p:cNvSpPr>
          <p:nvPr/>
        </p:nvSpPr>
        <p:spPr bwMode="auto">
          <a:xfrm>
            <a:off x="4259263" y="1346200"/>
            <a:ext cx="914400" cy="91440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endParaRPr lang="ru-RU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862013" y="1550988"/>
            <a:ext cx="7950200" cy="459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endParaRPr lang="ru-RU"/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728665" y="1417642"/>
            <a:ext cx="7951787" cy="461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endParaRPr lang="ru-RU"/>
          </a:p>
        </p:txBody>
      </p:sp>
      <p:sp>
        <p:nvSpPr>
          <p:cNvPr id="13321" name="Text Box 11"/>
          <p:cNvSpPr txBox="1">
            <a:spLocks noChangeArrowheads="1"/>
          </p:cNvSpPr>
          <p:nvPr/>
        </p:nvSpPr>
        <p:spPr bwMode="auto">
          <a:xfrm>
            <a:off x="1828800" y="2948947"/>
            <a:ext cx="6217920" cy="1569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8" tIns="45719" rIns="91438" bIns="45719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sz="3200" b="1" dirty="0">
                <a:solidFill>
                  <a:srgbClr val="A50021"/>
                </a:solidFill>
                <a:latin typeface="Arial" charset="0"/>
              </a:rPr>
              <a:t>Определяет </a:t>
            </a:r>
          </a:p>
          <a:p>
            <a:pPr algn="ctr" eaLnBrk="1" hangingPunct="1">
              <a:buFontTx/>
              <a:buNone/>
            </a:pPr>
            <a:r>
              <a:rPr lang="ru-RU" sz="3200" b="1" dirty="0">
                <a:solidFill>
                  <a:srgbClr val="A50021"/>
                </a:solidFill>
                <a:latin typeface="Arial" charset="0"/>
              </a:rPr>
              <a:t>общую компетенцию работника связанную</a:t>
            </a:r>
            <a:r>
              <a:rPr lang="ru-RU" sz="3200" b="1" dirty="0">
                <a:latin typeface="Arial" charset="0"/>
              </a:rPr>
              <a:t> </a:t>
            </a:r>
          </a:p>
        </p:txBody>
      </p:sp>
      <p:sp>
        <p:nvSpPr>
          <p:cNvPr id="13326" name="Text Box 16"/>
          <p:cNvSpPr txBox="1">
            <a:spLocks noChangeArrowheads="1"/>
          </p:cNvSpPr>
          <p:nvPr/>
        </p:nvSpPr>
        <p:spPr bwMode="auto">
          <a:xfrm>
            <a:off x="6639372" y="4869160"/>
            <a:ext cx="2397125" cy="1824000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38" tIns="45719" rIns="91438" bIns="45719" anchor="ctr" anchorCtr="0">
            <a:noAutofit/>
          </a:bodyPr>
          <a:lstStyle>
            <a:defPPr>
              <a:defRPr lang="ru-RU"/>
            </a:defPPr>
            <a:lvl1pPr marL="342900" indent="-342900" algn="ctr">
              <a:spcBef>
                <a:spcPct val="50000"/>
              </a:spcBef>
              <a:buFontTx/>
              <a:buNone/>
              <a:defRPr sz="2200"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marL="0" indent="0"/>
            <a:r>
              <a:rPr lang="ru-RU" sz="2400" dirty="0"/>
              <a:t>с масштабом деятельности</a:t>
            </a:r>
          </a:p>
        </p:txBody>
      </p:sp>
      <p:sp>
        <p:nvSpPr>
          <p:cNvPr id="13327" name="Text Box 17"/>
          <p:cNvSpPr txBox="1">
            <a:spLocks noChangeArrowheads="1"/>
          </p:cNvSpPr>
          <p:nvPr/>
        </p:nvSpPr>
        <p:spPr bwMode="auto">
          <a:xfrm>
            <a:off x="3469957" y="4869160"/>
            <a:ext cx="3059432" cy="1824000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38" tIns="45719" rIns="91438" bIns="45719" anchor="ctr" anchorCtr="0">
            <a:noAutofit/>
          </a:bodyPr>
          <a:lstStyle>
            <a:defPPr>
              <a:defRPr lang="ru-RU"/>
            </a:defPPr>
            <a:lvl1pPr marL="342900" indent="-342900" algn="ctr">
              <a:spcBef>
                <a:spcPct val="50000"/>
              </a:spcBef>
              <a:buFontTx/>
              <a:buNone/>
              <a:defRPr sz="2200"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ru-RU" sz="2400" dirty="0"/>
              <a:t>с ценой возможной ошибки и ее последствиями</a:t>
            </a:r>
          </a:p>
        </p:txBody>
      </p:sp>
      <p:sp>
        <p:nvSpPr>
          <p:cNvPr id="13328" name="Text Box 18"/>
          <p:cNvSpPr txBox="1">
            <a:spLocks noChangeArrowheads="1"/>
          </p:cNvSpPr>
          <p:nvPr/>
        </p:nvSpPr>
        <p:spPr bwMode="auto">
          <a:xfrm>
            <a:off x="78884" y="4869161"/>
            <a:ext cx="3268980" cy="1938990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38" tIns="45719" rIns="91438" bIns="45719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sz="2400" b="1" dirty="0">
                <a:solidFill>
                  <a:schemeClr val="bg1"/>
                </a:solidFill>
                <a:latin typeface="Arial" charset="0"/>
              </a:rPr>
              <a:t>с полнотой реализации основных функций руководства</a:t>
            </a:r>
          </a:p>
        </p:txBody>
      </p:sp>
    </p:spTree>
    <p:extLst>
      <p:ext uri="{BB962C8B-B14F-4D97-AF65-F5344CB8AC3E}">
        <p14:creationId xmlns:p14="http://schemas.microsoft.com/office/powerpoint/2010/main" val="372005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  <p:bldP spid="13326" grpId="0" animBg="1"/>
      <p:bldP spid="13327" grpId="0" animBg="1"/>
      <p:bldP spid="133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Национальная система квалификаций и ее компоненты</a:t>
            </a:r>
            <a:endParaRPr lang="ru-RU" sz="32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27436553"/>
              </p:ext>
            </p:extLst>
          </p:nvPr>
        </p:nvGraphicFramePr>
        <p:xfrm>
          <a:off x="360040" y="1795093"/>
          <a:ext cx="3538548" cy="38947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402446533"/>
              </p:ext>
            </p:extLst>
          </p:nvPr>
        </p:nvGraphicFramePr>
        <p:xfrm>
          <a:off x="4396680" y="1268760"/>
          <a:ext cx="4495800" cy="4857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 flipV="1">
            <a:off x="3538736" y="2060848"/>
            <a:ext cx="853752" cy="1814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3538736" y="2968098"/>
            <a:ext cx="853752" cy="907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538736" y="3875349"/>
            <a:ext cx="889248" cy="3457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538736" y="3875348"/>
            <a:ext cx="857944" cy="8497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538736" y="3875348"/>
            <a:ext cx="857944" cy="17138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348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096963" y="274639"/>
            <a:ext cx="392112" cy="8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endParaRPr lang="ru-RU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17476" y="76200"/>
            <a:ext cx="8900795" cy="2804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38" tIns="45719" rIns="91438" bIns="45719" rtlCol="0" anchor="ctr">
            <a:noAutofit/>
          </a:bodyPr>
          <a:lstStyle>
            <a:defPPr>
              <a:defRPr lang="ru-RU"/>
            </a:defPPr>
            <a:lvl1pPr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rgbClr val="22019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dirty="0">
                <a:solidFill>
                  <a:srgbClr val="00B050"/>
                </a:solidFill>
              </a:rPr>
              <a:t>ПОКАЗАТЕЛЬ 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«ХАРАКТЕР УМЕНИЙ»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3317" name="Oval 5"/>
          <p:cNvSpPr>
            <a:spLocks noChangeArrowheads="1"/>
          </p:cNvSpPr>
          <p:nvPr/>
        </p:nvSpPr>
        <p:spPr bwMode="auto">
          <a:xfrm>
            <a:off x="4259263" y="1346200"/>
            <a:ext cx="914400" cy="91440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endParaRPr lang="ru-RU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862013" y="1550988"/>
            <a:ext cx="7950200" cy="459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endParaRPr lang="ru-RU"/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728665" y="1417642"/>
            <a:ext cx="7951787" cy="461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endParaRPr lang="ru-RU"/>
          </a:p>
        </p:txBody>
      </p:sp>
      <p:sp>
        <p:nvSpPr>
          <p:cNvPr id="13321" name="Text Box 11"/>
          <p:cNvSpPr txBox="1">
            <a:spLocks noChangeArrowheads="1"/>
          </p:cNvSpPr>
          <p:nvPr/>
        </p:nvSpPr>
        <p:spPr bwMode="auto">
          <a:xfrm>
            <a:off x="354331" y="2939547"/>
            <a:ext cx="8326121" cy="1077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8" tIns="45719" rIns="91438" bIns="45719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sz="3200" b="1" dirty="0">
                <a:solidFill>
                  <a:srgbClr val="A50021"/>
                </a:solidFill>
                <a:latin typeface="Arial" charset="0"/>
              </a:rPr>
              <a:t>Определяет </a:t>
            </a:r>
          </a:p>
          <a:p>
            <a:pPr algn="ctr" eaLnBrk="1" hangingPunct="1">
              <a:buFontTx/>
              <a:buNone/>
            </a:pPr>
            <a:r>
              <a:rPr lang="ru-RU" sz="3200" b="1" dirty="0">
                <a:solidFill>
                  <a:srgbClr val="A50021"/>
                </a:solidFill>
                <a:latin typeface="Arial" charset="0"/>
              </a:rPr>
              <a:t>требования к умениям в зависимости</a:t>
            </a:r>
            <a:endParaRPr lang="ru-RU" sz="3200" b="1" dirty="0">
              <a:latin typeface="Arial" charset="0"/>
            </a:endParaRPr>
          </a:p>
        </p:txBody>
      </p:sp>
      <p:sp>
        <p:nvSpPr>
          <p:cNvPr id="13326" name="Text Box 16"/>
          <p:cNvSpPr txBox="1">
            <a:spLocks noChangeArrowheads="1"/>
          </p:cNvSpPr>
          <p:nvPr/>
        </p:nvSpPr>
        <p:spPr bwMode="auto">
          <a:xfrm>
            <a:off x="6408000" y="4509120"/>
            <a:ext cx="2736000" cy="1656184"/>
          </a:xfrm>
          <a:prstGeom prst="rect">
            <a:avLst/>
          </a:prstGeom>
          <a:solidFill>
            <a:srgbClr val="21B04C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38" tIns="45719" rIns="91438" bIns="45719" anchor="ctr" anchorCtr="0">
            <a:noAutofit/>
          </a:bodyPr>
          <a:lstStyle>
            <a:defPPr>
              <a:defRPr lang="ru-RU"/>
            </a:defPPr>
            <a:lvl1pPr indent="0" algn="ctr">
              <a:defRPr sz="2100"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ru-RU" sz="2000" dirty="0"/>
              <a:t>от необходимости выбора или разработки этих способов</a:t>
            </a:r>
          </a:p>
        </p:txBody>
      </p:sp>
      <p:sp>
        <p:nvSpPr>
          <p:cNvPr id="13327" name="Text Box 17"/>
          <p:cNvSpPr txBox="1">
            <a:spLocks noChangeArrowheads="1"/>
          </p:cNvSpPr>
          <p:nvPr/>
        </p:nvSpPr>
        <p:spPr bwMode="auto">
          <a:xfrm>
            <a:off x="3070646" y="4485118"/>
            <a:ext cx="3157538" cy="1631214"/>
          </a:xfrm>
          <a:prstGeom prst="rect">
            <a:avLst/>
          </a:prstGeom>
          <a:solidFill>
            <a:srgbClr val="21B04C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38" tIns="45719" rIns="91438" bIns="45719">
            <a:spAutoFit/>
          </a:bodyPr>
          <a:lstStyle>
            <a:defPPr>
              <a:defRPr lang="ru-RU"/>
            </a:defPPr>
            <a:lvl1pPr indent="0" algn="ctr">
              <a:defRPr sz="2100"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ru-RU" sz="2000" dirty="0"/>
              <a:t>от множественности (вариативности) способов решения профессиональных задач</a:t>
            </a:r>
          </a:p>
        </p:txBody>
      </p:sp>
      <p:sp>
        <p:nvSpPr>
          <p:cNvPr id="13328" name="Text Box 18"/>
          <p:cNvSpPr txBox="1">
            <a:spLocks noChangeArrowheads="1"/>
          </p:cNvSpPr>
          <p:nvPr/>
        </p:nvSpPr>
        <p:spPr bwMode="auto">
          <a:xfrm>
            <a:off x="80010" y="4485117"/>
            <a:ext cx="2880000" cy="1631214"/>
          </a:xfrm>
          <a:prstGeom prst="rect">
            <a:avLst/>
          </a:prstGeom>
          <a:solidFill>
            <a:srgbClr val="21B04C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38" tIns="45719" rIns="91438" bIns="45719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marL="0" indent="0" algn="ctr" eaLnBrk="1" hangingPunct="1"/>
            <a:r>
              <a:rPr lang="ru-RU" sz="2000" b="1" dirty="0">
                <a:solidFill>
                  <a:schemeClr val="bg1"/>
                </a:solidFill>
                <a:latin typeface="Arial" charset="0"/>
              </a:rPr>
              <a:t>от степени неопределенности рабочей ситуации и непредсказуемости ее развития</a:t>
            </a:r>
          </a:p>
        </p:txBody>
      </p:sp>
    </p:spTree>
    <p:extLst>
      <p:ext uri="{BB962C8B-B14F-4D97-AF65-F5344CB8AC3E}">
        <p14:creationId xmlns:p14="http://schemas.microsoft.com/office/powerpoint/2010/main" val="313011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  <p:bldP spid="13326" grpId="0" animBg="1"/>
      <p:bldP spid="13327" grpId="0" animBg="1"/>
      <p:bldP spid="1332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096963" y="274639"/>
            <a:ext cx="392112" cy="8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endParaRPr lang="ru-RU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17476" y="76200"/>
            <a:ext cx="8900795" cy="2804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38" tIns="45719" rIns="91438" bIns="45719" rtlCol="0" anchor="ctr">
            <a:noAutofit/>
          </a:bodyPr>
          <a:lstStyle>
            <a:defPPr>
              <a:defRPr lang="ru-RU"/>
            </a:defPPr>
            <a:lvl1pPr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rgbClr val="22019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dirty="0"/>
              <a:t>ПОКАЗАТЕЛЬ </a:t>
            </a:r>
          </a:p>
          <a:p>
            <a:r>
              <a:rPr lang="ru-RU" dirty="0" smtClean="0"/>
              <a:t>«ХАРАКТЕР ЗНАНИЙ»</a:t>
            </a:r>
            <a:endParaRPr lang="ru-RU" dirty="0"/>
          </a:p>
        </p:txBody>
      </p:sp>
      <p:sp>
        <p:nvSpPr>
          <p:cNvPr id="13317" name="Oval 5"/>
          <p:cNvSpPr>
            <a:spLocks noChangeArrowheads="1"/>
          </p:cNvSpPr>
          <p:nvPr/>
        </p:nvSpPr>
        <p:spPr bwMode="auto">
          <a:xfrm>
            <a:off x="4259263" y="1346200"/>
            <a:ext cx="914400" cy="91440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endParaRPr lang="ru-RU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862013" y="1550988"/>
            <a:ext cx="7950200" cy="459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endParaRPr lang="ru-RU"/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728665" y="1417642"/>
            <a:ext cx="7951787" cy="461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8" tIns="45719" rIns="91438" bIns="45719" anchor="ctr"/>
          <a:lstStyle/>
          <a:p>
            <a:endParaRPr lang="ru-RU"/>
          </a:p>
        </p:txBody>
      </p:sp>
      <p:sp>
        <p:nvSpPr>
          <p:cNvPr id="13321" name="Text Box 11"/>
          <p:cNvSpPr txBox="1">
            <a:spLocks noChangeArrowheads="1"/>
          </p:cNvSpPr>
          <p:nvPr/>
        </p:nvSpPr>
        <p:spPr bwMode="auto">
          <a:xfrm>
            <a:off x="102871" y="3046227"/>
            <a:ext cx="8915084" cy="1569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8" tIns="45719" rIns="91438" bIns="45719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sz="3200" b="1" dirty="0">
                <a:solidFill>
                  <a:srgbClr val="A50021"/>
                </a:solidFill>
                <a:latin typeface="Arial" charset="0"/>
              </a:rPr>
              <a:t>Определяет требования к используемым знаниям в </a:t>
            </a:r>
            <a:r>
              <a:rPr lang="ru-RU" sz="3200" b="1" dirty="0" smtClean="0">
                <a:solidFill>
                  <a:srgbClr val="A50021"/>
                </a:solidFill>
                <a:latin typeface="Arial" charset="0"/>
              </a:rPr>
              <a:t>зависимости</a:t>
            </a:r>
            <a:r>
              <a:rPr lang="ru-RU" sz="3200" dirty="0" smtClean="0">
                <a:solidFill>
                  <a:srgbClr val="A50021"/>
                </a:solidFill>
              </a:rPr>
              <a:t> </a:t>
            </a:r>
            <a:r>
              <a:rPr lang="ru-RU" sz="3200" b="1" dirty="0" smtClean="0">
                <a:solidFill>
                  <a:srgbClr val="A50021"/>
                </a:solidFill>
                <a:latin typeface="Arial" charset="0"/>
              </a:rPr>
              <a:t>от объема и сложности </a:t>
            </a:r>
            <a:endParaRPr lang="ru-RU" sz="3200" b="1" dirty="0">
              <a:solidFill>
                <a:srgbClr val="A50021"/>
              </a:solidFill>
              <a:latin typeface="Arial" charset="0"/>
            </a:endParaRPr>
          </a:p>
        </p:txBody>
      </p:sp>
      <p:sp>
        <p:nvSpPr>
          <p:cNvPr id="13326" name="Text Box 16"/>
          <p:cNvSpPr txBox="1">
            <a:spLocks noChangeArrowheads="1"/>
          </p:cNvSpPr>
          <p:nvPr/>
        </p:nvSpPr>
        <p:spPr bwMode="auto">
          <a:xfrm>
            <a:off x="6046471" y="4580329"/>
            <a:ext cx="2971484" cy="151296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38" tIns="45719" rIns="91438" bIns="45719" anchor="ctr" anchorCtr="0">
            <a:noAutofit/>
          </a:bodyPr>
          <a:lstStyle>
            <a:defPPr>
              <a:defRPr lang="ru-RU"/>
            </a:defPPr>
            <a:lvl1pPr marL="4763" indent="16669" algn="ctr">
              <a:spcBef>
                <a:spcPct val="50000"/>
              </a:spcBef>
              <a:defRPr sz="2100"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ru-RU" sz="2000" dirty="0"/>
              <a:t> от </a:t>
            </a:r>
            <a:r>
              <a:rPr lang="ru-RU" sz="2000" dirty="0" err="1" smtClean="0"/>
              <a:t>инновационности</a:t>
            </a:r>
            <a:r>
              <a:rPr lang="ru-RU" sz="2000" dirty="0" smtClean="0"/>
              <a:t> </a:t>
            </a:r>
            <a:r>
              <a:rPr lang="ru-RU" sz="2000" dirty="0"/>
              <a:t>применяемых знаний</a:t>
            </a:r>
          </a:p>
        </p:txBody>
      </p:sp>
      <p:sp>
        <p:nvSpPr>
          <p:cNvPr id="13327" name="Text Box 17"/>
          <p:cNvSpPr txBox="1">
            <a:spLocks noChangeArrowheads="1"/>
          </p:cNvSpPr>
          <p:nvPr/>
        </p:nvSpPr>
        <p:spPr bwMode="auto">
          <a:xfrm>
            <a:off x="3412808" y="4533269"/>
            <a:ext cx="2290763" cy="1632036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38" tIns="45719" rIns="91438" bIns="45719" anchor="ctr" anchorCtr="0">
            <a:noAutofit/>
          </a:bodyPr>
          <a:lstStyle>
            <a:defPPr>
              <a:defRPr lang="ru-RU"/>
            </a:defPPr>
            <a:lvl1pPr marL="4763" indent="16669" algn="ctr">
              <a:spcBef>
                <a:spcPct val="50000"/>
              </a:spcBef>
              <a:defRPr sz="2100" b="1">
                <a:solidFill>
                  <a:schemeClr val="bg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ru-RU" sz="2000" dirty="0" smtClean="0"/>
              <a:t>используемой </a:t>
            </a:r>
            <a:r>
              <a:rPr lang="ru-RU" sz="2000" dirty="0"/>
              <a:t>информации</a:t>
            </a:r>
          </a:p>
        </p:txBody>
      </p:sp>
      <p:sp>
        <p:nvSpPr>
          <p:cNvPr id="13328" name="Text Box 18"/>
          <p:cNvSpPr txBox="1">
            <a:spLocks noChangeArrowheads="1"/>
          </p:cNvSpPr>
          <p:nvPr/>
        </p:nvSpPr>
        <p:spPr bwMode="auto">
          <a:xfrm>
            <a:off x="102870" y="4533270"/>
            <a:ext cx="3177540" cy="1631214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38" tIns="45719" rIns="91438" bIns="45719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marL="6351" indent="22225" algn="ctr" eaLnBrk="1" hangingPunct="1">
              <a:spcBef>
                <a:spcPct val="50000"/>
              </a:spcBef>
            </a:pPr>
            <a:r>
              <a:rPr lang="ru-RU" sz="2000" b="1" dirty="0">
                <a:solidFill>
                  <a:schemeClr val="bg1"/>
                </a:solidFill>
                <a:latin typeface="Arial" charset="0"/>
              </a:rPr>
              <a:t>от степени абстрактности знаний (соотношения теоретических и практических)</a:t>
            </a:r>
          </a:p>
        </p:txBody>
      </p:sp>
    </p:spTree>
    <p:extLst>
      <p:ext uri="{BB962C8B-B14F-4D97-AF65-F5344CB8AC3E}">
        <p14:creationId xmlns:p14="http://schemas.microsoft.com/office/powerpoint/2010/main" val="1446167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  <p:bldP spid="13326" grpId="0" animBg="1"/>
      <p:bldP spid="13327" grpId="0" animBg="1"/>
      <p:bldP spid="1332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" y="57150"/>
            <a:ext cx="8915400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0" y="5948363"/>
            <a:ext cx="1440160" cy="901134"/>
            <a:chOff x="-36512" y="5984250"/>
            <a:chExt cx="1440160" cy="901134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12" y="5984250"/>
              <a:ext cx="898431" cy="901134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11" name="Стрелка вправо 10"/>
            <p:cNvSpPr/>
            <p:nvPr/>
          </p:nvSpPr>
          <p:spPr>
            <a:xfrm>
              <a:off x="861919" y="6165304"/>
              <a:ext cx="541729" cy="692696"/>
            </a:xfrm>
            <a:prstGeom prst="rightArrow">
              <a:avLst/>
            </a:prstGeom>
            <a:solidFill>
              <a:srgbClr val="99C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600" dirty="0" smtClean="0">
                  <a:solidFill>
                    <a:srgbClr val="FF0000"/>
                  </a:solidFill>
                </a:rPr>
                <a:t>30</a:t>
              </a:r>
              <a:endParaRPr lang="ru-RU" sz="1600" dirty="0">
                <a:solidFill>
                  <a:srgbClr val="FF0000"/>
                </a:solidFill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558" y="116632"/>
            <a:ext cx="5345737" cy="66035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 3"/>
          <p:cNvSpPr/>
          <p:nvPr/>
        </p:nvSpPr>
        <p:spPr>
          <a:xfrm>
            <a:off x="2051720" y="2492896"/>
            <a:ext cx="3744416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169296" y="3242320"/>
            <a:ext cx="6067000" cy="7627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Выноска 3 2"/>
          <p:cNvSpPr/>
          <p:nvPr/>
        </p:nvSpPr>
        <p:spPr>
          <a:xfrm>
            <a:off x="449215" y="1124744"/>
            <a:ext cx="1746521" cy="792088"/>
          </a:xfrm>
          <a:prstGeom prst="borderCallout3">
            <a:avLst>
              <a:gd name="adj1" fmla="val 18750"/>
              <a:gd name="adj2" fmla="val 190"/>
              <a:gd name="adj3" fmla="val 18750"/>
              <a:gd name="adj4" fmla="val -16667"/>
              <a:gd name="adj5" fmla="val 100000"/>
              <a:gd name="adj6" fmla="val -16667"/>
              <a:gd name="adj7" fmla="val 198873"/>
              <a:gd name="adj8" fmla="val 96588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C3300"/>
                </a:solidFill>
              </a:rPr>
              <a:t>Вид профессиональной деятельности</a:t>
            </a:r>
            <a:endParaRPr lang="ru-RU" sz="1400" b="1" dirty="0">
              <a:solidFill>
                <a:srgbClr val="CC3300"/>
              </a:solidFill>
            </a:endParaRPr>
          </a:p>
        </p:txBody>
      </p:sp>
      <p:sp>
        <p:nvSpPr>
          <p:cNvPr id="14" name="Выноска 3 13"/>
          <p:cNvSpPr/>
          <p:nvPr/>
        </p:nvSpPr>
        <p:spPr>
          <a:xfrm>
            <a:off x="296034" y="4025719"/>
            <a:ext cx="1746521" cy="792088"/>
          </a:xfrm>
          <a:prstGeom prst="borderCallout3">
            <a:avLst>
              <a:gd name="adj1" fmla="val 18750"/>
              <a:gd name="adj2" fmla="val 190"/>
              <a:gd name="adj3" fmla="val -20178"/>
              <a:gd name="adj4" fmla="val -10579"/>
              <a:gd name="adj5" fmla="val -51685"/>
              <a:gd name="adj6" fmla="val -1447"/>
              <a:gd name="adj7" fmla="val -50803"/>
              <a:gd name="adj8" fmla="val 50929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C3300"/>
                </a:solidFill>
              </a:rPr>
              <a:t>Цель вида профессиональной деятельности</a:t>
            </a:r>
            <a:endParaRPr lang="ru-RU" sz="1400" b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259632" y="5956866"/>
            <a:ext cx="7680200" cy="646113"/>
          </a:xfrm>
        </p:spPr>
        <p:txBody>
          <a:bodyPr lIns="90004" tIns="44997" rIns="90004" bIns="44997" anchor="t">
            <a:normAutofit fontScale="90000"/>
          </a:bodyPr>
          <a:lstStyle/>
          <a:p>
            <a:pPr algn="r" eaLnBrk="1" fontAlgn="auto" hangingPunct="1">
              <a:spcAft>
                <a:spcPts val="0"/>
              </a:spcAft>
              <a:buFont typeface="StarSymbol"/>
              <a:buNone/>
              <a:defRPr/>
            </a:pPr>
            <a:r>
              <a:rPr lang="ru-RU" altLang="ru-RU" sz="2400" b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Tahoma" pitchFamily="34" charset="0"/>
              </a:rPr>
              <a:t>Структура</a:t>
            </a:r>
            <a:br>
              <a:rPr lang="ru-RU" altLang="ru-RU" sz="2400" b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Tahoma" pitchFamily="34" charset="0"/>
              </a:rPr>
            </a:br>
            <a:r>
              <a:rPr lang="ru-RU" altLang="ru-RU" sz="2400" b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Tahoma" pitchFamily="34" charset="0"/>
              </a:rPr>
              <a:t>профессионального стандарта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-13035" y="5956866"/>
            <a:ext cx="1488691" cy="901134"/>
            <a:chOff x="-36512" y="5984250"/>
            <a:chExt cx="1440160" cy="901134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12" y="5984250"/>
              <a:ext cx="898431" cy="901134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6" name="Стрелка вправо 5"/>
            <p:cNvSpPr/>
            <p:nvPr/>
          </p:nvSpPr>
          <p:spPr>
            <a:xfrm>
              <a:off x="861919" y="6165304"/>
              <a:ext cx="541729" cy="692696"/>
            </a:xfrm>
            <a:prstGeom prst="rightArrow">
              <a:avLst/>
            </a:prstGeom>
            <a:solidFill>
              <a:srgbClr val="99C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600" dirty="0">
                  <a:solidFill>
                    <a:srgbClr val="FF0000"/>
                  </a:solidFill>
                </a:rPr>
                <a:t>3</a:t>
              </a:r>
              <a:r>
                <a:rPr lang="ru-RU" sz="1600" dirty="0" smtClean="0">
                  <a:solidFill>
                    <a:srgbClr val="FF0000"/>
                  </a:solidFill>
                </a:rPr>
                <a:t>2</a:t>
              </a:r>
              <a:endParaRPr lang="ru-RU" sz="1600" dirty="0">
                <a:solidFill>
                  <a:srgbClr val="FF0000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0"/>
            <a:ext cx="6870267" cy="5963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27" y="260648"/>
            <a:ext cx="9077325" cy="54029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CC3300"/>
                </a:solidFill>
              </a:rPr>
              <a:t>Функциональная карта </a:t>
            </a:r>
            <a:br>
              <a:rPr lang="ru-RU" sz="2400" b="1" dirty="0" smtClean="0">
                <a:solidFill>
                  <a:srgbClr val="CC3300"/>
                </a:solidFill>
              </a:rPr>
            </a:br>
            <a:r>
              <a:rPr lang="ru-RU" sz="2400" b="1" dirty="0" smtClean="0">
                <a:solidFill>
                  <a:srgbClr val="CC3300"/>
                </a:solidFill>
              </a:rPr>
              <a:t>вида профессиональной деятельности</a:t>
            </a:r>
            <a:endParaRPr lang="ru-RU" sz="2400" b="1" dirty="0">
              <a:solidFill>
                <a:srgbClr val="CC33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467544" y="1412776"/>
            <a:ext cx="8229600" cy="4937760"/>
          </a:xfrm>
        </p:spPr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265864"/>
            <a:ext cx="9077325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758369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2" y="46112"/>
            <a:ext cx="4800713" cy="4937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175" y="415679"/>
            <a:ext cx="4314825" cy="6086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вал 5"/>
          <p:cNvSpPr/>
          <p:nvPr/>
        </p:nvSpPr>
        <p:spPr>
          <a:xfrm>
            <a:off x="323528" y="2276872"/>
            <a:ext cx="1008112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79512" y="1628800"/>
            <a:ext cx="1008112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95536" y="2803526"/>
            <a:ext cx="1008112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61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8836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C3300"/>
                </a:solidFill>
              </a:rPr>
              <a:t/>
            </a:r>
            <a:br>
              <a:rPr lang="ru-RU" b="1" dirty="0">
                <a:solidFill>
                  <a:srgbClr val="CC3300"/>
                </a:solidFill>
              </a:rPr>
            </a:br>
            <a:r>
              <a:rPr lang="ru-RU" b="1" dirty="0">
                <a:solidFill>
                  <a:srgbClr val="CC3300"/>
                </a:solidFill>
              </a:rPr>
              <a:t>Перечень </a:t>
            </a:r>
            <a:r>
              <a:rPr lang="ru-RU" b="1" dirty="0" smtClean="0">
                <a:solidFill>
                  <a:srgbClr val="CC3300"/>
                </a:solidFill>
              </a:rPr>
              <a:t>специальностей медицины, </a:t>
            </a:r>
            <a:r>
              <a:rPr lang="ru-RU" b="1" dirty="0">
                <a:solidFill>
                  <a:srgbClr val="CC3300"/>
                </a:solidFill>
              </a:rPr>
              <a:t>по которым разработаны профессиональные стандарты в 2015 г.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84784"/>
            <a:ext cx="8435280" cy="51845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smtClean="0"/>
              <a:t>1</a:t>
            </a:r>
            <a:r>
              <a:rPr lang="ru-RU" sz="1800" b="1" dirty="0"/>
              <a:t>.	Медико-профилактическое дело</a:t>
            </a:r>
          </a:p>
          <a:p>
            <a:pPr marL="0" indent="0">
              <a:buNone/>
            </a:pPr>
            <a:r>
              <a:rPr lang="ru-RU" sz="1800" b="1" dirty="0"/>
              <a:t>2.	Педиатрия</a:t>
            </a:r>
          </a:p>
          <a:p>
            <a:pPr marL="0" indent="0">
              <a:buNone/>
            </a:pPr>
            <a:r>
              <a:rPr lang="ru-RU" sz="1800" b="1" dirty="0"/>
              <a:t>3.	Травматология-ортопедия</a:t>
            </a:r>
          </a:p>
          <a:p>
            <a:pPr marL="0" indent="0">
              <a:buNone/>
            </a:pPr>
            <a:r>
              <a:rPr lang="ru-RU" sz="1800" b="1" dirty="0"/>
              <a:t>4.	Анестезиология-реаниматология</a:t>
            </a:r>
          </a:p>
          <a:p>
            <a:pPr marL="0" indent="0">
              <a:buNone/>
            </a:pPr>
            <a:r>
              <a:rPr lang="ru-RU" sz="1800" b="1" dirty="0"/>
              <a:t>5.	Стоматология</a:t>
            </a:r>
          </a:p>
          <a:p>
            <a:pPr marL="0" indent="0">
              <a:buNone/>
            </a:pPr>
            <a:r>
              <a:rPr lang="ru-RU" sz="1800" b="1" dirty="0"/>
              <a:t>6.	Акушерство и гинекология</a:t>
            </a:r>
          </a:p>
          <a:p>
            <a:pPr marL="0" indent="0">
              <a:buNone/>
            </a:pPr>
            <a:r>
              <a:rPr lang="ru-RU" sz="1800" b="1" dirty="0"/>
              <a:t>7.	Неврология</a:t>
            </a:r>
          </a:p>
          <a:p>
            <a:pPr marL="0" indent="0">
              <a:buNone/>
            </a:pPr>
            <a:r>
              <a:rPr lang="ru-RU" sz="1800" b="1" dirty="0"/>
              <a:t>8.	Онкология</a:t>
            </a:r>
          </a:p>
          <a:p>
            <a:pPr marL="0" indent="0">
              <a:buNone/>
            </a:pPr>
            <a:r>
              <a:rPr lang="ru-RU" sz="1800" b="1" dirty="0"/>
              <a:t>9.	Оториноларингология</a:t>
            </a:r>
          </a:p>
          <a:p>
            <a:pPr marL="0" indent="0">
              <a:buNone/>
            </a:pPr>
            <a:r>
              <a:rPr lang="ru-RU" sz="1800" b="1" dirty="0"/>
              <a:t>10.	Офтальмология</a:t>
            </a:r>
          </a:p>
          <a:p>
            <a:pPr marL="0" indent="0">
              <a:buNone/>
            </a:pPr>
            <a:r>
              <a:rPr lang="ru-RU" sz="1800" b="1" dirty="0"/>
              <a:t>11.	Психиатрия</a:t>
            </a:r>
          </a:p>
          <a:p>
            <a:pPr marL="0" indent="0">
              <a:buNone/>
            </a:pPr>
            <a:r>
              <a:rPr lang="ru-RU" sz="1800" b="1" dirty="0"/>
              <a:t>12.	Рентгенология</a:t>
            </a:r>
          </a:p>
          <a:p>
            <a:pPr marL="0" indent="0">
              <a:buNone/>
            </a:pPr>
            <a:r>
              <a:rPr lang="ru-RU" sz="1800" b="1" dirty="0"/>
              <a:t>13.	Скорая медицинская помощь</a:t>
            </a:r>
          </a:p>
          <a:p>
            <a:pPr marL="0" indent="0">
              <a:buNone/>
            </a:pPr>
            <a:r>
              <a:rPr lang="ru-RU" sz="1800" b="1" dirty="0"/>
              <a:t>14.	Терапия</a:t>
            </a:r>
          </a:p>
          <a:p>
            <a:pPr marL="0" indent="0">
              <a:buNone/>
            </a:pPr>
            <a:r>
              <a:rPr lang="ru-RU" sz="1800" b="1" dirty="0"/>
              <a:t>15.	Хирургия </a:t>
            </a:r>
          </a:p>
        </p:txBody>
      </p:sp>
    </p:spTree>
    <p:extLst>
      <p:ext uri="{BB962C8B-B14F-4D97-AF65-F5344CB8AC3E}">
        <p14:creationId xmlns:p14="http://schemas.microsoft.com/office/powerpoint/2010/main" val="356660383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C3300"/>
                </a:solidFill>
              </a:rPr>
              <a:t>Перечень </a:t>
            </a:r>
            <a:r>
              <a:rPr lang="ru-RU" b="1" dirty="0">
                <a:solidFill>
                  <a:srgbClr val="CC3300"/>
                </a:solidFill>
              </a:rPr>
              <a:t>специальностей для разработки профессиональных стандартов в 2016 г.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124744"/>
            <a:ext cx="8435280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800" b="1" dirty="0" smtClean="0"/>
              <a:t>1</a:t>
            </a:r>
            <a:r>
              <a:rPr lang="ru-RU" sz="1800" b="1" dirty="0"/>
              <a:t>.	</a:t>
            </a:r>
            <a:r>
              <a:rPr lang="ru-RU" sz="1800" b="1" dirty="0" err="1"/>
              <a:t>Дерматовенерология</a:t>
            </a:r>
            <a:endParaRPr lang="ru-RU" sz="1800" b="1" dirty="0"/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/>
              <a:t>2.	Детская хирургия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/>
              <a:t>3.	Клиническая лабораторная диагностика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/>
              <a:t>4.	Неонатология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/>
              <a:t>5.	Организация здравоохранения и общественное здоровье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/>
              <a:t>6.	Фтизиатрия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/>
              <a:t>7.	Эндокринология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/>
              <a:t>8.	Кардиология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/>
              <a:t>9.	Аллергология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/>
              <a:t>10.	Судебно-медицинская экспертиза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/>
              <a:t>11.	Медицинская реабилитация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/>
              <a:t>12.	Инфекционные болезни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/>
              <a:t>13.	Патологическая анатомия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/>
              <a:t>14.	Урология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/>
              <a:t>15.	Детская кардиология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/>
              <a:t>16.	Нейрохирургия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/>
              <a:t>17.	Сердечно-сосудистая хирургия</a:t>
            </a:r>
          </a:p>
        </p:txBody>
      </p:sp>
    </p:spTree>
    <p:extLst>
      <p:ext uri="{BB962C8B-B14F-4D97-AF65-F5344CB8AC3E}">
        <p14:creationId xmlns:p14="http://schemas.microsoft.com/office/powerpoint/2010/main" val="241967173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профессионального </a:t>
            </a:r>
            <a:r>
              <a:rPr lang="ru-RU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стандарта</a:t>
            </a:r>
            <a:br>
              <a:rPr lang="ru-RU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Врач педиатр - участковый</a:t>
            </a:r>
            <a:endParaRPr lang="ru-RU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040560"/>
          </a:xfrm>
        </p:spPr>
        <p:txBody>
          <a:bodyPr>
            <a:noAutofit/>
          </a:bodyPr>
          <a:lstStyle/>
          <a:p>
            <a:pPr fontAlgn="t">
              <a:lnSpc>
                <a:spcPct val="80000"/>
              </a:lnSpc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Обобщенная трудовая функция</a:t>
            </a:r>
          </a:p>
          <a:p>
            <a:pPr lvl="1" fontAlgn="t">
              <a:lnSpc>
                <a:spcPct val="80000"/>
              </a:lnSpc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оказание медицинской помощи детям </a:t>
            </a:r>
          </a:p>
          <a:p>
            <a:pPr marL="342900" lvl="1" indent="-342900" fontAlgn="t">
              <a:lnSpc>
                <a:spcPct val="80000"/>
              </a:lnSpc>
              <a:buFont typeface="Arial" pitchFamily="34" charset="0"/>
              <a:buChar char="•"/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Трудовые функции</a:t>
            </a:r>
          </a:p>
          <a:p>
            <a:pPr marL="742950" lvl="2" indent="-342900" fontAlgn="t">
              <a:lnSpc>
                <a:spcPct val="80000"/>
              </a:lnSpc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проведение обследования детей с целью установления диагноза</a:t>
            </a:r>
          </a:p>
          <a:p>
            <a:pPr marL="742950" lvl="2" indent="-342900" fontAlgn="t">
              <a:lnSpc>
                <a:spcPct val="80000"/>
              </a:lnSpc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назначение лечения детям и контроль его эффективности и безопасности</a:t>
            </a:r>
          </a:p>
          <a:p>
            <a:pPr marL="742950" lvl="2" indent="-342900" fontAlgn="t">
              <a:lnSpc>
                <a:spcPct val="80000"/>
              </a:lnSpc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и контроль эффективности индивидуальных реабилитационных программ для детей</a:t>
            </a:r>
          </a:p>
          <a:p>
            <a:pPr marL="742950" lvl="2" indent="-342900" fontAlgn="t">
              <a:lnSpc>
                <a:spcPct val="80000"/>
              </a:lnSpc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проведение профилактических мероприятий, в том числе санитарно-просветительной работы, среди детей и их родителей</a:t>
            </a:r>
          </a:p>
          <a:p>
            <a:pPr marL="742950" lvl="2" indent="-342900" fontAlgn="t">
              <a:lnSpc>
                <a:spcPct val="80000"/>
              </a:lnSpc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предоставление медико-статистических данных и организация деятельности подчиненного медицинского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персонала</a:t>
            </a:r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 fontAlgn="t">
              <a:lnSpc>
                <a:spcPct val="80000"/>
              </a:lnSpc>
              <a:buFont typeface="Arial" pitchFamily="34" charset="0"/>
              <a:buChar char="•"/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Трудовые действия</a:t>
            </a:r>
          </a:p>
        </p:txBody>
      </p:sp>
    </p:spTree>
    <p:extLst>
      <p:ext uri="{BB962C8B-B14F-4D97-AF65-F5344CB8AC3E}">
        <p14:creationId xmlns:p14="http://schemas.microsoft.com/office/powerpoint/2010/main" val="267247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1"/>
          <p:cNvSpPr txBox="1">
            <a:spLocks/>
          </p:cNvSpPr>
          <p:nvPr/>
        </p:nvSpPr>
        <p:spPr>
          <a:xfrm>
            <a:off x="107149" y="332656"/>
            <a:ext cx="8929347" cy="8458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ТЕЗАУРУС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Необходимо определить значения терминов:</a:t>
            </a:r>
          </a:p>
          <a:p>
            <a:r>
              <a:rPr lang="ru-RU" dirty="0" smtClean="0"/>
              <a:t>профессиональный стандарт;</a:t>
            </a:r>
          </a:p>
          <a:p>
            <a:r>
              <a:rPr lang="ru-RU" dirty="0" smtClean="0"/>
              <a:t>квалификация;</a:t>
            </a:r>
          </a:p>
          <a:p>
            <a:r>
              <a:rPr lang="ru-RU" dirty="0" smtClean="0"/>
              <a:t>уровни квалификаций;</a:t>
            </a:r>
          </a:p>
          <a:p>
            <a:pPr>
              <a:buNone/>
            </a:pPr>
            <a:r>
              <a:rPr lang="ru-RU" dirty="0" smtClean="0"/>
              <a:t>и др.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471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профессионального стандарта</a:t>
            </a:r>
            <a:endParaRPr lang="ru-RU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16384"/>
            <a:ext cx="8712968" cy="5883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184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614"/>
            <a:ext cx="8229600" cy="562074"/>
          </a:xfrm>
        </p:spPr>
        <p:txBody>
          <a:bodyPr/>
          <a:lstStyle/>
          <a:p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профессионального стандарта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8568952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030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0318545"/>
              </p:ext>
            </p:extLst>
          </p:nvPr>
        </p:nvGraphicFramePr>
        <p:xfrm>
          <a:off x="179512" y="1205060"/>
          <a:ext cx="8856984" cy="5567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53650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Arial Narrow" panose="020B0606020202030204" pitchFamily="34" charset="0"/>
                        </a:rPr>
                        <a:t>ТРУДОВАЯ ФУНКЦИЯ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800" dirty="0" smtClean="0">
                          <a:solidFill>
                            <a:srgbClr val="0070C0"/>
                          </a:solidFill>
                          <a:latin typeface="Arial Narrow" panose="020B0606020202030204" pitchFamily="34" charset="0"/>
                        </a:rPr>
                        <a:t>в Профессиональном стандарте 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800" dirty="0" smtClean="0">
                          <a:solidFill>
                            <a:srgbClr val="0070C0"/>
                          </a:solidFill>
                          <a:latin typeface="Arial Narrow" panose="020B0606020202030204" pitchFamily="34" charset="0"/>
                        </a:rPr>
                        <a:t>врач-педиатр участковый</a:t>
                      </a:r>
                      <a:endParaRPr lang="ru-RU" sz="1800" dirty="0">
                        <a:solidFill>
                          <a:srgbClr val="0070C0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 smtClean="0">
                          <a:solidFill>
                            <a:srgbClr val="FF0000"/>
                          </a:solidFill>
                          <a:latin typeface="Arial Narrow" panose="020B0606020202030204" pitchFamily="34" charset="0"/>
                        </a:rPr>
                        <a:t>НАИМЕНОВАНИЕ  КАТЕГОРИИ  КОМПЕТЕНЦИЙ</a:t>
                      </a:r>
                      <a:endParaRPr lang="ru-RU" sz="1800" dirty="0" smtClean="0">
                        <a:solidFill>
                          <a:srgbClr val="FF0000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800" dirty="0" smtClean="0">
                          <a:solidFill>
                            <a:srgbClr val="0070C0"/>
                          </a:solidFill>
                          <a:latin typeface="Arial Narrow" panose="020B0606020202030204" pitchFamily="34" charset="0"/>
                        </a:rPr>
                        <a:t>ФГОС 3++  Специалитет 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800" dirty="0" smtClean="0">
                          <a:solidFill>
                            <a:srgbClr val="0070C0"/>
                          </a:solidFill>
                          <a:latin typeface="Arial Narrow" panose="020B0606020202030204" pitchFamily="34" charset="0"/>
                        </a:rPr>
                        <a:t>направление подготовки 31.05.02</a:t>
                      </a:r>
                      <a:r>
                        <a:rPr lang="ru-RU" sz="1800" baseline="0" dirty="0" smtClean="0">
                          <a:solidFill>
                            <a:srgbClr val="0070C0"/>
                          </a:solidFill>
                          <a:latin typeface="Arial Narrow" panose="020B0606020202030204" pitchFamily="34" charset="0"/>
                        </a:rPr>
                        <a:t> Педиатрия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Проведение обследования детей с целью установления диагноза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Проведение обследования детей с целью установления диагноза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Назначение лечения детям и контроль его эффективности и безопасности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Назначение лечения детям и контроль его эффективности и безопасности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Реализация и контроль эффективности индивидуальных реабилитационных программ для детей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Реализация и контроль эффективности индивидуальных реабилитационных программ для детей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Проведение профилактических мероприятий, в том числе санитарно-просветительной работы, среди детей и их родителей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Проведение профилактических мероприятий, в том числе санитарно-просветительной работы, среди детей и их родителей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Предоставление медико-статистических данных и организация деятельности подчиненного медицинского персонала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 Организация деятельности врача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504" y="115888"/>
            <a:ext cx="8928992" cy="86484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Сопоставление трудовой функции ПС и наименования категории компетенции ФГОС 3++</a:t>
            </a:r>
            <a:endParaRPr lang="ru-RU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81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8836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C3300"/>
                </a:solidFill>
              </a:rPr>
              <a:t/>
            </a:r>
            <a:br>
              <a:rPr lang="ru-RU" b="1" dirty="0">
                <a:solidFill>
                  <a:srgbClr val="CC3300"/>
                </a:solidFill>
              </a:rPr>
            </a:br>
            <a:r>
              <a:rPr lang="ru-RU" b="1" dirty="0">
                <a:solidFill>
                  <a:srgbClr val="CC3300"/>
                </a:solidFill>
              </a:rPr>
              <a:t>Направления применения профессиональных стандартов работодателями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84784"/>
            <a:ext cx="8435280" cy="51845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smtClean="0"/>
              <a:t>Профессиональные </a:t>
            </a:r>
            <a:r>
              <a:rPr lang="ru-RU" sz="1800" b="1" dirty="0"/>
              <a:t>стандарты применяются работодателями с учетом особенностей выполняемых работниками трудовых функций, обусловленных применяемыми технологиями и принятой организацией производства и труда, при решении следующих задач: </a:t>
            </a:r>
            <a:endParaRPr lang="ru-RU" sz="1800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 smtClean="0"/>
              <a:t>определения </a:t>
            </a:r>
            <a:r>
              <a:rPr lang="ru-RU" sz="1800" dirty="0"/>
              <a:t>потребности в работниках с определенным уровнем квалификации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 smtClean="0"/>
              <a:t>определение </a:t>
            </a:r>
            <a:r>
              <a:rPr lang="ru-RU" sz="1800" dirty="0"/>
              <a:t>трудовых функций работников, трудовых обязанностей работников с учетом особенностей применяемых технологий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 smtClean="0"/>
              <a:t>правильного </a:t>
            </a:r>
            <a:r>
              <a:rPr lang="ru-RU" sz="1800" dirty="0"/>
              <a:t>подбора и расстановки кадров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 smtClean="0"/>
              <a:t>разграничения </a:t>
            </a:r>
            <a:r>
              <a:rPr lang="ru-RU" sz="1800" dirty="0"/>
              <a:t>функций, полномочий и ответственности между категориями работников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 smtClean="0"/>
              <a:t>разработка </a:t>
            </a:r>
            <a:r>
              <a:rPr lang="ru-RU" sz="1800" dirty="0"/>
              <a:t>штатных расписаний, должностных инструкций;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 smtClean="0"/>
              <a:t>формирование </a:t>
            </a:r>
            <a:r>
              <a:rPr lang="ru-RU" sz="1800" dirty="0"/>
              <a:t>системы оплаты труда;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 smtClean="0"/>
              <a:t>аттестация </a:t>
            </a:r>
            <a:r>
              <a:rPr lang="ru-RU" sz="1800" dirty="0"/>
              <a:t>работников;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 smtClean="0"/>
              <a:t>организации </a:t>
            </a:r>
            <a:r>
              <a:rPr lang="ru-RU" sz="1800" dirty="0"/>
              <a:t>подготовки (профессиональное образование и профессиональное обучение) и дополнительного профессионального образования работников 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7908313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3"/>
          <p:cNvSpPr txBox="1">
            <a:spLocks noChangeArrowheads="1"/>
          </p:cNvSpPr>
          <p:nvPr/>
        </p:nvSpPr>
        <p:spPr bwMode="auto">
          <a:xfrm>
            <a:off x="1331913" y="219075"/>
            <a:ext cx="6337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ru-RU" sz="2400" b="1" dirty="0">
                <a:solidFill>
                  <a:srgbClr val="002060"/>
                </a:solidFill>
                <a:latin typeface="Calibri" pitchFamily="34" charset="0"/>
              </a:rPr>
              <a:t>Справочник профессий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323850" y="908050"/>
            <a:ext cx="3313113" cy="3122613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b="1" kern="0" dirty="0">
                <a:latin typeface="+mn-lt"/>
                <a:cs typeface="+mn-cs"/>
              </a:rPr>
              <a:t>Справочник профессий, востребованных на рынке труда, новых и перспективных профессий, в том числе требующих среднего профессионального образования (приказ Минтруда России от 2 ноября февраля 2015 г. № 832) 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4140200" y="836613"/>
            <a:ext cx="4608513" cy="3535362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b="1" kern="0" dirty="0">
                <a:latin typeface="+mn-lt"/>
                <a:cs typeface="+mn-cs"/>
              </a:rPr>
              <a:t>1,6 тыс. наименований профессий, включая Список 50 наиболее востребованных на рынке труда, новых и перспективных профессий, требующих среднего профессионального образования (приказ Минтруда России от 2 ноября 2015 года № 831)</a:t>
            </a:r>
          </a:p>
          <a:p>
            <a:pPr algn="ct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b="1" kern="0" dirty="0">
                <a:latin typeface="+mn-lt"/>
                <a:cs typeface="+mn-cs"/>
              </a:rPr>
              <a:t>Актуализированная версия Справочника профессий (приказ Минтруда России от 10 февраля 2016 г. № 46)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468313" y="4652963"/>
            <a:ext cx="8280400" cy="1320800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000" b="1" kern="0" dirty="0">
                <a:latin typeface="+mn-lt"/>
                <a:cs typeface="+mn-cs"/>
              </a:rPr>
              <a:t>В 2016 году – создание базы (справочника) востребованных и перспективных профессий в формате специального информационного ресурса, отвечающего потребностям различных категорий пользователей</a:t>
            </a:r>
          </a:p>
        </p:txBody>
      </p:sp>
    </p:spTree>
    <p:extLst>
      <p:ext uri="{BB962C8B-B14F-4D97-AF65-F5344CB8AC3E}">
        <p14:creationId xmlns:p14="http://schemas.microsoft.com/office/powerpoint/2010/main" val="4652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0825" y="476250"/>
            <a:ext cx="2743200" cy="13223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/>
              <a:t>Законодательная база Справочника профессий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03575" y="404813"/>
            <a:ext cx="5616575" cy="6054725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900" smtClean="0"/>
              <a:t>Справочник профессий является </a:t>
            </a:r>
            <a:r>
              <a:rPr lang="ru-RU" sz="19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государственным информационным ресурсом</a:t>
            </a:r>
            <a:r>
              <a:rPr lang="ru-RU" sz="1900" smtClean="0"/>
              <a:t>, формируется в целях содействия гражданам и организациям в получении информации о востребованных на рынке труда и перспективных профессиях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900" smtClean="0"/>
              <a:t>Формирование Справочника профессий предусмотрено с участием объединений работодателей, работодателей, объединений профессиональных союзов, объединений и профессиональных сообществ, образовательных и научных организаций, федеральных органов исполнительной власти, органов исполнительной власти субъектов Российской Федерации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900" smtClean="0"/>
              <a:t>Правила формирования, ведения и актуализации Справочника профессий устанавливается Правительством РФ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900" smtClean="0"/>
              <a:t>Перечень информации, содержащейся в Справочнике профессий, утверждается уполномоченным Правительством РФ федеральным органом исполнительной власти (Минтрудом России)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900" smtClean="0"/>
              <a:t>Информация, содержащаяся в Справочнике профессий, является общедоступной </a:t>
            </a:r>
          </a:p>
        </p:txBody>
      </p:sp>
      <p:sp>
        <p:nvSpPr>
          <p:cNvPr id="22531" name="Текст 4"/>
          <p:cNvSpPr>
            <a:spLocks noGrp="1"/>
          </p:cNvSpPr>
          <p:nvPr>
            <p:ph type="body" sz="half" idx="2"/>
          </p:nvPr>
        </p:nvSpPr>
        <p:spPr>
          <a:xfrm>
            <a:off x="342900" y="2492375"/>
            <a:ext cx="2400300" cy="3813175"/>
          </a:xfrm>
        </p:spPr>
        <p:txBody>
          <a:bodyPr/>
          <a:lstStyle/>
          <a:p>
            <a:pPr eaLnBrk="1" hangingPunct="1"/>
            <a:r>
              <a:rPr lang="ru-RU" sz="1800" smtClean="0"/>
              <a:t>Законопроект о внесении изменений в  ФЗ «О занятости населения в Российской Федерации» </a:t>
            </a:r>
          </a:p>
          <a:p>
            <a:pPr eaLnBrk="1" hangingPunct="1"/>
            <a:r>
              <a:rPr lang="ru-RU" sz="1800" smtClean="0"/>
              <a:t>(в части определения порядка формирования и применения Справочника профессий)</a:t>
            </a:r>
          </a:p>
        </p:txBody>
      </p:sp>
    </p:spTree>
    <p:extLst>
      <p:ext uri="{BB962C8B-B14F-4D97-AF65-F5344CB8AC3E}">
        <p14:creationId xmlns:p14="http://schemas.microsoft.com/office/powerpoint/2010/main" val="57809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4"/>
          <p:cNvSpPr txBox="1">
            <a:spLocks noChangeArrowheads="1"/>
          </p:cNvSpPr>
          <p:nvPr/>
        </p:nvSpPr>
        <p:spPr bwMode="auto">
          <a:xfrm>
            <a:off x="1908175" y="115888"/>
            <a:ext cx="56165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ru-RU" sz="2800" b="1">
                <a:solidFill>
                  <a:schemeClr val="accent2"/>
                </a:solidFill>
                <a:latin typeface="Calibri" pitchFamily="34" charset="0"/>
              </a:rPr>
              <a:t>ПРОФЕССИЯ</a:t>
            </a: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179388" y="549275"/>
            <a:ext cx="8569325" cy="390842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defRPr/>
            </a:pPr>
            <a:r>
              <a:rPr lang="ru-RU" sz="1600" b="1" dirty="0">
                <a:solidFill>
                  <a:schemeClr val="accent2"/>
                </a:solidFill>
                <a:latin typeface="Calibri" pitchFamily="34" charset="0"/>
              </a:rPr>
              <a:t>понимается </a:t>
            </a:r>
          </a:p>
          <a:p>
            <a:pPr defTabSz="914400">
              <a:spcBef>
                <a:spcPct val="50000"/>
              </a:spcBef>
              <a:defRPr/>
            </a:pPr>
            <a:r>
              <a:rPr lang="ru-RU" sz="1600" b="1" dirty="0">
                <a:solidFill>
                  <a:srgbClr val="000066"/>
                </a:solidFill>
              </a:rPr>
              <a:t>как </a:t>
            </a:r>
            <a:r>
              <a:rPr lang="ru-RU" sz="1600" b="1" dirty="0">
                <a:solidFill>
                  <a:srgbClr val="00B0F0"/>
                </a:solidFill>
              </a:rPr>
              <a:t>функционально обособленный </a:t>
            </a:r>
            <a:r>
              <a:rPr lang="ru-RU" sz="1600" b="1" dirty="0">
                <a:solidFill>
                  <a:srgbClr val="000066"/>
                </a:solidFill>
              </a:rPr>
              <a:t>в рамках разделения труда</a:t>
            </a:r>
          </a:p>
          <a:p>
            <a:pPr defTabSz="914400">
              <a:spcBef>
                <a:spcPct val="50000"/>
              </a:spcBef>
              <a:defRPr/>
            </a:pPr>
            <a:r>
              <a:rPr lang="ru-RU" sz="1600" b="1" dirty="0">
                <a:solidFill>
                  <a:srgbClr val="000066"/>
                </a:solidFill>
              </a:rPr>
              <a:t> </a:t>
            </a:r>
            <a:r>
              <a:rPr lang="ru-RU" sz="1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вид профессиональной деятельности (НЕ ОДНО И ТО ЖЕ С ПРОФЕССИОНАЛЬНЫМ СТАНДАРТОМ),</a:t>
            </a:r>
            <a:r>
              <a:rPr lang="ru-RU" sz="1600" b="1" dirty="0">
                <a:solidFill>
                  <a:srgbClr val="000066"/>
                </a:solidFill>
              </a:rPr>
              <a:t> </a:t>
            </a:r>
          </a:p>
          <a:p>
            <a:pPr defTabSz="914400">
              <a:spcBef>
                <a:spcPct val="50000"/>
              </a:spcBef>
              <a:defRPr/>
            </a:pPr>
            <a:r>
              <a:rPr lang="ru-RU" sz="1600" b="1" dirty="0">
                <a:solidFill>
                  <a:srgbClr val="000066"/>
                </a:solidFill>
              </a:rPr>
              <a:t>требующий наличия комплекса систематизированных знаний, умений, навыков, опыта (компетенций), которые приобретаются в результате </a:t>
            </a:r>
            <a:r>
              <a:rPr lang="ru-RU" sz="1600" b="1" i="1" dirty="0">
                <a:solidFill>
                  <a:srgbClr val="00B0F0"/>
                </a:solidFill>
              </a:rPr>
              <a:t>профессионального обучения, среднего профессионального  образования, высшего образования, дополнительного профессионального образования или в процессе труда </a:t>
            </a:r>
            <a:r>
              <a:rPr lang="ru-RU" sz="1600" b="1" dirty="0">
                <a:solidFill>
                  <a:srgbClr val="000066"/>
                </a:solidFill>
              </a:rPr>
              <a:t>(практического опыта) </a:t>
            </a:r>
          </a:p>
          <a:p>
            <a:pPr defTabSz="914400">
              <a:spcBef>
                <a:spcPct val="50000"/>
              </a:spcBef>
              <a:defRPr/>
            </a:pPr>
            <a:r>
              <a:rPr lang="ru-RU" sz="1600" b="1" dirty="0">
                <a:solidFill>
                  <a:srgbClr val="FF0000"/>
                </a:solidFill>
              </a:rPr>
              <a:t>НЕЛЬЗЯ СМЕШИВАТЬ ВИДЫ И УРОВНИ ОБРАЗОВАНИЯ ПРИ ОПИСАНИИ</a:t>
            </a:r>
          </a:p>
          <a:p>
            <a:pPr algn="ctr" defTabSz="914400">
              <a:spcBef>
                <a:spcPct val="50000"/>
              </a:spcBef>
              <a:defRPr/>
            </a:pPr>
            <a:r>
              <a:rPr lang="ru-RU" sz="1600" b="1" dirty="0">
                <a:solidFill>
                  <a:srgbClr val="000066"/>
                </a:solidFill>
              </a:rPr>
              <a:t>Под профессиональной деятельностью, в свою очередь, понимается трудовая деятельность, осуществляемая в рамках сложившегося разделения труда, требующая </a:t>
            </a:r>
            <a:r>
              <a:rPr lang="ru-RU" sz="1600" b="1" dirty="0">
                <a:solidFill>
                  <a:srgbClr val="FF0000"/>
                </a:solidFill>
              </a:rPr>
              <a:t>соответствующей подготовки </a:t>
            </a:r>
            <a:r>
              <a:rPr lang="ru-RU" sz="1600" b="1" dirty="0">
                <a:solidFill>
                  <a:srgbClr val="000066"/>
                </a:solidFill>
              </a:rPr>
              <a:t>и приносящая доход.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-36513" y="4437063"/>
            <a:ext cx="4824413" cy="20621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rgbClr val="000066"/>
                </a:solidFill>
              </a:rPr>
              <a:t>ВАЛЬЦОВЩИК 2- 5 РАЗРЯДА – </a:t>
            </a:r>
          </a:p>
          <a:p>
            <a:pPr>
              <a:defRPr/>
            </a:pPr>
            <a:r>
              <a:rPr lang="ru-RU" sz="1600" b="1" dirty="0">
                <a:solidFill>
                  <a:srgbClr val="00B0F0"/>
                </a:solidFill>
              </a:rPr>
              <a:t>ПРОФЕССИЯ ОДНА И ТА ЖЕ</a:t>
            </a:r>
            <a:r>
              <a:rPr lang="ru-RU" sz="1600" b="1" dirty="0">
                <a:solidFill>
                  <a:srgbClr val="000066"/>
                </a:solidFill>
              </a:rPr>
              <a:t>, РАЗНЫЕ КВАЛИФИКАЦИИ; </a:t>
            </a:r>
          </a:p>
          <a:p>
            <a:pPr>
              <a:defRPr/>
            </a:pPr>
            <a:r>
              <a:rPr lang="ru-RU" sz="1600" b="1" dirty="0">
                <a:solidFill>
                  <a:srgbClr val="00B0F0"/>
                </a:solidFill>
              </a:rPr>
              <a:t>ВОЗМОЖНО ОБЪЕДИНЕНИЕ </a:t>
            </a:r>
            <a:r>
              <a:rPr lang="ru-RU" sz="1600" b="1" dirty="0">
                <a:solidFill>
                  <a:srgbClr val="000066"/>
                </a:solidFill>
              </a:rPr>
              <a:t>ДОЛЖНОСТЕЙ И ТРЕБОВАНИЙ К ОБРАЗОВАНИЮ; </a:t>
            </a:r>
            <a:r>
              <a:rPr lang="ru-RU" sz="1600" b="1" dirty="0">
                <a:solidFill>
                  <a:srgbClr val="00B0F0"/>
                </a:solidFill>
              </a:rPr>
              <a:t>ОХВАТЫВАЕТ ВСЕ ОТФ </a:t>
            </a:r>
            <a:r>
              <a:rPr lang="ru-RU" sz="1600" b="1" dirty="0">
                <a:solidFill>
                  <a:srgbClr val="000066"/>
                </a:solidFill>
              </a:rPr>
              <a:t>ПО ПРОФЕССИОНАЛЬНОМУ СТАНДАРТУ</a:t>
            </a:r>
          </a:p>
          <a:p>
            <a:pPr>
              <a:defRPr/>
            </a:pPr>
            <a:endParaRPr lang="ru-RU" sz="1600" b="1" dirty="0">
              <a:solidFill>
                <a:srgbClr val="00006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45038" y="4437063"/>
            <a:ext cx="4427537" cy="2047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1600" b="1">
                <a:solidFill>
                  <a:srgbClr val="00B0F0"/>
                </a:solidFill>
              </a:rPr>
              <a:t>АУДИТОР:</a:t>
            </a:r>
          </a:p>
          <a:p>
            <a:pPr>
              <a:defRPr/>
            </a:pPr>
            <a:r>
              <a:rPr lang="ru-RU" sz="1600" b="1">
                <a:solidFill>
                  <a:srgbClr val="000066"/>
                </a:solidFill>
              </a:rPr>
              <a:t>ПОМОЩНИК – АУДИТОР, СТАРШИЙ АУДИТОР – МЕНЕДЖЕР ПО УПРАВЛЕНИЮ РИСКАМИ;</a:t>
            </a:r>
          </a:p>
          <a:p>
            <a:pPr>
              <a:defRPr/>
            </a:pPr>
            <a:r>
              <a:rPr lang="ru-RU" sz="1600" b="1">
                <a:solidFill>
                  <a:srgbClr val="00B0F0"/>
                </a:solidFill>
              </a:rPr>
              <a:t>НЕЛЬЗЯ ОБЪЕДИНИТЬ </a:t>
            </a:r>
            <a:r>
              <a:rPr lang="ru-RU" sz="1600" b="1">
                <a:solidFill>
                  <a:srgbClr val="000066"/>
                </a:solidFill>
              </a:rPr>
              <a:t>ДОЛЖНОСТИ, ТРЕБОВАНИЯ К ОБРАЗОВАНИЮ; </a:t>
            </a:r>
            <a:r>
              <a:rPr lang="ru-RU" sz="1600" b="1">
                <a:solidFill>
                  <a:srgbClr val="00B0F0"/>
                </a:solidFill>
              </a:rPr>
              <a:t>РАЗДЕЛЕНИЕ ОТФ </a:t>
            </a:r>
            <a:r>
              <a:rPr lang="ru-RU" sz="1600" b="1">
                <a:solidFill>
                  <a:srgbClr val="000066"/>
                </a:solidFill>
              </a:rPr>
              <a:t>ПО ПРОФЕССИОНАЛЬНОМУ СТАНДАРТУ</a:t>
            </a:r>
          </a:p>
        </p:txBody>
      </p:sp>
    </p:spTree>
    <p:extLst>
      <p:ext uri="{BB962C8B-B14F-4D97-AF65-F5344CB8AC3E}">
        <p14:creationId xmlns:p14="http://schemas.microsoft.com/office/powerpoint/2010/main" val="32128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7424738" y="6459538"/>
            <a:ext cx="98425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3DABF36-9538-497E-8314-C4F3952C6770}" type="slidenum">
              <a:rPr lang="ru-RU" sz="1050">
                <a:solidFill>
                  <a:srgbClr val="FFFFFF"/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47</a:t>
            </a:fld>
            <a:endParaRPr lang="ru-RU" sz="1050">
              <a:solidFill>
                <a:srgbClr val="FFFFFF"/>
              </a:solidFill>
              <a:latin typeface="+mn-lt"/>
              <a:cs typeface="+mn-cs"/>
            </a:endParaRPr>
          </a:p>
        </p:txBody>
      </p:sp>
      <p:sp>
        <p:nvSpPr>
          <p:cNvPr id="5734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71550" y="260350"/>
            <a:ext cx="7258050" cy="1152525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ru-RU" sz="4300" dirty="0" smtClean="0"/>
              <a:t/>
            </a:r>
            <a:br>
              <a:rPr lang="ru-RU" sz="4300" dirty="0" smtClean="0"/>
            </a:br>
            <a:r>
              <a:rPr lang="ru-RU" sz="4300" dirty="0" smtClean="0"/>
              <a:t/>
            </a:r>
            <a:br>
              <a:rPr lang="ru-RU" sz="4300" dirty="0" smtClean="0"/>
            </a:br>
            <a:r>
              <a:rPr lang="ru-RU" sz="4300" dirty="0" smtClean="0"/>
              <a:t/>
            </a:r>
            <a:br>
              <a:rPr lang="ru-RU" sz="4300" dirty="0" smtClean="0"/>
            </a:br>
            <a:r>
              <a:rPr lang="ru-RU" sz="4300" dirty="0" smtClean="0"/>
              <a:t/>
            </a:r>
            <a:br>
              <a:rPr lang="ru-RU" sz="4300" dirty="0" smtClean="0"/>
            </a:br>
            <a:r>
              <a:rPr lang="ru-RU" sz="4300" dirty="0" smtClean="0"/>
              <a:t/>
            </a:r>
            <a:br>
              <a:rPr lang="ru-RU" sz="4300" dirty="0" smtClean="0"/>
            </a:br>
            <a:r>
              <a:rPr lang="ru-RU" sz="4300" dirty="0" smtClean="0"/>
              <a:t/>
            </a:r>
            <a:br>
              <a:rPr lang="ru-RU" sz="4300" dirty="0" smtClean="0"/>
            </a:br>
            <a:r>
              <a:rPr lang="ru-RU" sz="4300" dirty="0" smtClean="0"/>
              <a:t/>
            </a:r>
            <a:br>
              <a:rPr lang="ru-RU" sz="4300" dirty="0" smtClean="0"/>
            </a:br>
            <a:r>
              <a:rPr lang="ru-RU" sz="4300" dirty="0" smtClean="0"/>
              <a:t/>
            </a:r>
            <a:br>
              <a:rPr lang="ru-RU" sz="4300" dirty="0" smtClean="0"/>
            </a:br>
            <a:r>
              <a:rPr lang="ru-RU" sz="4300" dirty="0" smtClean="0"/>
              <a:t/>
            </a:r>
            <a:br>
              <a:rPr lang="ru-RU" sz="4300" dirty="0" smtClean="0"/>
            </a:br>
            <a:r>
              <a:rPr lang="ru-RU" sz="4300" dirty="0" smtClean="0"/>
              <a:t/>
            </a:r>
            <a:br>
              <a:rPr lang="ru-RU" sz="4300" dirty="0" smtClean="0"/>
            </a:br>
            <a:r>
              <a:rPr lang="ru-RU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Предназначение Справочника профессий</a:t>
            </a:r>
            <a:r>
              <a:rPr lang="ru-RU" sz="4300" dirty="0" smtClean="0">
                <a:solidFill>
                  <a:srgbClr val="002060"/>
                </a:solidFill>
              </a:rPr>
              <a:t/>
            </a:r>
            <a:br>
              <a:rPr lang="ru-RU" sz="4300" dirty="0" smtClean="0">
                <a:solidFill>
                  <a:srgbClr val="002060"/>
                </a:solidFill>
              </a:rPr>
            </a:br>
            <a:endParaRPr lang="ru-RU" sz="4300" dirty="0" smtClean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58372" name="Прямоугольник 11"/>
          <p:cNvSpPr>
            <a:spLocks noChangeArrowheads="1"/>
          </p:cNvSpPr>
          <p:nvPr/>
        </p:nvSpPr>
        <p:spPr bwMode="auto">
          <a:xfrm>
            <a:off x="604838" y="1268413"/>
            <a:ext cx="8070850" cy="4824412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200"/>
              </a:spcAft>
              <a:buFontTx/>
              <a:buChar char="•"/>
            </a:pPr>
            <a:r>
              <a:rPr lang="ru-RU" sz="2400" b="1">
                <a:solidFill>
                  <a:srgbClr val="000066"/>
                </a:solidFill>
              </a:rPr>
              <a:t>Формирование предложения о приоритетной разработке и актуализации профессиональных стандартов</a:t>
            </a:r>
          </a:p>
          <a:p>
            <a:pPr>
              <a:spcAft>
                <a:spcPts val="1200"/>
              </a:spcAft>
              <a:buFontTx/>
              <a:buChar char="•"/>
            </a:pPr>
            <a:r>
              <a:rPr lang="ru-RU" sz="2400" b="1">
                <a:solidFill>
                  <a:srgbClr val="000066"/>
                </a:solidFill>
              </a:rPr>
              <a:t>Формирование предложения о приоритетной разработке и актуализации федеральных государственных образовательных стандартов профессионального образования, образовательных программ</a:t>
            </a:r>
          </a:p>
          <a:p>
            <a:pPr>
              <a:spcAft>
                <a:spcPts val="1200"/>
              </a:spcAft>
              <a:buFontTx/>
              <a:buChar char="•"/>
            </a:pPr>
            <a:r>
              <a:rPr lang="ru-RU" sz="2400" b="1">
                <a:solidFill>
                  <a:srgbClr val="000066"/>
                </a:solidFill>
              </a:rPr>
              <a:t>Интегрирование информации обо всех классификаторах социально-трудовой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352785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1"/>
          <p:cNvSpPr txBox="1">
            <a:spLocks/>
          </p:cNvSpPr>
          <p:nvPr/>
        </p:nvSpPr>
        <p:spPr>
          <a:xfrm>
            <a:off x="74853" y="62871"/>
            <a:ext cx="8929347" cy="8458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ТЕЗАУРУС</a:t>
            </a:r>
            <a:endParaRPr lang="ru-RU" sz="2400" dirty="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260217"/>
              </p:ext>
            </p:extLst>
          </p:nvPr>
        </p:nvGraphicFramePr>
        <p:xfrm>
          <a:off x="74853" y="980728"/>
          <a:ext cx="8929347" cy="5282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2931"/>
                <a:gridCol w="1584176"/>
                <a:gridCol w="4792240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Нормативный документ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Структурный компонент документа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Интерпретация понятия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</a:tr>
              <a:tr h="1667329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Федеральный закон от 03.12.2012 № 236-Ф3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«О внесении изменений в ТК РФ и статью 1 Федерального закона "О техническом регулировании» 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Глава 31, </a:t>
                      </a:r>
                    </a:p>
                    <a:p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статья 195.1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Профессиональный стандарт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характеристика квалификации, необходимой работнику для осуществления определенного вида профессиональной деятельности.</a:t>
                      </a:r>
                    </a:p>
                  </a:txBody>
                  <a:tcPr/>
                </a:tc>
              </a:tr>
              <a:tr h="78152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altLang="ru-RU" sz="1600" kern="1200" noProof="0" dirty="0" smtClean="0">
                          <a:latin typeface="+mn-lt"/>
                          <a:cs typeface="Times New Roman" pitchFamily="18" charset="0"/>
                        </a:rPr>
                        <a:t>Федеральный закон от 02.05.2015 N 122-ФЗ «О внесении изменений в Трудовой кодекс Российской Федерации и статьи 11 и 73 Федерального закона «Об образовании в Российской Федерации»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Глава 31, </a:t>
                      </a:r>
                    </a:p>
                    <a:p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статья 195.1</a:t>
                      </a:r>
                      <a:endParaRPr lang="ru-RU" sz="1600" dirty="0" smtClean="0">
                        <a:latin typeface="+mn-lt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+mn-lt"/>
                          <a:cs typeface="Times New Roman" pitchFamily="18" charset="0"/>
                        </a:rPr>
                        <a:t>Профессиональный стандарт </a:t>
                      </a:r>
                      <a:r>
                        <a:rPr lang="ru-RU" sz="2000" b="0" dirty="0" smtClean="0">
                          <a:latin typeface="+mn-lt"/>
                          <a:cs typeface="Times New Roman" pitchFamily="18" charset="0"/>
                        </a:rPr>
                        <a:t>- характеристика квалификации, необходимой работнику для осуществления определенного вида профессиональной деятельности, </a:t>
                      </a:r>
                      <a:r>
                        <a:rPr lang="ru-RU" altLang="ru-RU" sz="2000" b="0" dirty="0" smtClean="0">
                          <a:solidFill>
                            <a:srgbClr val="FF0000"/>
                          </a:solidFill>
                          <a:latin typeface="+mn-lt"/>
                          <a:cs typeface="Times New Roman" pitchFamily="18" charset="0"/>
                        </a:rPr>
                        <a:t>в том числе выполнения определенной трудовой функции</a:t>
                      </a:r>
                      <a:endParaRPr lang="ru-RU" sz="2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471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1"/>
          <p:cNvSpPr txBox="1">
            <a:spLocks/>
          </p:cNvSpPr>
          <p:nvPr/>
        </p:nvSpPr>
        <p:spPr>
          <a:xfrm>
            <a:off x="74853" y="62871"/>
            <a:ext cx="8929347" cy="8458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ТЕЗАУРУС</a:t>
            </a:r>
            <a:endParaRPr lang="ru-RU" sz="2400" dirty="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260217"/>
              </p:ext>
            </p:extLst>
          </p:nvPr>
        </p:nvGraphicFramePr>
        <p:xfrm>
          <a:off x="74853" y="980728"/>
          <a:ext cx="8929347" cy="5688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4899"/>
                <a:gridCol w="2016224"/>
                <a:gridCol w="4648224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Нормативный документ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Структурный компонент документа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Интерпретация понятия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</a:tr>
              <a:tr h="17498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Федеральный закон от 29.12.2012 N 273-ФЗ</a:t>
                      </a:r>
                      <a:b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(ред. от 21.07.2014)</a:t>
                      </a:r>
                      <a:b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«Об образовании в Российской Федерации»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Статья 2. Основные понятия, используемые в настоящем Федеральном законе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34290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5) </a:t>
                      </a:r>
                      <a:r>
                        <a:rPr lang="ru-RU" sz="18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квалификация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уровень знаний, умений, навыков и компетенции, характеризующий подготовленность к выполнению определенного вида профессиональной деятельности;</a:t>
                      </a:r>
                    </a:p>
                  </a:txBody>
                  <a:tcPr/>
                </a:tc>
              </a:tr>
              <a:tr h="1749896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Федеральный закон от 03.12.2012 № 236-Ф3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«О внесении изменений в ТК РФ и статью 1 Федерального закона "О техническом регулировании» 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Глава 31, </a:t>
                      </a:r>
                    </a:p>
                    <a:p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статья 195.1</a:t>
                      </a:r>
                      <a:endParaRPr lang="ru-RU" sz="1600" dirty="0" smtClean="0">
                        <a:latin typeface="+mn-lt"/>
                      </a:endParaRPr>
                    </a:p>
                    <a:p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Квалификация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это уровень знаний, умений, профессиональных навыков и опыта работы работника</a:t>
                      </a:r>
                      <a:endParaRPr lang="ru-RU" sz="1800" dirty="0" smtClean="0">
                        <a:latin typeface="+mn-lt"/>
                      </a:endParaRPr>
                    </a:p>
                    <a:p>
                      <a:pPr marL="0" indent="34290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3174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+mn-lt"/>
                        </a:rPr>
                        <a:t>«Типовые требования к центру оценки квалификаций», утверждены решением НСК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800" dirty="0" smtClean="0">
                          <a:latin typeface="+mn-lt"/>
                        </a:rPr>
                        <a:t>В настоящее время вводится понятие </a:t>
                      </a: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профессиональной квалификации</a:t>
                      </a:r>
                      <a:r>
                        <a:rPr lang="ru-RU" sz="1800" dirty="0" smtClean="0">
                          <a:latin typeface="+mn-lt"/>
                        </a:rPr>
                        <a:t> как знаний, умений, профессиональных навыков и опыта работы физического лица, необходимых для выполнения определенной трудовой функции. </a:t>
                      </a:r>
                      <a:endParaRPr lang="ru-RU" sz="1800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34290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471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1"/>
          <p:cNvSpPr txBox="1">
            <a:spLocks/>
          </p:cNvSpPr>
          <p:nvPr/>
        </p:nvSpPr>
        <p:spPr>
          <a:xfrm>
            <a:off x="74853" y="62871"/>
            <a:ext cx="8929347" cy="8458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ТЕЗАУРУС</a:t>
            </a:r>
            <a:endParaRPr lang="ru-RU" sz="2400" dirty="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260217"/>
              </p:ext>
            </p:extLst>
          </p:nvPr>
        </p:nvGraphicFramePr>
        <p:xfrm>
          <a:off x="74853" y="980728"/>
          <a:ext cx="8929347" cy="5772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2931"/>
                <a:gridCol w="1584176"/>
                <a:gridCol w="4792240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Нормативный документ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Структурный компонент документа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Интерпретация понятия</a:t>
                      </a:r>
                      <a:endParaRPr lang="ru-RU" sz="1600" dirty="0"/>
                    </a:p>
                  </a:txBody>
                  <a:tcPr/>
                </a:tc>
              </a:tr>
              <a:tr h="78152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Приказ Министерства труда и социальной защиты Российской Федерации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«Об утверждении уровней квалификации в целях разработки проектов профессиональных стандартов»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12.04.2013 г. № 148н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п.1.3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Уровни квалификации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….. содержат описание следующих показателей: "Полномочия и ответственность", "Характер умений", "Характер знаний", "Основные пути достижения уровня квалификации".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Уровни квалификации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определяют требования к умениям, знаниям, уровню образования в зависимости от полномочий и ответственности работника.</a:t>
                      </a:r>
                    </a:p>
                  </a:txBody>
                  <a:tcPr/>
                </a:tc>
              </a:tr>
              <a:tr h="781529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</a:rPr>
                        <a:t>Уровень квалификации </a:t>
                      </a:r>
                      <a:r>
                        <a:rPr lang="ru-RU" sz="1600" dirty="0" smtClean="0"/>
                        <a:t>- положение в иерархии квалификаций, построенной на основе совокупности признаков сложности деятельности (характера умений), наукоемкости деятельности (характера знаний), широты полномочий и ответственности, необходимых при осуществлении деятельности (общей компетенции), – в национальной рамке квалификаций. Уровень квалификации работника характеризуется степенью его профессиональной обученности (подготовленности), наличием знаний, умений, компетенции, необходимых для осуществления определенного вида деятельности. 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471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668063" y="6311145"/>
            <a:ext cx="2057400" cy="365125"/>
          </a:xfrm>
        </p:spPr>
        <p:txBody>
          <a:bodyPr/>
          <a:lstStyle/>
          <a:p>
            <a:fld id="{8118B954-1A97-4058-B670-A238466B58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2" name="Текст 10"/>
          <p:cNvSpPr txBox="1">
            <a:spLocks/>
          </p:cNvSpPr>
          <p:nvPr/>
        </p:nvSpPr>
        <p:spPr>
          <a:xfrm>
            <a:off x="1115617" y="404664"/>
            <a:ext cx="6714272" cy="858265"/>
          </a:xfrm>
          <a:prstGeom prst="rect">
            <a:avLst/>
          </a:prstGeom>
          <a:effectLst/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altLang="ru-RU" b="1" dirty="0" smtClean="0">
                <a:solidFill>
                  <a:srgbClr val="C00000"/>
                </a:solidFill>
                <a:latin typeface="Franklin Gothic Medium Cond" panose="020B0606030402020204" pitchFamily="34" charset="0"/>
                <a:ea typeface="Lucida Sans Unicode" panose="020B0602030504020204" pitchFamily="34" charset="0"/>
                <a:cs typeface="Tahoma" panose="020B0604030504040204" pitchFamily="34" charset="0"/>
              </a:rPr>
              <a:t>Отраслевая система профессиональных квалификаций</a:t>
            </a:r>
            <a:r>
              <a:rPr lang="ru-RU" altLang="ru-RU" dirty="0" smtClean="0">
                <a:solidFill>
                  <a:srgbClr val="C00000"/>
                </a:solidFill>
                <a:latin typeface="Franklin Gothic Medium Cond" panose="020B0606030402020204" pitchFamily="34" charset="0"/>
                <a:ea typeface="Lucida Sans Unicode" panose="020B0602030504020204" pitchFamily="34" charset="0"/>
                <a:cs typeface="Tahoma" panose="020B0604030504040204" pitchFamily="34" charset="0"/>
              </a:rPr>
              <a:t/>
            </a:r>
            <a:br>
              <a:rPr lang="ru-RU" altLang="ru-RU" dirty="0" smtClean="0">
                <a:solidFill>
                  <a:srgbClr val="C00000"/>
                </a:solidFill>
                <a:latin typeface="Franklin Gothic Medium Cond" panose="020B0606030402020204" pitchFamily="34" charset="0"/>
                <a:ea typeface="Lucida Sans Unicode" panose="020B0602030504020204" pitchFamily="34" charset="0"/>
                <a:cs typeface="Tahoma" panose="020B0604030504040204" pitchFamily="34" charset="0"/>
              </a:rPr>
            </a:br>
            <a:r>
              <a:rPr lang="ru-RU" altLang="ru-RU" dirty="0" smtClean="0">
                <a:solidFill>
                  <a:srgbClr val="C00000"/>
                </a:solidFill>
                <a:latin typeface="Franklin Gothic Medium Cond" panose="020B0606030402020204" pitchFamily="34" charset="0"/>
                <a:ea typeface="Lucida Sans Unicode" panose="020B0602030504020204" pitchFamily="34" charset="0"/>
                <a:cs typeface="Tahoma" panose="020B0604030504040204" pitchFamily="34" charset="0"/>
              </a:rPr>
              <a:t/>
            </a:r>
            <a:br>
              <a:rPr lang="ru-RU" altLang="ru-RU" dirty="0" smtClean="0">
                <a:solidFill>
                  <a:srgbClr val="C00000"/>
                </a:solidFill>
                <a:latin typeface="Franklin Gothic Medium Cond" panose="020B0606030402020204" pitchFamily="34" charset="0"/>
                <a:ea typeface="Lucida Sans Unicode" panose="020B0602030504020204" pitchFamily="34" charset="0"/>
                <a:cs typeface="Tahoma" panose="020B0604030504040204" pitchFamily="34" charset="0"/>
              </a:rPr>
            </a:br>
            <a:r>
              <a:rPr lang="ru-RU" altLang="ru-RU" dirty="0" smtClean="0">
                <a:solidFill>
                  <a:srgbClr val="C00000"/>
                </a:solidFill>
                <a:latin typeface="Franklin Gothic Medium Cond" panose="020B0606030402020204" pitchFamily="34" charset="0"/>
                <a:ea typeface="Lucida Sans Unicode" panose="020B0602030504020204" pitchFamily="34" charset="0"/>
                <a:cs typeface="Tahoma" panose="020B0604030504040204" pitchFamily="34" charset="0"/>
              </a:rPr>
              <a:t/>
            </a:r>
            <a:br>
              <a:rPr lang="ru-RU" altLang="ru-RU" dirty="0" smtClean="0">
                <a:solidFill>
                  <a:srgbClr val="C00000"/>
                </a:solidFill>
                <a:latin typeface="Franklin Gothic Medium Cond" panose="020B0606030402020204" pitchFamily="34" charset="0"/>
                <a:ea typeface="Lucida Sans Unicode" panose="020B0602030504020204" pitchFamily="34" charset="0"/>
                <a:cs typeface="Tahoma" panose="020B0604030504040204" pitchFamily="34" charset="0"/>
              </a:rPr>
            </a:br>
            <a:endParaRPr lang="ru-RU" altLang="ru-RU" dirty="0" smtClean="0">
              <a:solidFill>
                <a:srgbClr val="C00000"/>
              </a:solidFill>
              <a:latin typeface="Franklin Gothic Medium Cond" panose="020B0606030402020204" pitchFamily="34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Полилиния 8"/>
          <p:cNvSpPr>
            <a:spLocks noChangeArrowheads="1"/>
          </p:cNvSpPr>
          <p:nvPr/>
        </p:nvSpPr>
        <p:spPr bwMode="auto">
          <a:xfrm>
            <a:off x="1319519" y="1949709"/>
            <a:ext cx="3779354" cy="632762"/>
          </a:xfrm>
          <a:custGeom>
            <a:avLst/>
            <a:gdLst>
              <a:gd name="T0" fmla="*/ 1373858 w 2747721"/>
              <a:gd name="T1" fmla="*/ 0 h 1209184"/>
              <a:gd name="T2" fmla="*/ 2747713 w 2747721"/>
              <a:gd name="T3" fmla="*/ 604592 h 1209184"/>
              <a:gd name="T4" fmla="*/ 1373858 w 2747721"/>
              <a:gd name="T5" fmla="*/ 1209184 h 1209184"/>
              <a:gd name="T6" fmla="*/ 0 w 2747721"/>
              <a:gd name="T7" fmla="*/ 604592 h 1209184"/>
              <a:gd name="T8" fmla="*/ 0 w 2747721"/>
              <a:gd name="T9" fmla="*/ 120918 h 1209184"/>
              <a:gd name="T10" fmla="*/ 120918 w 2747721"/>
              <a:gd name="T11" fmla="*/ 0 h 1209184"/>
              <a:gd name="T12" fmla="*/ 2626795 w 2747721"/>
              <a:gd name="T13" fmla="*/ 0 h 1209184"/>
              <a:gd name="T14" fmla="*/ 2747713 w 2747721"/>
              <a:gd name="T15" fmla="*/ 120918 h 1209184"/>
              <a:gd name="T16" fmla="*/ 2747713 w 2747721"/>
              <a:gd name="T17" fmla="*/ 1088266 h 1209184"/>
              <a:gd name="T18" fmla="*/ 2626795 w 2747721"/>
              <a:gd name="T19" fmla="*/ 1209184 h 1209184"/>
              <a:gd name="T20" fmla="*/ 120918 w 2747721"/>
              <a:gd name="T21" fmla="*/ 1209184 h 1209184"/>
              <a:gd name="T22" fmla="*/ 0 w 2747721"/>
              <a:gd name="T23" fmla="*/ 1088266 h 1209184"/>
              <a:gd name="T24" fmla="*/ 0 w 2747721"/>
              <a:gd name="T25" fmla="*/ 120918 h 1209184"/>
              <a:gd name="T26" fmla="*/ 17694720 60000 65536"/>
              <a:gd name="T27" fmla="*/ 0 60000 65536"/>
              <a:gd name="T28" fmla="*/ 5898240 60000 65536"/>
              <a:gd name="T29" fmla="*/ 1179648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747721"/>
              <a:gd name="T40" fmla="*/ 0 h 1209184"/>
              <a:gd name="T41" fmla="*/ 2747721 w 2747721"/>
              <a:gd name="T42" fmla="*/ 1209184 h 120918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747721" h="1209184">
                <a:moveTo>
                  <a:pt x="0" y="120918"/>
                </a:moveTo>
                <a:cubicBezTo>
                  <a:pt x="0" y="54137"/>
                  <a:pt x="54137" y="0"/>
                  <a:pt x="120918" y="0"/>
                </a:cubicBezTo>
                <a:lnTo>
                  <a:pt x="2626803" y="0"/>
                </a:lnTo>
                <a:cubicBezTo>
                  <a:pt x="2693585" y="0"/>
                  <a:pt x="2747721" y="54137"/>
                  <a:pt x="2747721" y="120918"/>
                </a:cubicBezTo>
                <a:lnTo>
                  <a:pt x="2747721" y="1088266"/>
                </a:lnTo>
                <a:cubicBezTo>
                  <a:pt x="2747721" y="1155047"/>
                  <a:pt x="2693585" y="1209184"/>
                  <a:pt x="2626803" y="1209184"/>
                </a:cubicBezTo>
                <a:lnTo>
                  <a:pt x="120918" y="1209184"/>
                </a:lnTo>
                <a:cubicBezTo>
                  <a:pt x="54137" y="1209184"/>
                  <a:pt x="0" y="1155047"/>
                  <a:pt x="0" y="1088266"/>
                </a:cubicBezTo>
                <a:lnTo>
                  <a:pt x="0" y="120918"/>
                </a:lnTo>
                <a:close/>
              </a:path>
            </a:pathLst>
          </a:custGeom>
          <a:solidFill>
            <a:srgbClr val="FAD4E2"/>
          </a:solidFill>
          <a:ln w="25402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lIns="96377" tIns="96377" rIns="96377" bIns="96377" anchor="ctr" anchorCtr="1"/>
          <a:lstStyle>
            <a:lvl1pPr defTabSz="711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711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11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11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11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ts val="700"/>
              </a:spcAft>
            </a:pPr>
            <a:r>
              <a:rPr lang="ru-RU" altLang="ru-RU" sz="2000" dirty="0">
                <a:solidFill>
                  <a:prstClr val="black"/>
                </a:solidFill>
                <a:latin typeface="Franklin Gothic Medium Cond" panose="020B0606030402020204" pitchFamily="34" charset="0"/>
              </a:rPr>
              <a:t>Требования работодателей к квалификациям</a:t>
            </a:r>
          </a:p>
        </p:txBody>
      </p:sp>
      <p:cxnSp>
        <p:nvCxnSpPr>
          <p:cNvPr id="40" name="Прямая со стрелкой 39"/>
          <p:cNvCxnSpPr/>
          <p:nvPr/>
        </p:nvCxnSpPr>
        <p:spPr>
          <a:xfrm>
            <a:off x="3209193" y="2582471"/>
            <a:ext cx="5" cy="24504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Полилиния 12"/>
          <p:cNvSpPr>
            <a:spLocks noChangeArrowheads="1"/>
          </p:cNvSpPr>
          <p:nvPr/>
        </p:nvSpPr>
        <p:spPr bwMode="auto">
          <a:xfrm>
            <a:off x="1319519" y="2827513"/>
            <a:ext cx="3779353" cy="705932"/>
          </a:xfrm>
          <a:custGeom>
            <a:avLst/>
            <a:gdLst>
              <a:gd name="T0" fmla="*/ 1069236 w 2138469"/>
              <a:gd name="T1" fmla="*/ 0 h 1157833"/>
              <a:gd name="T2" fmla="*/ 2138472 w 2138469"/>
              <a:gd name="T3" fmla="*/ 578915 h 1157833"/>
              <a:gd name="T4" fmla="*/ 1069236 w 2138469"/>
              <a:gd name="T5" fmla="*/ 1157829 h 1157833"/>
              <a:gd name="T6" fmla="*/ 0 w 2138469"/>
              <a:gd name="T7" fmla="*/ 578915 h 1157833"/>
              <a:gd name="T8" fmla="*/ 0 w 2138469"/>
              <a:gd name="T9" fmla="*/ 115783 h 1157833"/>
              <a:gd name="T10" fmla="*/ 115783 w 2138469"/>
              <a:gd name="T11" fmla="*/ 0 h 1157833"/>
              <a:gd name="T12" fmla="*/ 2022688 w 2138469"/>
              <a:gd name="T13" fmla="*/ 0 h 1157833"/>
              <a:gd name="T14" fmla="*/ 2138472 w 2138469"/>
              <a:gd name="T15" fmla="*/ 115783 h 1157833"/>
              <a:gd name="T16" fmla="*/ 2138472 w 2138469"/>
              <a:gd name="T17" fmla="*/ 1042046 h 1157833"/>
              <a:gd name="T18" fmla="*/ 2022688 w 2138469"/>
              <a:gd name="T19" fmla="*/ 1157829 h 1157833"/>
              <a:gd name="T20" fmla="*/ 115783 w 2138469"/>
              <a:gd name="T21" fmla="*/ 1157829 h 1157833"/>
              <a:gd name="T22" fmla="*/ 0 w 2138469"/>
              <a:gd name="T23" fmla="*/ 1042046 h 1157833"/>
              <a:gd name="T24" fmla="*/ 0 w 2138469"/>
              <a:gd name="T25" fmla="*/ 115783 h 1157833"/>
              <a:gd name="T26" fmla="*/ 17694720 60000 65536"/>
              <a:gd name="T27" fmla="*/ 0 60000 65536"/>
              <a:gd name="T28" fmla="*/ 5898240 60000 65536"/>
              <a:gd name="T29" fmla="*/ 1179648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138469"/>
              <a:gd name="T40" fmla="*/ 0 h 1157833"/>
              <a:gd name="T41" fmla="*/ 2138469 w 2138469"/>
              <a:gd name="T42" fmla="*/ 1157833 h 115783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138469" h="1157833">
                <a:moveTo>
                  <a:pt x="0" y="115783"/>
                </a:moveTo>
                <a:cubicBezTo>
                  <a:pt x="0" y="51838"/>
                  <a:pt x="51838" y="0"/>
                  <a:pt x="115783" y="0"/>
                </a:cubicBezTo>
                <a:lnTo>
                  <a:pt x="2022686" y="0"/>
                </a:lnTo>
                <a:cubicBezTo>
                  <a:pt x="2086631" y="0"/>
                  <a:pt x="2138469" y="51838"/>
                  <a:pt x="2138469" y="115783"/>
                </a:cubicBezTo>
                <a:lnTo>
                  <a:pt x="2138469" y="1042050"/>
                </a:lnTo>
                <a:cubicBezTo>
                  <a:pt x="2138469" y="1105995"/>
                  <a:pt x="2086631" y="1157833"/>
                  <a:pt x="2022686" y="1157833"/>
                </a:cubicBezTo>
                <a:lnTo>
                  <a:pt x="115783" y="1157833"/>
                </a:lnTo>
                <a:cubicBezTo>
                  <a:pt x="51838" y="1157833"/>
                  <a:pt x="0" y="1105995"/>
                  <a:pt x="0" y="1042050"/>
                </a:cubicBezTo>
                <a:lnTo>
                  <a:pt x="0" y="115783"/>
                </a:lnTo>
                <a:close/>
              </a:path>
            </a:pathLst>
          </a:custGeom>
          <a:solidFill>
            <a:srgbClr val="FF0000"/>
          </a:solidFill>
          <a:ln w="44450">
            <a:solidFill>
              <a:srgbClr val="FF0000"/>
            </a:solidFill>
            <a:miter lim="800000"/>
            <a:headEnd/>
            <a:tailEnd/>
          </a:ln>
        </p:spPr>
        <p:txBody>
          <a:bodyPr lIns="91065" tIns="91065" rIns="91065" bIns="91065" anchor="ctr" anchorCtr="1"/>
          <a:lstStyle>
            <a:lvl1pPr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ts val="600"/>
              </a:spcAft>
            </a:pPr>
            <a:r>
              <a:rPr lang="ru-RU" altLang="ru-RU" sz="2800" b="1" dirty="0" smtClean="0">
                <a:solidFill>
                  <a:prstClr val="black"/>
                </a:solidFill>
                <a:latin typeface="Franklin Gothic Medium Cond" panose="020B0606030402020204" pitchFamily="34" charset="0"/>
              </a:rPr>
              <a:t>Профессиональные стандарты</a:t>
            </a:r>
            <a:endParaRPr lang="ru-RU" altLang="ru-RU" sz="2800" b="1" dirty="0">
              <a:solidFill>
                <a:prstClr val="black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43" name="Полилиния 12"/>
          <p:cNvSpPr>
            <a:spLocks noChangeArrowheads="1"/>
          </p:cNvSpPr>
          <p:nvPr/>
        </p:nvSpPr>
        <p:spPr bwMode="auto">
          <a:xfrm>
            <a:off x="6081316" y="1457206"/>
            <a:ext cx="2286595" cy="500206"/>
          </a:xfrm>
          <a:custGeom>
            <a:avLst/>
            <a:gdLst>
              <a:gd name="T0" fmla="*/ 1069236 w 2138469"/>
              <a:gd name="T1" fmla="*/ 0 h 1157833"/>
              <a:gd name="T2" fmla="*/ 2138472 w 2138469"/>
              <a:gd name="T3" fmla="*/ 578915 h 1157833"/>
              <a:gd name="T4" fmla="*/ 1069236 w 2138469"/>
              <a:gd name="T5" fmla="*/ 1157829 h 1157833"/>
              <a:gd name="T6" fmla="*/ 0 w 2138469"/>
              <a:gd name="T7" fmla="*/ 578915 h 1157833"/>
              <a:gd name="T8" fmla="*/ 0 w 2138469"/>
              <a:gd name="T9" fmla="*/ 115783 h 1157833"/>
              <a:gd name="T10" fmla="*/ 115783 w 2138469"/>
              <a:gd name="T11" fmla="*/ 0 h 1157833"/>
              <a:gd name="T12" fmla="*/ 2022688 w 2138469"/>
              <a:gd name="T13" fmla="*/ 0 h 1157833"/>
              <a:gd name="T14" fmla="*/ 2138472 w 2138469"/>
              <a:gd name="T15" fmla="*/ 115783 h 1157833"/>
              <a:gd name="T16" fmla="*/ 2138472 w 2138469"/>
              <a:gd name="T17" fmla="*/ 1042046 h 1157833"/>
              <a:gd name="T18" fmla="*/ 2022688 w 2138469"/>
              <a:gd name="T19" fmla="*/ 1157829 h 1157833"/>
              <a:gd name="T20" fmla="*/ 115783 w 2138469"/>
              <a:gd name="T21" fmla="*/ 1157829 h 1157833"/>
              <a:gd name="T22" fmla="*/ 0 w 2138469"/>
              <a:gd name="T23" fmla="*/ 1042046 h 1157833"/>
              <a:gd name="T24" fmla="*/ 0 w 2138469"/>
              <a:gd name="T25" fmla="*/ 115783 h 1157833"/>
              <a:gd name="T26" fmla="*/ 17694720 60000 65536"/>
              <a:gd name="T27" fmla="*/ 0 60000 65536"/>
              <a:gd name="T28" fmla="*/ 5898240 60000 65536"/>
              <a:gd name="T29" fmla="*/ 1179648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138469"/>
              <a:gd name="T40" fmla="*/ 0 h 1157833"/>
              <a:gd name="T41" fmla="*/ 2138469 w 2138469"/>
              <a:gd name="T42" fmla="*/ 1157833 h 115783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138469" h="1157833">
                <a:moveTo>
                  <a:pt x="0" y="115783"/>
                </a:moveTo>
                <a:cubicBezTo>
                  <a:pt x="0" y="51838"/>
                  <a:pt x="51838" y="0"/>
                  <a:pt x="115783" y="0"/>
                </a:cubicBezTo>
                <a:lnTo>
                  <a:pt x="2022686" y="0"/>
                </a:lnTo>
                <a:cubicBezTo>
                  <a:pt x="2086631" y="0"/>
                  <a:pt x="2138469" y="51838"/>
                  <a:pt x="2138469" y="115783"/>
                </a:cubicBezTo>
                <a:lnTo>
                  <a:pt x="2138469" y="1042050"/>
                </a:lnTo>
                <a:cubicBezTo>
                  <a:pt x="2138469" y="1105995"/>
                  <a:pt x="2086631" y="1157833"/>
                  <a:pt x="2022686" y="1157833"/>
                </a:cubicBezTo>
                <a:lnTo>
                  <a:pt x="115783" y="1157833"/>
                </a:lnTo>
                <a:cubicBezTo>
                  <a:pt x="51838" y="1157833"/>
                  <a:pt x="0" y="1105995"/>
                  <a:pt x="0" y="1042050"/>
                </a:cubicBezTo>
                <a:lnTo>
                  <a:pt x="0" y="11578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  <a:headEnd/>
            <a:tailEnd/>
          </a:ln>
          <a:effectLst/>
        </p:spPr>
        <p:style>
          <a:lnRef idx="0">
            <a:schemeClr val="accent1"/>
          </a:lnRef>
          <a:fillRef idx="1002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065" tIns="91065" rIns="91065" bIns="91065" anchor="ctr" anchorCtr="1"/>
          <a:lstStyle>
            <a:lvl1pPr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ts val="600"/>
              </a:spcAft>
            </a:pPr>
            <a:r>
              <a:rPr lang="ru-RU" altLang="ru-RU" sz="1600" b="1" dirty="0" smtClean="0">
                <a:solidFill>
                  <a:prstClr val="black"/>
                </a:solidFill>
                <a:latin typeface="Franklin Gothic Medium Cond" panose="020B0606030402020204" pitchFamily="34" charset="0"/>
              </a:rPr>
              <a:t>Национальная рамка квалификаций</a:t>
            </a:r>
            <a:endParaRPr lang="ru-RU" altLang="ru-RU" sz="1600" b="1" dirty="0">
              <a:solidFill>
                <a:prstClr val="black"/>
              </a:solidFill>
              <a:latin typeface="Franklin Gothic Medium Cond" panose="020B0606030402020204" pitchFamily="34" charset="0"/>
            </a:endParaRPr>
          </a:p>
        </p:txBody>
      </p:sp>
      <p:cxnSp>
        <p:nvCxnSpPr>
          <p:cNvPr id="45" name="Соединительная линия уступом 44"/>
          <p:cNvCxnSpPr/>
          <p:nvPr/>
        </p:nvCxnSpPr>
        <p:spPr>
          <a:xfrm flipV="1">
            <a:off x="5098877" y="2395180"/>
            <a:ext cx="982439" cy="502927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6" name="Полилиния 12"/>
          <p:cNvSpPr>
            <a:spLocks noChangeArrowheads="1"/>
          </p:cNvSpPr>
          <p:nvPr/>
        </p:nvSpPr>
        <p:spPr bwMode="auto">
          <a:xfrm>
            <a:off x="6081316" y="2130919"/>
            <a:ext cx="2286595" cy="528522"/>
          </a:xfrm>
          <a:custGeom>
            <a:avLst/>
            <a:gdLst>
              <a:gd name="T0" fmla="*/ 1069236 w 2138469"/>
              <a:gd name="T1" fmla="*/ 0 h 1157833"/>
              <a:gd name="T2" fmla="*/ 2138472 w 2138469"/>
              <a:gd name="T3" fmla="*/ 578915 h 1157833"/>
              <a:gd name="T4" fmla="*/ 1069236 w 2138469"/>
              <a:gd name="T5" fmla="*/ 1157829 h 1157833"/>
              <a:gd name="T6" fmla="*/ 0 w 2138469"/>
              <a:gd name="T7" fmla="*/ 578915 h 1157833"/>
              <a:gd name="T8" fmla="*/ 0 w 2138469"/>
              <a:gd name="T9" fmla="*/ 115783 h 1157833"/>
              <a:gd name="T10" fmla="*/ 115783 w 2138469"/>
              <a:gd name="T11" fmla="*/ 0 h 1157833"/>
              <a:gd name="T12" fmla="*/ 2022688 w 2138469"/>
              <a:gd name="T13" fmla="*/ 0 h 1157833"/>
              <a:gd name="T14" fmla="*/ 2138472 w 2138469"/>
              <a:gd name="T15" fmla="*/ 115783 h 1157833"/>
              <a:gd name="T16" fmla="*/ 2138472 w 2138469"/>
              <a:gd name="T17" fmla="*/ 1042046 h 1157833"/>
              <a:gd name="T18" fmla="*/ 2022688 w 2138469"/>
              <a:gd name="T19" fmla="*/ 1157829 h 1157833"/>
              <a:gd name="T20" fmla="*/ 115783 w 2138469"/>
              <a:gd name="T21" fmla="*/ 1157829 h 1157833"/>
              <a:gd name="T22" fmla="*/ 0 w 2138469"/>
              <a:gd name="T23" fmla="*/ 1042046 h 1157833"/>
              <a:gd name="T24" fmla="*/ 0 w 2138469"/>
              <a:gd name="T25" fmla="*/ 115783 h 1157833"/>
              <a:gd name="T26" fmla="*/ 17694720 60000 65536"/>
              <a:gd name="T27" fmla="*/ 0 60000 65536"/>
              <a:gd name="T28" fmla="*/ 5898240 60000 65536"/>
              <a:gd name="T29" fmla="*/ 1179648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138469"/>
              <a:gd name="T40" fmla="*/ 0 h 1157833"/>
              <a:gd name="T41" fmla="*/ 2138469 w 2138469"/>
              <a:gd name="T42" fmla="*/ 1157833 h 115783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138469" h="1157833">
                <a:moveTo>
                  <a:pt x="0" y="115783"/>
                </a:moveTo>
                <a:cubicBezTo>
                  <a:pt x="0" y="51838"/>
                  <a:pt x="51838" y="0"/>
                  <a:pt x="115783" y="0"/>
                </a:cubicBezTo>
                <a:lnTo>
                  <a:pt x="2022686" y="0"/>
                </a:lnTo>
                <a:cubicBezTo>
                  <a:pt x="2086631" y="0"/>
                  <a:pt x="2138469" y="51838"/>
                  <a:pt x="2138469" y="115783"/>
                </a:cubicBezTo>
                <a:lnTo>
                  <a:pt x="2138469" y="1042050"/>
                </a:lnTo>
                <a:cubicBezTo>
                  <a:pt x="2138469" y="1105995"/>
                  <a:pt x="2086631" y="1157833"/>
                  <a:pt x="2022686" y="1157833"/>
                </a:cubicBezTo>
                <a:lnTo>
                  <a:pt x="115783" y="1157833"/>
                </a:lnTo>
                <a:cubicBezTo>
                  <a:pt x="51838" y="1157833"/>
                  <a:pt x="0" y="1105995"/>
                  <a:pt x="0" y="1042050"/>
                </a:cubicBezTo>
                <a:lnTo>
                  <a:pt x="0" y="115783"/>
                </a:lnTo>
                <a:close/>
              </a:path>
            </a:pathLst>
          </a:custGeom>
          <a:solidFill>
            <a:srgbClr val="FAD4E2"/>
          </a:solidFill>
          <a:ln w="25402">
            <a:solidFill>
              <a:srgbClr val="FF0000"/>
            </a:solidFill>
            <a:miter lim="800000"/>
            <a:headEnd/>
            <a:tailEnd/>
          </a:ln>
        </p:spPr>
        <p:txBody>
          <a:bodyPr lIns="91065" tIns="91065" rIns="91065" bIns="91065" anchor="ctr" anchorCtr="1"/>
          <a:lstStyle>
            <a:lvl1pPr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ts val="600"/>
              </a:spcAft>
            </a:pPr>
            <a:r>
              <a:rPr lang="ru-RU" altLang="ru-RU" dirty="0" smtClean="0">
                <a:solidFill>
                  <a:prstClr val="black"/>
                </a:solidFill>
                <a:latin typeface="Franklin Gothic Medium Cond" panose="020B0606030402020204" pitchFamily="34" charset="0"/>
              </a:rPr>
              <a:t>Отраслевая рамка квалификаций</a:t>
            </a:r>
            <a:endParaRPr lang="ru-RU" altLang="ru-RU" dirty="0">
              <a:solidFill>
                <a:prstClr val="black"/>
              </a:solidFill>
              <a:latin typeface="Franklin Gothic Medium Cond" panose="020B0606030402020204" pitchFamily="34" charset="0"/>
            </a:endParaRPr>
          </a:p>
        </p:txBody>
      </p:sp>
      <p:cxnSp>
        <p:nvCxnSpPr>
          <p:cNvPr id="48" name="Прямая со стрелкой 47"/>
          <p:cNvCxnSpPr/>
          <p:nvPr/>
        </p:nvCxnSpPr>
        <p:spPr>
          <a:xfrm flipV="1">
            <a:off x="5098877" y="3162854"/>
            <a:ext cx="1138566" cy="17624"/>
          </a:xfrm>
          <a:prstGeom prst="straightConnector1">
            <a:avLst/>
          </a:prstGeom>
          <a:ln w="444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олилиния 12"/>
          <p:cNvSpPr>
            <a:spLocks noChangeArrowheads="1"/>
          </p:cNvSpPr>
          <p:nvPr/>
        </p:nvSpPr>
        <p:spPr bwMode="auto">
          <a:xfrm>
            <a:off x="6237443" y="2909036"/>
            <a:ext cx="2049998" cy="507639"/>
          </a:xfrm>
          <a:custGeom>
            <a:avLst/>
            <a:gdLst>
              <a:gd name="T0" fmla="*/ 1069236 w 2138469"/>
              <a:gd name="T1" fmla="*/ 0 h 1157833"/>
              <a:gd name="T2" fmla="*/ 2138472 w 2138469"/>
              <a:gd name="T3" fmla="*/ 578915 h 1157833"/>
              <a:gd name="T4" fmla="*/ 1069236 w 2138469"/>
              <a:gd name="T5" fmla="*/ 1157829 h 1157833"/>
              <a:gd name="T6" fmla="*/ 0 w 2138469"/>
              <a:gd name="T7" fmla="*/ 578915 h 1157833"/>
              <a:gd name="T8" fmla="*/ 0 w 2138469"/>
              <a:gd name="T9" fmla="*/ 115783 h 1157833"/>
              <a:gd name="T10" fmla="*/ 115783 w 2138469"/>
              <a:gd name="T11" fmla="*/ 0 h 1157833"/>
              <a:gd name="T12" fmla="*/ 2022688 w 2138469"/>
              <a:gd name="T13" fmla="*/ 0 h 1157833"/>
              <a:gd name="T14" fmla="*/ 2138472 w 2138469"/>
              <a:gd name="T15" fmla="*/ 115783 h 1157833"/>
              <a:gd name="T16" fmla="*/ 2138472 w 2138469"/>
              <a:gd name="T17" fmla="*/ 1042046 h 1157833"/>
              <a:gd name="T18" fmla="*/ 2022688 w 2138469"/>
              <a:gd name="T19" fmla="*/ 1157829 h 1157833"/>
              <a:gd name="T20" fmla="*/ 115783 w 2138469"/>
              <a:gd name="T21" fmla="*/ 1157829 h 1157833"/>
              <a:gd name="T22" fmla="*/ 0 w 2138469"/>
              <a:gd name="T23" fmla="*/ 1042046 h 1157833"/>
              <a:gd name="T24" fmla="*/ 0 w 2138469"/>
              <a:gd name="T25" fmla="*/ 115783 h 1157833"/>
              <a:gd name="T26" fmla="*/ 17694720 60000 65536"/>
              <a:gd name="T27" fmla="*/ 0 60000 65536"/>
              <a:gd name="T28" fmla="*/ 5898240 60000 65536"/>
              <a:gd name="T29" fmla="*/ 1179648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138469"/>
              <a:gd name="T40" fmla="*/ 0 h 1157833"/>
              <a:gd name="T41" fmla="*/ 2138469 w 2138469"/>
              <a:gd name="T42" fmla="*/ 1157833 h 115783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138469" h="1157833">
                <a:moveTo>
                  <a:pt x="0" y="115783"/>
                </a:moveTo>
                <a:cubicBezTo>
                  <a:pt x="0" y="51838"/>
                  <a:pt x="51838" y="0"/>
                  <a:pt x="115783" y="0"/>
                </a:cubicBezTo>
                <a:lnTo>
                  <a:pt x="2022686" y="0"/>
                </a:lnTo>
                <a:cubicBezTo>
                  <a:pt x="2086631" y="0"/>
                  <a:pt x="2138469" y="51838"/>
                  <a:pt x="2138469" y="115783"/>
                </a:cubicBezTo>
                <a:lnTo>
                  <a:pt x="2138469" y="1042050"/>
                </a:lnTo>
                <a:cubicBezTo>
                  <a:pt x="2138469" y="1105995"/>
                  <a:pt x="2086631" y="1157833"/>
                  <a:pt x="2022686" y="1157833"/>
                </a:cubicBezTo>
                <a:lnTo>
                  <a:pt x="115783" y="1157833"/>
                </a:lnTo>
                <a:cubicBezTo>
                  <a:pt x="51838" y="1157833"/>
                  <a:pt x="0" y="1105995"/>
                  <a:pt x="0" y="1042050"/>
                </a:cubicBezTo>
                <a:lnTo>
                  <a:pt x="0" y="11578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44450">
            <a:solidFill>
              <a:schemeClr val="accent1"/>
            </a:solidFill>
            <a:miter lim="800000"/>
            <a:headEnd/>
            <a:tailEnd/>
          </a:ln>
        </p:spPr>
        <p:txBody>
          <a:bodyPr lIns="91065" tIns="91065" rIns="91065" bIns="91065" anchor="ctr" anchorCtr="1"/>
          <a:lstStyle>
            <a:lvl1pPr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ts val="600"/>
              </a:spcAft>
            </a:pPr>
            <a:r>
              <a:rPr lang="ru-RU" altLang="ru-RU" dirty="0" smtClean="0">
                <a:solidFill>
                  <a:prstClr val="black"/>
                </a:solidFill>
                <a:latin typeface="Franklin Gothic Medium Cond" panose="020B0606030402020204" pitchFamily="34" charset="0"/>
              </a:rPr>
              <a:t>Образовательные стандарты</a:t>
            </a:r>
            <a:endParaRPr lang="ru-RU" altLang="ru-RU" dirty="0">
              <a:solidFill>
                <a:prstClr val="black"/>
              </a:solidFill>
              <a:latin typeface="Franklin Gothic Medium Cond" panose="020B0606030402020204" pitchFamily="34" charset="0"/>
            </a:endParaRPr>
          </a:p>
        </p:txBody>
      </p:sp>
      <p:cxnSp>
        <p:nvCxnSpPr>
          <p:cNvPr id="50" name="Прямая со стрелкой 49"/>
          <p:cNvCxnSpPr/>
          <p:nvPr/>
        </p:nvCxnSpPr>
        <p:spPr>
          <a:xfrm>
            <a:off x="7418965" y="3416675"/>
            <a:ext cx="1445" cy="1625229"/>
          </a:xfrm>
          <a:prstGeom prst="straightConnector1">
            <a:avLst/>
          </a:prstGeom>
          <a:ln w="444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Полилиния 50"/>
          <p:cNvSpPr>
            <a:spLocks noChangeArrowheads="1"/>
          </p:cNvSpPr>
          <p:nvPr/>
        </p:nvSpPr>
        <p:spPr bwMode="auto">
          <a:xfrm>
            <a:off x="6237443" y="5049638"/>
            <a:ext cx="2050003" cy="1204898"/>
          </a:xfrm>
          <a:custGeom>
            <a:avLst/>
            <a:gdLst>
              <a:gd name="T0" fmla="*/ 1069236 w 2138469"/>
              <a:gd name="T1" fmla="*/ 0 h 1157833"/>
              <a:gd name="T2" fmla="*/ 2138472 w 2138469"/>
              <a:gd name="T3" fmla="*/ 578915 h 1157833"/>
              <a:gd name="T4" fmla="*/ 1069236 w 2138469"/>
              <a:gd name="T5" fmla="*/ 1157829 h 1157833"/>
              <a:gd name="T6" fmla="*/ 0 w 2138469"/>
              <a:gd name="T7" fmla="*/ 578915 h 1157833"/>
              <a:gd name="T8" fmla="*/ 0 w 2138469"/>
              <a:gd name="T9" fmla="*/ 115783 h 1157833"/>
              <a:gd name="T10" fmla="*/ 115783 w 2138469"/>
              <a:gd name="T11" fmla="*/ 0 h 1157833"/>
              <a:gd name="T12" fmla="*/ 2022688 w 2138469"/>
              <a:gd name="T13" fmla="*/ 0 h 1157833"/>
              <a:gd name="T14" fmla="*/ 2138472 w 2138469"/>
              <a:gd name="T15" fmla="*/ 115783 h 1157833"/>
              <a:gd name="T16" fmla="*/ 2138472 w 2138469"/>
              <a:gd name="T17" fmla="*/ 1042046 h 1157833"/>
              <a:gd name="T18" fmla="*/ 2022688 w 2138469"/>
              <a:gd name="T19" fmla="*/ 1157829 h 1157833"/>
              <a:gd name="T20" fmla="*/ 115783 w 2138469"/>
              <a:gd name="T21" fmla="*/ 1157829 h 1157833"/>
              <a:gd name="T22" fmla="*/ 0 w 2138469"/>
              <a:gd name="T23" fmla="*/ 1042046 h 1157833"/>
              <a:gd name="T24" fmla="*/ 0 w 2138469"/>
              <a:gd name="T25" fmla="*/ 115783 h 1157833"/>
              <a:gd name="T26" fmla="*/ 17694720 60000 65536"/>
              <a:gd name="T27" fmla="*/ 0 60000 65536"/>
              <a:gd name="T28" fmla="*/ 5898240 60000 65536"/>
              <a:gd name="T29" fmla="*/ 1179648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138469"/>
              <a:gd name="T40" fmla="*/ 0 h 1157833"/>
              <a:gd name="T41" fmla="*/ 2138469 w 2138469"/>
              <a:gd name="T42" fmla="*/ 1157833 h 115783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138469" h="1157833">
                <a:moveTo>
                  <a:pt x="0" y="115783"/>
                </a:moveTo>
                <a:cubicBezTo>
                  <a:pt x="0" y="51838"/>
                  <a:pt x="51838" y="0"/>
                  <a:pt x="115783" y="0"/>
                </a:cubicBezTo>
                <a:lnTo>
                  <a:pt x="2022686" y="0"/>
                </a:lnTo>
                <a:cubicBezTo>
                  <a:pt x="2086631" y="0"/>
                  <a:pt x="2138469" y="51838"/>
                  <a:pt x="2138469" y="115783"/>
                </a:cubicBezTo>
                <a:lnTo>
                  <a:pt x="2138469" y="1042050"/>
                </a:lnTo>
                <a:cubicBezTo>
                  <a:pt x="2138469" y="1105995"/>
                  <a:pt x="2086631" y="1157833"/>
                  <a:pt x="2022686" y="1157833"/>
                </a:cubicBezTo>
                <a:lnTo>
                  <a:pt x="115783" y="1157833"/>
                </a:lnTo>
                <a:cubicBezTo>
                  <a:pt x="51838" y="1157833"/>
                  <a:pt x="0" y="1105995"/>
                  <a:pt x="0" y="1042050"/>
                </a:cubicBezTo>
                <a:lnTo>
                  <a:pt x="0" y="115783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44450">
            <a:solidFill>
              <a:schemeClr val="accent1"/>
            </a:solidFill>
            <a:miter lim="800000"/>
            <a:headEnd/>
            <a:tailEnd/>
          </a:ln>
        </p:spPr>
        <p:txBody>
          <a:bodyPr lIns="91065" tIns="91065" rIns="91065" bIns="91065" anchor="ctr" anchorCtr="1"/>
          <a:lstStyle>
            <a:lvl1pPr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ts val="600"/>
              </a:spcAft>
            </a:pPr>
            <a:r>
              <a:rPr lang="ru-RU" altLang="ru-RU" sz="2000" dirty="0" smtClean="0">
                <a:solidFill>
                  <a:prstClr val="black"/>
                </a:solidFill>
                <a:latin typeface="Franklin Gothic Medium Cond" panose="020B0606030402020204" pitchFamily="34" charset="0"/>
              </a:rPr>
              <a:t>Образовательные программы</a:t>
            </a:r>
            <a:endParaRPr lang="ru-RU" altLang="ru-RU" sz="2000" dirty="0">
              <a:solidFill>
                <a:prstClr val="black"/>
              </a:solidFill>
              <a:latin typeface="Franklin Gothic Medium Cond" panose="020B0606030402020204" pitchFamily="34" charset="0"/>
            </a:endParaRPr>
          </a:p>
        </p:txBody>
      </p:sp>
      <p:cxnSp>
        <p:nvCxnSpPr>
          <p:cNvPr id="52" name="Прямая со стрелкой 51"/>
          <p:cNvCxnSpPr/>
          <p:nvPr/>
        </p:nvCxnSpPr>
        <p:spPr>
          <a:xfrm>
            <a:off x="5847340" y="3162366"/>
            <a:ext cx="20804" cy="554666"/>
          </a:xfrm>
          <a:prstGeom prst="straightConnector1">
            <a:avLst/>
          </a:prstGeom>
          <a:ln w="444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олилиния 14"/>
          <p:cNvSpPr>
            <a:spLocks noChangeArrowheads="1"/>
          </p:cNvSpPr>
          <p:nvPr/>
        </p:nvSpPr>
        <p:spPr bwMode="auto">
          <a:xfrm>
            <a:off x="5291715" y="3717032"/>
            <a:ext cx="1914155" cy="1008112"/>
          </a:xfrm>
          <a:custGeom>
            <a:avLst/>
            <a:gdLst>
              <a:gd name="T0" fmla="*/ 1176771 w 2353551"/>
              <a:gd name="T1" fmla="*/ 0 h 1073426"/>
              <a:gd name="T2" fmla="*/ 2353542 w 2353551"/>
              <a:gd name="T3" fmla="*/ 536711 h 1073426"/>
              <a:gd name="T4" fmla="*/ 1176771 w 2353551"/>
              <a:gd name="T5" fmla="*/ 1073420 h 1073426"/>
              <a:gd name="T6" fmla="*/ 0 w 2353551"/>
              <a:gd name="T7" fmla="*/ 536711 h 1073426"/>
              <a:gd name="T8" fmla="*/ 0 w 2353551"/>
              <a:gd name="T9" fmla="*/ 107343 h 1073426"/>
              <a:gd name="T10" fmla="*/ 107343 w 2353551"/>
              <a:gd name="T11" fmla="*/ 0 h 1073426"/>
              <a:gd name="T12" fmla="*/ 2246200 w 2353551"/>
              <a:gd name="T13" fmla="*/ 0 h 1073426"/>
              <a:gd name="T14" fmla="*/ 2353542 w 2353551"/>
              <a:gd name="T15" fmla="*/ 107343 h 1073426"/>
              <a:gd name="T16" fmla="*/ 2353542 w 2353551"/>
              <a:gd name="T17" fmla="*/ 966077 h 1073426"/>
              <a:gd name="T18" fmla="*/ 2246200 w 2353551"/>
              <a:gd name="T19" fmla="*/ 1073420 h 1073426"/>
              <a:gd name="T20" fmla="*/ 107343 w 2353551"/>
              <a:gd name="T21" fmla="*/ 1073420 h 1073426"/>
              <a:gd name="T22" fmla="*/ 0 w 2353551"/>
              <a:gd name="T23" fmla="*/ 966077 h 1073426"/>
              <a:gd name="T24" fmla="*/ 0 w 2353551"/>
              <a:gd name="T25" fmla="*/ 107343 h 1073426"/>
              <a:gd name="T26" fmla="*/ 17694720 60000 65536"/>
              <a:gd name="T27" fmla="*/ 0 60000 65536"/>
              <a:gd name="T28" fmla="*/ 5898240 60000 65536"/>
              <a:gd name="T29" fmla="*/ 1179648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353551"/>
              <a:gd name="T40" fmla="*/ 0 h 1073426"/>
              <a:gd name="T41" fmla="*/ 2353551 w 2353551"/>
              <a:gd name="T42" fmla="*/ 1073426 h 107342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353551" h="1073426">
                <a:moveTo>
                  <a:pt x="0" y="107343"/>
                </a:moveTo>
                <a:cubicBezTo>
                  <a:pt x="0" y="48059"/>
                  <a:pt x="48059" y="0"/>
                  <a:pt x="107343" y="0"/>
                </a:cubicBezTo>
                <a:lnTo>
                  <a:pt x="2246209" y="0"/>
                </a:lnTo>
                <a:cubicBezTo>
                  <a:pt x="2305493" y="0"/>
                  <a:pt x="2353551" y="48059"/>
                  <a:pt x="2353551" y="107343"/>
                </a:cubicBezTo>
                <a:lnTo>
                  <a:pt x="2353551" y="966083"/>
                </a:lnTo>
                <a:cubicBezTo>
                  <a:pt x="2353551" y="1025367"/>
                  <a:pt x="2305493" y="1073426"/>
                  <a:pt x="2246209" y="1073426"/>
                </a:cubicBezTo>
                <a:lnTo>
                  <a:pt x="107343" y="1073426"/>
                </a:lnTo>
                <a:cubicBezTo>
                  <a:pt x="48059" y="1073426"/>
                  <a:pt x="0" y="1025367"/>
                  <a:pt x="0" y="966083"/>
                </a:cubicBezTo>
                <a:lnTo>
                  <a:pt x="0" y="107343"/>
                </a:lnTo>
                <a:close/>
              </a:path>
            </a:pathLst>
          </a:custGeom>
          <a:solidFill>
            <a:srgbClr val="FAD4E2"/>
          </a:solidFill>
          <a:ln w="44450">
            <a:solidFill>
              <a:srgbClr val="FF0000"/>
            </a:solidFill>
            <a:miter lim="800000"/>
            <a:headEnd/>
            <a:tailEnd/>
          </a:ln>
        </p:spPr>
        <p:txBody>
          <a:bodyPr lIns="88587" tIns="88587" rIns="88587" bIns="88587" anchor="ctr" anchorCtr="1"/>
          <a:lstStyle>
            <a:lvl1pPr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ts val="600"/>
              </a:spcAft>
            </a:pPr>
            <a:r>
              <a:rPr lang="ru-RU" altLang="ru-RU" sz="1400" dirty="0">
                <a:solidFill>
                  <a:prstClr val="black"/>
                </a:solidFill>
                <a:latin typeface="Franklin Gothic Medium Cond" panose="020B0606030402020204" pitchFamily="34" charset="0"/>
              </a:rPr>
              <a:t>Профессионально-общественная аккредитация </a:t>
            </a:r>
            <a:r>
              <a:rPr lang="ru-RU" altLang="ru-RU" sz="1400" dirty="0" smtClean="0">
                <a:solidFill>
                  <a:prstClr val="black"/>
                </a:solidFill>
                <a:latin typeface="Franklin Gothic Medium Cond" panose="020B0606030402020204" pitchFamily="34" charset="0"/>
              </a:rPr>
              <a:t>образовательных  </a:t>
            </a:r>
            <a:r>
              <a:rPr lang="ru-RU" altLang="ru-RU" sz="1400" dirty="0">
                <a:solidFill>
                  <a:prstClr val="black"/>
                </a:solidFill>
                <a:latin typeface="Franklin Gothic Medium Cond" panose="020B0606030402020204" pitchFamily="34" charset="0"/>
              </a:rPr>
              <a:t>программ</a:t>
            </a:r>
          </a:p>
        </p:txBody>
      </p:sp>
      <p:cxnSp>
        <p:nvCxnSpPr>
          <p:cNvPr id="54" name="Прямая со стрелкой 53"/>
          <p:cNvCxnSpPr/>
          <p:nvPr/>
        </p:nvCxnSpPr>
        <p:spPr>
          <a:xfrm flipH="1">
            <a:off x="6727536" y="4725144"/>
            <a:ext cx="4704" cy="316760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Соединительная линия уступом 54"/>
          <p:cNvCxnSpPr/>
          <p:nvPr/>
        </p:nvCxnSpPr>
        <p:spPr>
          <a:xfrm rot="10800000" flipV="1">
            <a:off x="4353389" y="5652085"/>
            <a:ext cx="1884054" cy="602451"/>
          </a:xfrm>
          <a:prstGeom prst="bentConnector3">
            <a:avLst/>
          </a:prstGeom>
          <a:ln w="444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Полилиния 12"/>
          <p:cNvSpPr>
            <a:spLocks noChangeArrowheads="1"/>
          </p:cNvSpPr>
          <p:nvPr/>
        </p:nvSpPr>
        <p:spPr bwMode="auto">
          <a:xfrm>
            <a:off x="2068361" y="6016720"/>
            <a:ext cx="2285025" cy="475635"/>
          </a:xfrm>
          <a:custGeom>
            <a:avLst/>
            <a:gdLst>
              <a:gd name="T0" fmla="*/ 1069236 w 2138469"/>
              <a:gd name="T1" fmla="*/ 0 h 1157833"/>
              <a:gd name="T2" fmla="*/ 2138472 w 2138469"/>
              <a:gd name="T3" fmla="*/ 578915 h 1157833"/>
              <a:gd name="T4" fmla="*/ 1069236 w 2138469"/>
              <a:gd name="T5" fmla="*/ 1157829 h 1157833"/>
              <a:gd name="T6" fmla="*/ 0 w 2138469"/>
              <a:gd name="T7" fmla="*/ 578915 h 1157833"/>
              <a:gd name="T8" fmla="*/ 0 w 2138469"/>
              <a:gd name="T9" fmla="*/ 115783 h 1157833"/>
              <a:gd name="T10" fmla="*/ 115783 w 2138469"/>
              <a:gd name="T11" fmla="*/ 0 h 1157833"/>
              <a:gd name="T12" fmla="*/ 2022688 w 2138469"/>
              <a:gd name="T13" fmla="*/ 0 h 1157833"/>
              <a:gd name="T14" fmla="*/ 2138472 w 2138469"/>
              <a:gd name="T15" fmla="*/ 115783 h 1157833"/>
              <a:gd name="T16" fmla="*/ 2138472 w 2138469"/>
              <a:gd name="T17" fmla="*/ 1042046 h 1157833"/>
              <a:gd name="T18" fmla="*/ 2022688 w 2138469"/>
              <a:gd name="T19" fmla="*/ 1157829 h 1157833"/>
              <a:gd name="T20" fmla="*/ 115783 w 2138469"/>
              <a:gd name="T21" fmla="*/ 1157829 h 1157833"/>
              <a:gd name="T22" fmla="*/ 0 w 2138469"/>
              <a:gd name="T23" fmla="*/ 1042046 h 1157833"/>
              <a:gd name="T24" fmla="*/ 0 w 2138469"/>
              <a:gd name="T25" fmla="*/ 115783 h 1157833"/>
              <a:gd name="T26" fmla="*/ 17694720 60000 65536"/>
              <a:gd name="T27" fmla="*/ 0 60000 65536"/>
              <a:gd name="T28" fmla="*/ 5898240 60000 65536"/>
              <a:gd name="T29" fmla="*/ 1179648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138469"/>
              <a:gd name="T40" fmla="*/ 0 h 1157833"/>
              <a:gd name="T41" fmla="*/ 2138469 w 2138469"/>
              <a:gd name="T42" fmla="*/ 1157833 h 115783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138469" h="1157833">
                <a:moveTo>
                  <a:pt x="0" y="115783"/>
                </a:moveTo>
                <a:cubicBezTo>
                  <a:pt x="0" y="51838"/>
                  <a:pt x="51838" y="0"/>
                  <a:pt x="115783" y="0"/>
                </a:cubicBezTo>
                <a:lnTo>
                  <a:pt x="2022686" y="0"/>
                </a:lnTo>
                <a:cubicBezTo>
                  <a:pt x="2086631" y="0"/>
                  <a:pt x="2138469" y="51838"/>
                  <a:pt x="2138469" y="115783"/>
                </a:cubicBezTo>
                <a:lnTo>
                  <a:pt x="2138469" y="1042050"/>
                </a:lnTo>
                <a:cubicBezTo>
                  <a:pt x="2138469" y="1105995"/>
                  <a:pt x="2086631" y="1157833"/>
                  <a:pt x="2022686" y="1157833"/>
                </a:cubicBezTo>
                <a:lnTo>
                  <a:pt x="115783" y="1157833"/>
                </a:lnTo>
                <a:cubicBezTo>
                  <a:pt x="51838" y="1157833"/>
                  <a:pt x="0" y="1105995"/>
                  <a:pt x="0" y="1042050"/>
                </a:cubicBezTo>
                <a:lnTo>
                  <a:pt x="0" y="115783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9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 w="25402">
            <a:solidFill>
              <a:srgbClr val="FF0000"/>
            </a:solidFill>
            <a:miter lim="800000"/>
            <a:headEnd/>
            <a:tailEnd/>
          </a:ln>
        </p:spPr>
        <p:txBody>
          <a:bodyPr lIns="91065" tIns="91065" rIns="91065" bIns="91065" anchor="ctr" anchorCtr="1"/>
          <a:lstStyle>
            <a:lvl1pPr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ts val="600"/>
              </a:spcAft>
            </a:pPr>
            <a:r>
              <a:rPr lang="ru-RU" altLang="ru-RU" sz="1400" dirty="0" smtClean="0">
                <a:solidFill>
                  <a:prstClr val="black"/>
                </a:solidFill>
                <a:latin typeface="Franklin Gothic Medium Cond" panose="020B0606030402020204" pitchFamily="34" charset="0"/>
              </a:rPr>
              <a:t>Подготовка выпускников вузов/ссузов </a:t>
            </a:r>
            <a:endParaRPr lang="ru-RU" altLang="ru-RU" sz="1400" dirty="0">
              <a:solidFill>
                <a:srgbClr val="0070C0"/>
              </a:solidFill>
              <a:latin typeface="Franklin Gothic Medium Cond" panose="020B0606030402020204" pitchFamily="34" charset="0"/>
            </a:endParaRPr>
          </a:p>
        </p:txBody>
      </p:sp>
      <p:cxnSp>
        <p:nvCxnSpPr>
          <p:cNvPr id="58" name="Соединительная линия уступом 57"/>
          <p:cNvCxnSpPr/>
          <p:nvPr/>
        </p:nvCxnSpPr>
        <p:spPr>
          <a:xfrm rot="10800000">
            <a:off x="4349702" y="5632802"/>
            <a:ext cx="1887742" cy="19285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Полилиния 12"/>
          <p:cNvSpPr>
            <a:spLocks noChangeArrowheads="1"/>
          </p:cNvSpPr>
          <p:nvPr/>
        </p:nvSpPr>
        <p:spPr bwMode="auto">
          <a:xfrm>
            <a:off x="2065003" y="5383207"/>
            <a:ext cx="2288383" cy="472256"/>
          </a:xfrm>
          <a:custGeom>
            <a:avLst/>
            <a:gdLst>
              <a:gd name="T0" fmla="*/ 1069236 w 2138469"/>
              <a:gd name="T1" fmla="*/ 0 h 1157833"/>
              <a:gd name="T2" fmla="*/ 2138472 w 2138469"/>
              <a:gd name="T3" fmla="*/ 578915 h 1157833"/>
              <a:gd name="T4" fmla="*/ 1069236 w 2138469"/>
              <a:gd name="T5" fmla="*/ 1157829 h 1157833"/>
              <a:gd name="T6" fmla="*/ 0 w 2138469"/>
              <a:gd name="T7" fmla="*/ 578915 h 1157833"/>
              <a:gd name="T8" fmla="*/ 0 w 2138469"/>
              <a:gd name="T9" fmla="*/ 115783 h 1157833"/>
              <a:gd name="T10" fmla="*/ 115783 w 2138469"/>
              <a:gd name="T11" fmla="*/ 0 h 1157833"/>
              <a:gd name="T12" fmla="*/ 2022688 w 2138469"/>
              <a:gd name="T13" fmla="*/ 0 h 1157833"/>
              <a:gd name="T14" fmla="*/ 2138472 w 2138469"/>
              <a:gd name="T15" fmla="*/ 115783 h 1157833"/>
              <a:gd name="T16" fmla="*/ 2138472 w 2138469"/>
              <a:gd name="T17" fmla="*/ 1042046 h 1157833"/>
              <a:gd name="T18" fmla="*/ 2022688 w 2138469"/>
              <a:gd name="T19" fmla="*/ 1157829 h 1157833"/>
              <a:gd name="T20" fmla="*/ 115783 w 2138469"/>
              <a:gd name="T21" fmla="*/ 1157829 h 1157833"/>
              <a:gd name="T22" fmla="*/ 0 w 2138469"/>
              <a:gd name="T23" fmla="*/ 1042046 h 1157833"/>
              <a:gd name="T24" fmla="*/ 0 w 2138469"/>
              <a:gd name="T25" fmla="*/ 115783 h 1157833"/>
              <a:gd name="T26" fmla="*/ 17694720 60000 65536"/>
              <a:gd name="T27" fmla="*/ 0 60000 65536"/>
              <a:gd name="T28" fmla="*/ 5898240 60000 65536"/>
              <a:gd name="T29" fmla="*/ 1179648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138469"/>
              <a:gd name="T40" fmla="*/ 0 h 1157833"/>
              <a:gd name="T41" fmla="*/ 2138469 w 2138469"/>
              <a:gd name="T42" fmla="*/ 1157833 h 115783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138469" h="1157833">
                <a:moveTo>
                  <a:pt x="0" y="115783"/>
                </a:moveTo>
                <a:cubicBezTo>
                  <a:pt x="0" y="51838"/>
                  <a:pt x="51838" y="0"/>
                  <a:pt x="115783" y="0"/>
                </a:cubicBezTo>
                <a:lnTo>
                  <a:pt x="2022686" y="0"/>
                </a:lnTo>
                <a:cubicBezTo>
                  <a:pt x="2086631" y="0"/>
                  <a:pt x="2138469" y="51838"/>
                  <a:pt x="2138469" y="115783"/>
                </a:cubicBezTo>
                <a:lnTo>
                  <a:pt x="2138469" y="1042050"/>
                </a:lnTo>
                <a:cubicBezTo>
                  <a:pt x="2138469" y="1105995"/>
                  <a:pt x="2086631" y="1157833"/>
                  <a:pt x="2022686" y="1157833"/>
                </a:cubicBezTo>
                <a:lnTo>
                  <a:pt x="115783" y="1157833"/>
                </a:lnTo>
                <a:cubicBezTo>
                  <a:pt x="51838" y="1157833"/>
                  <a:pt x="0" y="1105995"/>
                  <a:pt x="0" y="1042050"/>
                </a:cubicBezTo>
                <a:lnTo>
                  <a:pt x="0" y="115783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9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 w="25402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lIns="91065" tIns="91065" rIns="91065" bIns="91065" anchor="ctr" anchorCtr="1"/>
          <a:lstStyle>
            <a:lvl1pPr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ts val="600"/>
              </a:spcAft>
            </a:pPr>
            <a:r>
              <a:rPr lang="ru-RU" altLang="ru-RU" sz="1400" dirty="0" smtClean="0">
                <a:solidFill>
                  <a:prstClr val="black"/>
                </a:solidFill>
                <a:latin typeface="Franklin Gothic Medium Cond" panose="020B0606030402020204" pitchFamily="34" charset="0"/>
              </a:rPr>
              <a:t>Повышение квалификации работников</a:t>
            </a:r>
            <a:endParaRPr lang="ru-RU" altLang="ru-RU" sz="1400" dirty="0">
              <a:solidFill>
                <a:srgbClr val="0070C0"/>
              </a:solidFill>
              <a:latin typeface="Franklin Gothic Medium Cond" panose="020B0606030402020204" pitchFamily="34" charset="0"/>
            </a:endParaRPr>
          </a:p>
        </p:txBody>
      </p:sp>
      <p:cxnSp>
        <p:nvCxnSpPr>
          <p:cNvPr id="61" name="Соединительная линия уступом 60"/>
          <p:cNvCxnSpPr/>
          <p:nvPr/>
        </p:nvCxnSpPr>
        <p:spPr>
          <a:xfrm rot="10800000">
            <a:off x="4345988" y="4935434"/>
            <a:ext cx="1891455" cy="716653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Полилиния 12"/>
          <p:cNvSpPr>
            <a:spLocks noChangeArrowheads="1"/>
          </p:cNvSpPr>
          <p:nvPr/>
        </p:nvSpPr>
        <p:spPr bwMode="auto">
          <a:xfrm>
            <a:off x="2057500" y="4648915"/>
            <a:ext cx="2288485" cy="573037"/>
          </a:xfrm>
          <a:custGeom>
            <a:avLst/>
            <a:gdLst>
              <a:gd name="T0" fmla="*/ 1069236 w 2138469"/>
              <a:gd name="T1" fmla="*/ 0 h 1157833"/>
              <a:gd name="T2" fmla="*/ 2138472 w 2138469"/>
              <a:gd name="T3" fmla="*/ 578915 h 1157833"/>
              <a:gd name="T4" fmla="*/ 1069236 w 2138469"/>
              <a:gd name="T5" fmla="*/ 1157829 h 1157833"/>
              <a:gd name="T6" fmla="*/ 0 w 2138469"/>
              <a:gd name="T7" fmla="*/ 578915 h 1157833"/>
              <a:gd name="T8" fmla="*/ 0 w 2138469"/>
              <a:gd name="T9" fmla="*/ 115783 h 1157833"/>
              <a:gd name="T10" fmla="*/ 115783 w 2138469"/>
              <a:gd name="T11" fmla="*/ 0 h 1157833"/>
              <a:gd name="T12" fmla="*/ 2022688 w 2138469"/>
              <a:gd name="T13" fmla="*/ 0 h 1157833"/>
              <a:gd name="T14" fmla="*/ 2138472 w 2138469"/>
              <a:gd name="T15" fmla="*/ 115783 h 1157833"/>
              <a:gd name="T16" fmla="*/ 2138472 w 2138469"/>
              <a:gd name="T17" fmla="*/ 1042046 h 1157833"/>
              <a:gd name="T18" fmla="*/ 2022688 w 2138469"/>
              <a:gd name="T19" fmla="*/ 1157829 h 1157833"/>
              <a:gd name="T20" fmla="*/ 115783 w 2138469"/>
              <a:gd name="T21" fmla="*/ 1157829 h 1157833"/>
              <a:gd name="T22" fmla="*/ 0 w 2138469"/>
              <a:gd name="T23" fmla="*/ 1042046 h 1157833"/>
              <a:gd name="T24" fmla="*/ 0 w 2138469"/>
              <a:gd name="T25" fmla="*/ 115783 h 1157833"/>
              <a:gd name="T26" fmla="*/ 17694720 60000 65536"/>
              <a:gd name="T27" fmla="*/ 0 60000 65536"/>
              <a:gd name="T28" fmla="*/ 5898240 60000 65536"/>
              <a:gd name="T29" fmla="*/ 1179648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138469"/>
              <a:gd name="T40" fmla="*/ 0 h 1157833"/>
              <a:gd name="T41" fmla="*/ 2138469 w 2138469"/>
              <a:gd name="T42" fmla="*/ 1157833 h 115783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138469" h="1157833">
                <a:moveTo>
                  <a:pt x="0" y="115783"/>
                </a:moveTo>
                <a:cubicBezTo>
                  <a:pt x="0" y="51838"/>
                  <a:pt x="51838" y="0"/>
                  <a:pt x="115783" y="0"/>
                </a:cubicBezTo>
                <a:lnTo>
                  <a:pt x="2022686" y="0"/>
                </a:lnTo>
                <a:cubicBezTo>
                  <a:pt x="2086631" y="0"/>
                  <a:pt x="2138469" y="51838"/>
                  <a:pt x="2138469" y="115783"/>
                </a:cubicBezTo>
                <a:lnTo>
                  <a:pt x="2138469" y="1042050"/>
                </a:lnTo>
                <a:cubicBezTo>
                  <a:pt x="2138469" y="1105995"/>
                  <a:pt x="2086631" y="1157833"/>
                  <a:pt x="2022686" y="1157833"/>
                </a:cubicBezTo>
                <a:lnTo>
                  <a:pt x="115783" y="1157833"/>
                </a:lnTo>
                <a:cubicBezTo>
                  <a:pt x="51838" y="1157833"/>
                  <a:pt x="0" y="1105995"/>
                  <a:pt x="0" y="1042050"/>
                </a:cubicBezTo>
                <a:lnTo>
                  <a:pt x="0" y="115783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69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25402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lIns="91065" tIns="91065" rIns="91065" bIns="91065" anchor="ctr" anchorCtr="1"/>
          <a:lstStyle>
            <a:lvl1pPr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ru-RU" altLang="ru-RU" dirty="0" smtClean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ru-RU" altLang="ru-RU" sz="1400" dirty="0">
                <a:solidFill>
                  <a:prstClr val="black"/>
                </a:solidFill>
                <a:latin typeface="Franklin Gothic Medium Cond" panose="020B0606030402020204" pitchFamily="34" charset="0"/>
              </a:rPr>
              <a:t>Профессиональная переподготовка работников </a:t>
            </a:r>
            <a:r>
              <a:rPr lang="ru-RU" altLang="ru-RU" sz="1400" dirty="0" smtClean="0">
                <a:solidFill>
                  <a:prstClr val="black"/>
                </a:solidFill>
                <a:latin typeface="Franklin Gothic Medium Cond" panose="020B0606030402020204" pitchFamily="34" charset="0"/>
              </a:rPr>
              <a:t>предприятий</a:t>
            </a:r>
            <a:endParaRPr lang="ru-RU" altLang="ru-RU" sz="1400" dirty="0">
              <a:solidFill>
                <a:prstClr val="black"/>
              </a:solidFill>
              <a:latin typeface="Franklin Gothic Medium Cond" panose="020B0606030402020204" pitchFamily="34" charset="0"/>
            </a:endParaRPr>
          </a:p>
          <a:p>
            <a:pPr algn="ctr" eaLnBrk="1" hangingPunct="1">
              <a:lnSpc>
                <a:spcPct val="90000"/>
              </a:lnSpc>
              <a:spcAft>
                <a:spcPts val="600"/>
              </a:spcAft>
            </a:pPr>
            <a:endParaRPr lang="ru-RU" altLang="ru-RU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cxnSp>
        <p:nvCxnSpPr>
          <p:cNvPr id="66" name="Прямая со стрелкой 65"/>
          <p:cNvCxnSpPr/>
          <p:nvPr/>
        </p:nvCxnSpPr>
        <p:spPr>
          <a:xfrm>
            <a:off x="3209198" y="3533443"/>
            <a:ext cx="0" cy="20337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Полилиния 12"/>
          <p:cNvSpPr>
            <a:spLocks noChangeArrowheads="1"/>
          </p:cNvSpPr>
          <p:nvPr/>
        </p:nvSpPr>
        <p:spPr bwMode="auto">
          <a:xfrm>
            <a:off x="1319519" y="3736822"/>
            <a:ext cx="3779353" cy="604687"/>
          </a:xfrm>
          <a:custGeom>
            <a:avLst/>
            <a:gdLst>
              <a:gd name="T0" fmla="*/ 1069236 w 2138469"/>
              <a:gd name="T1" fmla="*/ 0 h 1157833"/>
              <a:gd name="T2" fmla="*/ 2138472 w 2138469"/>
              <a:gd name="T3" fmla="*/ 578915 h 1157833"/>
              <a:gd name="T4" fmla="*/ 1069236 w 2138469"/>
              <a:gd name="T5" fmla="*/ 1157829 h 1157833"/>
              <a:gd name="T6" fmla="*/ 0 w 2138469"/>
              <a:gd name="T7" fmla="*/ 578915 h 1157833"/>
              <a:gd name="T8" fmla="*/ 0 w 2138469"/>
              <a:gd name="T9" fmla="*/ 115783 h 1157833"/>
              <a:gd name="T10" fmla="*/ 115783 w 2138469"/>
              <a:gd name="T11" fmla="*/ 0 h 1157833"/>
              <a:gd name="T12" fmla="*/ 2022688 w 2138469"/>
              <a:gd name="T13" fmla="*/ 0 h 1157833"/>
              <a:gd name="T14" fmla="*/ 2138472 w 2138469"/>
              <a:gd name="T15" fmla="*/ 115783 h 1157833"/>
              <a:gd name="T16" fmla="*/ 2138472 w 2138469"/>
              <a:gd name="T17" fmla="*/ 1042046 h 1157833"/>
              <a:gd name="T18" fmla="*/ 2022688 w 2138469"/>
              <a:gd name="T19" fmla="*/ 1157829 h 1157833"/>
              <a:gd name="T20" fmla="*/ 115783 w 2138469"/>
              <a:gd name="T21" fmla="*/ 1157829 h 1157833"/>
              <a:gd name="T22" fmla="*/ 0 w 2138469"/>
              <a:gd name="T23" fmla="*/ 1042046 h 1157833"/>
              <a:gd name="T24" fmla="*/ 0 w 2138469"/>
              <a:gd name="T25" fmla="*/ 115783 h 1157833"/>
              <a:gd name="T26" fmla="*/ 17694720 60000 65536"/>
              <a:gd name="T27" fmla="*/ 0 60000 65536"/>
              <a:gd name="T28" fmla="*/ 5898240 60000 65536"/>
              <a:gd name="T29" fmla="*/ 1179648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138469"/>
              <a:gd name="T40" fmla="*/ 0 h 1157833"/>
              <a:gd name="T41" fmla="*/ 2138469 w 2138469"/>
              <a:gd name="T42" fmla="*/ 1157833 h 115783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138469" h="1157833">
                <a:moveTo>
                  <a:pt x="0" y="115783"/>
                </a:moveTo>
                <a:cubicBezTo>
                  <a:pt x="0" y="51838"/>
                  <a:pt x="51838" y="0"/>
                  <a:pt x="115783" y="0"/>
                </a:cubicBezTo>
                <a:lnTo>
                  <a:pt x="2022686" y="0"/>
                </a:lnTo>
                <a:cubicBezTo>
                  <a:pt x="2086631" y="0"/>
                  <a:pt x="2138469" y="51838"/>
                  <a:pt x="2138469" y="115783"/>
                </a:cubicBezTo>
                <a:lnTo>
                  <a:pt x="2138469" y="1042050"/>
                </a:lnTo>
                <a:cubicBezTo>
                  <a:pt x="2138469" y="1105995"/>
                  <a:pt x="2086631" y="1157833"/>
                  <a:pt x="2022686" y="1157833"/>
                </a:cubicBezTo>
                <a:lnTo>
                  <a:pt x="115783" y="1157833"/>
                </a:lnTo>
                <a:cubicBezTo>
                  <a:pt x="51838" y="1157833"/>
                  <a:pt x="0" y="1105995"/>
                  <a:pt x="0" y="1042050"/>
                </a:cubicBezTo>
                <a:lnTo>
                  <a:pt x="0" y="115783"/>
                </a:lnTo>
                <a:close/>
              </a:path>
            </a:pathLst>
          </a:custGeom>
          <a:solidFill>
            <a:srgbClr val="FAD4E2"/>
          </a:solidFill>
          <a:ln w="25402">
            <a:solidFill>
              <a:srgbClr val="FF0000"/>
            </a:solidFill>
            <a:miter lim="800000"/>
            <a:headEnd/>
            <a:tailEnd/>
          </a:ln>
        </p:spPr>
        <p:txBody>
          <a:bodyPr lIns="91065" tIns="91065" rIns="91065" bIns="91065" anchor="ctr" anchorCtr="1"/>
          <a:lstStyle>
            <a:lvl1pPr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66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66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ts val="600"/>
              </a:spcAft>
            </a:pPr>
            <a:r>
              <a:rPr lang="ru-RU" altLang="ru-RU" sz="2000" dirty="0">
                <a:solidFill>
                  <a:prstClr val="black"/>
                </a:solidFill>
                <a:latin typeface="Franklin Gothic Medium Cond" panose="020B0606030402020204" pitchFamily="34" charset="0"/>
              </a:rPr>
              <a:t>Независимая </a:t>
            </a:r>
            <a:r>
              <a:rPr lang="ru-RU" altLang="ru-RU" sz="2000" dirty="0" smtClean="0">
                <a:solidFill>
                  <a:prstClr val="black"/>
                </a:solidFill>
                <a:latin typeface="Franklin Gothic Medium Cond" panose="020B0606030402020204" pitchFamily="34" charset="0"/>
              </a:rPr>
              <a:t>оценка квалификаций</a:t>
            </a:r>
            <a:endParaRPr lang="ru-RU" altLang="ru-RU" sz="2000" dirty="0">
              <a:solidFill>
                <a:prstClr val="black"/>
              </a:solidFill>
              <a:latin typeface="Franklin Gothic Medium Cond" panose="020B0606030402020204" pitchFamily="34" charset="0"/>
            </a:endParaRPr>
          </a:p>
        </p:txBody>
      </p:sp>
      <p:cxnSp>
        <p:nvCxnSpPr>
          <p:cNvPr id="69" name="Соединительная линия уступом 68"/>
          <p:cNvCxnSpPr/>
          <p:nvPr/>
        </p:nvCxnSpPr>
        <p:spPr>
          <a:xfrm>
            <a:off x="1524144" y="4341506"/>
            <a:ext cx="533356" cy="593926"/>
          </a:xfrm>
          <a:prstGeom prst="bentConnector5">
            <a:avLst>
              <a:gd name="adj1" fmla="val 32146"/>
              <a:gd name="adj2" fmla="val 25879"/>
              <a:gd name="adj3" fmla="val 67854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Соединительная линия уступом 69"/>
          <p:cNvCxnSpPr/>
          <p:nvPr/>
        </p:nvCxnSpPr>
        <p:spPr>
          <a:xfrm>
            <a:off x="1524144" y="4341506"/>
            <a:ext cx="544217" cy="1913030"/>
          </a:xfrm>
          <a:prstGeom prst="bentConnector5">
            <a:avLst>
              <a:gd name="adj1" fmla="val 31504"/>
              <a:gd name="adj2" fmla="val 43784"/>
              <a:gd name="adj3" fmla="val 68496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/>
          <p:nvPr/>
        </p:nvCxnSpPr>
        <p:spPr>
          <a:xfrm>
            <a:off x="1524144" y="4341506"/>
            <a:ext cx="540859" cy="1277828"/>
          </a:xfrm>
          <a:prstGeom prst="bentConnector5">
            <a:avLst>
              <a:gd name="adj1" fmla="val 31700"/>
              <a:gd name="adj2" fmla="val 40761"/>
              <a:gd name="adj3" fmla="val 683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 стрелкой 3"/>
          <p:cNvCxnSpPr>
            <a:stCxn id="43" idx="2"/>
            <a:endCxn id="46" idx="0"/>
          </p:cNvCxnSpPr>
          <p:nvPr/>
        </p:nvCxnSpPr>
        <p:spPr>
          <a:xfrm>
            <a:off x="7224615" y="1957411"/>
            <a:ext cx="0" cy="17350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6768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1" grpId="0" animBg="1"/>
      <p:bldP spid="43" grpId="0" animBg="1"/>
      <p:bldP spid="46" grpId="0" animBg="1"/>
      <p:bldP spid="49" grpId="0" animBg="1"/>
      <p:bldP spid="51" grpId="0" animBg="1"/>
      <p:bldP spid="53" grpId="0" animBg="1"/>
      <p:bldP spid="56" grpId="0" animBg="1"/>
      <p:bldP spid="60" grpId="0" animBg="1"/>
      <p:bldP spid="63" grpId="0" animBg="1"/>
      <p:bldP spid="6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1"/>
          <p:cNvSpPr txBox="1">
            <a:spLocks/>
          </p:cNvSpPr>
          <p:nvPr/>
        </p:nvSpPr>
        <p:spPr>
          <a:xfrm>
            <a:off x="74853" y="62871"/>
            <a:ext cx="8929347" cy="5578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ТЕЗАУРУС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196752"/>
            <a:ext cx="90073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+mn-lt"/>
                <a:cs typeface="Arial" panose="020B0604020202020204" pitchFamily="34" charset="0"/>
              </a:rPr>
              <a:t>вид профессиональной деятельности </a:t>
            </a:r>
            <a:r>
              <a:rPr lang="ru-RU" dirty="0" smtClean="0">
                <a:latin typeface="+mn-lt"/>
                <a:cs typeface="Arial" panose="020B0604020202020204" pitchFamily="34" charset="0"/>
              </a:rPr>
              <a:t>– совокупность обобщенных трудовых функций, имеющих близкий характер, результаты и условия труда</a:t>
            </a:r>
            <a:endParaRPr lang="ru-RU" dirty="0" smtClean="0"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764704"/>
            <a:ext cx="9004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Приказ </a:t>
            </a:r>
            <a:r>
              <a:rPr lang="ru-RU" b="1" dirty="0" err="1" smtClean="0">
                <a:solidFill>
                  <a:srgbClr val="0070C0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Минсоцтруда</a:t>
            </a:r>
            <a:r>
              <a:rPr lang="ru-RU" b="1" dirty="0" smtClean="0">
                <a:solidFill>
                  <a:srgbClr val="0070C0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России </a:t>
            </a:r>
            <a:r>
              <a:rPr lang="ru-RU" b="1" dirty="0">
                <a:solidFill>
                  <a:srgbClr val="0070C0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от </a:t>
            </a:r>
            <a:r>
              <a:rPr lang="ru-RU" b="1" dirty="0" smtClean="0">
                <a:solidFill>
                  <a:srgbClr val="0070C0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29 </a:t>
            </a:r>
            <a:r>
              <a:rPr lang="ru-RU" b="1" dirty="0">
                <a:solidFill>
                  <a:srgbClr val="0070C0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апреля 2013 г. № 170н </a:t>
            </a:r>
            <a:endParaRPr lang="ru-RU" b="1" dirty="0">
              <a:solidFill>
                <a:srgbClr val="0070C0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323528" y="1844824"/>
            <a:ext cx="8640960" cy="1800200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Вид профессиональной деятельности: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обеспечивает выполнение части производственного процесса и отражает сложившееся в данной отрасли (области профессиональной деятельности, производственном процессе) разделение труда;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/>
                </a:solidFill>
              </a:rPr>
              <a:t> как правило, имеет общую цель, характер и результаты труда, методы, используемые в трудовой деятельности.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Загнутый угол 7"/>
          <p:cNvSpPr/>
          <p:nvPr/>
        </p:nvSpPr>
        <p:spPr>
          <a:xfrm>
            <a:off x="539552" y="5157192"/>
            <a:ext cx="8136904" cy="1584176"/>
          </a:xfrm>
          <a:prstGeom prst="foldedCorner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Например: 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  Слесарная обработка деталей, сборка узлов и механизмов механической, гидравлической, пневматической частей изделий машиностроения (слесарь-сборщик)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 Проектирование систем связи (инженер-проектировщик систем связи) 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1115616" y="3789040"/>
          <a:ext cx="7128792" cy="1224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3469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11042</TotalTime>
  <Words>2931</Words>
  <Application>Microsoft Office PowerPoint</Application>
  <PresentationFormat>Экран (4:3)</PresentationFormat>
  <Paragraphs>350</Paragraphs>
  <Slides>47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47</vt:i4>
      </vt:variant>
    </vt:vector>
  </HeadingPairs>
  <TitlesOfParts>
    <vt:vector size="50" baseType="lpstr">
      <vt:lpstr>Начальная</vt:lpstr>
      <vt:lpstr>Тема Office</vt:lpstr>
      <vt:lpstr>1_Тема Office</vt:lpstr>
      <vt:lpstr>Программа повышения квалификации «Внедрение профессиональных стандартов в практику работы с персоналом государственных и муниципальных учреждений»  Коковихин Александр Юрьевич  заведующий кафедрой экономики труда и управления персоналом, заместитель председателя комиссии СОСПП по развитию компетенций и квалификаций,  Эксперт Национального Агентства развития квалификаций. </vt:lpstr>
      <vt:lpstr>Содержание</vt:lpstr>
      <vt:lpstr>Национальная система квалификаций и ее компоненты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НОРМАТИВНАЯ БАЗА ПО РАЗРАБОТКЕ И ПРИМЕНЕНИЮ ПРОФЕССИОНАЛЬНЫХ СТАНДАРТОВ</vt:lpstr>
      <vt:lpstr>НОРМАТИВНАЯ БАЗА ПО РАЗРАБОТКЕ И ПРИМЕНЕНИЮ ПРОФЕССИОНАЛЬНЫХ СТАНДАРТОВ</vt:lpstr>
      <vt:lpstr>НОРМАТИВНАЯ БАЗА ПО РАЗРАБОТКЕ И ПРИМЕНЕНИЮ ПРОФЕССИОНАЛЬНЫХ СТАНДАРТОВ</vt:lpstr>
      <vt:lpstr>НОРМАТИВНАЯ БАЗА ПО РАЗРАБОТКЕ И ПРИМЕНЕНИЮ ПРОФЕССИОНАЛЬНЫХ СТАНДАРТОВ</vt:lpstr>
      <vt:lpstr>Презентация PowerPoint</vt:lpstr>
      <vt:lpstr>Презентация PowerPoint</vt:lpstr>
      <vt:lpstr>Методические документы  </vt:lpstr>
      <vt:lpstr>Утверждение профессионального стандарта</vt:lpstr>
      <vt:lpstr>Утверждение профессионального стандарта</vt:lpstr>
      <vt:lpstr>Критерии экспертизы профессионального стандарта в рабочей группе НСПК  </vt:lpstr>
      <vt:lpstr>Внесение изменений в профессиональные стандарты осуществляется в порядке, предусмотренном для их разработки и утверждения (п. 18 в ред. ПП РФ от 23.09.2014 N 970) </vt:lpstr>
      <vt:lpstr>http://profstandart.rosmintrud.ru/</vt:lpstr>
      <vt:lpstr>Презентация PowerPoint</vt:lpstr>
      <vt:lpstr>Применение профессиональных стандартов</vt:lpstr>
      <vt:lpstr>Презентация PowerPoint</vt:lpstr>
      <vt:lpstr>Система классификаторов социально-трудовой информации </vt:lpstr>
      <vt:lpstr>Уровни квалификации определяют требования к умениям, знаниям в зависимости от полномочий и ответственности работника.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профессионального стандарта</vt:lpstr>
      <vt:lpstr>Функциональная карта  вида профессиональной деятельности</vt:lpstr>
      <vt:lpstr>Презентация PowerPoint</vt:lpstr>
      <vt:lpstr> Перечень специальностей медицины, по которым разработаны профессиональные стандарты в 2015 г.</vt:lpstr>
      <vt:lpstr>Перечень специальностей для разработки профессиональных стандартов в 2016 г.</vt:lpstr>
      <vt:lpstr>Структура профессионального стандарта Врач педиатр - участковый</vt:lpstr>
      <vt:lpstr>Структура профессионального стандарта</vt:lpstr>
      <vt:lpstr>Структура профессионального стандарта</vt:lpstr>
      <vt:lpstr>Сопоставление трудовой функции ПС и наименования категории компетенции ФГОС 3++</vt:lpstr>
      <vt:lpstr> Направления применения профессиональных стандартов работодателями </vt:lpstr>
      <vt:lpstr>Презентация PowerPoint</vt:lpstr>
      <vt:lpstr>Законодательная база Справочника профессий</vt:lpstr>
      <vt:lpstr>Презентация PowerPoint</vt:lpstr>
      <vt:lpstr>          Предназначение Справочника профессий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Целина Марина Эриковна</dc:creator>
  <cp:lastModifiedBy>user</cp:lastModifiedBy>
  <cp:revision>480</cp:revision>
  <cp:lastPrinted>2015-08-13T08:51:13Z</cp:lastPrinted>
  <dcterms:created xsi:type="dcterms:W3CDTF">2014-09-24T12:53:19Z</dcterms:created>
  <dcterms:modified xsi:type="dcterms:W3CDTF">2017-02-06T03:42:28Z</dcterms:modified>
</cp:coreProperties>
</file>