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tags/tag15.xml" ContentType="application/vnd.openxmlformats-officedocument.presentationml.tags+xml"/>
  <Override PartName="/ppt/notesSlides/notesSlide13.xml" ContentType="application/vnd.openxmlformats-officedocument.presentationml.notesSlide+xml"/>
  <Override PartName="/ppt/tags/tag16.xml" ContentType="application/vnd.openxmlformats-officedocument.presentationml.tags+xml"/>
  <Override PartName="/ppt/notesSlides/notesSlide14.xml" ContentType="application/vnd.openxmlformats-officedocument.presentationml.notesSlide+xml"/>
  <Override PartName="/ppt/tags/tag17.xml" ContentType="application/vnd.openxmlformats-officedocument.presentationml.tags+xml"/>
  <Override PartName="/ppt/notesSlides/notesSlide15.xml" ContentType="application/vnd.openxmlformats-officedocument.presentationml.notesSlide+xml"/>
  <Override PartName="/ppt/tags/tag18.xml" ContentType="application/vnd.openxmlformats-officedocument.presentationml.tags+xml"/>
  <Override PartName="/ppt/notesSlides/notesSlide16.xml" ContentType="application/vnd.openxmlformats-officedocument.presentationml.notesSlide+xml"/>
  <Override PartName="/ppt/tags/tag19.xml" ContentType="application/vnd.openxmlformats-officedocument.presentationml.tags+xml"/>
  <Override PartName="/ppt/notesSlides/notesSlide17.xml" ContentType="application/vnd.openxmlformats-officedocument.presentationml.notesSlide+xml"/>
  <Override PartName="/ppt/tags/tag20.xml" ContentType="application/vnd.openxmlformats-officedocument.presentationml.tags+xml"/>
  <Override PartName="/ppt/notesSlides/notesSlide18.xml" ContentType="application/vnd.openxmlformats-officedocument.presentationml.notesSlide+xml"/>
  <Override PartName="/ppt/tags/tag21.xml" ContentType="application/vnd.openxmlformats-officedocument.presentationml.tags+xml"/>
  <Override PartName="/ppt/notesSlides/notesSlide19.xml" ContentType="application/vnd.openxmlformats-officedocument.presentationml.notesSlide+xml"/>
  <Override PartName="/ppt/tags/tag22.xml" ContentType="application/vnd.openxmlformats-officedocument.presentationml.tags+xml"/>
  <Override PartName="/ppt/notesSlides/notesSlide20.xml" ContentType="application/vnd.openxmlformats-officedocument.presentationml.notesSlide+xml"/>
  <Override PartName="/ppt/tags/tag23.xml" ContentType="application/vnd.openxmlformats-officedocument.presentationml.tags+xml"/>
  <Override PartName="/ppt/notesSlides/notesSlide21.xml" ContentType="application/vnd.openxmlformats-officedocument.presentationml.notesSlide+xml"/>
  <Override PartName="/ppt/tags/tag24.xml" ContentType="application/vnd.openxmlformats-officedocument.presentationml.tags+xml"/>
  <Override PartName="/ppt/notesSlides/notesSlide22.xml" ContentType="application/vnd.openxmlformats-officedocument.presentationml.notesSlide+xml"/>
  <Override PartName="/ppt/tags/tag25.xml" ContentType="application/vnd.openxmlformats-officedocument.presentationml.tags+xml"/>
  <Override PartName="/ppt/notesSlides/notesSlide23.xml" ContentType="application/vnd.openxmlformats-officedocument.presentationml.notesSlide+xml"/>
  <Override PartName="/ppt/tags/tag26.xml" ContentType="application/vnd.openxmlformats-officedocument.presentationml.tags+xml"/>
  <Override PartName="/ppt/notesSlides/notesSlide24.xml" ContentType="application/vnd.openxmlformats-officedocument.presentationml.notesSlide+xml"/>
  <Override PartName="/ppt/tags/tag27.xml" ContentType="application/vnd.openxmlformats-officedocument.presentationml.tags+xml"/>
  <Override PartName="/ppt/notesSlides/notesSlide25.xml" ContentType="application/vnd.openxmlformats-officedocument.presentationml.notesSlide+xml"/>
  <Override PartName="/ppt/tags/tag28.xml" ContentType="application/vnd.openxmlformats-officedocument.presentationml.tags+xml"/>
  <Override PartName="/ppt/notesSlides/notesSlide26.xml" ContentType="application/vnd.openxmlformats-officedocument.presentationml.notesSlide+xml"/>
  <Override PartName="/ppt/tags/tag29.xml" ContentType="application/vnd.openxmlformats-officedocument.presentationml.tags+xml"/>
  <Override PartName="/ppt/notesSlides/notesSlide27.xml" ContentType="application/vnd.openxmlformats-officedocument.presentationml.notesSlide+xml"/>
  <Override PartName="/ppt/tags/tag30.xml" ContentType="application/vnd.openxmlformats-officedocument.presentationml.tags+xml"/>
  <Override PartName="/ppt/notesSlides/notesSlide28.xml" ContentType="application/vnd.openxmlformats-officedocument.presentationml.notesSlide+xml"/>
  <Override PartName="/ppt/tags/tag31.xml" ContentType="application/vnd.openxmlformats-officedocument.presentationml.tags+xml"/>
  <Override PartName="/ppt/notesSlides/notesSlide29.xml" ContentType="application/vnd.openxmlformats-officedocument.presentationml.notesSlide+xml"/>
  <Override PartName="/ppt/tags/tag32.xml" ContentType="application/vnd.openxmlformats-officedocument.presentationml.tags+xml"/>
  <Override PartName="/ppt/notesSlides/notesSlide30.xml" ContentType="application/vnd.openxmlformats-officedocument.presentationml.notesSlide+xml"/>
  <Override PartName="/ppt/tags/tag33.xml" ContentType="application/vnd.openxmlformats-officedocument.presentationml.tags+xml"/>
  <Override PartName="/ppt/notesSlides/notesSlide31.xml" ContentType="application/vnd.openxmlformats-officedocument.presentationml.notesSlide+xml"/>
  <Override PartName="/ppt/tags/tag34.xml" ContentType="application/vnd.openxmlformats-officedocument.presentationml.tags+xml"/>
  <Override PartName="/ppt/notesSlides/notesSlide32.xml" ContentType="application/vnd.openxmlformats-officedocument.presentationml.notesSlide+xml"/>
  <Override PartName="/ppt/tags/tag35.xml" ContentType="application/vnd.openxmlformats-officedocument.presentationml.tags+xml"/>
  <Override PartName="/ppt/notesSlides/notesSlide33.xml" ContentType="application/vnd.openxmlformats-officedocument.presentationml.notesSlide+xml"/>
  <Override PartName="/ppt/tags/tag36.xml" ContentType="application/vnd.openxmlformats-officedocument.presentationml.tags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tags/tag37.xml" ContentType="application/vnd.openxmlformats-officedocument.presentationml.tags+xml"/>
  <Override PartName="/ppt/notesSlides/notesSlide36.xml" ContentType="application/vnd.openxmlformats-officedocument.presentationml.notesSlide+xml"/>
  <Override PartName="/ppt/tags/tag38.xml" ContentType="application/vnd.openxmlformats-officedocument.presentationml.tags+xml"/>
  <Override PartName="/ppt/notesSlides/notesSlide37.xml" ContentType="application/vnd.openxmlformats-officedocument.presentationml.notesSlide+xml"/>
  <Override PartName="/ppt/tags/tag39.xml" ContentType="application/vnd.openxmlformats-officedocument.presentationml.tags+xml"/>
  <Override PartName="/ppt/notesSlides/notesSlide38.xml" ContentType="application/vnd.openxmlformats-officedocument.presentationml.notesSlide+xml"/>
  <Override PartName="/ppt/tags/tag40.xml" ContentType="application/vnd.openxmlformats-officedocument.presentationml.tags+xml"/>
  <Override PartName="/ppt/notesSlides/notesSlide39.xml" ContentType="application/vnd.openxmlformats-officedocument.presentationml.notesSlide+xml"/>
  <Override PartName="/ppt/tags/tag41.xml" ContentType="application/vnd.openxmlformats-officedocument.presentationml.tags+xml"/>
  <Override PartName="/ppt/notesSlides/notesSlide40.xml" ContentType="application/vnd.openxmlformats-officedocument.presentationml.notesSlide+xml"/>
  <Override PartName="/ppt/tags/tag42.xml" ContentType="application/vnd.openxmlformats-officedocument.presentationml.tags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tags/tag43.xml" ContentType="application/vnd.openxmlformats-officedocument.presentationml.tags+xml"/>
  <Override PartName="/ppt/notesSlides/notesSlide43.xml" ContentType="application/vnd.openxmlformats-officedocument.presentationml.notesSlide+xml"/>
  <Override PartName="/ppt/tags/tag44.xml" ContentType="application/vnd.openxmlformats-officedocument.presentationml.tags+xml"/>
  <Override PartName="/ppt/notesSlides/notesSlide44.xml" ContentType="application/vnd.openxmlformats-officedocument.presentationml.notesSlide+xml"/>
  <Override PartName="/ppt/tags/tag45.xml" ContentType="application/vnd.openxmlformats-officedocument.presentationml.tags+xml"/>
  <Override PartName="/ppt/notesSlides/notesSlide45.xml" ContentType="application/vnd.openxmlformats-officedocument.presentationml.notesSlide+xml"/>
  <Override PartName="/ppt/tags/tag46.xml" ContentType="application/vnd.openxmlformats-officedocument.presentationml.tags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9" r:id="rId2"/>
  </p:sldMasterIdLst>
  <p:notesMasterIdLst>
    <p:notesMasterId r:id="rId50"/>
  </p:notesMasterIdLst>
  <p:handoutMasterIdLst>
    <p:handoutMasterId r:id="rId51"/>
  </p:handoutMasterIdLst>
  <p:sldIdLst>
    <p:sldId id="963" r:id="rId3"/>
    <p:sldId id="1121" r:id="rId4"/>
    <p:sldId id="967" r:id="rId5"/>
    <p:sldId id="1046" r:id="rId6"/>
    <p:sldId id="1048" r:id="rId7"/>
    <p:sldId id="1049" r:id="rId8"/>
    <p:sldId id="1122" r:id="rId9"/>
    <p:sldId id="972" r:id="rId10"/>
    <p:sldId id="1050" r:id="rId11"/>
    <p:sldId id="953" r:id="rId12"/>
    <p:sldId id="961" r:id="rId13"/>
    <p:sldId id="918" r:id="rId14"/>
    <p:sldId id="980" r:id="rId15"/>
    <p:sldId id="1100" r:id="rId16"/>
    <p:sldId id="1051" r:id="rId17"/>
    <p:sldId id="1014" r:id="rId18"/>
    <p:sldId id="1000" r:id="rId19"/>
    <p:sldId id="1125" r:id="rId20"/>
    <p:sldId id="1119" r:id="rId21"/>
    <p:sldId id="1002" r:id="rId22"/>
    <p:sldId id="1126" r:id="rId23"/>
    <p:sldId id="1003" r:id="rId24"/>
    <p:sldId id="1005" r:id="rId25"/>
    <p:sldId id="1006" r:id="rId26"/>
    <p:sldId id="1112" r:id="rId27"/>
    <p:sldId id="1012" r:id="rId28"/>
    <p:sldId id="1052" r:id="rId29"/>
    <p:sldId id="1028" r:id="rId30"/>
    <p:sldId id="1097" r:id="rId31"/>
    <p:sldId id="1128" r:id="rId32"/>
    <p:sldId id="1055" r:id="rId33"/>
    <p:sldId id="1056" r:id="rId34"/>
    <p:sldId id="1092" r:id="rId35"/>
    <p:sldId id="1073" r:id="rId36"/>
    <p:sldId id="1129" r:id="rId37"/>
    <p:sldId id="1102" r:id="rId38"/>
    <p:sldId id="1103" r:id="rId39"/>
    <p:sldId id="1104" r:id="rId40"/>
    <p:sldId id="1105" r:id="rId41"/>
    <p:sldId id="1106" r:id="rId42"/>
    <p:sldId id="1107" r:id="rId43"/>
    <p:sldId id="1108" r:id="rId44"/>
    <p:sldId id="1109" r:id="rId45"/>
    <p:sldId id="1116" r:id="rId46"/>
    <p:sldId id="1115" r:id="rId47"/>
    <p:sldId id="1088" r:id="rId48"/>
    <p:sldId id="1043" r:id="rId49"/>
  </p:sldIdLst>
  <p:sldSz cx="22275800" cy="15760700"/>
  <p:notesSz cx="6724650" cy="9874250"/>
  <p:custDataLst>
    <p:tags r:id="rId52"/>
  </p:custDataLst>
  <p:defaultTextStyle>
    <a:defPPr>
      <a:defRPr lang="ru-RU"/>
    </a:defPPr>
    <a:lvl1pPr algn="l" defTabSz="2100263" rtl="0" eaLnBrk="0" fontAlgn="base" hangingPunct="0">
      <a:spcBef>
        <a:spcPct val="0"/>
      </a:spcBef>
      <a:spcAft>
        <a:spcPct val="0"/>
      </a:spcAft>
      <a:defRPr sz="4000" kern="1200">
        <a:solidFill>
          <a:srgbClr val="1F1F1F"/>
        </a:solidFill>
        <a:latin typeface="Open Sans" charset="0"/>
        <a:ea typeface="Open Sans" charset="0"/>
        <a:cs typeface="Open Sans" charset="0"/>
        <a:sym typeface="Open Sans" charset="0"/>
      </a:defRPr>
    </a:lvl1pPr>
    <a:lvl2pPr indent="455613" algn="l" defTabSz="2100263" rtl="0" eaLnBrk="0" fontAlgn="base" hangingPunct="0">
      <a:spcBef>
        <a:spcPct val="0"/>
      </a:spcBef>
      <a:spcAft>
        <a:spcPct val="0"/>
      </a:spcAft>
      <a:defRPr sz="4000" kern="1200">
        <a:solidFill>
          <a:srgbClr val="1F1F1F"/>
        </a:solidFill>
        <a:latin typeface="Open Sans" charset="0"/>
        <a:ea typeface="Open Sans" charset="0"/>
        <a:cs typeface="Open Sans" charset="0"/>
        <a:sym typeface="Open Sans" charset="0"/>
      </a:defRPr>
    </a:lvl2pPr>
    <a:lvl3pPr indent="912813" algn="l" defTabSz="2100263" rtl="0" eaLnBrk="0" fontAlgn="base" hangingPunct="0">
      <a:spcBef>
        <a:spcPct val="0"/>
      </a:spcBef>
      <a:spcAft>
        <a:spcPct val="0"/>
      </a:spcAft>
      <a:defRPr sz="4000" kern="1200">
        <a:solidFill>
          <a:srgbClr val="1F1F1F"/>
        </a:solidFill>
        <a:latin typeface="Open Sans" charset="0"/>
        <a:ea typeface="Open Sans" charset="0"/>
        <a:cs typeface="Open Sans" charset="0"/>
        <a:sym typeface="Open Sans" charset="0"/>
      </a:defRPr>
    </a:lvl3pPr>
    <a:lvl4pPr indent="1370013" algn="l" defTabSz="2100263" rtl="0" eaLnBrk="0" fontAlgn="base" hangingPunct="0">
      <a:spcBef>
        <a:spcPct val="0"/>
      </a:spcBef>
      <a:spcAft>
        <a:spcPct val="0"/>
      </a:spcAft>
      <a:defRPr sz="4000" kern="1200">
        <a:solidFill>
          <a:srgbClr val="1F1F1F"/>
        </a:solidFill>
        <a:latin typeface="Open Sans" charset="0"/>
        <a:ea typeface="Open Sans" charset="0"/>
        <a:cs typeface="Open Sans" charset="0"/>
        <a:sym typeface="Open Sans" charset="0"/>
      </a:defRPr>
    </a:lvl4pPr>
    <a:lvl5pPr indent="1827213" algn="l" defTabSz="2100263" rtl="0" eaLnBrk="0" fontAlgn="base" hangingPunct="0">
      <a:spcBef>
        <a:spcPct val="0"/>
      </a:spcBef>
      <a:spcAft>
        <a:spcPct val="0"/>
      </a:spcAft>
      <a:defRPr sz="4000" kern="1200">
        <a:solidFill>
          <a:srgbClr val="1F1F1F"/>
        </a:solidFill>
        <a:latin typeface="Open Sans" charset="0"/>
        <a:ea typeface="Open Sans" charset="0"/>
        <a:cs typeface="Open Sans" charset="0"/>
        <a:sym typeface="Open Sans" charset="0"/>
      </a:defRPr>
    </a:lvl5pPr>
    <a:lvl6pPr marL="2286000" algn="l" defTabSz="914400" rtl="0" eaLnBrk="1" latinLnBrk="0" hangingPunct="1">
      <a:defRPr sz="4000" kern="1200">
        <a:solidFill>
          <a:srgbClr val="1F1F1F"/>
        </a:solidFill>
        <a:latin typeface="Open Sans" charset="0"/>
        <a:ea typeface="Open Sans" charset="0"/>
        <a:cs typeface="Open Sans" charset="0"/>
        <a:sym typeface="Open Sans" charset="0"/>
      </a:defRPr>
    </a:lvl6pPr>
    <a:lvl7pPr marL="2743200" algn="l" defTabSz="914400" rtl="0" eaLnBrk="1" latinLnBrk="0" hangingPunct="1">
      <a:defRPr sz="4000" kern="1200">
        <a:solidFill>
          <a:srgbClr val="1F1F1F"/>
        </a:solidFill>
        <a:latin typeface="Open Sans" charset="0"/>
        <a:ea typeface="Open Sans" charset="0"/>
        <a:cs typeface="Open Sans" charset="0"/>
        <a:sym typeface="Open Sans" charset="0"/>
      </a:defRPr>
    </a:lvl7pPr>
    <a:lvl8pPr marL="3200400" algn="l" defTabSz="914400" rtl="0" eaLnBrk="1" latinLnBrk="0" hangingPunct="1">
      <a:defRPr sz="4000" kern="1200">
        <a:solidFill>
          <a:srgbClr val="1F1F1F"/>
        </a:solidFill>
        <a:latin typeface="Open Sans" charset="0"/>
        <a:ea typeface="Open Sans" charset="0"/>
        <a:cs typeface="Open Sans" charset="0"/>
        <a:sym typeface="Open Sans" charset="0"/>
      </a:defRPr>
    </a:lvl8pPr>
    <a:lvl9pPr marL="3657600" algn="l" defTabSz="914400" rtl="0" eaLnBrk="1" latinLnBrk="0" hangingPunct="1">
      <a:defRPr sz="4000" kern="1200">
        <a:solidFill>
          <a:srgbClr val="1F1F1F"/>
        </a:solidFill>
        <a:latin typeface="Open Sans" charset="0"/>
        <a:ea typeface="Open Sans" charset="0"/>
        <a:cs typeface="Open Sans" charset="0"/>
        <a:sym typeface="Open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787" userDrawn="1">
          <p15:clr>
            <a:srgbClr val="A4A3A4"/>
          </p15:clr>
        </p15:guide>
        <p15:guide id="2" orient="horz" pos="4987" userDrawn="1">
          <p15:clr>
            <a:srgbClr val="A4A3A4"/>
          </p15:clr>
        </p15:guide>
        <p15:guide id="3" orient="horz" pos="2741">
          <p15:clr>
            <a:srgbClr val="A4A3A4"/>
          </p15:clr>
        </p15:guide>
        <p15:guide id="4" orient="horz" pos="9024" userDrawn="1">
          <p15:clr>
            <a:srgbClr val="A4A3A4"/>
          </p15:clr>
        </p15:guide>
        <p15:guide id="5" orient="horz" pos="7867">
          <p15:clr>
            <a:srgbClr val="A4A3A4"/>
          </p15:clr>
        </p15:guide>
        <p15:guide id="6" orient="horz" pos="9928">
          <p15:clr>
            <a:srgbClr val="A4A3A4"/>
          </p15:clr>
        </p15:guide>
        <p15:guide id="7" orient="horz" pos="5780" userDrawn="1">
          <p15:clr>
            <a:srgbClr val="A4A3A4"/>
          </p15:clr>
        </p15:guide>
        <p15:guide id="8" orient="horz" pos="6098" userDrawn="1">
          <p15:clr>
            <a:srgbClr val="A4A3A4"/>
          </p15:clr>
        </p15:guide>
        <p15:guide id="9" pos="12981">
          <p15:clr>
            <a:srgbClr val="A4A3A4"/>
          </p15:clr>
        </p15:guide>
        <p15:guide id="10" pos="12232" userDrawn="1">
          <p15:clr>
            <a:srgbClr val="A4A3A4"/>
          </p15:clr>
        </p15:guide>
        <p15:guide id="11" pos="37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1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ozdnyshevaIA" initials="" lastIdx="1" clrIdx="0"/>
  <p:cmAuthor id="1" name="Мамонова Нина" initials="" lastIdx="10" clrIdx="1"/>
  <p:cmAuthor id="2" name="User" initials="U" lastIdx="5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082DDB"/>
    <a:srgbClr val="FFD2D2"/>
    <a:srgbClr val="FFDDDD"/>
    <a:srgbClr val="0070C0"/>
    <a:srgbClr val="F3FAEC"/>
    <a:srgbClr val="D6EDBD"/>
    <a:srgbClr val="92D050"/>
    <a:srgbClr val="FFEBEB"/>
    <a:srgbClr val="B5E5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Open Sans"/>
          <a:ea typeface="Open Sans"/>
          <a:cs typeface="Open Sans"/>
        </a:font>
        <a:srgbClr val="1F1F1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BCB"/>
          </a:solidFill>
        </a:fill>
      </a:tcStyle>
    </a:wholeTbl>
    <a:band2H>
      <a:tcTxStyle/>
      <a:tcStyle>
        <a:tcBdr/>
        <a:fill>
          <a:solidFill>
            <a:srgbClr val="E7E7E7"/>
          </a:solidFill>
        </a:fill>
      </a:tcStyle>
    </a:band2H>
    <a:firstCol>
      <a:tcTxStyle b="on" i="off">
        <a:font>
          <a:latin typeface="Open Sans"/>
          <a:ea typeface="Open Sans"/>
          <a:cs typeface="Open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1F1F1F"/>
          </a:solidFill>
        </a:fill>
      </a:tcStyle>
    </a:firstCol>
    <a:lastRow>
      <a:tcTxStyle b="on" i="off">
        <a:font>
          <a:latin typeface="Open Sans"/>
          <a:ea typeface="Open Sans"/>
          <a:cs typeface="Open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635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1F1F1F"/>
          </a:solidFill>
        </a:fill>
      </a:tcStyle>
    </a:lastRow>
    <a:firstRow>
      <a:tcTxStyle b="on" i="off">
        <a:font>
          <a:latin typeface="Open Sans"/>
          <a:ea typeface="Open Sans"/>
          <a:cs typeface="Open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635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1F1F1F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Open Sans"/>
          <a:ea typeface="Open Sans"/>
          <a:cs typeface="Open Sans"/>
        </a:font>
        <a:srgbClr val="1F1F1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>
          <a:latin typeface="Open Sans"/>
          <a:ea typeface="Open Sans"/>
          <a:cs typeface="Open Sans"/>
        </a:font>
        <a:srgbClr val="1F1F1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Open Sans"/>
          <a:ea typeface="Open Sans"/>
          <a:cs typeface="Open Sans"/>
        </a:font>
        <a:srgbClr val="1F1F1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Open Sans"/>
          <a:ea typeface="Open Sans"/>
          <a:cs typeface="Open Sans"/>
        </a:font>
        <a:srgbClr val="1F1F1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Open Sans"/>
          <a:ea typeface="Open Sans"/>
          <a:cs typeface="Open Sans"/>
        </a:font>
        <a:srgbClr val="1F1F1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BCB"/>
          </a:solidFill>
        </a:fill>
      </a:tcStyle>
    </a:wholeTbl>
    <a:band2H>
      <a:tcTxStyle/>
      <a:tcStyle>
        <a:tcBdr/>
        <a:fill>
          <a:solidFill>
            <a:srgbClr val="FFE7E7"/>
          </a:solidFill>
        </a:fill>
      </a:tcStyle>
    </a:band2H>
    <a:firstCol>
      <a:tcTxStyle b="on" i="off">
        <a:font>
          <a:latin typeface="Open Sans"/>
          <a:ea typeface="Open Sans"/>
          <a:cs typeface="Open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Open Sans"/>
          <a:ea typeface="Open Sans"/>
          <a:cs typeface="Open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635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Open Sans"/>
          <a:ea typeface="Open Sans"/>
          <a:cs typeface="Open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635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Open Sans"/>
          <a:ea typeface="Open Sans"/>
          <a:cs typeface="Open Sans"/>
        </a:font>
        <a:srgbClr val="1F1F1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BEEFE"/>
          </a:solidFill>
        </a:fill>
      </a:tcStyle>
    </a:wholeTbl>
    <a:band2H>
      <a:tcTxStyle/>
      <a:tcStyle>
        <a:tcBdr/>
        <a:fill>
          <a:solidFill>
            <a:srgbClr val="F5F7FF"/>
          </a:solidFill>
        </a:fill>
      </a:tcStyle>
    </a:band2H>
    <a:firstCol>
      <a:tcTxStyle b="on" i="off">
        <a:font>
          <a:latin typeface="Open Sans"/>
          <a:ea typeface="Open Sans"/>
          <a:cs typeface="Open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Open Sans"/>
          <a:ea typeface="Open Sans"/>
          <a:cs typeface="Open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635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Open Sans"/>
          <a:ea typeface="Open Sans"/>
          <a:cs typeface="Open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635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Open Sans"/>
          <a:ea typeface="Open Sans"/>
          <a:cs typeface="Open Sans"/>
        </a:font>
        <a:srgbClr val="1F1F1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D4"/>
          </a:solidFill>
        </a:fill>
      </a:tcStyle>
    </a:wholeTbl>
    <a:band2H>
      <a:tcTxStyle/>
      <a:tcStyle>
        <a:tcBdr/>
        <a:fill>
          <a:solidFill>
            <a:srgbClr val="E6E7EB"/>
          </a:solidFill>
        </a:fill>
      </a:tcStyle>
    </a:band2H>
    <a:firstCol>
      <a:tcTxStyle b="on" i="off">
        <a:font>
          <a:latin typeface="Open Sans"/>
          <a:ea typeface="Open Sans"/>
          <a:cs typeface="Open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Open Sans"/>
          <a:ea typeface="Open Sans"/>
          <a:cs typeface="Open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635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Open Sans"/>
          <a:ea typeface="Open Sans"/>
          <a:cs typeface="Open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635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Open Sans"/>
          <a:ea typeface="Open Sans"/>
          <a:cs typeface="Open Sans"/>
        </a:font>
        <a:srgbClr val="1F1F1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7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Open Sans"/>
          <a:ea typeface="Open Sans"/>
          <a:cs typeface="Open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Open Sans"/>
          <a:ea typeface="Open Sans"/>
          <a:cs typeface="Open Sans"/>
        </a:font>
        <a:srgbClr val="1F1F1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88900" cap="flat">
              <a:solidFill>
                <a:srgbClr val="1F1F1F"/>
              </a:solidFill>
              <a:prstDash val="solid"/>
              <a:round/>
            </a:ln>
          </a:top>
          <a:bottom>
            <a:ln w="38100" cap="flat">
              <a:solidFill>
                <a:srgbClr val="1F1F1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Open Sans"/>
          <a:ea typeface="Open Sans"/>
          <a:cs typeface="Open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8100" cap="flat">
              <a:solidFill>
                <a:srgbClr val="1F1F1F"/>
              </a:solidFill>
              <a:prstDash val="solid"/>
              <a:round/>
            </a:ln>
          </a:top>
          <a:bottom>
            <a:ln w="38100" cap="flat">
              <a:solidFill>
                <a:srgbClr val="1F1F1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41" autoAdjust="0"/>
    <p:restoredTop sz="97812" autoAdjust="0"/>
  </p:normalViewPr>
  <p:slideViewPr>
    <p:cSldViewPr snapToGrid="0" snapToObjects="1">
      <p:cViewPr varScale="1">
        <p:scale>
          <a:sx n="48" d="100"/>
          <a:sy n="48" d="100"/>
        </p:scale>
        <p:origin x="1710" y="54"/>
      </p:cViewPr>
      <p:guideLst>
        <p:guide orient="horz" pos="2787"/>
        <p:guide orient="horz" pos="4987"/>
        <p:guide orient="horz" pos="2741"/>
        <p:guide orient="horz" pos="9024"/>
        <p:guide orient="horz" pos="7867"/>
        <p:guide orient="horz" pos="9928"/>
        <p:guide orient="horz" pos="5780"/>
        <p:guide orient="horz" pos="6098"/>
        <p:guide pos="12981"/>
        <p:guide pos="12232"/>
        <p:guide pos="3727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5" d="100"/>
          <a:sy n="75" d="100"/>
        </p:scale>
        <p:origin x="-4020" y="-102"/>
      </p:cViewPr>
      <p:guideLst>
        <p:guide orient="horz" pos="3110"/>
        <p:guide pos="21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6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08413" y="0"/>
            <a:ext cx="29146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7C323-8D0B-4171-B95B-1194A41CED66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1465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08413" y="9378950"/>
            <a:ext cx="291465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466D23-6BDB-4C34-AA63-5923128CE4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7591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hape 94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747713" y="742950"/>
            <a:ext cx="5229225" cy="37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075" name="Shape 945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896938" y="4691063"/>
            <a:ext cx="4930775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93" tIns="45295" rIns="90593" bIns="4529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3430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2100263" rtl="0" eaLnBrk="0" fontAlgn="base" hangingPunct="0">
      <a:spcBef>
        <a:spcPct val="30000"/>
      </a:spcBef>
      <a:spcAft>
        <a:spcPct val="0"/>
      </a:spcAft>
      <a:defRPr sz="2600">
        <a:solidFill>
          <a:schemeClr val="tx1"/>
        </a:solidFill>
        <a:latin typeface="+mn-lt"/>
        <a:ea typeface="+mn-ea"/>
        <a:cs typeface="+mn-cs"/>
        <a:sym typeface="Calibri" pitchFamily="34" charset="0"/>
      </a:defRPr>
    </a:lvl1pPr>
    <a:lvl2pPr marL="742950" indent="-285750" algn="l" defTabSz="2100263" rtl="0" eaLnBrk="0" fontAlgn="base" hangingPunct="0">
      <a:spcBef>
        <a:spcPct val="30000"/>
      </a:spcBef>
      <a:spcAft>
        <a:spcPct val="0"/>
      </a:spcAft>
      <a:defRPr sz="2600">
        <a:solidFill>
          <a:schemeClr val="tx1"/>
        </a:solidFill>
        <a:latin typeface="+mn-lt"/>
        <a:ea typeface="+mn-ea"/>
        <a:cs typeface="+mn-cs"/>
        <a:sym typeface="Calibri" pitchFamily="34" charset="0"/>
      </a:defRPr>
    </a:lvl2pPr>
    <a:lvl3pPr marL="1143000" indent="-228600" algn="l" defTabSz="2100263" rtl="0" eaLnBrk="0" fontAlgn="base" hangingPunct="0">
      <a:spcBef>
        <a:spcPct val="30000"/>
      </a:spcBef>
      <a:spcAft>
        <a:spcPct val="0"/>
      </a:spcAft>
      <a:defRPr sz="2600">
        <a:solidFill>
          <a:schemeClr val="tx1"/>
        </a:solidFill>
        <a:latin typeface="+mn-lt"/>
        <a:ea typeface="+mn-ea"/>
        <a:cs typeface="+mn-cs"/>
        <a:sym typeface="Calibri" pitchFamily="34" charset="0"/>
      </a:defRPr>
    </a:lvl3pPr>
    <a:lvl4pPr marL="1600200" indent="-228600" algn="l" defTabSz="2100263" rtl="0" eaLnBrk="0" fontAlgn="base" hangingPunct="0">
      <a:spcBef>
        <a:spcPct val="30000"/>
      </a:spcBef>
      <a:spcAft>
        <a:spcPct val="0"/>
      </a:spcAft>
      <a:defRPr sz="2600">
        <a:solidFill>
          <a:schemeClr val="tx1"/>
        </a:solidFill>
        <a:latin typeface="+mn-lt"/>
        <a:ea typeface="+mn-ea"/>
        <a:cs typeface="+mn-cs"/>
        <a:sym typeface="Calibri" pitchFamily="34" charset="0"/>
      </a:defRPr>
    </a:lvl4pPr>
    <a:lvl5pPr marL="2057400" indent="-228600" algn="l" defTabSz="2100263" rtl="0" eaLnBrk="0" fontAlgn="base" hangingPunct="0">
      <a:spcBef>
        <a:spcPct val="30000"/>
      </a:spcBef>
      <a:spcAft>
        <a:spcPct val="0"/>
      </a:spcAft>
      <a:defRPr sz="2600">
        <a:solidFill>
          <a:schemeClr val="tx1"/>
        </a:solidFill>
        <a:latin typeface="+mn-lt"/>
        <a:ea typeface="+mn-ea"/>
        <a:cs typeface="+mn-cs"/>
        <a:sym typeface="Calibri" pitchFamily="34" charset="0"/>
      </a:defRPr>
    </a:lvl5pPr>
    <a:lvl6pPr indent="1143000" defTabSz="2101426" latinLnBrk="0">
      <a:defRPr sz="2600">
        <a:latin typeface="+mn-lt"/>
        <a:ea typeface="+mn-ea"/>
        <a:cs typeface="+mn-cs"/>
        <a:sym typeface="Calibri"/>
      </a:defRPr>
    </a:lvl6pPr>
    <a:lvl7pPr indent="1371600" defTabSz="2101426" latinLnBrk="0">
      <a:defRPr sz="2600">
        <a:latin typeface="+mn-lt"/>
        <a:ea typeface="+mn-ea"/>
        <a:cs typeface="+mn-cs"/>
        <a:sym typeface="Calibri"/>
      </a:defRPr>
    </a:lvl7pPr>
    <a:lvl8pPr indent="1600200" defTabSz="2101426" latinLnBrk="0">
      <a:defRPr sz="2600">
        <a:latin typeface="+mn-lt"/>
        <a:ea typeface="+mn-ea"/>
        <a:cs typeface="+mn-cs"/>
        <a:sym typeface="Calibri"/>
      </a:defRPr>
    </a:lvl8pPr>
    <a:lvl9pPr indent="1828800" defTabSz="2101426" latinLnBrk="0">
      <a:defRPr sz="26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4755" name="Заметки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7059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8675" name="Заметки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6867" name="Заметки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8915" name="Заметки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8915" name="Заметки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0181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0963" name="Заметки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9299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3011" name="Заметки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9155" name="Заметки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8675" name="Заметки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0287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8675" name="Заметки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4593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1203" name="Заметки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2291" name="Заметки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8675" name="Заметки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1021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3251" name="Заметки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7347" name="Заметки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9395" name="Заметки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5539" name="Заметки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1037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0659" name="Заметки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0659" name="Заметки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0236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2707" name="Заметки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123" name="Заметки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4755" name="Заметки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456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Number Placeholder 6">
            <a:extLst>
              <a:ext uri="{FF2B5EF4-FFF2-40B4-BE49-F238E27FC236}">
                <a16:creationId xmlns:a16="http://schemas.microsoft.com/office/drawing/2014/main" id="{D78AD8F0-907B-DB45-9555-C237D6106C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8413" y="9378950"/>
            <a:ext cx="291465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0503920-C2EC-7F4D-8788-352AE7DEAB04}" type="slidenum">
              <a:rPr altLang="ru-RU">
                <a:latin typeface="Times New Roman" panose="02020603050405020304" pitchFamily="18" charset="0"/>
                <a:ea typeface="Lucida Sans Unicode" panose="020B0602030504020204" pitchFamily="34" charset="0"/>
                <a:cs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altLang="ru-RU">
              <a:latin typeface="Times New Roman" panose="02020603050405020304" pitchFamily="18" charset="0"/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DC94931-17C1-6445-9F09-66380F603C1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747713" y="742950"/>
            <a:ext cx="5229225" cy="370046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8195" name="Заметки 2">
            <a:extLst>
              <a:ext uri="{FF2B5EF4-FFF2-40B4-BE49-F238E27FC236}">
                <a16:creationId xmlns:a16="http://schemas.microsoft.com/office/drawing/2014/main" id="{10B0D518-528A-0244-9EEB-69C5F2711614}"/>
              </a:ext>
            </a:extLst>
          </p:cNvPr>
          <p:cNvSpPr txBox="1">
            <a:spLocks noGrp="1" noChangeArrowheads="1"/>
          </p:cNvSpPr>
          <p:nvPr>
            <p:ph type="body" sz="quarter" idx="1"/>
          </p:nvPr>
        </p:nvSpPr>
        <p:spPr bwMode="auto">
          <a:xfrm>
            <a:off x="896938" y="4691063"/>
            <a:ext cx="4930775" cy="4441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ru-RU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0102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73318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42243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30909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6803" name="Заметки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2706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4755" name="Заметки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63878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Number Placeholder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08413" y="9378950"/>
            <a:ext cx="2914650" cy="4937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/>
            <a:fld id="{536F3E28-3515-48AA-A22E-19B02D7D0C30}" type="slidenum">
              <a:rPr lang="ru-RU" altLang="ru-RU">
                <a:solidFill>
                  <a:schemeClr val="tx1"/>
                </a:solidFill>
                <a:latin typeface="Times New Roman" pitchFamily="18" charset="0"/>
                <a:ea typeface="Lucida Sans Unicode" pitchFamily="34" charset="0"/>
                <a:cs typeface="Tahoma" pitchFamily="34" charset="0"/>
              </a:rPr>
              <a:pPr eaLnBrk="1"/>
              <a:t>36</a:t>
            </a:fld>
            <a:endParaRPr lang="ru-RU" altLang="ru-RU">
              <a:solidFill>
                <a:schemeClr val="tx1"/>
              </a:solidFill>
              <a:latin typeface="Times New Roman" pitchFamily="18" charset="0"/>
              <a:ea typeface="Lucida Sans Unicode" pitchFamily="34" charset="0"/>
              <a:cs typeface="Tahoma" pitchFamily="34" charset="0"/>
            </a:endParaRPr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84996" name="Заметки 2"/>
          <p:cNvSpPr>
            <a:spLocks noGrp="1" noChangeArrowheads="1"/>
          </p:cNvSpPr>
          <p:nvPr>
            <p:ph type="body" sz="quarter" idx="1"/>
          </p:nvPr>
        </p:nvSpPr>
        <p:spPr>
          <a:xfrm>
            <a:off x="896938" y="4691063"/>
            <a:ext cx="4930775" cy="4441825"/>
          </a:xfrm>
          <a:ln/>
        </p:spPr>
        <p:txBody>
          <a:bodyPr lIns="90000" tIns="45000" rIns="90000" bIns="45000"/>
          <a:lstStyle/>
          <a:p>
            <a:pPr eaLnBrk="1" hangingPunct="1">
              <a:spcBef>
                <a:spcPct val="0"/>
              </a:spcBef>
            </a:pPr>
            <a:endParaRPr lang="ru-RU" altLang="ru-RU">
              <a:solidFill>
                <a:srgbClr val="000000"/>
              </a:solidFill>
              <a:latin typeface="Arial" pitchFamily="34" charset="0"/>
              <a:ea typeface="Microsoft YaHei" pitchFamily="34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36235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281115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636359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3187" name="Заметки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>
                <a:solidFill>
                  <a:srgbClr val="000000"/>
                </a:solidFill>
              </a:rPr>
              <a:t>Левый и правый блок равнозначны и на одну тему</a:t>
            </a:r>
          </a:p>
        </p:txBody>
      </p:sp>
    </p:spTree>
    <p:extLst>
      <p:ext uri="{BB962C8B-B14F-4D97-AF65-F5344CB8AC3E}">
        <p14:creationId xmlns:p14="http://schemas.microsoft.com/office/powerpoint/2010/main" val="239003190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3187" name="Заметки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>
                <a:solidFill>
                  <a:srgbClr val="000000"/>
                </a:solidFill>
              </a:rPr>
              <a:t>Левый и правый блок равнозначны и на одну тему</a:t>
            </a:r>
          </a:p>
        </p:txBody>
      </p:sp>
    </p:spTree>
    <p:extLst>
      <p:ext uri="{BB962C8B-B14F-4D97-AF65-F5344CB8AC3E}">
        <p14:creationId xmlns:p14="http://schemas.microsoft.com/office/powerpoint/2010/main" val="1583763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4339" name="Заметки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86124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3187" name="Заметки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>
                <a:solidFill>
                  <a:srgbClr val="000000"/>
                </a:solidFill>
              </a:rPr>
              <a:t>Левый и правый блок равнозначны и на одну тему</a:t>
            </a:r>
          </a:p>
        </p:txBody>
      </p:sp>
    </p:spTree>
    <p:extLst>
      <p:ext uri="{BB962C8B-B14F-4D97-AF65-F5344CB8AC3E}">
        <p14:creationId xmlns:p14="http://schemas.microsoft.com/office/powerpoint/2010/main" val="376923869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555754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Number Placeholder 6">
            <a:extLst>
              <a:ext uri="{FF2B5EF4-FFF2-40B4-BE49-F238E27FC236}">
                <a16:creationId xmlns:a16="http://schemas.microsoft.com/office/drawing/2014/main" id="{57267F34-3BC7-944B-9604-A52A86AEFC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8413" y="9378950"/>
            <a:ext cx="291465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195AFD3-8AC2-7B4C-AB6A-BFE173943F8A}" type="slidenum">
              <a:rPr altLang="ru-RU">
                <a:latin typeface="Times New Roman" panose="02020603050405020304" pitchFamily="18" charset="0"/>
                <a:ea typeface="Lucida Sans Unicode" panose="020B0602030504020204" pitchFamily="34" charset="0"/>
                <a:cs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altLang="ru-RU">
              <a:latin typeface="Times New Roman" panose="02020603050405020304" pitchFamily="18" charset="0"/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E31FCD8F-6E9C-F347-8B5E-75608077F10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747713" y="742950"/>
            <a:ext cx="5229225" cy="370046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0243" name="Заметки 2">
            <a:extLst>
              <a:ext uri="{FF2B5EF4-FFF2-40B4-BE49-F238E27FC236}">
                <a16:creationId xmlns:a16="http://schemas.microsoft.com/office/drawing/2014/main" id="{3BC43439-1845-3045-9B69-9A3A141C3253}"/>
              </a:ext>
            </a:extLst>
          </p:cNvPr>
          <p:cNvSpPr txBox="1">
            <a:spLocks noGrp="1" noChangeArrowheads="1"/>
          </p:cNvSpPr>
          <p:nvPr>
            <p:ph type="body" sz="quarter" idx="1"/>
          </p:nvPr>
        </p:nvSpPr>
        <p:spPr bwMode="auto">
          <a:xfrm>
            <a:off x="896938" y="4691063"/>
            <a:ext cx="4930775" cy="4441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ru-RU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33994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4755" name="Заметки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51067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4755" name="Заметки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58010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9331" name="Заметки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>
                <a:solidFill>
                  <a:srgbClr val="000000"/>
                </a:solidFill>
              </a:rPr>
              <a:t>Левый и правый блок равнозначны и на одну тему</a:t>
            </a:r>
          </a:p>
        </p:txBody>
      </p:sp>
    </p:spTree>
    <p:extLst>
      <p:ext uri="{BB962C8B-B14F-4D97-AF65-F5344CB8AC3E}">
        <p14:creationId xmlns:p14="http://schemas.microsoft.com/office/powerpoint/2010/main" val="356236948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9571" name="Заметки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8435" name="Заметки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163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08413" y="9378950"/>
            <a:ext cx="2914650" cy="4937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/>
            <a:fld id="{83D7E917-ED43-44EA-99D8-28B6F63398C8}" type="slidenum">
              <a:rPr lang="ru-RU" altLang="ru-RU">
                <a:solidFill>
                  <a:schemeClr val="tx1"/>
                </a:solidFill>
                <a:latin typeface="Times New Roman" pitchFamily="18" charset="0"/>
                <a:ea typeface="Lucida Sans Unicode" pitchFamily="34" charset="0"/>
                <a:cs typeface="Tahoma" pitchFamily="34" charset="0"/>
              </a:rPr>
              <a:pPr eaLnBrk="1"/>
              <a:t>7</a:t>
            </a:fld>
            <a:endParaRPr lang="ru-RU" altLang="ru-RU">
              <a:solidFill>
                <a:schemeClr val="tx1"/>
              </a:solidFill>
              <a:latin typeface="Times New Roman" pitchFamily="18" charset="0"/>
              <a:ea typeface="Lucida Sans Unicode" pitchFamily="34" charset="0"/>
              <a:cs typeface="Tahoma" pitchFamily="34" charset="0"/>
            </a:endParaRPr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0484" name="Заметки 2"/>
          <p:cNvSpPr>
            <a:spLocks noGrp="1" noChangeArrowheads="1"/>
          </p:cNvSpPr>
          <p:nvPr>
            <p:ph type="body" sz="quarter" idx="1"/>
          </p:nvPr>
        </p:nvSpPr>
        <p:spPr>
          <a:xfrm>
            <a:off x="896938" y="4691063"/>
            <a:ext cx="4930775" cy="4441825"/>
          </a:xfrm>
          <a:ln/>
        </p:spPr>
        <p:txBody>
          <a:bodyPr lIns="90000" tIns="45000" rIns="90000" bIns="45000"/>
          <a:lstStyle/>
          <a:p>
            <a:pPr eaLnBrk="1" hangingPunct="1">
              <a:spcBef>
                <a:spcPct val="0"/>
              </a:spcBef>
            </a:pPr>
            <a:endParaRPr lang="ru-RU" altLang="ru-RU">
              <a:solidFill>
                <a:srgbClr val="000000"/>
              </a:solidFill>
              <a:latin typeface="Arial" pitchFamily="34" charset="0"/>
              <a:ea typeface="Microsoft YaHei" pitchFamily="34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006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2531" name="Заметки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2531" name="Заметки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494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4579" name="Заметки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Main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Main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heme" Target="../theme/theme1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5" Type="http://schemas.openxmlformats.org/officeDocument/2006/relationships/tags" Target="../tags/tag2.xml"/><Relationship Id="rId4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2.vm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Объект 1" hidden="1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Picture 1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ight Triangle 3"/>
          <p:cNvSpPr/>
          <p:nvPr/>
        </p:nvSpPr>
        <p:spPr>
          <a:xfrm rot="16200000">
            <a:off x="10598858" y="4162333"/>
            <a:ext cx="9729766" cy="12799896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83534" tIns="83534" rIns="83534" bIns="83534" spcCol="38100" anchor="ctr">
            <a:spAutoFit/>
          </a:bodyPr>
          <a:lstStyle/>
          <a:p>
            <a:pPr defTabSz="2101265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" name="Right Triangle 4"/>
          <p:cNvSpPr/>
          <p:nvPr/>
        </p:nvSpPr>
        <p:spPr>
          <a:xfrm rot="5400000">
            <a:off x="830381" y="-67161"/>
            <a:ext cx="2646832" cy="3482014"/>
          </a:xfrm>
          <a:prstGeom prst="rtTriangle">
            <a:avLst/>
          </a:prstGeom>
          <a:solidFill>
            <a:schemeClr val="tx1">
              <a:lumMod val="10000"/>
              <a:lumOff val="90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83534" tIns="83534" rIns="83534" bIns="83534" spcCol="38100" anchor="ctr">
            <a:spAutoFit/>
          </a:bodyPr>
          <a:lstStyle/>
          <a:p>
            <a:pPr defTabSz="2101265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" name="Right Triangle 5"/>
          <p:cNvSpPr/>
          <p:nvPr/>
        </p:nvSpPr>
        <p:spPr>
          <a:xfrm rot="16200000">
            <a:off x="19910200" y="13352300"/>
            <a:ext cx="2043238" cy="2687962"/>
          </a:xfrm>
          <a:prstGeom prst="rtTriangle">
            <a:avLst/>
          </a:prstGeom>
          <a:solidFill>
            <a:schemeClr val="bg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83534" tIns="83534" rIns="83534" bIns="83534" spcCol="38100" anchor="ctr">
            <a:spAutoFit/>
          </a:bodyPr>
          <a:lstStyle/>
          <a:p>
            <a:pPr defTabSz="2101265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30" name="TextBox 6"/>
          <p:cNvSpPr txBox="1">
            <a:spLocks noChangeArrowheads="1"/>
          </p:cNvSpPr>
          <p:nvPr/>
        </p:nvSpPr>
        <p:spPr bwMode="auto">
          <a:xfrm>
            <a:off x="20929600" y="14995525"/>
            <a:ext cx="9144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1" hangingPunct="1"/>
            <a:fld id="{87344D57-1400-4A33-885F-A78F93161A0B}" type="slidenum">
              <a:rPr lang="en-US" altLang="ru-RU" sz="2800">
                <a:solidFill>
                  <a:srgbClr val="8F8F8F"/>
                </a:solidFill>
                <a:latin typeface="Arial" pitchFamily="34" charset="0"/>
                <a:cs typeface="Arial" pitchFamily="34" charset="0"/>
              </a:rPr>
              <a:pPr algn="r" eaLnBrk="1" hangingPunct="1"/>
              <a:t>‹#›</a:t>
            </a:fld>
            <a:endParaRPr lang="ru-RU" altLang="ru-RU" sz="2800">
              <a:solidFill>
                <a:srgbClr val="8F8F8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932650" y="350838"/>
            <a:ext cx="1430338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</p:sldLayoutIdLst>
  <p:transition spd="med"/>
  <p:txStyles>
    <p:titleStyle>
      <a:lvl1pPr algn="l" defTabSz="2100263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10000" b="1" spc="-343">
          <a:solidFill>
            <a:srgbClr val="1F1F1F"/>
          </a:solidFill>
          <a:latin typeface="Montserrat"/>
          <a:ea typeface="Montserrat"/>
          <a:cs typeface="Montserrat"/>
          <a:sym typeface="Montserrat"/>
        </a:defRPr>
      </a:lvl1pPr>
      <a:lvl2pPr algn="l" defTabSz="2100263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10000" b="1" spc="-343">
          <a:solidFill>
            <a:srgbClr val="1F1F1F"/>
          </a:solidFill>
          <a:latin typeface="Montserrat"/>
          <a:ea typeface="Montserrat"/>
          <a:cs typeface="Montserrat"/>
          <a:sym typeface="Montserrat"/>
        </a:defRPr>
      </a:lvl2pPr>
      <a:lvl3pPr algn="l" defTabSz="2100263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10000" b="1" spc="-343">
          <a:solidFill>
            <a:srgbClr val="1F1F1F"/>
          </a:solidFill>
          <a:latin typeface="Montserrat"/>
          <a:ea typeface="Montserrat"/>
          <a:cs typeface="Montserrat"/>
          <a:sym typeface="Montserrat"/>
        </a:defRPr>
      </a:lvl3pPr>
      <a:lvl4pPr algn="l" defTabSz="2100263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10000" b="1" spc="-343">
          <a:solidFill>
            <a:srgbClr val="1F1F1F"/>
          </a:solidFill>
          <a:latin typeface="Montserrat"/>
          <a:ea typeface="Montserrat"/>
          <a:cs typeface="Montserrat"/>
          <a:sym typeface="Montserrat"/>
        </a:defRPr>
      </a:lvl4pPr>
      <a:lvl5pPr algn="l" defTabSz="2100263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10000" b="1" spc="-343">
          <a:solidFill>
            <a:srgbClr val="1F1F1F"/>
          </a:solidFill>
          <a:latin typeface="Montserrat"/>
          <a:ea typeface="Montserrat"/>
          <a:cs typeface="Montserrat"/>
          <a:sym typeface="Montserrat"/>
        </a:defRPr>
      </a:lvl5pPr>
      <a:lvl6pPr marL="0" marR="0" indent="0" algn="l" defTabSz="21012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none" spc="-343" baseline="0">
          <a:ln>
            <a:noFill/>
          </a:ln>
          <a:solidFill>
            <a:srgbClr val="1F1F1F"/>
          </a:solidFill>
          <a:uFillTx/>
          <a:latin typeface="Montserrat"/>
          <a:ea typeface="Montserrat"/>
          <a:cs typeface="Montserrat"/>
          <a:sym typeface="Montserrat"/>
        </a:defRPr>
      </a:lvl6pPr>
      <a:lvl7pPr marL="0" marR="0" indent="0" algn="l" defTabSz="21012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none" spc="-343" baseline="0">
          <a:ln>
            <a:noFill/>
          </a:ln>
          <a:solidFill>
            <a:srgbClr val="1F1F1F"/>
          </a:solidFill>
          <a:uFillTx/>
          <a:latin typeface="Montserrat"/>
          <a:ea typeface="Montserrat"/>
          <a:cs typeface="Montserrat"/>
          <a:sym typeface="Montserrat"/>
        </a:defRPr>
      </a:lvl7pPr>
      <a:lvl8pPr marL="0" marR="0" indent="0" algn="l" defTabSz="21012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none" spc="-343" baseline="0">
          <a:ln>
            <a:noFill/>
          </a:ln>
          <a:solidFill>
            <a:srgbClr val="1F1F1F"/>
          </a:solidFill>
          <a:uFillTx/>
          <a:latin typeface="Montserrat"/>
          <a:ea typeface="Montserrat"/>
          <a:cs typeface="Montserrat"/>
          <a:sym typeface="Montserrat"/>
        </a:defRPr>
      </a:lvl8pPr>
      <a:lvl9pPr marL="0" marR="0" indent="0" algn="l" defTabSz="21012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none" spc="-343" baseline="0">
          <a:ln>
            <a:noFill/>
          </a:ln>
          <a:solidFill>
            <a:srgbClr val="1F1F1F"/>
          </a:solidFill>
          <a:uFillTx/>
          <a:latin typeface="Montserrat"/>
          <a:ea typeface="Montserrat"/>
          <a:cs typeface="Montserrat"/>
          <a:sym typeface="Montserrat"/>
        </a:defRPr>
      </a:lvl9pPr>
    </p:titleStyle>
    <p:bodyStyle>
      <a:lvl1pPr algn="l" defTabSz="2100263" rtl="0" eaLnBrk="0" fontAlgn="base" hangingPunct="0">
        <a:lnSpc>
          <a:spcPct val="120000"/>
        </a:lnSpc>
        <a:spcBef>
          <a:spcPts val="2200"/>
        </a:spcBef>
        <a:spcAft>
          <a:spcPct val="0"/>
        </a:spcAft>
        <a:defRPr sz="6400">
          <a:solidFill>
            <a:srgbClr val="1F1F1F"/>
          </a:solidFill>
          <a:latin typeface="Open Sans"/>
          <a:ea typeface="Open Sans"/>
          <a:cs typeface="Open Sans"/>
          <a:sym typeface="Open Sans" charset="0"/>
        </a:defRPr>
      </a:lvl1pPr>
      <a:lvl2pPr algn="l" defTabSz="2100263" rtl="0" eaLnBrk="0" fontAlgn="base" hangingPunct="0">
        <a:lnSpc>
          <a:spcPct val="120000"/>
        </a:lnSpc>
        <a:spcBef>
          <a:spcPts val="2200"/>
        </a:spcBef>
        <a:spcAft>
          <a:spcPct val="0"/>
        </a:spcAft>
        <a:defRPr sz="6400">
          <a:solidFill>
            <a:srgbClr val="1F1F1F"/>
          </a:solidFill>
          <a:latin typeface="Open Sans"/>
          <a:ea typeface="Open Sans"/>
          <a:cs typeface="Open Sans"/>
          <a:sym typeface="Open Sans" charset="0"/>
        </a:defRPr>
      </a:lvl2pPr>
      <a:lvl3pPr algn="l" defTabSz="2100263" rtl="0" eaLnBrk="0" fontAlgn="base" hangingPunct="0">
        <a:lnSpc>
          <a:spcPct val="120000"/>
        </a:lnSpc>
        <a:spcBef>
          <a:spcPts val="2200"/>
        </a:spcBef>
        <a:spcAft>
          <a:spcPct val="0"/>
        </a:spcAft>
        <a:defRPr sz="6400">
          <a:solidFill>
            <a:srgbClr val="1F1F1F"/>
          </a:solidFill>
          <a:latin typeface="Open Sans"/>
          <a:ea typeface="Open Sans"/>
          <a:cs typeface="Open Sans"/>
          <a:sym typeface="Open Sans" charset="0"/>
        </a:defRPr>
      </a:lvl3pPr>
      <a:lvl4pPr algn="l" defTabSz="2100263" rtl="0" eaLnBrk="0" fontAlgn="base" hangingPunct="0">
        <a:lnSpc>
          <a:spcPct val="120000"/>
        </a:lnSpc>
        <a:spcBef>
          <a:spcPts val="2200"/>
        </a:spcBef>
        <a:spcAft>
          <a:spcPct val="0"/>
        </a:spcAft>
        <a:defRPr sz="6400">
          <a:solidFill>
            <a:srgbClr val="1F1F1F"/>
          </a:solidFill>
          <a:latin typeface="Open Sans"/>
          <a:ea typeface="Open Sans"/>
          <a:cs typeface="Open Sans"/>
          <a:sym typeface="Open Sans" charset="0"/>
        </a:defRPr>
      </a:lvl4pPr>
      <a:lvl5pPr algn="l" defTabSz="2100263" rtl="0" eaLnBrk="0" fontAlgn="base" hangingPunct="0">
        <a:lnSpc>
          <a:spcPct val="120000"/>
        </a:lnSpc>
        <a:spcBef>
          <a:spcPts val="2200"/>
        </a:spcBef>
        <a:spcAft>
          <a:spcPct val="0"/>
        </a:spcAft>
        <a:defRPr sz="6400">
          <a:solidFill>
            <a:srgbClr val="1F1F1F"/>
          </a:solidFill>
          <a:latin typeface="Open Sans"/>
          <a:ea typeface="Open Sans"/>
          <a:cs typeface="Open Sans"/>
          <a:sym typeface="Open Sans" charset="0"/>
        </a:defRPr>
      </a:lvl5pPr>
      <a:lvl6pPr marL="3098523" marR="0" indent="-812729" algn="l" defTabSz="2101238" rtl="0" latinLnBrk="0">
        <a:lnSpc>
          <a:spcPct val="120000"/>
        </a:lnSpc>
        <a:spcBef>
          <a:spcPts val="2200"/>
        </a:spcBef>
        <a:spcAft>
          <a:spcPts val="0"/>
        </a:spcAft>
        <a:buClrTx/>
        <a:buSzPct val="100000"/>
        <a:buFontTx/>
        <a:buChar char="•"/>
        <a:tabLst/>
        <a:defRPr sz="6400" b="0" i="0" u="none" strike="noStrike" cap="none" spc="0" baseline="0">
          <a:ln>
            <a:noFill/>
          </a:ln>
          <a:solidFill>
            <a:srgbClr val="1F1F1F"/>
          </a:solidFill>
          <a:uFillTx/>
          <a:latin typeface="Open Sans"/>
          <a:ea typeface="Open Sans"/>
          <a:cs typeface="Open Sans"/>
          <a:sym typeface="Open Sans"/>
        </a:defRPr>
      </a:lvl6pPr>
      <a:lvl7pPr marL="3555682" marR="0" indent="-812729" algn="l" defTabSz="2101238" rtl="0" latinLnBrk="0">
        <a:lnSpc>
          <a:spcPct val="120000"/>
        </a:lnSpc>
        <a:spcBef>
          <a:spcPts val="2200"/>
        </a:spcBef>
        <a:spcAft>
          <a:spcPts val="0"/>
        </a:spcAft>
        <a:buClrTx/>
        <a:buSzPct val="100000"/>
        <a:buFontTx/>
        <a:buChar char="•"/>
        <a:tabLst/>
        <a:defRPr sz="6400" b="0" i="0" u="none" strike="noStrike" cap="none" spc="0" baseline="0">
          <a:ln>
            <a:noFill/>
          </a:ln>
          <a:solidFill>
            <a:srgbClr val="1F1F1F"/>
          </a:solidFill>
          <a:uFillTx/>
          <a:latin typeface="Open Sans"/>
          <a:ea typeface="Open Sans"/>
          <a:cs typeface="Open Sans"/>
          <a:sym typeface="Open Sans"/>
        </a:defRPr>
      </a:lvl7pPr>
      <a:lvl8pPr marL="4012840" marR="0" indent="-812728" algn="l" defTabSz="2101238" rtl="0" latinLnBrk="0">
        <a:lnSpc>
          <a:spcPct val="120000"/>
        </a:lnSpc>
        <a:spcBef>
          <a:spcPts val="2200"/>
        </a:spcBef>
        <a:spcAft>
          <a:spcPts val="0"/>
        </a:spcAft>
        <a:buClrTx/>
        <a:buSzPct val="100000"/>
        <a:buFontTx/>
        <a:buChar char="•"/>
        <a:tabLst/>
        <a:defRPr sz="6400" b="0" i="0" u="none" strike="noStrike" cap="none" spc="0" baseline="0">
          <a:ln>
            <a:noFill/>
          </a:ln>
          <a:solidFill>
            <a:srgbClr val="1F1F1F"/>
          </a:solidFill>
          <a:uFillTx/>
          <a:latin typeface="Open Sans"/>
          <a:ea typeface="Open Sans"/>
          <a:cs typeface="Open Sans"/>
          <a:sym typeface="Open Sans"/>
        </a:defRPr>
      </a:lvl8pPr>
      <a:lvl9pPr marL="4469998" marR="0" indent="-812728" algn="l" defTabSz="2101238" rtl="0" latinLnBrk="0">
        <a:lnSpc>
          <a:spcPct val="120000"/>
        </a:lnSpc>
        <a:spcBef>
          <a:spcPts val="2200"/>
        </a:spcBef>
        <a:spcAft>
          <a:spcPts val="0"/>
        </a:spcAft>
        <a:buClrTx/>
        <a:buSzPct val="100000"/>
        <a:buFontTx/>
        <a:buChar char="•"/>
        <a:tabLst/>
        <a:defRPr sz="6400" b="0" i="0" u="none" strike="noStrike" cap="none" spc="0" baseline="0">
          <a:ln>
            <a:noFill/>
          </a:ln>
          <a:solidFill>
            <a:srgbClr val="1F1F1F"/>
          </a:solidFill>
          <a:uFillTx/>
          <a:latin typeface="Open Sans"/>
          <a:ea typeface="Open Sans"/>
          <a:cs typeface="Open Sans"/>
          <a:sym typeface="Open Sans"/>
        </a:defRPr>
      </a:lvl9pPr>
    </p:bodyStyle>
    <p:otherStyle>
      <a:lvl1pPr marL="0" marR="0" indent="0" algn="ctr" defTabSz="21012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457165" algn="ctr" defTabSz="21012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914330" algn="ctr" defTabSz="21012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1371494" algn="ctr" defTabSz="21012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1828660" algn="ctr" defTabSz="21012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2285825" algn="ctr" defTabSz="21012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2742989" algn="ctr" defTabSz="21012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3200155" algn="ctr" defTabSz="21012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3657320" algn="ctr" defTabSz="21012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Объект 1" hidden="1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Triangle 5"/>
          <p:cNvSpPr/>
          <p:nvPr/>
        </p:nvSpPr>
        <p:spPr>
          <a:xfrm rot="16200000">
            <a:off x="19910200" y="13352300"/>
            <a:ext cx="2043238" cy="2687962"/>
          </a:xfrm>
          <a:prstGeom prst="rtTriangle">
            <a:avLst/>
          </a:prstGeom>
          <a:solidFill>
            <a:schemeClr val="bg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83534" tIns="83534" rIns="83534" bIns="83534" spcCol="38100" anchor="ctr">
            <a:spAutoFit/>
          </a:bodyPr>
          <a:lstStyle/>
          <a:p>
            <a:pPr defTabSz="2101265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</p:sldLayoutIdLst>
  <p:transition spd="med"/>
  <p:txStyles>
    <p:titleStyle>
      <a:lvl1pPr algn="l" defTabSz="2100263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10000" b="1" spc="-343">
          <a:solidFill>
            <a:srgbClr val="1F1F1F"/>
          </a:solidFill>
          <a:latin typeface="Montserrat"/>
          <a:ea typeface="Montserrat"/>
          <a:cs typeface="Montserrat"/>
          <a:sym typeface="Montserrat"/>
        </a:defRPr>
      </a:lvl1pPr>
      <a:lvl2pPr algn="l" defTabSz="2100263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10000" b="1" spc="-343">
          <a:solidFill>
            <a:srgbClr val="1F1F1F"/>
          </a:solidFill>
          <a:latin typeface="Montserrat"/>
          <a:ea typeface="Montserrat"/>
          <a:cs typeface="Montserrat"/>
          <a:sym typeface="Montserrat"/>
        </a:defRPr>
      </a:lvl2pPr>
      <a:lvl3pPr algn="l" defTabSz="2100263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10000" b="1" spc="-343">
          <a:solidFill>
            <a:srgbClr val="1F1F1F"/>
          </a:solidFill>
          <a:latin typeface="Montserrat"/>
          <a:ea typeface="Montserrat"/>
          <a:cs typeface="Montserrat"/>
          <a:sym typeface="Montserrat"/>
        </a:defRPr>
      </a:lvl3pPr>
      <a:lvl4pPr algn="l" defTabSz="2100263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10000" b="1" spc="-343">
          <a:solidFill>
            <a:srgbClr val="1F1F1F"/>
          </a:solidFill>
          <a:latin typeface="Montserrat"/>
          <a:ea typeface="Montserrat"/>
          <a:cs typeface="Montserrat"/>
          <a:sym typeface="Montserrat"/>
        </a:defRPr>
      </a:lvl4pPr>
      <a:lvl5pPr algn="l" defTabSz="2100263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10000" b="1" spc="-343">
          <a:solidFill>
            <a:srgbClr val="1F1F1F"/>
          </a:solidFill>
          <a:latin typeface="Montserrat"/>
          <a:ea typeface="Montserrat"/>
          <a:cs typeface="Montserrat"/>
          <a:sym typeface="Montserrat"/>
        </a:defRPr>
      </a:lvl5pPr>
      <a:lvl6pPr marL="0" marR="0" indent="0" algn="l" defTabSz="21012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none" spc="-343" baseline="0">
          <a:ln>
            <a:noFill/>
          </a:ln>
          <a:solidFill>
            <a:srgbClr val="1F1F1F"/>
          </a:solidFill>
          <a:uFillTx/>
          <a:latin typeface="Montserrat"/>
          <a:ea typeface="Montserrat"/>
          <a:cs typeface="Montserrat"/>
          <a:sym typeface="Montserrat"/>
        </a:defRPr>
      </a:lvl6pPr>
      <a:lvl7pPr marL="0" marR="0" indent="0" algn="l" defTabSz="21012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none" spc="-343" baseline="0">
          <a:ln>
            <a:noFill/>
          </a:ln>
          <a:solidFill>
            <a:srgbClr val="1F1F1F"/>
          </a:solidFill>
          <a:uFillTx/>
          <a:latin typeface="Montserrat"/>
          <a:ea typeface="Montserrat"/>
          <a:cs typeface="Montserrat"/>
          <a:sym typeface="Montserrat"/>
        </a:defRPr>
      </a:lvl7pPr>
      <a:lvl8pPr marL="0" marR="0" indent="0" algn="l" defTabSz="21012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none" spc="-343" baseline="0">
          <a:ln>
            <a:noFill/>
          </a:ln>
          <a:solidFill>
            <a:srgbClr val="1F1F1F"/>
          </a:solidFill>
          <a:uFillTx/>
          <a:latin typeface="Montserrat"/>
          <a:ea typeface="Montserrat"/>
          <a:cs typeface="Montserrat"/>
          <a:sym typeface="Montserrat"/>
        </a:defRPr>
      </a:lvl8pPr>
      <a:lvl9pPr marL="0" marR="0" indent="0" algn="l" defTabSz="21012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none" spc="-343" baseline="0">
          <a:ln>
            <a:noFill/>
          </a:ln>
          <a:solidFill>
            <a:srgbClr val="1F1F1F"/>
          </a:solidFill>
          <a:uFillTx/>
          <a:latin typeface="Montserrat"/>
          <a:ea typeface="Montserrat"/>
          <a:cs typeface="Montserrat"/>
          <a:sym typeface="Montserrat"/>
        </a:defRPr>
      </a:lvl9pPr>
    </p:titleStyle>
    <p:bodyStyle>
      <a:lvl1pPr algn="l" defTabSz="2100263" rtl="0" eaLnBrk="0" fontAlgn="base" hangingPunct="0">
        <a:lnSpc>
          <a:spcPct val="120000"/>
        </a:lnSpc>
        <a:spcBef>
          <a:spcPts val="2200"/>
        </a:spcBef>
        <a:spcAft>
          <a:spcPct val="0"/>
        </a:spcAft>
        <a:defRPr sz="6400">
          <a:solidFill>
            <a:srgbClr val="1F1F1F"/>
          </a:solidFill>
          <a:latin typeface="Open Sans"/>
          <a:ea typeface="Open Sans"/>
          <a:cs typeface="Open Sans"/>
          <a:sym typeface="Open Sans" charset="0"/>
        </a:defRPr>
      </a:lvl1pPr>
      <a:lvl2pPr algn="l" defTabSz="2100263" rtl="0" eaLnBrk="0" fontAlgn="base" hangingPunct="0">
        <a:lnSpc>
          <a:spcPct val="120000"/>
        </a:lnSpc>
        <a:spcBef>
          <a:spcPts val="2200"/>
        </a:spcBef>
        <a:spcAft>
          <a:spcPct val="0"/>
        </a:spcAft>
        <a:defRPr sz="6400">
          <a:solidFill>
            <a:srgbClr val="1F1F1F"/>
          </a:solidFill>
          <a:latin typeface="Open Sans"/>
          <a:ea typeface="Open Sans"/>
          <a:cs typeface="Open Sans"/>
          <a:sym typeface="Open Sans" charset="0"/>
        </a:defRPr>
      </a:lvl2pPr>
      <a:lvl3pPr algn="l" defTabSz="2100263" rtl="0" eaLnBrk="0" fontAlgn="base" hangingPunct="0">
        <a:lnSpc>
          <a:spcPct val="120000"/>
        </a:lnSpc>
        <a:spcBef>
          <a:spcPts val="2200"/>
        </a:spcBef>
        <a:spcAft>
          <a:spcPct val="0"/>
        </a:spcAft>
        <a:defRPr sz="6400">
          <a:solidFill>
            <a:srgbClr val="1F1F1F"/>
          </a:solidFill>
          <a:latin typeface="Open Sans"/>
          <a:ea typeface="Open Sans"/>
          <a:cs typeface="Open Sans"/>
          <a:sym typeface="Open Sans" charset="0"/>
        </a:defRPr>
      </a:lvl3pPr>
      <a:lvl4pPr algn="l" defTabSz="2100263" rtl="0" eaLnBrk="0" fontAlgn="base" hangingPunct="0">
        <a:lnSpc>
          <a:spcPct val="120000"/>
        </a:lnSpc>
        <a:spcBef>
          <a:spcPts val="2200"/>
        </a:spcBef>
        <a:spcAft>
          <a:spcPct val="0"/>
        </a:spcAft>
        <a:defRPr sz="6400">
          <a:solidFill>
            <a:srgbClr val="1F1F1F"/>
          </a:solidFill>
          <a:latin typeface="Open Sans"/>
          <a:ea typeface="Open Sans"/>
          <a:cs typeface="Open Sans"/>
          <a:sym typeface="Open Sans" charset="0"/>
        </a:defRPr>
      </a:lvl4pPr>
      <a:lvl5pPr algn="l" defTabSz="2100263" rtl="0" eaLnBrk="0" fontAlgn="base" hangingPunct="0">
        <a:lnSpc>
          <a:spcPct val="120000"/>
        </a:lnSpc>
        <a:spcBef>
          <a:spcPts val="2200"/>
        </a:spcBef>
        <a:spcAft>
          <a:spcPct val="0"/>
        </a:spcAft>
        <a:defRPr sz="6400">
          <a:solidFill>
            <a:srgbClr val="1F1F1F"/>
          </a:solidFill>
          <a:latin typeface="Open Sans"/>
          <a:ea typeface="Open Sans"/>
          <a:cs typeface="Open Sans"/>
          <a:sym typeface="Open Sans" charset="0"/>
        </a:defRPr>
      </a:lvl5pPr>
      <a:lvl6pPr marL="3098523" marR="0" indent="-812729" algn="l" defTabSz="2101238" rtl="0" latinLnBrk="0">
        <a:lnSpc>
          <a:spcPct val="120000"/>
        </a:lnSpc>
        <a:spcBef>
          <a:spcPts val="2200"/>
        </a:spcBef>
        <a:spcAft>
          <a:spcPts val="0"/>
        </a:spcAft>
        <a:buClrTx/>
        <a:buSzPct val="100000"/>
        <a:buFontTx/>
        <a:buChar char="•"/>
        <a:tabLst/>
        <a:defRPr sz="6400" b="0" i="0" u="none" strike="noStrike" cap="none" spc="0" baseline="0">
          <a:ln>
            <a:noFill/>
          </a:ln>
          <a:solidFill>
            <a:srgbClr val="1F1F1F"/>
          </a:solidFill>
          <a:uFillTx/>
          <a:latin typeface="Open Sans"/>
          <a:ea typeface="Open Sans"/>
          <a:cs typeface="Open Sans"/>
          <a:sym typeface="Open Sans"/>
        </a:defRPr>
      </a:lvl6pPr>
      <a:lvl7pPr marL="3555682" marR="0" indent="-812729" algn="l" defTabSz="2101238" rtl="0" latinLnBrk="0">
        <a:lnSpc>
          <a:spcPct val="120000"/>
        </a:lnSpc>
        <a:spcBef>
          <a:spcPts val="2200"/>
        </a:spcBef>
        <a:spcAft>
          <a:spcPts val="0"/>
        </a:spcAft>
        <a:buClrTx/>
        <a:buSzPct val="100000"/>
        <a:buFontTx/>
        <a:buChar char="•"/>
        <a:tabLst/>
        <a:defRPr sz="6400" b="0" i="0" u="none" strike="noStrike" cap="none" spc="0" baseline="0">
          <a:ln>
            <a:noFill/>
          </a:ln>
          <a:solidFill>
            <a:srgbClr val="1F1F1F"/>
          </a:solidFill>
          <a:uFillTx/>
          <a:latin typeface="Open Sans"/>
          <a:ea typeface="Open Sans"/>
          <a:cs typeface="Open Sans"/>
          <a:sym typeface="Open Sans"/>
        </a:defRPr>
      </a:lvl7pPr>
      <a:lvl8pPr marL="4012840" marR="0" indent="-812728" algn="l" defTabSz="2101238" rtl="0" latinLnBrk="0">
        <a:lnSpc>
          <a:spcPct val="120000"/>
        </a:lnSpc>
        <a:spcBef>
          <a:spcPts val="2200"/>
        </a:spcBef>
        <a:spcAft>
          <a:spcPts val="0"/>
        </a:spcAft>
        <a:buClrTx/>
        <a:buSzPct val="100000"/>
        <a:buFontTx/>
        <a:buChar char="•"/>
        <a:tabLst/>
        <a:defRPr sz="6400" b="0" i="0" u="none" strike="noStrike" cap="none" spc="0" baseline="0">
          <a:ln>
            <a:noFill/>
          </a:ln>
          <a:solidFill>
            <a:srgbClr val="1F1F1F"/>
          </a:solidFill>
          <a:uFillTx/>
          <a:latin typeface="Open Sans"/>
          <a:ea typeface="Open Sans"/>
          <a:cs typeface="Open Sans"/>
          <a:sym typeface="Open Sans"/>
        </a:defRPr>
      </a:lvl8pPr>
      <a:lvl9pPr marL="4469998" marR="0" indent="-812728" algn="l" defTabSz="2101238" rtl="0" latinLnBrk="0">
        <a:lnSpc>
          <a:spcPct val="120000"/>
        </a:lnSpc>
        <a:spcBef>
          <a:spcPts val="2200"/>
        </a:spcBef>
        <a:spcAft>
          <a:spcPts val="0"/>
        </a:spcAft>
        <a:buClrTx/>
        <a:buSzPct val="100000"/>
        <a:buFontTx/>
        <a:buChar char="•"/>
        <a:tabLst/>
        <a:defRPr sz="6400" b="0" i="0" u="none" strike="noStrike" cap="none" spc="0" baseline="0">
          <a:ln>
            <a:noFill/>
          </a:ln>
          <a:solidFill>
            <a:srgbClr val="1F1F1F"/>
          </a:solidFill>
          <a:uFillTx/>
          <a:latin typeface="Open Sans"/>
          <a:ea typeface="Open Sans"/>
          <a:cs typeface="Open Sans"/>
          <a:sym typeface="Open Sans"/>
        </a:defRPr>
      </a:lvl9pPr>
    </p:bodyStyle>
    <p:otherStyle>
      <a:lvl1pPr marL="0" marR="0" indent="0" algn="ctr" defTabSz="21012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457165" algn="ctr" defTabSz="21012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914330" algn="ctr" defTabSz="21012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1371494" algn="ctr" defTabSz="21012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1828660" algn="ctr" defTabSz="21012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2285825" algn="ctr" defTabSz="21012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2742989" algn="ctr" defTabSz="21012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3200155" algn="ctr" defTabSz="21012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3657320" algn="ctr" defTabSz="21012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0.bin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1.bin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2.bin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3.bin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4.bin"/><Relationship Id="rId4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5.bin"/><Relationship Id="rId4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6.bin"/><Relationship Id="rId4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2" Type="http://schemas.openxmlformats.org/officeDocument/2006/relationships/tags" Target="../tags/tag18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7.bin"/><Relationship Id="rId4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png"/><Relationship Id="rId2" Type="http://schemas.openxmlformats.org/officeDocument/2006/relationships/tags" Target="../tags/tag19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8.bin"/><Relationship Id="rId4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3.png"/><Relationship Id="rId2" Type="http://schemas.openxmlformats.org/officeDocument/2006/relationships/tags" Target="../tags/tag20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9.bin"/><Relationship Id="rId4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0.bin"/><Relationship Id="rId4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1.bin"/><Relationship Id="rId4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3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2.bin"/><Relationship Id="rId4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4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3.bin"/><Relationship Id="rId4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png"/><Relationship Id="rId2" Type="http://schemas.openxmlformats.org/officeDocument/2006/relationships/tags" Target="../tags/tag25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4.bin"/><Relationship Id="rId4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6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5.bin"/><Relationship Id="rId4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6.bin"/><Relationship Id="rId4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8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7.bin"/><Relationship Id="rId4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9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8.bin"/><Relationship Id="rId4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0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9.bin"/><Relationship Id="rId4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1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30.bin"/><Relationship Id="rId4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31.bin"/><Relationship Id="rId4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3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32.bin"/><Relationship Id="rId4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5.png"/><Relationship Id="rId2" Type="http://schemas.openxmlformats.org/officeDocument/2006/relationships/tags" Target="../tags/tag34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33.bin"/><Relationship Id="rId4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5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34.bin"/><Relationship Id="rId4" Type="http://schemas.openxmlformats.org/officeDocument/2006/relationships/notesSlide" Target="../notesSlides/notesSlide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6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35.bin"/><Relationship Id="rId4" Type="http://schemas.openxmlformats.org/officeDocument/2006/relationships/notesSlide" Target="../notesSlides/notesSlide3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7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36.bin"/><Relationship Id="rId4" Type="http://schemas.openxmlformats.org/officeDocument/2006/relationships/notesSlide" Target="../notesSlides/notesSlide3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8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37.bin"/><Relationship Id="rId4" Type="http://schemas.openxmlformats.org/officeDocument/2006/relationships/notesSlide" Target="../notesSlides/notesSlide3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9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38.bin"/><Relationship Id="rId4" Type="http://schemas.openxmlformats.org/officeDocument/2006/relationships/notesSlide" Target="../notesSlides/notesSlide3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0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39.bin"/><Relationship Id="rId4" Type="http://schemas.openxmlformats.org/officeDocument/2006/relationships/notesSlide" Target="../notesSlides/notesSlide3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1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0.bin"/><Relationship Id="rId4" Type="http://schemas.openxmlformats.org/officeDocument/2006/relationships/notesSlide" Target="../notesSlides/notesSlide4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2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1.bin"/><Relationship Id="rId4" Type="http://schemas.openxmlformats.org/officeDocument/2006/relationships/notesSlide" Target="../notesSlides/notesSlide4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3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2.bin"/><Relationship Id="rId4" Type="http://schemas.openxmlformats.org/officeDocument/2006/relationships/notesSlide" Target="../notesSlides/notesSlide4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4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3.bin"/><Relationship Id="rId4" Type="http://schemas.openxmlformats.org/officeDocument/2006/relationships/notesSlide" Target="../notesSlides/notesSlide4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5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4.bin"/><Relationship Id="rId4" Type="http://schemas.openxmlformats.org/officeDocument/2006/relationships/notesSlide" Target="../notesSlides/notesSlide45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osminzdrav.ru/ministry/med_covid19" TargetMode="External"/><Relationship Id="rId3" Type="http://schemas.openxmlformats.org/officeDocument/2006/relationships/slideLayout" Target="../slideLayouts/slideLayout1.xml"/><Relationship Id="rId7" Type="http://schemas.openxmlformats.org/officeDocument/2006/relationships/hyperlink" Target="https://www.rosminzdrav.ru/news/2020/02/29/13447-minzdrav-rossii-informiruet" TargetMode="External"/><Relationship Id="rId2" Type="http://schemas.openxmlformats.org/officeDocument/2006/relationships/tags" Target="../tags/tag46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4.emf"/><Relationship Id="rId11" Type="http://schemas.openxmlformats.org/officeDocument/2006/relationships/image" Target="../media/image18.png"/><Relationship Id="rId5" Type="http://schemas.openxmlformats.org/officeDocument/2006/relationships/oleObject" Target="../embeddings/oleObject45.bin"/><Relationship Id="rId10" Type="http://schemas.openxmlformats.org/officeDocument/2006/relationships/image" Target="../media/image17.png"/><Relationship Id="rId4" Type="http://schemas.openxmlformats.org/officeDocument/2006/relationships/notesSlide" Target="../notesSlides/notesSlide46.xml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7.bin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8.bin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9.bin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Объект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7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1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295258" y="13046914"/>
            <a:ext cx="9536112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/>
            <a:r>
              <a:rPr lang="ru-RU" altLang="ru-RU" sz="2400" dirty="0">
                <a:solidFill>
                  <a:srgbClr val="575757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На основе </a:t>
            </a:r>
          </a:p>
          <a:p>
            <a:pPr eaLnBrk="1"/>
            <a:r>
              <a:rPr lang="ru-RU" altLang="ru-RU" sz="2800" b="1" dirty="0">
                <a:solidFill>
                  <a:srgbClr val="575757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Временных методических рекомендаций</a:t>
            </a:r>
            <a:endParaRPr lang="en-US" altLang="ru-RU" sz="2800" b="1" dirty="0">
              <a:solidFill>
                <a:srgbClr val="575757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eaLnBrk="1"/>
            <a:r>
              <a:rPr lang="ru-RU" altLang="ru-RU" sz="2400" dirty="0">
                <a:solidFill>
                  <a:srgbClr val="575757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Минздрава России, вер. 8 (03.09.2020)</a:t>
            </a: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1195388" y="13088479"/>
            <a:ext cx="0" cy="1150903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4102" name="Picture 4"/>
          <p:cNvPicPr>
            <a:picLocks noChangeAspect="1" noChangeArrowheads="1"/>
          </p:cNvPicPr>
          <p:nvPr/>
        </p:nvPicPr>
        <p:blipFill>
          <a:blip r:embed="rId6" cstate="print"/>
          <a:srcRect l="-8228" r="30376"/>
          <a:stretch>
            <a:fillRect/>
          </a:stretch>
        </p:blipFill>
        <p:spPr bwMode="auto">
          <a:xfrm>
            <a:off x="10980738" y="244475"/>
            <a:ext cx="11293475" cy="152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16"/>
          <p:cNvSpPr txBox="1">
            <a:spLocks noChangeArrowheads="1"/>
          </p:cNvSpPr>
          <p:nvPr/>
        </p:nvSpPr>
        <p:spPr bwMode="auto">
          <a:xfrm>
            <a:off x="1357790" y="2531537"/>
            <a:ext cx="1150937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/>
            <a:r>
              <a:rPr lang="ru-RU" sz="6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Обзор временных методических рекомендаций «Профилактика, диагностика и лечение </a:t>
            </a:r>
            <a:r>
              <a:rPr lang="en-US" sz="6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COVID-19</a:t>
            </a:r>
            <a:r>
              <a:rPr lang="ru-RU" sz="6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6000" b="1" dirty="0">
              <a:solidFill>
                <a:srgbClr val="35353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3C9B5A-6E9F-4329-B314-402C3C2680E6}"/>
              </a:ext>
            </a:extLst>
          </p:cNvPr>
          <p:cNvSpPr txBox="1"/>
          <p:nvPr/>
        </p:nvSpPr>
        <p:spPr>
          <a:xfrm>
            <a:off x="3522226" y="8716617"/>
            <a:ext cx="5294077" cy="10920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83534" tIns="83534" rIns="83534" bIns="83534" numCol="1" spcCol="38100" rtlCol="0" anchor="t">
            <a:spAutoFit/>
          </a:bodyPr>
          <a:lstStyle/>
          <a:p>
            <a:pPr marL="0" marR="0" indent="0" algn="l" defTabSz="21012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spc="0" normalizeH="0" baseline="0" dirty="0">
                <a:ln>
                  <a:noFill/>
                </a:ln>
                <a:solidFill>
                  <a:srgbClr val="1F1F1F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rPr>
              <a:t>Чуланов В.П. 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18"/>
          <p:cNvSpPr/>
          <p:nvPr/>
        </p:nvSpPr>
        <p:spPr>
          <a:xfrm>
            <a:off x="814388" y="4023551"/>
            <a:ext cx="10416252" cy="3273098"/>
          </a:xfrm>
          <a:prstGeom prst="roundRect">
            <a:avLst>
              <a:gd name="adj" fmla="val 2360"/>
            </a:avLst>
          </a:prstGeom>
          <a:solidFill>
            <a:schemeClr val="accent3">
              <a:alpha val="47000"/>
            </a:schemeClr>
          </a:solidFill>
          <a:ln w="381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83534" tIns="83534" rIns="83534" bIns="83534" spcCol="38100" anchor="ctr"/>
          <a:lstStyle/>
          <a:p>
            <a:pPr defTabSz="2101265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latin typeface="Arial" panose="020B0604020202020204" pitchFamily="34" charset="0"/>
              <a:ea typeface="Open Sans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Скругленный прямоугольник 17"/>
          <p:cNvSpPr/>
          <p:nvPr/>
        </p:nvSpPr>
        <p:spPr>
          <a:xfrm>
            <a:off x="11720945" y="12337366"/>
            <a:ext cx="9787775" cy="2502359"/>
          </a:xfrm>
          <a:prstGeom prst="roundRect">
            <a:avLst>
              <a:gd name="adj" fmla="val 4641"/>
            </a:avLst>
          </a:prstGeom>
          <a:solidFill>
            <a:schemeClr val="tx2">
              <a:lumMod val="20000"/>
              <a:lumOff val="80000"/>
            </a:schemeClr>
          </a:solidFill>
          <a:ln w="38100" cap="flat">
            <a:solidFill>
              <a:srgbClr val="00B05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83534" tIns="83534" rIns="83534" bIns="83534" spcCol="38100" anchor="ctr"/>
          <a:lstStyle/>
          <a:p>
            <a:pPr algn="ctr" defTabSz="2101265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0" dirty="0">
                <a:latin typeface="+mn-lt"/>
                <a:ea typeface="Open Sans"/>
                <a:cs typeface="Open Sans"/>
                <a:sym typeface="Open Sans"/>
              </a:rPr>
              <a:t>Критерии эффективности:</a:t>
            </a:r>
          </a:p>
          <a:p>
            <a:pPr algn="ctr" defTabSz="2101265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kern="0" dirty="0">
                <a:latin typeface="+mn-lt"/>
                <a:ea typeface="Open Sans"/>
                <a:cs typeface="Open Sans"/>
                <a:sym typeface="Open Sans"/>
              </a:rPr>
              <a:t>снижение уровня лихорадки, улучшение самочувствия, появление аппетита, </a:t>
            </a:r>
          </a:p>
          <a:p>
            <a:pPr algn="ctr" defTabSz="2101265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kern="0" dirty="0">
                <a:latin typeface="+mn-lt"/>
                <a:ea typeface="Open Sans"/>
                <a:cs typeface="Open Sans"/>
                <a:sym typeface="Open Sans"/>
              </a:rPr>
              <a:t>уменьшение одышки, повышение SpО</a:t>
            </a:r>
            <a:r>
              <a:rPr lang="ru-RU" sz="3200" kern="0" baseline="-25000" dirty="0">
                <a:latin typeface="+mn-lt"/>
                <a:ea typeface="Open Sans"/>
                <a:cs typeface="Open Sans"/>
                <a:sym typeface="Open Sans"/>
              </a:rPr>
              <a:t>2</a:t>
            </a:r>
            <a:r>
              <a:rPr lang="ru-RU" sz="3200" kern="0" dirty="0">
                <a:latin typeface="+mn-lt"/>
                <a:ea typeface="Open Sans"/>
                <a:cs typeface="Open Sans"/>
                <a:sym typeface="Open Sans"/>
              </a:rPr>
              <a:t> </a:t>
            </a:r>
            <a:endParaRPr lang="ru-RU" sz="3200" kern="0" dirty="0">
              <a:latin typeface="+mn-lt"/>
              <a:ea typeface="Open Sans"/>
              <a:cs typeface="Open Sans"/>
              <a:sym typeface="Arial" panose="020B0604020202020204" pitchFamily="34" charset="0"/>
            </a:endParaRPr>
          </a:p>
        </p:txBody>
      </p:sp>
      <p:sp>
        <p:nvSpPr>
          <p:cNvPr id="15" name="Скругленный прямоугольник 17"/>
          <p:cNvSpPr/>
          <p:nvPr/>
        </p:nvSpPr>
        <p:spPr>
          <a:xfrm>
            <a:off x="802076" y="8783518"/>
            <a:ext cx="10416252" cy="6001453"/>
          </a:xfrm>
          <a:prstGeom prst="roundRect">
            <a:avLst>
              <a:gd name="adj" fmla="val 2626"/>
            </a:avLst>
          </a:prstGeom>
          <a:solidFill>
            <a:srgbClr val="D6EDBD">
              <a:alpha val="33000"/>
            </a:srgb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83534" tIns="83534" rIns="83534" bIns="83534" spcCol="38100" anchor="ctr"/>
          <a:lstStyle/>
          <a:p>
            <a:pPr defTabSz="2101265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kern="0" dirty="0">
              <a:latin typeface="Arial" pitchFamily="34" charset="0"/>
              <a:ea typeface="Open Sans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16" name="Скругленный прямоугольник 17"/>
          <p:cNvSpPr/>
          <p:nvPr/>
        </p:nvSpPr>
        <p:spPr>
          <a:xfrm>
            <a:off x="11700627" y="3866333"/>
            <a:ext cx="9787774" cy="8028033"/>
          </a:xfrm>
          <a:prstGeom prst="roundRect">
            <a:avLst>
              <a:gd name="adj" fmla="val 2697"/>
            </a:avLst>
          </a:prstGeom>
          <a:solidFill>
            <a:srgbClr val="FFE7E7"/>
          </a:solidFill>
          <a:ln w="381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83534" tIns="83534" rIns="83534" bIns="83534" spcCol="38100" anchor="ctr"/>
          <a:lstStyle/>
          <a:p>
            <a:pPr defTabSz="2101265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latin typeface="Open Sans"/>
              <a:ea typeface="Open Sans"/>
              <a:cs typeface="Open Sans"/>
              <a:sym typeface="Arial" panose="020B0604020202020204" pitchFamily="34" charset="0"/>
            </a:endParaRPr>
          </a:p>
        </p:txBody>
      </p:sp>
      <p:graphicFrame>
        <p:nvGraphicFramePr>
          <p:cNvPr id="23557" name="Объект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82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77"/>
          <p:cNvSpPr txBox="1"/>
          <p:nvPr/>
        </p:nvSpPr>
        <p:spPr>
          <a:xfrm>
            <a:off x="2457450" y="584200"/>
            <a:ext cx="17386300" cy="199439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90000"/>
              </a:lnSpc>
            </a:pPr>
            <a:r>
              <a:rPr lang="ru-RU" sz="4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Патогенетическое лечение: </a:t>
            </a:r>
            <a:r>
              <a:rPr lang="ru-RU" sz="4800" b="1" dirty="0">
                <a:solidFill>
                  <a:srgbClr val="353535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Arial" pitchFamily="34" charset="0"/>
              </a:rPr>
              <a:t>терапия </a:t>
            </a:r>
            <a:r>
              <a:rPr lang="ru-RU" sz="4800" b="1" dirty="0" err="1">
                <a:solidFill>
                  <a:srgbClr val="353535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Arial" pitchFamily="34" charset="0"/>
              </a:rPr>
              <a:t>предуреждения</a:t>
            </a:r>
            <a:r>
              <a:rPr lang="ru-RU" sz="4800" b="1" dirty="0">
                <a:solidFill>
                  <a:srgbClr val="353535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Arial" pitchFamily="34" charset="0"/>
              </a:rPr>
              <a:t> и купирования </a:t>
            </a:r>
            <a:r>
              <a:rPr lang="ru-RU" sz="4800" b="1" dirty="0" err="1">
                <a:solidFill>
                  <a:srgbClr val="353535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Arial" pitchFamily="34" charset="0"/>
              </a:rPr>
              <a:t>цитокинового</a:t>
            </a:r>
            <a:r>
              <a:rPr lang="ru-RU" sz="4800" b="1" dirty="0">
                <a:solidFill>
                  <a:srgbClr val="353535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Arial" pitchFamily="34" charset="0"/>
              </a:rPr>
              <a:t> шторма</a:t>
            </a:r>
            <a:endParaRPr lang="ru-RU" sz="4800" b="1" dirty="0">
              <a:solidFill>
                <a:srgbClr val="353535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eaLnBrk="1">
              <a:lnSpc>
                <a:spcPct val="90000"/>
              </a:lnSpc>
            </a:pPr>
            <a:r>
              <a:rPr lang="ru-RU" sz="4800" b="1" dirty="0">
                <a:solidFill>
                  <a:srgbClr val="575757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cxnSp>
        <p:nvCxnSpPr>
          <p:cNvPr id="34" name="Straight Connector 33"/>
          <p:cNvCxnSpPr>
            <a:cxnSpLocks/>
          </p:cNvCxnSpPr>
          <p:nvPr/>
        </p:nvCxnSpPr>
        <p:spPr>
          <a:xfrm>
            <a:off x="876300" y="2236788"/>
            <a:ext cx="8688324" cy="0"/>
          </a:xfrm>
          <a:prstGeom prst="line">
            <a:avLst/>
          </a:prstGeom>
          <a:noFill/>
          <a:ln w="190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Straight Connector 34"/>
          <p:cNvCxnSpPr>
            <a:cxnSpLocks/>
          </p:cNvCxnSpPr>
          <p:nvPr/>
        </p:nvCxnSpPr>
        <p:spPr>
          <a:xfrm>
            <a:off x="876300" y="2197823"/>
            <a:ext cx="3263901" cy="0"/>
          </a:xfrm>
          <a:prstGeom prst="line">
            <a:avLst/>
          </a:prstGeom>
          <a:noFill/>
          <a:ln w="73025" cap="flat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TextBox 77"/>
          <p:cNvSpPr txBox="1"/>
          <p:nvPr/>
        </p:nvSpPr>
        <p:spPr>
          <a:xfrm>
            <a:off x="858838" y="696913"/>
            <a:ext cx="2228850" cy="55403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90000"/>
              </a:lnSpc>
            </a:pPr>
            <a:r>
              <a:rPr lang="ru-RU" b="1">
                <a:solidFill>
                  <a:srgbClr val="353535"/>
                </a:solidFill>
                <a:latin typeface="Arial" pitchFamily="34" charset="0"/>
                <a:cs typeface="Arial" pitchFamily="34" charset="0"/>
              </a:rPr>
              <a:t>п. 5.2.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27733" y="8952611"/>
            <a:ext cx="10190163" cy="5832366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>
              <a:spcAft>
                <a:spcPts val="300"/>
              </a:spcAft>
              <a:buClr>
                <a:srgbClr val="00B050"/>
              </a:buClr>
            </a:pPr>
            <a:r>
              <a:rPr lang="ru-RU" sz="3100" dirty="0">
                <a:latin typeface="Arial" pitchFamily="34" charset="0"/>
                <a:cs typeface="Arial" pitchFamily="34" charset="0"/>
              </a:rPr>
              <a:t>Данные КТ ОГК - значительный объем уплотненной легочной ткани более 50% (КТ 3-4) </a:t>
            </a:r>
            <a:br>
              <a:rPr lang="ru-RU" sz="3100" dirty="0">
                <a:latin typeface="Arial" pitchFamily="34" charset="0"/>
                <a:cs typeface="Arial" pitchFamily="34" charset="0"/>
              </a:rPr>
            </a:br>
            <a:r>
              <a:rPr lang="ru-RU" sz="3100" dirty="0">
                <a:latin typeface="Arial" pitchFamily="34" charset="0"/>
                <a:cs typeface="Arial" pitchFamily="34" charset="0"/>
              </a:rPr>
              <a:t>объема легких + 2 и более признака: </a:t>
            </a:r>
          </a:p>
          <a:p>
            <a:pPr marL="457200" indent="-457200" eaLnBrk="1">
              <a:spcAft>
                <a:spcPts val="300"/>
              </a:spcAft>
              <a:buClr>
                <a:srgbClr val="00B050"/>
              </a:buClr>
              <a:buFont typeface="Wingdings" pitchFamily="2" charset="2"/>
              <a:buChar char="ü"/>
            </a:pPr>
            <a:r>
              <a:rPr lang="ru-RU" sz="3100" dirty="0">
                <a:latin typeface="Arial" pitchFamily="34" charset="0"/>
                <a:cs typeface="Arial" pitchFamily="34" charset="0"/>
              </a:rPr>
              <a:t>снижение </a:t>
            </a:r>
            <a:r>
              <a:rPr lang="en-US" sz="3100" dirty="0">
                <a:latin typeface="Arial" pitchFamily="34" charset="0"/>
                <a:cs typeface="Arial" pitchFamily="34" charset="0"/>
              </a:rPr>
              <a:t>SpO</a:t>
            </a:r>
            <a:r>
              <a:rPr lang="en-US" sz="31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3100" dirty="0">
                <a:latin typeface="Arial" pitchFamily="34" charset="0"/>
                <a:cs typeface="Arial" pitchFamily="34" charset="0"/>
              </a:rPr>
              <a:t>;</a:t>
            </a:r>
            <a:r>
              <a:rPr lang="en-US" sz="31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indent="-457200" eaLnBrk="1">
              <a:spcAft>
                <a:spcPts val="300"/>
              </a:spcAft>
              <a:buClr>
                <a:srgbClr val="00B050"/>
              </a:buClr>
              <a:buFont typeface="Wingdings" pitchFamily="2" charset="2"/>
              <a:buChar char="ü"/>
            </a:pPr>
            <a:r>
              <a:rPr lang="ru-RU" sz="3100" dirty="0">
                <a:latin typeface="Arial" pitchFamily="34" charset="0"/>
                <a:cs typeface="Arial" pitchFamily="34" charset="0"/>
              </a:rPr>
              <a:t>СРБ &gt; 60 мг/л или рост уровня СРБ в 3 раза </a:t>
            </a:r>
            <a:br>
              <a:rPr lang="ru-RU" sz="3100" dirty="0">
                <a:latin typeface="Arial" pitchFamily="34" charset="0"/>
                <a:cs typeface="Arial" pitchFamily="34" charset="0"/>
              </a:rPr>
            </a:br>
            <a:r>
              <a:rPr lang="ru-RU" sz="3100" dirty="0">
                <a:latin typeface="Arial" pitchFamily="34" charset="0"/>
                <a:cs typeface="Arial" pitchFamily="34" charset="0"/>
              </a:rPr>
              <a:t>на 8-14 дни заболевания; </a:t>
            </a:r>
          </a:p>
          <a:p>
            <a:pPr marL="457200" indent="-457200" eaLnBrk="1">
              <a:spcAft>
                <a:spcPts val="300"/>
              </a:spcAft>
              <a:buClr>
                <a:srgbClr val="00B050"/>
              </a:buClr>
              <a:buFont typeface="Wingdings" pitchFamily="2" charset="2"/>
              <a:buChar char="ü"/>
            </a:pPr>
            <a:r>
              <a:rPr lang="ru-RU" sz="3100" dirty="0">
                <a:latin typeface="Arial" pitchFamily="34" charset="0"/>
                <a:cs typeface="Arial" pitchFamily="34" charset="0"/>
              </a:rPr>
              <a:t>лихорадка &gt; 38 °С в течение 5 дней;</a:t>
            </a:r>
          </a:p>
          <a:p>
            <a:pPr marL="457200" indent="-457200" eaLnBrk="1">
              <a:spcAft>
                <a:spcPts val="300"/>
              </a:spcAft>
              <a:buClr>
                <a:srgbClr val="00B050"/>
              </a:buClr>
              <a:buFont typeface="Wingdings" pitchFamily="2" charset="2"/>
              <a:buChar char="ü"/>
            </a:pPr>
            <a:r>
              <a:rPr lang="ru-RU" sz="3100" dirty="0">
                <a:latin typeface="Arial" pitchFamily="34" charset="0"/>
                <a:cs typeface="Arial" pitchFamily="34" charset="0"/>
              </a:rPr>
              <a:t>лейкоциты &lt; 3,0*10</a:t>
            </a:r>
            <a:r>
              <a:rPr lang="ru-RU" sz="3100" baseline="30000" dirty="0">
                <a:latin typeface="Arial" pitchFamily="34" charset="0"/>
                <a:cs typeface="Arial" pitchFamily="34" charset="0"/>
              </a:rPr>
              <a:t>9</a:t>
            </a:r>
            <a:r>
              <a:rPr lang="ru-RU" sz="3100" dirty="0">
                <a:latin typeface="Arial" pitchFamily="34" charset="0"/>
                <a:cs typeface="Arial" pitchFamily="34" charset="0"/>
              </a:rPr>
              <a:t> /л; </a:t>
            </a:r>
          </a:p>
          <a:p>
            <a:pPr marL="457200" indent="-457200" eaLnBrk="1">
              <a:spcAft>
                <a:spcPts val="300"/>
              </a:spcAft>
              <a:buClr>
                <a:srgbClr val="00B050"/>
              </a:buClr>
              <a:buFont typeface="Wingdings" pitchFamily="2" charset="2"/>
              <a:buChar char="ü"/>
            </a:pPr>
            <a:r>
              <a:rPr lang="ru-RU" sz="3100" dirty="0">
                <a:latin typeface="Arial" pitchFamily="34" charset="0"/>
                <a:cs typeface="Arial" pitchFamily="34" charset="0"/>
              </a:rPr>
              <a:t>лимфоциты &lt; 1*10</a:t>
            </a:r>
            <a:r>
              <a:rPr lang="ru-RU" sz="3100" baseline="30000" dirty="0">
                <a:latin typeface="Arial" pitchFamily="34" charset="0"/>
                <a:cs typeface="Arial" pitchFamily="34" charset="0"/>
              </a:rPr>
              <a:t>9</a:t>
            </a:r>
            <a:r>
              <a:rPr lang="ru-RU" sz="3100" dirty="0">
                <a:latin typeface="Arial" pitchFamily="34" charset="0"/>
                <a:cs typeface="Arial" pitchFamily="34" charset="0"/>
              </a:rPr>
              <a:t> /л;</a:t>
            </a:r>
            <a:endParaRPr lang="ru-RU" sz="3200" b="1" dirty="0">
              <a:solidFill>
                <a:srgbClr val="575757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eaLnBrk="1">
              <a:spcAft>
                <a:spcPts val="300"/>
              </a:spcAft>
              <a:buClr>
                <a:srgbClr val="00B050"/>
              </a:buClr>
              <a:buFont typeface="Wingdings" pitchFamily="2" charset="2"/>
              <a:buChar char="ü"/>
            </a:pPr>
            <a:r>
              <a:rPr lang="ru-RU" sz="3200" dirty="0">
                <a:latin typeface="Arial" pitchFamily="34" charset="0"/>
                <a:cs typeface="Arial" pitchFamily="34" charset="0"/>
              </a:rPr>
              <a:t>уровень ИЛ-6 &gt; 40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пк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/мл;</a:t>
            </a:r>
          </a:p>
          <a:p>
            <a:pPr marL="457200" indent="-457200" eaLnBrk="1">
              <a:spcAft>
                <a:spcPts val="300"/>
              </a:spcAft>
              <a:buClr>
                <a:srgbClr val="00B050"/>
              </a:buClr>
              <a:buFont typeface="Wingdings" pitchFamily="2" charset="2"/>
              <a:buChar char="ü"/>
            </a:pPr>
            <a:r>
              <a:rPr lang="ru-RU" sz="3200" dirty="0">
                <a:latin typeface="Arial" pitchFamily="34" charset="0"/>
                <a:cs typeface="Arial" pitchFamily="34" charset="0"/>
              </a:rPr>
              <a:t>уровень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ферритина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крови (&gt; 500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нг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/мл).</a:t>
            </a:r>
          </a:p>
        </p:txBody>
      </p:sp>
      <p:sp>
        <p:nvSpPr>
          <p:cNvPr id="11" name="Прямоугольник 30"/>
          <p:cNvSpPr/>
          <p:nvPr/>
        </p:nvSpPr>
        <p:spPr>
          <a:xfrm>
            <a:off x="12136438" y="4181851"/>
            <a:ext cx="9067800" cy="72173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eaLnBrk="1">
              <a:spcAft>
                <a:spcPts val="1200"/>
              </a:spcAft>
              <a:buClr>
                <a:srgbClr val="D30102"/>
              </a:buClr>
              <a:buFont typeface="Wingdings" pitchFamily="2" charset="2"/>
              <a:buChar char="ü"/>
            </a:pPr>
            <a:r>
              <a:rPr lang="ru-RU" sz="3100" dirty="0">
                <a:latin typeface="Arial" pitchFamily="34" charset="0"/>
              </a:rPr>
              <a:t>сепсис, подтвержденный патогенами, отличными от COVID-19; </a:t>
            </a:r>
          </a:p>
          <a:p>
            <a:pPr marL="457200" indent="-457200" eaLnBrk="1">
              <a:spcAft>
                <a:spcPts val="1200"/>
              </a:spcAft>
              <a:buClr>
                <a:srgbClr val="D30102"/>
              </a:buClr>
              <a:buFont typeface="Wingdings" pitchFamily="2" charset="2"/>
              <a:buChar char="ü"/>
            </a:pPr>
            <a:r>
              <a:rPr lang="ru-RU" sz="3100" dirty="0">
                <a:latin typeface="Arial" pitchFamily="34" charset="0"/>
              </a:rPr>
              <a:t>вирусный гепатит В; </a:t>
            </a:r>
          </a:p>
          <a:p>
            <a:pPr marL="457200" indent="-457200" eaLnBrk="1">
              <a:spcAft>
                <a:spcPts val="1200"/>
              </a:spcAft>
              <a:buClr>
                <a:srgbClr val="D30102"/>
              </a:buClr>
              <a:buFont typeface="Wingdings" pitchFamily="2" charset="2"/>
              <a:buChar char="ü"/>
            </a:pPr>
            <a:r>
              <a:rPr lang="ru-RU" sz="3100" dirty="0">
                <a:latin typeface="Arial" pitchFamily="34" charset="0"/>
              </a:rPr>
              <a:t>сопутствующие заболевания, связанные, согласно клиническому решению, </a:t>
            </a:r>
            <a:br>
              <a:rPr lang="ru-RU" sz="3100" dirty="0">
                <a:latin typeface="Arial" pitchFamily="34" charset="0"/>
              </a:rPr>
            </a:br>
            <a:r>
              <a:rPr lang="ru-RU" sz="3100" dirty="0">
                <a:latin typeface="Arial" pitchFamily="34" charset="0"/>
              </a:rPr>
              <a:t>с неблагоприятным прогнозом; </a:t>
            </a:r>
          </a:p>
          <a:p>
            <a:pPr marL="457200" indent="-457200" eaLnBrk="1">
              <a:spcAft>
                <a:spcPts val="1200"/>
              </a:spcAft>
              <a:buClr>
                <a:srgbClr val="D30102"/>
              </a:buClr>
              <a:buFont typeface="Wingdings" pitchFamily="2" charset="2"/>
              <a:buChar char="ü"/>
            </a:pPr>
            <a:r>
              <a:rPr lang="ru-RU" sz="3100" dirty="0" err="1">
                <a:latin typeface="Arial" pitchFamily="34" charset="0"/>
              </a:rPr>
              <a:t>иммуносупрессивная</a:t>
            </a:r>
            <a:r>
              <a:rPr lang="ru-RU" sz="3100" dirty="0">
                <a:latin typeface="Arial" pitchFamily="34" charset="0"/>
              </a:rPr>
              <a:t> терапия </a:t>
            </a:r>
            <a:br>
              <a:rPr lang="ru-RU" sz="3100" dirty="0">
                <a:latin typeface="Arial" pitchFamily="34" charset="0"/>
              </a:rPr>
            </a:br>
            <a:r>
              <a:rPr lang="ru-RU" sz="3100" dirty="0">
                <a:latin typeface="Arial" pitchFamily="34" charset="0"/>
              </a:rPr>
              <a:t>при трансплантации органов; </a:t>
            </a:r>
          </a:p>
          <a:p>
            <a:pPr marL="457200" indent="-457200" eaLnBrk="1">
              <a:spcAft>
                <a:spcPts val="1200"/>
              </a:spcAft>
              <a:buClr>
                <a:srgbClr val="D30102"/>
              </a:buClr>
              <a:buFont typeface="Wingdings" pitchFamily="2" charset="2"/>
              <a:buChar char="ü"/>
            </a:pPr>
            <a:r>
              <a:rPr lang="ru-RU" sz="3100" dirty="0" err="1">
                <a:latin typeface="Arial" pitchFamily="34" charset="0"/>
              </a:rPr>
              <a:t>нейтропения</a:t>
            </a:r>
            <a:r>
              <a:rPr lang="ru-RU" sz="3100" dirty="0">
                <a:latin typeface="Arial" pitchFamily="34" charset="0"/>
              </a:rPr>
              <a:t> составляет &lt; 0,5*10</a:t>
            </a:r>
            <a:r>
              <a:rPr lang="ru-RU" sz="3100" baseline="30000" dirty="0">
                <a:latin typeface="Arial" pitchFamily="34" charset="0"/>
              </a:rPr>
              <a:t>9</a:t>
            </a:r>
            <a:r>
              <a:rPr lang="ru-RU" sz="3100" dirty="0">
                <a:latin typeface="Arial" pitchFamily="34" charset="0"/>
              </a:rPr>
              <a:t>/л; </a:t>
            </a:r>
          </a:p>
          <a:p>
            <a:pPr marL="457200" indent="-457200" eaLnBrk="1">
              <a:spcAft>
                <a:spcPts val="1200"/>
              </a:spcAft>
              <a:buClr>
                <a:srgbClr val="D30102"/>
              </a:buClr>
              <a:buFont typeface="Wingdings" pitchFamily="2" charset="2"/>
              <a:buChar char="ü"/>
            </a:pPr>
            <a:r>
              <a:rPr lang="ru-RU" sz="3100" dirty="0">
                <a:latin typeface="Arial" pitchFamily="34" charset="0"/>
              </a:rPr>
              <a:t>повышение активности АСТ или АЛТ </a:t>
            </a:r>
            <a:br>
              <a:rPr lang="ru-RU" sz="3100" dirty="0">
                <a:latin typeface="Arial" pitchFamily="34" charset="0"/>
              </a:rPr>
            </a:br>
            <a:r>
              <a:rPr lang="ru-RU" sz="3100" dirty="0">
                <a:latin typeface="Arial" pitchFamily="34" charset="0"/>
              </a:rPr>
              <a:t>более чем в 5 раз превышает верхнюю границу нормы; </a:t>
            </a:r>
          </a:p>
          <a:p>
            <a:pPr marL="457200" indent="-457200" eaLnBrk="1">
              <a:spcAft>
                <a:spcPts val="1200"/>
              </a:spcAft>
              <a:buClr>
                <a:srgbClr val="D30102"/>
              </a:buClr>
              <a:buFont typeface="Wingdings" pitchFamily="2" charset="2"/>
              <a:buChar char="ü"/>
            </a:pPr>
            <a:r>
              <a:rPr lang="ru-RU" sz="3100" dirty="0">
                <a:latin typeface="Arial" pitchFamily="34" charset="0"/>
              </a:rPr>
              <a:t>тромбоцитопения &lt; 50*10</a:t>
            </a:r>
            <a:r>
              <a:rPr lang="ru-RU" sz="3100" baseline="30000" dirty="0">
                <a:latin typeface="Arial" pitchFamily="34" charset="0"/>
              </a:rPr>
              <a:t>9</a:t>
            </a:r>
            <a:r>
              <a:rPr lang="ru-RU" sz="3100" dirty="0">
                <a:latin typeface="Arial" pitchFamily="34" charset="0"/>
              </a:rPr>
              <a:t>/л. </a:t>
            </a:r>
          </a:p>
        </p:txBody>
      </p:sp>
      <p:sp>
        <p:nvSpPr>
          <p:cNvPr id="18" name="Прямоугольник 1">
            <a:extLst>
              <a:ext uri="{FF2B5EF4-FFF2-40B4-BE49-F238E27FC236}">
                <a16:creationId xmlns:a16="http://schemas.microsoft.com/office/drawing/2014/main" id="{98F8AE2A-7489-CC48-9EDB-897C0B9612C1}"/>
              </a:ext>
            </a:extLst>
          </p:cNvPr>
          <p:cNvSpPr/>
          <p:nvPr/>
        </p:nvSpPr>
        <p:spPr>
          <a:xfrm>
            <a:off x="1027733" y="7538914"/>
            <a:ext cx="10190163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/>
            <a:r>
              <a:rPr lang="ru-RU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Показания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>
                <a:solidFill>
                  <a:srgbClr val="575757"/>
                </a:solidFill>
                <a:latin typeface="Arial" pitchFamily="34" charset="0"/>
                <a:cs typeface="Arial" pitchFamily="34" charset="0"/>
              </a:rPr>
              <a:t>для назначения ингибиторов рецепторов ИЛ-6 или ИЛ1</a:t>
            </a:r>
            <a:r>
              <a:rPr lang="el-GR" sz="3200" b="1" dirty="0">
                <a:solidFill>
                  <a:srgbClr val="575757"/>
                </a:solidFill>
                <a:latin typeface="Arial" pitchFamily="34" charset="0"/>
                <a:cs typeface="Arial" pitchFamily="34" charset="0"/>
              </a:rPr>
              <a:t>β</a:t>
            </a:r>
            <a:r>
              <a:rPr lang="ru-RU" sz="3200" b="1" dirty="0">
                <a:solidFill>
                  <a:srgbClr val="575757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9" name="Прямоугольник 30">
            <a:extLst>
              <a:ext uri="{FF2B5EF4-FFF2-40B4-BE49-F238E27FC236}">
                <a16:creationId xmlns:a16="http://schemas.microsoft.com/office/drawing/2014/main" id="{BE60CD5D-B6DB-6C4D-A0EB-FCFF9E0BBA3F}"/>
              </a:ext>
            </a:extLst>
          </p:cNvPr>
          <p:cNvSpPr/>
          <p:nvPr/>
        </p:nvSpPr>
        <p:spPr>
          <a:xfrm>
            <a:off x="11716689" y="2629362"/>
            <a:ext cx="97717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/>
            <a:r>
              <a:rPr lang="ru-RU" sz="3200" b="1" dirty="0">
                <a:solidFill>
                  <a:srgbClr val="D30102"/>
                </a:solidFill>
                <a:latin typeface="Arial" pitchFamily="34" charset="0"/>
              </a:rPr>
              <a:t>Противопоказаниями</a:t>
            </a:r>
            <a:r>
              <a:rPr lang="ru-RU" sz="3200" b="1" dirty="0">
                <a:latin typeface="Arial" pitchFamily="34" charset="0"/>
              </a:rPr>
              <a:t> </a:t>
            </a:r>
            <a:r>
              <a:rPr lang="ru-RU" sz="3200" b="1" dirty="0">
                <a:solidFill>
                  <a:srgbClr val="575757"/>
                </a:solidFill>
                <a:latin typeface="Arial" pitchFamily="34" charset="0"/>
              </a:rPr>
              <a:t>для назначения </a:t>
            </a:r>
            <a:r>
              <a:rPr lang="en-US" sz="3200" b="1" dirty="0">
                <a:solidFill>
                  <a:srgbClr val="575757"/>
                </a:solidFill>
                <a:latin typeface="Arial" pitchFamily="34" charset="0"/>
              </a:rPr>
              <a:t/>
            </a:r>
            <a:br>
              <a:rPr lang="en-US" sz="3200" b="1" dirty="0">
                <a:solidFill>
                  <a:srgbClr val="575757"/>
                </a:solidFill>
                <a:latin typeface="Arial" pitchFamily="34" charset="0"/>
              </a:rPr>
            </a:br>
            <a:r>
              <a:rPr lang="ru-RU" sz="3200" b="1" dirty="0">
                <a:solidFill>
                  <a:srgbClr val="575757"/>
                </a:solidFill>
                <a:latin typeface="Arial" pitchFamily="34" charset="0"/>
              </a:rPr>
              <a:t>генно-инженерных биологических препаратов: </a:t>
            </a:r>
          </a:p>
        </p:txBody>
      </p:sp>
      <p:sp>
        <p:nvSpPr>
          <p:cNvPr id="20" name="Прямоугольник 1">
            <a:extLst>
              <a:ext uri="{FF2B5EF4-FFF2-40B4-BE49-F238E27FC236}">
                <a16:creationId xmlns:a16="http://schemas.microsoft.com/office/drawing/2014/main" id="{98F8AE2A-7489-CC48-9EDB-897C0B9612C1}"/>
              </a:ext>
            </a:extLst>
          </p:cNvPr>
          <p:cNvSpPr/>
          <p:nvPr/>
        </p:nvSpPr>
        <p:spPr>
          <a:xfrm>
            <a:off x="830883" y="2371122"/>
            <a:ext cx="103874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/>
            <a:r>
              <a:rPr lang="ru-RU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Показания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>
                <a:solidFill>
                  <a:srgbClr val="575757"/>
                </a:solidFill>
                <a:latin typeface="Arial" pitchFamily="34" charset="0"/>
                <a:cs typeface="Arial" pitchFamily="34" charset="0"/>
              </a:rPr>
              <a:t>для </a:t>
            </a:r>
            <a:r>
              <a:rPr lang="ru-RU" sz="3200" b="1" dirty="0" err="1">
                <a:solidFill>
                  <a:srgbClr val="575757"/>
                </a:solidFill>
                <a:latin typeface="Arial" pitchFamily="34" charset="0"/>
                <a:cs typeface="Arial" pitchFamily="34" charset="0"/>
              </a:rPr>
              <a:t>янус-киназ</a:t>
            </a:r>
            <a:r>
              <a:rPr lang="ru-RU" sz="3200" b="1" dirty="0">
                <a:solidFill>
                  <a:srgbClr val="575757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sz="3200" b="1" dirty="0">
                <a:solidFill>
                  <a:srgbClr val="575757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>
                <a:solidFill>
                  <a:srgbClr val="575757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3200" b="1" dirty="0" err="1">
                <a:solidFill>
                  <a:srgbClr val="575757"/>
                </a:solidFill>
                <a:latin typeface="Arial" pitchFamily="34" charset="0"/>
                <a:cs typeface="Arial" pitchFamily="34" charset="0"/>
              </a:rPr>
              <a:t>тофацитиниб</a:t>
            </a:r>
            <a:r>
              <a:rPr lang="ru-RU" sz="3200" b="1" dirty="0">
                <a:solidFill>
                  <a:srgbClr val="575757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sz="3200" b="1" dirty="0" err="1">
                <a:solidFill>
                  <a:srgbClr val="575757"/>
                </a:solidFill>
                <a:latin typeface="Arial" pitchFamily="34" charset="0"/>
                <a:cs typeface="Arial" pitchFamily="34" charset="0"/>
              </a:rPr>
              <a:t>барицитиниб</a:t>
            </a:r>
            <a:r>
              <a:rPr lang="ru-RU" sz="3200" b="1" dirty="0">
                <a:solidFill>
                  <a:srgbClr val="575757"/>
                </a:solidFill>
                <a:latin typeface="Arial" pitchFamily="34" charset="0"/>
                <a:cs typeface="Arial" pitchFamily="34" charset="0"/>
              </a:rPr>
              <a:t>) </a:t>
            </a:r>
            <a:br>
              <a:rPr lang="ru-RU" sz="3200" b="1" dirty="0">
                <a:solidFill>
                  <a:srgbClr val="575757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>
                <a:solidFill>
                  <a:srgbClr val="575757"/>
                </a:solidFill>
                <a:latin typeface="Arial" pitchFamily="34" charset="0"/>
                <a:cs typeface="Arial" pitchFamily="34" charset="0"/>
              </a:rPr>
              <a:t>и ингибиторов ИЛ-6 (</a:t>
            </a:r>
            <a:r>
              <a:rPr lang="ru-RU" sz="3200" b="1" dirty="0" err="1">
                <a:solidFill>
                  <a:srgbClr val="575757"/>
                </a:solidFill>
                <a:latin typeface="Arial" pitchFamily="34" charset="0"/>
                <a:cs typeface="Arial" pitchFamily="34" charset="0"/>
              </a:rPr>
              <a:t>олокизумаб</a:t>
            </a:r>
            <a:r>
              <a:rPr lang="ru-RU" sz="3200" b="1" dirty="0">
                <a:solidFill>
                  <a:srgbClr val="575757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sz="3200" b="1" dirty="0" err="1">
                <a:solidFill>
                  <a:srgbClr val="575757"/>
                </a:solidFill>
                <a:latin typeface="Arial" pitchFamily="34" charset="0"/>
                <a:cs typeface="Arial" pitchFamily="34" charset="0"/>
              </a:rPr>
              <a:t>левилимаб</a:t>
            </a:r>
            <a:r>
              <a:rPr lang="ru-RU" sz="3200" b="1" dirty="0">
                <a:solidFill>
                  <a:srgbClr val="575757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0709" y="4115221"/>
            <a:ext cx="1005058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100" dirty="0">
                <a:latin typeface="Arial" panose="020B0604020202020204" pitchFamily="34" charset="0"/>
                <a:cs typeface="Arial" panose="020B0604020202020204" pitchFamily="34" charset="0"/>
              </a:rPr>
              <a:t>Данные КТ ОГК (КТ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100" dirty="0">
                <a:latin typeface="Arial" panose="020B0604020202020204" pitchFamily="34" charset="0"/>
                <a:cs typeface="Arial" panose="020B0604020202020204" pitchFamily="34" charset="0"/>
              </a:rPr>
              <a:t>2-3 с 2-мя и более признаками):</a:t>
            </a:r>
          </a:p>
          <a:p>
            <a:pPr marL="457200" indent="-457200">
              <a:buClr>
                <a:schemeClr val="accent5"/>
              </a:buClr>
              <a:buFont typeface="Wingdings" pitchFamily="2" charset="2"/>
              <a:buChar char="ü"/>
            </a:pPr>
            <a:r>
              <a:rPr lang="ru-RU" sz="3100" dirty="0">
                <a:latin typeface="Arial" panose="020B0604020202020204" pitchFamily="34" charset="0"/>
                <a:cs typeface="Arial" panose="020B0604020202020204" pitchFamily="34" charset="0"/>
              </a:rPr>
              <a:t>снижение SpO</a:t>
            </a:r>
            <a:r>
              <a:rPr lang="ru-RU" sz="31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31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>
              <a:buClr>
                <a:schemeClr val="accent5"/>
              </a:buClr>
              <a:buFont typeface="Wingdings" pitchFamily="2" charset="2"/>
              <a:buChar char="ü"/>
            </a:pPr>
            <a:r>
              <a:rPr lang="ru-RU" sz="3100" dirty="0">
                <a:latin typeface="Arial" panose="020B0604020202020204" pitchFamily="34" charset="0"/>
                <a:cs typeface="Arial" panose="020B0604020202020204" pitchFamily="34" charset="0"/>
              </a:rPr>
              <a:t>СРБ &gt;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100" dirty="0">
                <a:latin typeface="Arial" panose="020B0604020202020204" pitchFamily="34" charset="0"/>
                <a:cs typeface="Arial" panose="020B0604020202020204" pitchFamily="34" charset="0"/>
              </a:rPr>
              <a:t>30 мг/л;</a:t>
            </a:r>
          </a:p>
          <a:p>
            <a:pPr marL="457200" indent="-457200">
              <a:buClr>
                <a:schemeClr val="accent5"/>
              </a:buClr>
              <a:buFont typeface="Wingdings" pitchFamily="2" charset="2"/>
              <a:buChar char="ü"/>
            </a:pPr>
            <a:r>
              <a:rPr lang="ru-RU" sz="3100" dirty="0">
                <a:latin typeface="Arial" panose="020B0604020202020204" pitchFamily="34" charset="0"/>
                <a:cs typeface="Arial" panose="020B0604020202020204" pitchFamily="34" charset="0"/>
              </a:rPr>
              <a:t>лихорадка &gt;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100" dirty="0">
                <a:latin typeface="Arial" panose="020B0604020202020204" pitchFamily="34" charset="0"/>
                <a:cs typeface="Arial" panose="020B0604020202020204" pitchFamily="34" charset="0"/>
              </a:rPr>
              <a:t>38 °С в течение 3 дней;</a:t>
            </a:r>
          </a:p>
          <a:p>
            <a:pPr marL="457200" indent="-457200">
              <a:buClr>
                <a:schemeClr val="accent5"/>
              </a:buClr>
              <a:buFont typeface="Wingdings" pitchFamily="2" charset="2"/>
              <a:buChar char="ü"/>
            </a:pPr>
            <a:r>
              <a:rPr lang="ru-RU" sz="3100" dirty="0">
                <a:latin typeface="Arial" panose="020B0604020202020204" pitchFamily="34" charset="0"/>
                <a:cs typeface="Arial" panose="020B0604020202020204" pitchFamily="34" charset="0"/>
              </a:rPr>
              <a:t>число лейкоцитов &lt; 3,0*10</a:t>
            </a:r>
            <a:r>
              <a:rPr lang="ru-RU" sz="3100" baseline="30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sz="3100" dirty="0">
                <a:latin typeface="Arial" panose="020B0604020202020204" pitchFamily="34" charset="0"/>
                <a:cs typeface="Arial" panose="020B0604020202020204" pitchFamily="34" charset="0"/>
              </a:rPr>
              <a:t> /л;</a:t>
            </a:r>
          </a:p>
          <a:p>
            <a:pPr marL="457200" indent="-457200">
              <a:buClr>
                <a:schemeClr val="accent5"/>
              </a:buClr>
              <a:buFont typeface="Wingdings" pitchFamily="2" charset="2"/>
              <a:buChar char="ü"/>
            </a:pPr>
            <a:r>
              <a:rPr lang="ru-RU" sz="3100" dirty="0">
                <a:latin typeface="Arial" panose="020B0604020202020204" pitchFamily="34" charset="0"/>
                <a:cs typeface="Arial" panose="020B0604020202020204" pitchFamily="34" charset="0"/>
              </a:rPr>
              <a:t>абсолютное число лимфоцитов &lt;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100" dirty="0">
                <a:latin typeface="Arial" panose="020B0604020202020204" pitchFamily="34" charset="0"/>
                <a:cs typeface="Arial" panose="020B0604020202020204" pitchFamily="34" charset="0"/>
              </a:rPr>
              <a:t>1,0*10</a:t>
            </a:r>
            <a:r>
              <a:rPr lang="ru-RU" sz="3100" baseline="30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sz="3100" dirty="0">
                <a:latin typeface="Arial" panose="020B0604020202020204" pitchFamily="34" charset="0"/>
                <a:cs typeface="Arial" panose="020B0604020202020204" pitchFamily="34" charset="0"/>
              </a:rPr>
              <a:t> /л. </a:t>
            </a:r>
          </a:p>
        </p:txBody>
      </p:sp>
      <p:sp>
        <p:nvSpPr>
          <p:cNvPr id="21" name="TextBox 77"/>
          <p:cNvSpPr/>
          <p:nvPr/>
        </p:nvSpPr>
        <p:spPr>
          <a:xfrm>
            <a:off x="814388" y="14974058"/>
            <a:ext cx="20389850" cy="58990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square" lIns="0" tIns="0" rIns="0" bIns="0" compatLnSpc="0">
            <a:spAutoFit/>
          </a:bodyPr>
          <a:lstStyle/>
          <a:p>
            <a:pPr defTabSz="2101265" eaLnBrk="1" fontAlgn="auto">
              <a:spcBef>
                <a:spcPts val="0"/>
              </a:spcBef>
              <a:spcAft>
                <a:spcPts val="0"/>
              </a:spcAft>
              <a:defRPr sz="3200"/>
            </a:pPr>
            <a:r>
              <a:rPr lang="ru-RU" sz="2000" kern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itchFamily="34"/>
                <a:ea typeface="Helvetica" pitchFamily="2"/>
                <a:cs typeface="Arial" pitchFamily="34"/>
                <a:sym typeface="Open Sans"/>
              </a:rPr>
              <a:t>Перед применением генно-инженерных биологических препаратов и ГК необходимо исключить наличие у пациентов туберкулезной инфекции с применением иммунологического тестирования методом ELISPOT.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858452" y="13660938"/>
            <a:ext cx="20541048" cy="1512000"/>
          </a:xfrm>
          <a:prstGeom prst="roundRect">
            <a:avLst>
              <a:gd name="adj" fmla="val 4641"/>
            </a:avLst>
          </a:prstGeom>
          <a:solidFill>
            <a:schemeClr val="bg1">
              <a:lumMod val="95000"/>
            </a:schemeClr>
          </a:solidFill>
          <a:ln w="381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83534" tIns="83534" rIns="83534" bIns="83534" spcCol="38100" anchor="ctr"/>
          <a:lstStyle/>
          <a:p>
            <a:pPr defTabSz="2101265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latin typeface="Arial" panose="020B0604020202020204" pitchFamily="34" charset="0"/>
              <a:ea typeface="Open Sans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aphicFrame>
        <p:nvGraphicFramePr>
          <p:cNvPr id="27651" name="Объект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74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77"/>
          <p:cNvSpPr txBox="1"/>
          <p:nvPr/>
        </p:nvSpPr>
        <p:spPr>
          <a:xfrm>
            <a:off x="2446338" y="579438"/>
            <a:ext cx="17424400" cy="133032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90000"/>
              </a:lnSpc>
            </a:pPr>
            <a:r>
              <a:rPr lang="ru-RU" sz="4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Антибактериальная терапия</a:t>
            </a:r>
            <a:r>
              <a:rPr lang="en-US" sz="4800" b="1" dirty="0">
                <a:solidFill>
                  <a:srgbClr val="D3010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4800" b="1" dirty="0">
                <a:solidFill>
                  <a:srgbClr val="D30102"/>
                </a:solidFill>
                <a:latin typeface="Arial" pitchFamily="34" charset="0"/>
                <a:cs typeface="Arial" pitchFamily="34" charset="0"/>
              </a:rPr>
            </a:br>
            <a:r>
              <a:rPr lang="en-US" sz="4800" b="1" dirty="0">
                <a:solidFill>
                  <a:srgbClr val="353535"/>
                </a:solidFill>
                <a:latin typeface="Arial" pitchFamily="34" charset="0"/>
                <a:cs typeface="Arial" pitchFamily="34" charset="0"/>
              </a:rPr>
              <a:t>COVID-19</a:t>
            </a:r>
            <a:endParaRPr lang="ru-RU" sz="4800" b="1" dirty="0">
              <a:solidFill>
                <a:srgbClr val="353535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Straight Connector 33"/>
          <p:cNvCxnSpPr>
            <a:cxnSpLocks/>
          </p:cNvCxnSpPr>
          <p:nvPr/>
        </p:nvCxnSpPr>
        <p:spPr>
          <a:xfrm>
            <a:off x="876300" y="2236788"/>
            <a:ext cx="9438132" cy="0"/>
          </a:xfrm>
          <a:prstGeom prst="line">
            <a:avLst/>
          </a:prstGeom>
          <a:noFill/>
          <a:ln w="190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Straight Connector 34"/>
          <p:cNvCxnSpPr>
            <a:cxnSpLocks/>
          </p:cNvCxnSpPr>
          <p:nvPr/>
        </p:nvCxnSpPr>
        <p:spPr>
          <a:xfrm>
            <a:off x="876300" y="2197823"/>
            <a:ext cx="3263901" cy="0"/>
          </a:xfrm>
          <a:prstGeom prst="line">
            <a:avLst/>
          </a:prstGeom>
          <a:noFill/>
          <a:ln w="73025" cap="flat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TextBox 77"/>
          <p:cNvSpPr txBox="1"/>
          <p:nvPr/>
        </p:nvSpPr>
        <p:spPr>
          <a:xfrm>
            <a:off x="858838" y="696913"/>
            <a:ext cx="1566862" cy="55403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90000"/>
              </a:lnSpc>
            </a:pPr>
            <a:r>
              <a:rPr lang="ru-RU" b="1">
                <a:solidFill>
                  <a:srgbClr val="353535"/>
                </a:solidFill>
                <a:latin typeface="Arial" pitchFamily="34" charset="0"/>
                <a:cs typeface="Arial" pitchFamily="34" charset="0"/>
              </a:rPr>
              <a:t>п. 5.</a:t>
            </a:r>
            <a:r>
              <a:rPr lang="en-US" b="1">
                <a:solidFill>
                  <a:srgbClr val="353535"/>
                </a:solidFill>
                <a:latin typeface="Arial" pitchFamily="34" charset="0"/>
                <a:cs typeface="Arial" pitchFamily="34" charset="0"/>
              </a:rPr>
              <a:t>4.</a:t>
            </a:r>
            <a:endParaRPr lang="ru-RU" b="1">
              <a:solidFill>
                <a:srgbClr val="35353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Скругленный прямоугольник 17"/>
          <p:cNvSpPr/>
          <p:nvPr/>
        </p:nvSpPr>
        <p:spPr>
          <a:xfrm>
            <a:off x="858451" y="2524849"/>
            <a:ext cx="20580813" cy="2515735"/>
          </a:xfrm>
          <a:prstGeom prst="roundRect">
            <a:avLst>
              <a:gd name="adj" fmla="val 4641"/>
            </a:avLst>
          </a:prstGeom>
          <a:solidFill>
            <a:schemeClr val="accent2">
              <a:lumMod val="20000"/>
              <a:lumOff val="80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83534" tIns="83534" rIns="83534" bIns="83534" spcCol="38100" anchor="ctr"/>
          <a:lstStyle/>
          <a:p>
            <a:pPr defTabSz="2101265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latin typeface="Arial" panose="020B0604020202020204" pitchFamily="34" charset="0"/>
              <a:ea typeface="Open Sans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1" name="Прямоугольник 1"/>
          <p:cNvSpPr/>
          <p:nvPr/>
        </p:nvSpPr>
        <p:spPr>
          <a:xfrm>
            <a:off x="2684396" y="2518004"/>
            <a:ext cx="188370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101265" eaLnBrk="1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ru-RU" sz="3100" kern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Назначается </a:t>
            </a:r>
            <a:r>
              <a:rPr lang="ru-RU" sz="3100" b="1" kern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при наличии убедительных признаков </a:t>
            </a:r>
            <a:r>
              <a:rPr lang="ru-RU" sz="3100" kern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присоединения </a:t>
            </a:r>
            <a:r>
              <a:rPr lang="ru-RU" sz="3100" b="1" kern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бактериальной инфекции </a:t>
            </a:r>
            <a:r>
              <a:rPr lang="ru-RU" sz="3100" kern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(повышение </a:t>
            </a:r>
            <a:r>
              <a:rPr lang="ru-RU" sz="3100" kern="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прокальцитонина</a:t>
            </a:r>
            <a:r>
              <a:rPr lang="ru-RU" sz="3100" kern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более 0,5 </a:t>
            </a:r>
            <a:r>
              <a:rPr lang="ru-RU" sz="3100" kern="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нг</a:t>
            </a:r>
            <a:r>
              <a:rPr lang="ru-RU" sz="3100" kern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/мл, лейкоцитоз &gt; 10×10</a:t>
            </a:r>
            <a:r>
              <a:rPr lang="ru-RU" sz="3100" kern="0" baseline="300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9</a:t>
            </a:r>
            <a:r>
              <a:rPr lang="ru-RU" sz="3100" kern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/л, появление гнойной мокроты) с учетом тяжести состояния пациента, риска встречи с резистентными микроорганизмами; результатов микробиологической диагностики. Целесообразно использовать пероральные формы антимикробных препаратов, ступенчатую терапию.</a:t>
            </a:r>
          </a:p>
        </p:txBody>
      </p:sp>
      <p:sp>
        <p:nvSpPr>
          <p:cNvPr id="75" name="Скругленный прямоугольник 17"/>
          <p:cNvSpPr/>
          <p:nvPr/>
        </p:nvSpPr>
        <p:spPr>
          <a:xfrm>
            <a:off x="876300" y="5297725"/>
            <a:ext cx="6330840" cy="8077439"/>
          </a:xfrm>
          <a:prstGeom prst="roundRect">
            <a:avLst>
              <a:gd name="adj" fmla="val 4641"/>
            </a:avLst>
          </a:prstGeom>
          <a:solidFill>
            <a:schemeClr val="accent2">
              <a:lumMod val="75000"/>
              <a:alpha val="10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83534" tIns="83534" rIns="83534" bIns="83534" spcCol="38100" anchor="ctr"/>
          <a:lstStyle/>
          <a:p>
            <a:pPr defTabSz="2101265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latin typeface="Open Sans"/>
              <a:ea typeface="Open Sans"/>
              <a:cs typeface="Open Sans"/>
              <a:sym typeface="Arial" panose="020B0604020202020204" pitchFamily="34" charset="0"/>
            </a:endParaRPr>
          </a:p>
        </p:txBody>
      </p:sp>
      <p:sp>
        <p:nvSpPr>
          <p:cNvPr id="77" name="Скругленный прямоугольник 17"/>
          <p:cNvSpPr/>
          <p:nvPr/>
        </p:nvSpPr>
        <p:spPr>
          <a:xfrm>
            <a:off x="7640321" y="5297725"/>
            <a:ext cx="6752336" cy="8077439"/>
          </a:xfrm>
          <a:prstGeom prst="roundRect">
            <a:avLst>
              <a:gd name="adj" fmla="val 4641"/>
            </a:avLst>
          </a:prstGeom>
          <a:solidFill>
            <a:schemeClr val="bg1">
              <a:lumMod val="95000"/>
            </a:schemeClr>
          </a:solidFill>
          <a:ln w="381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83534" tIns="83534" rIns="83534" bIns="83534" spcCol="38100" anchor="ctr"/>
          <a:lstStyle/>
          <a:p>
            <a:pPr defTabSz="2101265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latin typeface="Open Sans"/>
              <a:ea typeface="Open Sans"/>
              <a:cs typeface="Open Sans"/>
              <a:sym typeface="Arial" panose="020B0604020202020204" pitchFamily="34" charset="0"/>
            </a:endParaRPr>
          </a:p>
        </p:txBody>
      </p:sp>
      <p:sp>
        <p:nvSpPr>
          <p:cNvPr id="78" name="Прямоугольник 19"/>
          <p:cNvSpPr/>
          <p:nvPr/>
        </p:nvSpPr>
        <p:spPr>
          <a:xfrm>
            <a:off x="1114425" y="5478463"/>
            <a:ext cx="6134100" cy="566308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>
              <a:spcAft>
                <a:spcPts val="1200"/>
              </a:spcAft>
            </a:pPr>
            <a:r>
              <a:rPr lang="ru-RU" sz="3200" b="1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У пациентов в критическом состоянии рекомендована комбинированная терапия: </a:t>
            </a:r>
          </a:p>
          <a:p>
            <a:pPr marL="360000" indent="-360000" eaLnBrk="1" fontAlgn="ctr">
              <a:spcBef>
                <a:spcPts val="600"/>
              </a:spcBef>
              <a:buClr>
                <a:schemeClr val="accent2">
                  <a:lumMod val="60000"/>
                  <a:lumOff val="40000"/>
                </a:schemeClr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защищенных </a:t>
            </a:r>
            <a:r>
              <a:rPr lang="ru-RU" sz="3200" dirty="0" err="1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аминопенициллинов</a:t>
            </a:r>
            <a:r>
              <a:rPr lang="ru-RU" sz="32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;</a:t>
            </a:r>
          </a:p>
          <a:p>
            <a:pPr marL="360000" indent="-360000" eaLnBrk="1" fontAlgn="ctr">
              <a:spcBef>
                <a:spcPts val="600"/>
              </a:spcBef>
              <a:buClr>
                <a:schemeClr val="accent2">
                  <a:lumMod val="60000"/>
                  <a:lumOff val="40000"/>
                </a:schemeClr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цефалоспорины </a:t>
            </a:r>
            <a:br>
              <a:rPr lang="ru-RU" sz="32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ru-RU" sz="32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3 генерации</a:t>
            </a:r>
          </a:p>
          <a:p>
            <a:pPr eaLnBrk="1" fontAlgn="ctr">
              <a:spcBef>
                <a:spcPts val="600"/>
              </a:spcBef>
              <a:buClr>
                <a:srgbClr val="D30102"/>
              </a:buClr>
              <a:buSzPct val="125000"/>
            </a:pPr>
            <a:r>
              <a:rPr lang="ru-RU" sz="32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   </a:t>
            </a:r>
            <a:r>
              <a:rPr lang="en-US" sz="32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  </a:t>
            </a:r>
            <a:r>
              <a:rPr lang="ru-RU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+</a:t>
            </a:r>
            <a:r>
              <a:rPr lang="ru-RU" sz="32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ru-RU" sz="3200" dirty="0" err="1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азитромицин</a:t>
            </a:r>
            <a:r>
              <a:rPr lang="ru-RU" sz="32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sz="32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/>
            </a:r>
            <a:br>
              <a:rPr lang="en-US" sz="32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en-US" sz="32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  </a:t>
            </a:r>
            <a:r>
              <a:rPr lang="ru-RU" sz="32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sz="32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  </a:t>
            </a:r>
            <a:r>
              <a:rPr lang="ru-RU" sz="32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или</a:t>
            </a:r>
            <a:r>
              <a:rPr lang="en-US" sz="32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ru-RU" sz="3200" dirty="0" err="1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кларитромицин</a:t>
            </a:r>
            <a:r>
              <a:rPr lang="ru-RU" sz="32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.</a:t>
            </a:r>
          </a:p>
          <a:p>
            <a:pPr eaLnBrk="1">
              <a:spcBef>
                <a:spcPts val="600"/>
              </a:spcBef>
            </a:pPr>
            <a:r>
              <a:rPr lang="ru-RU" sz="3600" dirty="0">
                <a:latin typeface="Arial" pitchFamily="34" charset="0"/>
                <a:ea typeface="Times New Roman" pitchFamily="18" charset="0"/>
                <a:cs typeface="Arial" pitchFamily="34" charset="0"/>
                <a:sym typeface="Arial" pitchFamily="34" charset="0"/>
              </a:rPr>
              <a:t> </a:t>
            </a:r>
          </a:p>
        </p:txBody>
      </p:sp>
      <p:sp>
        <p:nvSpPr>
          <p:cNvPr id="79" name="Скругленный прямоугольник 17"/>
          <p:cNvSpPr/>
          <p:nvPr/>
        </p:nvSpPr>
        <p:spPr>
          <a:xfrm>
            <a:off x="14638306" y="5297725"/>
            <a:ext cx="6800959" cy="8077439"/>
          </a:xfrm>
          <a:prstGeom prst="roundRect">
            <a:avLst>
              <a:gd name="adj" fmla="val 4641"/>
            </a:avLst>
          </a:prstGeom>
          <a:solidFill>
            <a:schemeClr val="accent4">
              <a:lumMod val="20000"/>
              <a:lumOff val="80000"/>
            </a:schemeClr>
          </a:solidFill>
          <a:ln w="381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83534" tIns="83534" rIns="83534" bIns="83534" spcCol="38100" anchor="ctr"/>
          <a:lstStyle/>
          <a:p>
            <a:pPr defTabSz="2101265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latin typeface="Open Sans"/>
              <a:ea typeface="Open Sans"/>
              <a:cs typeface="Open Sans"/>
              <a:sym typeface="Arial" panose="020B0604020202020204" pitchFamily="34" charset="0"/>
            </a:endParaRPr>
          </a:p>
        </p:txBody>
      </p:sp>
      <p:sp>
        <p:nvSpPr>
          <p:cNvPr id="80" name="Прямоугольник 20"/>
          <p:cNvSpPr/>
          <p:nvPr/>
        </p:nvSpPr>
        <p:spPr>
          <a:xfrm>
            <a:off x="8015288" y="5478463"/>
            <a:ext cx="6296025" cy="78644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>
              <a:spcAft>
                <a:spcPts val="1200"/>
              </a:spcAft>
            </a:pPr>
            <a:r>
              <a:rPr lang="ru-RU" sz="3200" b="1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У пациентов с факторами риска инфицирования </a:t>
            </a:r>
            <a:br>
              <a:rPr lang="ru-RU" sz="3200" b="1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ru-RU" sz="3200" b="1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P. </a:t>
            </a:r>
            <a:r>
              <a:rPr lang="ru-RU" sz="3200" b="1" dirty="0" err="1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аeruginosa</a:t>
            </a:r>
            <a:r>
              <a:rPr lang="en-US" sz="32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ru-RU" sz="32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рекомендованы комбинация β-</a:t>
            </a:r>
            <a:r>
              <a:rPr lang="ru-RU" sz="3200" dirty="0" err="1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лактамного</a:t>
            </a:r>
            <a:r>
              <a:rPr lang="ru-RU" sz="32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антибиотика с </a:t>
            </a:r>
            <a:r>
              <a:rPr lang="ru-RU" sz="3200" dirty="0" err="1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антисинегнойной</a:t>
            </a:r>
            <a:r>
              <a:rPr lang="ru-RU" sz="32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активностью </a:t>
            </a:r>
            <a:r>
              <a:rPr lang="ru-RU" sz="2800" dirty="0">
                <a:solidFill>
                  <a:srgbClr val="575757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(</a:t>
            </a:r>
            <a:r>
              <a:rPr lang="ru-RU" sz="2800" dirty="0" err="1">
                <a:solidFill>
                  <a:srgbClr val="575757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пиперациллин</a:t>
            </a:r>
            <a:r>
              <a:rPr lang="ru-RU" sz="2800" dirty="0">
                <a:solidFill>
                  <a:srgbClr val="575757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/</a:t>
            </a:r>
            <a:r>
              <a:rPr lang="ru-RU" sz="2800" dirty="0" err="1">
                <a:solidFill>
                  <a:srgbClr val="575757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тазобактам</a:t>
            </a:r>
            <a:r>
              <a:rPr lang="ru-RU" sz="2800" dirty="0">
                <a:solidFill>
                  <a:srgbClr val="575757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, </a:t>
            </a:r>
            <a:r>
              <a:rPr lang="ru-RU" sz="2800" dirty="0" err="1">
                <a:solidFill>
                  <a:srgbClr val="575757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меропенем</a:t>
            </a:r>
            <a:r>
              <a:rPr lang="ru-RU" sz="2800" dirty="0">
                <a:solidFill>
                  <a:srgbClr val="575757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, </a:t>
            </a:r>
            <a:r>
              <a:rPr lang="ru-RU" sz="2800" dirty="0" err="1">
                <a:solidFill>
                  <a:srgbClr val="575757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дорипенем</a:t>
            </a:r>
            <a:r>
              <a:rPr lang="ru-RU" sz="2800" dirty="0">
                <a:solidFill>
                  <a:srgbClr val="575757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, </a:t>
            </a:r>
            <a:r>
              <a:rPr lang="ru-RU" sz="2800" dirty="0" err="1">
                <a:solidFill>
                  <a:srgbClr val="575757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имипенем</a:t>
            </a:r>
            <a:r>
              <a:rPr lang="ru-RU" sz="2800" dirty="0">
                <a:solidFill>
                  <a:srgbClr val="575757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/</a:t>
            </a:r>
            <a:r>
              <a:rPr lang="ru-RU" sz="2800" dirty="0" err="1">
                <a:solidFill>
                  <a:srgbClr val="575757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циластатин</a:t>
            </a:r>
            <a:r>
              <a:rPr lang="ru-RU" sz="2800" dirty="0">
                <a:solidFill>
                  <a:srgbClr val="575757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) с: </a:t>
            </a:r>
          </a:p>
          <a:p>
            <a:pPr marL="360000" indent="-360000" eaLnBrk="1" fontAlgn="ctr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3200" dirty="0" err="1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ципрофлоксацином</a:t>
            </a:r>
            <a:r>
              <a:rPr lang="ru-RU" sz="32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br>
              <a:rPr lang="ru-RU" sz="32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ru-RU" sz="32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или </a:t>
            </a:r>
            <a:r>
              <a:rPr lang="ru-RU" sz="3200" dirty="0" err="1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левофлоксацином</a:t>
            </a:r>
            <a:r>
              <a:rPr lang="ru-RU" sz="32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; </a:t>
            </a:r>
          </a:p>
          <a:p>
            <a:pPr marL="360000" indent="-360000" eaLnBrk="1" fontAlgn="ctr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ru-RU" sz="3200" dirty="0" err="1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аминогликозидами</a:t>
            </a:r>
            <a:r>
              <a:rPr lang="ru-RU" sz="32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II-III поколения и </a:t>
            </a:r>
            <a:r>
              <a:rPr lang="ru-RU" sz="3200" dirty="0" err="1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макролидами</a:t>
            </a:r>
            <a:r>
              <a:rPr lang="ru-RU" sz="32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;</a:t>
            </a:r>
          </a:p>
          <a:p>
            <a:pPr marL="360000" indent="-360000" eaLnBrk="1" fontAlgn="ctr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«респираторным» </a:t>
            </a:r>
            <a:r>
              <a:rPr lang="ru-RU" sz="3200" dirty="0" err="1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фторхинолоном</a:t>
            </a:r>
            <a:r>
              <a:rPr lang="ru-RU" sz="32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14425" y="10437813"/>
            <a:ext cx="5729288" cy="2831544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ctr">
              <a:spcBef>
                <a:spcPts val="600"/>
              </a:spcBef>
              <a:buClr>
                <a:srgbClr val="D30102"/>
              </a:buClr>
              <a:buSzPct val="125000"/>
            </a:pPr>
            <a:r>
              <a:rPr lang="ru-RU" sz="3200" dirty="0">
                <a:solidFill>
                  <a:srgbClr val="8F8F8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ИЛИ</a:t>
            </a:r>
          </a:p>
          <a:p>
            <a:pPr marL="457200" indent="-457200" eaLnBrk="1" fontAlgn="ctr">
              <a:spcBef>
                <a:spcPts val="600"/>
              </a:spcBef>
              <a:buClr>
                <a:srgbClr val="C0000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«респираторный» </a:t>
            </a:r>
            <a:r>
              <a:rPr lang="ru-RU" sz="3200" dirty="0" err="1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фторхинолон</a:t>
            </a:r>
            <a:r>
              <a:rPr lang="ru-RU" sz="32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ru-RU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+</a:t>
            </a:r>
            <a:endParaRPr lang="ru-RU" sz="3200" dirty="0">
              <a:solidFill>
                <a:srgbClr val="353535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360000" indent="-360000" eaLnBrk="1" fontAlgn="ctr">
              <a:spcBef>
                <a:spcPts val="600"/>
              </a:spcBef>
              <a:buClr>
                <a:srgbClr val="D30102"/>
              </a:buClr>
              <a:buSzPct val="125000"/>
            </a:pPr>
            <a:r>
              <a:rPr lang="ru-RU" sz="32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     </a:t>
            </a:r>
            <a:r>
              <a:rPr lang="ru-RU" sz="3200" dirty="0" err="1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цефалоспорины</a:t>
            </a:r>
            <a:r>
              <a:rPr lang="ru-RU" sz="32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br>
              <a:rPr lang="ru-RU" sz="32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ru-RU" sz="32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  3 генерации.</a:t>
            </a:r>
          </a:p>
        </p:txBody>
      </p:sp>
      <p:sp>
        <p:nvSpPr>
          <p:cNvPr id="27665" name="Прямоугольник 2"/>
          <p:cNvSpPr>
            <a:spLocks noChangeArrowheads="1"/>
          </p:cNvSpPr>
          <p:nvPr/>
        </p:nvSpPr>
        <p:spPr bwMode="auto">
          <a:xfrm>
            <a:off x="1181100" y="13569757"/>
            <a:ext cx="18297572" cy="162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Autofit/>
          </a:bodyPr>
          <a:lstStyle/>
          <a:p>
            <a:pPr eaLnBrk="1"/>
            <a:r>
              <a:rPr lang="ru-RU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случае клинической неэффективности, развитии </a:t>
            </a:r>
            <a:r>
              <a:rPr lang="ru-RU" sz="2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нозокомиальных</a:t>
            </a:r>
            <a:r>
              <a:rPr lang="ru-RU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осложнений 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—</a:t>
            </a:r>
            <a:r>
              <a:rPr lang="ru-RU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цефтолозан</a:t>
            </a:r>
            <a:r>
              <a:rPr lang="ru-RU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ru-RU" sz="2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тазобактам</a:t>
            </a:r>
            <a:r>
              <a:rPr lang="ru-RU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пиперациллин</a:t>
            </a:r>
            <a:r>
              <a:rPr lang="ru-RU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ru-RU" sz="2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тазобактам</a:t>
            </a:r>
            <a:r>
              <a:rPr lang="ru-RU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цефепим</a:t>
            </a:r>
            <a:r>
              <a:rPr lang="ru-RU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ru-RU" sz="2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сульбактам</a:t>
            </a:r>
            <a:r>
              <a:rPr lang="ru-RU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меропенем</a:t>
            </a:r>
            <a:r>
              <a:rPr lang="ru-RU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дорипенем</a:t>
            </a:r>
            <a:r>
              <a:rPr lang="ru-RU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имипенем</a:t>
            </a:r>
            <a:r>
              <a:rPr lang="ru-RU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ru-RU" sz="2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циластатин</a:t>
            </a:r>
            <a:r>
              <a:rPr lang="ru-RU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цефтазидим</a:t>
            </a:r>
            <a:r>
              <a:rPr lang="ru-RU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ru-RU" sz="2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авибактам</a:t>
            </a:r>
            <a:r>
              <a:rPr lang="ru-RU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тигециклин</a:t>
            </a:r>
            <a:r>
              <a:rPr lang="ru-RU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азтреонам</a:t>
            </a:r>
            <a:r>
              <a:rPr lang="ru-RU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амикацин</a:t>
            </a:r>
            <a:r>
              <a:rPr lang="ru-RU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телаванцин</a:t>
            </a:r>
            <a:r>
              <a:rPr lang="ru-RU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и др.).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4847888" y="5478463"/>
            <a:ext cx="6551612" cy="7078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/>
            <a:r>
              <a:rPr lang="ru-RU" sz="3200" b="1" dirty="0">
                <a:latin typeface="+mn-lt"/>
              </a:rPr>
              <a:t>Отдельные категорий пациентов </a:t>
            </a:r>
          </a:p>
          <a:p>
            <a:pPr eaLnBrk="1"/>
            <a:r>
              <a:rPr lang="ru-RU" sz="3200" dirty="0">
                <a:latin typeface="+mn-lt"/>
              </a:rPr>
              <a:t>(недавние оперативные вмешательства, пребывание </a:t>
            </a:r>
            <a:br>
              <a:rPr lang="ru-RU" sz="3200" dirty="0">
                <a:latin typeface="+mn-lt"/>
              </a:rPr>
            </a:br>
            <a:r>
              <a:rPr lang="ru-RU" sz="3200" dirty="0">
                <a:latin typeface="+mn-lt"/>
              </a:rPr>
              <a:t>в доме престарелых, </a:t>
            </a:r>
            <a:r>
              <a:rPr lang="en-US" sz="3200" dirty="0">
                <a:latin typeface="+mn-lt"/>
              </a:rPr>
              <a:t/>
            </a:r>
            <a:br>
              <a:rPr lang="en-US" sz="3200" dirty="0">
                <a:latin typeface="+mn-lt"/>
              </a:rPr>
            </a:br>
            <a:r>
              <a:rPr lang="ru-RU" sz="3200" dirty="0">
                <a:latin typeface="+mn-lt"/>
              </a:rPr>
              <a:t>наличие постоянного </a:t>
            </a:r>
            <a:r>
              <a:rPr lang="en-US" sz="3200" dirty="0">
                <a:latin typeface="+mn-lt"/>
              </a:rPr>
              <a:t/>
            </a:r>
            <a:br>
              <a:rPr lang="en-US" sz="3200" dirty="0">
                <a:latin typeface="+mn-lt"/>
              </a:rPr>
            </a:br>
            <a:r>
              <a:rPr lang="ru-RU" sz="3200" dirty="0">
                <a:latin typeface="+mn-lt"/>
              </a:rPr>
              <a:t>в/в катетера, диализ):</a:t>
            </a:r>
          </a:p>
          <a:p>
            <a:pPr eaLnBrk="1">
              <a:spcBef>
                <a:spcPts val="1200"/>
              </a:spcBef>
            </a:pPr>
            <a:r>
              <a:rPr lang="ru-RU" sz="3200" dirty="0" err="1">
                <a:latin typeface="+mn-lt"/>
              </a:rPr>
              <a:t>антистафилококковый</a:t>
            </a:r>
            <a:r>
              <a:rPr lang="ru-RU" sz="3200" dirty="0">
                <a:latin typeface="+mn-lt"/>
              </a:rPr>
              <a:t> препарат (</a:t>
            </a:r>
            <a:r>
              <a:rPr lang="ru-RU" sz="3200" dirty="0" err="1">
                <a:latin typeface="+mn-lt"/>
              </a:rPr>
              <a:t>цефтаролина</a:t>
            </a:r>
            <a:r>
              <a:rPr lang="ru-RU" sz="3200" dirty="0">
                <a:latin typeface="+mn-lt"/>
              </a:rPr>
              <a:t> </a:t>
            </a:r>
            <a:r>
              <a:rPr lang="ru-RU" sz="3200" dirty="0" err="1">
                <a:latin typeface="+mn-lt"/>
              </a:rPr>
              <a:t>фосамил</a:t>
            </a:r>
            <a:r>
              <a:rPr lang="ru-RU" sz="3200" dirty="0">
                <a:latin typeface="+mn-lt"/>
              </a:rPr>
              <a:t>, </a:t>
            </a:r>
            <a:r>
              <a:rPr lang="ru-RU" sz="3200" dirty="0" err="1">
                <a:latin typeface="+mn-lt"/>
              </a:rPr>
              <a:t>линезолид</a:t>
            </a:r>
            <a:r>
              <a:rPr lang="ru-RU" sz="3200" dirty="0">
                <a:latin typeface="+mn-lt"/>
              </a:rPr>
              <a:t>, </a:t>
            </a:r>
            <a:r>
              <a:rPr lang="ru-RU" sz="3200" dirty="0" err="1">
                <a:latin typeface="+mn-lt"/>
              </a:rPr>
              <a:t>ванкомицин</a:t>
            </a:r>
            <a:r>
              <a:rPr lang="ru-RU" sz="3200" dirty="0">
                <a:latin typeface="+mn-lt"/>
              </a:rPr>
              <a:t>)</a:t>
            </a:r>
            <a:endParaRPr lang="ru-RU" sz="3200" dirty="0">
              <a:solidFill>
                <a:srgbClr val="353535"/>
              </a:solidFill>
              <a:latin typeface="+mn-lt"/>
              <a:cs typeface="Arial" pitchFamily="34" charset="0"/>
              <a:sym typeface="Arial" pitchFamily="34" charset="0"/>
            </a:endParaRPr>
          </a:p>
          <a:p>
            <a:pPr algn="ctr" eaLnBrk="1">
              <a:spcBef>
                <a:spcPts val="1200"/>
              </a:spcBef>
            </a:pPr>
            <a:r>
              <a:rPr lang="ru-RU" dirty="0">
                <a:solidFill>
                  <a:srgbClr val="353535"/>
                </a:solidFill>
                <a:latin typeface="+mn-lt"/>
                <a:cs typeface="Arial" pitchFamily="34" charset="0"/>
                <a:sym typeface="Arial" pitchFamily="34" charset="0"/>
              </a:rPr>
              <a:t>+</a:t>
            </a:r>
            <a:r>
              <a:rPr lang="ru-RU" sz="3200" dirty="0">
                <a:solidFill>
                  <a:srgbClr val="353535"/>
                </a:solidFill>
                <a:latin typeface="+mn-lt"/>
                <a:cs typeface="Arial" pitchFamily="34" charset="0"/>
                <a:sym typeface="Arial" pitchFamily="34" charset="0"/>
              </a:rPr>
              <a:t> </a:t>
            </a:r>
            <a:endParaRPr lang="ru-RU" sz="3200" dirty="0">
              <a:solidFill>
                <a:srgbClr val="8F8F8F"/>
              </a:solidFill>
              <a:latin typeface="+mn-lt"/>
              <a:cs typeface="Arial" pitchFamily="34" charset="0"/>
              <a:sym typeface="Arial" pitchFamily="34" charset="0"/>
            </a:endParaRPr>
          </a:p>
          <a:p>
            <a:pPr eaLnBrk="1">
              <a:spcBef>
                <a:spcPts val="1200"/>
              </a:spcBef>
            </a:pPr>
            <a:r>
              <a:rPr lang="ru-RU" sz="3200" dirty="0">
                <a:solidFill>
                  <a:srgbClr val="353535"/>
                </a:solidFill>
                <a:latin typeface="+mn-lt"/>
                <a:cs typeface="Arial" pitchFamily="34" charset="0"/>
                <a:sym typeface="Arial" pitchFamily="34" charset="0"/>
              </a:rPr>
              <a:t>«респираторный» </a:t>
            </a:r>
            <a:r>
              <a:rPr lang="ru-RU" sz="3200" dirty="0" err="1">
                <a:solidFill>
                  <a:srgbClr val="353535"/>
                </a:solidFill>
                <a:latin typeface="+mn-lt"/>
                <a:cs typeface="Arial" pitchFamily="34" charset="0"/>
                <a:sym typeface="Arial" pitchFamily="34" charset="0"/>
              </a:rPr>
              <a:t>фторхинолон</a:t>
            </a:r>
            <a:r>
              <a:rPr lang="ru-RU" sz="3200" dirty="0">
                <a:solidFill>
                  <a:srgbClr val="353535"/>
                </a:solidFill>
                <a:latin typeface="+mn-lt"/>
                <a:cs typeface="Arial" pitchFamily="34" charset="0"/>
                <a:sym typeface="Arial" pitchFamily="34" charset="0"/>
              </a:rPr>
              <a:t> </a:t>
            </a:r>
          </a:p>
          <a:p>
            <a:pPr eaLnBrk="1"/>
            <a:endParaRPr lang="ru-RU" sz="3200" dirty="0">
              <a:latin typeface="+mn-lt"/>
            </a:endParaRPr>
          </a:p>
        </p:txBody>
      </p:sp>
      <p:pic>
        <p:nvPicPr>
          <p:cNvPr id="20" name="Graphic 19" descr="Warning">
            <a:extLst>
              <a:ext uri="{FF2B5EF4-FFF2-40B4-BE49-F238E27FC236}">
                <a16:creationId xmlns:a16="http://schemas.microsoft.com/office/drawing/2014/main" id="{6E038B5E-F25E-7C44-9316-30A71149211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114425" y="3098911"/>
            <a:ext cx="1448051" cy="144805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Объект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70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77"/>
          <p:cNvSpPr txBox="1"/>
          <p:nvPr/>
        </p:nvSpPr>
        <p:spPr>
          <a:xfrm>
            <a:off x="2466975" y="600075"/>
            <a:ext cx="17424400" cy="1328738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90000"/>
              </a:lnSpc>
            </a:pPr>
            <a:r>
              <a:rPr lang="ru-RU" sz="4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Основные принципы терапии неотложных состояний </a:t>
            </a:r>
            <a:r>
              <a:rPr lang="en-US" sz="4800" b="1" dirty="0">
                <a:solidFill>
                  <a:srgbClr val="353535"/>
                </a:solidFill>
                <a:latin typeface="Arial" pitchFamily="34" charset="0"/>
                <a:cs typeface="Arial" pitchFamily="34" charset="0"/>
              </a:rPr>
              <a:t>COVID-19</a:t>
            </a:r>
            <a:endParaRPr lang="ru-RU" sz="4800" b="1" dirty="0">
              <a:solidFill>
                <a:srgbClr val="353535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Straight Connector 33"/>
          <p:cNvCxnSpPr>
            <a:cxnSpLocks/>
          </p:cNvCxnSpPr>
          <p:nvPr/>
        </p:nvCxnSpPr>
        <p:spPr>
          <a:xfrm>
            <a:off x="876300" y="2236788"/>
            <a:ext cx="10662006" cy="0"/>
          </a:xfrm>
          <a:prstGeom prst="line">
            <a:avLst/>
          </a:prstGeom>
          <a:noFill/>
          <a:ln w="190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Straight Connector 34"/>
          <p:cNvCxnSpPr>
            <a:cxnSpLocks/>
          </p:cNvCxnSpPr>
          <p:nvPr/>
        </p:nvCxnSpPr>
        <p:spPr>
          <a:xfrm>
            <a:off x="876300" y="2197823"/>
            <a:ext cx="3263901" cy="0"/>
          </a:xfrm>
          <a:prstGeom prst="line">
            <a:avLst/>
          </a:prstGeom>
          <a:noFill/>
          <a:ln w="73025" cap="flat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TextBox 77"/>
          <p:cNvSpPr txBox="1"/>
          <p:nvPr/>
        </p:nvSpPr>
        <p:spPr>
          <a:xfrm>
            <a:off x="858838" y="696913"/>
            <a:ext cx="1566862" cy="55403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90000"/>
              </a:lnSpc>
            </a:pPr>
            <a:r>
              <a:rPr lang="ru-RU" b="1">
                <a:solidFill>
                  <a:srgbClr val="353535"/>
                </a:solidFill>
                <a:latin typeface="Arial" pitchFamily="34" charset="0"/>
                <a:cs typeface="Arial" pitchFamily="34" charset="0"/>
              </a:rPr>
              <a:t>п. 5.6</a:t>
            </a:r>
            <a:r>
              <a:rPr lang="en-US" b="1">
                <a:solidFill>
                  <a:srgbClr val="353535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b="1">
              <a:solidFill>
                <a:srgbClr val="35353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32"/>
          <p:cNvSpPr/>
          <p:nvPr/>
        </p:nvSpPr>
        <p:spPr>
          <a:xfrm>
            <a:off x="12124496" y="2668506"/>
            <a:ext cx="9320998" cy="28120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83534" tIns="83534" rIns="83534" bIns="83534" spcCol="38100" anchor="ctr"/>
          <a:lstStyle/>
          <a:p>
            <a:pPr defTabSz="2101265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" name="Прямоугольник с одним вырезанным углом 27"/>
          <p:cNvSpPr/>
          <p:nvPr/>
        </p:nvSpPr>
        <p:spPr>
          <a:xfrm>
            <a:off x="12124494" y="2242417"/>
            <a:ext cx="9320998" cy="1101521"/>
          </a:xfrm>
          <a:prstGeom prst="snip1Rect">
            <a:avLst/>
          </a:prstGeom>
          <a:solidFill>
            <a:schemeClr val="accent1">
              <a:lumMod val="75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83534" tIns="83534" rIns="83534" bIns="83534" spcCol="38100" anchor="ctr"/>
          <a:lstStyle/>
          <a:p>
            <a:pPr defTabSz="2101265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" name="Прямоугольник 2"/>
          <p:cNvSpPr/>
          <p:nvPr/>
        </p:nvSpPr>
        <p:spPr>
          <a:xfrm>
            <a:off x="12217400" y="3507200"/>
            <a:ext cx="9161463" cy="169277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defTabSz="2101265" eaLnBrk="1" fontAlgn="ctr"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ru-RU" sz="2800" b="1" kern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Нарушение сознания</a:t>
            </a:r>
          </a:p>
          <a:p>
            <a:pPr marL="457200" indent="-457200" defTabSz="2101265" eaLnBrk="1" fontAlgn="ctr"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ru-RU" sz="2800" b="1" kern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SpO</a:t>
            </a:r>
            <a:r>
              <a:rPr lang="ru-RU" sz="2800" b="1" kern="0" baseline="-250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2</a:t>
            </a:r>
            <a:r>
              <a:rPr lang="ru-RU" sz="2800" b="1" kern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&lt; 92% (на фоне </a:t>
            </a:r>
            <a:r>
              <a:rPr lang="ru-RU" sz="2800" b="1" kern="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кислородотерапии</a:t>
            </a:r>
            <a:r>
              <a:rPr lang="ru-RU" sz="2800" b="1" kern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)</a:t>
            </a:r>
          </a:p>
          <a:p>
            <a:pPr marL="457200" indent="-457200" defTabSz="2101265" eaLnBrk="1" fontAlgn="ctr"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ru-RU" sz="2800" b="1" kern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ЧДД более 35/мин</a:t>
            </a:r>
          </a:p>
        </p:txBody>
      </p:sp>
      <p:sp>
        <p:nvSpPr>
          <p:cNvPr id="35850" name="Прямоугольник 4"/>
          <p:cNvSpPr>
            <a:spLocks noChangeArrowheads="1"/>
          </p:cNvSpPr>
          <p:nvPr/>
        </p:nvSpPr>
        <p:spPr bwMode="auto">
          <a:xfrm>
            <a:off x="12284075" y="2199100"/>
            <a:ext cx="899953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/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Показания для перевода в ОРИТ</a:t>
            </a:r>
            <a:b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(необходимы два из следующих критериев) </a:t>
            </a:r>
            <a:endParaRPr lang="ru-RU" b="1" dirty="0">
              <a:solidFill>
                <a:schemeClr val="bg1"/>
              </a:solidFill>
              <a:latin typeface="Arial" pitchFamily="34" charset="0"/>
              <a:ea typeface="Times New Roman" pitchFamily="18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22" name="Прямоугольник 5"/>
          <p:cNvSpPr/>
          <p:nvPr/>
        </p:nvSpPr>
        <p:spPr>
          <a:xfrm>
            <a:off x="1508125" y="12554102"/>
            <a:ext cx="9691688" cy="184512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>
              <a:spcAft>
                <a:spcPts val="600"/>
              </a:spcAft>
            </a:pPr>
            <a:r>
              <a:rPr lang="ru-RU" sz="3600" b="1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Септический шок</a:t>
            </a:r>
          </a:p>
          <a:p>
            <a:pPr defTabSz="2101265" eaLnBrk="1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700" kern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Незамедлительная внутривенная </a:t>
            </a:r>
            <a:r>
              <a:rPr lang="ru-RU" sz="2700" kern="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инфузионная</a:t>
            </a:r>
            <a:r>
              <a:rPr lang="ru-RU" sz="2700" kern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 терапия </a:t>
            </a:r>
            <a:r>
              <a:rPr lang="ru-RU" sz="2700" kern="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кристаллоидными</a:t>
            </a:r>
            <a:r>
              <a:rPr lang="ru-RU" sz="2700" kern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 растворами. При отсутствии</a:t>
            </a:r>
          </a:p>
          <a:p>
            <a:pPr defTabSz="2101265" eaLnBrk="1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700" kern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эффекта назначают </a:t>
            </a:r>
            <a:r>
              <a:rPr lang="ru-RU" sz="2700" kern="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вазопрессоры</a:t>
            </a:r>
            <a:r>
              <a:rPr lang="ru-RU" sz="2700" kern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.</a:t>
            </a:r>
          </a:p>
        </p:txBody>
      </p:sp>
      <p:sp>
        <p:nvSpPr>
          <p:cNvPr id="23" name="Прямоугольник 15"/>
          <p:cNvSpPr/>
          <p:nvPr/>
        </p:nvSpPr>
        <p:spPr>
          <a:xfrm>
            <a:off x="1509712" y="10687924"/>
            <a:ext cx="9102859" cy="1885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>
              <a:spcAft>
                <a:spcPts val="600"/>
              </a:spcAft>
            </a:pPr>
            <a:r>
              <a:rPr lang="ru-RU" sz="3600" b="1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ЭКМО</a:t>
            </a:r>
          </a:p>
          <a:p>
            <a:pPr defTabSz="2101265" eaLnBrk="1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700" kern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основным показанием является ОРДС средней тяжести и тяжелого течения с длительностью проведения любой ИВЛ не более 5 суток.</a:t>
            </a:r>
          </a:p>
        </p:txBody>
      </p:sp>
      <p:sp>
        <p:nvSpPr>
          <p:cNvPr id="24" name="Прямоугольник 16"/>
          <p:cNvSpPr/>
          <p:nvPr/>
        </p:nvSpPr>
        <p:spPr>
          <a:xfrm>
            <a:off x="1503363" y="8750738"/>
            <a:ext cx="10169693" cy="1845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>
              <a:spcAft>
                <a:spcPts val="600"/>
              </a:spcAft>
            </a:pPr>
            <a:r>
              <a:rPr lang="ru-RU" sz="3600" b="1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ИВЛ</a:t>
            </a:r>
          </a:p>
          <a:p>
            <a:pPr defTabSz="2101265" eaLnBrk="1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700" kern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проводится при неэффективности НИВЛ – гипоксемии, метаболическом ацидозе или отсутствии увеличения индекса PaO</a:t>
            </a:r>
            <a:r>
              <a:rPr lang="ru-RU" sz="2700" kern="0" baseline="-250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2</a:t>
            </a:r>
            <a:r>
              <a:rPr lang="ru-RU" sz="2700" kern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/FiO</a:t>
            </a:r>
            <a:r>
              <a:rPr lang="ru-RU" sz="2700" kern="0" baseline="-250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2</a:t>
            </a:r>
            <a:r>
              <a:rPr lang="ru-RU" sz="2700" kern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 в течение 2 часов, высокой работе дыхания</a:t>
            </a:r>
          </a:p>
        </p:txBody>
      </p:sp>
      <p:sp>
        <p:nvSpPr>
          <p:cNvPr id="25" name="Прямоугольник 18"/>
          <p:cNvSpPr/>
          <p:nvPr/>
        </p:nvSpPr>
        <p:spPr>
          <a:xfrm>
            <a:off x="1465508" y="6367474"/>
            <a:ext cx="9908017" cy="2274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>
              <a:spcAft>
                <a:spcPts val="600"/>
              </a:spcAft>
            </a:pPr>
            <a:r>
              <a:rPr lang="ru-RU" sz="3600" b="1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НИВЛ</a:t>
            </a:r>
          </a:p>
          <a:p>
            <a:pPr defTabSz="2101265" eaLnBrk="1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700" kern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при отсутствии эффекта от первичной респираторной терапии – оксигенотерапии, начальной тактикой допускается НИВЛ; альтернативной НИВЛ также может служить высокоскоростной назальный поток</a:t>
            </a:r>
          </a:p>
        </p:txBody>
      </p:sp>
      <p:sp>
        <p:nvSpPr>
          <p:cNvPr id="26" name="Прямоугольник 21"/>
          <p:cNvSpPr/>
          <p:nvPr/>
        </p:nvSpPr>
        <p:spPr>
          <a:xfrm>
            <a:off x="1508125" y="2241550"/>
            <a:ext cx="10212388" cy="227330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2101265" eaLnBrk="1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3600" b="1" kern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Инфузионная терапия</a:t>
            </a:r>
          </a:p>
          <a:p>
            <a:pPr defTabSz="2101265" eaLnBrk="1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700" kern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гипотонические </a:t>
            </a:r>
            <a:r>
              <a:rPr lang="ru-RU" sz="2700" kern="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кристаллоидные</a:t>
            </a:r>
            <a:r>
              <a:rPr lang="ru-RU" sz="2700" kern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растворы не должны быть основой терапии, коллоидные растворы не рекомендуются </a:t>
            </a:r>
            <a:r>
              <a:rPr lang="en-US" sz="2700" kern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/>
            </a:r>
            <a:br>
              <a:rPr lang="en-US" sz="2700" kern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ru-RU" sz="2700" kern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к применению. Необходимо вести пациентов в нулевом </a:t>
            </a:r>
            <a:endParaRPr lang="en-US" sz="2700" kern="0" dirty="0">
              <a:solidFill>
                <a:schemeClr val="tx1">
                  <a:lumMod val="90000"/>
                  <a:lumOff val="1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defTabSz="2101265" eaLnBrk="1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700" kern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или небольшом отрицательном балансе</a:t>
            </a:r>
            <a:endParaRPr lang="ru-RU" sz="2700" kern="0" dirty="0">
              <a:solidFill>
                <a:schemeClr val="tx1">
                  <a:lumMod val="90000"/>
                  <a:lumOff val="10000"/>
                </a:schemeClr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27" name="Прямая соединительная линия 3"/>
          <p:cNvCxnSpPr>
            <a:cxnSpLocks/>
          </p:cNvCxnSpPr>
          <p:nvPr/>
        </p:nvCxnSpPr>
        <p:spPr>
          <a:xfrm>
            <a:off x="899248" y="2240762"/>
            <a:ext cx="0" cy="10645118"/>
          </a:xfrm>
          <a:prstGeom prst="line">
            <a:avLst/>
          </a:prstGeom>
          <a:noFill/>
          <a:ln w="50800" cap="flat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" name="Прямая соединительная линия 17"/>
          <p:cNvCxnSpPr/>
          <p:nvPr/>
        </p:nvCxnSpPr>
        <p:spPr>
          <a:xfrm flipH="1">
            <a:off x="896470" y="2559337"/>
            <a:ext cx="450160" cy="0"/>
          </a:xfrm>
          <a:prstGeom prst="line">
            <a:avLst/>
          </a:prstGeom>
          <a:noFill/>
          <a:ln w="50800" cap="flat">
            <a:solidFill>
              <a:schemeClr val="accent1">
                <a:lumMod val="75000"/>
              </a:schemeClr>
            </a:solidFill>
            <a:prstDash val="solid"/>
            <a:miter lim="800000"/>
            <a:headEnd type="oval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Прямая соединительная линия 22"/>
          <p:cNvCxnSpPr/>
          <p:nvPr/>
        </p:nvCxnSpPr>
        <p:spPr>
          <a:xfrm flipH="1">
            <a:off x="896470" y="4893113"/>
            <a:ext cx="450160" cy="0"/>
          </a:xfrm>
          <a:prstGeom prst="line">
            <a:avLst/>
          </a:prstGeom>
          <a:noFill/>
          <a:ln w="50800" cap="flat">
            <a:solidFill>
              <a:schemeClr val="accent1">
                <a:lumMod val="75000"/>
              </a:schemeClr>
            </a:solidFill>
            <a:prstDash val="solid"/>
            <a:miter lim="800000"/>
            <a:headEnd type="oval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Прямая соединительная линия 24"/>
          <p:cNvCxnSpPr/>
          <p:nvPr/>
        </p:nvCxnSpPr>
        <p:spPr>
          <a:xfrm flipH="1">
            <a:off x="899112" y="6704615"/>
            <a:ext cx="450160" cy="0"/>
          </a:xfrm>
          <a:prstGeom prst="line">
            <a:avLst/>
          </a:prstGeom>
          <a:noFill/>
          <a:ln w="50800" cap="flat">
            <a:solidFill>
              <a:schemeClr val="accent1">
                <a:lumMod val="75000"/>
              </a:schemeClr>
            </a:solidFill>
            <a:prstDash val="solid"/>
            <a:miter lim="800000"/>
            <a:headEnd type="oval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Прямая соединительная линия 25"/>
          <p:cNvCxnSpPr/>
          <p:nvPr/>
        </p:nvCxnSpPr>
        <p:spPr>
          <a:xfrm flipH="1">
            <a:off x="895266" y="11033270"/>
            <a:ext cx="450160" cy="0"/>
          </a:xfrm>
          <a:prstGeom prst="line">
            <a:avLst/>
          </a:prstGeom>
          <a:noFill/>
          <a:ln w="50800" cap="flat">
            <a:solidFill>
              <a:schemeClr val="accent1">
                <a:lumMod val="75000"/>
              </a:schemeClr>
            </a:solidFill>
            <a:prstDash val="solid"/>
            <a:miter lim="800000"/>
            <a:headEnd type="oval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Прямая соединительная линия 26"/>
          <p:cNvCxnSpPr/>
          <p:nvPr/>
        </p:nvCxnSpPr>
        <p:spPr>
          <a:xfrm flipH="1">
            <a:off x="876300" y="12885880"/>
            <a:ext cx="469126" cy="0"/>
          </a:xfrm>
          <a:prstGeom prst="line">
            <a:avLst/>
          </a:prstGeom>
          <a:noFill/>
          <a:ln w="50800" cap="flat">
            <a:solidFill>
              <a:schemeClr val="accent1">
                <a:lumMod val="75000"/>
              </a:schemeClr>
            </a:solidFill>
            <a:prstDash val="solid"/>
            <a:miter lim="800000"/>
            <a:headEnd type="oval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3" name="Прямоугольник 28"/>
          <p:cNvSpPr/>
          <p:nvPr/>
        </p:nvSpPr>
        <p:spPr>
          <a:xfrm>
            <a:off x="14009327" y="13788540"/>
            <a:ext cx="9947275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/>
            <a:r>
              <a:rPr lang="ru-RU" sz="2000" dirty="0">
                <a:solidFill>
                  <a:srgbClr val="353535"/>
                </a:solidFill>
                <a:latin typeface="+mn-lt"/>
                <a:cs typeface="Arial" pitchFamily="34" charset="0"/>
                <a:sym typeface="Arial" pitchFamily="34" charset="0"/>
              </a:rPr>
              <a:t>НИВЛ</a:t>
            </a:r>
            <a:r>
              <a:rPr lang="ru-RU" sz="2000" dirty="0">
                <a:solidFill>
                  <a:srgbClr val="575757"/>
                </a:solidFill>
                <a:latin typeface="+mn-lt"/>
                <a:cs typeface="Arial" pitchFamily="34" charset="0"/>
                <a:sym typeface="Arial" pitchFamily="34" charset="0"/>
              </a:rPr>
              <a:t> – </a:t>
            </a:r>
            <a:r>
              <a:rPr lang="ru-RU" sz="2000" dirty="0" err="1">
                <a:solidFill>
                  <a:srgbClr val="575757"/>
                </a:solidFill>
                <a:latin typeface="+mn-lt"/>
                <a:cs typeface="Arial" pitchFamily="34" charset="0"/>
                <a:sym typeface="Arial" pitchFamily="34" charset="0"/>
              </a:rPr>
              <a:t>неинвазивная</a:t>
            </a:r>
            <a:r>
              <a:rPr lang="ru-RU" sz="2000" dirty="0">
                <a:solidFill>
                  <a:srgbClr val="575757"/>
                </a:solidFill>
                <a:latin typeface="+mn-lt"/>
                <a:cs typeface="Arial" pitchFamily="34" charset="0"/>
                <a:sym typeface="Arial" pitchFamily="34" charset="0"/>
              </a:rPr>
              <a:t> искусственная вентиляция легких (ИВЛ)</a:t>
            </a:r>
          </a:p>
          <a:p>
            <a:pPr eaLnBrk="1"/>
            <a:r>
              <a:rPr lang="ru-RU" sz="2000" dirty="0">
                <a:solidFill>
                  <a:srgbClr val="353535"/>
                </a:solidFill>
                <a:latin typeface="+mn-lt"/>
                <a:cs typeface="Arial" pitchFamily="34" charset="0"/>
                <a:sym typeface="Arial" pitchFamily="34" charset="0"/>
              </a:rPr>
              <a:t>ЭКМО </a:t>
            </a:r>
            <a:r>
              <a:rPr lang="ru-RU" sz="2000" dirty="0">
                <a:solidFill>
                  <a:srgbClr val="575757"/>
                </a:solidFill>
                <a:latin typeface="+mn-lt"/>
                <a:cs typeface="Arial" pitchFamily="34" charset="0"/>
                <a:sym typeface="Arial" pitchFamily="34" charset="0"/>
              </a:rPr>
              <a:t>– экстракорпоральная мембранная </a:t>
            </a:r>
            <a:r>
              <a:rPr lang="ru-RU" sz="2000" dirty="0" err="1">
                <a:solidFill>
                  <a:srgbClr val="575757"/>
                </a:solidFill>
                <a:latin typeface="+mn-lt"/>
                <a:cs typeface="Arial" pitchFamily="34" charset="0"/>
                <a:sym typeface="Arial" pitchFamily="34" charset="0"/>
              </a:rPr>
              <a:t>оксигенация</a:t>
            </a:r>
            <a:endParaRPr lang="ru-RU" sz="2000" dirty="0">
              <a:solidFill>
                <a:srgbClr val="575757"/>
              </a:solidFill>
              <a:latin typeface="+mn-lt"/>
              <a:cs typeface="Arial" pitchFamily="34" charset="0"/>
              <a:sym typeface="Arial" pitchFamily="34" charset="0"/>
            </a:endParaRPr>
          </a:p>
          <a:p>
            <a:pPr eaLnBrk="1"/>
            <a:r>
              <a:rPr lang="ru-RU" sz="2000" dirty="0">
                <a:solidFill>
                  <a:srgbClr val="353535"/>
                </a:solidFill>
                <a:latin typeface="+mn-lt"/>
                <a:cs typeface="Arial" pitchFamily="34" charset="0"/>
                <a:sym typeface="Arial" pitchFamily="34" charset="0"/>
              </a:rPr>
              <a:t>ОРДС</a:t>
            </a:r>
            <a:r>
              <a:rPr lang="ru-RU" sz="2000" dirty="0">
                <a:solidFill>
                  <a:srgbClr val="575757"/>
                </a:solidFill>
                <a:latin typeface="+mn-lt"/>
                <a:cs typeface="Arial" pitchFamily="34" charset="0"/>
                <a:sym typeface="Arial" pitchFamily="34" charset="0"/>
              </a:rPr>
              <a:t> – острый респираторный </a:t>
            </a:r>
            <a:r>
              <a:rPr lang="ru-RU" sz="2000" dirty="0" err="1">
                <a:solidFill>
                  <a:srgbClr val="575757"/>
                </a:solidFill>
                <a:latin typeface="+mn-lt"/>
                <a:cs typeface="Arial" pitchFamily="34" charset="0"/>
                <a:sym typeface="Arial" pitchFamily="34" charset="0"/>
              </a:rPr>
              <a:t>дистресс</a:t>
            </a:r>
            <a:r>
              <a:rPr lang="ru-RU" sz="2000" dirty="0">
                <a:solidFill>
                  <a:srgbClr val="575757"/>
                </a:solidFill>
                <a:latin typeface="+mn-lt"/>
                <a:cs typeface="Arial" pitchFamily="34" charset="0"/>
                <a:sym typeface="Arial" pitchFamily="34" charset="0"/>
              </a:rPr>
              <a:t>-синдром</a:t>
            </a:r>
          </a:p>
          <a:p>
            <a:pPr eaLnBrk="1"/>
            <a:r>
              <a:rPr lang="ru-RU" sz="2000" dirty="0">
                <a:solidFill>
                  <a:srgbClr val="575757"/>
                </a:solidFill>
                <a:latin typeface="+mn-lt"/>
                <a:cs typeface="Arial" pitchFamily="34" charset="0"/>
                <a:sym typeface="Arial" pitchFamily="34" charset="0"/>
              </a:rPr>
              <a:t>*</a:t>
            </a:r>
            <a:r>
              <a:rPr lang="en-US" sz="2000" i="1" dirty="0">
                <a:latin typeface="+mn-lt"/>
              </a:rPr>
              <a:t>http://far.org.ru/newsfar/496-metreccovid19</a:t>
            </a:r>
            <a:endParaRPr lang="ru-RU" sz="2000" dirty="0">
              <a:solidFill>
                <a:srgbClr val="575757"/>
              </a:solidFill>
              <a:latin typeface="+mn-lt"/>
              <a:cs typeface="Arial" pitchFamily="34" charset="0"/>
              <a:sym typeface="Arial" pitchFamily="34" charset="0"/>
            </a:endParaRPr>
          </a:p>
        </p:txBody>
      </p:sp>
      <p:cxnSp>
        <p:nvCxnSpPr>
          <p:cNvPr id="36" name="Прямая соединительная линия 30"/>
          <p:cNvCxnSpPr/>
          <p:nvPr/>
        </p:nvCxnSpPr>
        <p:spPr>
          <a:xfrm flipH="1">
            <a:off x="14105324" y="13710688"/>
            <a:ext cx="2729627" cy="0"/>
          </a:xfrm>
          <a:prstGeom prst="line">
            <a:avLst/>
          </a:prstGeom>
          <a:noFill/>
          <a:ln w="12700" cap="flat">
            <a:solidFill>
              <a:schemeClr val="bg1">
                <a:lumMod val="50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5864" name="Прямоугольник 36"/>
          <p:cNvSpPr>
            <a:spLocks noChangeArrowheads="1"/>
          </p:cNvSpPr>
          <p:nvPr/>
        </p:nvSpPr>
        <p:spPr bwMode="auto">
          <a:xfrm>
            <a:off x="1465508" y="4561491"/>
            <a:ext cx="9757524" cy="180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/>
            <a:r>
              <a:rPr lang="ru-RU" sz="3600" b="1" dirty="0" err="1">
                <a:latin typeface="Arial" pitchFamily="34" charset="0"/>
                <a:cs typeface="Arial" pitchFamily="34" charset="0"/>
              </a:rPr>
              <a:t>Прон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-</a:t>
            </a:r>
            <a:r>
              <a:rPr lang="ru-RU" sz="3600" b="1" dirty="0">
                <a:latin typeface="Arial" pitchFamily="34" charset="0"/>
                <a:cs typeface="Arial" pitchFamily="34" charset="0"/>
              </a:rPr>
              <a:t>позиция</a:t>
            </a:r>
          </a:p>
          <a:p>
            <a:pPr defTabSz="2101265" eaLnBrk="1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700" kern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раннее применение в сочетании с </a:t>
            </a:r>
            <a:r>
              <a:rPr lang="ru-RU" sz="2700" kern="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кислородотерапией</a:t>
            </a:r>
            <a:r>
              <a:rPr lang="ru-RU" sz="2700" kern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kern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700" kern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kern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НИВЛ может помочь избежать потребности в интубации </a:t>
            </a:r>
            <a:br>
              <a:rPr lang="ru-RU" sz="2700" kern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kern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почти у многих пациентов</a:t>
            </a:r>
          </a:p>
        </p:txBody>
      </p:sp>
      <p:cxnSp>
        <p:nvCxnSpPr>
          <p:cNvPr id="40" name="Прямая соединительная линия 24"/>
          <p:cNvCxnSpPr/>
          <p:nvPr/>
        </p:nvCxnSpPr>
        <p:spPr>
          <a:xfrm flipH="1">
            <a:off x="899112" y="9108793"/>
            <a:ext cx="450160" cy="0"/>
          </a:xfrm>
          <a:prstGeom prst="line">
            <a:avLst/>
          </a:prstGeom>
          <a:noFill/>
          <a:ln w="50800" cap="flat">
            <a:solidFill>
              <a:schemeClr val="accent1">
                <a:lumMod val="75000"/>
              </a:schemeClr>
            </a:solidFill>
            <a:prstDash val="solid"/>
            <a:miter lim="800000"/>
            <a:headEnd type="oval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Прямоугольник 2"/>
          <p:cNvSpPr/>
          <p:nvPr/>
        </p:nvSpPr>
        <p:spPr>
          <a:xfrm>
            <a:off x="12124494" y="13126686"/>
            <a:ext cx="111379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+mn-lt"/>
              </a:rPr>
              <a:t>Пошаговый подход в выборе респираторной терапии COVID‑19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03364" y="14521559"/>
            <a:ext cx="111379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+mn-lt"/>
              </a:rPr>
              <a:t>Анестезиолого-реанимационное обеспечение пациентов с COVID‑19 рекомендуется проводить в соответствии с Методическими рекомендациями Общероссийской общественной организации «Федерация анестезиологов и реаниматологов»*</a:t>
            </a:r>
          </a:p>
        </p:txBody>
      </p:sp>
      <p:pic>
        <p:nvPicPr>
          <p:cNvPr id="36153" name="Picture 3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9331" y="5971383"/>
            <a:ext cx="10197599" cy="7155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4">
            <a:extLst>
              <a:ext uri="{FF2B5EF4-FFF2-40B4-BE49-F238E27FC236}">
                <a16:creationId xmlns:a16="http://schemas.microsoft.com/office/drawing/2014/main" id="{A481BA69-07AB-5F4B-B7CD-48A7BAA48CE8}"/>
              </a:ext>
            </a:extLst>
          </p:cNvPr>
          <p:cNvSpPr/>
          <p:nvPr/>
        </p:nvSpPr>
        <p:spPr>
          <a:xfrm>
            <a:off x="1249630" y="10603939"/>
            <a:ext cx="8919606" cy="3254936"/>
          </a:xfrm>
          <a:prstGeom prst="roundRect">
            <a:avLst>
              <a:gd name="adj" fmla="val 1773"/>
            </a:avLst>
          </a:prstGeom>
          <a:solidFill>
            <a:schemeClr val="accent1">
              <a:lumMod val="20000"/>
              <a:lumOff val="80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83534" tIns="83534" rIns="83534" bIns="83534" spcCol="38100" anchor="ctr"/>
          <a:lstStyle/>
          <a:p>
            <a:pPr defTabSz="2101265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latin typeface="Arial" panose="020B0604020202020204" pitchFamily="34" charset="0"/>
              <a:ea typeface="Open Sans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6" name="Скругленный прямоугольник 14"/>
          <p:cNvSpPr/>
          <p:nvPr/>
        </p:nvSpPr>
        <p:spPr>
          <a:xfrm>
            <a:off x="1249630" y="6732027"/>
            <a:ext cx="8919606" cy="3730399"/>
          </a:xfrm>
          <a:prstGeom prst="roundRect">
            <a:avLst>
              <a:gd name="adj" fmla="val 1773"/>
            </a:avLst>
          </a:prstGeom>
          <a:solidFill>
            <a:srgbClr val="FFE7E7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83534" tIns="83534" rIns="83534" bIns="83534" spcCol="38100" anchor="ctr"/>
          <a:lstStyle/>
          <a:p>
            <a:pPr defTabSz="2101265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latin typeface="Arial" panose="020B0604020202020204" pitchFamily="34" charset="0"/>
              <a:ea typeface="Open Sans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5" name="Скругленный прямоугольник 14"/>
          <p:cNvSpPr/>
          <p:nvPr/>
        </p:nvSpPr>
        <p:spPr>
          <a:xfrm>
            <a:off x="1284272" y="4437561"/>
            <a:ext cx="8882446" cy="2091827"/>
          </a:xfrm>
          <a:prstGeom prst="roundRect">
            <a:avLst>
              <a:gd name="adj" fmla="val 1773"/>
            </a:avLst>
          </a:prstGeom>
          <a:solidFill>
            <a:schemeClr val="tx2">
              <a:lumMod val="40000"/>
              <a:lumOff val="60000"/>
              <a:alpha val="50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83534" tIns="83534" rIns="83534" bIns="83534" spcCol="38100" anchor="ctr"/>
          <a:lstStyle/>
          <a:p>
            <a:pPr defTabSz="2101265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latin typeface="Arial" panose="020B0604020202020204" pitchFamily="34" charset="0"/>
              <a:ea typeface="Open Sans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aphicFrame>
        <p:nvGraphicFramePr>
          <p:cNvPr id="37892" name="Объект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21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77"/>
          <p:cNvSpPr txBox="1"/>
          <p:nvPr/>
        </p:nvSpPr>
        <p:spPr>
          <a:xfrm>
            <a:off x="2478088" y="656273"/>
            <a:ext cx="16470312" cy="6096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90000"/>
              </a:lnSpc>
            </a:pPr>
            <a:r>
              <a:rPr lang="ru-RU" sz="4400" b="1" dirty="0">
                <a:solidFill>
                  <a:srgbClr val="C00000"/>
                </a:solidFill>
                <a:latin typeface="Arial" pitchFamily="34" charset="0"/>
              </a:rPr>
              <a:t>Особые группы пациентов</a:t>
            </a:r>
            <a:endParaRPr lang="ru-RU" sz="4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Скругленный прямоугольник 14"/>
          <p:cNvSpPr/>
          <p:nvPr/>
        </p:nvSpPr>
        <p:spPr>
          <a:xfrm>
            <a:off x="1284272" y="2489587"/>
            <a:ext cx="8882446" cy="1775572"/>
          </a:xfrm>
          <a:prstGeom prst="roundRect">
            <a:avLst>
              <a:gd name="adj" fmla="val 1773"/>
            </a:avLst>
          </a:prstGeom>
          <a:solidFill>
            <a:srgbClr val="FFF2C9">
              <a:alpha val="49804"/>
            </a:srgb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83534" tIns="83534" rIns="83534" bIns="83534" spcCol="38100" anchor="ctr"/>
          <a:lstStyle/>
          <a:p>
            <a:pPr defTabSz="2101265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latin typeface="Arial" panose="020B0604020202020204" pitchFamily="34" charset="0"/>
              <a:ea typeface="Open Sans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6524" y="2692226"/>
            <a:ext cx="8702525" cy="107106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457200" lvl="2" indent="-457200" eaLnBrk="1" fontAlgn="ctr">
              <a:spcAft>
                <a:spcPts val="1200"/>
              </a:spcAft>
              <a:buClr>
                <a:srgbClr val="0070C0"/>
              </a:buClr>
              <a:buSzPct val="100000"/>
            </a:pPr>
            <a:r>
              <a:rPr lang="en-US" sz="3200" b="1" dirty="0">
                <a:latin typeface="+mn-lt"/>
              </a:rPr>
              <a:t>	</a:t>
            </a:r>
            <a:r>
              <a:rPr lang="ru-RU" sz="2700" b="1" dirty="0">
                <a:latin typeface="+mn-lt"/>
              </a:rPr>
              <a:t>БОЛЬНЫЕ С АРТЕРИАЛЬНОЙ ГИПЕРТЕНЗИЕЙ</a:t>
            </a:r>
            <a:endParaRPr lang="ru-RU" sz="2700" b="1" dirty="0">
              <a:latin typeface="+mn-lt"/>
              <a:sym typeface="Arial" pitchFamily="34" charset="0"/>
            </a:endParaRPr>
          </a:p>
          <a:p>
            <a:pPr marL="457200" lvl="2" indent="-457200" eaLnBrk="1" fontAlgn="ctr">
              <a:buClr>
                <a:srgbClr val="FFC000"/>
              </a:buClr>
              <a:buSzPct val="100000"/>
              <a:buFont typeface="Wingdings" pitchFamily="2" charset="2"/>
              <a:buChar char="ü"/>
            </a:pPr>
            <a:r>
              <a:rPr lang="ru-RU" sz="2700" dirty="0">
                <a:latin typeface="+mn-lt"/>
                <a:cs typeface="Arial" panose="020B0604020202020204" pitchFamily="34" charset="0"/>
              </a:rPr>
              <a:t>данных о неблагоприятных эффектах </a:t>
            </a:r>
            <a:r>
              <a:rPr lang="en-US" sz="2700" dirty="0">
                <a:latin typeface="+mn-lt"/>
                <a:cs typeface="Arial" panose="020B0604020202020204" pitchFamily="34" charset="0"/>
              </a:rPr>
              <a:t/>
            </a:r>
            <a:br>
              <a:rPr lang="en-US" sz="2700" dirty="0">
                <a:latin typeface="+mn-lt"/>
                <a:cs typeface="Arial" panose="020B0604020202020204" pitchFamily="34" charset="0"/>
              </a:rPr>
            </a:br>
            <a:r>
              <a:rPr lang="ru-RU" sz="2700" b="1" dirty="0" err="1">
                <a:latin typeface="+mn-lt"/>
                <a:cs typeface="Arial" panose="020B0604020202020204" pitchFamily="34" charset="0"/>
              </a:rPr>
              <a:t>иАПФ</a:t>
            </a:r>
            <a:r>
              <a:rPr lang="ru-RU" sz="2700" b="1" dirty="0">
                <a:latin typeface="+mn-lt"/>
                <a:cs typeface="Arial" panose="020B0604020202020204" pitchFamily="34" charset="0"/>
              </a:rPr>
              <a:t> </a:t>
            </a:r>
            <a:r>
              <a:rPr lang="ru-RU" sz="2700" dirty="0">
                <a:latin typeface="+mn-lt"/>
                <a:cs typeface="Arial" panose="020B0604020202020204" pitchFamily="34" charset="0"/>
              </a:rPr>
              <a:t>на течение COVID-19 нет.</a:t>
            </a:r>
          </a:p>
          <a:p>
            <a:pPr lvl="2" indent="0" algn="ctr" eaLnBrk="1" fontAlgn="ctr">
              <a:buClr>
                <a:srgbClr val="0070C0"/>
              </a:buClr>
              <a:buSzPct val="100000"/>
              <a:buFont typeface="Wingdings" pitchFamily="2" charset="2"/>
              <a:buChar char="ü"/>
            </a:pPr>
            <a:endParaRPr lang="ru-RU" sz="2700" b="1" dirty="0">
              <a:latin typeface="+mn-lt"/>
            </a:endParaRPr>
          </a:p>
          <a:p>
            <a:pPr lvl="2" indent="457200" eaLnBrk="1" fontAlgn="ctr">
              <a:spcAft>
                <a:spcPts val="1200"/>
              </a:spcAft>
              <a:buClr>
                <a:srgbClr val="0070C0"/>
              </a:buClr>
              <a:buSzPct val="100000"/>
            </a:pPr>
            <a:r>
              <a:rPr lang="ru-RU" sz="2700" b="1" dirty="0">
                <a:latin typeface="+mn-lt"/>
              </a:rPr>
              <a:t>БОЛЬНЫЕ С ГИПЕРЛИПИДЕМИЕЙ</a:t>
            </a:r>
            <a:endParaRPr lang="ru-RU" sz="2700" b="1" dirty="0">
              <a:latin typeface="+mn-lt"/>
              <a:sym typeface="Arial" pitchFamily="34" charset="0"/>
            </a:endParaRPr>
          </a:p>
          <a:p>
            <a:pPr marL="457200" lvl="2" indent="-457200" eaLnBrk="1" fontAlgn="ctr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Wingdings" pitchFamily="2" charset="2"/>
              <a:buChar char="ü"/>
            </a:pPr>
            <a:r>
              <a:rPr lang="ru-RU" sz="2700" b="1" dirty="0">
                <a:latin typeface="+mn-lt"/>
              </a:rPr>
              <a:t>прием </a:t>
            </a:r>
            <a:r>
              <a:rPr lang="ru-RU" sz="2700" b="1" dirty="0" err="1">
                <a:latin typeface="+mn-lt"/>
              </a:rPr>
              <a:t>статинов</a:t>
            </a:r>
            <a:r>
              <a:rPr lang="ru-RU" sz="2700" b="1" dirty="0">
                <a:latin typeface="+mn-lt"/>
              </a:rPr>
              <a:t> не прекращается</a:t>
            </a:r>
            <a:r>
              <a:rPr lang="ru-RU" sz="2700" dirty="0">
                <a:latin typeface="+mn-lt"/>
              </a:rPr>
              <a:t>. Если пациент не принимали </a:t>
            </a:r>
            <a:r>
              <a:rPr lang="ru-RU" sz="2700" dirty="0" err="1">
                <a:latin typeface="+mn-lt"/>
              </a:rPr>
              <a:t>статины</a:t>
            </a:r>
            <a:r>
              <a:rPr lang="ru-RU" sz="2700" dirty="0">
                <a:latin typeface="+mn-lt"/>
              </a:rPr>
              <a:t>, то рекомендовано назначение при лёгком и среднетяжелом течении.</a:t>
            </a:r>
          </a:p>
          <a:p>
            <a:pPr lvl="2" indent="0" algn="ctr" eaLnBrk="1" fontAlgn="ctr">
              <a:buClr>
                <a:srgbClr val="0070C0"/>
              </a:buClr>
              <a:buSzPct val="100000"/>
            </a:pPr>
            <a:endParaRPr lang="ru-RU" sz="2700" b="1" dirty="0">
              <a:latin typeface="+mn-lt"/>
            </a:endParaRPr>
          </a:p>
          <a:p>
            <a:pPr marL="457200" lvl="2" indent="-457200" eaLnBrk="1" fontAlgn="ctr">
              <a:spcAft>
                <a:spcPts val="1200"/>
              </a:spcAft>
              <a:buClr>
                <a:srgbClr val="0070C0"/>
              </a:buClr>
              <a:buSzPct val="100000"/>
            </a:pPr>
            <a:r>
              <a:rPr lang="en-US" sz="2700" b="1" dirty="0">
                <a:latin typeface="+mn-lt"/>
              </a:rPr>
              <a:t>	</a:t>
            </a:r>
            <a:r>
              <a:rPr lang="ru-RU" sz="2700" b="1" dirty="0">
                <a:latin typeface="+mn-lt"/>
              </a:rPr>
              <a:t>БОЛЬНЫЕ С ОСТРЫМ </a:t>
            </a:r>
            <a:r>
              <a:rPr lang="en-US" sz="2700" b="1" dirty="0">
                <a:latin typeface="+mn-lt"/>
              </a:rPr>
              <a:t/>
            </a:r>
            <a:br>
              <a:rPr lang="en-US" sz="2700" b="1" dirty="0">
                <a:latin typeface="+mn-lt"/>
              </a:rPr>
            </a:br>
            <a:r>
              <a:rPr lang="ru-RU" sz="2700" b="1" dirty="0">
                <a:latin typeface="+mn-lt"/>
              </a:rPr>
              <a:t>КОРОНАРНЫМ СИНДРОМОМ</a:t>
            </a:r>
            <a:endParaRPr lang="ru-RU" sz="2700" b="1" dirty="0">
              <a:latin typeface="+mn-lt"/>
              <a:sym typeface="Arial" pitchFamily="34" charset="0"/>
            </a:endParaRPr>
          </a:p>
          <a:p>
            <a:pPr marL="457200" lvl="2" indent="-457200" eaLnBrk="1" fontAlgn="ctr">
              <a:spcAft>
                <a:spcPts val="1200"/>
              </a:spcAft>
              <a:buClr>
                <a:srgbClr val="C00000"/>
              </a:buClr>
              <a:buSzPct val="100000"/>
              <a:buFont typeface="Wingdings" pitchFamily="2" charset="2"/>
              <a:buChar char="ü"/>
            </a:pPr>
            <a:r>
              <a:rPr lang="ru-RU" sz="2700" dirty="0">
                <a:latin typeface="+mn-lt"/>
              </a:rPr>
              <a:t>при COVID-19 обнаруживается </a:t>
            </a:r>
            <a:r>
              <a:rPr lang="ru-RU" sz="2700" b="1" dirty="0">
                <a:latin typeface="+mn-lt"/>
              </a:rPr>
              <a:t>неспецифическое повышение уровня </a:t>
            </a:r>
            <a:r>
              <a:rPr lang="ru-RU" sz="2700" b="1" dirty="0" err="1">
                <a:latin typeface="+mn-lt"/>
              </a:rPr>
              <a:t>тропонина</a:t>
            </a:r>
            <a:r>
              <a:rPr lang="ru-RU" sz="2700" dirty="0">
                <a:latin typeface="+mn-lt"/>
              </a:rPr>
              <a:t>, необходимо более тщательное обследование для уточнения диагноза;</a:t>
            </a:r>
          </a:p>
          <a:p>
            <a:pPr marL="457200" lvl="2" indent="-457200" eaLnBrk="1" fontAlgn="ctr">
              <a:spcAft>
                <a:spcPts val="1200"/>
              </a:spcAft>
              <a:buClr>
                <a:srgbClr val="C00000"/>
              </a:buClr>
              <a:buSzPct val="100000"/>
              <a:buFont typeface="Wingdings" pitchFamily="2" charset="2"/>
              <a:buChar char="ü"/>
            </a:pPr>
            <a:r>
              <a:rPr lang="ru-RU" sz="2700" b="1" dirty="0">
                <a:latin typeface="+mn-lt"/>
              </a:rPr>
              <a:t>тактика</a:t>
            </a:r>
            <a:r>
              <a:rPr lang="ru-RU" sz="2700" dirty="0">
                <a:latin typeface="+mn-lt"/>
              </a:rPr>
              <a:t> ведения пациентов с ОКС </a:t>
            </a:r>
            <a:r>
              <a:rPr lang="ru-RU" sz="2700" b="1" dirty="0">
                <a:latin typeface="+mn-lt"/>
              </a:rPr>
              <a:t>не должна отличаться </a:t>
            </a:r>
            <a:r>
              <a:rPr lang="ru-RU" sz="2700" dirty="0">
                <a:latin typeface="+mn-lt"/>
              </a:rPr>
              <a:t>от стандартно принятой.</a:t>
            </a:r>
            <a:endParaRPr lang="ru-RU" sz="2700" dirty="0">
              <a:solidFill>
                <a:srgbClr val="353535"/>
              </a:solidFill>
              <a:latin typeface="+mn-lt"/>
              <a:cs typeface="Arial" pitchFamily="34" charset="0"/>
              <a:sym typeface="Arial" pitchFamily="34" charset="0"/>
            </a:endParaRPr>
          </a:p>
          <a:p>
            <a:pPr lvl="2" indent="0" eaLnBrk="1" fontAlgn="ctr"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SzPct val="100000"/>
            </a:pPr>
            <a:r>
              <a:rPr lang="ru-RU" sz="2700" b="1" dirty="0">
                <a:solidFill>
                  <a:srgbClr val="353535"/>
                </a:solidFill>
                <a:latin typeface="+mn-lt"/>
                <a:cs typeface="Arial" pitchFamily="34" charset="0"/>
                <a:sym typeface="Arial" pitchFamily="34" charset="0"/>
              </a:rPr>
              <a:t>     БОЛЬНЫЕ С ИНТЕРСТИЦИАЛЬНЫМИ,</a:t>
            </a:r>
            <a:br>
              <a:rPr lang="ru-RU" sz="2700" b="1" dirty="0">
                <a:solidFill>
                  <a:srgbClr val="353535"/>
                </a:solidFill>
                <a:latin typeface="+mn-lt"/>
                <a:cs typeface="Arial" pitchFamily="34" charset="0"/>
                <a:sym typeface="Arial" pitchFamily="34" charset="0"/>
              </a:rPr>
            </a:br>
            <a:r>
              <a:rPr lang="ru-RU" sz="2700" b="1" dirty="0">
                <a:solidFill>
                  <a:srgbClr val="353535"/>
                </a:solidFill>
                <a:latin typeface="+mn-lt"/>
                <a:cs typeface="Arial" pitchFamily="34" charset="0"/>
                <a:sym typeface="Arial" pitchFamily="34" charset="0"/>
              </a:rPr>
              <a:t>     РЕДКИМИ И ГЕНЕТИЧЕСКИ</a:t>
            </a:r>
            <a:br>
              <a:rPr lang="ru-RU" sz="2700" b="1" dirty="0">
                <a:solidFill>
                  <a:srgbClr val="353535"/>
                </a:solidFill>
                <a:latin typeface="+mn-lt"/>
                <a:cs typeface="Arial" pitchFamily="34" charset="0"/>
                <a:sym typeface="Arial" pitchFamily="34" charset="0"/>
              </a:rPr>
            </a:br>
            <a:r>
              <a:rPr lang="ru-RU" sz="2700" b="1" dirty="0">
                <a:solidFill>
                  <a:srgbClr val="353535"/>
                </a:solidFill>
                <a:latin typeface="+mn-lt"/>
                <a:cs typeface="Arial" pitchFamily="34" charset="0"/>
                <a:sym typeface="Arial" pitchFamily="34" charset="0"/>
              </a:rPr>
              <a:t>     ДЕТЕРМИНИРОВАННЫМИ </a:t>
            </a:r>
            <a:br>
              <a:rPr lang="ru-RU" sz="2700" b="1" dirty="0">
                <a:solidFill>
                  <a:srgbClr val="353535"/>
                </a:solidFill>
                <a:latin typeface="+mn-lt"/>
                <a:cs typeface="Arial" pitchFamily="34" charset="0"/>
                <a:sym typeface="Arial" pitchFamily="34" charset="0"/>
              </a:rPr>
            </a:br>
            <a:r>
              <a:rPr lang="ru-RU" sz="2700" b="1" dirty="0">
                <a:solidFill>
                  <a:srgbClr val="353535"/>
                </a:solidFill>
                <a:latin typeface="+mn-lt"/>
                <a:cs typeface="Arial" pitchFamily="34" charset="0"/>
                <a:sym typeface="Arial" pitchFamily="34" charset="0"/>
              </a:rPr>
              <a:t>     ЗАБОЛЕВАНИЯ ЛЕГКИХ</a:t>
            </a:r>
          </a:p>
          <a:p>
            <a:pPr marL="457200" lvl="2" indent="-457200" eaLnBrk="1" fontAlgn="ctr">
              <a:spcAft>
                <a:spcPts val="1200"/>
              </a:spcAft>
              <a:buClr>
                <a:srgbClr val="C00000"/>
              </a:buClr>
              <a:buSzPct val="100000"/>
              <a:buFont typeface="Wingdings" pitchFamily="2" charset="2"/>
              <a:buChar char="ü"/>
            </a:pPr>
            <a:r>
              <a:rPr lang="ru-RU" sz="2700" dirty="0">
                <a:solidFill>
                  <a:srgbClr val="353535"/>
                </a:solidFill>
                <a:latin typeface="+mn-lt"/>
                <a:cs typeface="Arial" pitchFamily="34" charset="0"/>
                <a:sym typeface="Arial" pitchFamily="34" charset="0"/>
              </a:rPr>
              <a:t>лечение совместно со специалистами </a:t>
            </a:r>
            <a:br>
              <a:rPr lang="ru-RU" sz="2700" dirty="0">
                <a:solidFill>
                  <a:srgbClr val="353535"/>
                </a:solidFill>
                <a:latin typeface="+mn-lt"/>
                <a:cs typeface="Arial" pitchFamily="34" charset="0"/>
                <a:sym typeface="Arial" pitchFamily="34" charset="0"/>
              </a:rPr>
            </a:br>
            <a:r>
              <a:rPr lang="ru-RU" sz="2700" dirty="0">
                <a:solidFill>
                  <a:srgbClr val="353535"/>
                </a:solidFill>
                <a:latin typeface="+mn-lt"/>
                <a:cs typeface="Arial" pitchFamily="34" charset="0"/>
                <a:sym typeface="Arial" pitchFamily="34" charset="0"/>
              </a:rPr>
              <a:t>по конкретной патологии. </a:t>
            </a:r>
          </a:p>
        </p:txBody>
      </p:sp>
      <p:sp>
        <p:nvSpPr>
          <p:cNvPr id="14" name="Скругленный прямоугольник 14"/>
          <p:cNvSpPr/>
          <p:nvPr/>
        </p:nvSpPr>
        <p:spPr>
          <a:xfrm>
            <a:off x="10584873" y="2489586"/>
            <a:ext cx="11079373" cy="11276106"/>
          </a:xfrm>
          <a:prstGeom prst="roundRect">
            <a:avLst>
              <a:gd name="adj" fmla="val 1225"/>
            </a:avLst>
          </a:prstGeom>
          <a:solidFill>
            <a:srgbClr val="E8ECFE"/>
          </a:solidFill>
          <a:ln w="381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83534" tIns="83534" rIns="83534" bIns="83534" spcCol="38100" anchor="ctr"/>
          <a:lstStyle/>
          <a:p>
            <a:pPr defTabSz="2101265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latin typeface="Arial" panose="020B0604020202020204" pitchFamily="34" charset="0"/>
              <a:ea typeface="Open Sans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4" name="Прямоугольник 10"/>
          <p:cNvSpPr/>
          <p:nvPr/>
        </p:nvSpPr>
        <p:spPr>
          <a:xfrm>
            <a:off x="10913806" y="2692226"/>
            <a:ext cx="10750440" cy="12249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 eaLnBrk="1" fontAlgn="ctr">
              <a:spcAft>
                <a:spcPts val="1200"/>
              </a:spcAft>
              <a:buClr>
                <a:srgbClr val="0070C0"/>
              </a:buClr>
              <a:buSzPct val="100000"/>
            </a:pPr>
            <a:r>
              <a:rPr lang="ru-RU" sz="2700" b="1" dirty="0">
                <a:latin typeface="+mn-lt"/>
              </a:rPr>
              <a:t>БОЛЬНЫЕ САХАРНЫМ ДИАБЕТОМ</a:t>
            </a:r>
            <a:r>
              <a:rPr lang="ru-RU" sz="2700" b="1" dirty="0">
                <a:latin typeface="+mn-lt"/>
                <a:sym typeface="Arial" pitchFamily="34" charset="0"/>
              </a:rPr>
              <a:t>:</a:t>
            </a:r>
          </a:p>
          <a:p>
            <a:pPr marL="514350" lvl="2" indent="-514350" eaLnBrk="1" fontAlgn="ctr">
              <a:spcAft>
                <a:spcPts val="1200"/>
              </a:spcAft>
              <a:buClr>
                <a:srgbClr val="0070C0"/>
              </a:buClr>
              <a:buSzPct val="100000"/>
              <a:buAutoNum type="arabicPeriod"/>
            </a:pPr>
            <a:r>
              <a:rPr lang="ru-RU" sz="2700" dirty="0">
                <a:latin typeface="+mn-lt"/>
                <a:sym typeface="Arial" pitchFamily="34" charset="0"/>
              </a:rPr>
              <a:t>в группе </a:t>
            </a:r>
            <a:r>
              <a:rPr lang="ru-RU" sz="2700" b="1" dirty="0">
                <a:latin typeface="+mn-lt"/>
                <a:sym typeface="Arial" pitchFamily="34" charset="0"/>
              </a:rPr>
              <a:t>высокого риска </a:t>
            </a:r>
            <a:r>
              <a:rPr lang="ru-RU" sz="2700" dirty="0">
                <a:latin typeface="+mn-lt"/>
                <a:sym typeface="Arial" pitchFamily="34" charset="0"/>
              </a:rPr>
              <a:t>присоединения</a:t>
            </a:r>
            <a:r>
              <a:rPr lang="ru-RU" sz="2700" b="1" dirty="0">
                <a:latin typeface="+mn-lt"/>
                <a:sym typeface="Arial" pitchFamily="34" charset="0"/>
              </a:rPr>
              <a:t> </a:t>
            </a:r>
            <a:br>
              <a:rPr lang="ru-RU" sz="2700" b="1" dirty="0">
                <a:latin typeface="+mn-lt"/>
                <a:sym typeface="Arial" pitchFamily="34" charset="0"/>
              </a:rPr>
            </a:br>
            <a:r>
              <a:rPr lang="ru-RU" sz="2700" b="1" dirty="0">
                <a:latin typeface="+mn-lt"/>
                <a:sym typeface="Arial" pitchFamily="34" charset="0"/>
              </a:rPr>
              <a:t>бактериальной инфекции;</a:t>
            </a:r>
          </a:p>
          <a:p>
            <a:pPr marL="514350" lvl="2" indent="-514350" eaLnBrk="1" fontAlgn="ctr">
              <a:spcAft>
                <a:spcPts val="1200"/>
              </a:spcAft>
              <a:buClr>
                <a:srgbClr val="0070C0"/>
              </a:buClr>
              <a:buSzPct val="100000"/>
              <a:buAutoNum type="arabicPeriod"/>
            </a:pPr>
            <a:r>
              <a:rPr lang="ru-RU" sz="2700" dirty="0">
                <a:latin typeface="+mn-lt"/>
                <a:sym typeface="Arial" pitchFamily="34" charset="0"/>
              </a:rPr>
              <a:t>комбинированная терапии ингибиторами протеаз ВИЧ </a:t>
            </a:r>
            <a:br>
              <a:rPr lang="ru-RU" sz="2700" dirty="0">
                <a:latin typeface="+mn-lt"/>
                <a:sym typeface="Arial" pitchFamily="34" charset="0"/>
              </a:rPr>
            </a:br>
            <a:r>
              <a:rPr lang="ru-RU" sz="2700" dirty="0">
                <a:latin typeface="+mn-lt"/>
                <a:sym typeface="Arial" pitchFamily="34" charset="0"/>
              </a:rPr>
              <a:t>и </a:t>
            </a:r>
            <a:r>
              <a:rPr lang="ru-RU" sz="2700" dirty="0" err="1">
                <a:latin typeface="+mn-lt"/>
                <a:sym typeface="Arial" pitchFamily="34" charset="0"/>
              </a:rPr>
              <a:t>глюкокортикоидами</a:t>
            </a:r>
            <a:r>
              <a:rPr lang="ru-RU" sz="2700" dirty="0">
                <a:latin typeface="+mn-lt"/>
                <a:sym typeface="Arial" pitchFamily="34" charset="0"/>
              </a:rPr>
              <a:t> повышает уровень гликемии;</a:t>
            </a:r>
          </a:p>
          <a:p>
            <a:pPr marL="514350" lvl="2" indent="-514350" eaLnBrk="1" fontAlgn="ctr">
              <a:spcAft>
                <a:spcPts val="1200"/>
              </a:spcAft>
              <a:buClr>
                <a:srgbClr val="0070C0"/>
              </a:buClr>
              <a:buSzPct val="100000"/>
              <a:buAutoNum type="arabicPeriod"/>
            </a:pPr>
            <a:r>
              <a:rPr lang="ru-RU" sz="2700" b="1" dirty="0">
                <a:latin typeface="+mn-lt"/>
                <a:sym typeface="Arial" pitchFamily="34" charset="0"/>
              </a:rPr>
              <a:t>характерно более быстрое развитием ОРДС.</a:t>
            </a:r>
          </a:p>
          <a:p>
            <a:pPr eaLnBrk="1" fontAlgn="ctr"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SzPct val="125000"/>
            </a:pPr>
            <a:r>
              <a:rPr lang="ru-RU" sz="2700" dirty="0">
                <a:latin typeface="+mn-lt"/>
              </a:rPr>
              <a:t>При </a:t>
            </a:r>
            <a:r>
              <a:rPr lang="ru-RU" sz="2700" b="1" dirty="0">
                <a:latin typeface="+mn-lt"/>
              </a:rPr>
              <a:t>легком течении </a:t>
            </a:r>
            <a:r>
              <a:rPr lang="ru-RU" sz="2700" dirty="0">
                <a:latin typeface="+mn-lt"/>
              </a:rPr>
              <a:t>лечение</a:t>
            </a:r>
            <a:r>
              <a:rPr lang="ru-RU" sz="2700" b="1" dirty="0">
                <a:latin typeface="+mn-lt"/>
              </a:rPr>
              <a:t> </a:t>
            </a:r>
            <a:r>
              <a:rPr lang="ru-RU" sz="2700" b="1" dirty="0" err="1">
                <a:latin typeface="+mn-lt"/>
              </a:rPr>
              <a:t>амбулаторно</a:t>
            </a:r>
            <a:r>
              <a:rPr lang="ru-RU" sz="2700" dirty="0">
                <a:latin typeface="+mn-lt"/>
              </a:rPr>
              <a:t>.</a:t>
            </a:r>
          </a:p>
          <a:p>
            <a:pPr eaLnBrk="1" fontAlgn="ctr"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SzPct val="125000"/>
            </a:pPr>
            <a:r>
              <a:rPr lang="ru-RU" sz="2700" dirty="0">
                <a:latin typeface="+mn-lt"/>
              </a:rPr>
              <a:t>При </a:t>
            </a:r>
            <a:r>
              <a:rPr lang="ru-RU" sz="2700" b="1" dirty="0">
                <a:latin typeface="+mn-lt"/>
              </a:rPr>
              <a:t>среднетяжелом течении </a:t>
            </a:r>
            <a:r>
              <a:rPr lang="en-US" sz="2700" dirty="0">
                <a:latin typeface="+mn-lt"/>
              </a:rPr>
              <a:t>COVID-19 </a:t>
            </a:r>
            <a:r>
              <a:rPr lang="ru-RU" sz="2700" dirty="0">
                <a:latin typeface="+mn-lt"/>
              </a:rPr>
              <a:t>необходимо </a:t>
            </a:r>
            <a:br>
              <a:rPr lang="ru-RU" sz="2700" dirty="0">
                <a:latin typeface="+mn-lt"/>
              </a:rPr>
            </a:br>
            <a:r>
              <a:rPr lang="ru-RU" sz="2700" b="1" dirty="0">
                <a:latin typeface="+mn-lt"/>
              </a:rPr>
              <a:t>отменить прием </a:t>
            </a:r>
            <a:r>
              <a:rPr lang="ru-RU" sz="2700" dirty="0" err="1">
                <a:latin typeface="+mn-lt"/>
              </a:rPr>
              <a:t>метформина</a:t>
            </a:r>
            <a:r>
              <a:rPr lang="ru-RU" sz="2700" dirty="0">
                <a:latin typeface="+mn-lt"/>
              </a:rPr>
              <a:t>, арГПП-1, иНГЛТ-2, </a:t>
            </a:r>
            <a:br>
              <a:rPr lang="ru-RU" sz="2700" dirty="0">
                <a:latin typeface="+mn-lt"/>
              </a:rPr>
            </a:br>
            <a:r>
              <a:rPr lang="ru-RU" sz="2700" dirty="0">
                <a:latin typeface="+mn-lt"/>
              </a:rPr>
              <a:t>препаратов </a:t>
            </a:r>
            <a:r>
              <a:rPr lang="ru-RU" sz="2700" dirty="0" err="1">
                <a:latin typeface="+mn-lt"/>
              </a:rPr>
              <a:t>сульфонилмочевины</a:t>
            </a:r>
            <a:r>
              <a:rPr lang="ru-RU" sz="2700" dirty="0">
                <a:latin typeface="+mn-lt"/>
              </a:rPr>
              <a:t>.</a:t>
            </a:r>
          </a:p>
          <a:p>
            <a:pPr eaLnBrk="1" fontAlgn="ctr"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SzPct val="125000"/>
            </a:pPr>
            <a:r>
              <a:rPr lang="ru-RU" sz="2700" b="1" dirty="0">
                <a:solidFill>
                  <a:schemeClr val="tx1"/>
                </a:solidFill>
                <a:latin typeface="+mn-lt"/>
                <a:cs typeface="Arial" pitchFamily="34" charset="0"/>
                <a:sym typeface="Arial" pitchFamily="34" charset="0"/>
              </a:rPr>
              <a:t>Средне/тяжелое течение</a:t>
            </a:r>
            <a:r>
              <a:rPr lang="en-US" sz="2700" b="1" dirty="0">
                <a:solidFill>
                  <a:schemeClr val="tx1"/>
                </a:solidFill>
                <a:latin typeface="+mn-lt"/>
                <a:cs typeface="Arial" pitchFamily="34" charset="0"/>
                <a:sym typeface="Arial" pitchFamily="34" charset="0"/>
              </a:rPr>
              <a:t> </a:t>
            </a:r>
            <a:r>
              <a:rPr lang="en-US" sz="2700" dirty="0">
                <a:solidFill>
                  <a:schemeClr val="tx1"/>
                </a:solidFill>
                <a:latin typeface="+mn-lt"/>
                <a:cs typeface="Arial" pitchFamily="34" charset="0"/>
                <a:sym typeface="Arial" pitchFamily="34" charset="0"/>
              </a:rPr>
              <a:t>COVID-19 – </a:t>
            </a:r>
            <a:r>
              <a:rPr lang="ru-RU" sz="2700" dirty="0">
                <a:solidFill>
                  <a:schemeClr val="tx1"/>
                </a:solidFill>
                <a:latin typeface="+mn-lt"/>
                <a:cs typeface="Arial" pitchFamily="34" charset="0"/>
                <a:sym typeface="Arial" pitchFamily="34" charset="0"/>
              </a:rPr>
              <a:t/>
            </a:r>
            <a:br>
              <a:rPr lang="ru-RU" sz="2700" dirty="0">
                <a:solidFill>
                  <a:schemeClr val="tx1"/>
                </a:solidFill>
                <a:latin typeface="+mn-lt"/>
                <a:cs typeface="Arial" pitchFamily="34" charset="0"/>
                <a:sym typeface="Arial" pitchFamily="34" charset="0"/>
              </a:rPr>
            </a:br>
            <a:r>
              <a:rPr lang="ru-RU" sz="2700" b="1" dirty="0">
                <a:solidFill>
                  <a:schemeClr val="tx1"/>
                </a:solidFill>
                <a:latin typeface="+mn-lt"/>
                <a:cs typeface="Arial" pitchFamily="34" charset="0"/>
                <a:sym typeface="Arial" pitchFamily="34" charset="0"/>
              </a:rPr>
              <a:t>показание для госпитализации. </a:t>
            </a:r>
          </a:p>
          <a:p>
            <a:pPr eaLnBrk="1" fontAlgn="ctr"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SzPct val="125000"/>
            </a:pPr>
            <a:endParaRPr lang="ru-RU" sz="2700" b="1" dirty="0">
              <a:solidFill>
                <a:schemeClr val="tx1"/>
              </a:solidFill>
              <a:latin typeface="+mn-lt"/>
              <a:cs typeface="Arial" pitchFamily="34" charset="0"/>
              <a:sym typeface="Arial" pitchFamily="34" charset="0"/>
            </a:endParaRPr>
          </a:p>
          <a:p>
            <a:pPr eaLnBrk="1" fontAlgn="ctr"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SzPct val="125000"/>
            </a:pPr>
            <a:endParaRPr lang="ru-RU" sz="2700" b="1" dirty="0">
              <a:solidFill>
                <a:schemeClr val="tx1"/>
              </a:solidFill>
              <a:latin typeface="+mn-lt"/>
              <a:cs typeface="Arial" pitchFamily="34" charset="0"/>
              <a:sym typeface="Arial" pitchFamily="34" charset="0"/>
            </a:endParaRPr>
          </a:p>
          <a:p>
            <a:pPr eaLnBrk="1" fontAlgn="ctr"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SzPct val="125000"/>
            </a:pPr>
            <a:endParaRPr lang="ru-RU" sz="2700" b="1" dirty="0">
              <a:solidFill>
                <a:schemeClr val="tx1"/>
              </a:solidFill>
              <a:latin typeface="+mn-lt"/>
              <a:cs typeface="Arial" pitchFamily="34" charset="0"/>
              <a:sym typeface="Arial" pitchFamily="34" charset="0"/>
            </a:endParaRPr>
          </a:p>
          <a:p>
            <a:pPr eaLnBrk="1" fontAlgn="ctr"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SzPct val="125000"/>
            </a:pPr>
            <a:endParaRPr lang="ru-RU" sz="2700" b="1" dirty="0">
              <a:solidFill>
                <a:schemeClr val="tx1"/>
              </a:solidFill>
              <a:latin typeface="+mn-lt"/>
              <a:cs typeface="Arial" pitchFamily="34" charset="0"/>
              <a:sym typeface="Arial" pitchFamily="34" charset="0"/>
            </a:endParaRPr>
          </a:p>
          <a:p>
            <a:pPr eaLnBrk="1" fontAlgn="ctr"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SzPct val="125000"/>
            </a:pPr>
            <a:endParaRPr lang="ru-RU" sz="2700" b="1" dirty="0">
              <a:solidFill>
                <a:schemeClr val="tx1"/>
              </a:solidFill>
              <a:latin typeface="+mn-lt"/>
              <a:cs typeface="Arial" pitchFamily="34" charset="0"/>
              <a:sym typeface="Arial" pitchFamily="34" charset="0"/>
            </a:endParaRPr>
          </a:p>
          <a:p>
            <a:pPr eaLnBrk="1" fontAlgn="ctr"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SzPct val="125000"/>
            </a:pPr>
            <a:endParaRPr lang="ru-RU" sz="2700" b="1" dirty="0">
              <a:solidFill>
                <a:schemeClr val="tx1"/>
              </a:solidFill>
              <a:latin typeface="+mn-lt"/>
              <a:cs typeface="Arial" pitchFamily="34" charset="0"/>
              <a:sym typeface="Arial" pitchFamily="34" charset="0"/>
            </a:endParaRPr>
          </a:p>
          <a:p>
            <a:pPr eaLnBrk="1" fontAlgn="ctr"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SzPct val="125000"/>
            </a:pPr>
            <a:endParaRPr lang="ru-RU" sz="2700" b="1" dirty="0">
              <a:solidFill>
                <a:schemeClr val="tx1"/>
              </a:solidFill>
              <a:latin typeface="+mn-lt"/>
              <a:cs typeface="Arial" pitchFamily="34" charset="0"/>
              <a:sym typeface="Arial" pitchFamily="34" charset="0"/>
            </a:endParaRPr>
          </a:p>
          <a:p>
            <a:pPr eaLnBrk="1" fontAlgn="ctr"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SzPct val="125000"/>
            </a:pPr>
            <a:endParaRPr lang="ru-RU" sz="2700" b="1" dirty="0">
              <a:solidFill>
                <a:schemeClr val="tx1"/>
              </a:solidFill>
              <a:latin typeface="+mn-lt"/>
              <a:cs typeface="Arial" pitchFamily="34" charset="0"/>
              <a:sym typeface="Arial" pitchFamily="34" charset="0"/>
            </a:endParaRPr>
          </a:p>
        </p:txBody>
      </p:sp>
      <p:sp>
        <p:nvSpPr>
          <p:cNvPr id="15" name="TextBox 77"/>
          <p:cNvSpPr txBox="1"/>
          <p:nvPr/>
        </p:nvSpPr>
        <p:spPr>
          <a:xfrm>
            <a:off x="871538" y="696913"/>
            <a:ext cx="1463675" cy="55403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90000"/>
              </a:lnSpc>
            </a:pPr>
            <a:r>
              <a:rPr lang="ru-RU" b="1">
                <a:solidFill>
                  <a:srgbClr val="353535"/>
                </a:solidFill>
                <a:latin typeface="Arial" pitchFamily="34" charset="0"/>
                <a:cs typeface="Arial" pitchFamily="34" charset="0"/>
              </a:rPr>
              <a:t>п. 5.7.</a:t>
            </a:r>
          </a:p>
        </p:txBody>
      </p:sp>
      <p:sp>
        <p:nvSpPr>
          <p:cNvPr id="13" name="TextBox 77"/>
          <p:cNvSpPr/>
          <p:nvPr/>
        </p:nvSpPr>
        <p:spPr>
          <a:xfrm>
            <a:off x="1092200" y="14341185"/>
            <a:ext cx="17238663" cy="55399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square" lIns="0" tIns="0" rIns="0" bIns="0">
            <a:spAutoFit/>
          </a:bodyPr>
          <a:lstStyle/>
          <a:p>
            <a:pPr eaLnBrk="1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Helvetica" pitchFamily="34" charset="0"/>
                <a:cs typeface="Arial" pitchFamily="34" charset="0"/>
              </a:rPr>
              <a:t> 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Helvetica" pitchFamily="34" charset="0"/>
                <a:cs typeface="Arial" pitchFamily="34" charset="0"/>
              </a:rPr>
              <a:t>N.B!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Helvetica" pitchFamily="34" charset="0"/>
                <a:cs typeface="Arial" pitchFamily="34" charset="0"/>
              </a:rPr>
              <a:t> </a:t>
            </a:r>
            <a:r>
              <a:rPr lang="ru-RU" sz="3200" dirty="0">
                <a:latin typeface="Arial" panose="020B0604020202020204" pitchFamily="34" charset="0"/>
                <a:ea typeface="Helvetica" pitchFamily="34" charset="0"/>
                <a:cs typeface="Arial" panose="020B0604020202020204" pitchFamily="34" charset="0"/>
              </a:rPr>
              <a:t>Необходимо учитывать лекарственное взаимодействие при назначении терапии 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ea typeface="Helvetica" pitchFamily="34" charset="0"/>
              <a:cs typeface="Arial" pitchFamily="34" charset="0"/>
            </a:endParaRPr>
          </a:p>
        </p:txBody>
      </p:sp>
      <p:cxnSp>
        <p:nvCxnSpPr>
          <p:cNvPr id="16" name="Прямая соединительная линия 8"/>
          <p:cNvCxnSpPr>
            <a:cxnSpLocks/>
          </p:cNvCxnSpPr>
          <p:nvPr/>
        </p:nvCxnSpPr>
        <p:spPr>
          <a:xfrm>
            <a:off x="1230000" y="14227067"/>
            <a:ext cx="9297723" cy="0"/>
          </a:xfrm>
          <a:prstGeom prst="line">
            <a:avLst/>
          </a:prstGeom>
          <a:noFill/>
          <a:ln w="12700" cap="flat">
            <a:solidFill>
              <a:schemeClr val="bg1">
                <a:lumMod val="50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7" name="Рисунок 16" descr="humanpictos.png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88000"/>
          </a:blip>
          <a:stretch>
            <a:fillRect/>
          </a:stretch>
        </p:blipFill>
        <p:spPr>
          <a:xfrm>
            <a:off x="24141447" y="6931741"/>
            <a:ext cx="2571492" cy="257149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7AE358F-8708-F046-B023-B8AC8DDFAC27}"/>
              </a:ext>
            </a:extLst>
          </p:cNvPr>
          <p:cNvCxnSpPr>
            <a:cxnSpLocks/>
          </p:cNvCxnSpPr>
          <p:nvPr/>
        </p:nvCxnSpPr>
        <p:spPr>
          <a:xfrm>
            <a:off x="804860" y="1765294"/>
            <a:ext cx="12039600" cy="0"/>
          </a:xfrm>
          <a:prstGeom prst="line">
            <a:avLst/>
          </a:prstGeom>
          <a:noFill/>
          <a:ln w="190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A03B8DC-3378-754D-8754-53F11C2FD6E2}"/>
              </a:ext>
            </a:extLst>
          </p:cNvPr>
          <p:cNvCxnSpPr>
            <a:cxnSpLocks/>
          </p:cNvCxnSpPr>
          <p:nvPr/>
        </p:nvCxnSpPr>
        <p:spPr>
          <a:xfrm>
            <a:off x="804860" y="1726329"/>
            <a:ext cx="3263901" cy="0"/>
          </a:xfrm>
          <a:prstGeom prst="line">
            <a:avLst/>
          </a:prstGeom>
          <a:noFill/>
          <a:ln w="73025" cap="flat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14">
            <a:extLst>
              <a:ext uri="{FF2B5EF4-FFF2-40B4-BE49-F238E27FC236}">
                <a16:creationId xmlns:a16="http://schemas.microsoft.com/office/drawing/2014/main" id="{A481BA69-07AB-5F4B-B7CD-48A7BAA48CE8}"/>
              </a:ext>
            </a:extLst>
          </p:cNvPr>
          <p:cNvSpPr/>
          <p:nvPr/>
        </p:nvSpPr>
        <p:spPr>
          <a:xfrm>
            <a:off x="889000" y="10303478"/>
            <a:ext cx="10510519" cy="3650389"/>
          </a:xfrm>
          <a:prstGeom prst="roundRect">
            <a:avLst>
              <a:gd name="adj" fmla="val 3094"/>
            </a:avLst>
          </a:prstGeom>
          <a:solidFill>
            <a:schemeClr val="accent1">
              <a:lumMod val="40000"/>
              <a:lumOff val="60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83534" tIns="83534" rIns="83534" bIns="83534" spcCol="38100" anchor="ctr"/>
          <a:lstStyle/>
          <a:p>
            <a:pPr defTabSz="2101265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latin typeface="Arial" panose="020B0604020202020204" pitchFamily="34" charset="0"/>
              <a:ea typeface="Open Sans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0" name="Скругленный прямоугольник 14">
            <a:extLst>
              <a:ext uri="{FF2B5EF4-FFF2-40B4-BE49-F238E27FC236}">
                <a16:creationId xmlns:a16="http://schemas.microsoft.com/office/drawing/2014/main" id="{A481BA69-07AB-5F4B-B7CD-48A7BAA48CE8}"/>
              </a:ext>
            </a:extLst>
          </p:cNvPr>
          <p:cNvSpPr/>
          <p:nvPr/>
        </p:nvSpPr>
        <p:spPr>
          <a:xfrm>
            <a:off x="877031" y="7313625"/>
            <a:ext cx="10522488" cy="2602535"/>
          </a:xfrm>
          <a:prstGeom prst="roundRect">
            <a:avLst>
              <a:gd name="adj" fmla="val 2552"/>
            </a:avLst>
          </a:prstGeom>
          <a:solidFill>
            <a:schemeClr val="accent1">
              <a:lumMod val="20000"/>
              <a:lumOff val="80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83534" tIns="83534" rIns="83534" bIns="83534" spcCol="38100" anchor="ctr"/>
          <a:lstStyle/>
          <a:p>
            <a:pPr defTabSz="2101265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latin typeface="Arial" panose="020B0604020202020204" pitchFamily="34" charset="0"/>
              <a:ea typeface="Open Sans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6" name="Скругленный прямоугольник 14"/>
          <p:cNvSpPr/>
          <p:nvPr/>
        </p:nvSpPr>
        <p:spPr>
          <a:xfrm>
            <a:off x="877030" y="2306895"/>
            <a:ext cx="10522489" cy="4619412"/>
          </a:xfrm>
          <a:prstGeom prst="roundRect">
            <a:avLst>
              <a:gd name="adj" fmla="val 4276"/>
            </a:avLst>
          </a:prstGeom>
          <a:solidFill>
            <a:srgbClr val="FFE7E7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83534" tIns="83534" rIns="83534" bIns="83534" spcCol="38100" anchor="ctr"/>
          <a:lstStyle/>
          <a:p>
            <a:pPr defTabSz="2101265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latin typeface="Arial" panose="020B0604020202020204" pitchFamily="34" charset="0"/>
              <a:ea typeface="Open Sans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aphicFrame>
        <p:nvGraphicFramePr>
          <p:cNvPr id="37892" name="Объект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037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37892" name="Объект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77"/>
          <p:cNvSpPr txBox="1"/>
          <p:nvPr/>
        </p:nvSpPr>
        <p:spPr>
          <a:xfrm>
            <a:off x="2478088" y="656273"/>
            <a:ext cx="16470312" cy="6096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90000"/>
              </a:lnSpc>
            </a:pPr>
            <a:r>
              <a:rPr lang="ru-RU" sz="4400" b="1" dirty="0">
                <a:solidFill>
                  <a:srgbClr val="C00000"/>
                </a:solidFill>
                <a:latin typeface="Arial" pitchFamily="34" charset="0"/>
              </a:rPr>
              <a:t>Особые группы пациентов</a:t>
            </a:r>
            <a:r>
              <a:rPr lang="en-US" sz="4400" b="1" dirty="0">
                <a:solidFill>
                  <a:srgbClr val="C00000"/>
                </a:solidFill>
                <a:latin typeface="Arial" pitchFamily="34" charset="0"/>
              </a:rPr>
              <a:t> [2]</a:t>
            </a:r>
            <a:r>
              <a:rPr lang="ru-RU" sz="4400" b="1" dirty="0">
                <a:solidFill>
                  <a:srgbClr val="C00000"/>
                </a:solidFill>
                <a:latin typeface="Arial" pitchFamily="34" charset="0"/>
              </a:rPr>
              <a:t> </a:t>
            </a:r>
            <a:endParaRPr lang="ru-RU" sz="4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4"/>
          <p:cNvSpPr/>
          <p:nvPr/>
        </p:nvSpPr>
        <p:spPr>
          <a:xfrm>
            <a:off x="11887200" y="2306895"/>
            <a:ext cx="9573846" cy="11920172"/>
          </a:xfrm>
          <a:prstGeom prst="roundRect">
            <a:avLst>
              <a:gd name="adj" fmla="val 1649"/>
            </a:avLst>
          </a:prstGeom>
          <a:solidFill>
            <a:srgbClr val="E8ECFE"/>
          </a:solidFill>
          <a:ln w="381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83534" tIns="83534" rIns="83534" bIns="83534" spcCol="38100" anchor="ctr"/>
          <a:lstStyle/>
          <a:p>
            <a:pPr defTabSz="2101265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latin typeface="Arial" panose="020B0604020202020204" pitchFamily="34" charset="0"/>
              <a:ea typeface="Open Sans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TextBox 77"/>
          <p:cNvSpPr txBox="1"/>
          <p:nvPr/>
        </p:nvSpPr>
        <p:spPr>
          <a:xfrm>
            <a:off x="871538" y="696913"/>
            <a:ext cx="1463675" cy="55403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90000"/>
              </a:lnSpc>
            </a:pPr>
            <a:r>
              <a:rPr lang="ru-RU" b="1">
                <a:solidFill>
                  <a:srgbClr val="353535"/>
                </a:solidFill>
                <a:latin typeface="Arial" pitchFamily="34" charset="0"/>
                <a:cs typeface="Arial" pitchFamily="34" charset="0"/>
              </a:rPr>
              <a:t>п. 5.7.</a:t>
            </a:r>
          </a:p>
        </p:txBody>
      </p:sp>
      <p:sp>
        <p:nvSpPr>
          <p:cNvPr id="13" name="TextBox 77"/>
          <p:cNvSpPr/>
          <p:nvPr/>
        </p:nvSpPr>
        <p:spPr>
          <a:xfrm>
            <a:off x="807720" y="14341185"/>
            <a:ext cx="17238663" cy="55399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square" lIns="0" tIns="0" rIns="0" bIns="0">
            <a:spAutoFit/>
          </a:bodyPr>
          <a:lstStyle/>
          <a:p>
            <a:pPr eaLnBrk="1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Helvetica" pitchFamily="34" charset="0"/>
                <a:cs typeface="Arial" pitchFamily="34" charset="0"/>
              </a:rPr>
              <a:t> 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Helvetica" pitchFamily="34" charset="0"/>
                <a:cs typeface="Arial" pitchFamily="34" charset="0"/>
              </a:rPr>
              <a:t>N.B!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Helvetica" pitchFamily="34" charset="0"/>
                <a:cs typeface="Arial" pitchFamily="34" charset="0"/>
              </a:rPr>
              <a:t> </a:t>
            </a:r>
            <a:r>
              <a:rPr lang="ru-RU" sz="3200" dirty="0">
                <a:latin typeface="Arial" panose="020B0604020202020204" pitchFamily="34" charset="0"/>
                <a:ea typeface="Helvetica" pitchFamily="34" charset="0"/>
                <a:cs typeface="Arial" panose="020B0604020202020204" pitchFamily="34" charset="0"/>
              </a:rPr>
              <a:t>Необходимо учитывать лекарственное взаимодействие при назначении терапии 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ea typeface="Helvetica" pitchFamily="34" charset="0"/>
              <a:cs typeface="Arial" pitchFamily="34" charset="0"/>
            </a:endParaRPr>
          </a:p>
        </p:txBody>
      </p:sp>
      <p:cxnSp>
        <p:nvCxnSpPr>
          <p:cNvPr id="16" name="Прямая соединительная линия 8"/>
          <p:cNvCxnSpPr>
            <a:cxnSpLocks/>
          </p:cNvCxnSpPr>
          <p:nvPr/>
        </p:nvCxnSpPr>
        <p:spPr>
          <a:xfrm>
            <a:off x="945520" y="14227067"/>
            <a:ext cx="9297723" cy="0"/>
          </a:xfrm>
          <a:prstGeom prst="line">
            <a:avLst/>
          </a:prstGeom>
          <a:noFill/>
          <a:ln w="12700" cap="flat">
            <a:solidFill>
              <a:schemeClr val="bg1">
                <a:lumMod val="50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7" name="Рисунок 16" descr="humanpictos.png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88000"/>
          </a:blip>
          <a:stretch>
            <a:fillRect/>
          </a:stretch>
        </p:blipFill>
        <p:spPr>
          <a:xfrm>
            <a:off x="24141447" y="6931741"/>
            <a:ext cx="2571492" cy="257149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7AE358F-8708-F046-B023-B8AC8DDFAC27}"/>
              </a:ext>
            </a:extLst>
          </p:cNvPr>
          <p:cNvCxnSpPr>
            <a:cxnSpLocks/>
          </p:cNvCxnSpPr>
          <p:nvPr/>
        </p:nvCxnSpPr>
        <p:spPr>
          <a:xfrm>
            <a:off x="804860" y="1765294"/>
            <a:ext cx="12039600" cy="0"/>
          </a:xfrm>
          <a:prstGeom prst="line">
            <a:avLst/>
          </a:prstGeom>
          <a:noFill/>
          <a:ln w="190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A03B8DC-3378-754D-8754-53F11C2FD6E2}"/>
              </a:ext>
            </a:extLst>
          </p:cNvPr>
          <p:cNvCxnSpPr>
            <a:cxnSpLocks/>
          </p:cNvCxnSpPr>
          <p:nvPr/>
        </p:nvCxnSpPr>
        <p:spPr>
          <a:xfrm>
            <a:off x="804860" y="1726329"/>
            <a:ext cx="3263901" cy="0"/>
          </a:xfrm>
          <a:prstGeom prst="line">
            <a:avLst/>
          </a:prstGeom>
          <a:noFill/>
          <a:ln w="73025" cap="flat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7" name="Прямоугольник 10"/>
          <p:cNvSpPr/>
          <p:nvPr/>
        </p:nvSpPr>
        <p:spPr>
          <a:xfrm>
            <a:off x="1049580" y="2494272"/>
            <a:ext cx="1008578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 eaLnBrk="1" fontAlgn="ctr">
              <a:spcAft>
                <a:spcPts val="1200"/>
              </a:spcAft>
              <a:buClr>
                <a:srgbClr val="0070C0"/>
              </a:buClr>
              <a:buSzPct val="100000"/>
            </a:pPr>
            <a:r>
              <a:rPr lang="ru-RU" sz="2700" b="1" dirty="0">
                <a:latin typeface="+mn-lt"/>
              </a:rPr>
              <a:t>     БОЛЬНЫЕ ХОБЛ</a:t>
            </a:r>
            <a:r>
              <a:rPr lang="ru-RU" sz="2700" b="1" dirty="0">
                <a:latin typeface="+mn-lt"/>
                <a:sym typeface="Arial" pitchFamily="34" charset="0"/>
              </a:rPr>
              <a:t>:</a:t>
            </a:r>
          </a:p>
          <a:p>
            <a:pPr marL="514350" lvl="2" indent="-514350" eaLnBrk="1" fontAlgn="ctr">
              <a:spcAft>
                <a:spcPts val="600"/>
              </a:spcAft>
              <a:buClr>
                <a:srgbClr val="C00000"/>
              </a:buClr>
              <a:buSzPct val="100000"/>
              <a:buAutoNum type="arabicPeriod"/>
            </a:pPr>
            <a:r>
              <a:rPr lang="ru-RU" sz="2700" b="1" dirty="0">
                <a:latin typeface="+mn-lt"/>
                <a:sym typeface="Arial" pitchFamily="34" charset="0"/>
              </a:rPr>
              <a:t>базисная терапия </a:t>
            </a:r>
            <a:r>
              <a:rPr lang="ru-RU" sz="2700" b="1" dirty="0" err="1">
                <a:latin typeface="+mn-lt"/>
                <a:sym typeface="Arial" pitchFamily="34" charset="0"/>
              </a:rPr>
              <a:t>бронхолитиками</a:t>
            </a:r>
            <a:r>
              <a:rPr lang="ru-RU" sz="2700" b="1" dirty="0">
                <a:latin typeface="+mn-lt"/>
                <a:sym typeface="Arial" pitchFamily="34" charset="0"/>
              </a:rPr>
              <a:t> </a:t>
            </a:r>
            <a:r>
              <a:rPr lang="ru-RU" sz="2700" dirty="0">
                <a:latin typeface="+mn-lt"/>
                <a:sym typeface="Arial" pitchFamily="34" charset="0"/>
              </a:rPr>
              <a:t>длительного действия </a:t>
            </a:r>
            <a:r>
              <a:rPr lang="ru-RU" sz="2700" b="1" dirty="0">
                <a:latin typeface="+mn-lt"/>
                <a:sym typeface="Arial" pitchFamily="34" charset="0"/>
              </a:rPr>
              <a:t>продолжается или назначается</a:t>
            </a:r>
            <a:r>
              <a:rPr lang="ru-RU" sz="2700" dirty="0">
                <a:latin typeface="+mn-lt"/>
                <a:sym typeface="Arial" pitchFamily="34" charset="0"/>
              </a:rPr>
              <a:t>, если не</a:t>
            </a:r>
            <a:r>
              <a:rPr lang="ru-RU" sz="2700" dirty="0">
                <a:ea typeface="Times New Roman" pitchFamily="18" charset="0"/>
                <a:cs typeface="Arial" pitchFamily="34" charset="0"/>
                <a:sym typeface="Arial" pitchFamily="34" charset="0"/>
              </a:rPr>
              <a:t> </a:t>
            </a:r>
            <a:r>
              <a:rPr lang="ru-RU" sz="2700" dirty="0">
                <a:latin typeface="+mn-lt"/>
                <a:sym typeface="Arial" pitchFamily="34" charset="0"/>
              </a:rPr>
              <a:t>была назначена ранее;</a:t>
            </a:r>
          </a:p>
          <a:p>
            <a:pPr marL="514350" lvl="2" indent="-514350" eaLnBrk="1" fontAlgn="ctr">
              <a:spcAft>
                <a:spcPts val="600"/>
              </a:spcAft>
              <a:buClr>
                <a:srgbClr val="C00000"/>
              </a:buClr>
              <a:buSzPct val="100000"/>
              <a:buAutoNum type="arabicPeriod"/>
            </a:pPr>
            <a:r>
              <a:rPr lang="ru-RU" sz="2700" dirty="0">
                <a:solidFill>
                  <a:schemeClr val="tx1"/>
                </a:solidFill>
                <a:latin typeface="+mn-lt"/>
                <a:cs typeface="Arial" pitchFamily="34" charset="0"/>
                <a:sym typeface="Arial" pitchFamily="34" charset="0"/>
              </a:rPr>
              <a:t>ингаляционные ГК должны использоваться в виде дозированных аэрозолей или</a:t>
            </a:r>
            <a:r>
              <a:rPr lang="ru-RU" sz="2700" dirty="0">
                <a:ea typeface="Times New Roman" pitchFamily="18" charset="0"/>
                <a:cs typeface="Arial" pitchFamily="34" charset="0"/>
                <a:sym typeface="Arial" pitchFamily="34" charset="0"/>
              </a:rPr>
              <a:t> </a:t>
            </a:r>
            <a:r>
              <a:rPr lang="ru-RU" sz="2700" dirty="0">
                <a:solidFill>
                  <a:schemeClr val="tx1"/>
                </a:solidFill>
                <a:latin typeface="+mn-lt"/>
                <a:cs typeface="Arial" pitchFamily="34" charset="0"/>
                <a:sym typeface="Arial" pitchFamily="34" charset="0"/>
              </a:rPr>
              <a:t>порошков;</a:t>
            </a:r>
          </a:p>
          <a:p>
            <a:pPr marL="514350" lvl="2" indent="-514350" eaLnBrk="1" fontAlgn="ctr">
              <a:spcAft>
                <a:spcPts val="600"/>
              </a:spcAft>
              <a:buClr>
                <a:srgbClr val="C00000"/>
              </a:buClr>
              <a:buSzPct val="100000"/>
              <a:buAutoNum type="arabicPeriod"/>
            </a:pPr>
            <a:r>
              <a:rPr lang="ru-RU" sz="2700" dirty="0" err="1">
                <a:solidFill>
                  <a:schemeClr val="tx1"/>
                </a:solidFill>
                <a:latin typeface="+mn-lt"/>
                <a:cs typeface="Arial" pitchFamily="34" charset="0"/>
                <a:sym typeface="Arial" pitchFamily="34" charset="0"/>
              </a:rPr>
              <a:t>небулайзерная</a:t>
            </a:r>
            <a:r>
              <a:rPr lang="ru-RU" sz="2700" dirty="0">
                <a:solidFill>
                  <a:schemeClr val="tx1"/>
                </a:solidFill>
                <a:latin typeface="+mn-lt"/>
                <a:cs typeface="Arial" pitchFamily="34" charset="0"/>
                <a:sym typeface="Arial" pitchFamily="34" charset="0"/>
              </a:rPr>
              <a:t> терапия лишь по жизненным показаниям </a:t>
            </a:r>
          </a:p>
          <a:p>
            <a:pPr marL="514350" lvl="2" indent="-514350" eaLnBrk="1" fontAlgn="ctr">
              <a:spcAft>
                <a:spcPts val="600"/>
              </a:spcAft>
              <a:buClr>
                <a:srgbClr val="C00000"/>
              </a:buClr>
              <a:buSzPct val="100000"/>
              <a:buAutoNum type="arabicPeriod"/>
            </a:pPr>
            <a:r>
              <a:rPr lang="ru-RU" sz="2700" dirty="0">
                <a:solidFill>
                  <a:schemeClr val="tx1"/>
                </a:solidFill>
                <a:latin typeface="+mn-lt"/>
                <a:cs typeface="Arial" pitchFamily="34" charset="0"/>
                <a:sym typeface="Arial" pitchFamily="34" charset="0"/>
              </a:rPr>
              <a:t>системные ГК должны применяться по правилам лечения обострения ХОБЛ.</a:t>
            </a:r>
          </a:p>
        </p:txBody>
      </p:sp>
      <p:sp>
        <p:nvSpPr>
          <p:cNvPr id="28" name="Прямоугольник 10"/>
          <p:cNvSpPr/>
          <p:nvPr/>
        </p:nvSpPr>
        <p:spPr>
          <a:xfrm>
            <a:off x="1049580" y="10547178"/>
            <a:ext cx="10085780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 eaLnBrk="1" fontAlgn="ctr">
              <a:spcAft>
                <a:spcPts val="1200"/>
              </a:spcAft>
              <a:buClr>
                <a:srgbClr val="0070C0"/>
              </a:buClr>
              <a:buSzPct val="100000"/>
            </a:pPr>
            <a:r>
              <a:rPr lang="ru-RU" sz="2700" b="1" dirty="0">
                <a:latin typeface="+mn-lt"/>
              </a:rPr>
              <a:t>     БОЛЬНЫЕ ТУБЕРКУЛЕЗОМ</a:t>
            </a:r>
            <a:r>
              <a:rPr lang="ru-RU" sz="2700" b="1" dirty="0">
                <a:latin typeface="+mn-lt"/>
                <a:sym typeface="Arial" pitchFamily="34" charset="0"/>
              </a:rPr>
              <a:t>:</a:t>
            </a:r>
          </a:p>
          <a:p>
            <a:pPr marL="514350" indent="-514350" eaLnBrk="1" fontAlgn="ctr">
              <a:spcAft>
                <a:spcPts val="600"/>
              </a:spcAft>
              <a:buClr>
                <a:srgbClr val="C00000"/>
              </a:buClr>
              <a:buSzPct val="100000"/>
              <a:buFont typeface="+mj-lt"/>
              <a:buAutoNum type="arabicPeriod"/>
            </a:pPr>
            <a:r>
              <a:rPr lang="ru-RU" sz="2700" dirty="0">
                <a:latin typeface="+mn-lt"/>
                <a:sym typeface="Arial" pitchFamily="34" charset="0"/>
              </a:rPr>
              <a:t>вероятно наличие туберкулезной инфекции, в том числе латентной, </a:t>
            </a:r>
            <a:r>
              <a:rPr lang="ru-RU" sz="2700" b="1" dirty="0">
                <a:latin typeface="+mn-lt"/>
                <a:sym typeface="Arial" pitchFamily="34" charset="0"/>
              </a:rPr>
              <a:t>утяжеляет течение COVID-19</a:t>
            </a:r>
            <a:r>
              <a:rPr lang="ru-RU" sz="2700" dirty="0">
                <a:latin typeface="+mn-lt"/>
                <a:sym typeface="Arial" pitchFamily="34" charset="0"/>
              </a:rPr>
              <a:t>;</a:t>
            </a:r>
          </a:p>
          <a:p>
            <a:pPr marL="514350" indent="-514350" eaLnBrk="1" fontAlgn="ctr">
              <a:spcAft>
                <a:spcPts val="600"/>
              </a:spcAft>
              <a:buClr>
                <a:srgbClr val="C00000"/>
              </a:buClr>
              <a:buSzPct val="100000"/>
              <a:buFont typeface="+mj-lt"/>
              <a:buAutoNum type="arabicPeriod"/>
            </a:pPr>
            <a:r>
              <a:rPr lang="ru-RU" sz="2700" dirty="0">
                <a:latin typeface="+mn-lt"/>
                <a:sym typeface="Arial" pitchFamily="34" charset="0"/>
              </a:rPr>
              <a:t>учитывая высокую вероятность развития </a:t>
            </a:r>
            <a:r>
              <a:rPr lang="ru-RU" sz="2700" dirty="0" err="1">
                <a:latin typeface="+mn-lt"/>
                <a:sym typeface="Arial" pitchFamily="34" charset="0"/>
              </a:rPr>
              <a:t>лимфопении</a:t>
            </a:r>
            <a:r>
              <a:rPr lang="ru-RU" sz="2700" dirty="0">
                <a:latin typeface="+mn-lt"/>
                <a:sym typeface="Arial" pitchFamily="34" charset="0"/>
              </a:rPr>
              <a:t> у</a:t>
            </a:r>
            <a:r>
              <a:rPr lang="ru-RU" sz="2700" dirty="0">
                <a:latin typeface="+mn-lt"/>
                <a:ea typeface="Times New Roman" pitchFamily="18" charset="0"/>
                <a:cs typeface="Arial" pitchFamily="34" charset="0"/>
                <a:sym typeface="Arial" pitchFamily="34" charset="0"/>
              </a:rPr>
              <a:t> </a:t>
            </a:r>
            <a:r>
              <a:rPr lang="ru-RU" sz="2700" dirty="0">
                <a:latin typeface="+mn-lt"/>
                <a:sym typeface="Arial" pitchFamily="34" charset="0"/>
              </a:rPr>
              <a:t>пациентов с COVID-19, целесообразно проводить </a:t>
            </a:r>
            <a:r>
              <a:rPr lang="ru-RU" sz="2700" b="1" dirty="0">
                <a:latin typeface="+mn-lt"/>
                <a:sym typeface="Arial" pitchFamily="34" charset="0"/>
              </a:rPr>
              <a:t>тестирование методом ELISPOT</a:t>
            </a:r>
            <a:r>
              <a:rPr lang="ru-RU" sz="2700" dirty="0">
                <a:latin typeface="+mn-lt"/>
                <a:sym typeface="Arial" pitchFamily="34" charset="0"/>
              </a:rPr>
              <a:t>.</a:t>
            </a:r>
            <a:endParaRPr lang="ru-RU" sz="2700" dirty="0">
              <a:solidFill>
                <a:schemeClr val="tx1"/>
              </a:solidFill>
              <a:latin typeface="+mn-lt"/>
              <a:cs typeface="Arial" pitchFamily="34" charset="0"/>
              <a:sym typeface="Arial" pitchFamily="34" charset="0"/>
            </a:endParaRPr>
          </a:p>
        </p:txBody>
      </p:sp>
      <p:sp>
        <p:nvSpPr>
          <p:cNvPr id="29" name="Прямоугольник 10"/>
          <p:cNvSpPr/>
          <p:nvPr/>
        </p:nvSpPr>
        <p:spPr>
          <a:xfrm>
            <a:off x="12244426" y="2494272"/>
            <a:ext cx="9216620" cy="1228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 eaLnBrk="1" fontAlgn="ctr">
              <a:spcAft>
                <a:spcPts val="1200"/>
              </a:spcAft>
              <a:buClr>
                <a:srgbClr val="0070C0"/>
              </a:buClr>
              <a:buSzPct val="100000"/>
            </a:pPr>
            <a:r>
              <a:rPr lang="ru-RU" sz="2700" b="1" dirty="0">
                <a:latin typeface="+mn-lt"/>
              </a:rPr>
              <a:t>     БОЛЬНЫЕ ИММУНОВОСПАЛИТЕЛЬНЫМИ РЕВМАТИЧЕСКИМИ ЗАБОЛЕВАНИЯМИ</a:t>
            </a:r>
            <a:r>
              <a:rPr lang="ru-RU" sz="2700" b="1" dirty="0">
                <a:latin typeface="+mn-lt"/>
                <a:sym typeface="Arial" pitchFamily="34" charset="0"/>
              </a:rPr>
              <a:t>:</a:t>
            </a:r>
          </a:p>
          <a:p>
            <a:pPr marL="457200" lvl="2" indent="-457200" eaLnBrk="1" fontAlgn="ctr">
              <a:spcAft>
                <a:spcPts val="1200"/>
              </a:spcAft>
              <a:buClr>
                <a:srgbClr val="0070C0"/>
              </a:buClr>
              <a:buSzPct val="100000"/>
            </a:pPr>
            <a:r>
              <a:rPr lang="ru-RU" sz="2700" dirty="0">
                <a:latin typeface="+mn-lt"/>
                <a:sym typeface="Arial" pitchFamily="34" charset="0"/>
              </a:rPr>
              <a:t>     госпитализация в стационар только по ургентным показаниям с предоставлением лабораторных данных об отсутствия инфицирования </a:t>
            </a:r>
            <a:r>
              <a:rPr lang="en-US" sz="2700" dirty="0">
                <a:latin typeface="+mn-lt"/>
                <a:sym typeface="Arial" pitchFamily="34" charset="0"/>
              </a:rPr>
              <a:t>COVID-19</a:t>
            </a:r>
            <a:r>
              <a:rPr lang="ru-RU" sz="2700" dirty="0">
                <a:latin typeface="+mn-lt"/>
                <a:sym typeface="Arial" pitchFamily="34" charset="0"/>
              </a:rPr>
              <a:t>;</a:t>
            </a:r>
            <a:endParaRPr lang="en-US" sz="2700" dirty="0">
              <a:latin typeface="+mn-lt"/>
              <a:sym typeface="Arial" pitchFamily="34" charset="0"/>
            </a:endParaRPr>
          </a:p>
          <a:p>
            <a:pPr marL="514350" lvl="2" indent="-514350" eaLnBrk="1" fontAlgn="ctr">
              <a:spcAft>
                <a:spcPts val="1200"/>
              </a:spcAft>
              <a:buClr>
                <a:srgbClr val="0070C0"/>
              </a:buClr>
              <a:buSzPct val="100000"/>
              <a:buAutoNum type="arabicPeriod"/>
            </a:pPr>
            <a:r>
              <a:rPr lang="ru-RU" sz="2700" dirty="0">
                <a:latin typeface="+mn-lt"/>
                <a:sym typeface="Arial" pitchFamily="34" charset="0"/>
              </a:rPr>
              <a:t>в случае инфицирование SARS-CoV-2 </a:t>
            </a:r>
            <a:r>
              <a:rPr lang="ru-RU" sz="2700" b="1" dirty="0">
                <a:latin typeface="+mn-lt"/>
                <a:sym typeface="Arial" pitchFamily="34" charset="0"/>
              </a:rPr>
              <a:t>временно прервать </a:t>
            </a:r>
            <a:r>
              <a:rPr lang="ru-RU" sz="2700" dirty="0">
                <a:latin typeface="+mn-lt"/>
                <a:sym typeface="Arial" pitchFamily="34" charset="0"/>
              </a:rPr>
              <a:t>лечение стандартными </a:t>
            </a:r>
            <a:r>
              <a:rPr lang="ru-RU" sz="2700" b="1" dirty="0">
                <a:latin typeface="+mn-lt"/>
                <a:sym typeface="Arial" pitchFamily="34" charset="0"/>
              </a:rPr>
              <a:t>базисными противовоспалительными препаратами</a:t>
            </a:r>
            <a:r>
              <a:rPr lang="ru-RU" sz="2700" dirty="0">
                <a:latin typeface="+mn-lt"/>
                <a:sym typeface="Arial" pitchFamily="34" charset="0"/>
              </a:rPr>
              <a:t> (БПВП);</a:t>
            </a:r>
          </a:p>
          <a:p>
            <a:pPr marL="514350" lvl="2" indent="-514350" eaLnBrk="1" fontAlgn="ctr">
              <a:spcAft>
                <a:spcPts val="1200"/>
              </a:spcAft>
              <a:buClr>
                <a:srgbClr val="0070C0"/>
              </a:buClr>
              <a:buSzPct val="100000"/>
              <a:buAutoNum type="arabicPeriod"/>
            </a:pPr>
            <a:r>
              <a:rPr lang="ru-RU" sz="2700" b="1" dirty="0">
                <a:solidFill>
                  <a:schemeClr val="tx1"/>
                </a:solidFill>
                <a:latin typeface="+mn-lt"/>
                <a:cs typeface="Arial" pitchFamily="34" charset="0"/>
                <a:sym typeface="Arial" pitchFamily="34" charset="0"/>
              </a:rPr>
              <a:t>продолжить прием 4-аминохинолиновых препаратов </a:t>
            </a:r>
            <a:r>
              <a:rPr lang="ru-RU" sz="2700" dirty="0">
                <a:solidFill>
                  <a:schemeClr val="tx1"/>
                </a:solidFill>
                <a:latin typeface="+mn-lt"/>
                <a:cs typeface="Arial" pitchFamily="34" charset="0"/>
                <a:sym typeface="Arial" pitchFamily="34" charset="0"/>
              </a:rPr>
              <a:t>(или назначить их при отсутствии противопоказаний) и </a:t>
            </a:r>
            <a:r>
              <a:rPr lang="ru-RU" sz="2700" dirty="0" err="1">
                <a:solidFill>
                  <a:schemeClr val="tx1"/>
                </a:solidFill>
                <a:latin typeface="+mn-lt"/>
                <a:cs typeface="Arial" pitchFamily="34" charset="0"/>
                <a:sym typeface="Arial" pitchFamily="34" charset="0"/>
              </a:rPr>
              <a:t>сульфасалазина</a:t>
            </a:r>
            <a:r>
              <a:rPr lang="ru-RU" sz="2700" dirty="0">
                <a:solidFill>
                  <a:schemeClr val="tx1"/>
                </a:solidFill>
                <a:latin typeface="+mn-lt"/>
                <a:cs typeface="Arial" pitchFamily="34" charset="0"/>
                <a:sym typeface="Arial" pitchFamily="34" charset="0"/>
              </a:rPr>
              <a:t>;</a:t>
            </a:r>
          </a:p>
          <a:p>
            <a:pPr marL="514350" lvl="2" indent="-514350" eaLnBrk="1" fontAlgn="ctr">
              <a:spcAft>
                <a:spcPts val="1200"/>
              </a:spcAft>
              <a:buClr>
                <a:srgbClr val="0070C0"/>
              </a:buClr>
              <a:buSzPct val="100000"/>
              <a:buAutoNum type="arabicPeriod"/>
            </a:pPr>
            <a:r>
              <a:rPr lang="ru-RU" sz="2700" b="1" dirty="0">
                <a:solidFill>
                  <a:schemeClr val="tx1"/>
                </a:solidFill>
                <a:latin typeface="+mn-lt"/>
                <a:cs typeface="Arial" pitchFamily="34" charset="0"/>
                <a:sym typeface="Arial" pitchFamily="34" charset="0"/>
              </a:rPr>
              <a:t>возможно применение НПВП в низких дозах </a:t>
            </a:r>
            <a:r>
              <a:rPr lang="ru-RU" sz="2700" dirty="0">
                <a:solidFill>
                  <a:schemeClr val="tx1"/>
                </a:solidFill>
                <a:latin typeface="+mn-lt"/>
                <a:cs typeface="Arial" pitchFamily="34" charset="0"/>
                <a:sym typeface="Arial" pitchFamily="34" charset="0"/>
              </a:rPr>
              <a:t>(ибупрофен, </a:t>
            </a:r>
            <a:r>
              <a:rPr lang="ru-RU" sz="2700" dirty="0" err="1">
                <a:solidFill>
                  <a:schemeClr val="tx1"/>
                </a:solidFill>
                <a:latin typeface="+mn-lt"/>
                <a:cs typeface="Arial" pitchFamily="34" charset="0"/>
                <a:sym typeface="Arial" pitchFamily="34" charset="0"/>
              </a:rPr>
              <a:t>кетопрофен</a:t>
            </a:r>
            <a:r>
              <a:rPr lang="ru-RU" sz="2700" dirty="0">
                <a:solidFill>
                  <a:schemeClr val="tx1"/>
                </a:solidFill>
                <a:latin typeface="+mn-lt"/>
                <a:cs typeface="Arial" pitchFamily="34" charset="0"/>
                <a:sym typeface="Arial" pitchFamily="34" charset="0"/>
              </a:rPr>
              <a:t>) и парацетамола в</a:t>
            </a:r>
            <a:r>
              <a:rPr lang="ru-RU" sz="2700" dirty="0">
                <a:ea typeface="Times New Roman" pitchFamily="18" charset="0"/>
                <a:cs typeface="Arial" pitchFamily="34" charset="0"/>
                <a:sym typeface="Arial" pitchFamily="34" charset="0"/>
              </a:rPr>
              <a:t> </a:t>
            </a:r>
            <a:r>
              <a:rPr lang="ru-RU" sz="2700" dirty="0">
                <a:solidFill>
                  <a:schemeClr val="tx1"/>
                </a:solidFill>
                <a:latin typeface="+mn-lt"/>
                <a:cs typeface="Arial" pitchFamily="34" charset="0"/>
                <a:sym typeface="Arial" pitchFamily="34" charset="0"/>
              </a:rPr>
              <a:t>качестве жаропонижающих препаратов;</a:t>
            </a:r>
          </a:p>
          <a:p>
            <a:pPr marL="514350" lvl="2" indent="-514350" eaLnBrk="1" fontAlgn="ctr">
              <a:spcAft>
                <a:spcPts val="1200"/>
              </a:spcAft>
              <a:buClr>
                <a:srgbClr val="0070C0"/>
              </a:buClr>
              <a:buSzPct val="100000"/>
              <a:buAutoNum type="arabicPeriod"/>
            </a:pPr>
            <a:r>
              <a:rPr lang="ru-RU" sz="2700" b="1" dirty="0">
                <a:solidFill>
                  <a:schemeClr val="tx1"/>
                </a:solidFill>
                <a:latin typeface="+mn-lt"/>
                <a:cs typeface="Arial" pitchFamily="34" charset="0"/>
                <a:sym typeface="Arial" pitchFamily="34" charset="0"/>
              </a:rPr>
              <a:t>не рекомендуется прерывание лечения ГК</a:t>
            </a:r>
            <a:r>
              <a:rPr lang="ru-RU" sz="2700" dirty="0">
                <a:solidFill>
                  <a:schemeClr val="tx1"/>
                </a:solidFill>
                <a:latin typeface="+mn-lt"/>
                <a:cs typeface="Arial" pitchFamily="34" charset="0"/>
                <a:sym typeface="Arial" pitchFamily="34" charset="0"/>
              </a:rPr>
              <a:t>, но следует по возможности максимально снизить дозу препарата;</a:t>
            </a:r>
          </a:p>
          <a:p>
            <a:pPr marL="514350" lvl="2" indent="-514350" eaLnBrk="1" fontAlgn="ctr">
              <a:spcAft>
                <a:spcPts val="1200"/>
              </a:spcAft>
              <a:buClr>
                <a:srgbClr val="0070C0"/>
              </a:buClr>
              <a:buSzPct val="100000"/>
              <a:buAutoNum type="arabicPeriod"/>
            </a:pPr>
            <a:r>
              <a:rPr lang="ru-RU" sz="2700" b="1" dirty="0">
                <a:solidFill>
                  <a:schemeClr val="tx1"/>
                </a:solidFill>
                <a:latin typeface="+mn-lt"/>
                <a:cs typeface="Arial" pitchFamily="34" charset="0"/>
                <a:sym typeface="Arial" pitchFamily="34" charset="0"/>
              </a:rPr>
              <a:t>прервать «плановую» терапию </a:t>
            </a:r>
            <a:r>
              <a:rPr lang="ru-RU" sz="2700" b="1" dirty="0" err="1">
                <a:solidFill>
                  <a:schemeClr val="tx1"/>
                </a:solidFill>
                <a:latin typeface="+mn-lt"/>
                <a:cs typeface="Arial" pitchFamily="34" charset="0"/>
                <a:sym typeface="Arial" pitchFamily="34" charset="0"/>
              </a:rPr>
              <a:t>циклофосфамидом</a:t>
            </a:r>
            <a:r>
              <a:rPr lang="ru-RU" sz="2700" b="1" dirty="0">
                <a:solidFill>
                  <a:schemeClr val="tx1"/>
                </a:solidFill>
                <a:latin typeface="+mn-lt"/>
                <a:cs typeface="Arial" pitchFamily="34" charset="0"/>
                <a:sym typeface="Arial" pitchFamily="34" charset="0"/>
              </a:rPr>
              <a:t> и анти-В-клеточными препаратами </a:t>
            </a:r>
            <a:r>
              <a:rPr lang="ru-RU" sz="2700" dirty="0">
                <a:solidFill>
                  <a:schemeClr val="tx1"/>
                </a:solidFill>
                <a:latin typeface="+mn-lt"/>
                <a:cs typeface="Arial" pitchFamily="34" charset="0"/>
                <a:sym typeface="Arial" pitchFamily="34" charset="0"/>
              </a:rPr>
              <a:t>и не следует инициировать терапию стандартными БПВП, ГИБП и </a:t>
            </a:r>
            <a:r>
              <a:rPr lang="ru-RU" sz="2700" dirty="0" err="1">
                <a:solidFill>
                  <a:schemeClr val="tx1"/>
                </a:solidFill>
                <a:latin typeface="+mn-lt"/>
                <a:cs typeface="Arial" pitchFamily="34" charset="0"/>
                <a:sym typeface="Arial" pitchFamily="34" charset="0"/>
              </a:rPr>
              <a:t>таргетными</a:t>
            </a:r>
            <a:r>
              <a:rPr lang="ru-RU" sz="2700" dirty="0">
                <a:solidFill>
                  <a:schemeClr val="tx1"/>
                </a:solidFill>
                <a:latin typeface="+mn-lt"/>
                <a:cs typeface="Arial" pitchFamily="34" charset="0"/>
                <a:sym typeface="Arial" pitchFamily="34" charset="0"/>
              </a:rPr>
              <a:t> БПВП при отсутствии абсолютных показаний;</a:t>
            </a:r>
          </a:p>
          <a:p>
            <a:pPr marL="514350" lvl="2" indent="-514350" eaLnBrk="1" fontAlgn="ctr">
              <a:spcAft>
                <a:spcPts val="1200"/>
              </a:spcAft>
              <a:buClr>
                <a:srgbClr val="0070C0"/>
              </a:buClr>
              <a:buSzPct val="100000"/>
              <a:buAutoNum type="arabicPeriod"/>
            </a:pPr>
            <a:r>
              <a:rPr lang="ru-RU" sz="2700" dirty="0">
                <a:solidFill>
                  <a:schemeClr val="tx1"/>
                </a:solidFill>
                <a:latin typeface="+mn-lt"/>
                <a:cs typeface="Arial" pitchFamily="34" charset="0"/>
                <a:sym typeface="Arial" pitchFamily="34" charset="0"/>
              </a:rPr>
              <a:t>рекомендуется </a:t>
            </a:r>
            <a:r>
              <a:rPr lang="ru-RU" sz="2700" b="1" dirty="0">
                <a:solidFill>
                  <a:schemeClr val="tx1"/>
                </a:solidFill>
                <a:latin typeface="+mn-lt"/>
                <a:cs typeface="Arial" pitchFamily="34" charset="0"/>
                <a:sym typeface="Arial" pitchFamily="34" charset="0"/>
              </a:rPr>
              <a:t>иммунизация вакциной против пневмококковой инфекции.</a:t>
            </a:r>
          </a:p>
          <a:p>
            <a:pPr marL="514350" lvl="2" indent="-514350" eaLnBrk="1" fontAlgn="ctr">
              <a:spcAft>
                <a:spcPts val="1200"/>
              </a:spcAft>
              <a:buClr>
                <a:srgbClr val="0070C0"/>
              </a:buClr>
              <a:buSzPct val="100000"/>
              <a:buAutoNum type="arabicPeriod"/>
            </a:pPr>
            <a:endParaRPr lang="ru-RU" sz="2700" dirty="0">
              <a:solidFill>
                <a:schemeClr val="tx1"/>
              </a:solidFill>
              <a:latin typeface="+mn-lt"/>
              <a:cs typeface="Arial" pitchFamily="34" charset="0"/>
              <a:sym typeface="Arial" pitchFamily="34" charset="0"/>
            </a:endParaRPr>
          </a:p>
          <a:p>
            <a:pPr marL="514350" lvl="2" indent="-514350" eaLnBrk="1" fontAlgn="ctr">
              <a:spcAft>
                <a:spcPts val="1200"/>
              </a:spcAft>
              <a:buClr>
                <a:srgbClr val="0070C0"/>
              </a:buClr>
              <a:buSzPct val="100000"/>
              <a:buAutoNum type="arabicPeriod"/>
            </a:pPr>
            <a:endParaRPr lang="ru-RU" sz="2700" dirty="0">
              <a:solidFill>
                <a:schemeClr val="tx1"/>
              </a:solidFill>
              <a:latin typeface="+mn-lt"/>
              <a:cs typeface="Arial" pitchFamily="34" charset="0"/>
              <a:sym typeface="Arial" pitchFamily="34" charset="0"/>
            </a:endParaRPr>
          </a:p>
        </p:txBody>
      </p:sp>
      <p:sp>
        <p:nvSpPr>
          <p:cNvPr id="18" name="Прямоугольник 10"/>
          <p:cNvSpPr/>
          <p:nvPr/>
        </p:nvSpPr>
        <p:spPr>
          <a:xfrm>
            <a:off x="1049579" y="7610167"/>
            <a:ext cx="1034993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 eaLnBrk="1" fontAlgn="ctr">
              <a:spcAft>
                <a:spcPts val="1200"/>
              </a:spcAft>
              <a:buClr>
                <a:srgbClr val="0070C0"/>
              </a:buClr>
              <a:buSzPct val="100000"/>
            </a:pPr>
            <a:r>
              <a:rPr lang="ru-RU" sz="2700" b="1" dirty="0">
                <a:latin typeface="+mn-lt"/>
              </a:rPr>
              <a:t>БОЛЬНЫЕ БРОНХИАЛЬНОЙ АСТМОЙ</a:t>
            </a:r>
            <a:r>
              <a:rPr lang="ru-RU" sz="2700" b="1" dirty="0">
                <a:latin typeface="+mn-lt"/>
                <a:sym typeface="Arial" pitchFamily="34" charset="0"/>
              </a:rPr>
              <a:t>:</a:t>
            </a:r>
          </a:p>
          <a:p>
            <a:pPr marL="514350" lvl="2" indent="-514350" eaLnBrk="1" fontAlgn="ctr">
              <a:spcAft>
                <a:spcPts val="600"/>
              </a:spcAft>
              <a:buClr>
                <a:srgbClr val="C00000"/>
              </a:buClr>
              <a:buSzPct val="100000"/>
              <a:buAutoNum type="arabicPeriod"/>
            </a:pPr>
            <a:r>
              <a:rPr lang="ru-RU" sz="2700" dirty="0">
                <a:latin typeface="+mn-lt"/>
                <a:sym typeface="Arial" pitchFamily="34" charset="0"/>
              </a:rPr>
              <a:t>базисная терапия в том же объеме, что и до заболевания;</a:t>
            </a:r>
          </a:p>
          <a:p>
            <a:pPr marL="514350" lvl="2" indent="-514350" eaLnBrk="1" fontAlgn="ctr">
              <a:spcAft>
                <a:spcPts val="600"/>
              </a:spcAft>
              <a:buClr>
                <a:srgbClr val="C00000"/>
              </a:buClr>
              <a:buSzPct val="100000"/>
              <a:buAutoNum type="arabicPeriod"/>
            </a:pPr>
            <a:r>
              <a:rPr lang="ru-RU" sz="2700" dirty="0" err="1">
                <a:solidFill>
                  <a:schemeClr val="tx1"/>
                </a:solidFill>
                <a:latin typeface="+mn-lt"/>
                <a:cs typeface="Arial" pitchFamily="34" charset="0"/>
                <a:sym typeface="Arial" pitchFamily="34" charset="0"/>
              </a:rPr>
              <a:t>небулайзераня</a:t>
            </a:r>
            <a:r>
              <a:rPr lang="ru-RU" sz="2700" dirty="0">
                <a:solidFill>
                  <a:schemeClr val="tx1"/>
                </a:solidFill>
                <a:latin typeface="+mn-lt"/>
                <a:cs typeface="Arial" pitchFamily="34" charset="0"/>
                <a:sym typeface="Arial" pitchFamily="34" charset="0"/>
              </a:rPr>
              <a:t> терапия лишь по жизненным показаниям;</a:t>
            </a:r>
          </a:p>
          <a:p>
            <a:pPr marL="514350" lvl="2" indent="-514350" eaLnBrk="1" fontAlgn="ctr">
              <a:spcAft>
                <a:spcPts val="600"/>
              </a:spcAft>
              <a:buClr>
                <a:srgbClr val="C00000"/>
              </a:buClr>
              <a:buSzPct val="100000"/>
              <a:buAutoNum type="arabicPeriod"/>
            </a:pPr>
            <a:r>
              <a:rPr lang="ru-RU" sz="2700" dirty="0">
                <a:solidFill>
                  <a:schemeClr val="tx1"/>
                </a:solidFill>
                <a:latin typeface="+mn-lt"/>
                <a:cs typeface="Arial" pitchFamily="34" charset="0"/>
                <a:sym typeface="Arial" pitchFamily="34" charset="0"/>
              </a:rPr>
              <a:t>биологическая терапия продолжается при необходимости.</a:t>
            </a:r>
          </a:p>
        </p:txBody>
      </p:sp>
    </p:spTree>
    <p:extLst>
      <p:ext uri="{BB962C8B-B14F-4D97-AF65-F5344CB8AC3E}">
        <p14:creationId xmlns:p14="http://schemas.microsoft.com/office/powerpoint/2010/main" val="78182030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7"/>
          <p:cNvSpPr/>
          <p:nvPr/>
        </p:nvSpPr>
        <p:spPr>
          <a:xfrm>
            <a:off x="11771671" y="11862303"/>
            <a:ext cx="9431331" cy="2625253"/>
          </a:xfrm>
          <a:prstGeom prst="roundRect">
            <a:avLst>
              <a:gd name="adj" fmla="val 8064"/>
            </a:avLst>
          </a:prstGeom>
          <a:solidFill>
            <a:srgbClr val="EDEDED"/>
          </a:solidFill>
          <a:ln w="381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83534" tIns="83534" rIns="83534" bIns="83534" spcCol="38100" anchor="ctr"/>
          <a:lstStyle/>
          <a:p>
            <a:pPr defTabSz="2101265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latin typeface="Open Sans"/>
              <a:ea typeface="Open Sans"/>
              <a:cs typeface="Open Sans"/>
              <a:sym typeface="Arial" panose="020B0604020202020204" pitchFamily="34" charset="0"/>
            </a:endParaRPr>
          </a:p>
        </p:txBody>
      </p:sp>
      <p:sp>
        <p:nvSpPr>
          <p:cNvPr id="15" name="Скругленный прямоугольник 17"/>
          <p:cNvSpPr/>
          <p:nvPr/>
        </p:nvSpPr>
        <p:spPr>
          <a:xfrm>
            <a:off x="930517" y="2790050"/>
            <a:ext cx="10286123" cy="11697507"/>
          </a:xfrm>
          <a:prstGeom prst="roundRect">
            <a:avLst>
              <a:gd name="adj" fmla="val 2626"/>
            </a:avLst>
          </a:prstGeom>
          <a:solidFill>
            <a:srgbClr val="FFECEB"/>
          </a:solidFill>
          <a:ln w="381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83534" tIns="83534" rIns="83534" bIns="83534" spcCol="38100" anchor="ctr"/>
          <a:lstStyle/>
          <a:p>
            <a:pPr defTabSz="2101265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latin typeface="Open Sans"/>
              <a:ea typeface="Open Sans"/>
              <a:cs typeface="Open Sans"/>
              <a:sym typeface="Arial" panose="020B0604020202020204" pitchFamily="34" charset="0"/>
            </a:endParaRPr>
          </a:p>
        </p:txBody>
      </p:sp>
      <p:sp>
        <p:nvSpPr>
          <p:cNvPr id="16" name="Скругленный прямоугольник 17"/>
          <p:cNvSpPr/>
          <p:nvPr/>
        </p:nvSpPr>
        <p:spPr>
          <a:xfrm>
            <a:off x="11771671" y="2790050"/>
            <a:ext cx="9431331" cy="8749989"/>
          </a:xfrm>
          <a:prstGeom prst="roundRect">
            <a:avLst>
              <a:gd name="adj" fmla="val 2697"/>
            </a:avLst>
          </a:prstGeom>
          <a:solidFill>
            <a:srgbClr val="E8ECFE"/>
          </a:solidFill>
          <a:ln w="381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83534" tIns="83534" rIns="83534" bIns="83534" spcCol="38100" anchor="ctr"/>
          <a:lstStyle/>
          <a:p>
            <a:pPr defTabSz="2101265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latin typeface="Open Sans"/>
              <a:ea typeface="Open Sans"/>
              <a:cs typeface="Open Sans"/>
              <a:sym typeface="Arial" panose="020B0604020202020204" pitchFamily="34" charset="0"/>
            </a:endParaRPr>
          </a:p>
        </p:txBody>
      </p:sp>
      <p:graphicFrame>
        <p:nvGraphicFramePr>
          <p:cNvPr id="39941" name="Объект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93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77"/>
          <p:cNvSpPr txBox="1"/>
          <p:nvPr/>
        </p:nvSpPr>
        <p:spPr>
          <a:xfrm>
            <a:off x="2517775" y="584200"/>
            <a:ext cx="14212888" cy="133032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90000"/>
              </a:lnSpc>
            </a:pPr>
            <a:r>
              <a:rPr lang="ru-RU" sz="4800" b="1" dirty="0">
                <a:solidFill>
                  <a:srgbClr val="C00000"/>
                </a:solidFill>
                <a:latin typeface="Arial" pitchFamily="34" charset="0"/>
              </a:rPr>
              <a:t>Мониторинг</a:t>
            </a:r>
            <a:r>
              <a:rPr lang="ru-RU" sz="4800" b="1" dirty="0">
                <a:latin typeface="Arial" pitchFamily="34" charset="0"/>
              </a:rPr>
              <a:t> клинических </a:t>
            </a:r>
            <a:br>
              <a:rPr lang="ru-RU" sz="4800" b="1" dirty="0">
                <a:latin typeface="Arial" pitchFamily="34" charset="0"/>
              </a:rPr>
            </a:br>
            <a:r>
              <a:rPr lang="ru-RU" sz="4800" b="1" dirty="0">
                <a:latin typeface="Arial" pitchFamily="34" charset="0"/>
              </a:rPr>
              <a:t>и лабораторных показателей </a:t>
            </a:r>
            <a:endParaRPr lang="ru-RU" sz="4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77"/>
          <p:cNvSpPr txBox="1"/>
          <p:nvPr/>
        </p:nvSpPr>
        <p:spPr>
          <a:xfrm>
            <a:off x="858838" y="696913"/>
            <a:ext cx="2228850" cy="55403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90000"/>
              </a:lnSpc>
            </a:pPr>
            <a:r>
              <a:rPr lang="ru-RU" b="1">
                <a:solidFill>
                  <a:srgbClr val="353535"/>
                </a:solidFill>
                <a:latin typeface="Arial" pitchFamily="34" charset="0"/>
                <a:cs typeface="Arial" pitchFamily="34" charset="0"/>
              </a:rPr>
              <a:t>п.</a:t>
            </a:r>
            <a:r>
              <a:rPr lang="en-US" b="1">
                <a:solidFill>
                  <a:srgbClr val="35353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>
                <a:solidFill>
                  <a:srgbClr val="353535"/>
                </a:solidFill>
                <a:latin typeface="Arial" pitchFamily="34" charset="0"/>
                <a:cs typeface="Arial" pitchFamily="34" charset="0"/>
              </a:rPr>
              <a:t>5.8.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511300" y="2965450"/>
            <a:ext cx="8991600" cy="111728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/>
            <a:r>
              <a:rPr lang="ru-RU" sz="3600" b="1" dirty="0">
                <a:latin typeface="Arial" pitchFamily="34" charset="0"/>
                <a:cs typeface="Arial" pitchFamily="34" charset="0"/>
              </a:rPr>
              <a:t>Клинические признаки </a:t>
            </a:r>
          </a:p>
          <a:p>
            <a:pPr algn="ctr" eaLnBrk="1"/>
            <a:endParaRPr lang="ru-RU" sz="3600" dirty="0">
              <a:latin typeface="Arial" pitchFamily="34" charset="0"/>
              <a:cs typeface="Arial" pitchFamily="34" charset="0"/>
            </a:endParaRPr>
          </a:p>
          <a:p>
            <a:pPr eaLnBrk="1"/>
            <a:r>
              <a:rPr lang="ru-RU" sz="3600" b="1" dirty="0">
                <a:latin typeface="Arial" pitchFamily="34" charset="0"/>
                <a:cs typeface="Arial" pitchFamily="34" charset="0"/>
              </a:rPr>
              <a:t>Температура тела</a:t>
            </a:r>
          </a:p>
          <a:p>
            <a:pPr marL="274320" indent="-274320" eaLnBrk="1">
              <a:buClr>
                <a:srgbClr val="D30102"/>
              </a:buClr>
              <a:buFont typeface="Arial" pitchFamily="34" charset="0"/>
              <a:buChar char="•"/>
            </a:pPr>
            <a:r>
              <a:rPr lang="ru-RU" sz="3600" dirty="0">
                <a:latin typeface="Arial" pitchFamily="34" charset="0"/>
                <a:cs typeface="Arial" pitchFamily="34" charset="0"/>
              </a:rPr>
              <a:t>высота; </a:t>
            </a:r>
          </a:p>
          <a:p>
            <a:pPr marL="274320" indent="-274320" eaLnBrk="1">
              <a:buClr>
                <a:srgbClr val="D30102"/>
              </a:buClr>
              <a:buFont typeface="Arial" pitchFamily="34" charset="0"/>
              <a:buChar char="•"/>
            </a:pPr>
            <a:r>
              <a:rPr lang="ru-RU" sz="3600" dirty="0">
                <a:latin typeface="Arial" pitchFamily="34" charset="0"/>
                <a:cs typeface="Arial" pitchFamily="34" charset="0"/>
              </a:rPr>
              <a:t>кратность подъемов в течение суток, длительность повышения; </a:t>
            </a:r>
          </a:p>
          <a:p>
            <a:pPr marL="274320" indent="-274320" eaLnBrk="1">
              <a:buClr>
                <a:srgbClr val="D30102"/>
              </a:buClr>
              <a:buFont typeface="Arial" pitchFamily="34" charset="0"/>
              <a:buChar char="•"/>
            </a:pPr>
            <a:r>
              <a:rPr lang="ru-RU" sz="3600" dirty="0">
                <a:latin typeface="Arial" pitchFamily="34" charset="0"/>
                <a:cs typeface="Arial" pitchFamily="34" charset="0"/>
              </a:rPr>
              <a:t>повторное повышение после нормализации в течение суток </a:t>
            </a:r>
            <a:br>
              <a:rPr lang="ru-RU" sz="3600" dirty="0">
                <a:latin typeface="Arial" pitchFamily="34" charset="0"/>
                <a:cs typeface="Arial" pitchFamily="34" charset="0"/>
              </a:rPr>
            </a:br>
            <a:r>
              <a:rPr lang="ru-RU" sz="3600" dirty="0">
                <a:latin typeface="Arial" pitchFamily="34" charset="0"/>
                <a:cs typeface="Arial" pitchFamily="34" charset="0"/>
              </a:rPr>
              <a:t>и более.  </a:t>
            </a:r>
          </a:p>
          <a:p>
            <a:pPr marL="274320" indent="-274320" eaLnBrk="1">
              <a:buFont typeface="Arial" pitchFamily="34" charset="0"/>
              <a:buChar char="•"/>
            </a:pPr>
            <a:endParaRPr lang="ru-RU" sz="3600" dirty="0">
              <a:latin typeface="Arial" pitchFamily="34" charset="0"/>
              <a:cs typeface="Arial" pitchFamily="34" charset="0"/>
            </a:endParaRPr>
          </a:p>
          <a:p>
            <a:pPr marL="274320" indent="-274320" eaLnBrk="1"/>
            <a:r>
              <a:rPr lang="ru-RU" sz="3600" b="1" dirty="0">
                <a:latin typeface="Arial" pitchFamily="34" charset="0"/>
                <a:cs typeface="Arial" pitchFamily="34" charset="0"/>
              </a:rPr>
              <a:t>Частота дыхательных движений </a:t>
            </a:r>
          </a:p>
          <a:p>
            <a:pPr marL="274320" indent="-274320" eaLnBrk="1">
              <a:buClr>
                <a:srgbClr val="D30102"/>
              </a:buClr>
              <a:buFont typeface="Arial" pitchFamily="34" charset="0"/>
              <a:buChar char="•"/>
            </a:pPr>
            <a:r>
              <a:rPr lang="ru-RU" sz="3600" dirty="0">
                <a:latin typeface="Arial" pitchFamily="34" charset="0"/>
                <a:cs typeface="Arial" pitchFamily="34" charset="0"/>
              </a:rPr>
              <a:t>необходимо учитывать прирост </a:t>
            </a:r>
            <a:br>
              <a:rPr lang="ru-RU" sz="3600" dirty="0">
                <a:latin typeface="Arial" pitchFamily="34" charset="0"/>
                <a:cs typeface="Arial" pitchFamily="34" charset="0"/>
              </a:rPr>
            </a:br>
            <a:r>
              <a:rPr lang="ru-RU" sz="3600" dirty="0">
                <a:latin typeface="Arial" pitchFamily="34" charset="0"/>
                <a:cs typeface="Arial" pitchFamily="34" charset="0"/>
              </a:rPr>
              <a:t>в сравнении с исходным. </a:t>
            </a:r>
            <a:br>
              <a:rPr lang="ru-RU" sz="3600" dirty="0">
                <a:latin typeface="Arial" pitchFamily="34" charset="0"/>
                <a:cs typeface="Arial" pitchFamily="34" charset="0"/>
              </a:rPr>
            </a:br>
            <a:r>
              <a:rPr lang="ru-RU" sz="3600" dirty="0">
                <a:latin typeface="Arial" pitchFamily="34" charset="0"/>
                <a:cs typeface="Arial" pitchFamily="34" charset="0"/>
              </a:rPr>
              <a:t>При частоте &gt; 22 в мин решение вопроса о госпитализации.</a:t>
            </a:r>
          </a:p>
          <a:p>
            <a:pPr marL="274320" indent="-274320" eaLnBrk="1">
              <a:buFont typeface="Arial" pitchFamily="34" charset="0"/>
              <a:buChar char="•"/>
            </a:pPr>
            <a:endParaRPr lang="ru-RU" sz="3600" dirty="0">
              <a:latin typeface="Arial" pitchFamily="34" charset="0"/>
              <a:cs typeface="Arial" pitchFamily="34" charset="0"/>
            </a:endParaRPr>
          </a:p>
          <a:p>
            <a:pPr marL="274320" indent="-274320" eaLnBrk="1"/>
            <a:r>
              <a:rPr lang="en-US" sz="3600" b="1" dirty="0">
                <a:latin typeface="Arial" pitchFamily="34" charset="0"/>
                <a:cs typeface="Arial" pitchFamily="34" charset="0"/>
              </a:rPr>
              <a:t>SpO</a:t>
            </a:r>
            <a:r>
              <a:rPr lang="en-US" sz="36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  <a:p>
            <a:pPr marL="274320" indent="-274320" eaLnBrk="1">
              <a:buClr>
                <a:srgbClr val="D30102"/>
              </a:buClr>
              <a:buFont typeface="Arial" pitchFamily="34" charset="0"/>
              <a:buChar char="•"/>
            </a:pPr>
            <a:r>
              <a:rPr lang="ru-RU" sz="3600" dirty="0">
                <a:latin typeface="Arial" pitchFamily="34" charset="0"/>
                <a:cs typeface="Arial" pitchFamily="34" charset="0"/>
              </a:rPr>
              <a:t>при снижении показателя </a:t>
            </a:r>
            <a:br>
              <a:rPr lang="ru-RU" sz="3600" dirty="0">
                <a:latin typeface="Arial" pitchFamily="34" charset="0"/>
                <a:cs typeface="Arial" pitchFamily="34" charset="0"/>
              </a:rPr>
            </a:br>
            <a:r>
              <a:rPr lang="ru-RU" sz="3600" dirty="0">
                <a:latin typeface="Arial" pitchFamily="34" charset="0"/>
                <a:cs typeface="Arial" pitchFamily="34" charset="0"/>
              </a:rPr>
              <a:t>до уровня ≤ 93%, необходима дотация кислорода.</a:t>
            </a:r>
          </a:p>
        </p:txBody>
      </p:sp>
      <p:sp>
        <p:nvSpPr>
          <p:cNvPr id="11" name="Прямоугольник 30"/>
          <p:cNvSpPr/>
          <p:nvPr/>
        </p:nvSpPr>
        <p:spPr>
          <a:xfrm>
            <a:off x="12153900" y="2965450"/>
            <a:ext cx="8775700" cy="85254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/>
            <a:r>
              <a:rPr lang="ru-RU" sz="3600" b="1" dirty="0">
                <a:latin typeface="Arial" pitchFamily="34" charset="0"/>
                <a:cs typeface="Arial" pitchFamily="34" charset="0"/>
              </a:rPr>
              <a:t>Лабораторные признаки: </a:t>
            </a:r>
          </a:p>
          <a:p>
            <a:pPr eaLnBrk="1"/>
            <a:endParaRPr lang="ru-RU" sz="3600" dirty="0">
              <a:latin typeface="Arial" pitchFamily="34" charset="0"/>
              <a:cs typeface="Arial" pitchFamily="34" charset="0"/>
            </a:endParaRPr>
          </a:p>
          <a:p>
            <a:pPr marL="274320" indent="-274320" eaLnBrk="1">
              <a:spcAft>
                <a:spcPts val="1200"/>
              </a:spcAft>
              <a:buClr>
                <a:schemeClr val="accent4">
                  <a:lumMod val="50000"/>
                </a:schemeClr>
              </a:buClr>
              <a:buFont typeface="Arial" pitchFamily="34" charset="0"/>
              <a:buChar char="•"/>
            </a:pPr>
            <a:r>
              <a:rPr lang="ru-RU" sz="3600" dirty="0">
                <a:latin typeface="Arial" pitchFamily="34" charset="0"/>
                <a:cs typeface="Arial" pitchFamily="34" charset="0"/>
              </a:rPr>
              <a:t>уровень лейкоцитов, нейтрофилов, лимфоцитов, тромбоцитов; </a:t>
            </a:r>
          </a:p>
          <a:p>
            <a:pPr marL="274320" indent="-274320" eaLnBrk="1">
              <a:spcAft>
                <a:spcPts val="1200"/>
              </a:spcAft>
              <a:buClr>
                <a:schemeClr val="accent4">
                  <a:lumMod val="50000"/>
                </a:schemeClr>
              </a:buClr>
              <a:buFont typeface="Arial" pitchFamily="34" charset="0"/>
              <a:buChar char="•"/>
            </a:pPr>
            <a:r>
              <a:rPr lang="ru-RU" sz="3600" dirty="0">
                <a:latin typeface="Arial" pitchFamily="34" charset="0"/>
                <a:cs typeface="Arial" pitchFamily="34" charset="0"/>
              </a:rPr>
              <a:t>уровень АЛТ, АСТ, ЛДГ, СРБ, </a:t>
            </a:r>
            <a:r>
              <a:rPr lang="ru-RU" sz="3600" dirty="0" err="1">
                <a:latin typeface="Arial" pitchFamily="34" charset="0"/>
                <a:cs typeface="Arial" pitchFamily="34" charset="0"/>
              </a:rPr>
              <a:t>ферритина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3600" dirty="0" err="1">
                <a:latin typeface="Arial" pitchFamily="34" charset="0"/>
                <a:cs typeface="Arial" pitchFamily="34" charset="0"/>
              </a:rPr>
              <a:t>тропонина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; </a:t>
            </a:r>
          </a:p>
          <a:p>
            <a:pPr marL="274320" indent="-274320" eaLnBrk="1">
              <a:spcAft>
                <a:spcPts val="1200"/>
              </a:spcAft>
              <a:buClr>
                <a:schemeClr val="accent4">
                  <a:lumMod val="50000"/>
                </a:schemeClr>
              </a:buClr>
              <a:buFont typeface="Arial" pitchFamily="34" charset="0"/>
              <a:buChar char="•"/>
            </a:pPr>
            <a:r>
              <a:rPr lang="ru-RU" sz="3600" dirty="0">
                <a:latin typeface="Arial" pitchFamily="34" charset="0"/>
                <a:cs typeface="Arial" pitchFamily="34" charset="0"/>
              </a:rPr>
              <a:t>уровень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D-</a:t>
            </a:r>
            <a:r>
              <a:rPr lang="ru-RU" sz="3600" dirty="0" err="1">
                <a:latin typeface="Arial" pitchFamily="34" charset="0"/>
                <a:cs typeface="Arial" pitchFamily="34" charset="0"/>
              </a:rPr>
              <a:t>димера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; </a:t>
            </a:r>
          </a:p>
          <a:p>
            <a:pPr marL="274320" indent="-274320" eaLnBrk="1">
              <a:spcAft>
                <a:spcPts val="1200"/>
              </a:spcAft>
              <a:buClr>
                <a:schemeClr val="accent4">
                  <a:lumMod val="50000"/>
                </a:schemeClr>
              </a:buClr>
              <a:buFont typeface="Arial" pitchFamily="34" charset="0"/>
              <a:buChar char="•"/>
            </a:pPr>
            <a:r>
              <a:rPr lang="ru-RU" sz="3600" dirty="0" err="1">
                <a:latin typeface="Arial" pitchFamily="34" charset="0"/>
                <a:cs typeface="Arial" pitchFamily="34" charset="0"/>
              </a:rPr>
              <a:t>протромбиновое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 время; </a:t>
            </a:r>
          </a:p>
          <a:p>
            <a:pPr marL="274320" indent="-274320" eaLnBrk="1">
              <a:spcAft>
                <a:spcPts val="1200"/>
              </a:spcAft>
              <a:buClr>
                <a:schemeClr val="accent4">
                  <a:lumMod val="50000"/>
                </a:schemeClr>
              </a:buClr>
              <a:buFont typeface="Arial" pitchFamily="34" charset="0"/>
              <a:buChar char="•"/>
            </a:pPr>
            <a:r>
              <a:rPr lang="ru-RU" sz="3600" dirty="0">
                <a:latin typeface="Arial" pitchFamily="34" charset="0"/>
                <a:cs typeface="Arial" pitchFamily="34" charset="0"/>
              </a:rPr>
              <a:t>уровень фибриногена; </a:t>
            </a:r>
          </a:p>
          <a:p>
            <a:pPr marL="274320" indent="-274320" eaLnBrk="1">
              <a:spcAft>
                <a:spcPts val="1200"/>
              </a:spcAft>
              <a:buClr>
                <a:schemeClr val="accent4">
                  <a:lumMod val="50000"/>
                </a:schemeClr>
              </a:buClr>
              <a:buFont typeface="Arial" pitchFamily="34" charset="0"/>
              <a:buChar char="•"/>
            </a:pPr>
            <a:r>
              <a:rPr lang="ru-RU" sz="3600" dirty="0">
                <a:latin typeface="Arial" pitchFamily="34" charset="0"/>
                <a:cs typeface="Arial" pitchFamily="34" charset="0"/>
              </a:rPr>
              <a:t>По показаниям: </a:t>
            </a:r>
          </a:p>
          <a:p>
            <a:pPr marL="274320" indent="-274320" eaLnBrk="1">
              <a:spcAft>
                <a:spcPts val="1200"/>
              </a:spcAft>
              <a:buClr>
                <a:schemeClr val="accent4">
                  <a:lumMod val="50000"/>
                </a:schemeClr>
              </a:buClr>
              <a:buFont typeface="Arial" pitchFamily="34" charset="0"/>
              <a:buChar char="•"/>
            </a:pPr>
            <a:r>
              <a:rPr lang="ru-RU" sz="3600" dirty="0">
                <a:latin typeface="Arial" pitchFamily="34" charset="0"/>
                <a:cs typeface="Arial" pitchFamily="34" charset="0"/>
              </a:rPr>
              <a:t>уровень ИЛ-6; </a:t>
            </a:r>
          </a:p>
          <a:p>
            <a:pPr marL="274320" indent="-274320" eaLnBrk="1">
              <a:spcAft>
                <a:spcPts val="1200"/>
              </a:spcAft>
              <a:buClr>
                <a:schemeClr val="accent4">
                  <a:lumMod val="50000"/>
                </a:schemeClr>
              </a:buClr>
              <a:buFont typeface="Arial" pitchFamily="34" charset="0"/>
              <a:buChar char="•"/>
            </a:pPr>
            <a:r>
              <a:rPr lang="ru-RU" sz="3600" dirty="0">
                <a:latin typeface="Arial" pitchFamily="34" charset="0"/>
                <a:cs typeface="Arial" pitchFamily="34" charset="0"/>
              </a:rPr>
              <a:t>количество Т- и В-лимфоцитов; </a:t>
            </a:r>
          </a:p>
          <a:p>
            <a:pPr marL="274320" indent="-274320" eaLnBrk="1">
              <a:spcAft>
                <a:spcPts val="1200"/>
              </a:spcAft>
              <a:buClr>
                <a:schemeClr val="accent4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NT-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proBNP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.</a:t>
            </a:r>
            <a:endParaRPr lang="ru-RU" sz="3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90588" y="14594840"/>
            <a:ext cx="156702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>
              <a:spcAft>
                <a:spcPts val="2400"/>
              </a:spcAft>
              <a:buClr>
                <a:srgbClr val="D30102"/>
              </a:buClr>
            </a:pPr>
            <a:r>
              <a:rPr lang="ru-RU" sz="2400" dirty="0"/>
              <a:t>Необходимый объем и алгоритм мониторинга лабораторных и инструментальных показателей представлен в Приложении 2-1, Приложении 2-2</a:t>
            </a:r>
            <a:endParaRPr lang="ru-RU" sz="2400" dirty="0"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472D52F-849D-F441-87B8-224EEBE11983}"/>
              </a:ext>
            </a:extLst>
          </p:cNvPr>
          <p:cNvCxnSpPr>
            <a:cxnSpLocks/>
          </p:cNvCxnSpPr>
          <p:nvPr/>
        </p:nvCxnSpPr>
        <p:spPr>
          <a:xfrm>
            <a:off x="804860" y="2236788"/>
            <a:ext cx="12039600" cy="0"/>
          </a:xfrm>
          <a:prstGeom prst="line">
            <a:avLst/>
          </a:prstGeom>
          <a:noFill/>
          <a:ln w="190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2AE8B1-6CEF-844C-8951-3ACE8B58D254}"/>
              </a:ext>
            </a:extLst>
          </p:cNvPr>
          <p:cNvCxnSpPr>
            <a:cxnSpLocks/>
          </p:cNvCxnSpPr>
          <p:nvPr/>
        </p:nvCxnSpPr>
        <p:spPr>
          <a:xfrm>
            <a:off x="804860" y="2197823"/>
            <a:ext cx="3263901" cy="0"/>
          </a:xfrm>
          <a:prstGeom prst="line">
            <a:avLst/>
          </a:prstGeom>
          <a:noFill/>
          <a:ln w="73025" cap="flat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Прямоугольник 30"/>
          <p:cNvSpPr/>
          <p:nvPr/>
        </p:nvSpPr>
        <p:spPr>
          <a:xfrm>
            <a:off x="12153900" y="12068810"/>
            <a:ext cx="87757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>
              <a:buClr>
                <a:srgbClr val="082DDB"/>
              </a:buClr>
            </a:pPr>
            <a:r>
              <a:rPr lang="ru-RU" sz="3600" b="1" dirty="0">
                <a:latin typeface="Arial" pitchFamily="34" charset="0"/>
                <a:cs typeface="Arial" pitchFamily="34" charset="0"/>
              </a:rPr>
              <a:t>Инструментальные признаки</a:t>
            </a:r>
          </a:p>
          <a:p>
            <a:pPr eaLnBrk="1">
              <a:buClr>
                <a:srgbClr val="082DDB"/>
              </a:buClr>
              <a:buFont typeface="Arial" pitchFamily="34" charset="0"/>
              <a:buChar char="•"/>
            </a:pPr>
            <a:endParaRPr lang="ru-RU" sz="3600" dirty="0">
              <a:latin typeface="Arial" pitchFamily="34" charset="0"/>
              <a:cs typeface="Arial" pitchFamily="34" charset="0"/>
            </a:endParaRPr>
          </a:p>
          <a:p>
            <a:pPr marL="274320" indent="-274320" eaLnBrk="1">
              <a:buClr>
                <a:srgbClr val="575757"/>
              </a:buClr>
              <a:buFont typeface="Arial" pitchFamily="34" charset="0"/>
              <a:buChar char="•"/>
            </a:pPr>
            <a:r>
              <a:rPr lang="ru-RU" sz="3600" dirty="0">
                <a:latin typeface="Arial" pitchFamily="34" charset="0"/>
                <a:cs typeface="Arial" pitchFamily="34" charset="0"/>
              </a:rPr>
              <a:t>характер и площадь поражения </a:t>
            </a:r>
            <a:br>
              <a:rPr lang="ru-RU" sz="3600" dirty="0">
                <a:latin typeface="Arial" pitchFamily="34" charset="0"/>
                <a:cs typeface="Arial" pitchFamily="34" charset="0"/>
              </a:rPr>
            </a:br>
            <a:r>
              <a:rPr lang="ru-RU" sz="3600" dirty="0">
                <a:latin typeface="Arial" pitchFamily="34" charset="0"/>
                <a:cs typeface="Arial" pitchFamily="34" charset="0"/>
              </a:rPr>
              <a:t>легких на КТ ОГК.</a:t>
            </a:r>
          </a:p>
        </p:txBody>
      </p:sp>
    </p:spTree>
    <p:extLst>
      <p:ext uri="{BB962C8B-B14F-4D97-AF65-F5344CB8AC3E}">
        <p14:creationId xmlns:p14="http://schemas.microsoft.com/office/powerpoint/2010/main" val="1325462704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7"/>
          <p:cNvSpPr/>
          <p:nvPr/>
        </p:nvSpPr>
        <p:spPr>
          <a:xfrm>
            <a:off x="847493" y="10209789"/>
            <a:ext cx="20356740" cy="4041049"/>
          </a:xfrm>
          <a:prstGeom prst="roundRect">
            <a:avLst>
              <a:gd name="adj" fmla="val 2626"/>
            </a:avLst>
          </a:prstGeom>
          <a:solidFill>
            <a:schemeClr val="bg1">
              <a:lumMod val="95000"/>
            </a:schemeClr>
          </a:solidFill>
          <a:ln w="381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83534" tIns="83534" rIns="83534" bIns="83534" spcCol="38100" anchor="ctr"/>
          <a:lstStyle/>
          <a:p>
            <a:pPr defTabSz="2101265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latin typeface="Open Sans"/>
              <a:ea typeface="Open Sans"/>
              <a:cs typeface="Open Sans"/>
              <a:sym typeface="Arial" panose="020B0604020202020204" pitchFamily="34" charset="0"/>
            </a:endParaRPr>
          </a:p>
        </p:txBody>
      </p:sp>
      <p:sp>
        <p:nvSpPr>
          <p:cNvPr id="14" name="Скругленный прямоугольник 17"/>
          <p:cNvSpPr/>
          <p:nvPr/>
        </p:nvSpPr>
        <p:spPr>
          <a:xfrm>
            <a:off x="880200" y="2428802"/>
            <a:ext cx="20283929" cy="1329596"/>
          </a:xfrm>
          <a:prstGeom prst="roundRect">
            <a:avLst>
              <a:gd name="adj" fmla="val 8506"/>
            </a:avLst>
          </a:prstGeom>
          <a:solidFill>
            <a:srgbClr val="00B050"/>
          </a:solidFill>
          <a:ln w="381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83534" tIns="83534" rIns="83534" bIns="83534" spcCol="38100" anchor="ctr"/>
          <a:lstStyle/>
          <a:p>
            <a:pPr defTabSz="2101265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ln w="57150">
                <a:solidFill>
                  <a:schemeClr val="accent1">
                    <a:lumMod val="75000"/>
                  </a:schemeClr>
                </a:solidFill>
              </a:ln>
              <a:solidFill>
                <a:schemeClr val="bg1"/>
              </a:solidFill>
              <a:latin typeface="Open Sans"/>
              <a:ea typeface="Open Sans"/>
              <a:cs typeface="Open Sans"/>
              <a:sym typeface="Arial" panose="020B0604020202020204" pitchFamily="34" charset="0"/>
            </a:endParaRPr>
          </a:p>
        </p:txBody>
      </p:sp>
      <p:sp>
        <p:nvSpPr>
          <p:cNvPr id="15" name="Скругленный прямоугольник 17"/>
          <p:cNvSpPr/>
          <p:nvPr/>
        </p:nvSpPr>
        <p:spPr>
          <a:xfrm>
            <a:off x="847493" y="4055470"/>
            <a:ext cx="10449157" cy="5847874"/>
          </a:xfrm>
          <a:prstGeom prst="roundRect">
            <a:avLst>
              <a:gd name="adj" fmla="val 2626"/>
            </a:avLst>
          </a:prstGeom>
          <a:solidFill>
            <a:srgbClr val="FFECEB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83534" tIns="83534" rIns="83534" bIns="83534" spcCol="38100" anchor="ctr"/>
          <a:lstStyle/>
          <a:p>
            <a:pPr defTabSz="2101265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latin typeface="Open Sans"/>
              <a:ea typeface="Open Sans"/>
              <a:cs typeface="Open Sans"/>
              <a:sym typeface="Arial" panose="020B0604020202020204" pitchFamily="34" charset="0"/>
            </a:endParaRPr>
          </a:p>
        </p:txBody>
      </p:sp>
      <p:sp>
        <p:nvSpPr>
          <p:cNvPr id="16" name="Скругленный прямоугольник 17"/>
          <p:cNvSpPr/>
          <p:nvPr/>
        </p:nvSpPr>
        <p:spPr>
          <a:xfrm>
            <a:off x="11677650" y="4055467"/>
            <a:ext cx="9526583" cy="5847875"/>
          </a:xfrm>
          <a:prstGeom prst="roundRect">
            <a:avLst>
              <a:gd name="adj" fmla="val 2697"/>
            </a:avLst>
          </a:prstGeom>
          <a:solidFill>
            <a:srgbClr val="D6EDBD"/>
          </a:solidFill>
          <a:ln w="381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83534" tIns="83534" rIns="83534" bIns="83534" spcCol="38100" anchor="ctr"/>
          <a:lstStyle/>
          <a:p>
            <a:pPr defTabSz="2101265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latin typeface="Open Sans"/>
              <a:ea typeface="Open Sans"/>
              <a:cs typeface="Open Sans"/>
              <a:sym typeface="Arial" panose="020B0604020202020204" pitchFamily="34" charset="0"/>
            </a:endParaRPr>
          </a:p>
        </p:txBody>
      </p:sp>
      <p:graphicFrame>
        <p:nvGraphicFramePr>
          <p:cNvPr id="41990" name="Объект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14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77"/>
          <p:cNvSpPr txBox="1"/>
          <p:nvPr/>
        </p:nvSpPr>
        <p:spPr>
          <a:xfrm>
            <a:off x="2544767" y="612776"/>
            <a:ext cx="16502063" cy="133032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90000"/>
              </a:lnSpc>
            </a:pPr>
            <a:r>
              <a:rPr lang="ru-RU" sz="4800" b="1" dirty="0">
                <a:solidFill>
                  <a:srgbClr val="C00000"/>
                </a:solidFill>
                <a:latin typeface="Arial" pitchFamily="34" charset="0"/>
              </a:rPr>
              <a:t>Порядок выписки </a:t>
            </a:r>
            <a:r>
              <a:rPr lang="ru-RU" sz="4800" b="1" dirty="0">
                <a:latin typeface="Arial" pitchFamily="34" charset="0"/>
              </a:rPr>
              <a:t>пациентов из медицинской организации</a:t>
            </a:r>
            <a:endParaRPr lang="ru-RU" sz="4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77"/>
          <p:cNvSpPr txBox="1"/>
          <p:nvPr/>
        </p:nvSpPr>
        <p:spPr>
          <a:xfrm>
            <a:off x="858838" y="696913"/>
            <a:ext cx="2228850" cy="55403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90000"/>
              </a:lnSpc>
            </a:pPr>
            <a:r>
              <a:rPr lang="ru-RU" b="1" dirty="0">
                <a:solidFill>
                  <a:srgbClr val="353535"/>
                </a:solidFill>
                <a:latin typeface="Arial" pitchFamily="34" charset="0"/>
                <a:cs typeface="Arial" pitchFamily="34" charset="0"/>
              </a:rPr>
              <a:t>п.5.10.</a:t>
            </a:r>
          </a:p>
        </p:txBody>
      </p:sp>
      <p:sp>
        <p:nvSpPr>
          <p:cNvPr id="48" name="Прямоугольник 16"/>
          <p:cNvSpPr/>
          <p:nvPr/>
        </p:nvSpPr>
        <p:spPr>
          <a:xfrm>
            <a:off x="1111250" y="2525713"/>
            <a:ext cx="19915188" cy="11080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>
              <a:spcAft>
                <a:spcPts val="1200"/>
              </a:spcAft>
            </a:pPr>
            <a:r>
              <a:rPr lang="ru-RU" sz="3600" dirty="0">
                <a:solidFill>
                  <a:schemeClr val="bg1"/>
                </a:solidFill>
                <a:latin typeface="Arial" pitchFamily="34" charset="0"/>
              </a:rPr>
              <a:t>Решение о </a:t>
            </a:r>
            <a:r>
              <a:rPr lang="ru-RU" sz="3600" b="1" dirty="0">
                <a:solidFill>
                  <a:schemeClr val="bg1"/>
                </a:solidFill>
                <a:latin typeface="Arial" pitchFamily="34" charset="0"/>
              </a:rPr>
              <a:t>выписке</a:t>
            </a:r>
            <a:r>
              <a:rPr lang="ru-RU" sz="3600" dirty="0">
                <a:solidFill>
                  <a:schemeClr val="bg1"/>
                </a:solidFill>
                <a:latin typeface="Arial" pitchFamily="34" charset="0"/>
              </a:rPr>
              <a:t> пациента может быть принято </a:t>
            </a:r>
            <a:br>
              <a:rPr lang="ru-RU" sz="3600" dirty="0">
                <a:solidFill>
                  <a:schemeClr val="bg1"/>
                </a:solidFill>
                <a:latin typeface="Arial" pitchFamily="34" charset="0"/>
              </a:rPr>
            </a:br>
            <a:r>
              <a:rPr lang="ru-RU" sz="3600" b="1" u="sng" dirty="0">
                <a:solidFill>
                  <a:schemeClr val="bg1"/>
                </a:solidFill>
                <a:latin typeface="Arial" pitchFamily="34" charset="0"/>
              </a:rPr>
              <a:t>ПОСЛЕ ПЕРВОГО ОТРИЦАТЕЛЬНОГО</a:t>
            </a:r>
            <a:r>
              <a:rPr lang="ru-RU" sz="3600" b="1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ru-RU" sz="3600" dirty="0">
                <a:solidFill>
                  <a:schemeClr val="bg1"/>
                </a:solidFill>
                <a:latin typeface="Arial" pitchFamily="34" charset="0"/>
              </a:rPr>
              <a:t>результата исследования на РНК SARS-CoV-2.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3150" y="4148138"/>
            <a:ext cx="96901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/>
            <a:r>
              <a:rPr lang="ru-RU" sz="3600" b="1" dirty="0">
                <a:latin typeface="Arial" pitchFamily="34" charset="0"/>
              </a:rPr>
              <a:t>Клинико-рентгенологические критерии </a:t>
            </a:r>
            <a:r>
              <a:rPr lang="ru-RU" sz="3600" b="1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marL="274320" indent="-274320" eaLnBrk="1">
              <a:buClr>
                <a:srgbClr val="D30102"/>
              </a:buClr>
              <a:buSzPct val="100000"/>
              <a:buFont typeface="Wingdings" pitchFamily="2" charset="2"/>
              <a:buChar char="§"/>
            </a:pPr>
            <a:r>
              <a:rPr lang="ru-RU" sz="3000" dirty="0">
                <a:latin typeface="Arial" pitchFamily="34" charset="0"/>
              </a:rPr>
              <a:t>стойкое улучшение клинической картины;</a:t>
            </a:r>
          </a:p>
          <a:p>
            <a:pPr marL="274320" indent="-274320" eaLnBrk="1">
              <a:buClr>
                <a:srgbClr val="D30102"/>
              </a:buClr>
              <a:buSzPct val="100000"/>
              <a:buFont typeface="Wingdings" pitchFamily="2" charset="2"/>
              <a:buChar char="§"/>
            </a:pPr>
            <a:r>
              <a:rPr lang="ru-RU" sz="3000" dirty="0">
                <a:latin typeface="Arial" pitchFamily="34" charset="0"/>
              </a:rPr>
              <a:t>исчезновение лихорадки </a:t>
            </a:r>
            <a:br>
              <a:rPr lang="ru-RU" sz="3000" dirty="0">
                <a:latin typeface="Arial" pitchFamily="34" charset="0"/>
              </a:rPr>
            </a:br>
            <a:r>
              <a:rPr lang="ru-RU" sz="3000" dirty="0">
                <a:latin typeface="Arial" pitchFamily="34" charset="0"/>
              </a:rPr>
              <a:t>(температура тела менее 37,5 °С); </a:t>
            </a:r>
          </a:p>
          <a:p>
            <a:pPr marL="274320" indent="-274320" eaLnBrk="1">
              <a:buClr>
                <a:srgbClr val="D30102"/>
              </a:buClr>
              <a:buSzPct val="100000"/>
              <a:buFont typeface="Wingdings" pitchFamily="2" charset="2"/>
              <a:buChar char="§"/>
            </a:pPr>
            <a:r>
              <a:rPr lang="ru-RU" sz="3000" dirty="0">
                <a:latin typeface="Arial" pitchFamily="34" charset="0"/>
              </a:rPr>
              <a:t>отсутствие признаков нарастания дыхательной недостаточности при SpO</a:t>
            </a:r>
            <a:r>
              <a:rPr lang="ru-RU" sz="3000" baseline="-25000" dirty="0">
                <a:latin typeface="Arial" pitchFamily="34" charset="0"/>
              </a:rPr>
              <a:t>2</a:t>
            </a:r>
            <a:r>
              <a:rPr lang="ru-RU" sz="3000" dirty="0">
                <a:latin typeface="Arial" pitchFamily="34" charset="0"/>
              </a:rPr>
              <a:t> на воздухе ≥ 95%;</a:t>
            </a:r>
          </a:p>
          <a:p>
            <a:pPr marL="274320" indent="-274320" eaLnBrk="1">
              <a:buClr>
                <a:srgbClr val="D30102"/>
              </a:buClr>
              <a:buSzPct val="100000"/>
              <a:buFont typeface="Wingdings" pitchFamily="2" charset="2"/>
              <a:buChar char="§"/>
            </a:pPr>
            <a:r>
              <a:rPr lang="ru-RU" sz="3000" dirty="0">
                <a:latin typeface="Arial" pitchFamily="34" charset="0"/>
              </a:rPr>
              <a:t>уменьшение уровня СРБ &lt; 10 мг/л, уровень лейкоцитов &gt; 3,0 </a:t>
            </a:r>
            <a:r>
              <a:rPr lang="ru-RU" sz="3000" dirty="0" err="1">
                <a:latin typeface="Arial" pitchFamily="34" charset="0"/>
              </a:rPr>
              <a:t>х</a:t>
            </a:r>
            <a:r>
              <a:rPr lang="ru-RU" sz="3000" dirty="0">
                <a:latin typeface="Arial" pitchFamily="34" charset="0"/>
              </a:rPr>
              <a:t> 10</a:t>
            </a:r>
            <a:r>
              <a:rPr lang="ru-RU" sz="3000" baseline="30000" dirty="0">
                <a:latin typeface="Arial" pitchFamily="34" charset="0"/>
              </a:rPr>
              <a:t>9</a:t>
            </a:r>
            <a:r>
              <a:rPr lang="ru-RU" sz="3000" dirty="0">
                <a:latin typeface="Arial" pitchFamily="34" charset="0"/>
              </a:rPr>
              <a:t>/л;</a:t>
            </a:r>
          </a:p>
          <a:p>
            <a:pPr marL="274320" indent="-274320" eaLnBrk="1">
              <a:buClr>
                <a:srgbClr val="D30102"/>
              </a:buClr>
              <a:buFont typeface="Wingdings" pitchFamily="2" charset="2"/>
              <a:buChar char="§"/>
            </a:pPr>
            <a:r>
              <a:rPr lang="ru-RU" sz="3000" dirty="0">
                <a:latin typeface="Arial" pitchFamily="34" charset="0"/>
              </a:rPr>
              <a:t>рентгенография и/или КТ выполняются </a:t>
            </a:r>
            <a:br>
              <a:rPr lang="ru-RU" sz="3000" dirty="0">
                <a:latin typeface="Arial" pitchFamily="34" charset="0"/>
              </a:rPr>
            </a:br>
            <a:r>
              <a:rPr lang="ru-RU" sz="3000" dirty="0">
                <a:latin typeface="Arial" pitchFamily="34" charset="0"/>
              </a:rPr>
              <a:t>в амбулаторных условиях через 1-2 месяца после выписки из стационара или при необходимости.</a:t>
            </a:r>
            <a:endParaRPr lang="ru-RU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30"/>
          <p:cNvSpPr/>
          <p:nvPr/>
        </p:nvSpPr>
        <p:spPr>
          <a:xfrm>
            <a:off x="11932920" y="4141788"/>
            <a:ext cx="9088438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>
              <a:buClr>
                <a:srgbClr val="D30102"/>
              </a:buClr>
            </a:pPr>
            <a:r>
              <a:rPr lang="ru-RU" sz="3600" b="1" dirty="0">
                <a:latin typeface="Arial" pitchFamily="34" charset="0"/>
              </a:rPr>
              <a:t>Транспортировка больных </a:t>
            </a:r>
            <a:r>
              <a:rPr lang="ru-RU" sz="3600" b="1" dirty="0" err="1">
                <a:latin typeface="Arial" pitchFamily="34" charset="0"/>
              </a:rPr>
              <a:t>коронавирусной</a:t>
            </a:r>
            <a:r>
              <a:rPr lang="ru-RU" sz="3600" b="1" dirty="0">
                <a:latin typeface="Arial" pitchFamily="34" charset="0"/>
              </a:rPr>
              <a:t> инфекцией </a:t>
            </a:r>
            <a:br>
              <a:rPr lang="ru-RU" sz="3600" b="1" dirty="0">
                <a:latin typeface="Arial" pitchFamily="34" charset="0"/>
              </a:rPr>
            </a:br>
            <a:r>
              <a:rPr lang="ru-RU" sz="3600" b="1" dirty="0">
                <a:latin typeface="Arial" pitchFamily="34" charset="0"/>
              </a:rPr>
              <a:t>из стационара </a:t>
            </a:r>
          </a:p>
          <a:p>
            <a:pPr marL="514350" indent="-514350" eaLnBrk="1">
              <a:buClr>
                <a:srgbClr val="00B050"/>
              </a:buClr>
              <a:buFont typeface="Courier New" panose="02070309020205020404" pitchFamily="49" charset="0"/>
              <a:buChar char="o"/>
            </a:pPr>
            <a:r>
              <a:rPr lang="ru-RU" sz="2800" b="1" dirty="0">
                <a:latin typeface="Arial" pitchFamily="34" charset="0"/>
              </a:rPr>
              <a:t>при наличии двух </a:t>
            </a:r>
            <a:r>
              <a:rPr lang="ru-RU" sz="2800" dirty="0">
                <a:latin typeface="Arial" pitchFamily="34" charset="0"/>
              </a:rPr>
              <a:t>отрицательных анализов </a:t>
            </a:r>
            <a:br>
              <a:rPr lang="ru-RU" sz="2800" dirty="0">
                <a:latin typeface="Arial" pitchFamily="34" charset="0"/>
              </a:rPr>
            </a:br>
            <a:r>
              <a:rPr lang="ru-RU" sz="2800" dirty="0">
                <a:latin typeface="Arial" pitchFamily="34" charset="0"/>
              </a:rPr>
              <a:t>на </a:t>
            </a:r>
            <a:r>
              <a:rPr lang="ru-RU" sz="2800" dirty="0" err="1">
                <a:latin typeface="Arial" pitchFamily="34" charset="0"/>
              </a:rPr>
              <a:t>коронавирус</a:t>
            </a:r>
            <a:r>
              <a:rPr lang="ru-RU" sz="2800" dirty="0">
                <a:latin typeface="Arial" pitchFamily="34" charset="0"/>
              </a:rPr>
              <a:t> SARS-CoV-2, взятых </a:t>
            </a:r>
            <a:br>
              <a:rPr lang="ru-RU" sz="2800" dirty="0">
                <a:latin typeface="Arial" pitchFamily="34" charset="0"/>
              </a:rPr>
            </a:br>
            <a:r>
              <a:rPr lang="ru-RU" sz="2800" dirty="0">
                <a:latin typeface="Arial" pitchFamily="34" charset="0"/>
              </a:rPr>
              <a:t>с интервалом не менее 1-го дня, пациент выписывается и транспортируется любым доступным транспортом;</a:t>
            </a:r>
          </a:p>
          <a:p>
            <a:pPr marL="514350" indent="-514350" eaLnBrk="1">
              <a:buClr>
                <a:srgbClr val="00B050"/>
              </a:buClr>
              <a:buFont typeface="Courier New" panose="02070309020205020404" pitchFamily="49" charset="0"/>
              <a:buChar char="o"/>
            </a:pPr>
            <a:r>
              <a:rPr lang="ru-RU" sz="2800" dirty="0">
                <a:latin typeface="Arial" pitchFamily="34" charset="0"/>
              </a:rPr>
              <a:t>при выписке пациента </a:t>
            </a:r>
            <a:r>
              <a:rPr lang="ru-RU" sz="2800" b="1" dirty="0">
                <a:latin typeface="Arial" pitchFamily="34" charset="0"/>
              </a:rPr>
              <a:t>без двух отрицательных анализов</a:t>
            </a:r>
            <a:r>
              <a:rPr lang="ru-RU" sz="2800" dirty="0">
                <a:latin typeface="Arial" pitchFamily="34" charset="0"/>
              </a:rPr>
              <a:t>, его транспортировка осуществляется санитарным транспортом до места самоизоляции*.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76300" y="14506575"/>
            <a:ext cx="173507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>
              <a:spcAft>
                <a:spcPts val="2400"/>
              </a:spcAft>
              <a:buClr>
                <a:srgbClr val="D30102"/>
              </a:buClr>
            </a:pPr>
            <a:r>
              <a:rPr lang="ru-RU" sz="2400" b="1" dirty="0">
                <a:latin typeface="Arial" pitchFamily="34" charset="0"/>
                <a:cs typeface="Arial" pitchFamily="34" charset="0"/>
                <a:sym typeface="Arial" pitchFamily="34" charset="0"/>
              </a:rPr>
              <a:t>*</a:t>
            </a:r>
            <a:r>
              <a:rPr lang="ru-RU" sz="2400" dirty="0">
                <a:latin typeface="Arial" pitchFamily="34" charset="0"/>
                <a:cs typeface="Arial" pitchFamily="34" charset="0"/>
                <a:sym typeface="Arial" pitchFamily="34" charset="0"/>
              </a:rPr>
              <a:t>При</a:t>
            </a:r>
            <a:r>
              <a:rPr lang="ru-RU" sz="2400" b="1" dirty="0"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ru-RU" sz="2400" dirty="0"/>
              <a:t>отсутствия у пациента условий для самоизоляции, рассмотреть вопрос о выписке пациента в медицинский </a:t>
            </a:r>
            <a:r>
              <a:rPr lang="ru-RU" sz="2400" dirty="0" err="1"/>
              <a:t>обсерватор</a:t>
            </a:r>
            <a:r>
              <a:rPr lang="ru-RU" sz="2400" dirty="0"/>
              <a:t> или другие медицинские организации, обеспечивающие условия изоляции на необходимый срок.</a:t>
            </a:r>
            <a:r>
              <a:rPr lang="ru-RU" sz="2400" dirty="0"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</a:p>
        </p:txBody>
      </p:sp>
      <p:cxnSp>
        <p:nvCxnSpPr>
          <p:cNvPr id="13" name="Прямая соединительная линия 8"/>
          <p:cNvCxnSpPr>
            <a:cxnSpLocks/>
          </p:cNvCxnSpPr>
          <p:nvPr/>
        </p:nvCxnSpPr>
        <p:spPr>
          <a:xfrm>
            <a:off x="880200" y="14538325"/>
            <a:ext cx="15908511" cy="0"/>
          </a:xfrm>
          <a:prstGeom prst="line">
            <a:avLst/>
          </a:prstGeom>
          <a:noFill/>
          <a:ln w="12700" cap="flat">
            <a:solidFill>
              <a:schemeClr val="bg1">
                <a:lumMod val="50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Прямоугольник 19"/>
          <p:cNvSpPr/>
          <p:nvPr/>
        </p:nvSpPr>
        <p:spPr>
          <a:xfrm>
            <a:off x="1068388" y="10458450"/>
            <a:ext cx="20526375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/>
            <a:r>
              <a:rPr lang="ru-RU" sz="3200" b="1" dirty="0">
                <a:latin typeface="Arial" pitchFamily="34" charset="0"/>
              </a:rPr>
              <a:t>Медицинская помощь на амбулаторном этапе: </a:t>
            </a:r>
          </a:p>
          <a:p>
            <a:pPr marL="457200" indent="-457200" eaLnBrk="1">
              <a:buFont typeface="Wingdings" pitchFamily="2" charset="2"/>
              <a:buChar char="q"/>
            </a:pPr>
            <a:r>
              <a:rPr lang="ru-RU" sz="3200" dirty="0">
                <a:latin typeface="Arial" pitchFamily="34" charset="0"/>
              </a:rPr>
              <a:t>ежедневное медицинское наблюдение, в том числе дистанционное; </a:t>
            </a:r>
          </a:p>
          <a:p>
            <a:pPr marL="457200" indent="-457200" eaLnBrk="1">
              <a:buFont typeface="Wingdings" pitchFamily="2" charset="2"/>
              <a:buChar char="q"/>
            </a:pPr>
            <a:r>
              <a:rPr lang="ru-RU" sz="3200" dirty="0">
                <a:latin typeface="Arial" pitchFamily="34" charset="0"/>
              </a:rPr>
              <a:t>проведение при необходимости рентгенологического исследования и/или КТ органов грудной клетки; </a:t>
            </a:r>
          </a:p>
          <a:p>
            <a:pPr marL="457200" indent="-457200" eaLnBrk="1">
              <a:buFont typeface="Wingdings" pitchFamily="2" charset="2"/>
              <a:buChar char="q"/>
            </a:pPr>
            <a:r>
              <a:rPr lang="ru-RU" sz="3200" dirty="0">
                <a:latin typeface="Arial" pitchFamily="34" charset="0"/>
              </a:rPr>
              <a:t>проведение исследования на наличие РНК SARS-CoV-2; </a:t>
            </a:r>
          </a:p>
          <a:p>
            <a:pPr marL="457200" indent="-457200" eaLnBrk="1">
              <a:buFont typeface="Wingdings" pitchFamily="2" charset="2"/>
              <a:buChar char="q"/>
            </a:pPr>
            <a:r>
              <a:rPr lang="ru-RU" sz="3200" dirty="0">
                <a:latin typeface="Arial" pitchFamily="34" charset="0"/>
              </a:rPr>
              <a:t>пациенту после выписки необходимо соблюдать режим самоизоляции до получения двух отрицательных исследований на наличие РНК SARS-CoV-2 </a:t>
            </a:r>
            <a:r>
              <a:rPr lang="ru-RU" sz="2800" dirty="0">
                <a:solidFill>
                  <a:srgbClr val="7D7D7D"/>
                </a:solidFill>
                <a:latin typeface="Arial" pitchFamily="34" charset="0"/>
              </a:rPr>
              <a:t>(в том числе взятых при госпитализации).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18A113A-7145-334A-BBC9-69F6E853D690}"/>
              </a:ext>
            </a:extLst>
          </p:cNvPr>
          <p:cNvCxnSpPr>
            <a:cxnSpLocks/>
          </p:cNvCxnSpPr>
          <p:nvPr/>
        </p:nvCxnSpPr>
        <p:spPr>
          <a:xfrm>
            <a:off x="804860" y="2151060"/>
            <a:ext cx="12039600" cy="0"/>
          </a:xfrm>
          <a:prstGeom prst="line">
            <a:avLst/>
          </a:prstGeom>
          <a:noFill/>
          <a:ln w="190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BB6B776-7394-F545-9E86-8CB02F138010}"/>
              </a:ext>
            </a:extLst>
          </p:cNvPr>
          <p:cNvCxnSpPr>
            <a:cxnSpLocks/>
          </p:cNvCxnSpPr>
          <p:nvPr/>
        </p:nvCxnSpPr>
        <p:spPr>
          <a:xfrm>
            <a:off x="804860" y="2112095"/>
            <a:ext cx="3263901" cy="0"/>
          </a:xfrm>
          <a:prstGeom prst="line">
            <a:avLst/>
          </a:prstGeom>
          <a:noFill/>
          <a:ln w="73025" cap="flat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30" name="Объект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53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77"/>
          <p:cNvSpPr txBox="1"/>
          <p:nvPr/>
        </p:nvSpPr>
        <p:spPr>
          <a:xfrm>
            <a:off x="3406775" y="584200"/>
            <a:ext cx="15965488" cy="133032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90000"/>
              </a:lnSpc>
            </a:pPr>
            <a:r>
              <a:rPr lang="ru-RU" sz="4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Профилактика</a:t>
            </a:r>
          </a:p>
          <a:p>
            <a:pPr eaLnBrk="1">
              <a:lnSpc>
                <a:spcPct val="90000"/>
              </a:lnSpc>
            </a:pPr>
            <a:r>
              <a:rPr lang="ru-RU" sz="4800" b="1" dirty="0" err="1">
                <a:solidFill>
                  <a:srgbClr val="353535"/>
                </a:solidFill>
                <a:latin typeface="Arial" pitchFamily="34" charset="0"/>
                <a:cs typeface="Arial" pitchFamily="34" charset="0"/>
              </a:rPr>
              <a:t>коронавирусной</a:t>
            </a:r>
            <a:r>
              <a:rPr lang="ru-RU" sz="4800" b="1" dirty="0">
                <a:solidFill>
                  <a:srgbClr val="353535"/>
                </a:solidFill>
                <a:latin typeface="Arial" pitchFamily="34" charset="0"/>
                <a:cs typeface="Arial" pitchFamily="34" charset="0"/>
              </a:rPr>
              <a:t> инфекци</a:t>
            </a:r>
            <a:r>
              <a:rPr lang="ru-RU" sz="4800" b="1" dirty="0">
                <a:latin typeface="Arial" pitchFamily="34" charset="0"/>
                <a:cs typeface="Arial" pitchFamily="34" charset="0"/>
                <a:sym typeface="Arial" pitchFamily="34" charset="0"/>
              </a:rPr>
              <a:t>и</a:t>
            </a:r>
            <a:r>
              <a:rPr lang="ru-RU" sz="4800" b="1" baseline="30000" dirty="0">
                <a:latin typeface="Arial" pitchFamily="34" charset="0"/>
                <a:cs typeface="Arial" pitchFamily="34" charset="0"/>
                <a:sym typeface="Arial" pitchFamily="34" charset="0"/>
              </a:rPr>
              <a:t>1</a:t>
            </a:r>
            <a:endParaRPr lang="ru-RU" sz="4800" b="1" dirty="0">
              <a:solidFill>
                <a:srgbClr val="35353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77"/>
          <p:cNvSpPr txBox="1"/>
          <p:nvPr/>
        </p:nvSpPr>
        <p:spPr>
          <a:xfrm>
            <a:off x="858838" y="696913"/>
            <a:ext cx="2433637" cy="55403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90000"/>
              </a:lnSpc>
            </a:pPr>
            <a:r>
              <a:rPr lang="ru-RU" b="1" dirty="0">
                <a:solidFill>
                  <a:srgbClr val="353535"/>
                </a:solidFill>
                <a:latin typeface="Arial" pitchFamily="34" charset="0"/>
                <a:cs typeface="Arial" pitchFamily="34" charset="0"/>
              </a:rPr>
              <a:t>п.</a:t>
            </a:r>
            <a:r>
              <a:rPr lang="en-US" b="1" dirty="0">
                <a:solidFill>
                  <a:srgbClr val="35353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353535"/>
                </a:solidFill>
                <a:latin typeface="Arial" pitchFamily="34" charset="0"/>
                <a:cs typeface="Arial" pitchFamily="34" charset="0"/>
              </a:rPr>
              <a:t>7.1</a:t>
            </a:r>
            <a:r>
              <a:rPr lang="en-US" b="1" dirty="0">
                <a:solidFill>
                  <a:srgbClr val="353535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b="1" dirty="0">
                <a:solidFill>
                  <a:srgbClr val="353535"/>
                </a:solidFill>
                <a:latin typeface="Arial" pitchFamily="34" charset="0"/>
                <a:cs typeface="Arial" pitchFamily="34" charset="0"/>
              </a:rPr>
              <a:t>7.3</a:t>
            </a:r>
            <a:r>
              <a:rPr lang="en-US" b="1" dirty="0">
                <a:solidFill>
                  <a:srgbClr val="353535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b="1" dirty="0">
              <a:solidFill>
                <a:srgbClr val="35353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5"/>
          <p:cNvSpPr/>
          <p:nvPr/>
        </p:nvSpPr>
        <p:spPr>
          <a:xfrm>
            <a:off x="15977367" y="5569071"/>
            <a:ext cx="5495077" cy="7975359"/>
          </a:xfrm>
          <a:prstGeom prst="roundRect">
            <a:avLst>
              <a:gd name="adj" fmla="val 3742"/>
            </a:avLst>
          </a:prstGeom>
          <a:solidFill>
            <a:schemeClr val="accent4">
              <a:lumMod val="20000"/>
              <a:lumOff val="80000"/>
            </a:schemeClr>
          </a:solidFill>
          <a:ln w="381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83534" tIns="83534" rIns="83534" bIns="83534" spcCol="38100" anchor="ctr"/>
          <a:lstStyle/>
          <a:p>
            <a:pPr defTabSz="2101265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latin typeface="Arial" panose="020B0604020202020204" pitchFamily="34" charset="0"/>
              <a:ea typeface="Open Sans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Скругленный прямоугольник 12"/>
          <p:cNvSpPr/>
          <p:nvPr/>
        </p:nvSpPr>
        <p:spPr>
          <a:xfrm>
            <a:off x="15977367" y="2610970"/>
            <a:ext cx="5495077" cy="2792304"/>
          </a:xfrm>
          <a:prstGeom prst="roundRect">
            <a:avLst>
              <a:gd name="adj" fmla="val 6470"/>
            </a:avLst>
          </a:prstGeom>
          <a:solidFill>
            <a:schemeClr val="accent2">
              <a:lumMod val="20000"/>
              <a:lumOff val="80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83534" tIns="83534" rIns="83534" bIns="83534" spcCol="38100" anchor="ctr"/>
          <a:lstStyle/>
          <a:p>
            <a:pPr defTabSz="2101265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latin typeface="Arial" panose="020B0604020202020204" pitchFamily="34" charset="0"/>
              <a:ea typeface="Open Sans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9" name="Скругленный прямоугольник 14"/>
          <p:cNvSpPr/>
          <p:nvPr/>
        </p:nvSpPr>
        <p:spPr>
          <a:xfrm>
            <a:off x="803356" y="2610968"/>
            <a:ext cx="14966193" cy="10933462"/>
          </a:xfrm>
          <a:prstGeom prst="roundRect">
            <a:avLst>
              <a:gd name="adj" fmla="val 2782"/>
            </a:avLst>
          </a:prstGeom>
          <a:solidFill>
            <a:schemeClr val="bg1">
              <a:lumMod val="95000"/>
            </a:schemeClr>
          </a:solidFill>
          <a:ln w="381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83534" tIns="83534" rIns="83534" bIns="83534" spcCol="38100" anchor="ctr"/>
          <a:lstStyle/>
          <a:p>
            <a:pPr defTabSz="2101265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latin typeface="Arial" panose="020B0604020202020204" pitchFamily="34" charset="0"/>
              <a:ea typeface="Open Sans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0" name="Прямоугольник 5"/>
          <p:cNvSpPr/>
          <p:nvPr/>
        </p:nvSpPr>
        <p:spPr>
          <a:xfrm>
            <a:off x="16196605" y="2747963"/>
            <a:ext cx="506802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>
              <a:spcAft>
                <a:spcPts val="1200"/>
              </a:spcAft>
            </a:pPr>
            <a:r>
              <a:rPr lang="ru-RU" sz="3600" b="1" dirty="0">
                <a:solidFill>
                  <a:srgbClr val="353535"/>
                </a:solidFill>
                <a:latin typeface="+mn-lt"/>
                <a:cs typeface="Arial" pitchFamily="34" charset="0"/>
                <a:sym typeface="Arial" pitchFamily="34" charset="0"/>
              </a:rPr>
              <a:t>Специфическая профилактика</a:t>
            </a:r>
            <a:endParaRPr lang="en-US" sz="3600" b="1" dirty="0">
              <a:solidFill>
                <a:srgbClr val="353535"/>
              </a:solidFill>
              <a:latin typeface="+mn-lt"/>
              <a:cs typeface="Arial" pitchFamily="34" charset="0"/>
              <a:sym typeface="Arial" pitchFamily="34" charset="0"/>
            </a:endParaRPr>
          </a:p>
          <a:p>
            <a:pPr eaLnBrk="1">
              <a:spcAft>
                <a:spcPts val="1200"/>
              </a:spcAft>
            </a:pPr>
            <a:r>
              <a:rPr lang="ru-RU" sz="2400" dirty="0">
                <a:latin typeface="+mn-lt"/>
              </a:rPr>
              <a:t>11.08.20 г. в РФ зарегистрирована комбинированная векторная вакцина</a:t>
            </a:r>
            <a:endParaRPr lang="ru-RU" sz="2400" dirty="0">
              <a:latin typeface="+mn-lt"/>
              <a:cs typeface="Arial" pitchFamily="34" charset="0"/>
              <a:sym typeface="Arial" pitchFamily="34" charset="0"/>
            </a:endParaRPr>
          </a:p>
        </p:txBody>
      </p:sp>
      <p:sp>
        <p:nvSpPr>
          <p:cNvPr id="21" name="Прямоугольник 7"/>
          <p:cNvSpPr/>
          <p:nvPr/>
        </p:nvSpPr>
        <p:spPr>
          <a:xfrm>
            <a:off x="16175967" y="5576576"/>
            <a:ext cx="5405438" cy="8048357"/>
          </a:xfrm>
          <a:prstGeom prst="rect">
            <a:avLst/>
          </a:prstGeom>
          <a:ln w="38100">
            <a:noFill/>
          </a:ln>
        </p:spPr>
        <p:txBody>
          <a:bodyPr>
            <a:spAutoFit/>
          </a:bodyPr>
          <a:lstStyle/>
          <a:p>
            <a:pPr eaLnBrk="1">
              <a:spcAft>
                <a:spcPts val="1200"/>
              </a:spcAft>
            </a:pPr>
            <a:r>
              <a:rPr lang="ru-RU" sz="3600" b="1" dirty="0">
                <a:solidFill>
                  <a:srgbClr val="3E3E3E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Медикаментозная профилактика*</a:t>
            </a:r>
          </a:p>
          <a:p>
            <a:pPr marL="360000" indent="-360000" eaLnBrk="1" fontAlgn="ctr">
              <a:spcBef>
                <a:spcPts val="600"/>
              </a:spcBef>
              <a:buClr>
                <a:srgbClr val="0070C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3E3E3E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для взрослых </a:t>
            </a:r>
            <a:r>
              <a:rPr lang="en-US" sz="2800" dirty="0">
                <a:solidFill>
                  <a:srgbClr val="3E3E3E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/>
            </a:r>
            <a:br>
              <a:rPr lang="en-US" sz="2800" dirty="0">
                <a:solidFill>
                  <a:srgbClr val="3E3E3E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ru-RU" sz="2800" dirty="0" err="1">
                <a:solidFill>
                  <a:srgbClr val="3E3E3E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интраназальное</a:t>
            </a:r>
            <a:r>
              <a:rPr lang="ru-RU" sz="2800" dirty="0">
                <a:solidFill>
                  <a:srgbClr val="3E3E3E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введение </a:t>
            </a:r>
            <a:r>
              <a:rPr lang="ru-RU" sz="2800" b="1" dirty="0" err="1">
                <a:solidFill>
                  <a:srgbClr val="3E3E3E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рекомбинантного</a:t>
            </a:r>
            <a:r>
              <a:rPr lang="ru-RU" sz="2800" b="1" dirty="0">
                <a:solidFill>
                  <a:srgbClr val="3E3E3E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sz="2800" b="1" dirty="0">
                <a:solidFill>
                  <a:srgbClr val="3E3E3E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/>
            </a:r>
            <a:br>
              <a:rPr lang="en-US" sz="2800" b="1" dirty="0">
                <a:solidFill>
                  <a:srgbClr val="3E3E3E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ru-RU" sz="2800" b="1" dirty="0">
                <a:solidFill>
                  <a:srgbClr val="3E3E3E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интерферона-</a:t>
            </a:r>
            <a:r>
              <a:rPr lang="el-GR" sz="2800" b="1" dirty="0">
                <a:solidFill>
                  <a:srgbClr val="3E3E3E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α </a:t>
            </a:r>
            <a:r>
              <a:rPr lang="ru-RU" sz="2800" b="1" dirty="0">
                <a:solidFill>
                  <a:srgbClr val="3E3E3E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(</a:t>
            </a:r>
            <a:r>
              <a:rPr lang="ru-RU" sz="2800" b="1" dirty="0" err="1">
                <a:solidFill>
                  <a:srgbClr val="3E3E3E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рИНФ</a:t>
            </a:r>
            <a:r>
              <a:rPr lang="ru-RU" sz="2800" b="1" dirty="0">
                <a:solidFill>
                  <a:srgbClr val="3E3E3E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-</a:t>
            </a:r>
            <a:r>
              <a:rPr lang="el-GR" sz="2800" b="1" dirty="0">
                <a:solidFill>
                  <a:srgbClr val="3E3E3E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α</a:t>
            </a:r>
            <a:r>
              <a:rPr lang="ru-RU" sz="2800" b="1" dirty="0">
                <a:solidFill>
                  <a:srgbClr val="3E3E3E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) </a:t>
            </a:r>
            <a:r>
              <a:rPr lang="ru-RU" sz="2800" dirty="0">
                <a:solidFill>
                  <a:srgbClr val="3E3E3E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или</a:t>
            </a:r>
            <a:r>
              <a:rPr lang="ru-RU" sz="2800" b="1" dirty="0">
                <a:solidFill>
                  <a:srgbClr val="3E3E3E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ru-RU" sz="2800" b="1" dirty="0" err="1">
                <a:solidFill>
                  <a:srgbClr val="3E3E3E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уменовира</a:t>
            </a:r>
            <a:r>
              <a:rPr lang="ru-RU" sz="2800" b="1" dirty="0">
                <a:solidFill>
                  <a:srgbClr val="3E3E3E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;</a:t>
            </a:r>
          </a:p>
          <a:p>
            <a:pPr marL="360000" indent="-360000" eaLnBrk="1" fontAlgn="ctr">
              <a:spcBef>
                <a:spcPts val="600"/>
              </a:spcBef>
              <a:buClr>
                <a:srgbClr val="0070C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3E3E3E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для беременных </a:t>
            </a:r>
            <a:r>
              <a:rPr lang="ru-RU" sz="2800" dirty="0">
                <a:solidFill>
                  <a:srgbClr val="3E3E3E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только </a:t>
            </a:r>
            <a:r>
              <a:rPr lang="ru-RU" sz="2800" dirty="0" err="1">
                <a:solidFill>
                  <a:srgbClr val="3E3E3E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интраназальное</a:t>
            </a:r>
            <a:r>
              <a:rPr lang="ru-RU" sz="2800" dirty="0">
                <a:solidFill>
                  <a:srgbClr val="3E3E3E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введение </a:t>
            </a:r>
            <a:r>
              <a:rPr lang="ru-RU" sz="2800" b="1" dirty="0">
                <a:solidFill>
                  <a:srgbClr val="3E3E3E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РИНФ-</a:t>
            </a:r>
            <a:r>
              <a:rPr lang="el-GR" sz="2800" b="1" dirty="0">
                <a:solidFill>
                  <a:srgbClr val="3E3E3E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α</a:t>
            </a:r>
            <a:r>
              <a:rPr lang="ru-RU" sz="2800" b="1" dirty="0">
                <a:solidFill>
                  <a:srgbClr val="3E3E3E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2b.</a:t>
            </a:r>
          </a:p>
          <a:p>
            <a:pPr eaLnBrk="1" fontAlgn="ctr">
              <a:spcBef>
                <a:spcPts val="1200"/>
              </a:spcBef>
              <a:buClr>
                <a:srgbClr val="0070C0"/>
              </a:buClr>
              <a:buSzPct val="125000"/>
            </a:pPr>
            <a:r>
              <a:rPr lang="ru-RU" sz="3600" b="1" dirty="0">
                <a:solidFill>
                  <a:srgbClr val="3E3E3E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При контакте с</a:t>
            </a:r>
            <a:r>
              <a:rPr lang="ru-RU" sz="3600" dirty="0">
                <a:solidFill>
                  <a:schemeClr val="tx1"/>
                </a:solidFill>
                <a:cs typeface="Arial" pitchFamily="34" charset="0"/>
                <a:sym typeface="Arial" pitchFamily="34" charset="0"/>
              </a:rPr>
              <a:t> </a:t>
            </a:r>
            <a:r>
              <a:rPr lang="ru-RU" sz="3600" b="1" dirty="0">
                <a:solidFill>
                  <a:srgbClr val="3E3E3E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больным</a:t>
            </a:r>
          </a:p>
          <a:p>
            <a:pPr marL="360000" indent="-360000" eaLnBrk="1" fontAlgn="ctr">
              <a:spcBef>
                <a:spcPts val="600"/>
              </a:spcBef>
              <a:buClr>
                <a:srgbClr val="0070C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2800" b="1" dirty="0" err="1">
                <a:solidFill>
                  <a:srgbClr val="3E3E3E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гидроксихлорохин</a:t>
            </a:r>
            <a:r>
              <a:rPr lang="ru-RU" sz="2800" b="1" dirty="0">
                <a:solidFill>
                  <a:srgbClr val="3E3E3E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, </a:t>
            </a:r>
            <a:r>
              <a:rPr lang="en-US" sz="2800" b="1" dirty="0">
                <a:solidFill>
                  <a:srgbClr val="3E3E3E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/>
            </a:r>
            <a:br>
              <a:rPr lang="en-US" sz="2800" b="1" dirty="0">
                <a:solidFill>
                  <a:srgbClr val="3E3E3E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ru-RU" sz="2800" dirty="0">
                <a:solidFill>
                  <a:srgbClr val="3E3E3E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или </a:t>
            </a:r>
          </a:p>
          <a:p>
            <a:pPr marL="360000" indent="-360000" eaLnBrk="1" fontAlgn="ctr">
              <a:spcBef>
                <a:spcPts val="600"/>
              </a:spcBef>
              <a:buClr>
                <a:srgbClr val="0070C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3E3E3E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РИНФ-</a:t>
            </a:r>
            <a:r>
              <a:rPr lang="el-GR" sz="2800" b="1" dirty="0">
                <a:solidFill>
                  <a:srgbClr val="3E3E3E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α</a:t>
            </a:r>
            <a:r>
              <a:rPr lang="ru-RU" sz="2800" b="1" dirty="0">
                <a:solidFill>
                  <a:srgbClr val="3E3E3E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+ </a:t>
            </a:r>
            <a:r>
              <a:rPr lang="ru-RU" sz="2800" b="1" dirty="0" err="1">
                <a:solidFill>
                  <a:srgbClr val="3E3E3E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уменовир</a:t>
            </a:r>
            <a:endParaRPr lang="ru-RU" sz="2800" b="1" dirty="0">
              <a:solidFill>
                <a:srgbClr val="3E3E3E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eaLnBrk="1" fontAlgn="ctr">
              <a:spcBef>
                <a:spcPts val="600"/>
              </a:spcBef>
              <a:buClr>
                <a:srgbClr val="0070C0"/>
              </a:buClr>
              <a:buSzPct val="125000"/>
            </a:pPr>
            <a:r>
              <a:rPr lang="ru-RU" sz="2000" dirty="0">
                <a:solidFill>
                  <a:srgbClr val="3E3E3E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*Подробнее в приложении 12</a:t>
            </a:r>
          </a:p>
        </p:txBody>
      </p:sp>
      <p:sp>
        <p:nvSpPr>
          <p:cNvPr id="22" name="Прямоугольник 1"/>
          <p:cNvSpPr/>
          <p:nvPr/>
        </p:nvSpPr>
        <p:spPr>
          <a:xfrm>
            <a:off x="1128713" y="2747963"/>
            <a:ext cx="1393825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2101265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kern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Меры неспецифической профилактики, направленные на: </a:t>
            </a:r>
            <a:endParaRPr lang="ru-RU" sz="3200" kern="0" dirty="0">
              <a:solidFill>
                <a:schemeClr val="tx1">
                  <a:lumMod val="90000"/>
                  <a:lumOff val="10000"/>
                </a:schemeClr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3" name="Прямоугольник 2"/>
          <p:cNvSpPr/>
          <p:nvPr/>
        </p:nvSpPr>
        <p:spPr>
          <a:xfrm>
            <a:off x="1128713" y="3763963"/>
            <a:ext cx="4335462" cy="581697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/>
            <a:r>
              <a:rPr lang="ru-RU" sz="3200" b="1" dirty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Arial" pitchFamily="34" charset="0"/>
              </a:rPr>
              <a:t>Источник инфекции</a:t>
            </a:r>
          </a:p>
          <a:p>
            <a:pPr marL="360000" indent="-360000" eaLnBrk="1" fontAlgn="ctr"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353535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Arial" pitchFamily="34" charset="0"/>
              </a:rPr>
              <a:t>ранняя диагностика </a:t>
            </a:r>
            <a:r>
              <a:rPr lang="en-US" sz="2800" dirty="0">
                <a:solidFill>
                  <a:srgbClr val="353535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Arial" pitchFamily="34" charset="0"/>
              </a:rPr>
              <a:t/>
            </a:r>
            <a:br>
              <a:rPr lang="en-US" sz="2800" dirty="0">
                <a:solidFill>
                  <a:srgbClr val="353535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Arial" pitchFamily="34" charset="0"/>
              </a:rPr>
            </a:br>
            <a:r>
              <a:rPr lang="ru-RU" sz="2800" dirty="0">
                <a:solidFill>
                  <a:srgbClr val="353535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Arial" pitchFamily="34" charset="0"/>
              </a:rPr>
              <a:t>и активное выявление инфицированных, </a:t>
            </a:r>
            <a:r>
              <a:rPr lang="en-US" sz="2800" dirty="0">
                <a:solidFill>
                  <a:srgbClr val="353535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Arial" pitchFamily="34" charset="0"/>
              </a:rPr>
              <a:t/>
            </a:r>
            <a:br>
              <a:rPr lang="en-US" sz="2800" dirty="0">
                <a:solidFill>
                  <a:srgbClr val="353535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Arial" pitchFamily="34" charset="0"/>
              </a:rPr>
            </a:br>
            <a:r>
              <a:rPr lang="ru-RU" sz="2800" dirty="0">
                <a:solidFill>
                  <a:srgbClr val="353535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Arial" pitchFamily="34" charset="0"/>
              </a:rPr>
              <a:t>в том числе бессимптомных;</a:t>
            </a:r>
          </a:p>
          <a:p>
            <a:pPr marL="360000" indent="-360000" eaLnBrk="1" fontAlgn="ctr"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353535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Arial" pitchFamily="34" charset="0"/>
              </a:rPr>
              <a:t>изоляция больных </a:t>
            </a:r>
            <a:br>
              <a:rPr lang="ru-RU" sz="2800" dirty="0">
                <a:solidFill>
                  <a:srgbClr val="353535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Arial" pitchFamily="34" charset="0"/>
              </a:rPr>
            </a:br>
            <a:r>
              <a:rPr lang="ru-RU" sz="2800" dirty="0">
                <a:solidFill>
                  <a:srgbClr val="353535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Arial" pitchFamily="34" charset="0"/>
              </a:rPr>
              <a:t>и лиц с подозрением на заболевание;</a:t>
            </a:r>
          </a:p>
          <a:p>
            <a:pPr marL="360000" indent="-360000" eaLnBrk="1" fontAlgn="ctr"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353535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Arial" pitchFamily="34" charset="0"/>
              </a:rPr>
              <a:t>назначение этиотропной терапии</a:t>
            </a:r>
            <a:r>
              <a:rPr lang="ru-RU" sz="2900" dirty="0">
                <a:solidFill>
                  <a:srgbClr val="353535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Arial" pitchFamily="34" charset="0"/>
              </a:rPr>
              <a:t>.</a:t>
            </a:r>
          </a:p>
        </p:txBody>
      </p:sp>
      <p:sp>
        <p:nvSpPr>
          <p:cNvPr id="24" name="Прямоугольник 10"/>
          <p:cNvSpPr/>
          <p:nvPr/>
        </p:nvSpPr>
        <p:spPr>
          <a:xfrm>
            <a:off x="5662775" y="3763963"/>
            <a:ext cx="4689475" cy="98488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/>
            <a:r>
              <a:rPr lang="ru-RU" sz="3200" b="1" dirty="0">
                <a:solidFill>
                  <a:srgbClr val="575757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Механизм передачи</a:t>
            </a:r>
            <a:endParaRPr lang="en-US" sz="3200" b="1" dirty="0">
              <a:solidFill>
                <a:srgbClr val="575757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360000" indent="-360000" eaLnBrk="1" fontAlgn="ctr">
              <a:spcBef>
                <a:spcPts val="1000"/>
              </a:spcBef>
              <a:spcAft>
                <a:spcPts val="0"/>
              </a:spcAft>
              <a:buClr>
                <a:srgbClr val="575757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соблюдение режима самоизоляции;</a:t>
            </a:r>
          </a:p>
          <a:p>
            <a:pPr marL="360000" indent="-360000" eaLnBrk="1" fontAlgn="ctr">
              <a:spcBef>
                <a:spcPts val="1000"/>
              </a:spcBef>
              <a:spcAft>
                <a:spcPts val="0"/>
              </a:spcAft>
              <a:buClr>
                <a:srgbClr val="575757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соблюдение правил личной гигиены;</a:t>
            </a:r>
          </a:p>
          <a:p>
            <a:pPr marL="360000" indent="-360000" eaLnBrk="1" fontAlgn="ctr">
              <a:spcBef>
                <a:spcPts val="1000"/>
              </a:spcBef>
              <a:spcAft>
                <a:spcPts val="0"/>
              </a:spcAft>
              <a:buClr>
                <a:srgbClr val="575757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использование одноразовых медицинских масок;</a:t>
            </a:r>
          </a:p>
          <a:p>
            <a:pPr marL="360000" indent="-360000" eaLnBrk="1" fontAlgn="ctr">
              <a:spcBef>
                <a:spcPts val="1000"/>
              </a:spcBef>
              <a:spcAft>
                <a:spcPts val="0"/>
              </a:spcAft>
              <a:buClr>
                <a:srgbClr val="575757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использование средств индивидуальной </a:t>
            </a:r>
            <a:br>
              <a:rPr lang="ru-RU" sz="28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ru-RU" sz="28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защиты для медработников;</a:t>
            </a:r>
          </a:p>
          <a:p>
            <a:pPr marL="360000" indent="-360000" eaLnBrk="1" fontAlgn="ctr">
              <a:spcBef>
                <a:spcPts val="1000"/>
              </a:spcBef>
              <a:spcAft>
                <a:spcPts val="0"/>
              </a:spcAft>
              <a:buClr>
                <a:srgbClr val="575757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проведение дезинфекционных мероприятий;</a:t>
            </a:r>
          </a:p>
          <a:p>
            <a:pPr marL="360000" indent="-360000" eaLnBrk="1" fontAlgn="ctr">
              <a:spcBef>
                <a:spcPts val="1000"/>
              </a:spcBef>
              <a:spcAft>
                <a:spcPts val="0"/>
              </a:spcAft>
              <a:buClr>
                <a:srgbClr val="575757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утилизация мед. отходов класса В;</a:t>
            </a:r>
          </a:p>
          <a:p>
            <a:pPr marL="360000" indent="-360000" eaLnBrk="1" fontAlgn="ctr">
              <a:spcBef>
                <a:spcPts val="1000"/>
              </a:spcBef>
              <a:spcAft>
                <a:spcPts val="0"/>
              </a:spcAft>
              <a:buClr>
                <a:srgbClr val="575757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транспортировка больных специальным транспортом.</a:t>
            </a:r>
          </a:p>
        </p:txBody>
      </p:sp>
      <p:sp>
        <p:nvSpPr>
          <p:cNvPr id="25" name="Прямоугольник 11"/>
          <p:cNvSpPr/>
          <p:nvPr/>
        </p:nvSpPr>
        <p:spPr>
          <a:xfrm>
            <a:off x="10402529" y="3763963"/>
            <a:ext cx="5169979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/>
            <a:r>
              <a:rPr lang="ru-RU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Контингент</a:t>
            </a:r>
            <a:endParaRPr lang="en-US" sz="3200" b="1" dirty="0">
              <a:solidFill>
                <a:srgbClr val="0070C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360000" indent="-360000" eaLnBrk="1" fontAlgn="ctr"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2800" dirty="0" err="1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элиминационная</a:t>
            </a:r>
            <a:r>
              <a:rPr lang="ru-RU" sz="28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терапия («промывка» носа </a:t>
            </a:r>
            <a:r>
              <a:rPr lang="en-US" sz="28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/>
            </a:r>
            <a:br>
              <a:rPr lang="en-US" sz="28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ru-RU" sz="28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р-ром </a:t>
            </a:r>
            <a:r>
              <a:rPr lang="en-US" sz="2800" dirty="0" err="1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NaCl</a:t>
            </a:r>
            <a:r>
              <a:rPr lang="ru-RU" sz="28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);</a:t>
            </a:r>
          </a:p>
          <a:p>
            <a:pPr marL="360000" indent="-360000" eaLnBrk="1" fontAlgn="ctr"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местное использование лекарств,</a:t>
            </a:r>
            <a:r>
              <a:rPr lang="en-US" sz="28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ru-RU" sz="28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обладающих  барьерными</a:t>
            </a:r>
            <a:r>
              <a:rPr lang="en-US" sz="28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ru-RU" sz="28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функциями;</a:t>
            </a:r>
          </a:p>
          <a:p>
            <a:pPr marL="360000" indent="-360000" eaLnBrk="1" fontAlgn="ctr"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своевременное обращение в медицинские организации при появлении симптомов. </a:t>
            </a:r>
          </a:p>
        </p:txBody>
      </p:sp>
      <p:cxnSp>
        <p:nvCxnSpPr>
          <p:cNvPr id="26" name="Прямая соединительная линия 8"/>
          <p:cNvCxnSpPr>
            <a:cxnSpLocks/>
          </p:cNvCxnSpPr>
          <p:nvPr/>
        </p:nvCxnSpPr>
        <p:spPr>
          <a:xfrm>
            <a:off x="876300" y="13849350"/>
            <a:ext cx="16926256" cy="0"/>
          </a:xfrm>
          <a:prstGeom prst="line">
            <a:avLst/>
          </a:prstGeom>
          <a:noFill/>
          <a:ln w="12700" cap="flat">
            <a:solidFill>
              <a:schemeClr val="bg1">
                <a:lumMod val="50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7" name="Прямоугольник 3"/>
          <p:cNvSpPr/>
          <p:nvPr/>
        </p:nvSpPr>
        <p:spPr>
          <a:xfrm>
            <a:off x="792163" y="13903325"/>
            <a:ext cx="2021871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101265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1 - Мероприятия по предупреждению завоза и распространения COVID-19 на территории Российской Федерации регламентированы Распоряжениями Правительства РФ от 30.01.2020 №140-р, от 31.01.2020 №154-р, от 03.02.2020 №194-р, от 18.02.2020 №338-р, от 27.02.2020 №447-р, от 27.02.2020 №446-р, от 27.02.2020 №448-р от</a:t>
            </a:r>
            <a:r>
              <a:rPr lang="ru-RU" sz="2000" dirty="0">
                <a:solidFill>
                  <a:schemeClr val="tx1"/>
                </a:solidFill>
                <a:cs typeface="Arial" pitchFamily="34" charset="0"/>
                <a:sym typeface="Arial" pitchFamily="34" charset="0"/>
              </a:rPr>
              <a:t> </a:t>
            </a:r>
            <a:r>
              <a:rPr lang="ru-RU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16.03.2020 №635-р, от 06.03.2020 №550-р, от 12.03.2020 №597-р, от 14.03.2020 №622-р, от 16 марта 2020 г. № 730-р, от 27 марта 2020 г. № 763-р  и</a:t>
            </a:r>
            <a:r>
              <a:rPr lang="ru-RU" sz="2000" dirty="0">
                <a:solidFill>
                  <a:schemeClr val="tx1"/>
                </a:solidFill>
                <a:cs typeface="Arial" pitchFamily="34" charset="0"/>
                <a:sym typeface="Arial" pitchFamily="34" charset="0"/>
              </a:rPr>
              <a:t> </a:t>
            </a:r>
            <a:r>
              <a:rPr lang="ru-RU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постановлениями Главного государственного санитарного врача Российской Федерации от 24.01.2020 № 2, от 31.01.2020 № 3, от 02.03.2020 № 5, от 13.03.2020 №</a:t>
            </a:r>
            <a:r>
              <a:rPr lang="ru-RU" sz="2000" dirty="0">
                <a:solidFill>
                  <a:schemeClr val="tx1"/>
                </a:solidFill>
                <a:cs typeface="Arial" pitchFamily="34" charset="0"/>
                <a:sym typeface="Arial" pitchFamily="34" charset="0"/>
              </a:rPr>
              <a:t> </a:t>
            </a:r>
            <a:r>
              <a:rPr lang="ru-RU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6, от 18.03.2020 № 7, от 30.03.2020 № 9, от 03.04.2020 № 10, от 13.04.2020 № 11, от 22.05.2020 № 15, от 07.07.2020 г. № 18, от 13.07.2020 № 20, от 15.07.2020 № 21. </a:t>
            </a:r>
          </a:p>
        </p:txBody>
      </p:sp>
      <p:cxnSp>
        <p:nvCxnSpPr>
          <p:cNvPr id="29" name="Прямая соединительная линия 28"/>
          <p:cNvCxnSpPr>
            <a:cxnSpLocks/>
          </p:cNvCxnSpPr>
          <p:nvPr/>
        </p:nvCxnSpPr>
        <p:spPr>
          <a:xfrm>
            <a:off x="5516563" y="3763482"/>
            <a:ext cx="0" cy="9452456"/>
          </a:xfrm>
          <a:prstGeom prst="line">
            <a:avLst/>
          </a:prstGeom>
          <a:noFill/>
          <a:ln w="12700" cap="flat">
            <a:solidFill>
              <a:srgbClr val="0070C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Прямая соединительная линия 29"/>
          <p:cNvCxnSpPr>
            <a:cxnSpLocks/>
          </p:cNvCxnSpPr>
          <p:nvPr/>
        </p:nvCxnSpPr>
        <p:spPr>
          <a:xfrm>
            <a:off x="10253663" y="3763482"/>
            <a:ext cx="0" cy="9495318"/>
          </a:xfrm>
          <a:prstGeom prst="line">
            <a:avLst/>
          </a:prstGeom>
          <a:noFill/>
          <a:ln w="12700" cap="flat">
            <a:solidFill>
              <a:srgbClr val="0070C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48148" name="Рисунок 32" descr="medica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9929987">
            <a:off x="231851" y="8921675"/>
            <a:ext cx="5345112" cy="534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6C953D3-C5D9-FD4E-9E22-596865CBE178}"/>
              </a:ext>
            </a:extLst>
          </p:cNvPr>
          <p:cNvCxnSpPr>
            <a:cxnSpLocks/>
          </p:cNvCxnSpPr>
          <p:nvPr/>
        </p:nvCxnSpPr>
        <p:spPr>
          <a:xfrm>
            <a:off x="804860" y="2236788"/>
            <a:ext cx="12039600" cy="0"/>
          </a:xfrm>
          <a:prstGeom prst="line">
            <a:avLst/>
          </a:prstGeom>
          <a:noFill/>
          <a:ln w="190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F203C1E-45FE-8E44-9389-3B03FE254CF6}"/>
              </a:ext>
            </a:extLst>
          </p:cNvPr>
          <p:cNvCxnSpPr>
            <a:cxnSpLocks/>
          </p:cNvCxnSpPr>
          <p:nvPr/>
        </p:nvCxnSpPr>
        <p:spPr>
          <a:xfrm>
            <a:off x="804860" y="2197823"/>
            <a:ext cx="3263901" cy="0"/>
          </a:xfrm>
          <a:prstGeom prst="line">
            <a:avLst/>
          </a:prstGeom>
          <a:noFill/>
          <a:ln w="73025" cap="flat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876300" y="13975265"/>
            <a:ext cx="18305780" cy="1319424"/>
          </a:xfrm>
          <a:prstGeom prst="roundRect">
            <a:avLst>
              <a:gd name="adj" fmla="val 4641"/>
            </a:avLst>
          </a:prstGeom>
          <a:solidFill>
            <a:schemeClr val="bg1">
              <a:lumMod val="95000"/>
            </a:schemeClr>
          </a:solidFill>
          <a:ln w="381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83534" tIns="83534" rIns="83534" bIns="83534" spcCol="38100" anchor="ctr"/>
          <a:lstStyle/>
          <a:p>
            <a:pPr defTabSz="2101265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latin typeface="Arial" panose="020B0604020202020204" pitchFamily="34" charset="0"/>
              <a:ea typeface="Open Sans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aphicFrame>
        <p:nvGraphicFramePr>
          <p:cNvPr id="27651" name="Объект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65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27651" name="Объект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77"/>
          <p:cNvSpPr txBox="1"/>
          <p:nvPr/>
        </p:nvSpPr>
        <p:spPr>
          <a:xfrm>
            <a:off x="2446338" y="579438"/>
            <a:ext cx="17424400" cy="132959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90000"/>
              </a:lnSpc>
            </a:pPr>
            <a:r>
              <a:rPr lang="ru-RU" sz="4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СПЕЦИФИЧЕСКАЯ ПРОФИЛАКТИКА </a:t>
            </a:r>
            <a:br>
              <a:rPr lang="ru-RU" sz="4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4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COVID-19 У</a:t>
            </a:r>
            <a:r>
              <a:rPr lang="ru-RU" sz="4800" dirty="0">
                <a:solidFill>
                  <a:schemeClr val="tx1"/>
                </a:solidFill>
                <a:cs typeface="Arial" pitchFamily="34" charset="0"/>
                <a:sym typeface="Arial" pitchFamily="34" charset="0"/>
              </a:rPr>
              <a:t> </a:t>
            </a:r>
            <a:r>
              <a:rPr lang="ru-RU" sz="4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ВЗРОСЛЫХ</a:t>
            </a:r>
          </a:p>
        </p:txBody>
      </p:sp>
      <p:cxnSp>
        <p:nvCxnSpPr>
          <p:cNvPr id="34" name="Straight Connector 33"/>
          <p:cNvCxnSpPr>
            <a:cxnSpLocks/>
          </p:cNvCxnSpPr>
          <p:nvPr/>
        </p:nvCxnSpPr>
        <p:spPr>
          <a:xfrm>
            <a:off x="876300" y="2236788"/>
            <a:ext cx="9438132" cy="0"/>
          </a:xfrm>
          <a:prstGeom prst="line">
            <a:avLst/>
          </a:prstGeom>
          <a:noFill/>
          <a:ln w="190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Straight Connector 34"/>
          <p:cNvCxnSpPr>
            <a:cxnSpLocks/>
          </p:cNvCxnSpPr>
          <p:nvPr/>
        </p:nvCxnSpPr>
        <p:spPr>
          <a:xfrm>
            <a:off x="876300" y="2197823"/>
            <a:ext cx="3263901" cy="0"/>
          </a:xfrm>
          <a:prstGeom prst="line">
            <a:avLst/>
          </a:prstGeom>
          <a:noFill/>
          <a:ln w="73025" cap="flat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TextBox 77"/>
          <p:cNvSpPr txBox="1"/>
          <p:nvPr/>
        </p:nvSpPr>
        <p:spPr>
          <a:xfrm>
            <a:off x="858838" y="696913"/>
            <a:ext cx="1566862" cy="55403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90000"/>
              </a:lnSpc>
            </a:pPr>
            <a:r>
              <a:rPr lang="ru-RU" b="1" dirty="0">
                <a:solidFill>
                  <a:srgbClr val="353535"/>
                </a:solidFill>
                <a:latin typeface="Arial" pitchFamily="34" charset="0"/>
                <a:cs typeface="Arial" pitchFamily="34" charset="0"/>
              </a:rPr>
              <a:t>п. 7.1</a:t>
            </a:r>
            <a:r>
              <a:rPr lang="en-US" b="1" dirty="0">
                <a:solidFill>
                  <a:srgbClr val="353535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b="1" dirty="0">
              <a:solidFill>
                <a:srgbClr val="35353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Скругленный прямоугольник 17"/>
          <p:cNvSpPr/>
          <p:nvPr/>
        </p:nvSpPr>
        <p:spPr>
          <a:xfrm>
            <a:off x="876300" y="2523016"/>
            <a:ext cx="20502880" cy="1739053"/>
          </a:xfrm>
          <a:prstGeom prst="roundRect">
            <a:avLst>
              <a:gd name="adj" fmla="val 4641"/>
            </a:avLst>
          </a:prstGeom>
          <a:solidFill>
            <a:schemeClr val="bg1">
              <a:lumMod val="95000"/>
            </a:schemeClr>
          </a:solidFill>
          <a:ln w="38100" cap="flat">
            <a:solidFill>
              <a:srgbClr val="C0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83534" tIns="83534" rIns="83534" bIns="83534" spcCol="38100" anchor="ctr"/>
          <a:lstStyle/>
          <a:p>
            <a:pPr defTabSz="2101265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latin typeface="Arial" panose="020B0604020202020204" pitchFamily="34" charset="0"/>
              <a:ea typeface="Open Sans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1" name="Прямоугольник 1"/>
          <p:cNvSpPr/>
          <p:nvPr/>
        </p:nvSpPr>
        <p:spPr>
          <a:xfrm>
            <a:off x="1094105" y="2661168"/>
            <a:ext cx="202850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101265" eaLnBrk="1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ru-RU" sz="3000" kern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В Российской Федерации 11.08.2020 г. зарегистрирована комбинированная векторная вакцина для профилактики новой </a:t>
            </a:r>
            <a:r>
              <a:rPr lang="ru-RU" sz="3000" kern="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коронавирусной</a:t>
            </a:r>
            <a:r>
              <a:rPr lang="ru-RU" sz="3000" kern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инфекции COVID-19 у взрослых лиц от 18 до 60 лет (Гам-КОВИД-</a:t>
            </a:r>
            <a:r>
              <a:rPr lang="ru-RU" sz="3000" kern="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Вак</a:t>
            </a:r>
            <a:r>
              <a:rPr lang="ru-RU" sz="3000" kern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), индуцирующая формирование гуморального и клеточного иммунитета в отношении SARS-CoV-2. </a:t>
            </a:r>
          </a:p>
        </p:txBody>
      </p:sp>
      <p:sp>
        <p:nvSpPr>
          <p:cNvPr id="77" name="Скругленный прямоугольник 17"/>
          <p:cNvSpPr/>
          <p:nvPr/>
        </p:nvSpPr>
        <p:spPr>
          <a:xfrm>
            <a:off x="876300" y="4548296"/>
            <a:ext cx="10360660" cy="9226629"/>
          </a:xfrm>
          <a:prstGeom prst="roundRect">
            <a:avLst>
              <a:gd name="adj" fmla="val 3099"/>
            </a:avLst>
          </a:prstGeom>
          <a:solidFill>
            <a:schemeClr val="accent4">
              <a:lumMod val="20000"/>
              <a:lumOff val="80000"/>
            </a:schemeClr>
          </a:solidFill>
          <a:ln w="381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83534" tIns="83534" rIns="83534" bIns="83534" spcCol="38100" anchor="ctr"/>
          <a:lstStyle/>
          <a:p>
            <a:pPr defTabSz="2101265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latin typeface="Open Sans"/>
              <a:ea typeface="Open Sans"/>
              <a:cs typeface="Open Sans"/>
              <a:sym typeface="Arial" panose="020B0604020202020204" pitchFamily="34" charset="0"/>
            </a:endParaRPr>
          </a:p>
        </p:txBody>
      </p:sp>
      <p:sp>
        <p:nvSpPr>
          <p:cNvPr id="79" name="Скругленный прямоугольник 17"/>
          <p:cNvSpPr/>
          <p:nvPr/>
        </p:nvSpPr>
        <p:spPr>
          <a:xfrm>
            <a:off x="11521440" y="4548297"/>
            <a:ext cx="9917825" cy="9226630"/>
          </a:xfrm>
          <a:prstGeom prst="roundRect">
            <a:avLst>
              <a:gd name="adj" fmla="val 2659"/>
            </a:avLst>
          </a:prstGeom>
          <a:solidFill>
            <a:schemeClr val="accent2">
              <a:lumMod val="20000"/>
              <a:lumOff val="80000"/>
            </a:schemeClr>
          </a:solidFill>
          <a:ln w="381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83534" tIns="83534" rIns="83534" bIns="83534" spcCol="38100" anchor="ctr"/>
          <a:lstStyle/>
          <a:p>
            <a:pPr defTabSz="2101265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latin typeface="Open Sans"/>
              <a:ea typeface="Open Sans"/>
              <a:cs typeface="Open Sans"/>
              <a:sym typeface="Arial" panose="020B0604020202020204" pitchFamily="34" charset="0"/>
            </a:endParaRPr>
          </a:p>
        </p:txBody>
      </p:sp>
      <p:sp>
        <p:nvSpPr>
          <p:cNvPr id="80" name="Прямоугольник 20"/>
          <p:cNvSpPr/>
          <p:nvPr/>
        </p:nvSpPr>
        <p:spPr>
          <a:xfrm>
            <a:off x="1259840" y="4875110"/>
            <a:ext cx="9054592" cy="6009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>
              <a:spcAft>
                <a:spcPts val="1200"/>
              </a:spcAft>
            </a:pPr>
            <a:r>
              <a:rPr lang="ru-RU" sz="3200" b="1" dirty="0">
                <a:solidFill>
                  <a:schemeClr val="accent3">
                    <a:lumMod val="25000"/>
                  </a:schemeClr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Приоритетной вакцинации подлежат:</a:t>
            </a:r>
          </a:p>
          <a:p>
            <a:pPr marL="540000" indent="-540000" eaLnBrk="1">
              <a:lnSpc>
                <a:spcPct val="125000"/>
              </a:lnSpc>
              <a:spcAft>
                <a:spcPts val="2400"/>
              </a:spcAft>
            </a:pPr>
            <a:r>
              <a:rPr lang="ru-RU" sz="32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1. </a:t>
            </a:r>
            <a:r>
              <a:rPr lang="ru-RU" sz="30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Работники организаций, работа которых связана с</a:t>
            </a:r>
            <a:r>
              <a:rPr lang="ru-RU" sz="3000" dirty="0">
                <a:solidFill>
                  <a:schemeClr val="tx1"/>
                </a:solidFill>
                <a:cs typeface="Arial" pitchFamily="34" charset="0"/>
                <a:sym typeface="Arial" pitchFamily="34" charset="0"/>
              </a:rPr>
              <a:t> </a:t>
            </a:r>
            <a:r>
              <a:rPr lang="ru-RU" sz="30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непосредственным контактом с большим количеством людей (</a:t>
            </a:r>
            <a:r>
              <a:rPr lang="ru-RU" sz="3000" dirty="0" err="1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мед.организаций</a:t>
            </a:r>
            <a:r>
              <a:rPr lang="ru-RU" sz="30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, полиции, торговли и </a:t>
            </a:r>
            <a:r>
              <a:rPr lang="ru-RU" sz="3000" dirty="0" err="1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др</a:t>
            </a:r>
            <a:r>
              <a:rPr lang="ru-RU" sz="30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).</a:t>
            </a:r>
          </a:p>
          <a:p>
            <a:pPr marL="540000" indent="-540000" eaLnBrk="1">
              <a:lnSpc>
                <a:spcPct val="125000"/>
              </a:lnSpc>
              <a:spcAft>
                <a:spcPts val="2400"/>
              </a:spcAft>
            </a:pPr>
            <a:r>
              <a:rPr lang="ru-RU" sz="30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2. Обучающиеся в</a:t>
            </a:r>
            <a:r>
              <a:rPr lang="ru-RU" sz="3000" dirty="0">
                <a:solidFill>
                  <a:schemeClr val="tx1"/>
                </a:solidFill>
                <a:cs typeface="Arial" pitchFamily="34" charset="0"/>
                <a:sym typeface="Arial" pitchFamily="34" charset="0"/>
              </a:rPr>
              <a:t> </a:t>
            </a:r>
            <a:r>
              <a:rPr lang="ru-RU" sz="30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организациях среднего и</a:t>
            </a:r>
            <a:r>
              <a:rPr lang="ru-RU" sz="3000" dirty="0">
                <a:solidFill>
                  <a:schemeClr val="tx1"/>
                </a:solidFill>
                <a:cs typeface="Arial" pitchFamily="34" charset="0"/>
                <a:sym typeface="Arial" pitchFamily="34" charset="0"/>
              </a:rPr>
              <a:t> </a:t>
            </a:r>
            <a:r>
              <a:rPr lang="ru-RU" sz="30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высшего профессионального образования.</a:t>
            </a:r>
          </a:p>
          <a:p>
            <a:pPr marL="540000" indent="-540000" eaLnBrk="1">
              <a:lnSpc>
                <a:spcPct val="125000"/>
              </a:lnSpc>
              <a:spcAft>
                <a:spcPts val="2400"/>
              </a:spcAft>
            </a:pPr>
            <a:r>
              <a:rPr lang="ru-RU" sz="30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3. Лица, подлежащие призыву на военную службу.</a:t>
            </a:r>
          </a:p>
        </p:txBody>
      </p:sp>
      <p:sp>
        <p:nvSpPr>
          <p:cNvPr id="27665" name="Прямоугольник 2"/>
          <p:cNvSpPr>
            <a:spLocks noChangeArrowheads="1"/>
          </p:cNvSpPr>
          <p:nvPr/>
        </p:nvSpPr>
        <p:spPr bwMode="auto">
          <a:xfrm>
            <a:off x="1114424" y="13967502"/>
            <a:ext cx="18756313" cy="132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Autofit/>
          </a:bodyPr>
          <a:lstStyle/>
          <a:p>
            <a:pPr eaLnBrk="1"/>
            <a:r>
              <a:rPr lang="ru-RU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При оценке напряженности поствакцинального </a:t>
            </a:r>
            <a:r>
              <a:rPr lang="ru-RU" sz="2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протективного</a:t>
            </a:r>
            <a:r>
              <a:rPr lang="ru-RU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иммунитета методом иммуноферментного анализа рекомендуется определение антител к рецептор-связывающему домену (анти-RBD антител).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907520" y="4875110"/>
            <a:ext cx="9225280" cy="8663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/>
            <a:r>
              <a:rPr lang="ru-RU" sz="3100" b="1" dirty="0">
                <a:solidFill>
                  <a:srgbClr val="C00000"/>
                </a:solidFill>
                <a:latin typeface="+mn-lt"/>
              </a:rPr>
              <a:t>Противопоказания</a:t>
            </a:r>
            <a:r>
              <a:rPr lang="ru-RU" sz="3100" dirty="0">
                <a:solidFill>
                  <a:srgbClr val="C00000"/>
                </a:solidFill>
                <a:latin typeface="+mn-lt"/>
              </a:rPr>
              <a:t> </a:t>
            </a:r>
            <a:br>
              <a:rPr lang="ru-RU" sz="3100" dirty="0">
                <a:solidFill>
                  <a:srgbClr val="C00000"/>
                </a:solidFill>
                <a:latin typeface="+mn-lt"/>
              </a:rPr>
            </a:br>
            <a:r>
              <a:rPr lang="ru-RU" sz="3100" b="1" dirty="0">
                <a:solidFill>
                  <a:srgbClr val="C00000"/>
                </a:solidFill>
                <a:latin typeface="+mn-lt"/>
              </a:rPr>
              <a:t>для компонента I </a:t>
            </a:r>
            <a:r>
              <a:rPr lang="ru-RU" sz="3100" dirty="0">
                <a:solidFill>
                  <a:srgbClr val="C00000"/>
                </a:solidFill>
                <a:latin typeface="+mn-lt"/>
              </a:rPr>
              <a:t>вакцины:</a:t>
            </a:r>
          </a:p>
          <a:p>
            <a:pPr marL="360000" indent="-360000" eaLnBrk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sz="3000" dirty="0">
                <a:latin typeface="+mn-lt"/>
              </a:rPr>
              <a:t>гиперчувствительность к какому-либо компоненту вакцины или</a:t>
            </a:r>
            <a:r>
              <a:rPr lang="ru-RU" sz="3000" dirty="0">
                <a:solidFill>
                  <a:schemeClr val="tx1"/>
                </a:solidFill>
                <a:cs typeface="Arial" pitchFamily="34" charset="0"/>
                <a:sym typeface="Arial" pitchFamily="34" charset="0"/>
              </a:rPr>
              <a:t> </a:t>
            </a:r>
            <a:r>
              <a:rPr lang="ru-RU" sz="3000" dirty="0">
                <a:latin typeface="+mn-lt"/>
              </a:rPr>
              <a:t>вакцины, содержащей аналогичные компоненты;</a:t>
            </a:r>
          </a:p>
          <a:p>
            <a:pPr marL="360000" indent="-360000" eaLnBrk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sz="3000" dirty="0">
                <a:latin typeface="+mn-lt"/>
              </a:rPr>
              <a:t>тяжелые аллергические реакции в</a:t>
            </a:r>
            <a:r>
              <a:rPr lang="ru-RU" sz="3000" dirty="0">
                <a:solidFill>
                  <a:schemeClr val="tx1"/>
                </a:solidFill>
                <a:cs typeface="Arial" pitchFamily="34" charset="0"/>
                <a:sym typeface="Arial" pitchFamily="34" charset="0"/>
              </a:rPr>
              <a:t> </a:t>
            </a:r>
            <a:r>
              <a:rPr lang="ru-RU" sz="3000" dirty="0">
                <a:latin typeface="+mn-lt"/>
              </a:rPr>
              <a:t>анамнезе;</a:t>
            </a:r>
          </a:p>
          <a:p>
            <a:pPr marL="360000" indent="-360000" eaLnBrk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sz="3000" dirty="0">
                <a:latin typeface="+mn-lt"/>
              </a:rPr>
              <a:t>острые инфекционные и</a:t>
            </a:r>
            <a:r>
              <a:rPr lang="ru-RU" sz="3000" dirty="0">
                <a:solidFill>
                  <a:schemeClr val="tx1"/>
                </a:solidFill>
                <a:cs typeface="Arial" pitchFamily="34" charset="0"/>
                <a:sym typeface="Arial" pitchFamily="34" charset="0"/>
              </a:rPr>
              <a:t> </a:t>
            </a:r>
            <a:r>
              <a:rPr lang="ru-RU" sz="3000" dirty="0">
                <a:latin typeface="+mn-lt"/>
              </a:rPr>
              <a:t>неинфекционные заболевания, обострения хронических заболеваний; </a:t>
            </a:r>
          </a:p>
          <a:p>
            <a:pPr marL="360000" indent="-360000" eaLnBrk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sz="3000" dirty="0">
                <a:latin typeface="+mn-lt"/>
              </a:rPr>
              <a:t>беременность и</a:t>
            </a:r>
            <a:r>
              <a:rPr lang="ru-RU" sz="3000" dirty="0">
                <a:solidFill>
                  <a:schemeClr val="tx1"/>
                </a:solidFill>
                <a:cs typeface="Arial" pitchFamily="34" charset="0"/>
                <a:sym typeface="Arial" pitchFamily="34" charset="0"/>
              </a:rPr>
              <a:t> </a:t>
            </a:r>
            <a:r>
              <a:rPr lang="ru-RU" sz="3000" dirty="0">
                <a:latin typeface="+mn-lt"/>
              </a:rPr>
              <a:t>период грудного вскармливания; </a:t>
            </a:r>
          </a:p>
          <a:p>
            <a:pPr marL="360000" indent="-360000" eaLnBrk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sz="3000" dirty="0">
                <a:latin typeface="+mn-lt"/>
              </a:rPr>
              <a:t>возраст до 18 лет и старше 60</a:t>
            </a:r>
            <a:r>
              <a:rPr lang="ru-RU" sz="3000" dirty="0">
                <a:solidFill>
                  <a:schemeClr val="tx1"/>
                </a:solidFill>
                <a:cs typeface="Arial" pitchFamily="34" charset="0"/>
                <a:sym typeface="Arial" pitchFamily="34" charset="0"/>
              </a:rPr>
              <a:t> </a:t>
            </a:r>
            <a:r>
              <a:rPr lang="ru-RU" sz="3000" dirty="0">
                <a:latin typeface="+mn-lt"/>
              </a:rPr>
              <a:t>лет.</a:t>
            </a:r>
          </a:p>
          <a:p>
            <a:pPr eaLnBrk="1">
              <a:spcBef>
                <a:spcPts val="1800"/>
              </a:spcBef>
            </a:pPr>
            <a:r>
              <a:rPr lang="ru-RU" sz="3000" b="1" dirty="0">
                <a:solidFill>
                  <a:srgbClr val="C00000"/>
                </a:solidFill>
                <a:latin typeface="+mn-lt"/>
              </a:rPr>
              <a:t>для компонента II</a:t>
            </a:r>
            <a:r>
              <a:rPr lang="ru-RU" sz="3000" dirty="0">
                <a:solidFill>
                  <a:srgbClr val="C00000"/>
                </a:solidFill>
                <a:latin typeface="+mn-lt"/>
              </a:rPr>
              <a:t>:</a:t>
            </a:r>
          </a:p>
          <a:p>
            <a:pPr marL="360000" indent="-360000" eaLnBrk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sz="3000" dirty="0">
                <a:latin typeface="+mn-lt"/>
              </a:rPr>
              <a:t>тяжелые поствакцинальные осложнения на введение компонента I.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496" y="11009022"/>
            <a:ext cx="3129280" cy="240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252608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1" name="Объект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95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27651" name="Объект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" t="12740" b="4119"/>
          <a:stretch/>
        </p:blipFill>
        <p:spPr>
          <a:xfrm>
            <a:off x="3125028" y="1747520"/>
            <a:ext cx="16539652" cy="13728700"/>
          </a:xfrm>
          <a:prstGeom prst="rect">
            <a:avLst/>
          </a:prstGeom>
        </p:spPr>
      </p:pic>
      <p:sp>
        <p:nvSpPr>
          <p:cNvPr id="5" name="TextBox 77"/>
          <p:cNvSpPr txBox="1"/>
          <p:nvPr/>
        </p:nvSpPr>
        <p:spPr>
          <a:xfrm>
            <a:off x="2639378" y="792798"/>
            <a:ext cx="17025302" cy="60939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eaLnBrk="1">
              <a:lnSpc>
                <a:spcPct val="90000"/>
              </a:lnSpc>
            </a:pPr>
            <a:r>
              <a:rPr lang="ru-RU" sz="4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СПЕЦИФИЧЕСКАЯ ПРОФИЛАКТИКА </a:t>
            </a:r>
            <a:r>
              <a:rPr lang="ru-RU" sz="4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COVID-19 У</a:t>
            </a:r>
            <a:r>
              <a:rPr lang="ru-RU" sz="4400" dirty="0">
                <a:solidFill>
                  <a:schemeClr val="tx1"/>
                </a:solidFill>
                <a:cs typeface="Arial" pitchFamily="34" charset="0"/>
                <a:sym typeface="Arial" pitchFamily="34" charset="0"/>
              </a:rPr>
              <a:t> </a:t>
            </a:r>
            <a:r>
              <a:rPr lang="ru-RU" sz="4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ВЗРОСЛЫХ</a:t>
            </a:r>
          </a:p>
        </p:txBody>
      </p:sp>
      <p:sp>
        <p:nvSpPr>
          <p:cNvPr id="8" name="TextBox 77"/>
          <p:cNvSpPr txBox="1"/>
          <p:nvPr/>
        </p:nvSpPr>
        <p:spPr>
          <a:xfrm>
            <a:off x="1011238" y="849313"/>
            <a:ext cx="1566862" cy="55403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90000"/>
              </a:lnSpc>
            </a:pPr>
            <a:r>
              <a:rPr lang="ru-RU" b="1" dirty="0">
                <a:solidFill>
                  <a:srgbClr val="353535"/>
                </a:solidFill>
                <a:latin typeface="Arial" pitchFamily="34" charset="0"/>
                <a:cs typeface="Arial" pitchFamily="34" charset="0"/>
              </a:rPr>
              <a:t>п. 7.1</a:t>
            </a:r>
            <a:r>
              <a:rPr lang="en-US" b="1" dirty="0">
                <a:solidFill>
                  <a:srgbClr val="353535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b="1" dirty="0">
              <a:solidFill>
                <a:srgbClr val="353535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74464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730" name="Объект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69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73730" name="Объект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Скругленный прямоугольник 45">
            <a:extLst>
              <a:ext uri="{FF2B5EF4-FFF2-40B4-BE49-F238E27FC236}">
                <a16:creationId xmlns:a16="http://schemas.microsoft.com/office/drawing/2014/main" id="{351F8B76-1EBD-E74D-83F6-59DB43E7EE65}"/>
              </a:ext>
            </a:extLst>
          </p:cNvPr>
          <p:cNvSpPr/>
          <p:nvPr/>
        </p:nvSpPr>
        <p:spPr>
          <a:xfrm>
            <a:off x="723900" y="3448963"/>
            <a:ext cx="6461126" cy="1606223"/>
          </a:xfrm>
          <a:prstGeom prst="roundRect">
            <a:avLst>
              <a:gd name="adj" fmla="val 6546"/>
            </a:avLst>
          </a:prstGeom>
          <a:solidFill>
            <a:srgbClr val="0070C0">
              <a:alpha val="18000"/>
            </a:srgb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83534" tIns="83534" rIns="83534" bIns="83534" spcCol="38100" anchor="ctr">
            <a:noAutofit/>
          </a:bodyPr>
          <a:lstStyle/>
          <a:p>
            <a:pPr defTabSz="2101265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" name="Скругленный прямоугольник 45">
            <a:extLst>
              <a:ext uri="{FF2B5EF4-FFF2-40B4-BE49-F238E27FC236}">
                <a16:creationId xmlns:a16="http://schemas.microsoft.com/office/drawing/2014/main" id="{CEAD987C-4977-DA49-A6EE-352446A98DA9}"/>
              </a:ext>
            </a:extLst>
          </p:cNvPr>
          <p:cNvSpPr/>
          <p:nvPr/>
        </p:nvSpPr>
        <p:spPr>
          <a:xfrm>
            <a:off x="15819561" y="7246444"/>
            <a:ext cx="5621844" cy="4049419"/>
          </a:xfrm>
          <a:prstGeom prst="roundRect">
            <a:avLst>
              <a:gd name="adj" fmla="val 3863"/>
            </a:avLst>
          </a:prstGeom>
          <a:solidFill>
            <a:schemeClr val="accent1">
              <a:lumMod val="20000"/>
              <a:lumOff val="80000"/>
            </a:schemeClr>
          </a:solidFill>
          <a:ln w="12700" cap="flat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83534" tIns="83534" rIns="83534" bIns="83534" spcCol="38100" anchor="ctr">
            <a:noAutofit/>
          </a:bodyPr>
          <a:lstStyle/>
          <a:p>
            <a:pPr defTabSz="2101265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723900" y="11750311"/>
            <a:ext cx="6720204" cy="2764633"/>
          </a:xfrm>
          <a:prstGeom prst="roundRect">
            <a:avLst>
              <a:gd name="adj" fmla="val 5642"/>
            </a:avLst>
          </a:prstGeom>
          <a:solidFill>
            <a:srgbClr val="0070C0">
              <a:alpha val="18000"/>
            </a:srgb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83534" tIns="83534" rIns="83534" bIns="83534" spcCol="38100" anchor="ctr">
            <a:noAutofit/>
          </a:bodyPr>
          <a:lstStyle/>
          <a:p>
            <a:pPr defTabSz="2101265" eaLnBrk="1" fontAlgn="auto">
              <a:spcBef>
                <a:spcPts val="0"/>
              </a:spcBef>
              <a:spcAft>
                <a:spcPts val="0"/>
              </a:spcAft>
            </a:pPr>
            <a:endParaRPr lang="ru-RU" kern="0">
              <a:sym typeface="Open Sans"/>
            </a:endParaRPr>
          </a:p>
        </p:txBody>
      </p:sp>
      <p:sp>
        <p:nvSpPr>
          <p:cNvPr id="36" name="TextBox 77"/>
          <p:cNvSpPr txBox="1"/>
          <p:nvPr/>
        </p:nvSpPr>
        <p:spPr>
          <a:xfrm>
            <a:off x="1930400" y="600075"/>
            <a:ext cx="17424400" cy="66479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90000"/>
              </a:lnSpc>
            </a:pPr>
            <a:r>
              <a:rPr lang="ru-RU" sz="4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Определение случая заболевания </a:t>
            </a:r>
            <a:r>
              <a:rPr lang="en-US" sz="4800" b="1" dirty="0">
                <a:solidFill>
                  <a:srgbClr val="353535"/>
                </a:solidFill>
                <a:latin typeface="Arial" pitchFamily="34" charset="0"/>
                <a:cs typeface="Arial" pitchFamily="34" charset="0"/>
              </a:rPr>
              <a:t>COVID-19</a:t>
            </a:r>
            <a:endParaRPr lang="ru-RU" sz="4800" b="1" dirty="0">
              <a:solidFill>
                <a:srgbClr val="353535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7" name="Straight Connector 33"/>
          <p:cNvCxnSpPr>
            <a:cxnSpLocks/>
          </p:cNvCxnSpPr>
          <p:nvPr/>
        </p:nvCxnSpPr>
        <p:spPr>
          <a:xfrm>
            <a:off x="804860" y="1728788"/>
            <a:ext cx="14475780" cy="0"/>
          </a:xfrm>
          <a:prstGeom prst="line">
            <a:avLst/>
          </a:prstGeom>
          <a:noFill/>
          <a:ln w="190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Straight Connector 34"/>
          <p:cNvCxnSpPr>
            <a:cxnSpLocks/>
          </p:cNvCxnSpPr>
          <p:nvPr/>
        </p:nvCxnSpPr>
        <p:spPr>
          <a:xfrm>
            <a:off x="804860" y="1689823"/>
            <a:ext cx="3263901" cy="0"/>
          </a:xfrm>
          <a:prstGeom prst="line">
            <a:avLst/>
          </a:prstGeom>
          <a:noFill/>
          <a:ln w="73025" cap="flat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0" name="Скругленный прямоугольник 12"/>
          <p:cNvSpPr/>
          <p:nvPr/>
        </p:nvSpPr>
        <p:spPr>
          <a:xfrm>
            <a:off x="15819561" y="12173850"/>
            <a:ext cx="5621844" cy="2735262"/>
          </a:xfrm>
          <a:prstGeom prst="roundRect">
            <a:avLst>
              <a:gd name="adj" fmla="val 4641"/>
            </a:avLst>
          </a:prstGeom>
          <a:solidFill>
            <a:schemeClr val="accent2">
              <a:lumMod val="20000"/>
              <a:lumOff val="80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83534" tIns="83534" rIns="83534" bIns="83534" spcCol="38100" anchor="ctr"/>
          <a:lstStyle/>
          <a:p>
            <a:pPr defTabSz="2101265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latin typeface="Arial" panose="020B0604020202020204" pitchFamily="34" charset="0"/>
              <a:ea typeface="Open Sans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1" name="Прямоугольник 1"/>
          <p:cNvSpPr/>
          <p:nvPr/>
        </p:nvSpPr>
        <p:spPr>
          <a:xfrm>
            <a:off x="607973" y="2067214"/>
            <a:ext cx="64135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/>
            <a:r>
              <a:rPr lang="ru-RU" sz="3600" b="1" dirty="0">
                <a:solidFill>
                  <a:srgbClr val="575757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Подозрительный</a:t>
            </a:r>
            <a:endParaRPr lang="ru-RU" sz="3600" dirty="0">
              <a:solidFill>
                <a:srgbClr val="575757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42" name="Прямоугольник 14"/>
          <p:cNvSpPr/>
          <p:nvPr/>
        </p:nvSpPr>
        <p:spPr>
          <a:xfrm>
            <a:off x="7871589" y="2067214"/>
            <a:ext cx="6415087" cy="880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>
              <a:lnSpc>
                <a:spcPct val="80000"/>
              </a:lnSpc>
            </a:pPr>
            <a:r>
              <a:rPr lang="ru-RU" sz="3600" b="1" dirty="0">
                <a:solidFill>
                  <a:srgbClr val="575757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Вероятный </a:t>
            </a:r>
            <a:br>
              <a:rPr lang="ru-RU" sz="3600" b="1" dirty="0">
                <a:solidFill>
                  <a:srgbClr val="575757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ru-RU" sz="2800" b="1" dirty="0">
                <a:solidFill>
                  <a:srgbClr val="575757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(клинически подтвержденный)</a:t>
            </a:r>
            <a:endParaRPr lang="ru-RU" sz="3600" b="1" dirty="0">
              <a:solidFill>
                <a:srgbClr val="575757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43" name="Прямоугольник 16"/>
          <p:cNvSpPr/>
          <p:nvPr/>
        </p:nvSpPr>
        <p:spPr>
          <a:xfrm>
            <a:off x="15775618" y="2067214"/>
            <a:ext cx="5665787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/>
            <a:r>
              <a:rPr lang="ru-RU" sz="3600" b="1" dirty="0">
                <a:solidFill>
                  <a:srgbClr val="575757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Подтвержденный</a:t>
            </a:r>
          </a:p>
        </p:txBody>
      </p:sp>
      <p:sp>
        <p:nvSpPr>
          <p:cNvPr id="44" name="Прямоугольник 2"/>
          <p:cNvSpPr/>
          <p:nvPr/>
        </p:nvSpPr>
        <p:spPr>
          <a:xfrm>
            <a:off x="723900" y="5094151"/>
            <a:ext cx="6923088" cy="6617196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/>
            <a:r>
              <a:rPr lang="ru-RU" sz="3000" dirty="0">
                <a:latin typeface="Arial" pitchFamily="34" charset="0"/>
                <a:cs typeface="Arial" pitchFamily="34" charset="0"/>
              </a:rPr>
              <a:t>и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один или более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>
                <a:latin typeface="Arial" pitchFamily="34" charset="0"/>
                <a:cs typeface="Arial" pitchFamily="34" charset="0"/>
              </a:rPr>
            </a:br>
            <a:r>
              <a:rPr lang="ru-RU" sz="2800" dirty="0">
                <a:latin typeface="Arial" pitchFamily="34" charset="0"/>
                <a:cs typeface="Arial" pitchFamily="34" charset="0"/>
              </a:rPr>
              <a:t>из следующих признаков: </a:t>
            </a:r>
          </a:p>
          <a:p>
            <a:pPr marL="457200" indent="-457200" eaLnBrk="1" fontAlgn="ctr"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Font typeface="Wingdings" pitchFamily="2" charset="2"/>
              <a:buChar char="ü"/>
            </a:pPr>
            <a:r>
              <a:rPr lang="ru-RU" sz="2600" dirty="0">
                <a:latin typeface="Arial" pitchFamily="34" charset="0"/>
                <a:cs typeface="Arial" pitchFamily="34" charset="0"/>
              </a:rPr>
              <a:t>кашель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—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сухой </a:t>
            </a:r>
            <a:br>
              <a:rPr lang="ru-RU" sz="2600" dirty="0">
                <a:latin typeface="Arial" pitchFamily="34" charset="0"/>
                <a:cs typeface="Arial" pitchFamily="34" charset="0"/>
              </a:rPr>
            </a:br>
            <a:r>
              <a:rPr lang="ru-RU" sz="2600" dirty="0">
                <a:latin typeface="Arial" pitchFamily="34" charset="0"/>
                <a:cs typeface="Arial" pitchFamily="34" charset="0"/>
              </a:rPr>
              <a:t>или со скудной мокротой; </a:t>
            </a:r>
          </a:p>
          <a:p>
            <a:pPr marL="457200" indent="-457200" eaLnBrk="1" fontAlgn="ctr">
              <a:spcAft>
                <a:spcPts val="1200"/>
              </a:spcAft>
              <a:buClr>
                <a:srgbClr val="0070C0"/>
              </a:buClr>
              <a:buFont typeface="Wingdings" pitchFamily="2" charset="2"/>
              <a:buChar char="ü"/>
            </a:pPr>
            <a:r>
              <a:rPr lang="ru-RU" sz="2600" dirty="0">
                <a:latin typeface="Arial" pitchFamily="34" charset="0"/>
                <a:cs typeface="Arial" pitchFamily="34" charset="0"/>
              </a:rPr>
              <a:t>одышка, ощущение заложенности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/>
            </a:r>
            <a:br>
              <a:rPr lang="en-US" sz="2600" dirty="0">
                <a:latin typeface="Arial" pitchFamily="34" charset="0"/>
                <a:cs typeface="Arial" pitchFamily="34" charset="0"/>
              </a:rPr>
            </a:br>
            <a:r>
              <a:rPr lang="ru-RU" sz="2600" dirty="0">
                <a:latin typeface="Arial" pitchFamily="34" charset="0"/>
                <a:cs typeface="Arial" pitchFamily="34" charset="0"/>
              </a:rPr>
              <a:t>в грудной клетке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;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indent="-457200" eaLnBrk="1" fontAlgn="ctr">
              <a:spcAft>
                <a:spcPts val="1200"/>
              </a:spcAft>
              <a:buClr>
                <a:srgbClr val="0070C0"/>
              </a:buClr>
              <a:buFont typeface="Wingdings" pitchFamily="2" charset="2"/>
              <a:buChar char="ü"/>
            </a:pPr>
            <a:r>
              <a:rPr lang="ru-RU" sz="2600" dirty="0">
                <a:latin typeface="Arial" pitchFamily="34" charset="0"/>
                <a:cs typeface="Arial" pitchFamily="34" charset="0"/>
              </a:rPr>
              <a:t>насыщение крови кислородом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/>
            </a:r>
            <a:br>
              <a:rPr lang="en-US" sz="2600" dirty="0">
                <a:latin typeface="Arial" pitchFamily="34" charset="0"/>
                <a:cs typeface="Arial" pitchFamily="34" charset="0"/>
              </a:rPr>
            </a:br>
            <a:r>
              <a:rPr lang="ru-RU" sz="2600" dirty="0">
                <a:latin typeface="Arial" pitchFamily="34" charset="0"/>
                <a:cs typeface="Arial" pitchFamily="34" charset="0"/>
              </a:rPr>
              <a:t>по данным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пульсоксиметрии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/>
            </a:r>
            <a:br>
              <a:rPr lang="en-US" sz="2600" dirty="0">
                <a:latin typeface="Arial" pitchFamily="34" charset="0"/>
                <a:cs typeface="Arial" pitchFamily="34" charset="0"/>
              </a:rPr>
            </a:br>
            <a:r>
              <a:rPr lang="ru-RU" sz="2600" dirty="0">
                <a:latin typeface="Arial" pitchFamily="34" charset="0"/>
                <a:cs typeface="Arial" pitchFamily="34" charset="0"/>
              </a:rPr>
              <a:t>(SpO</a:t>
            </a:r>
            <a:r>
              <a:rPr lang="ru-RU" sz="26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) ≤ 95%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;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indent="-457200" eaLnBrk="1" fontAlgn="ctr">
              <a:spcAft>
                <a:spcPts val="1200"/>
              </a:spcAft>
              <a:buClr>
                <a:srgbClr val="0070C0"/>
              </a:buClr>
              <a:buFont typeface="Wingdings" pitchFamily="2" charset="2"/>
              <a:buChar char="ü"/>
            </a:pPr>
            <a:r>
              <a:rPr lang="ru-RU" sz="2600" dirty="0">
                <a:latin typeface="Arial" pitchFamily="34" charset="0"/>
                <a:cs typeface="Arial" pitchFamily="34" charset="0"/>
              </a:rPr>
              <a:t>боль в горле, насморк и другие катаральные симптомы, слабость, головная боль, аносмия,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дисгевзия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конъюктивит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,  мышечные боли, кожная сыпь, рвота диарея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.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5" name="Прямоугольник 17"/>
          <p:cNvSpPr>
            <a:spLocks noChangeArrowheads="1"/>
          </p:cNvSpPr>
          <p:nvPr/>
        </p:nvSpPr>
        <p:spPr bwMode="auto">
          <a:xfrm>
            <a:off x="7891463" y="3421920"/>
            <a:ext cx="6923087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66725" indent="-466725" eaLnBrk="1"/>
            <a:r>
              <a:rPr lang="ru-RU" sz="2600" b="1" dirty="0">
                <a:latin typeface="Arial" pitchFamily="34" charset="0"/>
                <a:cs typeface="Arial" pitchFamily="34" charset="0"/>
              </a:rPr>
              <a:t>1) 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Клинические проявления острой респираторной инфекции (ОРИ).</a:t>
            </a:r>
          </a:p>
        </p:txBody>
      </p:sp>
      <p:sp>
        <p:nvSpPr>
          <p:cNvPr id="46" name="Прямоугольник 18"/>
          <p:cNvSpPr/>
          <p:nvPr/>
        </p:nvSpPr>
        <p:spPr>
          <a:xfrm>
            <a:off x="15932781" y="3438512"/>
            <a:ext cx="5850649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8000" indent="-468000" defTabSz="2101265" eaLnBrk="1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700" b="1" kern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1) </a:t>
            </a:r>
            <a:r>
              <a:rPr lang="ru-RU" sz="2600" kern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Положительный результат лабораторного исследования </a:t>
            </a:r>
            <a:br>
              <a:rPr lang="ru-RU" sz="2600" kern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ru-RU" sz="2600" kern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на наличие РНК </a:t>
            </a:r>
            <a:br>
              <a:rPr lang="ru-RU" sz="2600" kern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ru-RU" sz="2600" kern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Arial" panose="020B0604020202020204" pitchFamily="34" charset="0"/>
              </a:rPr>
              <a:t>ИЛИ антигена </a:t>
            </a:r>
            <a:r>
              <a:rPr lang="en-US" sz="2600" kern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Arial" panose="020B0604020202020204" pitchFamily="34" charset="0"/>
              </a:rPr>
              <a:t>SARS-CoV-2</a:t>
            </a:r>
            <a:endParaRPr lang="ru-RU" sz="2600" kern="0" dirty="0">
              <a:solidFill>
                <a:schemeClr val="tx1">
                  <a:lumMod val="90000"/>
                  <a:lumOff val="10000"/>
                </a:schemeClr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468000" indent="-468000" defTabSz="2101265" eaLnBrk="1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600" b="1" kern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Arial" panose="020B0604020202020204" pitchFamily="34" charset="0"/>
              </a:rPr>
              <a:t>2) </a:t>
            </a:r>
            <a:r>
              <a:rPr lang="ru-RU" sz="2600" kern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Arial" panose="020B0604020202020204" pitchFamily="34" charset="0"/>
              </a:rPr>
              <a:t>Положительный результат </a:t>
            </a:r>
            <a:br>
              <a:rPr lang="ru-RU" sz="2600" kern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ru-RU" sz="2600" kern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Arial" panose="020B0604020202020204" pitchFamily="34" charset="0"/>
              </a:rPr>
              <a:t>на антитела класса </a:t>
            </a:r>
            <a:r>
              <a:rPr lang="ru-RU" sz="2600" kern="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Arial" panose="020B0604020202020204" pitchFamily="34" charset="0"/>
              </a:rPr>
              <a:t>IgA</a:t>
            </a:r>
            <a:r>
              <a:rPr lang="ru-RU" sz="2600" kern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ru-RU" sz="2600" kern="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Arial" panose="020B0604020202020204" pitchFamily="34" charset="0"/>
              </a:rPr>
              <a:t>IgM</a:t>
            </a:r>
            <a:r>
              <a:rPr lang="ru-RU" sz="2600" kern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Arial" panose="020B0604020202020204" pitchFamily="34" charset="0"/>
              </a:rPr>
              <a:t> и/или </a:t>
            </a:r>
            <a:r>
              <a:rPr lang="ru-RU" sz="2600" kern="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Arial" panose="020B0604020202020204" pitchFamily="34" charset="0"/>
              </a:rPr>
              <a:t>IgG</a:t>
            </a:r>
            <a:r>
              <a:rPr lang="ru-RU" sz="2600" kern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Arial" panose="020B0604020202020204" pitchFamily="34" charset="0"/>
              </a:rPr>
              <a:t> с клинически подтвержденной </a:t>
            </a:r>
            <a:r>
              <a:rPr lang="en-US" sz="2600" kern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Arial" panose="020B0604020202020204" pitchFamily="34" charset="0"/>
              </a:rPr>
              <a:t>COVID-19</a:t>
            </a:r>
            <a:endParaRPr lang="ru-RU" sz="2600" kern="0" dirty="0">
              <a:solidFill>
                <a:schemeClr val="tx1">
                  <a:lumMod val="90000"/>
                  <a:lumOff val="10000"/>
                </a:schemeClr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Скругленный прямоугольник 19"/>
          <p:cNvSpPr/>
          <p:nvPr/>
        </p:nvSpPr>
        <p:spPr>
          <a:xfrm>
            <a:off x="7879587" y="5291193"/>
            <a:ext cx="7041757" cy="5913230"/>
          </a:xfrm>
          <a:prstGeom prst="roundRect">
            <a:avLst>
              <a:gd name="adj" fmla="val 2729"/>
            </a:avLst>
          </a:prstGeom>
          <a:solidFill>
            <a:schemeClr val="tx1">
              <a:lumMod val="10000"/>
              <a:lumOff val="90000"/>
              <a:alpha val="54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83534" tIns="83534" rIns="83534" bIns="83534" spcCol="38100" anchor="ctr"/>
          <a:lstStyle/>
          <a:p>
            <a:pPr defTabSz="2101265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latin typeface="Arial" panose="020B0604020202020204" pitchFamily="34" charset="0"/>
              <a:ea typeface="Open Sans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8" name="Прямоугольник 22"/>
          <p:cNvSpPr/>
          <p:nvPr/>
        </p:nvSpPr>
        <p:spPr>
          <a:xfrm>
            <a:off x="8076289" y="5857817"/>
            <a:ext cx="6686550" cy="512448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0000" indent="-360000" eaLnBrk="1" fontAlgn="ctr">
              <a:spcBef>
                <a:spcPts val="600"/>
              </a:spcBef>
              <a:buClr>
                <a:srgbClr val="F49E31"/>
              </a:buClr>
              <a:buFont typeface="Wingdings" pitchFamily="2" charset="2"/>
              <a:buChar char="ü"/>
            </a:pPr>
            <a:r>
              <a:rPr lang="ru-RU" sz="2600" dirty="0">
                <a:solidFill>
                  <a:srgbClr val="353535"/>
                </a:solidFill>
                <a:latin typeface="Arial" pitchFamily="34" charset="0"/>
                <a:cs typeface="Arial" pitchFamily="34" charset="0"/>
              </a:rPr>
              <a:t>возвращение из зарубежной поездки </a:t>
            </a:r>
            <a:br>
              <a:rPr lang="ru-RU" sz="2600" dirty="0">
                <a:solidFill>
                  <a:srgbClr val="353535"/>
                </a:solidFill>
                <a:latin typeface="Arial" pitchFamily="34" charset="0"/>
                <a:cs typeface="Arial" pitchFamily="34" charset="0"/>
              </a:rPr>
            </a:br>
            <a:r>
              <a:rPr lang="ru-RU" sz="2600" dirty="0">
                <a:solidFill>
                  <a:srgbClr val="353535"/>
                </a:solidFill>
                <a:latin typeface="Arial" pitchFamily="34" charset="0"/>
                <a:cs typeface="Arial" pitchFamily="34" charset="0"/>
              </a:rPr>
              <a:t>за 14 дней до появления симптомов</a:t>
            </a:r>
            <a:r>
              <a:rPr lang="ru-RU" sz="26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;</a:t>
            </a:r>
          </a:p>
          <a:p>
            <a:pPr marL="360000" indent="-360000" eaLnBrk="1" fontAlgn="ctr">
              <a:spcBef>
                <a:spcPts val="600"/>
              </a:spcBef>
              <a:buClr>
                <a:srgbClr val="F49E31"/>
              </a:buClr>
              <a:buFont typeface="Wingdings" pitchFamily="2" charset="2"/>
              <a:buChar char="ü"/>
            </a:pPr>
            <a:r>
              <a:rPr lang="ru-RU" sz="2600" dirty="0">
                <a:solidFill>
                  <a:srgbClr val="353535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Arial" pitchFamily="34" charset="0"/>
              </a:rPr>
              <a:t>тесные контакты за последние </a:t>
            </a:r>
            <a:br>
              <a:rPr lang="ru-RU" sz="2600" dirty="0">
                <a:solidFill>
                  <a:srgbClr val="353535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Arial" pitchFamily="34" charset="0"/>
              </a:rPr>
            </a:br>
            <a:r>
              <a:rPr lang="ru-RU" sz="2600" dirty="0">
                <a:solidFill>
                  <a:srgbClr val="353535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Arial" pitchFamily="34" charset="0"/>
              </a:rPr>
              <a:t>14 дней с лицом, находящимися </a:t>
            </a:r>
            <a:br>
              <a:rPr lang="ru-RU" sz="2600" dirty="0">
                <a:solidFill>
                  <a:srgbClr val="353535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Arial" pitchFamily="34" charset="0"/>
              </a:rPr>
            </a:br>
            <a:r>
              <a:rPr lang="ru-RU" sz="2600" dirty="0">
                <a:solidFill>
                  <a:srgbClr val="353535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Arial" pitchFamily="34" charset="0"/>
              </a:rPr>
              <a:t>под наблюдением </a:t>
            </a:r>
            <a:r>
              <a:rPr lang="en-US" sz="2600" dirty="0">
                <a:solidFill>
                  <a:srgbClr val="353535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Arial" pitchFamily="34" charset="0"/>
              </a:rPr>
              <a:t>COVID</a:t>
            </a:r>
            <a:r>
              <a:rPr lang="ru-RU" sz="2600" dirty="0">
                <a:solidFill>
                  <a:srgbClr val="353535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Arial" pitchFamily="34" charset="0"/>
              </a:rPr>
              <a:t>-19, </a:t>
            </a:r>
            <a:br>
              <a:rPr lang="ru-RU" sz="2600" dirty="0">
                <a:solidFill>
                  <a:srgbClr val="353535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Arial" pitchFamily="34" charset="0"/>
              </a:rPr>
            </a:br>
            <a:r>
              <a:rPr lang="ru-RU" sz="2600" dirty="0">
                <a:solidFill>
                  <a:srgbClr val="353535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Arial" pitchFamily="34" charset="0"/>
              </a:rPr>
              <a:t>который в последующем заболел;</a:t>
            </a:r>
          </a:p>
          <a:p>
            <a:pPr marL="360000" indent="-360000" eaLnBrk="1" fontAlgn="ctr">
              <a:spcBef>
                <a:spcPts val="600"/>
              </a:spcBef>
              <a:buClr>
                <a:srgbClr val="F49E31"/>
              </a:buClr>
              <a:buFont typeface="Wingdings" pitchFamily="2" charset="2"/>
              <a:buChar char="ü"/>
            </a:pPr>
            <a:r>
              <a:rPr lang="ru-RU" sz="2600" dirty="0">
                <a:solidFill>
                  <a:srgbClr val="353535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Arial" pitchFamily="34" charset="0"/>
              </a:rPr>
              <a:t>тесные контакты за последние 14 дней </a:t>
            </a:r>
            <a:br>
              <a:rPr lang="ru-RU" sz="2600" dirty="0">
                <a:solidFill>
                  <a:srgbClr val="353535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Arial" pitchFamily="34" charset="0"/>
              </a:rPr>
            </a:br>
            <a:r>
              <a:rPr lang="ru-RU" sz="2600" dirty="0">
                <a:solidFill>
                  <a:srgbClr val="353535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Arial" pitchFamily="34" charset="0"/>
              </a:rPr>
              <a:t>с лицом,  у которого лабораторно подтвержден диагноз </a:t>
            </a:r>
            <a:r>
              <a:rPr lang="en-US" sz="2600" dirty="0">
                <a:solidFill>
                  <a:srgbClr val="353535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Arial" pitchFamily="34" charset="0"/>
              </a:rPr>
              <a:t>COVID</a:t>
            </a:r>
            <a:r>
              <a:rPr lang="ru-RU" sz="2600" dirty="0">
                <a:solidFill>
                  <a:srgbClr val="353535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Arial" pitchFamily="34" charset="0"/>
              </a:rPr>
              <a:t>-19;</a:t>
            </a:r>
          </a:p>
          <a:p>
            <a:pPr marL="360000" indent="-360000" eaLnBrk="1" fontAlgn="ctr">
              <a:spcBef>
                <a:spcPts val="600"/>
              </a:spcBef>
              <a:buClr>
                <a:srgbClr val="F49E31"/>
              </a:buClr>
              <a:buFont typeface="Wingdings" pitchFamily="2" charset="2"/>
              <a:buChar char="ü"/>
            </a:pPr>
            <a:r>
              <a:rPr lang="ru-RU" sz="2600" dirty="0">
                <a:solidFill>
                  <a:srgbClr val="353535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Arial" pitchFamily="34" charset="0"/>
              </a:rPr>
              <a:t>наличие профессиональных контактов </a:t>
            </a:r>
            <a:br>
              <a:rPr lang="ru-RU" sz="2600" dirty="0">
                <a:solidFill>
                  <a:srgbClr val="353535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Arial" pitchFamily="34" charset="0"/>
              </a:rPr>
            </a:br>
            <a:r>
              <a:rPr lang="ru-RU" sz="2600" dirty="0">
                <a:solidFill>
                  <a:srgbClr val="353535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Arial" pitchFamily="34" charset="0"/>
              </a:rPr>
              <a:t>с подтвержденными или подозрительными случаями COVID-19</a:t>
            </a:r>
            <a:r>
              <a:rPr lang="en-US" sz="2600" dirty="0">
                <a:solidFill>
                  <a:srgbClr val="353535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Arial" pitchFamily="34" charset="0"/>
              </a:rPr>
              <a:t>.</a:t>
            </a:r>
            <a:endParaRPr lang="ru-RU" sz="2600" dirty="0">
              <a:solidFill>
                <a:srgbClr val="353535"/>
              </a:solidFill>
              <a:latin typeface="Arial" pitchFamily="34" charset="0"/>
              <a:ea typeface="Times New Roman" pitchFamily="18" charset="0"/>
              <a:cs typeface="Arial" pitchFamily="34" charset="0"/>
              <a:sym typeface="Arial" pitchFamily="34" charset="0"/>
            </a:endParaRPr>
          </a:p>
        </p:txBody>
      </p:sp>
      <p:cxnSp>
        <p:nvCxnSpPr>
          <p:cNvPr id="49" name="Прямая соединительная линия 5"/>
          <p:cNvCxnSpPr>
            <a:cxnSpLocks/>
          </p:cNvCxnSpPr>
          <p:nvPr/>
        </p:nvCxnSpPr>
        <p:spPr>
          <a:xfrm flipH="1">
            <a:off x="723900" y="3013600"/>
            <a:ext cx="6461126" cy="0"/>
          </a:xfrm>
          <a:prstGeom prst="line">
            <a:avLst/>
          </a:prstGeom>
          <a:noFill/>
          <a:ln w="76200" cap="flat">
            <a:solidFill>
              <a:srgbClr val="0070C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0" name="Прямоугольник с одним вырезанным углом 20"/>
          <p:cNvSpPr/>
          <p:nvPr/>
        </p:nvSpPr>
        <p:spPr>
          <a:xfrm>
            <a:off x="15819561" y="11814299"/>
            <a:ext cx="5621844" cy="1069965"/>
          </a:xfrm>
          <a:prstGeom prst="snip1Rect">
            <a:avLst/>
          </a:prstGeom>
          <a:solidFill>
            <a:schemeClr val="accent1">
              <a:lumMod val="75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83534" tIns="83534" rIns="83534" bIns="83534" spcCol="38100" anchor="ctr"/>
          <a:lstStyle/>
          <a:p>
            <a:pPr defTabSz="2101265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" name="Прямоугольник 3"/>
          <p:cNvSpPr/>
          <p:nvPr/>
        </p:nvSpPr>
        <p:spPr>
          <a:xfrm>
            <a:off x="16011521" y="11996788"/>
            <a:ext cx="5094287" cy="2735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2101265" eaLnBrk="1" fontAlgn="auto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200" b="1" kern="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COVID-19</a:t>
            </a:r>
            <a:r>
              <a:rPr lang="ru-RU" sz="3200" b="1" kern="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/>
            </a:r>
            <a:br>
              <a:rPr lang="ru-RU" sz="3200" b="1" kern="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ru-RU" sz="2400" kern="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(</a:t>
            </a:r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CO</a:t>
            </a:r>
            <a:r>
              <a:rPr lang="en-US" sz="2000" kern="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rona</a:t>
            </a:r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VI</a:t>
            </a:r>
            <a:r>
              <a:rPr lang="en-US" sz="2000" kern="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rus</a:t>
            </a: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D</a:t>
            </a:r>
            <a:r>
              <a:rPr lang="en-US" sz="2000" kern="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isease</a:t>
            </a: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000" kern="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20</a:t>
            </a:r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19</a:t>
            </a: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)</a:t>
            </a:r>
            <a:endParaRPr lang="ru-RU" sz="2400" kern="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defTabSz="2101265" eaLnBrk="1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800" kern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потенциально тяжёлая острая респираторная инфекция, вызываемая вирусом </a:t>
            </a:r>
            <a:r>
              <a:rPr lang="en-US" sz="2800" kern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SARS-CoV-2</a:t>
            </a:r>
            <a:endParaRPr lang="ru-RU" sz="2800" kern="0" dirty="0">
              <a:solidFill>
                <a:schemeClr val="tx1">
                  <a:lumMod val="90000"/>
                  <a:lumOff val="10000"/>
                </a:schemeClr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2" name="Скругленный прямоугольник 26"/>
          <p:cNvSpPr/>
          <p:nvPr/>
        </p:nvSpPr>
        <p:spPr>
          <a:xfrm>
            <a:off x="7879588" y="4927481"/>
            <a:ext cx="7041756" cy="771222"/>
          </a:xfrm>
          <a:prstGeom prst="roundRect">
            <a:avLst>
              <a:gd name="adj" fmla="val 0"/>
            </a:avLst>
          </a:prstGeom>
          <a:solidFill>
            <a:srgbClr val="FFC00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83534" tIns="83534" rIns="83534" bIns="83534" spcCol="38100" anchor="ctr"/>
          <a:lstStyle/>
          <a:p>
            <a:pPr defTabSz="2101265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latin typeface="Arial" panose="020B0604020202020204" pitchFamily="34" charset="0"/>
              <a:ea typeface="Open Sans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3" name="Прямоугольник 21"/>
          <p:cNvSpPr/>
          <p:nvPr/>
        </p:nvSpPr>
        <p:spPr>
          <a:xfrm>
            <a:off x="7880350" y="5013877"/>
            <a:ext cx="6686550" cy="5857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2101265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Эпидемиологический анамнез</a:t>
            </a:r>
            <a:endParaRPr lang="ru-RU" sz="3200" b="1" kern="0" dirty="0">
              <a:solidFill>
                <a:schemeClr val="tx1">
                  <a:lumMod val="90000"/>
                  <a:lumOff val="10000"/>
                </a:schemeClr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54" name="Прямая соединительная линия 27"/>
          <p:cNvCxnSpPr>
            <a:cxnSpLocks/>
          </p:cNvCxnSpPr>
          <p:nvPr/>
        </p:nvCxnSpPr>
        <p:spPr>
          <a:xfrm flipH="1">
            <a:off x="7989210" y="3024713"/>
            <a:ext cx="6932134" cy="0"/>
          </a:xfrm>
          <a:prstGeom prst="line">
            <a:avLst/>
          </a:prstGeom>
          <a:noFill/>
          <a:ln w="76200" cap="flat">
            <a:solidFill>
              <a:srgbClr val="FFC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5" name="Прямая соединительная линия 28"/>
          <p:cNvCxnSpPr>
            <a:cxnSpLocks/>
          </p:cNvCxnSpPr>
          <p:nvPr/>
        </p:nvCxnSpPr>
        <p:spPr>
          <a:xfrm flipH="1">
            <a:off x="15907361" y="3024713"/>
            <a:ext cx="5359024" cy="0"/>
          </a:xfrm>
          <a:prstGeom prst="line">
            <a:avLst/>
          </a:prstGeom>
          <a:noFill/>
          <a:ln w="76200" cap="flat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6" name="Прямоугольник 17"/>
          <p:cNvSpPr/>
          <p:nvPr/>
        </p:nvSpPr>
        <p:spPr>
          <a:xfrm>
            <a:off x="7891463" y="11321539"/>
            <a:ext cx="745817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6725" indent="-466725" eaLnBrk="1"/>
            <a:r>
              <a:rPr lang="ru-RU" sz="2600" b="1" dirty="0">
                <a:latin typeface="Arial" pitchFamily="34" charset="0"/>
                <a:cs typeface="Arial" pitchFamily="34" charset="0"/>
              </a:rPr>
              <a:t>2) 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Клинические проявления ОРИ</a:t>
            </a:r>
            <a:r>
              <a:rPr lang="ru-RU" sz="2600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sz="2600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</a:br>
            <a:r>
              <a:rPr lang="ru-RU" sz="2600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с характерными изменениями в легких* </a:t>
            </a:r>
            <a:br>
              <a:rPr lang="ru-RU" sz="2600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</a:br>
            <a:r>
              <a:rPr lang="ru-RU" sz="2600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вне зависимости от однократного лаб. анализа на наличие </a:t>
            </a:r>
            <a:r>
              <a:rPr lang="ru-RU" sz="2600" dirty="0"/>
              <a:t>РНК SARS-CoV-2 </a:t>
            </a:r>
            <a:br>
              <a:rPr lang="ru-RU" sz="2600" dirty="0"/>
            </a:br>
            <a:r>
              <a:rPr lang="ru-RU" sz="2600" dirty="0"/>
              <a:t>и </a:t>
            </a:r>
            <a:r>
              <a:rPr lang="ru-RU" sz="2600" dirty="0" err="1"/>
              <a:t>эпид</a:t>
            </a:r>
            <a:r>
              <a:rPr lang="ru-RU" sz="2600" dirty="0"/>
              <a:t>. анамнеза.</a:t>
            </a:r>
          </a:p>
          <a:p>
            <a:pPr marL="466725" indent="-466725" eaLnBrk="1">
              <a:spcBef>
                <a:spcPts val="600"/>
              </a:spcBef>
            </a:pPr>
            <a:r>
              <a:rPr lang="ru-RU" sz="2600" b="1" dirty="0">
                <a:latin typeface="Arial" pitchFamily="34" charset="0"/>
                <a:cs typeface="Arial" pitchFamily="34" charset="0"/>
              </a:rPr>
              <a:t>3) 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Клинические проявления ОРИ</a:t>
            </a:r>
            <a:r>
              <a:rPr lang="ru-RU" sz="2600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sz="2600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</a:br>
            <a:r>
              <a:rPr lang="ru-RU" sz="2600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с характерными изменениями в легких* </a:t>
            </a:r>
            <a:br>
              <a:rPr lang="ru-RU" sz="2600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</a:br>
            <a:r>
              <a:rPr lang="ru-RU" sz="2600" dirty="0"/>
              <a:t>при невозможности проведения </a:t>
            </a:r>
            <a:br>
              <a:rPr lang="ru-RU" sz="2600" dirty="0"/>
            </a:br>
            <a:r>
              <a:rPr lang="ru-RU" sz="2600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лаб. анализа на наличие </a:t>
            </a:r>
            <a:r>
              <a:rPr lang="ru-RU" sz="2600" dirty="0"/>
              <a:t>РНК </a:t>
            </a:r>
            <a:br>
              <a:rPr lang="ru-RU" sz="2600" dirty="0"/>
            </a:br>
            <a:r>
              <a:rPr lang="ru-RU" sz="2600" dirty="0"/>
              <a:t>SARS-CoV-2.</a:t>
            </a:r>
            <a:endParaRPr lang="ru-RU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16056" y="14938508"/>
            <a:ext cx="2525114" cy="4764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83534" tIns="83534" rIns="83534" bIns="83534" spcCol="38100">
            <a:spAutoFit/>
          </a:bodyPr>
          <a:lstStyle/>
          <a:p>
            <a:pPr defTabSz="2101265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* см. приложение 1 </a:t>
            </a:r>
          </a:p>
        </p:txBody>
      </p:sp>
      <p:cxnSp>
        <p:nvCxnSpPr>
          <p:cNvPr id="59" name="Прямая соединительная линия 8"/>
          <p:cNvCxnSpPr>
            <a:cxnSpLocks/>
          </p:cNvCxnSpPr>
          <p:nvPr/>
        </p:nvCxnSpPr>
        <p:spPr>
          <a:xfrm>
            <a:off x="916056" y="14919325"/>
            <a:ext cx="4028731" cy="0"/>
          </a:xfrm>
          <a:prstGeom prst="line">
            <a:avLst/>
          </a:prstGeom>
          <a:noFill/>
          <a:ln w="12700" cap="flat">
            <a:solidFill>
              <a:schemeClr val="bg1">
                <a:lumMod val="50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0" name="Прямоугольник 44"/>
          <p:cNvSpPr>
            <a:spLocks noChangeArrowheads="1"/>
          </p:cNvSpPr>
          <p:nvPr/>
        </p:nvSpPr>
        <p:spPr bwMode="auto">
          <a:xfrm>
            <a:off x="16011521" y="7452228"/>
            <a:ext cx="533360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>
              <a:spcAft>
                <a:spcPts val="1200"/>
              </a:spcAft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Существует высокий риск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формирования эпидемических очагов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COVID‑19 </a:t>
            </a:r>
            <a:br>
              <a:rPr lang="ru-RU" sz="2800" dirty="0">
                <a:latin typeface="Arial" pitchFamily="34" charset="0"/>
                <a:cs typeface="Arial" pitchFamily="34" charset="0"/>
              </a:rPr>
            </a:br>
            <a:r>
              <a:rPr lang="ru-RU" sz="2800" dirty="0">
                <a:latin typeface="Arial" pitchFamily="34" charset="0"/>
                <a:cs typeface="Arial" pitchFamily="34" charset="0"/>
              </a:rPr>
              <a:t>в медицинских организациях </a:t>
            </a:r>
            <a:br>
              <a:rPr lang="ru-RU" sz="2800" dirty="0">
                <a:latin typeface="Arial" pitchFamily="34" charset="0"/>
                <a:cs typeface="Arial" pitchFamily="34" charset="0"/>
              </a:rPr>
            </a:br>
            <a:r>
              <a:rPr lang="ru-RU" sz="2800" dirty="0">
                <a:latin typeface="Arial" pitchFamily="34" charset="0"/>
                <a:cs typeface="Arial" pitchFamily="34" charset="0"/>
              </a:rPr>
              <a:t>в случае нарушения санитарно-противоэпидемического режима</a:t>
            </a:r>
          </a:p>
        </p:txBody>
      </p:sp>
      <p:sp>
        <p:nvSpPr>
          <p:cNvPr id="61" name="Прямоугольник 2">
            <a:extLst>
              <a:ext uri="{FF2B5EF4-FFF2-40B4-BE49-F238E27FC236}">
                <a16:creationId xmlns:a16="http://schemas.microsoft.com/office/drawing/2014/main" id="{1AEC1B08-1677-E845-857E-C0DA4827E6F9}"/>
              </a:ext>
            </a:extLst>
          </p:cNvPr>
          <p:cNvSpPr/>
          <p:nvPr/>
        </p:nvSpPr>
        <p:spPr>
          <a:xfrm>
            <a:off x="931545" y="12136448"/>
            <a:ext cx="643705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>
              <a:buClr>
                <a:srgbClr val="D30102"/>
              </a:buClr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При отсутствии других известных причин, которые объясняют клиническую картину </a:t>
            </a:r>
            <a:br>
              <a:rPr lang="ru-RU" sz="2800" dirty="0">
                <a:latin typeface="Arial" pitchFamily="34" charset="0"/>
                <a:cs typeface="Arial" pitchFamily="34" charset="0"/>
              </a:rPr>
            </a:br>
            <a:r>
              <a:rPr lang="ru-RU" sz="2800" dirty="0">
                <a:latin typeface="Arial" pitchFamily="34" charset="0"/>
                <a:cs typeface="Arial" pitchFamily="34" charset="0"/>
              </a:rPr>
              <a:t>вне зависимости </a:t>
            </a:r>
            <a:br>
              <a:rPr lang="ru-RU" sz="2800" dirty="0">
                <a:latin typeface="Arial" pitchFamily="34" charset="0"/>
                <a:cs typeface="Arial" pitchFamily="34" charset="0"/>
              </a:rPr>
            </a:br>
            <a:r>
              <a:rPr lang="ru-RU" sz="2800" dirty="0">
                <a:latin typeface="Arial" pitchFamily="34" charset="0"/>
                <a:cs typeface="Arial" pitchFamily="34" charset="0"/>
              </a:rPr>
              <a:t>от эпидемиологического анамнеза.</a:t>
            </a:r>
            <a:endParaRPr lang="ru-RU" sz="2800" dirty="0">
              <a:solidFill>
                <a:srgbClr val="353535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pic>
        <p:nvPicPr>
          <p:cNvPr id="62" name="Graphic 10" descr="Warning">
            <a:extLst>
              <a:ext uri="{FF2B5EF4-FFF2-40B4-BE49-F238E27FC236}">
                <a16:creationId xmlns:a16="http://schemas.microsoft.com/office/drawing/2014/main" id="{393A183F-B4F5-D44F-A117-D57B015BAA1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903887" y="10991659"/>
            <a:ext cx="1252478" cy="1252478"/>
          </a:xfrm>
          <a:prstGeom prst="rect">
            <a:avLst/>
          </a:prstGeom>
        </p:spPr>
      </p:pic>
      <p:sp>
        <p:nvSpPr>
          <p:cNvPr id="63" name="Прямоугольник 18">
            <a:extLst>
              <a:ext uri="{FF2B5EF4-FFF2-40B4-BE49-F238E27FC236}">
                <a16:creationId xmlns:a16="http://schemas.microsoft.com/office/drawing/2014/main" id="{9A7F0CEA-4936-2B4F-B3EE-22983E5FCB12}"/>
              </a:ext>
            </a:extLst>
          </p:cNvPr>
          <p:cNvSpPr/>
          <p:nvPr/>
        </p:nvSpPr>
        <p:spPr>
          <a:xfrm>
            <a:off x="895583" y="3541482"/>
            <a:ext cx="618893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/>
            <a:r>
              <a:rPr lang="ru-RU" sz="2800" dirty="0">
                <a:latin typeface="Arial" pitchFamily="34" charset="0"/>
                <a:cs typeface="Arial" pitchFamily="34" charset="0"/>
              </a:rPr>
              <a:t>Клинические проявления острой респираторной инфекции:</a:t>
            </a:r>
          </a:p>
          <a:p>
            <a:pPr eaLnBrk="1">
              <a:spcAft>
                <a:spcPts val="1800"/>
              </a:spcAft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температура тела выше 37,5 °</a:t>
            </a:r>
            <a:r>
              <a:rPr lang="ru-RU" sz="2800" b="1" dirty="0" err="1">
                <a:latin typeface="Arial" pitchFamily="34" charset="0"/>
                <a:cs typeface="Arial" pitchFamily="34" charset="0"/>
              </a:rPr>
              <a:t>C</a:t>
            </a:r>
            <a:endParaRPr lang="ru-RU" sz="2800" kern="0" dirty="0">
              <a:solidFill>
                <a:schemeClr val="tx1">
                  <a:lumMod val="90000"/>
                  <a:lumOff val="10000"/>
                </a:schemeClr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4" name="Овал 2">
            <a:extLst>
              <a:ext uri="{FF2B5EF4-FFF2-40B4-BE49-F238E27FC236}">
                <a16:creationId xmlns:a16="http://schemas.microsoft.com/office/drawing/2014/main" id="{A577FD09-02A8-A145-9F53-0BDB2C3A7EA3}"/>
              </a:ext>
            </a:extLst>
          </p:cNvPr>
          <p:cNvSpPr/>
          <p:nvPr/>
        </p:nvSpPr>
        <p:spPr>
          <a:xfrm>
            <a:off x="10627360" y="4326749"/>
            <a:ext cx="866615" cy="866615"/>
          </a:xfrm>
          <a:prstGeom prst="ellipse">
            <a:avLst/>
          </a:prstGeom>
          <a:solidFill>
            <a:srgbClr val="FFC00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83534" tIns="83534" rIns="83534" bIns="83534" spcCol="38100" anchor="ctr"/>
          <a:lstStyle/>
          <a:p>
            <a:pPr algn="ctr" defTabSz="2101265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kern="0" dirty="0">
                <a:solidFill>
                  <a:schemeClr val="bg1"/>
                </a:solidFill>
                <a:latin typeface="+mn-lt"/>
                <a:ea typeface="Open Sans"/>
                <a:cs typeface="Open Sans"/>
                <a:sym typeface="Open Sans"/>
              </a:rPr>
              <a:t>+</a:t>
            </a:r>
            <a:endParaRPr lang="ru-RU" sz="2400" b="1" kern="0" dirty="0">
              <a:solidFill>
                <a:schemeClr val="bg1"/>
              </a:solidFill>
              <a:latin typeface="+mn-lt"/>
              <a:ea typeface="Open Sans"/>
              <a:cs typeface="Open Sans"/>
              <a:sym typeface="Open Sans"/>
            </a:endParaRPr>
          </a:p>
        </p:txBody>
      </p:sp>
      <p:sp>
        <p:nvSpPr>
          <p:cNvPr id="66" name="Равнобедренный треугольник 65"/>
          <p:cNvSpPr/>
          <p:nvPr/>
        </p:nvSpPr>
        <p:spPr bwMode="auto">
          <a:xfrm rot="5400000">
            <a:off x="6839400" y="7535157"/>
            <a:ext cx="1509257" cy="849679"/>
          </a:xfrm>
          <a:prstGeom prst="triangle">
            <a:avLst/>
          </a:prstGeom>
          <a:solidFill>
            <a:srgbClr val="D1E5F4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83534" tIns="83534" rIns="83534" bIns="83534" spcCol="38100" anchor="ctr">
            <a:spAutoFit/>
          </a:bodyPr>
          <a:lstStyle/>
          <a:p>
            <a:pPr defTabSz="2101265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7" name="TextBox 66"/>
          <p:cNvSpPr txBox="1"/>
          <p:nvPr/>
        </p:nvSpPr>
        <p:spPr bwMode="auto">
          <a:xfrm>
            <a:off x="7145630" y="7348692"/>
            <a:ext cx="590734" cy="1185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83534" tIns="83534" rIns="83534" bIns="83534" spcCol="38100">
            <a:spAutoFit/>
          </a:bodyPr>
          <a:lstStyle/>
          <a:p>
            <a:pPr defTabSz="2101265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kern="0" dirty="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+</a:t>
            </a:r>
            <a:endParaRPr lang="ru-RU" b="1" kern="0" dirty="0">
              <a:solidFill>
                <a:schemeClr val="bg1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216060238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8" name="Объект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97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77"/>
          <p:cNvSpPr txBox="1"/>
          <p:nvPr/>
        </p:nvSpPr>
        <p:spPr>
          <a:xfrm>
            <a:off x="2481263" y="635000"/>
            <a:ext cx="15965487" cy="121879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90000"/>
              </a:lnSpc>
            </a:pPr>
            <a:r>
              <a:rPr lang="ru-RU" sz="4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Мероприятия</a:t>
            </a:r>
            <a:r>
              <a:rPr lang="ru-RU" sz="4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по предупреждению распространения COVID-19 в медицинской организации</a:t>
            </a:r>
            <a:endParaRPr lang="ru-RU" sz="4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Straight Connector 33"/>
          <p:cNvCxnSpPr>
            <a:cxnSpLocks/>
          </p:cNvCxnSpPr>
          <p:nvPr/>
        </p:nvCxnSpPr>
        <p:spPr>
          <a:xfrm>
            <a:off x="876300" y="2236788"/>
            <a:ext cx="8688324" cy="0"/>
          </a:xfrm>
          <a:prstGeom prst="line">
            <a:avLst/>
          </a:prstGeom>
          <a:noFill/>
          <a:ln w="190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Straight Connector 34"/>
          <p:cNvCxnSpPr>
            <a:cxnSpLocks/>
          </p:cNvCxnSpPr>
          <p:nvPr/>
        </p:nvCxnSpPr>
        <p:spPr>
          <a:xfrm>
            <a:off x="876300" y="2197823"/>
            <a:ext cx="3263901" cy="0"/>
          </a:xfrm>
          <a:prstGeom prst="line">
            <a:avLst/>
          </a:prstGeom>
          <a:noFill/>
          <a:ln w="73025" cap="flat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Скругленный прямоугольник 14"/>
          <p:cNvSpPr/>
          <p:nvPr/>
        </p:nvSpPr>
        <p:spPr>
          <a:xfrm>
            <a:off x="878760" y="4433455"/>
            <a:ext cx="10044000" cy="9750932"/>
          </a:xfrm>
          <a:prstGeom prst="roundRect">
            <a:avLst>
              <a:gd name="adj" fmla="val 1871"/>
            </a:avLst>
          </a:prstGeom>
          <a:solidFill>
            <a:srgbClr val="FFDDDD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83534" tIns="83534" rIns="83534" bIns="83534" spcCol="38100" anchor="ctr"/>
          <a:lstStyle/>
          <a:p>
            <a:pPr defTabSz="2101265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latin typeface="Arial" panose="020B0604020202020204" pitchFamily="34" charset="0"/>
              <a:ea typeface="Open Sans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3" name="Прямоугольник 2"/>
          <p:cNvSpPr/>
          <p:nvPr/>
        </p:nvSpPr>
        <p:spPr>
          <a:xfrm>
            <a:off x="1028700" y="4823460"/>
            <a:ext cx="9702800" cy="90185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539750" indent="-539750" eaLnBrk="1" fontAlgn="ctr">
              <a:spcBef>
                <a:spcPts val="1200"/>
              </a:spcBef>
              <a:spcAft>
                <a:spcPts val="1200"/>
              </a:spcAft>
              <a:buClr>
                <a:schemeClr val="accent2"/>
              </a:buClr>
              <a:buSzPct val="125000"/>
              <a:buFont typeface="Wingdings" pitchFamily="2" charset="2"/>
              <a:buChar char="q"/>
            </a:pPr>
            <a:r>
              <a:rPr lang="ru-RU" sz="32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извещение руководителя медицинской организации о выявленном пациенте </a:t>
            </a:r>
            <a:br>
              <a:rPr lang="ru-RU" sz="32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ru-RU" sz="32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и его состоянии;</a:t>
            </a:r>
          </a:p>
          <a:p>
            <a:pPr marL="539750" indent="-539750" eaLnBrk="1" fontAlgn="ctr">
              <a:spcBef>
                <a:spcPts val="1200"/>
              </a:spcBef>
              <a:spcAft>
                <a:spcPts val="1200"/>
              </a:spcAft>
              <a:buClr>
                <a:schemeClr val="accent2"/>
              </a:buClr>
              <a:buSzPct val="125000"/>
              <a:buFont typeface="Wingdings" pitchFamily="2" charset="2"/>
              <a:buChar char="q"/>
            </a:pPr>
            <a:r>
              <a:rPr lang="ru-RU" sz="32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решение вопроса об изоляции пациента;</a:t>
            </a:r>
          </a:p>
          <a:p>
            <a:pPr marL="539750" indent="-539750" eaLnBrk="1" fontAlgn="ctr">
              <a:spcBef>
                <a:spcPts val="1200"/>
              </a:spcBef>
              <a:spcAft>
                <a:spcPts val="1200"/>
              </a:spcAft>
              <a:buClr>
                <a:schemeClr val="accent2"/>
              </a:buClr>
              <a:buSzPct val="125000"/>
              <a:buFont typeface="Wingdings" pitchFamily="2" charset="2"/>
              <a:buChar char="q"/>
            </a:pPr>
            <a:r>
              <a:rPr lang="ru-RU" sz="32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медицинский работник должен использовать средства индивидуальной защиты (СИЗ); </a:t>
            </a:r>
          </a:p>
          <a:p>
            <a:pPr marL="539750" indent="-539750" eaLnBrk="1" fontAlgn="ctr">
              <a:spcBef>
                <a:spcPts val="1200"/>
              </a:spcBef>
              <a:spcAft>
                <a:spcPts val="1200"/>
              </a:spcAft>
              <a:buClr>
                <a:schemeClr val="accent2"/>
              </a:buClr>
              <a:buSzPct val="125000"/>
              <a:buFont typeface="Wingdings" pitchFamily="2" charset="2"/>
              <a:buChar char="q"/>
            </a:pPr>
            <a:r>
              <a:rPr lang="ru-RU" sz="32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наблюдение пациента до приезда </a:t>
            </a:r>
            <a:br>
              <a:rPr lang="ru-RU" sz="32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ru-RU" sz="32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и передачи его специализированной выездной бригаде скорой медицинской помощи;</a:t>
            </a:r>
          </a:p>
          <a:p>
            <a:pPr marL="539750" indent="-539750" eaLnBrk="1" fontAlgn="ctr">
              <a:spcBef>
                <a:spcPts val="1200"/>
              </a:spcBef>
              <a:spcAft>
                <a:spcPts val="1200"/>
              </a:spcAft>
              <a:buClr>
                <a:schemeClr val="accent2"/>
              </a:buClr>
              <a:buSzPct val="125000"/>
              <a:buFont typeface="Wingdings" pitchFamily="2" charset="2"/>
              <a:buChar char="q"/>
            </a:pPr>
            <a:r>
              <a:rPr lang="ru-RU" sz="32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утилизация СИЗ, обработка рук и обуви, смена комплекта одежды после медицинской эвакуации пациента;</a:t>
            </a:r>
          </a:p>
          <a:p>
            <a:pPr marL="539750" indent="-539750" eaLnBrk="1" fontAlgn="ctr">
              <a:spcBef>
                <a:spcPts val="1200"/>
              </a:spcBef>
              <a:spcAft>
                <a:spcPts val="1200"/>
              </a:spcAft>
              <a:buClr>
                <a:schemeClr val="accent2"/>
              </a:buClr>
              <a:buSzPct val="125000"/>
              <a:buFont typeface="Wingdings" pitchFamily="2" charset="2"/>
              <a:buChar char="q"/>
            </a:pPr>
            <a:r>
              <a:rPr lang="ru-RU" sz="32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рот и горло прополаскивают 70% этиловым спиртом, в нос и в глаза закапывают 2%</a:t>
            </a:r>
            <a:r>
              <a:rPr lang="ru-RU" sz="3200" dirty="0">
                <a:solidFill>
                  <a:schemeClr val="tx1"/>
                </a:solidFill>
                <a:cs typeface="Arial" pitchFamily="34" charset="0"/>
                <a:sym typeface="Arial" pitchFamily="34" charset="0"/>
              </a:rPr>
              <a:t> </a:t>
            </a:r>
            <a:r>
              <a:rPr lang="ru-RU" sz="32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раствор борной кислоты.</a:t>
            </a:r>
          </a:p>
        </p:txBody>
      </p:sp>
      <p:sp>
        <p:nvSpPr>
          <p:cNvPr id="24" name="Прямоугольник 10"/>
          <p:cNvSpPr/>
          <p:nvPr/>
        </p:nvSpPr>
        <p:spPr>
          <a:xfrm>
            <a:off x="11598275" y="4433455"/>
            <a:ext cx="9798050" cy="9739745"/>
          </a:xfrm>
          <a:prstGeom prst="roundRect">
            <a:avLst>
              <a:gd name="adj" fmla="val 2257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txBody>
          <a:bodyPr anchor="ctr" anchorCtr="0">
            <a:noAutofit/>
          </a:bodyPr>
          <a:lstStyle/>
          <a:p>
            <a:pPr marL="539750" lvl="1" indent="-539750" eaLnBrk="1" fontAlgn="ctr">
              <a:spcAft>
                <a:spcPts val="1200"/>
              </a:spcAft>
              <a:buClr>
                <a:srgbClr val="C00000"/>
              </a:buClr>
              <a:buSzPct val="125000"/>
              <a:buFont typeface="Wingdings" pitchFamily="2" charset="2"/>
              <a:buChar char="ü"/>
            </a:pPr>
            <a:r>
              <a:rPr lang="ru-RU" sz="32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организация сбора биологического </a:t>
            </a:r>
            <a:r>
              <a:rPr lang="en-US" sz="32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/>
            </a:r>
            <a:br>
              <a:rPr lang="en-US" sz="32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ru-RU" sz="32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материала  медицинских работников и лиц, находившихся с ним в контакте;</a:t>
            </a:r>
          </a:p>
          <a:p>
            <a:pPr marL="539750" lvl="1" indent="-539750" eaLnBrk="1" fontAlgn="ctr"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SzPct val="125000"/>
              <a:buFont typeface="Wingdings" pitchFamily="2" charset="2"/>
              <a:buChar char="ü"/>
            </a:pPr>
            <a:r>
              <a:rPr lang="ru-RU" sz="32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дезинфекция приемного отделения;</a:t>
            </a:r>
          </a:p>
          <a:p>
            <a:pPr marL="539750" lvl="1" indent="-539750" eaLnBrk="1" fontAlgn="ctr"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SzPct val="125000"/>
              <a:buFont typeface="Wingdings" pitchFamily="2" charset="2"/>
              <a:buChar char="ü"/>
            </a:pPr>
            <a:r>
              <a:rPr lang="ru-RU" sz="32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в случае подтверждения диагноза </a:t>
            </a:r>
            <a:r>
              <a:rPr lang="en-US" sz="32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/>
            </a:r>
            <a:br>
              <a:rPr lang="en-US" sz="32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ru-RU" sz="32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COVID-19 в стационаре выявить лиц, </a:t>
            </a:r>
            <a:r>
              <a:rPr lang="en-US" sz="32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/>
            </a:r>
            <a:br>
              <a:rPr lang="en-US" sz="32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ru-RU" sz="32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имевших контакт с пациентом;</a:t>
            </a:r>
          </a:p>
          <a:p>
            <a:pPr marL="539750" lvl="1" indent="-539750" eaLnBrk="1" fontAlgn="ctr"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SzPct val="125000"/>
              <a:buFont typeface="Wingdings" pitchFamily="2" charset="2"/>
              <a:buChar char="ü"/>
            </a:pPr>
            <a:r>
              <a:rPr lang="ru-RU" sz="32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медицинские отходы, в т.ч. биологические выделения пациентов,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подлежат обязательному обеззараживанию (дезинфекции)/обезвреживанию физическими методами (термические, микроволновые, радиационные и другие)</a:t>
            </a:r>
            <a:r>
              <a:rPr lang="ru-RU" sz="3200" dirty="0">
                <a:solidFill>
                  <a:srgbClr val="353535"/>
                </a:solidFill>
                <a:latin typeface="Arial" panose="020B0604020202020204" pitchFamily="34" charset="0"/>
                <a:cs typeface="Arial" pitchFamily="34" charset="0"/>
                <a:sym typeface="Arial" pitchFamily="34" charset="0"/>
              </a:rPr>
              <a:t>;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9750" lvl="1" indent="-539750" eaLnBrk="1" fontAlgn="ctr"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SzPct val="125000"/>
              <a:buFont typeface="Wingdings" pitchFamily="2" charset="2"/>
              <a:buChar char="ü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вывоз необеззараженных отходов класса В 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за пределы территории медицинской организации не допускается.</a:t>
            </a:r>
            <a:endParaRPr lang="ru-RU" sz="3200" dirty="0">
              <a:solidFill>
                <a:srgbClr val="353535"/>
              </a:solidFill>
              <a:latin typeface="Arial" panose="020B0604020202020204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76300" y="2730500"/>
            <a:ext cx="20520025" cy="15605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80000" tIns="144000" rIns="180000"/>
          <a:lstStyle/>
          <a:p>
            <a:pPr eaLnBrk="1"/>
            <a:r>
              <a:rPr lang="ru-RU" sz="3600" b="1">
                <a:solidFill>
                  <a:schemeClr val="bg1"/>
                </a:solidFill>
                <a:cs typeface="Arial" pitchFamily="34" charset="0"/>
              </a:rPr>
              <a:t>При поступлении в приемное отделение медицинской организации пациента </a:t>
            </a:r>
            <a:br>
              <a:rPr lang="ru-RU" sz="3600" b="1">
                <a:solidFill>
                  <a:schemeClr val="bg1"/>
                </a:solidFill>
                <a:cs typeface="Arial" pitchFamily="34" charset="0"/>
              </a:rPr>
            </a:br>
            <a:r>
              <a:rPr lang="ru-RU" sz="3600" b="1">
                <a:solidFill>
                  <a:schemeClr val="bg1"/>
                </a:solidFill>
                <a:cs typeface="Arial" pitchFamily="34" charset="0"/>
              </a:rPr>
              <a:t>с характерными симптомами и данными эпидемиологического анамнеза  </a:t>
            </a:r>
          </a:p>
        </p:txBody>
      </p:sp>
      <p:sp>
        <p:nvSpPr>
          <p:cNvPr id="13" name="Равнобедренный треугольник 12"/>
          <p:cNvSpPr/>
          <p:nvPr/>
        </p:nvSpPr>
        <p:spPr>
          <a:xfrm rot="5400000">
            <a:off x="9735873" y="7853996"/>
            <a:ext cx="3157821" cy="1391860"/>
          </a:xfrm>
          <a:prstGeom prst="triangle">
            <a:avLst/>
          </a:prstGeom>
          <a:solidFill>
            <a:srgbClr val="FFDDDD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83534" tIns="83534" rIns="83534" bIns="83534" spcCol="38100" anchor="ctr">
            <a:spAutoFit/>
          </a:bodyPr>
          <a:lstStyle/>
          <a:p>
            <a:pPr defTabSz="2101265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" name="TextBox 77">
            <a:extLst>
              <a:ext uri="{FF2B5EF4-FFF2-40B4-BE49-F238E27FC236}">
                <a16:creationId xmlns:a16="http://schemas.microsoft.com/office/drawing/2014/main" id="{5FECC4B6-756B-475F-8B66-5FAEE8A00C0F}"/>
              </a:ext>
            </a:extLst>
          </p:cNvPr>
          <p:cNvSpPr txBox="1"/>
          <p:nvPr/>
        </p:nvSpPr>
        <p:spPr>
          <a:xfrm>
            <a:off x="858838" y="696913"/>
            <a:ext cx="1566862" cy="55403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90000"/>
              </a:lnSpc>
            </a:pPr>
            <a:r>
              <a:rPr lang="ru-RU" b="1" dirty="0">
                <a:solidFill>
                  <a:srgbClr val="353535"/>
                </a:solidFill>
                <a:latin typeface="Arial" pitchFamily="34" charset="0"/>
                <a:cs typeface="Arial" pitchFamily="34" charset="0"/>
              </a:rPr>
              <a:t>п. 7.4</a:t>
            </a:r>
            <a:r>
              <a:rPr lang="en-US" b="1" dirty="0">
                <a:solidFill>
                  <a:srgbClr val="353535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b="1" dirty="0">
              <a:solidFill>
                <a:srgbClr val="353535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1" name="Объект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90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27651" name="Объект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4" name="Straight Connector 33"/>
          <p:cNvCxnSpPr>
            <a:cxnSpLocks/>
          </p:cNvCxnSpPr>
          <p:nvPr/>
        </p:nvCxnSpPr>
        <p:spPr>
          <a:xfrm>
            <a:off x="876300" y="2236788"/>
            <a:ext cx="9438132" cy="0"/>
          </a:xfrm>
          <a:prstGeom prst="line">
            <a:avLst/>
          </a:prstGeom>
          <a:noFill/>
          <a:ln w="190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Straight Connector 34"/>
          <p:cNvCxnSpPr>
            <a:cxnSpLocks/>
          </p:cNvCxnSpPr>
          <p:nvPr/>
        </p:nvCxnSpPr>
        <p:spPr>
          <a:xfrm>
            <a:off x="876300" y="2197823"/>
            <a:ext cx="3263901" cy="0"/>
          </a:xfrm>
          <a:prstGeom prst="line">
            <a:avLst/>
          </a:prstGeom>
          <a:noFill/>
          <a:ln w="73025" cap="flat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TextBox 77"/>
          <p:cNvSpPr txBox="1"/>
          <p:nvPr/>
        </p:nvSpPr>
        <p:spPr>
          <a:xfrm>
            <a:off x="858838" y="696913"/>
            <a:ext cx="1566862" cy="55403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90000"/>
              </a:lnSpc>
            </a:pPr>
            <a:r>
              <a:rPr lang="ru-RU" b="1" dirty="0">
                <a:solidFill>
                  <a:srgbClr val="353535"/>
                </a:solidFill>
                <a:latin typeface="Arial" pitchFamily="34" charset="0"/>
                <a:cs typeface="Arial" pitchFamily="34" charset="0"/>
              </a:rPr>
              <a:t>п. 7.4</a:t>
            </a:r>
            <a:r>
              <a:rPr lang="en-US" b="1" dirty="0">
                <a:solidFill>
                  <a:srgbClr val="353535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b="1" dirty="0">
              <a:solidFill>
                <a:srgbClr val="35353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Скругленный прямоугольник 17"/>
          <p:cNvSpPr/>
          <p:nvPr/>
        </p:nvSpPr>
        <p:spPr>
          <a:xfrm>
            <a:off x="858451" y="2523016"/>
            <a:ext cx="20741709" cy="1739053"/>
          </a:xfrm>
          <a:prstGeom prst="roundRect">
            <a:avLst>
              <a:gd name="adj" fmla="val 4641"/>
            </a:avLst>
          </a:prstGeom>
          <a:solidFill>
            <a:schemeClr val="accent2">
              <a:lumMod val="20000"/>
              <a:lumOff val="80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83534" tIns="83534" rIns="83534" bIns="83534" spcCol="38100" anchor="ctr"/>
          <a:lstStyle/>
          <a:p>
            <a:pPr defTabSz="2101265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latin typeface="Arial" panose="020B0604020202020204" pitchFamily="34" charset="0"/>
              <a:ea typeface="Open Sans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1" name="Прямоугольник 1"/>
          <p:cNvSpPr/>
          <p:nvPr/>
        </p:nvSpPr>
        <p:spPr>
          <a:xfrm>
            <a:off x="1114426" y="2826268"/>
            <a:ext cx="200069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101265" eaLnBrk="1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ru-RU" sz="3200" b="1" kern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В медицинских организациях стационарного типа необходимо организовать изоляторы, </a:t>
            </a:r>
            <a:r>
              <a:rPr lang="en-US" sz="3200" b="1" kern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/>
            </a:r>
            <a:br>
              <a:rPr lang="en-US" sz="3200" b="1" kern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ru-RU" sz="3200" b="1" kern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куда может быть помещен пациент с подозрением на инфекцию, вызванную новым вирусом.</a:t>
            </a:r>
          </a:p>
        </p:txBody>
      </p:sp>
      <p:sp>
        <p:nvSpPr>
          <p:cNvPr id="75" name="Скругленный прямоугольник 17"/>
          <p:cNvSpPr/>
          <p:nvPr/>
        </p:nvSpPr>
        <p:spPr>
          <a:xfrm>
            <a:off x="12581013" y="4548295"/>
            <a:ext cx="9019147" cy="10746837"/>
          </a:xfrm>
          <a:prstGeom prst="roundRect">
            <a:avLst>
              <a:gd name="adj" fmla="val 4641"/>
            </a:avLst>
          </a:prstGeom>
          <a:solidFill>
            <a:srgbClr val="FFE5E5"/>
          </a:solidFill>
          <a:ln w="381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83534" tIns="83534" rIns="83534" bIns="83534" spcCol="38100" anchor="ctr"/>
          <a:lstStyle/>
          <a:p>
            <a:pPr defTabSz="2101265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latin typeface="Open Sans"/>
              <a:ea typeface="Open Sans"/>
              <a:cs typeface="Open Sans"/>
              <a:sym typeface="Arial" panose="020B0604020202020204" pitchFamily="34" charset="0"/>
            </a:endParaRPr>
          </a:p>
        </p:txBody>
      </p:sp>
      <p:sp>
        <p:nvSpPr>
          <p:cNvPr id="78" name="Прямоугольник 19"/>
          <p:cNvSpPr/>
          <p:nvPr/>
        </p:nvSpPr>
        <p:spPr>
          <a:xfrm>
            <a:off x="12859098" y="4692230"/>
            <a:ext cx="8580166" cy="9294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0000" eaLnBrk="1">
              <a:spcAft>
                <a:spcPts val="1200"/>
              </a:spcAft>
            </a:pPr>
            <a:r>
              <a:rPr lang="ru-RU" sz="3200" b="1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В случае подтверждения диагноза COVID-19 в стационаре необходимо выявить лиц, имевших контакт с</a:t>
            </a:r>
            <a:r>
              <a:rPr lang="ru-RU" sz="3200" dirty="0">
                <a:solidFill>
                  <a:schemeClr val="tx1"/>
                </a:solidFill>
                <a:cs typeface="Arial" pitchFamily="34" charset="0"/>
                <a:sym typeface="Arial" pitchFamily="34" charset="0"/>
              </a:rPr>
              <a:t> </a:t>
            </a:r>
            <a:r>
              <a:rPr lang="ru-RU" sz="3200" b="1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пациентом, среди:</a:t>
            </a:r>
          </a:p>
          <a:p>
            <a:pPr marL="900000" indent="-396000" eaLnBrk="1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3000" dirty="0">
                <a:latin typeface="Arial" pitchFamily="34" charset="0"/>
                <a:ea typeface="Times New Roman" pitchFamily="18" charset="0"/>
                <a:cs typeface="Arial" pitchFamily="34" charset="0"/>
                <a:sym typeface="Arial" pitchFamily="34" charset="0"/>
              </a:rPr>
              <a:t>находившихся в данном учреждении;</a:t>
            </a:r>
          </a:p>
          <a:p>
            <a:pPr marL="900000" indent="-396000" eaLnBrk="1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3000" dirty="0">
                <a:latin typeface="Arial" pitchFamily="34" charset="0"/>
                <a:ea typeface="Times New Roman" pitchFamily="18" charset="0"/>
                <a:cs typeface="Arial" pitchFamily="34" charset="0"/>
                <a:sym typeface="Arial" pitchFamily="34" charset="0"/>
              </a:rPr>
              <a:t>переведенных или направленных (на</a:t>
            </a:r>
            <a:r>
              <a:rPr lang="ru-RU" sz="3000" dirty="0">
                <a:solidFill>
                  <a:schemeClr val="tx1"/>
                </a:solidFill>
                <a:cs typeface="Arial" pitchFamily="34" charset="0"/>
                <a:sym typeface="Arial" pitchFamily="34" charset="0"/>
              </a:rPr>
              <a:t> </a:t>
            </a:r>
            <a:r>
              <a:rPr lang="ru-RU" sz="3000" dirty="0">
                <a:latin typeface="Arial" pitchFamily="34" charset="0"/>
                <a:ea typeface="Times New Roman" pitchFamily="18" charset="0"/>
                <a:cs typeface="Arial" pitchFamily="34" charset="0"/>
                <a:sym typeface="Arial" pitchFamily="34" charset="0"/>
              </a:rPr>
              <a:t>консультацию, стационарное лечение) в</a:t>
            </a:r>
            <a:r>
              <a:rPr lang="ru-RU" sz="3000" dirty="0">
                <a:solidFill>
                  <a:schemeClr val="tx1"/>
                </a:solidFill>
                <a:cs typeface="Arial" pitchFamily="34" charset="0"/>
                <a:sym typeface="Arial" pitchFamily="34" charset="0"/>
              </a:rPr>
              <a:t> </a:t>
            </a:r>
            <a:r>
              <a:rPr lang="ru-RU" sz="3000" dirty="0">
                <a:latin typeface="Arial" pitchFamily="34" charset="0"/>
                <a:ea typeface="Times New Roman" pitchFamily="18" charset="0"/>
                <a:cs typeface="Arial" pitchFamily="34" charset="0"/>
                <a:sym typeface="Arial" pitchFamily="34" charset="0"/>
              </a:rPr>
              <a:t>другие медицинские организации, и</a:t>
            </a:r>
            <a:r>
              <a:rPr lang="ru-RU" sz="3000" dirty="0">
                <a:solidFill>
                  <a:schemeClr val="tx1"/>
                </a:solidFill>
                <a:cs typeface="Arial" pitchFamily="34" charset="0"/>
                <a:sym typeface="Arial" pitchFamily="34" charset="0"/>
              </a:rPr>
              <a:t> </a:t>
            </a:r>
            <a:r>
              <a:rPr lang="ru-RU" sz="3000" dirty="0">
                <a:latin typeface="Arial" pitchFamily="34" charset="0"/>
                <a:ea typeface="Times New Roman" pitchFamily="18" charset="0"/>
                <a:cs typeface="Arial" pitchFamily="34" charset="0"/>
                <a:sym typeface="Arial" pitchFamily="34" charset="0"/>
              </a:rPr>
              <a:t>выписанных;</a:t>
            </a:r>
          </a:p>
          <a:p>
            <a:pPr marL="900000" indent="-396000" eaLnBrk="1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3000" dirty="0">
                <a:latin typeface="Arial" pitchFamily="34" charset="0"/>
                <a:ea typeface="Times New Roman" pitchFamily="18" charset="0"/>
                <a:cs typeface="Arial" pitchFamily="34" charset="0"/>
                <a:sym typeface="Arial" pitchFamily="34" charset="0"/>
              </a:rPr>
              <a:t>медицинских и иных работников </a:t>
            </a:r>
            <a:r>
              <a:rPr lang="en-US" sz="3000" dirty="0">
                <a:latin typeface="Arial" pitchFamily="34" charset="0"/>
                <a:ea typeface="Times New Roman" pitchFamily="18" charset="0"/>
                <a:cs typeface="Arial" pitchFamily="34" charset="0"/>
                <a:sym typeface="Arial" pitchFamily="34" charset="0"/>
              </a:rPr>
              <a:t/>
            </a:r>
            <a:br>
              <a:rPr lang="en-US" sz="3000" dirty="0">
                <a:latin typeface="Arial" pitchFamily="34" charset="0"/>
                <a:ea typeface="Times New Roman" pitchFamily="18" charset="0"/>
                <a:cs typeface="Arial" pitchFamily="34" charset="0"/>
                <a:sym typeface="Arial" pitchFamily="34" charset="0"/>
              </a:rPr>
            </a:br>
            <a:r>
              <a:rPr lang="ru-RU" sz="3000" dirty="0">
                <a:latin typeface="Arial" pitchFamily="34" charset="0"/>
                <a:ea typeface="Times New Roman" pitchFamily="18" charset="0"/>
                <a:cs typeface="Arial" pitchFamily="34" charset="0"/>
                <a:sym typeface="Arial" pitchFamily="34" charset="0"/>
              </a:rPr>
              <a:t>(гардероб, регистратура, диагностические, смотровые кабинеты);</a:t>
            </a:r>
          </a:p>
          <a:p>
            <a:pPr marL="900000" indent="-396000" eaLnBrk="1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3000" dirty="0">
                <a:latin typeface="Arial" pitchFamily="34" charset="0"/>
                <a:ea typeface="Times New Roman" pitchFamily="18" charset="0"/>
                <a:cs typeface="Arial" pitchFamily="34" charset="0"/>
                <a:sym typeface="Arial" pitchFamily="34" charset="0"/>
              </a:rPr>
              <a:t>посетителей медицинской организации, а</a:t>
            </a:r>
            <a:r>
              <a:rPr lang="ru-RU" sz="3000" dirty="0">
                <a:solidFill>
                  <a:schemeClr val="tx1"/>
                </a:solidFill>
                <a:cs typeface="Arial" pitchFamily="34" charset="0"/>
                <a:sym typeface="Arial" pitchFamily="34" charset="0"/>
              </a:rPr>
              <a:t> </a:t>
            </a:r>
            <a:r>
              <a:rPr lang="ru-RU" sz="3000" dirty="0">
                <a:latin typeface="Arial" pitchFamily="34" charset="0"/>
                <a:ea typeface="Times New Roman" pitchFamily="18" charset="0"/>
                <a:cs typeface="Arial" pitchFamily="34" charset="0"/>
                <a:sym typeface="Arial" pitchFamily="34" charset="0"/>
              </a:rPr>
              <a:t>также посетителей, покинувших медицинскую организацию к моменту выявления пациента;</a:t>
            </a:r>
          </a:p>
          <a:p>
            <a:pPr marL="900000" indent="-396000" eaLnBrk="1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3000" dirty="0">
                <a:latin typeface="Arial" pitchFamily="34" charset="0"/>
                <a:ea typeface="Times New Roman" pitchFamily="18" charset="0"/>
                <a:cs typeface="Arial" pitchFamily="34" charset="0"/>
                <a:sym typeface="Arial" pitchFamily="34" charset="0"/>
              </a:rPr>
              <a:t>лиц по месту жительства пациента, </a:t>
            </a:r>
            <a:r>
              <a:rPr lang="en-US" sz="3000" dirty="0">
                <a:latin typeface="Arial" pitchFamily="34" charset="0"/>
                <a:ea typeface="Times New Roman" pitchFamily="18" charset="0"/>
                <a:cs typeface="Arial" pitchFamily="34" charset="0"/>
                <a:sym typeface="Arial" pitchFamily="34" charset="0"/>
              </a:rPr>
              <a:t/>
            </a:r>
            <a:br>
              <a:rPr lang="en-US" sz="3000" dirty="0">
                <a:latin typeface="Arial" pitchFamily="34" charset="0"/>
                <a:ea typeface="Times New Roman" pitchFamily="18" charset="0"/>
                <a:cs typeface="Arial" pitchFamily="34" charset="0"/>
                <a:sym typeface="Arial" pitchFamily="34" charset="0"/>
              </a:rPr>
            </a:br>
            <a:r>
              <a:rPr lang="ru-RU" sz="3000" dirty="0">
                <a:latin typeface="Arial" pitchFamily="34" charset="0"/>
                <a:ea typeface="Times New Roman" pitchFamily="18" charset="0"/>
                <a:cs typeface="Arial" pitchFamily="34" charset="0"/>
                <a:sym typeface="Arial" pitchFamily="34" charset="0"/>
              </a:rPr>
              <a:t>работы, учебы.</a:t>
            </a:r>
          </a:p>
        </p:txBody>
      </p:sp>
      <p:sp>
        <p:nvSpPr>
          <p:cNvPr id="79" name="Скругленный прямоугольник 17"/>
          <p:cNvSpPr/>
          <p:nvPr/>
        </p:nvSpPr>
        <p:spPr>
          <a:xfrm>
            <a:off x="915520" y="4548295"/>
            <a:ext cx="11426630" cy="10746837"/>
          </a:xfrm>
          <a:prstGeom prst="roundRect">
            <a:avLst>
              <a:gd name="adj" fmla="val 3082"/>
            </a:avLst>
          </a:prstGeom>
          <a:solidFill>
            <a:schemeClr val="accent4">
              <a:lumMod val="20000"/>
              <a:lumOff val="80000"/>
            </a:schemeClr>
          </a:solidFill>
          <a:ln w="381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83534" tIns="83534" rIns="83534" bIns="83534" spcCol="38100" anchor="ctr"/>
          <a:lstStyle/>
          <a:p>
            <a:pPr defTabSz="2101265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latin typeface="Open Sans"/>
              <a:ea typeface="Open Sans"/>
              <a:cs typeface="Open Sans"/>
              <a:sym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217316" y="4692230"/>
            <a:ext cx="10976347" cy="10310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0" eaLnBrk="1"/>
            <a:r>
              <a:rPr lang="ru-RU" sz="3100" b="1" dirty="0">
                <a:latin typeface="+mn-lt"/>
              </a:rPr>
              <a:t>В условиях высокой вероятности поступления пациента с новой </a:t>
            </a:r>
            <a:r>
              <a:rPr lang="ru-RU" sz="3100" b="1" dirty="0" err="1">
                <a:latin typeface="+mn-lt"/>
              </a:rPr>
              <a:t>коронавирусной</a:t>
            </a:r>
            <a:r>
              <a:rPr lang="ru-RU" sz="3100" b="1" dirty="0">
                <a:latin typeface="+mn-lt"/>
              </a:rPr>
              <a:t> инфекцией необходимо реализовать следующие мероприятия:</a:t>
            </a:r>
          </a:p>
          <a:p>
            <a:pPr marL="720000" indent="-457200" eaLnBrk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3000" dirty="0">
                <a:latin typeface="+mn-lt"/>
              </a:rPr>
              <a:t>запрет на посещения пациентов в медицинских организациях стационарного типа;</a:t>
            </a:r>
          </a:p>
          <a:p>
            <a:pPr marL="720000" indent="-457200" eaLnBrk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3000" dirty="0">
                <a:latin typeface="+mn-lt"/>
              </a:rPr>
              <a:t>запрет посещения медицинских организаций стационарного типа лицами, не являющимися сотрудниками организации;</a:t>
            </a:r>
          </a:p>
          <a:p>
            <a:pPr marL="720000" indent="-457200" eaLnBrk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3000" dirty="0">
                <a:latin typeface="+mn-lt"/>
              </a:rPr>
              <a:t>остановка и перенос плановой госпитализации;</a:t>
            </a:r>
          </a:p>
          <a:p>
            <a:pPr marL="720000" indent="-457200" eaLnBrk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3000" dirty="0">
                <a:latin typeface="Arial" pitchFamily="34" charset="0"/>
                <a:ea typeface="Times New Roman" pitchFamily="18" charset="0"/>
                <a:cs typeface="Arial" pitchFamily="34" charset="0"/>
                <a:sym typeface="Arial" pitchFamily="34" charset="0"/>
              </a:rPr>
              <a:t>п</a:t>
            </a:r>
            <a:r>
              <a:rPr lang="ru-RU" sz="3000" dirty="0">
                <a:latin typeface="+mn-lt"/>
              </a:rPr>
              <a:t>роведение 2-кратного в течение суток медицинского осмотра и термометрии всех стационарных пациентов с записью результатов в</a:t>
            </a:r>
            <a:r>
              <a:rPr lang="ru-RU" sz="3000" dirty="0">
                <a:solidFill>
                  <a:schemeClr val="tx1"/>
                </a:solidFill>
                <a:cs typeface="Arial" pitchFamily="34" charset="0"/>
                <a:sym typeface="Arial" pitchFamily="34" charset="0"/>
              </a:rPr>
              <a:t> </a:t>
            </a:r>
            <a:r>
              <a:rPr lang="ru-RU" sz="3000" dirty="0">
                <a:latin typeface="+mn-lt"/>
              </a:rPr>
              <a:t>листе наблюдения;</a:t>
            </a:r>
          </a:p>
          <a:p>
            <a:pPr marL="720000" indent="-457200" eaLnBrk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3000" dirty="0">
                <a:latin typeface="+mn-lt"/>
              </a:rPr>
              <a:t>обучение и инструктаж медицинских сотрудников по</a:t>
            </a:r>
            <a:r>
              <a:rPr lang="ru-RU" sz="3000" dirty="0">
                <a:solidFill>
                  <a:schemeClr val="tx1"/>
                </a:solidFill>
                <a:cs typeface="Arial" pitchFamily="34" charset="0"/>
                <a:sym typeface="Arial" pitchFamily="34" charset="0"/>
              </a:rPr>
              <a:t> </a:t>
            </a:r>
            <a:r>
              <a:rPr lang="ru-RU" sz="3000" dirty="0">
                <a:latin typeface="+mn-lt"/>
              </a:rPr>
              <a:t>вопросам предупреждения распространения </a:t>
            </a:r>
            <a:r>
              <a:rPr lang="ru-RU" sz="3000" dirty="0" err="1">
                <a:latin typeface="+mn-lt"/>
              </a:rPr>
              <a:t>коронавирусной</a:t>
            </a:r>
            <a:r>
              <a:rPr lang="ru-RU" sz="3000" dirty="0">
                <a:latin typeface="+mn-lt"/>
              </a:rPr>
              <a:t> инфекции COVID-19, проведения противоэпидемических мероприятий, использованию СИЗ и мерах личной профилактики; </a:t>
            </a:r>
          </a:p>
          <a:p>
            <a:pPr marL="720000" indent="-457200" eaLnBrk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3000" dirty="0">
                <a:latin typeface="+mn-lt"/>
              </a:rPr>
              <a:t>разработка порядка действий при выявлении пациента с подозрением на инфекцию, вызванную новым коронавирусом.</a:t>
            </a:r>
          </a:p>
        </p:txBody>
      </p:sp>
      <p:sp>
        <p:nvSpPr>
          <p:cNvPr id="17" name="TextBox 77">
            <a:extLst>
              <a:ext uri="{FF2B5EF4-FFF2-40B4-BE49-F238E27FC236}">
                <a16:creationId xmlns:a16="http://schemas.microsoft.com/office/drawing/2014/main" id="{931CA462-D8DA-41A6-B4F4-1727DE54DE41}"/>
              </a:ext>
            </a:extLst>
          </p:cNvPr>
          <p:cNvSpPr txBox="1"/>
          <p:nvPr/>
        </p:nvSpPr>
        <p:spPr>
          <a:xfrm>
            <a:off x="2481263" y="635000"/>
            <a:ext cx="15965487" cy="121879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90000"/>
              </a:lnSpc>
            </a:pPr>
            <a:r>
              <a:rPr lang="ru-RU" sz="4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Мероприятия</a:t>
            </a:r>
            <a:r>
              <a:rPr lang="ru-RU" sz="4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по предупреждению распространения COVID-19 в медицинской организации </a:t>
            </a:r>
            <a:r>
              <a:rPr lang="en-US" sz="44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[2]</a:t>
            </a:r>
            <a:endParaRPr lang="ru-RU" sz="44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FCB9C98-DBFB-4513-8E90-5CA728BC6C1F}"/>
              </a:ext>
            </a:extLst>
          </p:cNvPr>
          <p:cNvSpPr/>
          <p:nvPr/>
        </p:nvSpPr>
        <p:spPr>
          <a:xfrm>
            <a:off x="957870" y="4338178"/>
            <a:ext cx="85529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8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138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EE54D3A-F3B5-44BE-AAD2-1BA6651F2C00}"/>
              </a:ext>
            </a:extLst>
          </p:cNvPr>
          <p:cNvSpPr/>
          <p:nvPr/>
        </p:nvSpPr>
        <p:spPr>
          <a:xfrm>
            <a:off x="12575983" y="4214417"/>
            <a:ext cx="85529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13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482767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6" name="Объект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45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77"/>
          <p:cNvSpPr txBox="1"/>
          <p:nvPr/>
        </p:nvSpPr>
        <p:spPr>
          <a:xfrm>
            <a:off x="2457133" y="647383"/>
            <a:ext cx="16470312" cy="121761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90000"/>
              </a:lnSpc>
            </a:pPr>
            <a:r>
              <a:rPr lang="ru-RU" sz="4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Рациональное использование средств </a:t>
            </a:r>
            <a:r>
              <a:rPr lang="ru-RU" sz="4400" b="1" dirty="0">
                <a:solidFill>
                  <a:srgbClr val="D3010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400" b="1" dirty="0">
                <a:solidFill>
                  <a:srgbClr val="D30102"/>
                </a:solidFill>
                <a:latin typeface="Arial" pitchFamily="34" charset="0"/>
                <a:cs typeface="Arial" pitchFamily="34" charset="0"/>
              </a:rPr>
            </a:br>
            <a:r>
              <a:rPr lang="ru-RU" sz="4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индивидуальной защиты в медицинских организациях</a:t>
            </a:r>
            <a:endParaRPr lang="ru-RU" sz="4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Straight Connector 33"/>
          <p:cNvCxnSpPr>
            <a:cxnSpLocks/>
          </p:cNvCxnSpPr>
          <p:nvPr/>
        </p:nvCxnSpPr>
        <p:spPr>
          <a:xfrm>
            <a:off x="876300" y="2236788"/>
            <a:ext cx="8688324" cy="0"/>
          </a:xfrm>
          <a:prstGeom prst="line">
            <a:avLst/>
          </a:prstGeom>
          <a:noFill/>
          <a:ln w="190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Straight Connector 34"/>
          <p:cNvCxnSpPr>
            <a:cxnSpLocks/>
          </p:cNvCxnSpPr>
          <p:nvPr/>
        </p:nvCxnSpPr>
        <p:spPr>
          <a:xfrm>
            <a:off x="876300" y="2197823"/>
            <a:ext cx="3263901" cy="0"/>
          </a:xfrm>
          <a:prstGeom prst="line">
            <a:avLst/>
          </a:prstGeom>
          <a:noFill/>
          <a:ln w="73025" cap="flat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Скругленный прямоугольник 14"/>
          <p:cNvSpPr/>
          <p:nvPr/>
        </p:nvSpPr>
        <p:spPr>
          <a:xfrm>
            <a:off x="1284272" y="2533823"/>
            <a:ext cx="8688324" cy="11541476"/>
          </a:xfrm>
          <a:prstGeom prst="roundRect">
            <a:avLst>
              <a:gd name="adj" fmla="val 2037"/>
            </a:avLst>
          </a:prstGeom>
          <a:solidFill>
            <a:schemeClr val="bg1">
              <a:lumMod val="95000"/>
              <a:alpha val="80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83534" tIns="83534" rIns="83534" bIns="83534" spcCol="38100" anchor="ctr"/>
          <a:lstStyle/>
          <a:p>
            <a:pPr defTabSz="2101265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latin typeface="Arial" panose="020B0604020202020204" pitchFamily="34" charset="0"/>
              <a:ea typeface="Open Sans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71955" y="4994176"/>
            <a:ext cx="7994940" cy="8710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lvl="2" indent="-358775" eaLnBrk="1" fontAlgn="ctr">
              <a:buClr>
                <a:srgbClr val="0070C0"/>
              </a:buClr>
              <a:buSzPct val="100000"/>
              <a:buFont typeface="Wingdings" pitchFamily="2" charset="2"/>
              <a:buChar char="ü"/>
            </a:pPr>
            <a:r>
              <a:rPr lang="ru-RU" sz="32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определить перечень лиц, </a:t>
            </a:r>
            <a:r>
              <a:rPr lang="ru-RU" sz="3200" dirty="0"/>
              <a:t>работающих в зонах высокого риска</a:t>
            </a:r>
            <a:r>
              <a:rPr lang="en-US" sz="3200" dirty="0"/>
              <a:t> </a:t>
            </a:r>
            <a:br>
              <a:rPr lang="en-US" sz="3200" dirty="0"/>
            </a:br>
            <a:r>
              <a:rPr lang="ru-RU" sz="3200" dirty="0"/>
              <a:t>и </a:t>
            </a:r>
            <a:r>
              <a:rPr lang="ru-RU" sz="32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нуждающихся в использовании СИЗ;</a:t>
            </a:r>
          </a:p>
          <a:p>
            <a:pPr marL="358775" lvl="2" indent="-358775" eaLnBrk="1" fontAlgn="ctr">
              <a:spcBef>
                <a:spcPts val="2400"/>
              </a:spcBef>
              <a:buClr>
                <a:srgbClr val="0070C0"/>
              </a:buClr>
              <a:buSzPct val="100000"/>
              <a:buFont typeface="Wingdings" pitchFamily="2" charset="2"/>
              <a:buChar char="ü"/>
            </a:pPr>
            <a:r>
              <a:rPr lang="ru-RU" sz="32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оптимизировать процессы </a:t>
            </a:r>
            <a:r>
              <a:rPr lang="en-US" sz="32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/>
            </a:r>
            <a:br>
              <a:rPr lang="en-US" sz="32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ru-RU" sz="32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с помощью технических </a:t>
            </a:r>
            <a:br>
              <a:rPr lang="ru-RU" sz="32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ru-RU" sz="32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и административных мер;</a:t>
            </a:r>
          </a:p>
          <a:p>
            <a:pPr marL="358775" lvl="2" indent="-358775" eaLnBrk="1" fontAlgn="ctr">
              <a:spcBef>
                <a:spcPts val="2400"/>
              </a:spcBef>
              <a:buClr>
                <a:srgbClr val="0070C0"/>
              </a:buClr>
              <a:buSzPct val="100000"/>
              <a:buFont typeface="Wingdings" pitchFamily="2" charset="2"/>
              <a:buChar char="ü"/>
            </a:pPr>
            <a:r>
              <a:rPr lang="ru-RU" sz="32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использовать дистанционное консультирование </a:t>
            </a:r>
            <a:r>
              <a:rPr lang="en-US" sz="32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/>
            </a:r>
            <a:br>
              <a:rPr lang="en-US" sz="32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ru-RU" sz="32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для консультирования пациентов </a:t>
            </a:r>
            <a:br>
              <a:rPr lang="ru-RU" sz="32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ru-RU" sz="32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и лиц с подозрением на COVID-19;</a:t>
            </a:r>
          </a:p>
          <a:p>
            <a:pPr marL="358775" lvl="2" indent="-358775" eaLnBrk="1" fontAlgn="ctr">
              <a:spcBef>
                <a:spcPts val="2400"/>
              </a:spcBef>
              <a:buClr>
                <a:srgbClr val="0070C0"/>
              </a:buClr>
              <a:buSzPct val="100000"/>
              <a:buFont typeface="Wingdings" pitchFamily="2" charset="2"/>
              <a:buChar char="ü"/>
            </a:pPr>
            <a:r>
              <a:rPr lang="ru-RU" sz="32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внедрить в практику расширенное использование респираторов* </a:t>
            </a:r>
            <a:r>
              <a:rPr lang="en-US" sz="32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/>
            </a:r>
            <a:br>
              <a:rPr lang="en-US" sz="32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ru-RU" sz="32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(со степенью не ниже защиты FFP2);</a:t>
            </a:r>
          </a:p>
          <a:p>
            <a:pPr marL="358775" lvl="2" indent="-358775" eaLnBrk="1" fontAlgn="ctr">
              <a:spcBef>
                <a:spcPts val="2400"/>
              </a:spcBef>
              <a:buClr>
                <a:srgbClr val="0070C0"/>
              </a:buClr>
              <a:buSzPct val="100000"/>
              <a:buFont typeface="Wingdings" pitchFamily="2" charset="2"/>
              <a:buChar char="ü"/>
            </a:pPr>
            <a:r>
              <a:rPr lang="ru-RU" sz="32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респиратор должен правильно использоваться</a:t>
            </a:r>
          </a:p>
        </p:txBody>
      </p:sp>
      <p:sp>
        <p:nvSpPr>
          <p:cNvPr id="14" name="Скругленный прямоугольник 14"/>
          <p:cNvSpPr/>
          <p:nvPr/>
        </p:nvSpPr>
        <p:spPr>
          <a:xfrm>
            <a:off x="10185009" y="2533823"/>
            <a:ext cx="10429585" cy="11541477"/>
          </a:xfrm>
          <a:prstGeom prst="roundRect">
            <a:avLst>
              <a:gd name="adj" fmla="val 1956"/>
            </a:avLst>
          </a:prstGeom>
          <a:solidFill>
            <a:srgbClr val="E8ECFE"/>
          </a:solidFill>
          <a:ln w="381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83534" tIns="83534" rIns="83534" bIns="83534" spcCol="38100" anchor="ctr"/>
          <a:lstStyle/>
          <a:p>
            <a:pPr defTabSz="2101265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latin typeface="Arial" panose="020B0604020202020204" pitchFamily="34" charset="0"/>
              <a:ea typeface="Open Sans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52233" name="Группа 1"/>
          <p:cNvGrpSpPr>
            <a:grpSpLocks/>
          </p:cNvGrpSpPr>
          <p:nvPr/>
        </p:nvGrpSpPr>
        <p:grpSpPr bwMode="auto">
          <a:xfrm>
            <a:off x="1660525" y="2676525"/>
            <a:ext cx="18456275" cy="11079163"/>
            <a:chOff x="1213371" y="2844810"/>
            <a:chExt cx="12546933" cy="7532653"/>
          </a:xfrm>
        </p:grpSpPr>
        <p:sp>
          <p:nvSpPr>
            <p:cNvPr id="23" name="Прямоугольник 2"/>
            <p:cNvSpPr/>
            <p:nvPr/>
          </p:nvSpPr>
          <p:spPr>
            <a:xfrm>
              <a:off x="1213371" y="2904174"/>
              <a:ext cx="5228788" cy="131830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ctr">
                <a:spcBef>
                  <a:spcPts val="1200"/>
                </a:spcBef>
                <a:spcAft>
                  <a:spcPts val="1200"/>
                </a:spcAft>
                <a:buClr>
                  <a:srgbClr val="0070C0"/>
                </a:buClr>
                <a:buSzPct val="125000"/>
              </a:pPr>
              <a:r>
                <a:rPr lang="ru-RU" b="1" dirty="0">
                  <a:solidFill>
                    <a:srgbClr val="353535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Для рационализации  потребления в СИЗ рекомендуется: </a:t>
              </a:r>
            </a:p>
          </p:txBody>
        </p:sp>
        <p:sp>
          <p:nvSpPr>
            <p:cNvPr id="24" name="Прямоугольник 10"/>
            <p:cNvSpPr/>
            <p:nvPr/>
          </p:nvSpPr>
          <p:spPr>
            <a:xfrm>
              <a:off x="7241856" y="2844810"/>
              <a:ext cx="6518448" cy="7532653"/>
            </a:xfrm>
            <a:prstGeom prst="rect">
              <a:avLst/>
            </a:prstGeom>
          </p:spPr>
          <p:txBody>
            <a:bodyPr lIns="108000">
              <a:spAutoFit/>
            </a:bodyPr>
            <a:lstStyle/>
            <a:p>
              <a:pPr eaLnBrk="1" fontAlgn="ctr">
                <a:spcBef>
                  <a:spcPts val="1200"/>
                </a:spcBef>
                <a:spcAft>
                  <a:spcPts val="1200"/>
                </a:spcAft>
                <a:buClr>
                  <a:srgbClr val="0070C0"/>
                </a:buClr>
                <a:buSzPct val="125000"/>
              </a:pPr>
              <a:r>
                <a:rPr lang="ru-RU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Организационные меры:</a:t>
              </a:r>
            </a:p>
            <a:p>
              <a:pPr marL="540000" lvl="1" indent="-540000" eaLnBrk="1" fontAlgn="ctr">
                <a:spcBef>
                  <a:spcPts val="1800"/>
                </a:spcBef>
                <a:buClr>
                  <a:srgbClr val="0070C0"/>
                </a:buClr>
                <a:buSzPct val="125000"/>
                <a:buFont typeface="Wingdings" panose="05000000000000000000" pitchFamily="2" charset="2"/>
                <a:buChar char="ü"/>
              </a:pPr>
              <a:r>
                <a:rPr lang="ru-RU" sz="3200" b="1" dirty="0">
                  <a:solidFill>
                    <a:srgbClr val="353535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обучение персонала </a:t>
              </a:r>
              <a:r>
                <a:rPr lang="ru-RU" sz="3200" dirty="0">
                  <a:solidFill>
                    <a:srgbClr val="353535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принципам правильного использования респираторов; </a:t>
              </a:r>
            </a:p>
            <a:p>
              <a:pPr marL="540000" indent="-540000" eaLnBrk="1" fontAlgn="ctr">
                <a:spcBef>
                  <a:spcPts val="1800"/>
                </a:spcBef>
                <a:buClr>
                  <a:srgbClr val="0070C0"/>
                </a:buClr>
                <a:buSzPct val="125000"/>
                <a:buFont typeface="Wingdings" panose="05000000000000000000" pitchFamily="2" charset="2"/>
                <a:buChar char="ü"/>
              </a:pPr>
              <a:r>
                <a:rPr lang="ru-RU" sz="3200" b="1" dirty="0">
                  <a:solidFill>
                    <a:srgbClr val="353535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проведение оценки риска;</a:t>
              </a:r>
            </a:p>
            <a:p>
              <a:pPr marL="540000" indent="-540000" eaLnBrk="1" fontAlgn="ctr">
                <a:spcBef>
                  <a:spcPts val="1800"/>
                </a:spcBef>
                <a:buClr>
                  <a:srgbClr val="0070C0"/>
                </a:buClr>
                <a:buSzPct val="125000"/>
                <a:buFont typeface="Wingdings" panose="05000000000000000000" pitchFamily="2" charset="2"/>
                <a:buChar char="ü"/>
              </a:pPr>
              <a:r>
                <a:rPr lang="ru-RU" sz="3200" b="1" dirty="0">
                  <a:solidFill>
                    <a:srgbClr val="353535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максимальное разобщение потоков </a:t>
              </a:r>
              <a:br>
                <a:rPr lang="ru-RU" sz="3200" b="1" dirty="0">
                  <a:solidFill>
                    <a:srgbClr val="353535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</a:br>
              <a:r>
                <a:rPr lang="ru-RU" sz="3200" dirty="0">
                  <a:solidFill>
                    <a:srgbClr val="353535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для выделения зон низкого и высокого риска;</a:t>
              </a:r>
            </a:p>
            <a:p>
              <a:pPr marL="540000" indent="-540000" eaLnBrk="1" fontAlgn="ctr">
                <a:spcBef>
                  <a:spcPts val="1800"/>
                </a:spcBef>
                <a:buClr>
                  <a:srgbClr val="0070C0"/>
                </a:buClr>
                <a:buSzPct val="125000"/>
                <a:buFont typeface="Wingdings" panose="05000000000000000000" pitchFamily="2" charset="2"/>
                <a:buChar char="ü"/>
              </a:pPr>
              <a:r>
                <a:rPr lang="ru-RU" sz="3200" b="1" dirty="0">
                  <a:solidFill>
                    <a:srgbClr val="353535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выделение зон </a:t>
              </a:r>
              <a:r>
                <a:rPr lang="ru-RU" sz="3200" dirty="0">
                  <a:solidFill>
                    <a:srgbClr val="353535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отдыха персонала </a:t>
              </a:r>
              <a:br>
                <a:rPr lang="ru-RU" sz="3200" dirty="0">
                  <a:solidFill>
                    <a:srgbClr val="353535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</a:br>
              <a:r>
                <a:rPr lang="ru-RU" sz="3200" dirty="0">
                  <a:solidFill>
                    <a:srgbClr val="353535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и помещений для офисной работы </a:t>
              </a:r>
              <a:br>
                <a:rPr lang="ru-RU" sz="3200" dirty="0">
                  <a:solidFill>
                    <a:srgbClr val="353535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</a:br>
              <a:r>
                <a:rPr lang="ru-RU" sz="3200" dirty="0">
                  <a:solidFill>
                    <a:srgbClr val="353535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в максимально изолированных помещениях; </a:t>
              </a:r>
            </a:p>
            <a:p>
              <a:pPr marL="540000" indent="-540000" eaLnBrk="1" fontAlgn="ctr">
                <a:spcBef>
                  <a:spcPts val="1800"/>
                </a:spcBef>
                <a:buClr>
                  <a:srgbClr val="0070C0"/>
                </a:buClr>
                <a:buSzPct val="125000"/>
                <a:buFont typeface="Wingdings" panose="05000000000000000000" pitchFamily="2" charset="2"/>
                <a:buChar char="ü"/>
              </a:pPr>
              <a:r>
                <a:rPr lang="ru-RU" sz="3200" b="1" dirty="0">
                  <a:solidFill>
                    <a:srgbClr val="353535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выделение более узких групп персонала</a:t>
              </a:r>
              <a:r>
                <a:rPr lang="ru-RU" sz="3200" dirty="0">
                  <a:solidFill>
                    <a:srgbClr val="353535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, который работает в условиях наиболее высокого риска; </a:t>
              </a:r>
            </a:p>
            <a:p>
              <a:pPr marL="540000" indent="-540000" eaLnBrk="1" fontAlgn="ctr">
                <a:spcBef>
                  <a:spcPts val="1800"/>
                </a:spcBef>
                <a:buClr>
                  <a:srgbClr val="0070C0"/>
                </a:buClr>
                <a:buSzPct val="125000"/>
                <a:buFont typeface="Wingdings" panose="05000000000000000000" pitchFamily="2" charset="2"/>
                <a:buChar char="ü"/>
              </a:pPr>
              <a:r>
                <a:rPr lang="ru-RU" sz="3200" b="1" dirty="0">
                  <a:solidFill>
                    <a:srgbClr val="353535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обязательное круглосуточное применение медицинских масок пациентами;</a:t>
              </a:r>
            </a:p>
            <a:p>
              <a:pPr marL="540000" indent="-540000" eaLnBrk="1" fontAlgn="ctr">
                <a:spcBef>
                  <a:spcPts val="1800"/>
                </a:spcBef>
                <a:buClr>
                  <a:srgbClr val="0070C0"/>
                </a:buClr>
                <a:buSzPct val="125000"/>
                <a:buFont typeface="Wingdings" panose="05000000000000000000" pitchFamily="2" charset="2"/>
                <a:buChar char="ü"/>
              </a:pPr>
              <a:r>
                <a:rPr lang="ru-RU" sz="3200" b="1" dirty="0">
                  <a:solidFill>
                    <a:srgbClr val="353535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естественная вентиляции </a:t>
              </a:r>
              <a:r>
                <a:rPr lang="ru-RU" sz="3200" dirty="0">
                  <a:solidFill>
                    <a:srgbClr val="353535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в максимально допустимом режиме; </a:t>
              </a:r>
            </a:p>
            <a:p>
              <a:pPr marL="540000" indent="-540000" eaLnBrk="1" fontAlgn="ctr">
                <a:spcBef>
                  <a:spcPts val="1800"/>
                </a:spcBef>
                <a:buClr>
                  <a:srgbClr val="0070C0"/>
                </a:buClr>
                <a:buSzPct val="125000"/>
                <a:buFont typeface="Wingdings" panose="05000000000000000000" pitchFamily="2" charset="2"/>
                <a:buChar char="ü"/>
              </a:pPr>
              <a:r>
                <a:rPr lang="ru-RU" sz="3200" b="1" dirty="0">
                  <a:solidFill>
                    <a:srgbClr val="353535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исключить </a:t>
              </a:r>
              <a:r>
                <a:rPr lang="ru-RU" sz="3200" dirty="0">
                  <a:solidFill>
                    <a:srgbClr val="353535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использование кондиционеров комнатного типа (</a:t>
              </a:r>
              <a:r>
                <a:rPr lang="ru-RU" sz="3200" dirty="0" err="1">
                  <a:solidFill>
                    <a:srgbClr val="353535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сплит-систем</a:t>
              </a:r>
              <a:r>
                <a:rPr lang="ru-RU" sz="3200" dirty="0">
                  <a:solidFill>
                    <a:srgbClr val="353535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).</a:t>
              </a:r>
            </a:p>
          </p:txBody>
        </p:sp>
      </p:grpSp>
      <p:sp>
        <p:nvSpPr>
          <p:cNvPr id="15" name="TextBox 77"/>
          <p:cNvSpPr txBox="1"/>
          <p:nvPr/>
        </p:nvSpPr>
        <p:spPr>
          <a:xfrm>
            <a:off x="871538" y="696913"/>
            <a:ext cx="1463675" cy="55403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90000"/>
              </a:lnSpc>
            </a:pPr>
            <a:r>
              <a:rPr lang="ru-RU" b="1">
                <a:solidFill>
                  <a:srgbClr val="353535"/>
                </a:solidFill>
                <a:latin typeface="Arial" pitchFamily="34" charset="0"/>
                <a:cs typeface="Arial" pitchFamily="34" charset="0"/>
              </a:rPr>
              <a:t>п.</a:t>
            </a:r>
            <a:r>
              <a:rPr lang="en-US" b="1">
                <a:solidFill>
                  <a:srgbClr val="35353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>
                <a:solidFill>
                  <a:srgbClr val="353535"/>
                </a:solidFill>
                <a:latin typeface="Arial" pitchFamily="34" charset="0"/>
                <a:cs typeface="Arial" pitchFamily="34" charset="0"/>
              </a:rPr>
              <a:t>7.5.</a:t>
            </a:r>
          </a:p>
        </p:txBody>
      </p:sp>
      <p:sp>
        <p:nvSpPr>
          <p:cNvPr id="13" name="TextBox 77"/>
          <p:cNvSpPr/>
          <p:nvPr/>
        </p:nvSpPr>
        <p:spPr>
          <a:xfrm>
            <a:off x="1327150" y="14372795"/>
            <a:ext cx="17972088" cy="88447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0" tIns="0" rIns="0" bIns="0" compatLnSpc="0">
            <a:spAutoFit/>
          </a:bodyPr>
          <a:lstStyle/>
          <a:p>
            <a:pPr defTabSz="2101265" eaLnBrk="1" fontAlgn="auto">
              <a:spcBef>
                <a:spcPts val="0"/>
              </a:spcBef>
              <a:spcAft>
                <a:spcPts val="0"/>
              </a:spcAft>
              <a:defRPr sz="3200"/>
            </a:pPr>
            <a:r>
              <a:rPr lang="en-US" sz="2000" kern="0" dirty="0">
                <a:solidFill>
                  <a:schemeClr val="tx1"/>
                </a:solidFill>
                <a:latin typeface="Arial" pitchFamily="34"/>
                <a:ea typeface="Helvetica" pitchFamily="2"/>
                <a:cs typeface="Arial" pitchFamily="34"/>
                <a:sym typeface="Open Sans"/>
              </a:rPr>
              <a:t>* </a:t>
            </a:r>
            <a:r>
              <a:rPr lang="ru-RU" sz="2000" kern="0" dirty="0">
                <a:solidFill>
                  <a:schemeClr val="tx1"/>
                </a:solidFill>
                <a:latin typeface="Arial" pitchFamily="34"/>
                <a:ea typeface="Helvetica" pitchFamily="2"/>
                <a:cs typeface="Arial" pitchFamily="34"/>
                <a:sym typeface="Open Sans"/>
              </a:rPr>
              <a:t>респираторы должны быть сертифицированы на соответствие требованиям одного из национальных или международных стандартов: </a:t>
            </a:r>
            <a:r>
              <a:rPr lang="en-US" sz="2000" kern="0" dirty="0">
                <a:solidFill>
                  <a:schemeClr val="tx1"/>
                </a:solidFill>
                <a:latin typeface="Arial" pitchFamily="34"/>
                <a:ea typeface="Helvetica" pitchFamily="2"/>
                <a:cs typeface="Arial" pitchFamily="34"/>
                <a:sym typeface="Open Sans"/>
              </a:rPr>
              <a:t/>
            </a:r>
            <a:br>
              <a:rPr lang="en-US" sz="2000" kern="0" dirty="0">
                <a:solidFill>
                  <a:schemeClr val="tx1"/>
                </a:solidFill>
                <a:latin typeface="Arial" pitchFamily="34"/>
                <a:ea typeface="Helvetica" pitchFamily="2"/>
                <a:cs typeface="Arial" pitchFamily="34"/>
                <a:sym typeface="Open Sans"/>
              </a:rPr>
            </a:br>
            <a:r>
              <a:rPr lang="ru-RU" sz="2000" kern="0" dirty="0">
                <a:solidFill>
                  <a:schemeClr val="tx1"/>
                </a:solidFill>
                <a:latin typeface="Arial" pitchFamily="34"/>
                <a:ea typeface="Helvetica" pitchFamily="2"/>
                <a:cs typeface="Arial" pitchFamily="34"/>
                <a:sym typeface="Open Sans"/>
              </a:rPr>
              <a:t>ТР ТС 019/2011 «О безопасности средств индивидуальной защиты», или ГОСТ 12.4.294-2015 или EN 149:2001+А1:2009 </a:t>
            </a:r>
            <a:r>
              <a:rPr lang="en-US" sz="2000" kern="0" dirty="0">
                <a:solidFill>
                  <a:schemeClr val="tx1"/>
                </a:solidFill>
                <a:latin typeface="Arial" pitchFamily="34"/>
                <a:ea typeface="Helvetica" pitchFamily="2"/>
                <a:cs typeface="Arial" pitchFamily="34"/>
                <a:sym typeface="Open Sans"/>
              </a:rPr>
              <a:t/>
            </a:r>
            <a:br>
              <a:rPr lang="en-US" sz="2000" kern="0" dirty="0">
                <a:solidFill>
                  <a:schemeClr val="tx1"/>
                </a:solidFill>
                <a:latin typeface="Arial" pitchFamily="34"/>
                <a:ea typeface="Helvetica" pitchFamily="2"/>
                <a:cs typeface="Arial" pitchFamily="34"/>
                <a:sym typeface="Open Sans"/>
              </a:rPr>
            </a:br>
            <a:r>
              <a:rPr lang="ru-RU" sz="2000" kern="0" dirty="0">
                <a:solidFill>
                  <a:schemeClr val="tx1"/>
                </a:solidFill>
                <a:latin typeface="Arial" pitchFamily="34"/>
                <a:ea typeface="Helvetica" pitchFamily="2"/>
                <a:cs typeface="Arial" pitchFamily="34"/>
                <a:sym typeface="Open Sans"/>
              </a:rPr>
              <a:t>«</a:t>
            </a:r>
            <a:r>
              <a:rPr lang="ru-RU" sz="2000" kern="0" dirty="0" err="1">
                <a:solidFill>
                  <a:schemeClr val="tx1"/>
                </a:solidFill>
                <a:latin typeface="Arial" pitchFamily="34"/>
                <a:ea typeface="Helvetica" pitchFamily="2"/>
                <a:cs typeface="Arial" pitchFamily="34"/>
                <a:sym typeface="Open Sans"/>
              </a:rPr>
              <a:t>Respiratory</a:t>
            </a:r>
            <a:r>
              <a:rPr lang="ru-RU" sz="2000" kern="0" dirty="0">
                <a:solidFill>
                  <a:schemeClr val="tx1"/>
                </a:solidFill>
                <a:latin typeface="Arial" pitchFamily="34"/>
                <a:ea typeface="Helvetica" pitchFamily="2"/>
                <a:cs typeface="Arial" pitchFamily="34"/>
                <a:sym typeface="Open Sans"/>
              </a:rPr>
              <a:t> </a:t>
            </a:r>
            <a:r>
              <a:rPr lang="ru-RU" sz="2000" kern="0" dirty="0" err="1">
                <a:solidFill>
                  <a:schemeClr val="tx1"/>
                </a:solidFill>
                <a:latin typeface="Arial" pitchFamily="34"/>
                <a:ea typeface="Helvetica" pitchFamily="2"/>
                <a:cs typeface="Arial" pitchFamily="34"/>
                <a:sym typeface="Open Sans"/>
              </a:rPr>
              <a:t>protective</a:t>
            </a:r>
            <a:r>
              <a:rPr lang="ru-RU" sz="2000" kern="0" dirty="0">
                <a:solidFill>
                  <a:schemeClr val="tx1"/>
                </a:solidFill>
                <a:latin typeface="Arial" pitchFamily="34"/>
                <a:ea typeface="Helvetica" pitchFamily="2"/>
                <a:cs typeface="Arial" pitchFamily="34"/>
                <a:sym typeface="Open Sans"/>
              </a:rPr>
              <a:t> </a:t>
            </a:r>
            <a:r>
              <a:rPr lang="ru-RU" sz="2000" kern="0" dirty="0" err="1">
                <a:solidFill>
                  <a:schemeClr val="tx1"/>
                </a:solidFill>
                <a:latin typeface="Arial" pitchFamily="34"/>
                <a:ea typeface="Helvetica" pitchFamily="2"/>
                <a:cs typeface="Arial" pitchFamily="34"/>
                <a:sym typeface="Open Sans"/>
              </a:rPr>
              <a:t>devices</a:t>
            </a:r>
            <a:r>
              <a:rPr lang="ru-RU" sz="2000" kern="0" dirty="0">
                <a:solidFill>
                  <a:schemeClr val="tx1"/>
                </a:solidFill>
                <a:latin typeface="Arial" pitchFamily="34"/>
                <a:ea typeface="Helvetica" pitchFamily="2"/>
                <a:cs typeface="Arial" pitchFamily="34"/>
                <a:sym typeface="Open Sans"/>
              </a:rPr>
              <a:t> - </a:t>
            </a:r>
            <a:r>
              <a:rPr lang="ru-RU" sz="2000" kern="0" dirty="0" err="1">
                <a:solidFill>
                  <a:schemeClr val="tx1"/>
                </a:solidFill>
                <a:latin typeface="Arial" pitchFamily="34"/>
                <a:ea typeface="Helvetica" pitchFamily="2"/>
                <a:cs typeface="Arial" pitchFamily="34"/>
                <a:sym typeface="Open Sans"/>
              </a:rPr>
              <a:t>Filtering</a:t>
            </a:r>
            <a:r>
              <a:rPr lang="ru-RU" sz="2000" kern="0" dirty="0">
                <a:solidFill>
                  <a:schemeClr val="tx1"/>
                </a:solidFill>
                <a:latin typeface="Arial" pitchFamily="34"/>
                <a:ea typeface="Helvetica" pitchFamily="2"/>
                <a:cs typeface="Arial" pitchFamily="34"/>
                <a:sym typeface="Open Sans"/>
              </a:rPr>
              <a:t> </a:t>
            </a:r>
            <a:r>
              <a:rPr lang="ru-RU" sz="2000" kern="0" dirty="0" err="1">
                <a:solidFill>
                  <a:schemeClr val="tx1"/>
                </a:solidFill>
                <a:latin typeface="Arial" pitchFamily="34"/>
                <a:ea typeface="Helvetica" pitchFamily="2"/>
                <a:cs typeface="Arial" pitchFamily="34"/>
                <a:sym typeface="Open Sans"/>
              </a:rPr>
              <a:t>half</a:t>
            </a:r>
            <a:r>
              <a:rPr lang="ru-RU" sz="2000" kern="0" dirty="0">
                <a:solidFill>
                  <a:schemeClr val="tx1"/>
                </a:solidFill>
                <a:latin typeface="Arial" pitchFamily="34"/>
                <a:ea typeface="Helvetica" pitchFamily="2"/>
                <a:cs typeface="Arial" pitchFamily="34"/>
                <a:sym typeface="Open Sans"/>
              </a:rPr>
              <a:t> </a:t>
            </a:r>
            <a:r>
              <a:rPr lang="ru-RU" sz="2000" kern="0" dirty="0" err="1">
                <a:solidFill>
                  <a:schemeClr val="tx1"/>
                </a:solidFill>
                <a:latin typeface="Arial" pitchFamily="34"/>
                <a:ea typeface="Helvetica" pitchFamily="2"/>
                <a:cs typeface="Arial" pitchFamily="34"/>
                <a:sym typeface="Open Sans"/>
              </a:rPr>
              <a:t>masks</a:t>
            </a:r>
            <a:r>
              <a:rPr lang="ru-RU" sz="2000" kern="0" dirty="0">
                <a:solidFill>
                  <a:schemeClr val="tx1"/>
                </a:solidFill>
                <a:latin typeface="Arial" pitchFamily="34"/>
                <a:ea typeface="Helvetica" pitchFamily="2"/>
                <a:cs typeface="Arial" pitchFamily="34"/>
                <a:sym typeface="Open Sans"/>
              </a:rPr>
              <a:t> </a:t>
            </a:r>
            <a:r>
              <a:rPr lang="ru-RU" sz="2000" kern="0" dirty="0" err="1">
                <a:solidFill>
                  <a:schemeClr val="tx1"/>
                </a:solidFill>
                <a:latin typeface="Arial" pitchFamily="34"/>
                <a:ea typeface="Helvetica" pitchFamily="2"/>
                <a:cs typeface="Arial" pitchFamily="34"/>
                <a:sym typeface="Open Sans"/>
              </a:rPr>
              <a:t>to</a:t>
            </a:r>
            <a:r>
              <a:rPr lang="ru-RU" sz="2000" kern="0" dirty="0">
                <a:solidFill>
                  <a:schemeClr val="tx1"/>
                </a:solidFill>
                <a:latin typeface="Arial" pitchFamily="34"/>
                <a:ea typeface="Helvetica" pitchFamily="2"/>
                <a:cs typeface="Arial" pitchFamily="34"/>
                <a:sym typeface="Open Sans"/>
              </a:rPr>
              <a:t> </a:t>
            </a:r>
            <a:r>
              <a:rPr lang="ru-RU" sz="2000" kern="0" dirty="0" err="1">
                <a:solidFill>
                  <a:schemeClr val="tx1"/>
                </a:solidFill>
                <a:latin typeface="Arial" pitchFamily="34"/>
                <a:ea typeface="Helvetica" pitchFamily="2"/>
                <a:cs typeface="Arial" pitchFamily="34"/>
                <a:sym typeface="Open Sans"/>
              </a:rPr>
              <a:t>protect</a:t>
            </a:r>
            <a:r>
              <a:rPr lang="ru-RU" sz="2000" kern="0" dirty="0">
                <a:solidFill>
                  <a:schemeClr val="tx1"/>
                </a:solidFill>
                <a:latin typeface="Arial" pitchFamily="34"/>
                <a:ea typeface="Helvetica" pitchFamily="2"/>
                <a:cs typeface="Arial" pitchFamily="34"/>
                <a:sym typeface="Open Sans"/>
              </a:rPr>
              <a:t> </a:t>
            </a:r>
            <a:r>
              <a:rPr lang="ru-RU" sz="2000" kern="0" dirty="0" err="1">
                <a:solidFill>
                  <a:schemeClr val="tx1"/>
                </a:solidFill>
                <a:latin typeface="Arial" pitchFamily="34"/>
                <a:ea typeface="Helvetica" pitchFamily="2"/>
                <a:cs typeface="Arial" pitchFamily="34"/>
                <a:sym typeface="Open Sans"/>
              </a:rPr>
              <a:t>against</a:t>
            </a:r>
            <a:r>
              <a:rPr lang="ru-RU" sz="2000" kern="0" dirty="0">
                <a:solidFill>
                  <a:schemeClr val="tx1"/>
                </a:solidFill>
                <a:latin typeface="Arial" pitchFamily="34"/>
                <a:ea typeface="Helvetica" pitchFamily="2"/>
                <a:cs typeface="Arial" pitchFamily="34"/>
                <a:sym typeface="Open Sans"/>
              </a:rPr>
              <a:t> </a:t>
            </a:r>
            <a:r>
              <a:rPr lang="ru-RU" sz="2000" kern="0" dirty="0" err="1">
                <a:solidFill>
                  <a:schemeClr val="tx1"/>
                </a:solidFill>
                <a:latin typeface="Arial" pitchFamily="34"/>
                <a:ea typeface="Helvetica" pitchFamily="2"/>
                <a:cs typeface="Arial" pitchFamily="34"/>
                <a:sym typeface="Open Sans"/>
              </a:rPr>
              <a:t>particles</a:t>
            </a:r>
            <a:r>
              <a:rPr lang="ru-RU" sz="2000" kern="0" dirty="0">
                <a:solidFill>
                  <a:schemeClr val="tx1"/>
                </a:solidFill>
                <a:latin typeface="Arial" pitchFamily="34"/>
                <a:ea typeface="Helvetica" pitchFamily="2"/>
                <a:cs typeface="Arial" pitchFamily="34"/>
                <a:sym typeface="Open Sans"/>
              </a:rPr>
              <a:t>»</a:t>
            </a:r>
          </a:p>
        </p:txBody>
      </p:sp>
      <p:cxnSp>
        <p:nvCxnSpPr>
          <p:cNvPr id="16" name="Прямая соединительная линия 8"/>
          <p:cNvCxnSpPr>
            <a:cxnSpLocks/>
          </p:cNvCxnSpPr>
          <p:nvPr/>
        </p:nvCxnSpPr>
        <p:spPr>
          <a:xfrm>
            <a:off x="1326465" y="14224048"/>
            <a:ext cx="16227244" cy="0"/>
          </a:xfrm>
          <a:prstGeom prst="line">
            <a:avLst/>
          </a:prstGeom>
          <a:noFill/>
          <a:ln w="12700" cap="flat">
            <a:solidFill>
              <a:schemeClr val="bg1">
                <a:lumMod val="50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22" name="Объект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45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77"/>
          <p:cNvSpPr txBox="1"/>
          <p:nvPr/>
        </p:nvSpPr>
        <p:spPr>
          <a:xfrm>
            <a:off x="2006600" y="641350"/>
            <a:ext cx="14457363" cy="133032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90000"/>
              </a:lnSpc>
            </a:pPr>
            <a:r>
              <a:rPr lang="ru-RU" sz="4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Порядок проведения </a:t>
            </a:r>
          </a:p>
          <a:p>
            <a:pPr eaLnBrk="1">
              <a:lnSpc>
                <a:spcPct val="90000"/>
              </a:lnSpc>
            </a:pPr>
            <a:r>
              <a:rPr lang="ru-RU" sz="4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патологоанатомических вскрытий</a:t>
            </a:r>
          </a:p>
        </p:txBody>
      </p:sp>
      <p:sp>
        <p:nvSpPr>
          <p:cNvPr id="9" name="TextBox 77"/>
          <p:cNvSpPr txBox="1"/>
          <p:nvPr/>
        </p:nvSpPr>
        <p:spPr>
          <a:xfrm>
            <a:off x="858838" y="696913"/>
            <a:ext cx="1609725" cy="55403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90000"/>
              </a:lnSpc>
            </a:pPr>
            <a:r>
              <a:rPr lang="ru-RU" b="1">
                <a:solidFill>
                  <a:srgbClr val="353535"/>
                </a:solidFill>
                <a:latin typeface="Arial" pitchFamily="34" charset="0"/>
                <a:cs typeface="Arial" pitchFamily="34" charset="0"/>
              </a:rPr>
              <a:t>п.</a:t>
            </a:r>
            <a:r>
              <a:rPr lang="en-US" b="1">
                <a:solidFill>
                  <a:srgbClr val="35353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>
                <a:solidFill>
                  <a:srgbClr val="353535"/>
                </a:solidFill>
                <a:latin typeface="Arial" pitchFamily="34" charset="0"/>
                <a:cs typeface="Arial" pitchFamily="34" charset="0"/>
              </a:rPr>
              <a:t>8.</a:t>
            </a:r>
            <a:endParaRPr lang="ru-RU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14"/>
          <p:cNvSpPr/>
          <p:nvPr/>
        </p:nvSpPr>
        <p:spPr>
          <a:xfrm>
            <a:off x="10198788" y="3279249"/>
            <a:ext cx="11289613" cy="761227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rgbClr val="0070C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83534" tIns="83534" rIns="83534" bIns="83534" spcCol="38100" anchor="ctr"/>
          <a:lstStyle/>
          <a:p>
            <a:pPr defTabSz="2101265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" name="Прямоугольник с одним вырезанным углом 15"/>
          <p:cNvSpPr/>
          <p:nvPr/>
        </p:nvSpPr>
        <p:spPr>
          <a:xfrm>
            <a:off x="10198788" y="2609849"/>
            <a:ext cx="4175582" cy="669401"/>
          </a:xfrm>
          <a:prstGeom prst="snip1Rect">
            <a:avLst/>
          </a:prstGeom>
          <a:solidFill>
            <a:srgbClr val="0070C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83534" tIns="83534" rIns="83534" bIns="83534" spcCol="38100" anchor="ctr"/>
          <a:lstStyle/>
          <a:p>
            <a:pPr defTabSz="2101265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" name="Скругленный прямоугольник 33"/>
          <p:cNvSpPr/>
          <p:nvPr/>
        </p:nvSpPr>
        <p:spPr>
          <a:xfrm>
            <a:off x="855406" y="2609849"/>
            <a:ext cx="8758599" cy="6249742"/>
          </a:xfrm>
          <a:prstGeom prst="roundRect">
            <a:avLst>
              <a:gd name="adj" fmla="val 4641"/>
            </a:avLst>
          </a:prstGeom>
          <a:solidFill>
            <a:schemeClr val="accent1">
              <a:lumMod val="75000"/>
            </a:schemeClr>
          </a:solidFill>
          <a:ln w="12700" cap="flat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83534" tIns="83534" rIns="83534" bIns="83534" spcCol="38100" anchor="ctr"/>
          <a:lstStyle/>
          <a:p>
            <a:pPr defTabSz="2101265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latin typeface="Arial" panose="020B0604020202020204" pitchFamily="34" charset="0"/>
              <a:ea typeface="Open Sans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6330" name="Прямоугольник 5"/>
          <p:cNvSpPr>
            <a:spLocks noChangeArrowheads="1"/>
          </p:cNvSpPr>
          <p:nvPr/>
        </p:nvSpPr>
        <p:spPr bwMode="auto">
          <a:xfrm>
            <a:off x="1169988" y="2941638"/>
            <a:ext cx="8266112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/>
            <a:r>
              <a:rPr lang="ru-RU" sz="3600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Arial" pitchFamily="34" charset="0"/>
              </a:rPr>
              <a:t>Все тела умерших от COVID-19 </a:t>
            </a:r>
            <a:r>
              <a:rPr lang="ru-RU" sz="3600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Arial" pitchFamily="34" charset="0"/>
              </a:rPr>
              <a:t>подлежат обязательному </a:t>
            </a:r>
            <a:r>
              <a:rPr lang="ru-RU" sz="3600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Arial" pitchFamily="34" charset="0"/>
              </a:rPr>
              <a:t>патологоанатомическому </a:t>
            </a:r>
            <a:r>
              <a:rPr lang="ru-RU" sz="3600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Arial" pitchFamily="34" charset="0"/>
              </a:rPr>
              <a:t>вскрытию</a:t>
            </a:r>
            <a:r>
              <a:rPr lang="ru-RU" sz="3600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Arial" pitchFamily="34" charset="0"/>
              </a:rPr>
              <a:t>.</a:t>
            </a:r>
          </a:p>
          <a:p>
            <a:pPr eaLnBrk="1"/>
            <a:endParaRPr lang="ru-RU" sz="3600" dirty="0">
              <a:solidFill>
                <a:schemeClr val="bg1"/>
              </a:solidFill>
              <a:latin typeface="Arial" pitchFamily="34" charset="0"/>
              <a:ea typeface="Times New Roman" pitchFamily="18" charset="0"/>
              <a:cs typeface="Arial" pitchFamily="34" charset="0"/>
              <a:sym typeface="Arial" pitchFamily="34" charset="0"/>
            </a:endParaRPr>
          </a:p>
          <a:p>
            <a:pPr eaLnBrk="1"/>
            <a:r>
              <a:rPr lang="ru-RU" sz="3600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Arial" pitchFamily="34" charset="0"/>
              </a:rPr>
              <a:t>Тело умершего пациента транспортируется из отделения, </a:t>
            </a:r>
            <a:r>
              <a:rPr lang="en-US" sz="3600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Arial" pitchFamily="34" charset="0"/>
              </a:rPr>
              <a:t/>
            </a:r>
            <a:br>
              <a:rPr lang="en-US" sz="3600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Arial" pitchFamily="34" charset="0"/>
              </a:rPr>
            </a:br>
            <a:r>
              <a:rPr lang="ru-RU" sz="3600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Arial" pitchFamily="34" charset="0"/>
              </a:rPr>
              <a:t>где произошла смерть,</a:t>
            </a:r>
            <a:r>
              <a:rPr lang="en-US" sz="3600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Arial" pitchFamily="34" charset="0"/>
              </a:rPr>
              <a:t> </a:t>
            </a:r>
            <a:r>
              <a:rPr lang="ru-RU" sz="3600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Arial" pitchFamily="34" charset="0"/>
              </a:rPr>
              <a:t>непосредственно </a:t>
            </a:r>
            <a:br>
              <a:rPr lang="ru-RU" sz="3600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Arial" pitchFamily="34" charset="0"/>
              </a:rPr>
            </a:br>
            <a:r>
              <a:rPr lang="ru-RU" sz="3600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Arial" pitchFamily="34" charset="0"/>
              </a:rPr>
              <a:t>в патологоанатомическое отделение данной медицинской организации</a:t>
            </a:r>
            <a:endParaRPr lang="ru-RU" sz="3200" dirty="0">
              <a:solidFill>
                <a:schemeClr val="bg1"/>
              </a:solidFill>
              <a:latin typeface="Arial" pitchFamily="34" charset="0"/>
              <a:ea typeface="Times New Roman" pitchFamily="18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32" name="Прямоугольник 32"/>
          <p:cNvSpPr/>
          <p:nvPr/>
        </p:nvSpPr>
        <p:spPr>
          <a:xfrm>
            <a:off x="1106488" y="9378950"/>
            <a:ext cx="8662987" cy="51704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/>
            <a:r>
              <a:rPr lang="ru-RU" sz="3600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Arial" pitchFamily="34" charset="0"/>
              </a:rPr>
              <a:t>При формулировке патологоанатомического диагноза следует дифференцировать</a:t>
            </a:r>
            <a:r>
              <a:rPr lang="ru-RU" sz="3600" dirty="0">
                <a:latin typeface="Arial" pitchFamily="34" charset="0"/>
                <a:ea typeface="Times New Roman" pitchFamily="18" charset="0"/>
                <a:cs typeface="Arial" pitchFamily="34" charset="0"/>
                <a:sym typeface="Arial" pitchFamily="34" charset="0"/>
              </a:rPr>
              <a:t>:</a:t>
            </a:r>
          </a:p>
          <a:p>
            <a:pPr marL="365760" indent="-365760" eaLnBrk="1" fontAlgn="ctr">
              <a:spcBef>
                <a:spcPts val="1200"/>
              </a:spcBef>
              <a:spcAft>
                <a:spcPts val="1200"/>
              </a:spcAft>
              <a:buClr>
                <a:srgbClr val="D30102"/>
              </a:buClr>
              <a:buSzPct val="125000"/>
              <a:buFont typeface="Arial" pitchFamily="34" charset="0"/>
              <a:buChar char="•"/>
            </a:pPr>
            <a:r>
              <a:rPr lang="ru-RU" sz="3100" dirty="0">
                <a:solidFill>
                  <a:srgbClr val="353535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Arial" pitchFamily="34" charset="0"/>
              </a:rPr>
              <a:t>наступление летального исхода </a:t>
            </a:r>
            <a:br>
              <a:rPr lang="ru-RU" sz="3100" dirty="0">
                <a:solidFill>
                  <a:srgbClr val="353535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Arial" pitchFamily="34" charset="0"/>
              </a:rPr>
            </a:br>
            <a:r>
              <a:rPr lang="ru-RU" sz="3100" dirty="0">
                <a:solidFill>
                  <a:srgbClr val="353535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Arial" pitchFamily="34" charset="0"/>
              </a:rPr>
              <a:t>от COVID-19, </a:t>
            </a:r>
            <a:r>
              <a:rPr lang="ru-RU" sz="3100" b="1" dirty="0">
                <a:solidFill>
                  <a:srgbClr val="353535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Arial" pitchFamily="34" charset="0"/>
              </a:rPr>
              <a:t>когда COVID-19 является основным заболеванием </a:t>
            </a:r>
            <a:r>
              <a:rPr lang="ru-RU" sz="3100" dirty="0">
                <a:solidFill>
                  <a:srgbClr val="353535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Arial" pitchFamily="34" charset="0"/>
              </a:rPr>
              <a:t/>
            </a:r>
            <a:br>
              <a:rPr lang="ru-RU" sz="3100" dirty="0">
                <a:solidFill>
                  <a:srgbClr val="353535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Arial" pitchFamily="34" charset="0"/>
              </a:rPr>
            </a:br>
            <a:r>
              <a:rPr lang="ru-RU" sz="2800" dirty="0">
                <a:solidFill>
                  <a:srgbClr val="575757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Arial" pitchFamily="34" charset="0"/>
              </a:rPr>
              <a:t>(первоначальной причиной смерти);</a:t>
            </a:r>
          </a:p>
          <a:p>
            <a:pPr marL="365760" indent="-365760" eaLnBrk="1" fontAlgn="ctr">
              <a:spcBef>
                <a:spcPts val="1200"/>
              </a:spcBef>
              <a:spcAft>
                <a:spcPts val="1200"/>
              </a:spcAft>
              <a:buClr>
                <a:srgbClr val="D30102"/>
              </a:buClr>
              <a:buSzPct val="125000"/>
              <a:buFont typeface="Arial" pitchFamily="34" charset="0"/>
              <a:buChar char="•"/>
            </a:pPr>
            <a:r>
              <a:rPr lang="ru-RU" sz="3100" dirty="0">
                <a:solidFill>
                  <a:srgbClr val="353535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Arial" pitchFamily="34" charset="0"/>
              </a:rPr>
              <a:t>наступление летального исхода </a:t>
            </a:r>
            <a:br>
              <a:rPr lang="ru-RU" sz="3100" dirty="0">
                <a:solidFill>
                  <a:srgbClr val="353535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Arial" pitchFamily="34" charset="0"/>
              </a:rPr>
            </a:br>
            <a:r>
              <a:rPr lang="ru-RU" sz="3100" b="1" dirty="0">
                <a:solidFill>
                  <a:srgbClr val="353535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Arial" pitchFamily="34" charset="0"/>
              </a:rPr>
              <a:t>от других заболеваний.</a:t>
            </a:r>
          </a:p>
        </p:txBody>
      </p:sp>
      <p:sp>
        <p:nvSpPr>
          <p:cNvPr id="36" name="Скругленный прямоугольник 37"/>
          <p:cNvSpPr/>
          <p:nvPr/>
        </p:nvSpPr>
        <p:spPr>
          <a:xfrm>
            <a:off x="10198787" y="11142823"/>
            <a:ext cx="11289614" cy="4081542"/>
          </a:xfrm>
          <a:prstGeom prst="roundRect">
            <a:avLst>
              <a:gd name="adj" fmla="val 4641"/>
            </a:avLst>
          </a:prstGeom>
          <a:solidFill>
            <a:schemeClr val="accent2">
              <a:lumMod val="20000"/>
              <a:lumOff val="80000"/>
            </a:schemeClr>
          </a:solidFill>
          <a:ln w="381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83534" tIns="83534" rIns="83534" bIns="83534" spcCol="38100" anchor="ctr"/>
          <a:lstStyle/>
          <a:p>
            <a:pPr defTabSz="2101265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latin typeface="Arial" panose="020B0604020202020204" pitchFamily="34" charset="0"/>
              <a:ea typeface="Open Sans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7" name="Прямоугольник 39"/>
          <p:cNvSpPr/>
          <p:nvPr/>
        </p:nvSpPr>
        <p:spPr>
          <a:xfrm>
            <a:off x="9912349" y="11286016"/>
            <a:ext cx="11301413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97600" defTabSz="2101265" eaLnBrk="1" fontAlgn="auto">
              <a:spcBef>
                <a:spcPts val="5"/>
              </a:spcBef>
              <a:spcAft>
                <a:spcPts val="1200"/>
              </a:spcAft>
              <a:defRPr/>
            </a:pPr>
            <a:r>
              <a:rPr lang="ru-RU" sz="2900" kern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Патологоанатомическое вскрытие проводят в максимально возможные ранние сроки врачи-патологоанатомы, лаборанты и санитары прошедшие инструктаж, специальное обучение.</a:t>
            </a:r>
          </a:p>
          <a:p>
            <a:pPr marL="597600" defTabSz="2101265" eaLnBrk="1" fontAlgn="auto">
              <a:spcBef>
                <a:spcPts val="5"/>
              </a:spcBef>
              <a:spcAft>
                <a:spcPts val="1200"/>
              </a:spcAft>
              <a:defRPr/>
            </a:pPr>
            <a:r>
              <a:rPr lang="ru-RU" sz="2900" kern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Доставка аутопсийного материала для лабораторного исследования в региональное представительство </a:t>
            </a:r>
            <a:br>
              <a:rPr lang="ru-RU" sz="2900" kern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ru-RU" sz="2900" kern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ФБУЗ «Центр гигиены и эпидемиологии» осуществляется </a:t>
            </a:r>
            <a:r>
              <a:rPr lang="en-US" sz="2900" kern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/>
            </a:r>
            <a:br>
              <a:rPr lang="en-US" sz="2900" kern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ru-RU" sz="2900" kern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в кратчайшие сроки</a:t>
            </a:r>
          </a:p>
        </p:txBody>
      </p:sp>
      <p:sp>
        <p:nvSpPr>
          <p:cNvPr id="38" name="Прямоугольник 32"/>
          <p:cNvSpPr/>
          <p:nvPr/>
        </p:nvSpPr>
        <p:spPr>
          <a:xfrm>
            <a:off x="10472738" y="3365500"/>
            <a:ext cx="10741025" cy="769441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90525" indent="-390525" eaLnBrk="1" fontAlgn="ctr">
              <a:spcAft>
                <a:spcPts val="700"/>
              </a:spcAft>
              <a:buClr>
                <a:srgbClr val="0070C0"/>
              </a:buClr>
              <a:buSzPct val="125000"/>
              <a:buFont typeface="Arial" pitchFamily="34" charset="0"/>
              <a:buChar char="•"/>
            </a:pPr>
            <a:r>
              <a:rPr lang="ru-RU" sz="31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методическая папка с оперативным планом противоэпидемических мероприятий в случае выявления больного COVID-19;</a:t>
            </a:r>
          </a:p>
          <a:p>
            <a:pPr marL="390525" indent="-390525" eaLnBrk="1" fontAlgn="ctr">
              <a:spcAft>
                <a:spcPts val="700"/>
              </a:spcAft>
              <a:buClr>
                <a:srgbClr val="0070C0"/>
              </a:buClr>
              <a:buSzPct val="125000"/>
              <a:buFont typeface="Arial" pitchFamily="34" charset="0"/>
              <a:buChar char="•"/>
            </a:pPr>
            <a:r>
              <a:rPr lang="ru-RU" sz="31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схема оповещения;</a:t>
            </a:r>
          </a:p>
          <a:p>
            <a:pPr marL="390525" indent="-390525" eaLnBrk="1" fontAlgn="ctr">
              <a:spcAft>
                <a:spcPts val="700"/>
              </a:spcAft>
              <a:buClr>
                <a:srgbClr val="0070C0"/>
              </a:buClr>
              <a:buSzPct val="125000"/>
              <a:buFont typeface="Arial" pitchFamily="34" charset="0"/>
              <a:buChar char="•"/>
            </a:pPr>
            <a:r>
              <a:rPr lang="ru-RU" sz="31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памятка по технике вскрытия и забора материала</a:t>
            </a:r>
            <a:br>
              <a:rPr lang="ru-RU" sz="31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ru-RU" sz="31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для бактериологического исследования;</a:t>
            </a:r>
          </a:p>
          <a:p>
            <a:pPr marL="390525" indent="-390525" eaLnBrk="1" fontAlgn="ctr">
              <a:spcAft>
                <a:spcPts val="700"/>
              </a:spcAft>
              <a:buClr>
                <a:srgbClr val="0070C0"/>
              </a:buClr>
              <a:buSzPct val="125000"/>
              <a:buFont typeface="Arial" pitchFamily="34" charset="0"/>
              <a:buChar char="•"/>
            </a:pPr>
            <a:r>
              <a:rPr lang="ru-RU" sz="31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функциональные обязанности; </a:t>
            </a:r>
            <a:br>
              <a:rPr lang="ru-RU" sz="31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ru-RU" sz="31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на всех сотрудников отделения;</a:t>
            </a:r>
          </a:p>
          <a:p>
            <a:pPr marL="390525" indent="-390525" eaLnBrk="1" fontAlgn="ctr">
              <a:spcAft>
                <a:spcPts val="700"/>
              </a:spcAft>
              <a:buClr>
                <a:srgbClr val="0070C0"/>
              </a:buClr>
              <a:buSzPct val="125000"/>
              <a:buFont typeface="Arial" pitchFamily="34" charset="0"/>
              <a:buChar char="•"/>
            </a:pPr>
            <a:r>
              <a:rPr lang="ru-RU" sz="31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защитная одежда (противочумный костюм II типа);</a:t>
            </a:r>
          </a:p>
          <a:p>
            <a:pPr marL="390525" indent="-390525" eaLnBrk="1" fontAlgn="ctr">
              <a:spcAft>
                <a:spcPts val="700"/>
              </a:spcAft>
              <a:buClr>
                <a:srgbClr val="0070C0"/>
              </a:buClr>
              <a:buSzPct val="125000"/>
              <a:buFont typeface="Arial" pitchFamily="34" charset="0"/>
              <a:buChar char="•"/>
            </a:pPr>
            <a:r>
              <a:rPr lang="ru-RU" sz="31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укладка для забора материала; </a:t>
            </a:r>
          </a:p>
          <a:p>
            <a:pPr marL="390525" indent="-390525" eaLnBrk="1" fontAlgn="ctr">
              <a:spcAft>
                <a:spcPts val="700"/>
              </a:spcAft>
              <a:buClr>
                <a:srgbClr val="0070C0"/>
              </a:buClr>
              <a:buSzPct val="125000"/>
              <a:buFont typeface="Arial" pitchFamily="34" charset="0"/>
              <a:buChar char="•"/>
            </a:pPr>
            <a:r>
              <a:rPr lang="ru-RU" sz="31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стерильный секционный набор;</a:t>
            </a:r>
          </a:p>
          <a:p>
            <a:pPr marL="390525" indent="-390525" eaLnBrk="1" fontAlgn="ctr">
              <a:spcAft>
                <a:spcPts val="700"/>
              </a:spcAft>
              <a:buClr>
                <a:srgbClr val="0070C0"/>
              </a:buClr>
              <a:buSzPct val="125000"/>
              <a:buFont typeface="Arial" pitchFamily="34" charset="0"/>
              <a:buChar char="•"/>
            </a:pPr>
            <a:r>
              <a:rPr lang="ru-RU" sz="31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запас дезинфицирующих средств </a:t>
            </a:r>
            <a:br>
              <a:rPr lang="ru-RU" sz="31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ru-RU" sz="31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и емкости для их приготовления;</a:t>
            </a:r>
          </a:p>
          <a:p>
            <a:pPr marL="390525" indent="-390525" eaLnBrk="1" fontAlgn="ctr">
              <a:spcAft>
                <a:spcPts val="700"/>
              </a:spcAft>
              <a:buClr>
                <a:srgbClr val="0070C0"/>
              </a:buClr>
              <a:buSzPct val="125000"/>
              <a:buFont typeface="Arial" pitchFamily="34" charset="0"/>
              <a:buChar char="•"/>
            </a:pPr>
            <a:r>
              <a:rPr lang="ru-RU" sz="31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защитная одежда.</a:t>
            </a:r>
          </a:p>
        </p:txBody>
      </p:sp>
      <p:sp>
        <p:nvSpPr>
          <p:cNvPr id="56335" name="Прямоугольник 5"/>
          <p:cNvSpPr>
            <a:spLocks noChangeArrowheads="1"/>
          </p:cNvSpPr>
          <p:nvPr/>
        </p:nvSpPr>
        <p:spPr bwMode="auto">
          <a:xfrm>
            <a:off x="10472738" y="2633663"/>
            <a:ext cx="39020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/>
            <a:r>
              <a:rPr lang="ru-RU" sz="3600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Arial" pitchFamily="34" charset="0"/>
              </a:rPr>
              <a:t>Оснащение ПАО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2425AE4-9A87-124D-8E69-DFC2E9E3146A}"/>
              </a:ext>
            </a:extLst>
          </p:cNvPr>
          <p:cNvCxnSpPr>
            <a:cxnSpLocks/>
          </p:cNvCxnSpPr>
          <p:nvPr/>
        </p:nvCxnSpPr>
        <p:spPr>
          <a:xfrm>
            <a:off x="804860" y="2236788"/>
            <a:ext cx="12039600" cy="0"/>
          </a:xfrm>
          <a:prstGeom prst="line">
            <a:avLst/>
          </a:prstGeom>
          <a:noFill/>
          <a:ln w="190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52C0A4F-382C-554F-BD89-A828BE294DDE}"/>
              </a:ext>
            </a:extLst>
          </p:cNvPr>
          <p:cNvCxnSpPr>
            <a:cxnSpLocks/>
          </p:cNvCxnSpPr>
          <p:nvPr/>
        </p:nvCxnSpPr>
        <p:spPr>
          <a:xfrm>
            <a:off x="804860" y="2197823"/>
            <a:ext cx="3263901" cy="0"/>
          </a:xfrm>
          <a:prstGeom prst="line">
            <a:avLst/>
          </a:prstGeom>
          <a:noFill/>
          <a:ln w="73025" cap="flat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4"/>
          <p:cNvSpPr/>
          <p:nvPr/>
        </p:nvSpPr>
        <p:spPr>
          <a:xfrm>
            <a:off x="858451" y="6685281"/>
            <a:ext cx="10719259" cy="8385236"/>
          </a:xfrm>
          <a:prstGeom prst="roundRect">
            <a:avLst>
              <a:gd name="adj" fmla="val 4641"/>
            </a:avLst>
          </a:prstGeom>
          <a:solidFill>
            <a:schemeClr val="accent4">
              <a:lumMod val="20000"/>
              <a:lumOff val="80000"/>
            </a:schemeClr>
          </a:solidFill>
          <a:ln w="381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83534" tIns="83534" rIns="83534" bIns="83534" spcCol="38100" anchor="ctr"/>
          <a:lstStyle/>
          <a:p>
            <a:pPr defTabSz="2101265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latin typeface="Arial" panose="020B0604020202020204" pitchFamily="34" charset="0"/>
              <a:ea typeface="Open Sans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Скругленный прямоугольник 15"/>
          <p:cNvSpPr/>
          <p:nvPr/>
        </p:nvSpPr>
        <p:spPr>
          <a:xfrm>
            <a:off x="11946231" y="9306561"/>
            <a:ext cx="9375856" cy="5763956"/>
          </a:xfrm>
          <a:prstGeom prst="roundRect">
            <a:avLst>
              <a:gd name="adj" fmla="val 7531"/>
            </a:avLst>
          </a:prstGeom>
          <a:solidFill>
            <a:srgbClr val="FAEF93"/>
          </a:solidFill>
          <a:ln w="381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83534" tIns="83534" rIns="83534" bIns="83534" spcCol="38100" anchor="ctr"/>
          <a:lstStyle/>
          <a:p>
            <a:pPr defTabSz="2101265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latin typeface="Arial" panose="020B0604020202020204" pitchFamily="34" charset="0"/>
              <a:ea typeface="Open Sans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aphicFrame>
        <p:nvGraphicFramePr>
          <p:cNvPr id="58372" name="Объект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91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77"/>
          <p:cNvSpPr txBox="1"/>
          <p:nvPr/>
        </p:nvSpPr>
        <p:spPr>
          <a:xfrm>
            <a:off x="2436813" y="590550"/>
            <a:ext cx="15965487" cy="1328738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90000"/>
              </a:lnSpc>
            </a:pPr>
            <a:r>
              <a:rPr lang="ru-RU" sz="4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Маршрутизация пациентов </a:t>
            </a:r>
            <a:r>
              <a:rPr lang="ru-RU" sz="4800" b="1" dirty="0">
                <a:solidFill>
                  <a:srgbClr val="D3010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800" b="1" dirty="0">
                <a:solidFill>
                  <a:srgbClr val="D30102"/>
                </a:solidFill>
                <a:latin typeface="Arial" pitchFamily="34" charset="0"/>
                <a:cs typeface="Arial" pitchFamily="34" charset="0"/>
              </a:rPr>
            </a:br>
            <a:r>
              <a:rPr lang="ru-RU" sz="4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 лиц с подозрением на COVID-19</a:t>
            </a:r>
          </a:p>
        </p:txBody>
      </p:sp>
      <p:sp>
        <p:nvSpPr>
          <p:cNvPr id="9" name="TextBox 77"/>
          <p:cNvSpPr txBox="1"/>
          <p:nvPr/>
        </p:nvSpPr>
        <p:spPr>
          <a:xfrm>
            <a:off x="858838" y="696913"/>
            <a:ext cx="1609725" cy="55403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90000"/>
              </a:lnSpc>
            </a:pPr>
            <a:r>
              <a:rPr lang="ru-RU" b="1">
                <a:solidFill>
                  <a:srgbClr val="353535"/>
                </a:solidFill>
                <a:latin typeface="Arial" pitchFamily="34" charset="0"/>
                <a:cs typeface="Arial" pitchFamily="34" charset="0"/>
              </a:rPr>
              <a:t>п.</a:t>
            </a:r>
            <a:r>
              <a:rPr lang="en-US" b="1">
                <a:solidFill>
                  <a:srgbClr val="35353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>
                <a:solidFill>
                  <a:srgbClr val="353535"/>
                </a:solidFill>
                <a:latin typeface="Arial" pitchFamily="34" charset="0"/>
                <a:cs typeface="Arial" pitchFamily="34" charset="0"/>
              </a:rPr>
              <a:t>9.1.</a:t>
            </a:r>
          </a:p>
        </p:txBody>
      </p:sp>
      <p:sp>
        <p:nvSpPr>
          <p:cNvPr id="17" name="Скругленный прямоугольник 15"/>
          <p:cNvSpPr/>
          <p:nvPr/>
        </p:nvSpPr>
        <p:spPr>
          <a:xfrm>
            <a:off x="876300" y="2440255"/>
            <a:ext cx="20445787" cy="3791192"/>
          </a:xfrm>
          <a:prstGeom prst="roundRect">
            <a:avLst>
              <a:gd name="adj" fmla="val 7531"/>
            </a:avLst>
          </a:prstGeom>
          <a:solidFill>
            <a:schemeClr val="tx2">
              <a:lumMod val="20000"/>
              <a:lumOff val="80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83534" tIns="83534" rIns="83534" bIns="83534" spcCol="38100" anchor="ctr"/>
          <a:lstStyle/>
          <a:p>
            <a:pPr defTabSz="2101265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latin typeface="Arial" panose="020B0604020202020204" pitchFamily="34" charset="0"/>
              <a:ea typeface="Open Sans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Прямоугольник 2"/>
          <p:cNvSpPr/>
          <p:nvPr/>
        </p:nvSpPr>
        <p:spPr>
          <a:xfrm>
            <a:off x="1193800" y="7091363"/>
            <a:ext cx="9594850" cy="66643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/>
            <a:r>
              <a:rPr lang="ru-RU" sz="3200" b="1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В зависимости от степени тяжести состояния при подтверждении диагноза лечение осуществляют</a:t>
            </a:r>
            <a:r>
              <a:rPr lang="ru-RU" sz="3200" b="1" dirty="0">
                <a:solidFill>
                  <a:srgbClr val="3E3E3E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:</a:t>
            </a:r>
          </a:p>
          <a:p>
            <a:pPr marL="365760" indent="-365760" eaLnBrk="1">
              <a:spcBef>
                <a:spcPts val="3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легкие формы </a:t>
            </a:r>
            <a:r>
              <a:rPr lang="ru-RU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– медицинские работники амбулаторных медицинских организаций </a:t>
            </a:r>
            <a:br>
              <a:rPr lang="ru-RU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ru-RU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на дому;</a:t>
            </a:r>
          </a:p>
          <a:p>
            <a:pPr marL="365760" indent="-365760" eaLnBrk="1">
              <a:spcBef>
                <a:spcPts val="3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средней тяжести </a:t>
            </a:r>
            <a:r>
              <a:rPr lang="ru-RU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– отделении для лечения инфекционных больных медицинской организации;</a:t>
            </a:r>
          </a:p>
          <a:p>
            <a:pPr marL="365760" indent="-365760" eaLnBrk="1">
              <a:spcBef>
                <a:spcPts val="3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тяжелые формы </a:t>
            </a:r>
            <a:r>
              <a:rPr lang="ru-RU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– ОРИТ медицинской организации.</a:t>
            </a:r>
          </a:p>
        </p:txBody>
      </p:sp>
      <p:sp>
        <p:nvSpPr>
          <p:cNvPr id="19" name="Прямоугольник 4"/>
          <p:cNvSpPr/>
          <p:nvPr/>
        </p:nvSpPr>
        <p:spPr>
          <a:xfrm>
            <a:off x="1193800" y="2601913"/>
            <a:ext cx="19818350" cy="33543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/>
            <a:r>
              <a:rPr lang="ru-RU" sz="3200" dirty="0">
                <a:latin typeface="Arial" pitchFamily="34" charset="0"/>
                <a:cs typeface="Arial" pitchFamily="34" charset="0"/>
                <a:sym typeface="Arial" pitchFamily="34" charset="0"/>
              </a:rPr>
              <a:t>Медицинская помощь пациентам с COVID-19 осуществляется в соответствии с приказом Министерства здравоохранения России от 19.03.2020 </a:t>
            </a:r>
            <a:r>
              <a:rPr lang="ru-RU" sz="3200" b="1" dirty="0">
                <a:latin typeface="Arial" pitchFamily="34" charset="0"/>
                <a:cs typeface="Arial" pitchFamily="34" charset="0"/>
                <a:sym typeface="Arial" pitchFamily="34" charset="0"/>
              </a:rPr>
              <a:t>№ 198н «О временном порядке организации работы медицинских организаций в целях реализации мер по профилактике и снижению рисков распространения новой </a:t>
            </a:r>
            <a:r>
              <a:rPr lang="ru-RU" sz="3200" b="1" dirty="0" err="1">
                <a:latin typeface="Arial" pitchFamily="34" charset="0"/>
                <a:cs typeface="Arial" pitchFamily="34" charset="0"/>
                <a:sym typeface="Arial" pitchFamily="34" charset="0"/>
              </a:rPr>
              <a:t>коронавирусной</a:t>
            </a:r>
            <a:r>
              <a:rPr lang="ru-RU" sz="3200" b="1" dirty="0">
                <a:latin typeface="Arial" pitchFamily="34" charset="0"/>
                <a:cs typeface="Arial" pitchFamily="34" charset="0"/>
                <a:sym typeface="Arial" pitchFamily="34" charset="0"/>
              </a:rPr>
              <a:t> инфекции COVID-19» </a:t>
            </a:r>
            <a:br>
              <a:rPr lang="ru-RU" sz="3200" b="1" dirty="0"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ru-RU" sz="2800" dirty="0">
                <a:solidFill>
                  <a:srgbClr val="3E3E3E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(в ред. от 07.07.2020) в виде скорой, первичной медико-санитарной </a:t>
            </a:r>
            <a:br>
              <a:rPr lang="ru-RU" sz="2800" dirty="0">
                <a:solidFill>
                  <a:srgbClr val="3E3E3E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ru-RU" sz="2800" dirty="0">
                <a:solidFill>
                  <a:srgbClr val="3E3E3E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и специализированной медицинской помощи в медицинских организациях </a:t>
            </a:r>
            <a:br>
              <a:rPr lang="ru-RU" sz="2800" dirty="0">
                <a:solidFill>
                  <a:srgbClr val="3E3E3E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ru-RU" sz="2800" dirty="0">
                <a:solidFill>
                  <a:srgbClr val="3E3E3E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и их структурных подразделениях, а также в амбулаторных условиях (на дому). </a:t>
            </a:r>
          </a:p>
        </p:txBody>
      </p:sp>
      <p:sp>
        <p:nvSpPr>
          <p:cNvPr id="22" name="Прямоугольник 2"/>
          <p:cNvSpPr/>
          <p:nvPr/>
        </p:nvSpPr>
        <p:spPr>
          <a:xfrm>
            <a:off x="12238038" y="9642475"/>
            <a:ext cx="8169275" cy="49545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ctr">
              <a:buClr>
                <a:srgbClr val="D30102"/>
              </a:buClr>
              <a:buSzPct val="125000"/>
            </a:pPr>
            <a:r>
              <a:rPr lang="ru-RU" sz="3200" b="1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Скорая медицинская помощь </a:t>
            </a:r>
            <a:r>
              <a:rPr lang="ru-RU" sz="32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оказывается выездными бригадами:</a:t>
            </a:r>
          </a:p>
          <a:p>
            <a:pPr marL="365760" indent="-365760" eaLnBrk="1" fontAlgn="ctr">
              <a:spcBef>
                <a:spcPts val="1800"/>
              </a:spcBef>
              <a:buClr>
                <a:srgbClr val="D30102"/>
              </a:buClr>
              <a:buSzPct val="125000"/>
              <a:buFont typeface="Arial" pitchFamily="34" charset="0"/>
              <a:buChar char="•"/>
            </a:pPr>
            <a:r>
              <a:rPr lang="ru-RU" sz="32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фельдшерскими;</a:t>
            </a:r>
          </a:p>
          <a:p>
            <a:pPr marL="365760" indent="-365760" eaLnBrk="1" fontAlgn="ctr">
              <a:spcBef>
                <a:spcPts val="1800"/>
              </a:spcBef>
              <a:buClr>
                <a:srgbClr val="D30102"/>
              </a:buClr>
              <a:buSzPct val="125000"/>
              <a:buFont typeface="Arial" pitchFamily="34" charset="0"/>
              <a:buChar char="•"/>
            </a:pPr>
            <a:r>
              <a:rPr lang="ru-RU" sz="32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врачебными;</a:t>
            </a:r>
          </a:p>
          <a:p>
            <a:pPr marL="365760" indent="-365760" eaLnBrk="1" fontAlgn="ctr">
              <a:spcBef>
                <a:spcPts val="1800"/>
              </a:spcBef>
              <a:buClr>
                <a:srgbClr val="D30102"/>
              </a:buClr>
              <a:buSzPct val="125000"/>
              <a:buFont typeface="Arial" pitchFamily="34" charset="0"/>
              <a:buChar char="•"/>
            </a:pPr>
            <a:r>
              <a:rPr lang="ru-RU" sz="32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специализированными;</a:t>
            </a:r>
          </a:p>
          <a:p>
            <a:pPr marL="365760" indent="-365760" eaLnBrk="1" fontAlgn="ctr">
              <a:spcBef>
                <a:spcPts val="1800"/>
              </a:spcBef>
              <a:buClr>
                <a:srgbClr val="D30102"/>
              </a:buClr>
              <a:buSzPct val="125000"/>
              <a:buFont typeface="Arial" pitchFamily="34" charset="0"/>
              <a:buChar char="•"/>
            </a:pPr>
            <a:r>
              <a:rPr lang="ru-RU" sz="32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экстренной медицинской помощи территориальных центров медицины катастроф.</a:t>
            </a:r>
          </a:p>
        </p:txBody>
      </p:sp>
      <p:pic>
        <p:nvPicPr>
          <p:cNvPr id="58381" name="Рисунок 12" descr="ambulanc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739688" y="5956300"/>
            <a:ext cx="3756025" cy="375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F04FE8B-4671-1349-9BA2-A9CB847660D4}"/>
              </a:ext>
            </a:extLst>
          </p:cNvPr>
          <p:cNvCxnSpPr>
            <a:cxnSpLocks/>
          </p:cNvCxnSpPr>
          <p:nvPr/>
        </p:nvCxnSpPr>
        <p:spPr>
          <a:xfrm>
            <a:off x="804860" y="2236788"/>
            <a:ext cx="12039600" cy="0"/>
          </a:xfrm>
          <a:prstGeom prst="line">
            <a:avLst/>
          </a:prstGeom>
          <a:noFill/>
          <a:ln w="190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6DF5C4B-5E3D-CD44-9362-1C120B5A28B4}"/>
              </a:ext>
            </a:extLst>
          </p:cNvPr>
          <p:cNvCxnSpPr>
            <a:cxnSpLocks/>
          </p:cNvCxnSpPr>
          <p:nvPr/>
        </p:nvCxnSpPr>
        <p:spPr>
          <a:xfrm>
            <a:off x="804860" y="2197823"/>
            <a:ext cx="3263901" cy="0"/>
          </a:xfrm>
          <a:prstGeom prst="line">
            <a:avLst/>
          </a:prstGeom>
          <a:noFill/>
          <a:ln w="73025" cap="flat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514" name="Объект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241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64514" name="Объект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77"/>
          <p:cNvSpPr txBox="1"/>
          <p:nvPr/>
        </p:nvSpPr>
        <p:spPr>
          <a:xfrm>
            <a:off x="2479675" y="703263"/>
            <a:ext cx="15965488" cy="110807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90000"/>
              </a:lnSpc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Порядок организации медицинской помощи </a:t>
            </a:r>
            <a:b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стационарных условиях</a:t>
            </a:r>
          </a:p>
        </p:txBody>
      </p:sp>
      <p:cxnSp>
        <p:nvCxnSpPr>
          <p:cNvPr id="23" name="Прямая соединительная линия 8"/>
          <p:cNvCxnSpPr>
            <a:cxnSpLocks/>
          </p:cNvCxnSpPr>
          <p:nvPr/>
        </p:nvCxnSpPr>
        <p:spPr>
          <a:xfrm>
            <a:off x="2652768" y="17526000"/>
            <a:ext cx="15875508" cy="0"/>
          </a:xfrm>
          <a:prstGeom prst="line">
            <a:avLst/>
          </a:prstGeom>
          <a:noFill/>
          <a:ln w="12700" cap="flat">
            <a:solidFill>
              <a:schemeClr val="bg1">
                <a:lumMod val="50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4" name="Прямоугольник 30"/>
          <p:cNvSpPr/>
          <p:nvPr/>
        </p:nvSpPr>
        <p:spPr>
          <a:xfrm>
            <a:off x="835025" y="4400550"/>
            <a:ext cx="8674100" cy="998734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eaLnBrk="1">
              <a:buClr>
                <a:srgbClr val="D30102"/>
              </a:buClr>
              <a:buFont typeface="Wingdings" pitchFamily="2" charset="2"/>
              <a:buChar char="ü"/>
            </a:pPr>
            <a:r>
              <a:rPr lang="ru-RU" sz="2900" b="1" dirty="0">
                <a:latin typeface="Arial" pitchFamily="34" charset="0"/>
                <a:cs typeface="Arial" pitchFamily="34" charset="0"/>
                <a:sym typeface="Arial" pitchFamily="34" charset="0"/>
              </a:rPr>
              <a:t>наличие запаса </a:t>
            </a:r>
            <a:r>
              <a:rPr lang="ru-RU" sz="2900" dirty="0">
                <a:latin typeface="Arial" pitchFamily="34" charset="0"/>
                <a:cs typeface="Arial" pitchFamily="34" charset="0"/>
                <a:sym typeface="Arial" pitchFamily="34" charset="0"/>
              </a:rPr>
              <a:t>необходимых расходных материалов для отбора биологического материала, проведения лабораторных исследований, дезинфекционных средств </a:t>
            </a:r>
            <a:r>
              <a:rPr lang="en-US" sz="2900" dirty="0">
                <a:latin typeface="Arial" pitchFamily="34" charset="0"/>
                <a:cs typeface="Arial" pitchFamily="34" charset="0"/>
                <a:sym typeface="Arial" pitchFamily="34" charset="0"/>
              </a:rPr>
              <a:t/>
            </a:r>
            <a:br>
              <a:rPr lang="en-US" sz="2900" dirty="0"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ru-RU" sz="2900" dirty="0">
                <a:latin typeface="Arial" pitchFamily="34" charset="0"/>
                <a:cs typeface="Arial" pitchFamily="34" charset="0"/>
                <a:sym typeface="Arial" pitchFamily="34" charset="0"/>
              </a:rPr>
              <a:t>и средств индивидуальной защиты (СИЗ), необходимых медицинских изделий;</a:t>
            </a:r>
          </a:p>
          <a:p>
            <a:pPr marL="457200" indent="-457200" eaLnBrk="1">
              <a:spcBef>
                <a:spcPts val="1800"/>
              </a:spcBef>
              <a:buClr>
                <a:srgbClr val="D30102"/>
              </a:buClr>
              <a:buFont typeface="Wingdings" pitchFamily="2" charset="2"/>
              <a:buChar char="ü"/>
            </a:pPr>
            <a:r>
              <a:rPr lang="ru-RU" sz="2900" b="1" dirty="0">
                <a:latin typeface="Arial" pitchFamily="34" charset="0"/>
                <a:cs typeface="Arial" pitchFamily="34" charset="0"/>
                <a:sym typeface="Arial" pitchFamily="34" charset="0"/>
              </a:rPr>
              <a:t>информирование медработников </a:t>
            </a:r>
            <a:r>
              <a:rPr lang="en-US" sz="2900" b="1" dirty="0">
                <a:latin typeface="Arial" pitchFamily="34" charset="0"/>
                <a:cs typeface="Arial" pitchFamily="34" charset="0"/>
                <a:sym typeface="Arial" pitchFamily="34" charset="0"/>
              </a:rPr>
              <a:t/>
            </a:r>
            <a:br>
              <a:rPr lang="en-US" sz="2900" b="1" dirty="0"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ru-RU" sz="2900" dirty="0">
                <a:latin typeface="Arial" pitchFamily="34" charset="0"/>
                <a:cs typeface="Arial" pitchFamily="34" charset="0"/>
                <a:sym typeface="Arial" pitchFamily="34" charset="0"/>
              </a:rPr>
              <a:t>по вопросам профилактики, диагностики </a:t>
            </a:r>
            <a:r>
              <a:rPr lang="en-US" sz="2900" dirty="0">
                <a:latin typeface="Arial" pitchFamily="34" charset="0"/>
                <a:cs typeface="Arial" pitchFamily="34" charset="0"/>
                <a:sym typeface="Arial" pitchFamily="34" charset="0"/>
              </a:rPr>
              <a:t/>
            </a:r>
            <a:br>
              <a:rPr lang="en-US" sz="2900" dirty="0"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ru-RU" sz="2900" dirty="0">
                <a:latin typeface="Arial" pitchFamily="34" charset="0"/>
                <a:cs typeface="Arial" pitchFamily="34" charset="0"/>
                <a:sym typeface="Arial" pitchFamily="34" charset="0"/>
              </a:rPr>
              <a:t>и лечения COVID-19, сбора эпидемиологического анамнеза;</a:t>
            </a:r>
          </a:p>
          <a:p>
            <a:pPr marL="457200" indent="-457200" eaLnBrk="1">
              <a:spcBef>
                <a:spcPts val="1800"/>
              </a:spcBef>
              <a:buClr>
                <a:srgbClr val="D30102"/>
              </a:buClr>
              <a:buFont typeface="Wingdings" pitchFamily="2" charset="2"/>
              <a:buChar char="ü"/>
            </a:pPr>
            <a:r>
              <a:rPr lang="ru-RU" sz="2900" b="1" dirty="0">
                <a:latin typeface="Arial" pitchFamily="34" charset="0"/>
                <a:cs typeface="Arial" pitchFamily="34" charset="0"/>
                <a:sym typeface="Arial" pitchFamily="34" charset="0"/>
              </a:rPr>
              <a:t>госпитализацию пациентов </a:t>
            </a:r>
            <a:r>
              <a:rPr lang="ru-RU" sz="2900" dirty="0">
                <a:latin typeface="Arial" pitchFamily="34" charset="0"/>
                <a:cs typeface="Arial" pitchFamily="34" charset="0"/>
                <a:sym typeface="Arial" pitchFamily="34" charset="0"/>
              </a:rPr>
              <a:t>с нетипичным течением ОРВИ, внебольничной пневмонией;</a:t>
            </a:r>
          </a:p>
          <a:p>
            <a:pPr marL="457200" indent="-457200" eaLnBrk="1">
              <a:spcBef>
                <a:spcPts val="1800"/>
              </a:spcBef>
              <a:buClr>
                <a:srgbClr val="D30102"/>
              </a:buClr>
              <a:buFont typeface="Wingdings" pitchFamily="2" charset="2"/>
              <a:buChar char="ü"/>
            </a:pPr>
            <a:r>
              <a:rPr lang="ru-RU" sz="2900" b="1" dirty="0">
                <a:latin typeface="Arial" pitchFamily="34" charset="0"/>
                <a:cs typeface="Arial" pitchFamily="34" charset="0"/>
                <a:sym typeface="Arial" pitchFamily="34" charset="0"/>
              </a:rPr>
              <a:t>проведение противоэпидемических мероприятий </a:t>
            </a:r>
            <a:r>
              <a:rPr lang="ru-RU" sz="2900" dirty="0">
                <a:latin typeface="Arial" pitchFamily="34" charset="0"/>
                <a:cs typeface="Arial" pitchFamily="34" charset="0"/>
                <a:sym typeface="Arial" pitchFamily="34" charset="0"/>
              </a:rPr>
              <a:t>при выявлении подозрения </a:t>
            </a:r>
            <a:r>
              <a:rPr lang="en-US" sz="2900" dirty="0">
                <a:latin typeface="Arial" pitchFamily="34" charset="0"/>
                <a:cs typeface="Arial" pitchFamily="34" charset="0"/>
                <a:sym typeface="Arial" pitchFamily="34" charset="0"/>
              </a:rPr>
              <a:t/>
            </a:r>
            <a:br>
              <a:rPr lang="en-US" sz="2900" dirty="0"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ru-RU" sz="2900" dirty="0">
                <a:latin typeface="Arial" pitchFamily="34" charset="0"/>
                <a:cs typeface="Arial" pitchFamily="34" charset="0"/>
                <a:sym typeface="Arial" pitchFamily="34" charset="0"/>
              </a:rPr>
              <a:t>на</a:t>
            </a:r>
            <a:r>
              <a:rPr lang="ru-RU" sz="3200" dirty="0"/>
              <a:t> </a:t>
            </a:r>
            <a:r>
              <a:rPr lang="en-US" sz="3200" dirty="0"/>
              <a:t>COVID</a:t>
            </a:r>
            <a:r>
              <a:rPr lang="ru-RU" sz="3200" dirty="0"/>
              <a:t>-19</a:t>
            </a:r>
            <a:r>
              <a:rPr lang="ru-RU" sz="2900" dirty="0">
                <a:latin typeface="Arial" pitchFamily="34" charset="0"/>
                <a:cs typeface="Arial" pitchFamily="34" charset="0"/>
                <a:sym typeface="Arial" pitchFamily="34" charset="0"/>
              </a:rPr>
              <a:t>;</a:t>
            </a:r>
          </a:p>
          <a:p>
            <a:pPr marL="457200" indent="-457200" eaLnBrk="1">
              <a:spcBef>
                <a:spcPts val="1800"/>
              </a:spcBef>
              <a:buClr>
                <a:srgbClr val="D30102"/>
              </a:buClr>
              <a:buFont typeface="Wingdings" pitchFamily="2" charset="2"/>
              <a:buChar char="ü"/>
            </a:pPr>
            <a:r>
              <a:rPr lang="ru-RU" sz="2900" b="1" dirty="0">
                <a:latin typeface="Arial" pitchFamily="34" charset="0"/>
                <a:cs typeface="Arial" pitchFamily="34" charset="0"/>
                <a:sym typeface="Arial" pitchFamily="34" charset="0"/>
              </a:rPr>
              <a:t>прием через приемно-смотровые боксы </a:t>
            </a:r>
            <a:r>
              <a:rPr lang="en-US" sz="2900" b="1" dirty="0">
                <a:latin typeface="Arial" pitchFamily="34" charset="0"/>
                <a:cs typeface="Arial" pitchFamily="34" charset="0"/>
                <a:sym typeface="Arial" pitchFamily="34" charset="0"/>
              </a:rPr>
              <a:t/>
            </a:r>
            <a:br>
              <a:rPr lang="en-US" sz="2900" b="1" dirty="0"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ru-RU" sz="2900" dirty="0">
                <a:latin typeface="Arial" pitchFamily="34" charset="0"/>
                <a:cs typeface="Arial" pitchFamily="34" charset="0"/>
                <a:sym typeface="Arial" pitchFamily="34" charset="0"/>
              </a:rPr>
              <a:t>и (или) </a:t>
            </a:r>
            <a:r>
              <a:rPr lang="ru-RU" sz="2900" dirty="0" err="1">
                <a:latin typeface="Arial" pitchFamily="34" charset="0"/>
                <a:cs typeface="Arial" pitchFamily="34" charset="0"/>
                <a:sym typeface="Arial" pitchFamily="34" charset="0"/>
              </a:rPr>
              <a:t>фильтр-боксы</a:t>
            </a:r>
            <a:r>
              <a:rPr lang="ru-RU" sz="2900" dirty="0">
                <a:latin typeface="Arial" pitchFamily="34" charset="0"/>
                <a:cs typeface="Arial" pitchFamily="34" charset="0"/>
                <a:sym typeface="Arial" pitchFamily="34" charset="0"/>
              </a:rPr>
              <a:t> пациентов </a:t>
            </a:r>
            <a:r>
              <a:rPr lang="en-US" sz="2900" dirty="0">
                <a:latin typeface="Arial" pitchFamily="34" charset="0"/>
                <a:cs typeface="Arial" pitchFamily="34" charset="0"/>
                <a:sym typeface="Arial" pitchFamily="34" charset="0"/>
              </a:rPr>
              <a:t/>
            </a:r>
            <a:br>
              <a:rPr lang="en-US" sz="2900" dirty="0"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ru-RU" sz="2900" dirty="0">
                <a:latin typeface="Arial" pitchFamily="34" charset="0"/>
                <a:cs typeface="Arial" pitchFamily="34" charset="0"/>
                <a:sym typeface="Arial" pitchFamily="34" charset="0"/>
              </a:rPr>
              <a:t>с признаками ОРВИ, внебольничных пневмоний и дальнейшую маршрутизацию пациентов в медицинской организации;</a:t>
            </a:r>
          </a:p>
        </p:txBody>
      </p:sp>
      <p:sp>
        <p:nvSpPr>
          <p:cNvPr id="25" name="Прямоугольник 30"/>
          <p:cNvSpPr/>
          <p:nvPr/>
        </p:nvSpPr>
        <p:spPr>
          <a:xfrm>
            <a:off x="9791700" y="4368800"/>
            <a:ext cx="12203113" cy="103266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eaLnBrk="1">
              <a:buClr>
                <a:srgbClr val="D30102"/>
              </a:buClr>
              <a:buFont typeface="Wingdings" pitchFamily="2" charset="2"/>
              <a:buChar char="ü"/>
            </a:pPr>
            <a:r>
              <a:rPr lang="ru-RU" sz="2800" b="1" dirty="0">
                <a:latin typeface="Arial" pitchFamily="34" charset="0"/>
                <a:cs typeface="Arial" pitchFamily="34" charset="0"/>
                <a:sym typeface="Arial" pitchFamily="34" charset="0"/>
              </a:rPr>
              <a:t>разделение медработников </a:t>
            </a:r>
            <a:r>
              <a:rPr lang="ru-RU" sz="2800" dirty="0">
                <a:latin typeface="Arial" pitchFamily="34" charset="0"/>
                <a:cs typeface="Arial" pitchFamily="34" charset="0"/>
                <a:sym typeface="Arial" pitchFamily="34" charset="0"/>
              </a:rPr>
              <a:t>на лиц, контактировавших </a:t>
            </a:r>
            <a:r>
              <a:rPr lang="en-US" sz="2800" dirty="0">
                <a:latin typeface="Arial" pitchFamily="34" charset="0"/>
                <a:cs typeface="Arial" pitchFamily="34" charset="0"/>
                <a:sym typeface="Arial" pitchFamily="34" charset="0"/>
              </a:rPr>
              <a:t/>
            </a:r>
            <a:br>
              <a:rPr lang="en-US" sz="2800" dirty="0"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ru-RU" sz="2800" dirty="0">
                <a:latin typeface="Arial" pitchFamily="34" charset="0"/>
                <a:cs typeface="Arial" pitchFamily="34" charset="0"/>
                <a:sym typeface="Arial" pitchFamily="34" charset="0"/>
              </a:rPr>
              <a:t>с пациентами с симптомами ОРВИ, внебольничной пневмонией, </a:t>
            </a:r>
            <a:r>
              <a:rPr lang="en-US" sz="2800" dirty="0">
                <a:latin typeface="Arial" pitchFamily="34" charset="0"/>
                <a:cs typeface="Arial" pitchFamily="34" charset="0"/>
                <a:sym typeface="Arial" pitchFamily="34" charset="0"/>
              </a:rPr>
              <a:t/>
            </a:r>
            <a:br>
              <a:rPr lang="en-US" sz="2800" dirty="0"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ru-RU" sz="2800" dirty="0">
                <a:latin typeface="Arial" pitchFamily="34" charset="0"/>
                <a:cs typeface="Arial" pitchFamily="34" charset="0"/>
                <a:sym typeface="Arial" pitchFamily="34" charset="0"/>
              </a:rPr>
              <a:t>и </a:t>
            </a:r>
            <a:r>
              <a:rPr lang="ru-RU" sz="2800" dirty="0" err="1">
                <a:latin typeface="Arial" pitchFamily="34" charset="0"/>
                <a:cs typeface="Arial" pitchFamily="34" charset="0"/>
                <a:sym typeface="Arial" pitchFamily="34" charset="0"/>
              </a:rPr>
              <a:t>неконтактировавших</a:t>
            </a:r>
            <a:r>
              <a:rPr lang="ru-RU" sz="2800" dirty="0">
                <a:latin typeface="Arial" pitchFamily="34" charset="0"/>
                <a:cs typeface="Arial" pitchFamily="34" charset="0"/>
                <a:sym typeface="Arial" pitchFamily="34" charset="0"/>
              </a:rPr>
              <a:t>;</a:t>
            </a:r>
          </a:p>
          <a:p>
            <a:pPr marL="457200" indent="-457200" eaLnBrk="1">
              <a:spcBef>
                <a:spcPts val="1800"/>
              </a:spcBef>
              <a:buClr>
                <a:srgbClr val="D30102"/>
              </a:buClr>
              <a:buFont typeface="Wingdings" pitchFamily="2" charset="2"/>
              <a:buChar char="ü"/>
            </a:pPr>
            <a:r>
              <a:rPr lang="ru-RU" sz="2800" b="1" dirty="0">
                <a:latin typeface="Arial" pitchFamily="34" charset="0"/>
                <a:cs typeface="Arial" pitchFamily="34" charset="0"/>
                <a:sym typeface="Arial" pitchFamily="34" charset="0"/>
              </a:rPr>
              <a:t>соблюдение режима </a:t>
            </a:r>
            <a:r>
              <a:rPr lang="ru-RU" sz="2800" dirty="0">
                <a:latin typeface="Arial" pitchFamily="34" charset="0"/>
                <a:cs typeface="Arial" pitchFamily="34" charset="0"/>
                <a:sym typeface="Arial" pitchFamily="34" charset="0"/>
              </a:rPr>
              <a:t>проветривания, температурного режима, текущей дезинфекции в медицинской организации, </a:t>
            </a:r>
            <a:r>
              <a:rPr lang="en-US" sz="2800" dirty="0">
                <a:latin typeface="Arial" pitchFamily="34" charset="0"/>
                <a:cs typeface="Arial" pitchFamily="34" charset="0"/>
                <a:sym typeface="Arial" pitchFamily="34" charset="0"/>
              </a:rPr>
              <a:t/>
            </a:r>
            <a:br>
              <a:rPr lang="en-US" sz="2800" dirty="0"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ru-RU" sz="2800" dirty="0">
                <a:latin typeface="Arial" pitchFamily="34" charset="0"/>
                <a:cs typeface="Arial" pitchFamily="34" charset="0"/>
                <a:sym typeface="Arial" pitchFamily="34" charset="0"/>
              </a:rPr>
              <a:t>использование медработниками СИЗ;</a:t>
            </a:r>
          </a:p>
          <a:p>
            <a:pPr marL="457200" indent="-457200" eaLnBrk="1">
              <a:spcBef>
                <a:spcPts val="1800"/>
              </a:spcBef>
              <a:buClr>
                <a:srgbClr val="D30102"/>
              </a:buClr>
              <a:buFont typeface="Wingdings" pitchFamily="2" charset="2"/>
              <a:buChar char="ü"/>
            </a:pPr>
            <a:r>
              <a:rPr lang="ru-RU" sz="2800" b="1" dirty="0">
                <a:latin typeface="Arial" pitchFamily="34" charset="0"/>
                <a:cs typeface="Arial" pitchFamily="34" charset="0"/>
                <a:sym typeface="Arial" pitchFamily="34" charset="0"/>
              </a:rPr>
              <a:t>проведение обеззараживания</a:t>
            </a:r>
            <a:r>
              <a:rPr lang="ru-RU" sz="2800" dirty="0">
                <a:latin typeface="Arial" pitchFamily="34" charset="0"/>
                <a:cs typeface="Arial" pitchFamily="34" charset="0"/>
                <a:sym typeface="Arial" pitchFamily="34" charset="0"/>
              </a:rPr>
              <a:t> воздуха и поверхностей </a:t>
            </a:r>
            <a:r>
              <a:rPr lang="en-US" sz="2800" dirty="0">
                <a:latin typeface="Arial" pitchFamily="34" charset="0"/>
                <a:cs typeface="Arial" pitchFamily="34" charset="0"/>
                <a:sym typeface="Arial" pitchFamily="34" charset="0"/>
              </a:rPr>
              <a:t/>
            </a:r>
            <a:br>
              <a:rPr lang="en-US" sz="2800" dirty="0"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ru-RU" sz="2800" dirty="0">
                <a:latin typeface="Arial" pitchFamily="34" charset="0"/>
                <a:cs typeface="Arial" pitchFamily="34" charset="0"/>
                <a:sym typeface="Arial" pitchFamily="34" charset="0"/>
              </a:rPr>
              <a:t>в помещениях;</a:t>
            </a:r>
          </a:p>
          <a:p>
            <a:pPr marL="457200" indent="-457200" eaLnBrk="1">
              <a:spcBef>
                <a:spcPts val="1800"/>
              </a:spcBef>
              <a:buClr>
                <a:srgbClr val="D30102"/>
              </a:buClr>
              <a:buFont typeface="Wingdings" pitchFamily="2" charset="2"/>
              <a:buChar char="ü"/>
            </a:pPr>
            <a:r>
              <a:rPr lang="ru-RU" sz="2800" b="1" dirty="0">
                <a:latin typeface="Arial" pitchFamily="34" charset="0"/>
                <a:cs typeface="Arial" pitchFamily="34" charset="0"/>
                <a:sym typeface="Arial" pitchFamily="34" charset="0"/>
              </a:rPr>
              <a:t>контроль концентрации дезинфицирующих средств </a:t>
            </a:r>
            <a:r>
              <a:rPr lang="en-US" sz="2800" b="1" dirty="0">
                <a:latin typeface="Arial" pitchFamily="34" charset="0"/>
                <a:cs typeface="Arial" pitchFamily="34" charset="0"/>
                <a:sym typeface="Arial" pitchFamily="34" charset="0"/>
              </a:rPr>
              <a:t/>
            </a:r>
            <a:br>
              <a:rPr lang="en-US" sz="2800" b="1" dirty="0"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ru-RU" sz="2800" dirty="0">
                <a:latin typeface="Arial" pitchFamily="34" charset="0"/>
                <a:cs typeface="Arial" pitchFamily="34" charset="0"/>
                <a:sym typeface="Arial" pitchFamily="34" charset="0"/>
              </a:rPr>
              <a:t>в рабочих растворах;</a:t>
            </a:r>
          </a:p>
          <a:p>
            <a:pPr marL="457200" indent="-457200" eaLnBrk="1">
              <a:spcBef>
                <a:spcPts val="1800"/>
              </a:spcBef>
              <a:buClr>
                <a:srgbClr val="D30102"/>
              </a:buClr>
              <a:buFont typeface="Wingdings" pitchFamily="2" charset="2"/>
              <a:buChar char="ü"/>
            </a:pPr>
            <a:r>
              <a:rPr lang="ru-RU" sz="2800" b="1" dirty="0">
                <a:latin typeface="Arial" pitchFamily="34" charset="0"/>
                <a:cs typeface="Arial" pitchFamily="34" charset="0"/>
                <a:sym typeface="Arial" pitchFamily="34" charset="0"/>
              </a:rPr>
              <a:t>увеличение кратности дезинфекционных обработок </a:t>
            </a:r>
            <a:r>
              <a:rPr lang="en-US" sz="2800" b="1" dirty="0">
                <a:latin typeface="Arial" pitchFamily="34" charset="0"/>
                <a:cs typeface="Arial" pitchFamily="34" charset="0"/>
                <a:sym typeface="Arial" pitchFamily="34" charset="0"/>
              </a:rPr>
              <a:t/>
            </a:r>
            <a:br>
              <a:rPr lang="en-US" sz="2800" b="1" dirty="0"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ru-RU" sz="2800" dirty="0">
                <a:latin typeface="Arial" pitchFamily="34" charset="0"/>
                <a:cs typeface="Arial" pitchFamily="34" charset="0"/>
                <a:sym typeface="Arial" pitchFamily="34" charset="0"/>
              </a:rPr>
              <a:t>помещений медицинских организаций;</a:t>
            </a:r>
          </a:p>
          <a:p>
            <a:pPr marL="457200" indent="-457200" eaLnBrk="1">
              <a:spcBef>
                <a:spcPts val="1800"/>
              </a:spcBef>
              <a:buClr>
                <a:srgbClr val="D30102"/>
              </a:buClr>
              <a:buFont typeface="Wingdings" pitchFamily="2" charset="2"/>
              <a:buChar char="ü"/>
            </a:pPr>
            <a:r>
              <a:rPr lang="ru-RU" sz="2800" b="1" dirty="0">
                <a:latin typeface="Arial" pitchFamily="34" charset="0"/>
                <a:cs typeface="Arial" pitchFamily="34" charset="0"/>
                <a:sym typeface="Arial" pitchFamily="34" charset="0"/>
              </a:rPr>
              <a:t>передачу биологического материала </a:t>
            </a:r>
            <a:r>
              <a:rPr lang="ru-RU" sz="2800" dirty="0">
                <a:latin typeface="Arial" pitchFamily="34" charset="0"/>
                <a:cs typeface="Arial" pitchFamily="34" charset="0"/>
                <a:sym typeface="Arial" pitchFamily="34" charset="0"/>
              </a:rPr>
              <a:t>от пациентов </a:t>
            </a:r>
            <a:r>
              <a:rPr lang="en-US" sz="2800" dirty="0">
                <a:latin typeface="Arial" pitchFamily="34" charset="0"/>
                <a:cs typeface="Arial" pitchFamily="34" charset="0"/>
                <a:sym typeface="Arial" pitchFamily="34" charset="0"/>
              </a:rPr>
              <a:t/>
            </a:r>
            <a:br>
              <a:rPr lang="en-US" sz="2800" dirty="0"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ru-RU" sz="2800" dirty="0">
                <a:latin typeface="Arial" pitchFamily="34" charset="0"/>
                <a:cs typeface="Arial" pitchFamily="34" charset="0"/>
                <a:sym typeface="Arial" pitchFamily="34" charset="0"/>
              </a:rPr>
              <a:t>в лаборатории медицинских организаций </a:t>
            </a:r>
            <a:r>
              <a:rPr lang="ru-RU" sz="2800" b="1" dirty="0">
                <a:latin typeface="Arial" pitchFamily="34" charset="0"/>
                <a:cs typeface="Arial" pitchFamily="34" charset="0"/>
                <a:sym typeface="Arial" pitchFamily="34" charset="0"/>
              </a:rPr>
              <a:t>с оформлением </a:t>
            </a:r>
            <a:r>
              <a:rPr lang="en-US" sz="2800" b="1" dirty="0">
                <a:latin typeface="Arial" pitchFamily="34" charset="0"/>
                <a:cs typeface="Arial" pitchFamily="34" charset="0"/>
                <a:sym typeface="Arial" pitchFamily="34" charset="0"/>
              </a:rPr>
              <a:t/>
            </a:r>
            <a:br>
              <a:rPr lang="en-US" sz="2800" b="1" dirty="0"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ru-RU" sz="2800" b="1" dirty="0">
                <a:latin typeface="Arial" pitchFamily="34" charset="0"/>
                <a:cs typeface="Arial" pitchFamily="34" charset="0"/>
                <a:sym typeface="Arial" pitchFamily="34" charset="0"/>
              </a:rPr>
              <a:t>Акта приема-передачи</a:t>
            </a:r>
            <a:r>
              <a:rPr lang="ru-RU" sz="2800" dirty="0">
                <a:latin typeface="Arial" pitchFamily="34" charset="0"/>
                <a:cs typeface="Arial" pitchFamily="34" charset="0"/>
                <a:sym typeface="Arial" pitchFamily="34" charset="0"/>
              </a:rPr>
              <a:t>;</a:t>
            </a:r>
          </a:p>
          <a:p>
            <a:pPr marL="457200" indent="-457200" eaLnBrk="1">
              <a:spcBef>
                <a:spcPts val="1800"/>
              </a:spcBef>
              <a:buClr>
                <a:srgbClr val="D30102"/>
              </a:buClr>
              <a:buFont typeface="Wingdings" pitchFamily="2" charset="2"/>
              <a:buChar char="ü"/>
            </a:pPr>
            <a:r>
              <a:rPr lang="ru-RU" sz="2800" b="1" dirty="0">
                <a:latin typeface="Arial" pitchFamily="34" charset="0"/>
                <a:cs typeface="Arial" pitchFamily="34" charset="0"/>
                <a:sym typeface="Arial" pitchFamily="34" charset="0"/>
              </a:rPr>
              <a:t>указание</a:t>
            </a:r>
            <a:r>
              <a:rPr lang="ru-RU" sz="2800" dirty="0">
                <a:latin typeface="Arial" pitchFamily="34" charset="0"/>
                <a:cs typeface="Arial" pitchFamily="34" charset="0"/>
                <a:sym typeface="Arial" pitchFamily="34" charset="0"/>
              </a:rPr>
              <a:t> медработниками в бланке направления </a:t>
            </a:r>
            <a:r>
              <a:rPr lang="en-US" sz="2800" dirty="0">
                <a:latin typeface="Arial" pitchFamily="34" charset="0"/>
                <a:cs typeface="Arial" pitchFamily="34" charset="0"/>
                <a:sym typeface="Arial" pitchFamily="34" charset="0"/>
              </a:rPr>
              <a:t/>
            </a:r>
            <a:br>
              <a:rPr lang="en-US" sz="2800" dirty="0"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ru-RU" sz="2800" dirty="0">
                <a:latin typeface="Arial" pitchFamily="34" charset="0"/>
                <a:cs typeface="Arial" pitchFamily="34" charset="0"/>
                <a:sym typeface="Arial" pitchFamily="34" charset="0"/>
              </a:rPr>
              <a:t>на лабораторное исследование </a:t>
            </a:r>
            <a:r>
              <a:rPr lang="ru-RU" sz="2800" b="1" dirty="0">
                <a:latin typeface="Arial" pitchFamily="34" charset="0"/>
                <a:cs typeface="Arial" pitchFamily="34" charset="0"/>
                <a:sym typeface="Arial" pitchFamily="34" charset="0"/>
              </a:rPr>
              <a:t>диагноза «пневмония» </a:t>
            </a:r>
            <a:r>
              <a:rPr lang="en-US" sz="2800" b="1" dirty="0">
                <a:latin typeface="Arial" pitchFamily="34" charset="0"/>
                <a:cs typeface="Arial" pitchFamily="34" charset="0"/>
                <a:sym typeface="Arial" pitchFamily="34" charset="0"/>
              </a:rPr>
              <a:t/>
            </a:r>
            <a:br>
              <a:rPr lang="en-US" sz="2800" b="1" dirty="0"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ru-RU" sz="2800" dirty="0">
                <a:latin typeface="Arial" pitchFamily="34" charset="0"/>
                <a:cs typeface="Arial" pitchFamily="34" charset="0"/>
                <a:sym typeface="Arial" pitchFamily="34" charset="0"/>
              </a:rPr>
              <a:t>при направлении биологического материала пациентов </a:t>
            </a:r>
            <a:r>
              <a:rPr lang="en-US" sz="2800" dirty="0">
                <a:latin typeface="Arial" pitchFamily="34" charset="0"/>
                <a:cs typeface="Arial" pitchFamily="34" charset="0"/>
                <a:sym typeface="Arial" pitchFamily="34" charset="0"/>
              </a:rPr>
              <a:t/>
            </a:r>
            <a:br>
              <a:rPr lang="en-US" sz="2800" dirty="0"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ru-RU" sz="2800" dirty="0">
                <a:latin typeface="Arial" pitchFamily="34" charset="0"/>
                <a:cs typeface="Arial" pitchFamily="34" charset="0"/>
                <a:sym typeface="Arial" pitchFamily="34" charset="0"/>
              </a:rPr>
              <a:t>с внебольничной пневмонией для диагностики COVID-19;</a:t>
            </a:r>
          </a:p>
          <a:p>
            <a:pPr marL="457200" indent="-457200" eaLnBrk="1">
              <a:spcBef>
                <a:spcPts val="1800"/>
              </a:spcBef>
              <a:buClr>
                <a:srgbClr val="D30102"/>
              </a:buClr>
              <a:buFont typeface="Wingdings" pitchFamily="2" charset="2"/>
              <a:buChar char="ü"/>
            </a:pPr>
            <a:r>
              <a:rPr lang="ru-RU" sz="2800" b="1" dirty="0">
                <a:latin typeface="Arial" pitchFamily="34" charset="0"/>
                <a:cs typeface="Arial" pitchFamily="34" charset="0"/>
                <a:sym typeface="Arial" pitchFamily="34" charset="0"/>
              </a:rPr>
              <a:t>переноса сроков оказания плановой </a:t>
            </a:r>
            <a:r>
              <a:rPr lang="ru-RU" sz="2800" dirty="0">
                <a:latin typeface="Arial" pitchFamily="34" charset="0"/>
                <a:cs typeface="Arial" pitchFamily="34" charset="0"/>
                <a:sym typeface="Arial" pitchFamily="34" charset="0"/>
              </a:rPr>
              <a:t>медицинской помощи. </a:t>
            </a:r>
          </a:p>
        </p:txBody>
      </p:sp>
      <p:sp>
        <p:nvSpPr>
          <p:cNvPr id="10" name="TextBox 77"/>
          <p:cNvSpPr txBox="1"/>
          <p:nvPr/>
        </p:nvSpPr>
        <p:spPr>
          <a:xfrm>
            <a:off x="550863" y="696913"/>
            <a:ext cx="1917700" cy="55403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90000"/>
              </a:lnSpc>
            </a:pPr>
            <a:r>
              <a:rPr lang="ru-RU" b="1">
                <a:solidFill>
                  <a:srgbClr val="353535"/>
                </a:solidFill>
                <a:latin typeface="Arial" pitchFamily="34" charset="0"/>
                <a:cs typeface="Arial" pitchFamily="34" charset="0"/>
              </a:rPr>
              <a:t>п.9.2.б.</a:t>
            </a:r>
          </a:p>
        </p:txBody>
      </p:sp>
      <p:cxnSp>
        <p:nvCxnSpPr>
          <p:cNvPr id="12" name="Прямая соединительная линия 8"/>
          <p:cNvCxnSpPr>
            <a:cxnSpLocks/>
          </p:cNvCxnSpPr>
          <p:nvPr/>
        </p:nvCxnSpPr>
        <p:spPr>
          <a:xfrm>
            <a:off x="835202" y="14911388"/>
            <a:ext cx="20559250" cy="0"/>
          </a:xfrm>
          <a:prstGeom prst="line">
            <a:avLst/>
          </a:prstGeom>
          <a:noFill/>
          <a:ln w="12700" cap="flat">
            <a:solidFill>
              <a:schemeClr val="bg1">
                <a:lumMod val="50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Прямая соединительная линия 8"/>
          <p:cNvCxnSpPr>
            <a:cxnSpLocks/>
          </p:cNvCxnSpPr>
          <p:nvPr/>
        </p:nvCxnSpPr>
        <p:spPr>
          <a:xfrm flipV="1">
            <a:off x="9545638" y="4572003"/>
            <a:ext cx="0" cy="9815896"/>
          </a:xfrm>
          <a:prstGeom prst="line">
            <a:avLst/>
          </a:prstGeom>
          <a:noFill/>
          <a:ln w="12700" cap="flat">
            <a:solidFill>
              <a:schemeClr val="bg1">
                <a:lumMod val="50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Rounded Rectangle 13"/>
          <p:cNvSpPr/>
          <p:nvPr/>
        </p:nvSpPr>
        <p:spPr>
          <a:xfrm>
            <a:off x="851130" y="2502199"/>
            <a:ext cx="20559250" cy="1605568"/>
          </a:xfrm>
          <a:prstGeom prst="roundRect">
            <a:avLst>
              <a:gd name="adj" fmla="val 8322"/>
            </a:avLst>
          </a:prstGeom>
          <a:solidFill>
            <a:schemeClr val="accent2">
              <a:lumMod val="20000"/>
              <a:lumOff val="80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83534" tIns="83534" rIns="83534" bIns="83534" spcCol="38100" anchor="ctr"/>
          <a:lstStyle/>
          <a:p>
            <a:pPr defTabSz="2101265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" name="TextBox 77"/>
          <p:cNvSpPr txBox="1"/>
          <p:nvPr/>
        </p:nvSpPr>
        <p:spPr>
          <a:xfrm>
            <a:off x="1150938" y="2719388"/>
            <a:ext cx="19942607" cy="1107996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eaLnBrk="1">
              <a:lnSpc>
                <a:spcPct val="90000"/>
              </a:lnSpc>
            </a:pPr>
            <a:r>
              <a:rPr lang="ru-RU" b="1" dirty="0">
                <a:latin typeface="Arial" pitchFamily="34" charset="0"/>
                <a:cs typeface="Arial" pitchFamily="34" charset="0"/>
              </a:rPr>
              <a:t>Руководителям медицинских организаций, </a:t>
            </a:r>
            <a:r>
              <a:rPr lang="ru-RU" dirty="0">
                <a:latin typeface="Arial" pitchFamily="34" charset="0"/>
                <a:cs typeface="Arial" pitchFamily="34" charset="0"/>
              </a:rPr>
              <a:t>оказывающих медицинскую помощь в стационарных условиях,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необходимо обеспечить: </a:t>
            </a:r>
            <a:endParaRPr lang="ru-RU" b="1" dirty="0">
              <a:solidFill>
                <a:srgbClr val="353535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1811802-17F3-5547-9D52-037CC2D4DE7A}"/>
              </a:ext>
            </a:extLst>
          </p:cNvPr>
          <p:cNvCxnSpPr>
            <a:cxnSpLocks/>
          </p:cNvCxnSpPr>
          <p:nvPr/>
        </p:nvCxnSpPr>
        <p:spPr>
          <a:xfrm>
            <a:off x="804860" y="2236788"/>
            <a:ext cx="12039600" cy="0"/>
          </a:xfrm>
          <a:prstGeom prst="line">
            <a:avLst/>
          </a:prstGeom>
          <a:noFill/>
          <a:ln w="190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1A6AFA-D97E-B64C-81DC-1DEA8BF15002}"/>
              </a:ext>
            </a:extLst>
          </p:cNvPr>
          <p:cNvCxnSpPr>
            <a:cxnSpLocks/>
          </p:cNvCxnSpPr>
          <p:nvPr/>
        </p:nvCxnSpPr>
        <p:spPr>
          <a:xfrm>
            <a:off x="804860" y="2197823"/>
            <a:ext cx="3263901" cy="0"/>
          </a:xfrm>
          <a:prstGeom prst="line">
            <a:avLst/>
          </a:prstGeom>
          <a:noFill/>
          <a:ln w="73025" cap="flat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641723725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17">
            <a:extLst>
              <a:ext uri="{FF2B5EF4-FFF2-40B4-BE49-F238E27FC236}">
                <a16:creationId xmlns:a16="http://schemas.microsoft.com/office/drawing/2014/main" id="{6BD5BB4D-E2B1-4449-930D-151476C98786}"/>
              </a:ext>
            </a:extLst>
          </p:cNvPr>
          <p:cNvSpPr/>
          <p:nvPr/>
        </p:nvSpPr>
        <p:spPr>
          <a:xfrm>
            <a:off x="11505764" y="3345959"/>
            <a:ext cx="10152766" cy="31368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83534" tIns="83534" rIns="83534" bIns="83534" spcCol="38100" anchor="ctr"/>
          <a:lstStyle/>
          <a:p>
            <a:pPr defTabSz="2101265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latin typeface="Open Sans"/>
                <a:ea typeface="Open Sans"/>
                <a:cs typeface="Open Sans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28" name="Скругленный прямоугольник 17">
            <a:extLst>
              <a:ext uri="{FF2B5EF4-FFF2-40B4-BE49-F238E27FC236}">
                <a16:creationId xmlns:a16="http://schemas.microsoft.com/office/drawing/2014/main" id="{29670C99-23B1-9C4F-8DF5-3A6A4D39C9D3}"/>
              </a:ext>
            </a:extLst>
          </p:cNvPr>
          <p:cNvSpPr/>
          <p:nvPr/>
        </p:nvSpPr>
        <p:spPr>
          <a:xfrm>
            <a:off x="11505764" y="7539562"/>
            <a:ext cx="10152766" cy="68004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83534" tIns="83534" rIns="83534" bIns="83534" spcCol="38100" anchor="ctr"/>
          <a:lstStyle/>
          <a:p>
            <a:pPr defTabSz="2101265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latin typeface="Open Sans"/>
                <a:ea typeface="Open Sans"/>
                <a:cs typeface="Open Sans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29" name="Скругленный прямоугольник 17">
            <a:extLst>
              <a:ext uri="{FF2B5EF4-FFF2-40B4-BE49-F238E27FC236}">
                <a16:creationId xmlns:a16="http://schemas.microsoft.com/office/drawing/2014/main" id="{BAE441EE-6AE9-B144-8095-59B6754EAE27}"/>
              </a:ext>
            </a:extLst>
          </p:cNvPr>
          <p:cNvSpPr/>
          <p:nvPr/>
        </p:nvSpPr>
        <p:spPr>
          <a:xfrm>
            <a:off x="11505763" y="6698953"/>
            <a:ext cx="10141965" cy="1730624"/>
          </a:xfrm>
          <a:prstGeom prst="snipRoundRect">
            <a:avLst/>
          </a:prstGeom>
          <a:solidFill>
            <a:schemeClr val="bg1">
              <a:lumMod val="75000"/>
            </a:schemeClr>
          </a:solidFill>
          <a:ln w="381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83534" tIns="83534" rIns="83534" bIns="83534" spcCol="38100" anchor="ctr"/>
          <a:lstStyle/>
          <a:p>
            <a:pPr defTabSz="2101265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ln w="57150">
                <a:solidFill>
                  <a:schemeClr val="accent1">
                    <a:lumMod val="75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Open Sans"/>
              <a:ea typeface="Open Sans"/>
              <a:cs typeface="Open Sans"/>
              <a:sym typeface="Arial" panose="020B0604020202020204" pitchFamily="34" charset="0"/>
            </a:endParaRPr>
          </a:p>
        </p:txBody>
      </p:sp>
      <p:sp>
        <p:nvSpPr>
          <p:cNvPr id="22" name="Скругленный прямоугольник 17">
            <a:extLst>
              <a:ext uri="{FF2B5EF4-FFF2-40B4-BE49-F238E27FC236}">
                <a16:creationId xmlns:a16="http://schemas.microsoft.com/office/drawing/2014/main" id="{258413E7-6A6D-FC47-BA6E-1CE52DCED821}"/>
              </a:ext>
            </a:extLst>
          </p:cNvPr>
          <p:cNvSpPr/>
          <p:nvPr/>
        </p:nvSpPr>
        <p:spPr>
          <a:xfrm>
            <a:off x="448557" y="3345960"/>
            <a:ext cx="10463532" cy="4644982"/>
          </a:xfrm>
          <a:prstGeom prst="rect">
            <a:avLst/>
          </a:prstGeom>
          <a:solidFill>
            <a:srgbClr val="D6EDBD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83534" tIns="83534" rIns="83534" bIns="83534" spcCol="38100" anchor="ctr"/>
          <a:lstStyle/>
          <a:p>
            <a:pPr defTabSz="2101265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latin typeface="Open Sans"/>
                <a:ea typeface="Open Sans"/>
                <a:cs typeface="Open Sans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24" name="Скругленный прямоугольник 17">
            <a:extLst>
              <a:ext uri="{FF2B5EF4-FFF2-40B4-BE49-F238E27FC236}">
                <a16:creationId xmlns:a16="http://schemas.microsoft.com/office/drawing/2014/main" id="{286FCFD3-0E18-684C-A0FF-170B33ABB747}"/>
              </a:ext>
            </a:extLst>
          </p:cNvPr>
          <p:cNvSpPr/>
          <p:nvPr/>
        </p:nvSpPr>
        <p:spPr>
          <a:xfrm>
            <a:off x="11505763" y="2505351"/>
            <a:ext cx="10141965" cy="947332"/>
          </a:xfrm>
          <a:prstGeom prst="snipRoundRect">
            <a:avLst/>
          </a:prstGeom>
          <a:solidFill>
            <a:srgbClr val="F29F8A"/>
          </a:solidFill>
          <a:ln w="381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83534" tIns="83534" rIns="83534" bIns="83534" spcCol="38100" anchor="ctr"/>
          <a:lstStyle/>
          <a:p>
            <a:pPr defTabSz="2101265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ln w="57150">
                <a:solidFill>
                  <a:schemeClr val="accent1">
                    <a:lumMod val="75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Open Sans"/>
              <a:ea typeface="Open Sans"/>
              <a:cs typeface="Open Sans"/>
              <a:sym typeface="Arial" panose="020B0604020202020204" pitchFamily="34" charset="0"/>
            </a:endParaRPr>
          </a:p>
        </p:txBody>
      </p:sp>
      <p:sp>
        <p:nvSpPr>
          <p:cNvPr id="17" name="Скругленный прямоугольник 17">
            <a:extLst>
              <a:ext uri="{FF2B5EF4-FFF2-40B4-BE49-F238E27FC236}">
                <a16:creationId xmlns:a16="http://schemas.microsoft.com/office/drawing/2014/main" id="{CE112BD9-E148-9348-BAD5-3F62C2385593}"/>
              </a:ext>
            </a:extLst>
          </p:cNvPr>
          <p:cNvSpPr/>
          <p:nvPr/>
        </p:nvSpPr>
        <p:spPr>
          <a:xfrm>
            <a:off x="448557" y="2505351"/>
            <a:ext cx="10463532" cy="947332"/>
          </a:xfrm>
          <a:prstGeom prst="snipRoundRect">
            <a:avLst/>
          </a:prstGeom>
          <a:solidFill>
            <a:srgbClr val="92D050"/>
          </a:solidFill>
          <a:ln w="381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83534" tIns="83534" rIns="83534" bIns="83534" spcCol="38100" anchor="ctr"/>
          <a:lstStyle/>
          <a:p>
            <a:pPr defTabSz="2101265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ln w="57150">
                <a:solidFill>
                  <a:schemeClr val="accent1">
                    <a:lumMod val="75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Open Sans"/>
              <a:ea typeface="Open Sans"/>
              <a:cs typeface="Open Sans"/>
              <a:sym typeface="Arial" panose="020B0604020202020204" pitchFamily="34" charset="0"/>
            </a:endParaRPr>
          </a:p>
        </p:txBody>
      </p:sp>
      <p:graphicFrame>
        <p:nvGraphicFramePr>
          <p:cNvPr id="69635" name="Объект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60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77"/>
          <p:cNvSpPr txBox="1"/>
          <p:nvPr/>
        </p:nvSpPr>
        <p:spPr>
          <a:xfrm>
            <a:off x="2122004" y="723969"/>
            <a:ext cx="17987963" cy="105251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90000"/>
              </a:lnSpc>
            </a:pPr>
            <a:r>
              <a:rPr lang="ru-RU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Порядок госпитализации </a:t>
            </a:r>
            <a:r>
              <a:rPr lang="ru-RU" sz="37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медицинские организации пациентов </a:t>
            </a:r>
            <a:br>
              <a:rPr lang="ru-RU" sz="37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37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зависимости от степени тяжести заболевания</a:t>
            </a:r>
            <a:r>
              <a:rPr lang="en-US" sz="37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ru-RU" sz="37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700" b="1" dirty="0">
              <a:solidFill>
                <a:srgbClr val="3E3E3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Прямая соединительная линия 8"/>
          <p:cNvCxnSpPr>
            <a:cxnSpLocks/>
          </p:cNvCxnSpPr>
          <p:nvPr/>
        </p:nvCxnSpPr>
        <p:spPr>
          <a:xfrm>
            <a:off x="2652768" y="17526000"/>
            <a:ext cx="15875508" cy="0"/>
          </a:xfrm>
          <a:prstGeom prst="line">
            <a:avLst/>
          </a:prstGeom>
          <a:noFill/>
          <a:ln w="12700" cap="flat">
            <a:solidFill>
              <a:schemeClr val="bg1">
                <a:lumMod val="50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TextBox 77"/>
          <p:cNvSpPr txBox="1"/>
          <p:nvPr/>
        </p:nvSpPr>
        <p:spPr>
          <a:xfrm>
            <a:off x="550863" y="696913"/>
            <a:ext cx="1827212" cy="55403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90000"/>
              </a:lnSpc>
            </a:pPr>
            <a:r>
              <a:rPr lang="ru-RU" b="1" dirty="0">
                <a:solidFill>
                  <a:srgbClr val="353535"/>
                </a:solidFill>
                <a:latin typeface="Arial" pitchFamily="34" charset="0"/>
                <a:cs typeface="Arial" pitchFamily="34" charset="0"/>
              </a:rPr>
              <a:t>п.</a:t>
            </a:r>
            <a:r>
              <a:rPr lang="en-US" b="1" dirty="0">
                <a:solidFill>
                  <a:srgbClr val="35353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353535"/>
                </a:solidFill>
                <a:latin typeface="Arial" pitchFamily="34" charset="0"/>
                <a:cs typeface="Arial" pitchFamily="34" charset="0"/>
              </a:rPr>
              <a:t>9.4.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6689" y="2518674"/>
            <a:ext cx="10496476" cy="547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>
              <a:lnSpc>
                <a:spcPct val="130000"/>
              </a:lnSpc>
              <a:spcAft>
                <a:spcPts val="2400"/>
              </a:spcAft>
              <a:tabLst>
                <a:tab pos="630555" algn="l"/>
              </a:tabLst>
            </a:pPr>
            <a:r>
              <a:rPr lang="ru-RU" sz="3200" b="1" dirty="0">
                <a:latin typeface="+mn-lt"/>
              </a:rPr>
              <a:t>Койки для пациентов средней тяжести:</a:t>
            </a:r>
          </a:p>
          <a:p>
            <a:pPr marL="6350">
              <a:spcAft>
                <a:spcPts val="0"/>
              </a:spcAft>
              <a:tabLst>
                <a:tab pos="630555" algn="l"/>
              </a:tabLst>
            </a:pPr>
            <a:r>
              <a:rPr lang="en-US" sz="2800" dirty="0">
                <a:latin typeface="+mn-lt"/>
              </a:rPr>
              <a:t>I. </a:t>
            </a:r>
            <a:r>
              <a:rPr lang="ru-RU" sz="2600" dirty="0">
                <a:latin typeface="+mn-lt"/>
              </a:rPr>
              <a:t>Пациенты на амбулаторном лечении, при сохранении температуры тела ≥ 38,5 °C в течение 3 дней.</a:t>
            </a:r>
          </a:p>
          <a:p>
            <a:pPr marL="6350">
              <a:spcAft>
                <a:spcPts val="0"/>
              </a:spcAft>
              <a:tabLst>
                <a:tab pos="630555" algn="l"/>
              </a:tabLst>
            </a:pPr>
            <a:r>
              <a:rPr lang="en-US" sz="2600" dirty="0">
                <a:latin typeface="+mn-lt"/>
              </a:rPr>
              <a:t>II. </a:t>
            </a:r>
            <a:r>
              <a:rPr lang="ru-RU" sz="2600" dirty="0">
                <a:latin typeface="+mn-lt"/>
              </a:rPr>
              <a:t>Пациенты вне зависимости от тяжести состояния:</a:t>
            </a:r>
          </a:p>
          <a:p>
            <a:pPr marL="6350">
              <a:spcAft>
                <a:spcPts val="0"/>
              </a:spcAft>
              <a:tabLst>
                <a:tab pos="630555" algn="l"/>
              </a:tabLst>
            </a:pPr>
            <a:r>
              <a:rPr lang="ru-RU" sz="2600" dirty="0">
                <a:latin typeface="+mn-lt"/>
              </a:rPr>
              <a:t>    1) пациенты, относящиеся к группе риска;</a:t>
            </a:r>
          </a:p>
          <a:p>
            <a:pPr marL="6350">
              <a:spcAft>
                <a:spcPts val="0"/>
              </a:spcAft>
              <a:tabLst>
                <a:tab pos="630555" algn="l"/>
              </a:tabLst>
            </a:pPr>
            <a:r>
              <a:rPr lang="ru-RU" sz="2600" dirty="0">
                <a:latin typeface="+mn-lt"/>
              </a:rPr>
              <a:t>    2) пациенты, проживающие в общежитии, многонаселенной квартире, с  лицами старше 65 лет, с лицами, страдающими хроническими заболеваниями бронхолегочной, сердечно-сосудистой и эндокринной систем  при двух из критериев:</a:t>
            </a:r>
          </a:p>
          <a:p>
            <a:pPr marL="6350">
              <a:spcAft>
                <a:spcPts val="0"/>
              </a:spcAft>
              <a:tabLst>
                <a:tab pos="630555" algn="l"/>
              </a:tabLst>
            </a:pPr>
            <a:r>
              <a:rPr lang="ru-RU" sz="2600" dirty="0">
                <a:latin typeface="+mn-lt"/>
              </a:rPr>
              <a:t>       а) SpO</a:t>
            </a:r>
            <a:r>
              <a:rPr lang="ru-RU" sz="2600" baseline="-25000" dirty="0">
                <a:latin typeface="+mn-lt"/>
              </a:rPr>
              <a:t>2</a:t>
            </a:r>
            <a:r>
              <a:rPr lang="ru-RU" sz="2600" dirty="0">
                <a:latin typeface="+mn-lt"/>
              </a:rPr>
              <a:t> ≥ 95% (обязательный критерий);</a:t>
            </a:r>
          </a:p>
          <a:p>
            <a:pPr marL="6350">
              <a:spcAft>
                <a:spcPts val="0"/>
              </a:spcAft>
              <a:tabLst>
                <a:tab pos="630555" algn="l"/>
              </a:tabLst>
            </a:pPr>
            <a:r>
              <a:rPr lang="ru-RU" sz="2600" dirty="0">
                <a:latin typeface="+mn-lt"/>
              </a:rPr>
              <a:t>       б) T &lt; 38 °C;</a:t>
            </a:r>
          </a:p>
          <a:p>
            <a:pPr marL="6350">
              <a:spcAft>
                <a:spcPts val="0"/>
              </a:spcAft>
              <a:tabLst>
                <a:tab pos="630555" algn="l"/>
              </a:tabLst>
            </a:pPr>
            <a:r>
              <a:rPr lang="ru-RU" sz="2600" dirty="0">
                <a:latin typeface="+mn-lt"/>
              </a:rPr>
              <a:t>       в) ЧДД ≤ 22.</a:t>
            </a:r>
          </a:p>
        </p:txBody>
      </p:sp>
      <p:grpSp>
        <p:nvGrpSpPr>
          <p:cNvPr id="36" name="Группа 35"/>
          <p:cNvGrpSpPr/>
          <p:nvPr/>
        </p:nvGrpSpPr>
        <p:grpSpPr>
          <a:xfrm>
            <a:off x="448557" y="8208324"/>
            <a:ext cx="10463532" cy="4302202"/>
            <a:chOff x="448557" y="11141406"/>
            <a:chExt cx="10463532" cy="4302202"/>
          </a:xfrm>
        </p:grpSpPr>
        <p:sp>
          <p:nvSpPr>
            <p:cNvPr id="26" name="Скругленный прямоугольник 17">
              <a:extLst>
                <a:ext uri="{FF2B5EF4-FFF2-40B4-BE49-F238E27FC236}">
                  <a16:creationId xmlns:a16="http://schemas.microsoft.com/office/drawing/2014/main" id="{3C4B7C12-DA9B-DB4F-8952-09CC189080E7}"/>
                </a:ext>
              </a:extLst>
            </p:cNvPr>
            <p:cNvSpPr/>
            <p:nvPr/>
          </p:nvSpPr>
          <p:spPr>
            <a:xfrm>
              <a:off x="448557" y="11982014"/>
              <a:ext cx="10463532" cy="346159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83534" tIns="83534" rIns="83534" bIns="83534" spcCol="38100" anchor="ctr"/>
            <a:lstStyle/>
            <a:p>
              <a:pPr defTabSz="2101265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kern="0" dirty="0">
                  <a:latin typeface="Open Sans"/>
                  <a:ea typeface="Open Sans"/>
                  <a:cs typeface="Open Sans"/>
                  <a:sym typeface="Arial" panose="020B0604020202020204" pitchFamily="34" charset="0"/>
                </a:rPr>
                <a:t> </a:t>
              </a:r>
            </a:p>
          </p:txBody>
        </p:sp>
        <p:sp>
          <p:nvSpPr>
            <p:cNvPr id="27" name="Скругленный прямоугольник 17">
              <a:extLst>
                <a:ext uri="{FF2B5EF4-FFF2-40B4-BE49-F238E27FC236}">
                  <a16:creationId xmlns:a16="http://schemas.microsoft.com/office/drawing/2014/main" id="{910CCCED-E6BD-AC45-B8EC-CD8F85AF09B5}"/>
                </a:ext>
              </a:extLst>
            </p:cNvPr>
            <p:cNvSpPr/>
            <p:nvPr/>
          </p:nvSpPr>
          <p:spPr>
            <a:xfrm>
              <a:off x="448557" y="11141406"/>
              <a:ext cx="10463532" cy="1292920"/>
            </a:xfrm>
            <a:prstGeom prst="snipRoundRect">
              <a:avLst/>
            </a:prstGeom>
            <a:solidFill>
              <a:schemeClr val="accent3">
                <a:lumMod val="90000"/>
              </a:schemeClr>
            </a:solidFill>
            <a:ln w="381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83534" tIns="83534" rIns="83534" bIns="83534" spcCol="38100" anchor="ctr"/>
            <a:lstStyle/>
            <a:p>
              <a:pPr defTabSz="2101265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 dirty="0">
                <a:ln w="5715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Open Sans"/>
                <a:ea typeface="Open Sans"/>
                <a:cs typeface="Open Sans"/>
                <a:sym typeface="Arial" panose="020B0604020202020204" pitchFamily="34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546689" y="11227069"/>
              <a:ext cx="10226842" cy="42165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6350">
                <a:spcAft>
                  <a:spcPts val="2400"/>
                </a:spcAft>
                <a:tabLst>
                  <a:tab pos="630555" algn="l"/>
                </a:tabLst>
              </a:pPr>
              <a:r>
                <a:rPr lang="ru-RU" sz="3200" b="1" dirty="0">
                  <a:latin typeface="+mn-lt"/>
                </a:rPr>
                <a:t>Койки для пациентов в тяжелом состоянии, </a:t>
              </a:r>
              <a:br>
                <a:rPr lang="ru-RU" sz="3200" b="1" dirty="0">
                  <a:latin typeface="+mn-lt"/>
                </a:rPr>
              </a:br>
              <a:r>
                <a:rPr lang="ru-RU" sz="3200" b="1" dirty="0">
                  <a:latin typeface="+mn-lt"/>
                </a:rPr>
                <a:t>не требующих ИВЛ:</a:t>
              </a:r>
            </a:p>
            <a:p>
              <a:pPr marL="6350">
                <a:spcAft>
                  <a:spcPts val="0"/>
                </a:spcAft>
                <a:tabLst>
                  <a:tab pos="630555" algn="l"/>
                </a:tabLst>
              </a:pPr>
              <a:r>
                <a:rPr lang="ru-RU" sz="2800" dirty="0">
                  <a:latin typeface="+mn-lt"/>
                </a:rPr>
                <a:t>1. </a:t>
              </a:r>
              <a:r>
                <a:rPr lang="ru-RU" sz="2600" dirty="0">
                  <a:latin typeface="+mn-lt"/>
                </a:rPr>
                <a:t>Пациенты средней тяжести при наличии 2 критериев:</a:t>
              </a:r>
            </a:p>
            <a:p>
              <a:pPr marL="6350">
                <a:spcAft>
                  <a:spcPts val="0"/>
                </a:spcAft>
                <a:tabLst>
                  <a:tab pos="630555" algn="l"/>
                </a:tabLst>
              </a:pPr>
              <a:r>
                <a:rPr lang="ru-RU" sz="2600" dirty="0">
                  <a:latin typeface="+mn-lt"/>
                </a:rPr>
                <a:t>    а) насыщение крови кислородом по данным  </a:t>
              </a:r>
              <a:br>
                <a:rPr lang="ru-RU" sz="2600" dirty="0">
                  <a:latin typeface="+mn-lt"/>
                </a:rPr>
              </a:br>
              <a:r>
                <a:rPr lang="ru-RU" sz="2600" dirty="0">
                  <a:latin typeface="+mn-lt"/>
                </a:rPr>
                <a:t>        </a:t>
              </a:r>
              <a:r>
                <a:rPr lang="ru-RU" sz="2600" dirty="0" err="1">
                  <a:latin typeface="+mn-lt"/>
                </a:rPr>
                <a:t>пульсоксиметрии</a:t>
              </a:r>
              <a:r>
                <a:rPr lang="ru-RU" sz="2600" dirty="0">
                  <a:latin typeface="+mn-lt"/>
                </a:rPr>
                <a:t> &lt; 95%;</a:t>
              </a:r>
            </a:p>
            <a:p>
              <a:pPr marL="6350">
                <a:spcAft>
                  <a:spcPts val="0"/>
                </a:spcAft>
                <a:tabLst>
                  <a:tab pos="630555" algn="l"/>
                </a:tabLst>
              </a:pPr>
              <a:r>
                <a:rPr lang="ru-RU" sz="2600" dirty="0">
                  <a:latin typeface="+mn-lt"/>
                </a:rPr>
                <a:t>    б) T ≥ 38 °C;</a:t>
              </a:r>
            </a:p>
            <a:p>
              <a:pPr marL="6350">
                <a:spcAft>
                  <a:spcPts val="0"/>
                </a:spcAft>
                <a:tabLst>
                  <a:tab pos="630555" algn="l"/>
                </a:tabLst>
              </a:pPr>
              <a:r>
                <a:rPr lang="ru-RU" sz="2600" dirty="0">
                  <a:latin typeface="+mn-lt"/>
                </a:rPr>
                <a:t>    в) частота дыхательных движений &gt; 22;</a:t>
              </a:r>
            </a:p>
            <a:p>
              <a:pPr marL="6350">
                <a:spcAft>
                  <a:spcPts val="0"/>
                </a:spcAft>
                <a:tabLst>
                  <a:tab pos="630555" algn="l"/>
                </a:tabLst>
              </a:pPr>
              <a:r>
                <a:rPr lang="ru-RU" sz="2600" dirty="0">
                  <a:latin typeface="+mn-lt"/>
                </a:rPr>
                <a:t>    г) наличие признаков пневмонии с распространенностью</a:t>
              </a:r>
              <a:br>
                <a:rPr lang="ru-RU" sz="2600" dirty="0">
                  <a:latin typeface="+mn-lt"/>
                </a:rPr>
              </a:br>
              <a:r>
                <a:rPr lang="ru-RU" sz="2600" dirty="0">
                  <a:latin typeface="+mn-lt"/>
                </a:rPr>
                <a:t>        изменений в обоих легких более 25%.</a:t>
              </a: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11615329" y="2518674"/>
            <a:ext cx="10043201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algn="just">
              <a:lnSpc>
                <a:spcPct val="130000"/>
              </a:lnSpc>
              <a:spcAft>
                <a:spcPts val="2400"/>
              </a:spcAft>
              <a:tabLst>
                <a:tab pos="630555" algn="l"/>
              </a:tabLst>
            </a:pPr>
            <a:r>
              <a:rPr lang="ru-RU" sz="3200" b="1" dirty="0">
                <a:latin typeface="+mn-lt"/>
              </a:rPr>
              <a:t>Койки с НИВЛ:</a:t>
            </a:r>
          </a:p>
          <a:p>
            <a:pPr marL="6350">
              <a:spcAft>
                <a:spcPts val="0"/>
              </a:spcAft>
              <a:tabLst>
                <a:tab pos="630555" algn="l"/>
              </a:tabLst>
            </a:pPr>
            <a:r>
              <a:rPr lang="ru-RU" sz="2600" dirty="0">
                <a:latin typeface="+mn-lt"/>
              </a:rPr>
              <a:t>Пациенты в тяжелом состоянии при наличии 2 критериев*:</a:t>
            </a:r>
          </a:p>
          <a:p>
            <a:pPr marL="6350" algn="just">
              <a:spcAft>
                <a:spcPts val="0"/>
              </a:spcAft>
              <a:tabLst>
                <a:tab pos="630555" algn="l"/>
              </a:tabLst>
            </a:pPr>
            <a:r>
              <a:rPr lang="ru-RU" sz="2600" dirty="0">
                <a:latin typeface="+mn-lt"/>
              </a:rPr>
              <a:t>а) SpO</a:t>
            </a:r>
            <a:r>
              <a:rPr lang="ru-RU" sz="2600" baseline="-25000" dirty="0">
                <a:latin typeface="+mn-lt"/>
              </a:rPr>
              <a:t>2</a:t>
            </a:r>
            <a:r>
              <a:rPr lang="ru-RU" sz="2600" dirty="0">
                <a:latin typeface="+mn-lt"/>
              </a:rPr>
              <a:t> ≤ 93%;</a:t>
            </a:r>
          </a:p>
          <a:p>
            <a:pPr marL="6350" algn="just">
              <a:spcAft>
                <a:spcPts val="0"/>
              </a:spcAft>
              <a:tabLst>
                <a:tab pos="630555" algn="l"/>
              </a:tabLst>
            </a:pPr>
            <a:r>
              <a:rPr lang="ru-RU" sz="2600" dirty="0">
                <a:latin typeface="+mn-lt"/>
              </a:rPr>
              <a:t>б) Т ≥ 39</a:t>
            </a:r>
            <a:r>
              <a:rPr lang="en-US" sz="2600" dirty="0">
                <a:latin typeface="+mn-lt"/>
              </a:rPr>
              <a:t> </a:t>
            </a:r>
            <a:r>
              <a:rPr lang="ru-RU" sz="2600" dirty="0">
                <a:latin typeface="+mn-lt"/>
              </a:rPr>
              <a:t>°C;</a:t>
            </a:r>
          </a:p>
          <a:p>
            <a:pPr marL="6350" algn="just">
              <a:spcAft>
                <a:spcPts val="0"/>
              </a:spcAft>
              <a:tabLst>
                <a:tab pos="630555" algn="l"/>
              </a:tabLst>
            </a:pPr>
            <a:r>
              <a:rPr lang="ru-RU" sz="2600" dirty="0">
                <a:latin typeface="+mn-lt"/>
              </a:rPr>
              <a:t>в) ЧДД ≥ 30.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615329" y="6737940"/>
            <a:ext cx="9676321" cy="7602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+mn-lt"/>
              </a:rPr>
              <a:t>Пациенты в возрасте до 18 лет госпитализируются при наличии одного </a:t>
            </a:r>
            <a:br>
              <a:rPr lang="ru-RU" sz="3200" b="1" dirty="0">
                <a:latin typeface="+mn-lt"/>
              </a:rPr>
            </a:br>
            <a:r>
              <a:rPr lang="ru-RU" sz="3200" b="1" dirty="0">
                <a:latin typeface="+mn-lt"/>
              </a:rPr>
              <a:t>из критериев: </a:t>
            </a:r>
          </a:p>
          <a:p>
            <a:endParaRPr lang="ru-RU" sz="2800" b="1" dirty="0">
              <a:latin typeface="+mn-lt"/>
            </a:endParaRPr>
          </a:p>
          <a:p>
            <a:pPr marL="365760" indent="-457200">
              <a:spcAft>
                <a:spcPts val="0"/>
              </a:spcAft>
            </a:pPr>
            <a:r>
              <a:rPr lang="ru-RU" sz="2600" dirty="0">
                <a:latin typeface="+mn-lt"/>
              </a:rPr>
              <a:t>а) T &gt; 39,0 °C в день обращения или T &gt; 38 °C в течение </a:t>
            </a:r>
            <a:br>
              <a:rPr lang="ru-RU" sz="2600" dirty="0">
                <a:latin typeface="+mn-lt"/>
              </a:rPr>
            </a:br>
            <a:r>
              <a:rPr lang="ru-RU" sz="2600" dirty="0">
                <a:latin typeface="+mn-lt"/>
              </a:rPr>
              <a:t>5 дней и больше;</a:t>
            </a:r>
          </a:p>
          <a:p>
            <a:pPr marL="365760" indent="-457200">
              <a:spcAft>
                <a:spcPts val="0"/>
              </a:spcAft>
            </a:pPr>
            <a:r>
              <a:rPr lang="ru-RU" sz="2600" dirty="0">
                <a:latin typeface="+mn-lt"/>
              </a:rPr>
              <a:t>б) дыхательная недостаточность; </a:t>
            </a:r>
          </a:p>
          <a:p>
            <a:pPr marL="365760" indent="-457200">
              <a:spcAft>
                <a:spcPts val="0"/>
              </a:spcAft>
            </a:pPr>
            <a:r>
              <a:rPr lang="ru-RU" sz="2600" dirty="0">
                <a:latin typeface="+mn-lt"/>
              </a:rPr>
              <a:t>в) тахикардия у детей более 20% от возрастной нормы; </a:t>
            </a:r>
          </a:p>
          <a:p>
            <a:pPr marL="365760" indent="-457200">
              <a:spcAft>
                <a:spcPts val="0"/>
              </a:spcAft>
            </a:pPr>
            <a:r>
              <a:rPr lang="ru-RU" sz="2600" dirty="0">
                <a:latin typeface="+mn-lt"/>
              </a:rPr>
              <a:t>г) наличие геморрагической сыпи;</a:t>
            </a:r>
          </a:p>
          <a:p>
            <a:pPr marL="365760" indent="-457200">
              <a:spcAft>
                <a:spcPts val="0"/>
              </a:spcAft>
            </a:pPr>
            <a:r>
              <a:rPr lang="ru-RU" sz="2600" dirty="0">
                <a:latin typeface="+mn-lt"/>
              </a:rPr>
              <a:t>д) наличие любого из следующих экстренных </a:t>
            </a:r>
            <a:br>
              <a:rPr lang="ru-RU" sz="2600" dirty="0">
                <a:latin typeface="+mn-lt"/>
              </a:rPr>
            </a:br>
            <a:r>
              <a:rPr lang="ru-RU" sz="2600" dirty="0">
                <a:latin typeface="+mn-lt"/>
              </a:rPr>
              <a:t>и неотложных признаков: судороги; шок; тяжелая дыхательная недостаточность; тяжелое обезвоживание; угнетение сознания (сонливость) или возбуждение;</a:t>
            </a:r>
          </a:p>
          <a:p>
            <a:pPr marL="365760" indent="-457200">
              <a:spcAft>
                <a:spcPts val="0"/>
              </a:spcAft>
            </a:pPr>
            <a:r>
              <a:rPr lang="ru-RU" sz="2600" dirty="0">
                <a:latin typeface="+mn-lt"/>
              </a:rPr>
              <a:t>е) наличие тяжелых фоновых заболеваний; </a:t>
            </a:r>
          </a:p>
          <a:p>
            <a:pPr marL="365760" indent="-457200">
              <a:spcAft>
                <a:spcPts val="0"/>
              </a:spcAft>
            </a:pPr>
            <a:r>
              <a:rPr lang="ru-RU" sz="2600" dirty="0">
                <a:latin typeface="+mn-lt"/>
              </a:rPr>
              <a:t>ж) невозможность изоляции при проживании с лицами, относящими  к группе риска;</a:t>
            </a:r>
          </a:p>
          <a:p>
            <a:pPr marL="365760" indent="-457200">
              <a:spcAft>
                <a:spcPts val="0"/>
              </a:spcAft>
            </a:pPr>
            <a:r>
              <a:rPr lang="ru-RU" sz="2600" dirty="0">
                <a:latin typeface="+mn-lt"/>
              </a:rPr>
              <a:t>з) отсутствие условий для лечения на дому </a:t>
            </a:r>
            <a:br>
              <a:rPr lang="ru-RU" sz="2600" dirty="0">
                <a:latin typeface="+mn-lt"/>
              </a:rPr>
            </a:br>
            <a:r>
              <a:rPr lang="ru-RU" sz="2600" dirty="0">
                <a:latin typeface="+mn-lt"/>
              </a:rPr>
              <a:t>или гарантий выполнения рекомендаций. 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53B4FAC-8BDE-2549-AFAE-BAE06971A2DB}"/>
              </a:ext>
            </a:extLst>
          </p:cNvPr>
          <p:cNvCxnSpPr>
            <a:cxnSpLocks/>
          </p:cNvCxnSpPr>
          <p:nvPr/>
        </p:nvCxnSpPr>
        <p:spPr>
          <a:xfrm>
            <a:off x="804860" y="2236788"/>
            <a:ext cx="12039600" cy="0"/>
          </a:xfrm>
          <a:prstGeom prst="line">
            <a:avLst/>
          </a:prstGeom>
          <a:noFill/>
          <a:ln w="190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D81E5E3-E721-0C42-A5CA-4B02131698E4}"/>
              </a:ext>
            </a:extLst>
          </p:cNvPr>
          <p:cNvCxnSpPr>
            <a:cxnSpLocks/>
          </p:cNvCxnSpPr>
          <p:nvPr/>
        </p:nvCxnSpPr>
        <p:spPr>
          <a:xfrm>
            <a:off x="804860" y="2197823"/>
            <a:ext cx="3263901" cy="0"/>
          </a:xfrm>
          <a:prstGeom prst="line">
            <a:avLst/>
          </a:prstGeom>
          <a:noFill/>
          <a:ln w="73025" cap="flat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0" name="Прямоугольник 35"/>
          <p:cNvSpPr/>
          <p:nvPr/>
        </p:nvSpPr>
        <p:spPr>
          <a:xfrm>
            <a:off x="11505762" y="14534496"/>
            <a:ext cx="9785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/>
            <a:r>
              <a:rPr lang="en-US" sz="2000" b="1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* </a:t>
            </a:r>
            <a:r>
              <a:rPr lang="ru-RU" sz="2000" b="1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Госпитализация осуществляется с учетом требований, предусмотренных приказом Минздрава России от 19.03.2020 № 198н  ред. от 07.07.2020</a:t>
            </a:r>
            <a:endParaRPr lang="ru-RU" sz="2000" dirty="0">
              <a:solidFill>
                <a:srgbClr val="353535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448557" y="12789562"/>
            <a:ext cx="10463532" cy="2654046"/>
            <a:chOff x="448557" y="8224381"/>
            <a:chExt cx="10463532" cy="2654046"/>
          </a:xfrm>
        </p:grpSpPr>
        <p:sp>
          <p:nvSpPr>
            <p:cNvPr id="31" name="Скругленный прямоугольник 17">
              <a:extLst>
                <a:ext uri="{FF2B5EF4-FFF2-40B4-BE49-F238E27FC236}">
                  <a16:creationId xmlns:a16="http://schemas.microsoft.com/office/drawing/2014/main" id="{6BD5BB4D-E2B1-4449-930D-151476C98786}"/>
                </a:ext>
              </a:extLst>
            </p:cNvPr>
            <p:cNvSpPr/>
            <p:nvPr/>
          </p:nvSpPr>
          <p:spPr>
            <a:xfrm>
              <a:off x="448557" y="9064990"/>
              <a:ext cx="10463531" cy="181343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83534" tIns="83534" rIns="83534" bIns="83534" spcCol="38100" anchor="ctr"/>
            <a:lstStyle/>
            <a:p>
              <a:pPr defTabSz="2101265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kern="0" dirty="0">
                  <a:latin typeface="Open Sans"/>
                  <a:ea typeface="Open Sans"/>
                  <a:cs typeface="Open Sans"/>
                  <a:sym typeface="Arial" panose="020B0604020202020204" pitchFamily="34" charset="0"/>
                </a:rPr>
                <a:t> </a:t>
              </a:r>
            </a:p>
          </p:txBody>
        </p:sp>
        <p:sp>
          <p:nvSpPr>
            <p:cNvPr id="32" name="Скругленный прямоугольник 17">
              <a:extLst>
                <a:ext uri="{FF2B5EF4-FFF2-40B4-BE49-F238E27FC236}">
                  <a16:creationId xmlns:a16="http://schemas.microsoft.com/office/drawing/2014/main" id="{286FCFD3-0E18-684C-A0FF-170B33ABB747}"/>
                </a:ext>
              </a:extLst>
            </p:cNvPr>
            <p:cNvSpPr/>
            <p:nvPr/>
          </p:nvSpPr>
          <p:spPr>
            <a:xfrm>
              <a:off x="448557" y="8224381"/>
              <a:ext cx="10463532" cy="1156102"/>
            </a:xfrm>
            <a:prstGeom prst="snip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83534" tIns="83534" rIns="83534" bIns="83534" spcCol="38100" anchor="ctr"/>
            <a:lstStyle/>
            <a:p>
              <a:pPr defTabSz="2101265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 dirty="0">
                <a:ln w="5715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Open Sans"/>
                <a:ea typeface="Open Sans"/>
                <a:cs typeface="Open Sans"/>
                <a:sym typeface="Arial" panose="020B0604020202020204" pitchFamily="34" charset="0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58123" y="8237704"/>
              <a:ext cx="10043201" cy="25853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6350">
                <a:spcAft>
                  <a:spcPts val="2400"/>
                </a:spcAft>
                <a:tabLst>
                  <a:tab pos="630555" algn="l"/>
                </a:tabLst>
              </a:pPr>
              <a:r>
                <a:rPr lang="ru-RU" sz="3200" b="1" dirty="0">
                  <a:latin typeface="+mn-lt"/>
                </a:rPr>
                <a:t>Койки для пациентов, находящихся в крайне тяжелом состоянии, требующих  ИВЛ:</a:t>
              </a:r>
            </a:p>
            <a:p>
              <a:pPr marL="6350" algn="just">
                <a:spcAft>
                  <a:spcPts val="0"/>
                </a:spcAft>
                <a:tabLst>
                  <a:tab pos="630555" algn="l"/>
                </a:tabLst>
              </a:pPr>
              <a:r>
                <a:rPr lang="ru-RU" sz="2600" dirty="0">
                  <a:latin typeface="+mn-lt"/>
                </a:rPr>
                <a:t>а) нарушение сознания;</a:t>
              </a:r>
            </a:p>
            <a:p>
              <a:pPr marL="6350" algn="just">
                <a:spcAft>
                  <a:spcPts val="0"/>
                </a:spcAft>
                <a:tabLst>
                  <a:tab pos="630555" algn="l"/>
                </a:tabLst>
              </a:pPr>
              <a:r>
                <a:rPr lang="ru-RU" sz="2600" dirty="0">
                  <a:latin typeface="+mn-lt"/>
                </a:rPr>
                <a:t>б) SpO</a:t>
              </a:r>
              <a:r>
                <a:rPr lang="ru-RU" sz="2600" baseline="-25000" dirty="0">
                  <a:latin typeface="+mn-lt"/>
                </a:rPr>
                <a:t>2</a:t>
              </a:r>
              <a:r>
                <a:rPr lang="ru-RU" sz="2600" dirty="0">
                  <a:latin typeface="+mn-lt"/>
                </a:rPr>
                <a:t> &lt; 92% (на фоне </a:t>
              </a:r>
              <a:r>
                <a:rPr lang="ru-RU" sz="2600" dirty="0" err="1">
                  <a:latin typeface="+mn-lt"/>
                </a:rPr>
                <a:t>кислородотерапии</a:t>
              </a:r>
              <a:r>
                <a:rPr lang="ru-RU" sz="2600" dirty="0">
                  <a:latin typeface="+mn-lt"/>
                </a:rPr>
                <a:t>);</a:t>
              </a:r>
            </a:p>
            <a:p>
              <a:pPr marL="6350" algn="just">
                <a:spcAft>
                  <a:spcPts val="0"/>
                </a:spcAft>
                <a:tabLst>
                  <a:tab pos="630555" algn="l"/>
                </a:tabLst>
              </a:pPr>
              <a:r>
                <a:rPr lang="ru-RU" sz="2600" dirty="0">
                  <a:latin typeface="+mn-lt"/>
                </a:rPr>
                <a:t>в) ЧДД &gt; 35.</a:t>
              </a:r>
            </a:p>
          </p:txBody>
        </p:sp>
      </p:grpSp>
      <p:sp>
        <p:nvSpPr>
          <p:cNvPr id="34" name="Прямоугольник 35"/>
          <p:cNvSpPr/>
          <p:nvPr/>
        </p:nvSpPr>
        <p:spPr>
          <a:xfrm>
            <a:off x="11658162" y="5159397"/>
            <a:ext cx="97858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/>
            <a:r>
              <a:rPr lang="ru-RU" sz="20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Дополнительными признаками нахождения пациента в тяжелом состоянии являются снижение уровня сознания, ажитация, нестабильные </a:t>
            </a:r>
            <a:r>
              <a:rPr lang="en-US" sz="20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ru-RU" sz="20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гемодинамические показатели (систолическое артериальное давление </a:t>
            </a:r>
            <a:r>
              <a:rPr lang="en-US" sz="20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/>
            </a:r>
            <a:br>
              <a:rPr lang="en-US" sz="20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ru-RU" sz="20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&lt; 90 мм </a:t>
            </a:r>
            <a:r>
              <a:rPr lang="ru-RU" sz="2000" dirty="0" err="1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рт</a:t>
            </a:r>
            <a:r>
              <a:rPr lang="ru-RU" sz="20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. ст., </a:t>
            </a:r>
            <a:r>
              <a:rPr lang="ru-RU" sz="2000" dirty="0" err="1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диастолическое</a:t>
            </a:r>
            <a:r>
              <a:rPr lang="ru-RU" sz="20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артериальное давление &lt; 60 мм </a:t>
            </a:r>
            <a:r>
              <a:rPr lang="ru-RU" sz="2000" dirty="0" err="1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рт</a:t>
            </a:r>
            <a:r>
              <a:rPr lang="ru-RU" sz="20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. ст.).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859907" y="2664026"/>
            <a:ext cx="20732008" cy="1052592"/>
          </a:xfrm>
          <a:prstGeom prst="roundRect">
            <a:avLst>
              <a:gd name="adj" fmla="val 9224"/>
            </a:avLst>
          </a:prstGeom>
          <a:solidFill>
            <a:srgbClr val="0070C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83534" tIns="83534" rIns="83534" bIns="83534" spcCol="38100" anchor="ctr"/>
          <a:lstStyle/>
          <a:p>
            <a:pPr defTabSz="2101265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69635" name="Объект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17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77"/>
          <p:cNvSpPr txBox="1"/>
          <p:nvPr/>
        </p:nvSpPr>
        <p:spPr>
          <a:xfrm>
            <a:off x="2095500" y="684213"/>
            <a:ext cx="17987963" cy="105251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90000"/>
              </a:lnSpc>
            </a:pPr>
            <a:r>
              <a:rPr lang="ru-RU" sz="37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Основные принципы оказания </a:t>
            </a:r>
            <a:r>
              <a:rPr lang="ru-RU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медицинской помощи в амбулаторных условиях </a:t>
            </a:r>
            <a:r>
              <a:rPr lang="ru-RU" sz="37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пациентам с установленным диагнозом COVID-19</a:t>
            </a:r>
            <a:r>
              <a:rPr lang="ru-RU" sz="3700" b="1" dirty="0">
                <a:solidFill>
                  <a:srgbClr val="3E3E3E"/>
                </a:solidFill>
                <a:latin typeface="Arial" pitchFamily="34" charset="0"/>
                <a:cs typeface="Arial" pitchFamily="34" charset="0"/>
              </a:rPr>
              <a:t>.*</a:t>
            </a:r>
          </a:p>
        </p:txBody>
      </p:sp>
      <p:sp>
        <p:nvSpPr>
          <p:cNvPr id="9" name="TextBox 77"/>
          <p:cNvSpPr txBox="1"/>
          <p:nvPr/>
        </p:nvSpPr>
        <p:spPr>
          <a:xfrm>
            <a:off x="1150938" y="2928938"/>
            <a:ext cx="20558125" cy="53975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90000"/>
              </a:lnSpc>
            </a:pPr>
            <a:r>
              <a:rPr lang="ru-RU" sz="3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Медицинская помощь пациенту с положительным результатом теста на </a:t>
            </a:r>
            <a:r>
              <a:rPr lang="en-US" sz="3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COVID-19</a:t>
            </a:r>
            <a:r>
              <a:rPr lang="ru-RU" sz="3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cxnSp>
        <p:nvCxnSpPr>
          <p:cNvPr id="23" name="Прямая соединительная линия 8"/>
          <p:cNvCxnSpPr>
            <a:cxnSpLocks/>
          </p:cNvCxnSpPr>
          <p:nvPr/>
        </p:nvCxnSpPr>
        <p:spPr>
          <a:xfrm>
            <a:off x="2652768" y="17526000"/>
            <a:ext cx="15875508" cy="0"/>
          </a:xfrm>
          <a:prstGeom prst="line">
            <a:avLst/>
          </a:prstGeom>
          <a:noFill/>
          <a:ln w="12700" cap="flat">
            <a:solidFill>
              <a:schemeClr val="bg1">
                <a:lumMod val="50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5" name="Прямоугольник 30"/>
          <p:cNvSpPr/>
          <p:nvPr/>
        </p:nvSpPr>
        <p:spPr>
          <a:xfrm>
            <a:off x="11844338" y="3925888"/>
            <a:ext cx="9366250" cy="735586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>
              <a:spcAft>
                <a:spcPts val="2400"/>
              </a:spcAft>
              <a:buClr>
                <a:srgbClr val="D30102"/>
              </a:buClr>
            </a:pPr>
            <a:r>
              <a:rPr lang="ru-RU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Подлежат госпитализации пациенты:</a:t>
            </a:r>
          </a:p>
          <a:p>
            <a:pPr marL="365760" indent="-365760" eaLnBrk="1">
              <a:spcAft>
                <a:spcPts val="2400"/>
              </a:spcAft>
              <a:buClr>
                <a:srgbClr val="D30102"/>
              </a:buClr>
              <a:buFont typeface="Arial" pitchFamily="34" charset="0"/>
              <a:buChar char="!"/>
            </a:pPr>
            <a:r>
              <a:rPr lang="ru-RU" sz="2800" dirty="0">
                <a:latin typeface="Arial" pitchFamily="34" charset="0"/>
                <a:cs typeface="Arial" pitchFamily="34" charset="0"/>
                <a:sym typeface="Arial" pitchFamily="34" charset="0"/>
              </a:rPr>
              <a:t>у которых есть один или оба признака: </a:t>
            </a:r>
            <a:r>
              <a:rPr lang="en-US" sz="2800" dirty="0">
                <a:latin typeface="Arial" pitchFamily="34" charset="0"/>
                <a:cs typeface="Arial" pitchFamily="34" charset="0"/>
                <a:sym typeface="Arial" pitchFamily="34" charset="0"/>
              </a:rPr>
              <a:t/>
            </a:r>
            <a:br>
              <a:rPr lang="en-US" sz="2800" dirty="0"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ru-RU" sz="2800" b="1" dirty="0">
                <a:latin typeface="Arial" pitchFamily="34" charset="0"/>
                <a:cs typeface="Arial" pitchFamily="34" charset="0"/>
                <a:sym typeface="Arial" pitchFamily="34" charset="0"/>
              </a:rPr>
              <a:t>ЧДД в мин 22 и более, SpO</a:t>
            </a:r>
            <a:r>
              <a:rPr lang="ru-RU" sz="2800" b="1" baseline="-25000" dirty="0">
                <a:latin typeface="Arial" pitchFamily="34" charset="0"/>
                <a:cs typeface="Arial" pitchFamily="34" charset="0"/>
                <a:sym typeface="Arial" pitchFamily="34" charset="0"/>
              </a:rPr>
              <a:t>2</a:t>
            </a:r>
            <a:r>
              <a:rPr lang="ru-RU" sz="2800" b="1" dirty="0">
                <a:latin typeface="Arial" pitchFamily="34" charset="0"/>
                <a:cs typeface="Arial" pitchFamily="34" charset="0"/>
                <a:sym typeface="Arial" pitchFamily="34" charset="0"/>
              </a:rPr>
              <a:t> менее 93%;</a:t>
            </a:r>
            <a:endParaRPr lang="ru-RU" sz="2800" dirty="0"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365760" indent="-365760" eaLnBrk="1">
              <a:spcAft>
                <a:spcPts val="2400"/>
              </a:spcAft>
              <a:buClr>
                <a:srgbClr val="D30102"/>
              </a:buClr>
              <a:buFont typeface="Arial" pitchFamily="34" charset="0"/>
              <a:buChar char="!"/>
            </a:pPr>
            <a:r>
              <a:rPr lang="ru-RU" sz="2800" dirty="0">
                <a:latin typeface="Arial" pitchFamily="34" charset="0"/>
                <a:cs typeface="Arial" pitchFamily="34" charset="0"/>
                <a:sym typeface="Arial" pitchFamily="34" charset="0"/>
              </a:rPr>
              <a:t>при легком течении заболевания, при </a:t>
            </a:r>
            <a:r>
              <a:rPr lang="ru-RU" sz="2800" b="1" dirty="0">
                <a:latin typeface="Arial" pitchFamily="34" charset="0"/>
                <a:cs typeface="Arial" pitchFamily="34" charset="0"/>
                <a:sym typeface="Arial" pitchFamily="34" charset="0"/>
              </a:rPr>
              <a:t>возрасте </a:t>
            </a:r>
            <a:br>
              <a:rPr lang="ru-RU" sz="2800" b="1" dirty="0"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ru-RU" sz="2800" b="1" dirty="0">
                <a:latin typeface="Arial" pitchFamily="34" charset="0"/>
                <a:cs typeface="Arial" pitchFamily="34" charset="0"/>
                <a:sym typeface="Arial" pitchFamily="34" charset="0"/>
              </a:rPr>
              <a:t>более 65 лет </a:t>
            </a:r>
            <a:r>
              <a:rPr lang="ru-RU" sz="2800" dirty="0">
                <a:latin typeface="Arial" pitchFamily="34" charset="0"/>
                <a:cs typeface="Arial" pitchFamily="34" charset="0"/>
                <a:sym typeface="Arial" pitchFamily="34" charset="0"/>
              </a:rPr>
              <a:t>и/или относящимися </a:t>
            </a:r>
            <a:br>
              <a:rPr lang="ru-RU" sz="2800" dirty="0"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ru-RU" sz="2800" dirty="0">
                <a:latin typeface="Arial" pitchFamily="34" charset="0"/>
                <a:cs typeface="Arial" pitchFamily="34" charset="0"/>
                <a:sym typeface="Arial" pitchFamily="34" charset="0"/>
              </a:rPr>
              <a:t>к группам риска;</a:t>
            </a:r>
          </a:p>
          <a:p>
            <a:pPr marL="365760" indent="-365760" eaLnBrk="1">
              <a:spcAft>
                <a:spcPts val="2400"/>
              </a:spcAft>
              <a:buClr>
                <a:srgbClr val="D30102"/>
              </a:buClr>
              <a:buFont typeface="Arial" pitchFamily="34" charset="0"/>
              <a:buChar char="!"/>
            </a:pPr>
            <a:r>
              <a:rPr lang="ru-RU" sz="2800" b="1" dirty="0">
                <a:latin typeface="Arial" pitchFamily="34" charset="0"/>
                <a:cs typeface="Arial" pitchFamily="34" charset="0"/>
                <a:sym typeface="Arial" pitchFamily="34" charset="0"/>
              </a:rPr>
              <a:t>совместно проживающие</a:t>
            </a:r>
            <a:r>
              <a:rPr lang="ru-RU" sz="2800" dirty="0">
                <a:latin typeface="Arial" pitchFamily="34" charset="0"/>
                <a:cs typeface="Arial" pitchFamily="34" charset="0"/>
                <a:sym typeface="Arial" pitchFamily="34" charset="0"/>
              </a:rPr>
              <a:t> с лицами, относящимися к группам риска и невозможности их отселения;</a:t>
            </a:r>
          </a:p>
          <a:p>
            <a:pPr marL="365760" indent="-365760" eaLnBrk="1">
              <a:spcAft>
                <a:spcPts val="2400"/>
              </a:spcAft>
              <a:buClr>
                <a:srgbClr val="D30102"/>
              </a:buClr>
              <a:buFont typeface="Arial" pitchFamily="34" charset="0"/>
              <a:buChar char="!"/>
            </a:pPr>
            <a:r>
              <a:rPr lang="ru-RU" sz="2800" dirty="0">
                <a:latin typeface="Arial" pitchFamily="34" charset="0"/>
                <a:cs typeface="Arial" pitchFamily="34" charset="0"/>
                <a:sym typeface="Arial" pitchFamily="34" charset="0"/>
              </a:rPr>
              <a:t>при легком течении заболевания </a:t>
            </a:r>
            <a:br>
              <a:rPr lang="ru-RU" sz="2800" dirty="0"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ru-RU" sz="2800" b="1" dirty="0">
                <a:latin typeface="Arial" pitchFamily="34" charset="0"/>
                <a:cs typeface="Arial" pitchFamily="34" charset="0"/>
                <a:sym typeface="Arial" pitchFamily="34" charset="0"/>
              </a:rPr>
              <a:t>у детей относящихся к группе риска</a:t>
            </a:r>
            <a:br>
              <a:rPr lang="ru-RU" sz="2800" b="1" dirty="0"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ru-RU" sz="2800" dirty="0">
                <a:latin typeface="Arial" pitchFamily="34" charset="0"/>
                <a:cs typeface="Arial" pitchFamily="34" charset="0"/>
                <a:sym typeface="Arial" pitchFamily="34" charset="0"/>
              </a:rPr>
              <a:t>при наличии у них симптомов острых респираторных вирусных инфекций;</a:t>
            </a:r>
          </a:p>
          <a:p>
            <a:pPr marL="365760" indent="-365760" eaLnBrk="1">
              <a:spcAft>
                <a:spcPts val="2400"/>
              </a:spcAft>
              <a:buClr>
                <a:srgbClr val="D30102"/>
              </a:buClr>
              <a:buFont typeface="Arial" pitchFamily="34" charset="0"/>
              <a:buChar char="!"/>
            </a:pPr>
            <a:r>
              <a:rPr lang="ru-RU" sz="2800" b="1" dirty="0">
                <a:latin typeface="Arial" pitchFamily="34" charset="0"/>
                <a:cs typeface="Arial" pitchFamily="34" charset="0"/>
                <a:sym typeface="Arial" pitchFamily="34" charset="0"/>
              </a:rPr>
              <a:t>беременные.</a:t>
            </a:r>
            <a:endParaRPr lang="ru-RU" sz="2800" dirty="0"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10" name="TextBox 77"/>
          <p:cNvSpPr txBox="1"/>
          <p:nvPr/>
        </p:nvSpPr>
        <p:spPr>
          <a:xfrm>
            <a:off x="550863" y="696913"/>
            <a:ext cx="1827212" cy="55403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90000"/>
              </a:lnSpc>
            </a:pPr>
            <a:r>
              <a:rPr lang="ru-RU" b="1" dirty="0">
                <a:solidFill>
                  <a:srgbClr val="353535"/>
                </a:solidFill>
                <a:latin typeface="Arial" pitchFamily="34" charset="0"/>
                <a:cs typeface="Arial" pitchFamily="34" charset="0"/>
              </a:rPr>
              <a:t>п.</a:t>
            </a:r>
            <a:r>
              <a:rPr lang="en-US" b="1" dirty="0">
                <a:solidFill>
                  <a:srgbClr val="35353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353535"/>
                </a:solidFill>
                <a:latin typeface="Arial" pitchFamily="34" charset="0"/>
                <a:cs typeface="Arial" pitchFamily="34" charset="0"/>
              </a:rPr>
              <a:t>9.5.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65213" y="3925888"/>
            <a:ext cx="9950450" cy="114792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>
              <a:spcAft>
                <a:spcPts val="2400"/>
              </a:spcAft>
              <a:buClr>
                <a:srgbClr val="D30102"/>
              </a:buClr>
            </a:pPr>
            <a:r>
              <a:rPr lang="ru-RU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Амбулаторное лечение: </a:t>
            </a:r>
          </a:p>
          <a:p>
            <a:pPr marL="365760" indent="-365760" eaLnBrk="1">
              <a:spcAft>
                <a:spcPts val="2400"/>
              </a:spcAft>
              <a:buClr>
                <a:srgbClr val="0070C0"/>
              </a:buClr>
              <a:buFont typeface="Wingdings" pitchFamily="2" charset="2"/>
              <a:buChar char="ü"/>
            </a:pPr>
            <a:r>
              <a:rPr lang="ru-RU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при</a:t>
            </a:r>
            <a:r>
              <a:rPr lang="ru-RU" sz="3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легком течении заболевания </a:t>
            </a:r>
            <a:br>
              <a:rPr lang="ru-RU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или отсутствии клинических проявлений;</a:t>
            </a:r>
          </a:p>
          <a:p>
            <a:pPr marL="365760" indent="-365760" eaLnBrk="1">
              <a:spcAft>
                <a:spcPts val="2400"/>
              </a:spcAft>
              <a:buClr>
                <a:srgbClr val="0070C0"/>
              </a:buClr>
              <a:buFont typeface="Wingdings" pitchFamily="2" charset="2"/>
              <a:buChar char="ü"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пациент должен быть проинформирован </a:t>
            </a:r>
            <a:br>
              <a:rPr lang="ru-RU" sz="2800" dirty="0">
                <a:latin typeface="Arial" pitchFamily="34" charset="0"/>
                <a:cs typeface="Arial" pitchFamily="34" charset="0"/>
              </a:rPr>
            </a:br>
            <a:r>
              <a:rPr lang="ru-RU" sz="2800" dirty="0">
                <a:latin typeface="Arial" pitchFamily="34" charset="0"/>
                <a:cs typeface="Arial" pitchFamily="34" charset="0"/>
              </a:rPr>
              <a:t>о возможных способах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обращения за медицинской помощью при ухудшении состояния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365760" indent="-365760" eaLnBrk="1">
              <a:spcAft>
                <a:spcPts val="2400"/>
              </a:spcAft>
              <a:buClr>
                <a:srgbClr val="0070C0"/>
              </a:buClr>
              <a:buFont typeface="Wingdings" pitchFamily="2" charset="2"/>
              <a:buChar char="ü"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лица, проживающие с пациентом должны быть проинформированы о необходимости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временного проживания в другом месте;</a:t>
            </a:r>
          </a:p>
          <a:p>
            <a:pPr marL="365760" indent="-365760" eaLnBrk="1">
              <a:spcAft>
                <a:spcPts val="2400"/>
              </a:spcAft>
              <a:buClr>
                <a:srgbClr val="0070C0"/>
              </a:buClr>
              <a:buFont typeface="Wingdings" pitchFamily="2" charset="2"/>
              <a:buChar char="ü"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необходимо оформить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согласие на оказание медицинской помощи в амбулаторных условиях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>
                <a:latin typeface="Arial" pitchFamily="34" charset="0"/>
                <a:cs typeface="Arial" pitchFamily="34" charset="0"/>
              </a:rPr>
            </a:br>
            <a:r>
              <a:rPr lang="ru-RU" sz="2800" dirty="0">
                <a:latin typeface="Arial" pitchFamily="34" charset="0"/>
                <a:cs typeface="Arial" pitchFamily="34" charset="0"/>
              </a:rPr>
              <a:t>и соблюдение режима изоляции;</a:t>
            </a:r>
          </a:p>
          <a:p>
            <a:pPr marL="365760" indent="-365760" eaLnBrk="1">
              <a:spcAft>
                <a:spcPts val="2400"/>
              </a:spcAft>
              <a:buClr>
                <a:srgbClr val="0070C0"/>
              </a:buClr>
              <a:buFont typeface="Wingdings" pitchFamily="2" charset="2"/>
              <a:buChar char="ü"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пациент и лица, проживающие с ним, должны быть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проинформированы об ответственности </a:t>
            </a:r>
            <a:br>
              <a:rPr lang="ru-RU" sz="2800" b="1" dirty="0">
                <a:latin typeface="Arial" pitchFamily="34" charset="0"/>
                <a:cs typeface="Arial" pitchFamily="34" charset="0"/>
              </a:rPr>
            </a:br>
            <a:r>
              <a:rPr lang="ru-RU" sz="2800" dirty="0">
                <a:latin typeface="Arial" pitchFamily="34" charset="0"/>
                <a:cs typeface="Arial" pitchFamily="34" charset="0"/>
              </a:rPr>
              <a:t>за нарушение санитарно-эпидемиологических правил; </a:t>
            </a:r>
          </a:p>
          <a:p>
            <a:pPr marL="365760" indent="-365760" eaLnBrk="1">
              <a:spcAft>
                <a:spcPts val="2400"/>
              </a:spcAft>
              <a:buClr>
                <a:srgbClr val="0070C0"/>
              </a:buClr>
              <a:buFont typeface="Wingdings" pitchFamily="2" charset="2"/>
              <a:buChar char="ü"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обеспечены информационными материалами </a:t>
            </a:r>
            <a:br>
              <a:rPr lang="ru-RU" sz="2800" b="1" dirty="0">
                <a:latin typeface="Arial" pitchFamily="34" charset="0"/>
                <a:cs typeface="Arial" pitchFamily="34" charset="0"/>
              </a:rPr>
            </a:br>
            <a:r>
              <a:rPr lang="ru-RU" sz="2800" dirty="0">
                <a:latin typeface="Arial" pitchFamily="34" charset="0"/>
                <a:cs typeface="Arial" pitchFamily="34" charset="0"/>
              </a:rPr>
              <a:t>по вопросам ухода за пациентами и общими рекомендациями по защите от инфекций, передающихся воздушно-капельным </a:t>
            </a:r>
            <a:br>
              <a:rPr lang="ru-RU" sz="2800" dirty="0">
                <a:latin typeface="Arial" pitchFamily="34" charset="0"/>
                <a:cs typeface="Arial" pitchFamily="34" charset="0"/>
              </a:rPr>
            </a:br>
            <a:r>
              <a:rPr lang="ru-RU" sz="2800" dirty="0">
                <a:latin typeface="Arial" pitchFamily="34" charset="0"/>
                <a:cs typeface="Arial" pitchFamily="34" charset="0"/>
              </a:rPr>
              <a:t>и контактным путем. </a:t>
            </a:r>
          </a:p>
          <a:p>
            <a:pPr eaLnBrk="1">
              <a:spcAft>
                <a:spcPts val="2400"/>
              </a:spcAft>
              <a:buClr>
                <a:srgbClr val="D30102"/>
              </a:buClr>
              <a:buFont typeface="Wingdings" pitchFamily="2" charset="2"/>
              <a:buChar char="ü"/>
            </a:pPr>
            <a:endParaRPr lang="ru-RU" sz="3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Прямая соединительная линия 8"/>
          <p:cNvCxnSpPr>
            <a:cxnSpLocks/>
          </p:cNvCxnSpPr>
          <p:nvPr/>
        </p:nvCxnSpPr>
        <p:spPr>
          <a:xfrm>
            <a:off x="1150375" y="14690725"/>
            <a:ext cx="20244077" cy="0"/>
          </a:xfrm>
          <a:prstGeom prst="line">
            <a:avLst/>
          </a:prstGeom>
          <a:noFill/>
          <a:ln w="12700" cap="flat">
            <a:solidFill>
              <a:schemeClr val="bg1">
                <a:lumMod val="50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Прямая соединительная линия 8"/>
          <p:cNvCxnSpPr>
            <a:cxnSpLocks/>
          </p:cNvCxnSpPr>
          <p:nvPr/>
        </p:nvCxnSpPr>
        <p:spPr>
          <a:xfrm flipV="1">
            <a:off x="11234738" y="4093703"/>
            <a:ext cx="0" cy="10466359"/>
          </a:xfrm>
          <a:prstGeom prst="line">
            <a:avLst/>
          </a:prstGeom>
          <a:noFill/>
          <a:ln w="12700" cap="flat">
            <a:solidFill>
              <a:schemeClr val="bg1">
                <a:lumMod val="50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Прямоугольник 1"/>
          <p:cNvSpPr>
            <a:spLocks noChangeArrowheads="1"/>
          </p:cNvSpPr>
          <p:nvPr/>
        </p:nvSpPr>
        <p:spPr bwMode="auto">
          <a:xfrm>
            <a:off x="1065213" y="14699970"/>
            <a:ext cx="190849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/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*Алгоритм действий медицинских работников, оказывающих медицинскую помощь в амбулаторных условиях, в том числе на дому, пациентам с острыми респираторными вирусными инфекциями представлен в приложении 14.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268C85F-181E-3048-B5E6-533679A73EEF}"/>
              </a:ext>
            </a:extLst>
          </p:cNvPr>
          <p:cNvCxnSpPr>
            <a:cxnSpLocks/>
          </p:cNvCxnSpPr>
          <p:nvPr/>
        </p:nvCxnSpPr>
        <p:spPr>
          <a:xfrm>
            <a:off x="804860" y="2236788"/>
            <a:ext cx="12039600" cy="0"/>
          </a:xfrm>
          <a:prstGeom prst="line">
            <a:avLst/>
          </a:prstGeom>
          <a:noFill/>
          <a:ln w="190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E8EC9DB-AFE0-9B4C-8471-39EB0A3D9A80}"/>
              </a:ext>
            </a:extLst>
          </p:cNvPr>
          <p:cNvCxnSpPr>
            <a:cxnSpLocks/>
          </p:cNvCxnSpPr>
          <p:nvPr/>
        </p:nvCxnSpPr>
        <p:spPr>
          <a:xfrm>
            <a:off x="804860" y="2197823"/>
            <a:ext cx="3263901" cy="0"/>
          </a:xfrm>
          <a:prstGeom prst="line">
            <a:avLst/>
          </a:prstGeom>
          <a:noFill/>
          <a:ln w="73025" cap="flat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02750374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7"/>
          <p:cNvSpPr/>
          <p:nvPr/>
        </p:nvSpPr>
        <p:spPr>
          <a:xfrm>
            <a:off x="880200" y="2672641"/>
            <a:ext cx="20283929" cy="1820985"/>
          </a:xfrm>
          <a:prstGeom prst="roundRect">
            <a:avLst>
              <a:gd name="adj" fmla="val 8506"/>
            </a:avLst>
          </a:prstGeom>
          <a:solidFill>
            <a:schemeClr val="accent2">
              <a:lumMod val="20000"/>
              <a:lumOff val="80000"/>
            </a:schemeClr>
          </a:solidFill>
          <a:ln w="38100" cap="flat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83534" tIns="83534" rIns="83534" bIns="83534" spcCol="38100" anchor="ctr"/>
          <a:lstStyle/>
          <a:p>
            <a:pPr defTabSz="2101265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ln w="57150">
                <a:solidFill>
                  <a:schemeClr val="accent1">
                    <a:lumMod val="75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Open Sans"/>
              <a:ea typeface="Open Sans"/>
              <a:cs typeface="Open Sans"/>
              <a:sym typeface="Arial" panose="020B0604020202020204" pitchFamily="34" charset="0"/>
            </a:endParaRPr>
          </a:p>
        </p:txBody>
      </p:sp>
      <p:sp>
        <p:nvSpPr>
          <p:cNvPr id="15" name="Скругленный прямоугольник 17"/>
          <p:cNvSpPr/>
          <p:nvPr/>
        </p:nvSpPr>
        <p:spPr>
          <a:xfrm>
            <a:off x="12103768" y="4807309"/>
            <a:ext cx="9100465" cy="9396371"/>
          </a:xfrm>
          <a:prstGeom prst="roundRect">
            <a:avLst>
              <a:gd name="adj" fmla="val 2626"/>
            </a:avLst>
          </a:prstGeom>
          <a:solidFill>
            <a:srgbClr val="FFECEB"/>
          </a:solidFill>
          <a:ln w="381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83534" tIns="83534" rIns="83534" bIns="83534" spcCol="38100" anchor="ctr"/>
          <a:lstStyle/>
          <a:p>
            <a:pPr defTabSz="2101265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latin typeface="Open Sans"/>
              <a:ea typeface="Open Sans"/>
              <a:cs typeface="Open Sans"/>
              <a:sym typeface="Arial" panose="020B0604020202020204" pitchFamily="34" charset="0"/>
            </a:endParaRPr>
          </a:p>
        </p:txBody>
      </p:sp>
      <p:sp>
        <p:nvSpPr>
          <p:cNvPr id="16" name="Скругленный прямоугольник 17"/>
          <p:cNvSpPr/>
          <p:nvPr/>
        </p:nvSpPr>
        <p:spPr>
          <a:xfrm>
            <a:off x="880199" y="4826357"/>
            <a:ext cx="10694179" cy="9377323"/>
          </a:xfrm>
          <a:prstGeom prst="roundRect">
            <a:avLst>
              <a:gd name="adj" fmla="val 2697"/>
            </a:avLst>
          </a:prstGeom>
          <a:solidFill>
            <a:schemeClr val="accent4">
              <a:lumMod val="20000"/>
              <a:lumOff val="80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83534" tIns="83534" rIns="83534" bIns="83534" spcCol="38100" anchor="ctr"/>
          <a:lstStyle/>
          <a:p>
            <a:pPr defTabSz="2101265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latin typeface="Open Sans"/>
              <a:ea typeface="Open Sans"/>
              <a:cs typeface="Open Sans"/>
              <a:sym typeface="Arial" panose="020B0604020202020204" pitchFamily="34" charset="0"/>
            </a:endParaRPr>
          </a:p>
        </p:txBody>
      </p:sp>
      <p:graphicFrame>
        <p:nvGraphicFramePr>
          <p:cNvPr id="71685" name="Объект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05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77"/>
          <p:cNvSpPr txBox="1"/>
          <p:nvPr/>
        </p:nvSpPr>
        <p:spPr>
          <a:xfrm>
            <a:off x="2161855" y="741367"/>
            <a:ext cx="16502063" cy="1107996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90000"/>
              </a:lnSpc>
            </a:pPr>
            <a:r>
              <a:rPr lang="ru-RU" b="1" dirty="0">
                <a:solidFill>
                  <a:schemeClr val="tx1"/>
                </a:solidFill>
                <a:latin typeface="+mn-lt"/>
              </a:rPr>
              <a:t>Правила формулировки диагноза, кодирования по мкб-10 </a:t>
            </a:r>
            <a:r>
              <a:rPr lang="en-US" b="1" dirty="0">
                <a:solidFill>
                  <a:schemeClr val="tx1"/>
                </a:solidFill>
                <a:latin typeface="+mn-lt"/>
              </a:rPr>
              <a:t/>
            </a:r>
            <a:br>
              <a:rPr lang="en-US" b="1" dirty="0">
                <a:solidFill>
                  <a:schemeClr val="tx1"/>
                </a:solidFill>
                <a:latin typeface="+mn-lt"/>
              </a:rPr>
            </a:br>
            <a:r>
              <a:rPr lang="ru-RU" b="1" dirty="0">
                <a:solidFill>
                  <a:schemeClr val="tx1"/>
                </a:solidFill>
                <a:latin typeface="+mn-lt"/>
              </a:rPr>
              <a:t>и </a:t>
            </a:r>
            <a:r>
              <a:rPr lang="ru-RU" b="1" dirty="0">
                <a:solidFill>
                  <a:srgbClr val="C00000"/>
                </a:solidFill>
                <a:latin typeface="+mn-lt"/>
              </a:rPr>
              <a:t>учет пациентов с covid-19 в информационном ресурсе</a:t>
            </a:r>
            <a:endParaRPr lang="ru-RU" b="1" dirty="0">
              <a:solidFill>
                <a:srgbClr val="C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9" name="TextBox 77"/>
          <p:cNvSpPr txBox="1"/>
          <p:nvPr/>
        </p:nvSpPr>
        <p:spPr>
          <a:xfrm>
            <a:off x="858838" y="696913"/>
            <a:ext cx="2228850" cy="55403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90000"/>
              </a:lnSpc>
            </a:pPr>
            <a:r>
              <a:rPr lang="ru-RU" b="1" dirty="0">
                <a:solidFill>
                  <a:srgbClr val="353535"/>
                </a:solidFill>
                <a:latin typeface="Arial" pitchFamily="34" charset="0"/>
                <a:cs typeface="Arial" pitchFamily="34" charset="0"/>
              </a:rPr>
              <a:t>п.10</a:t>
            </a:r>
            <a:r>
              <a:rPr lang="en-US" b="1" dirty="0">
                <a:solidFill>
                  <a:srgbClr val="353535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b="1" dirty="0">
              <a:solidFill>
                <a:srgbClr val="35353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Прямоугольник 16"/>
          <p:cNvSpPr/>
          <p:nvPr/>
        </p:nvSpPr>
        <p:spPr>
          <a:xfrm>
            <a:off x="1111250" y="2770188"/>
            <a:ext cx="19915188" cy="16160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>
              <a:spcAft>
                <a:spcPts val="1200"/>
              </a:spcAft>
            </a:pPr>
            <a:r>
              <a:rPr lang="ru-RU" sz="3500" dirty="0">
                <a:latin typeface="+mn-lt"/>
              </a:rPr>
              <a:t>В целях сбора сведений информации о пациентах с новой </a:t>
            </a:r>
            <a:r>
              <a:rPr lang="ru-RU" sz="3500" dirty="0" err="1">
                <a:latin typeface="+mn-lt"/>
              </a:rPr>
              <a:t>коронавирусной</a:t>
            </a:r>
            <a:r>
              <a:rPr lang="ru-RU" sz="3500" dirty="0">
                <a:latin typeface="+mn-lt"/>
              </a:rPr>
              <a:t> инфекцией, </a:t>
            </a:r>
            <a:r>
              <a:rPr lang="en-US" sz="3500" dirty="0">
                <a:latin typeface="+mn-lt"/>
              </a:rPr>
              <a:t/>
            </a:r>
            <a:br>
              <a:rPr lang="en-US" sz="3500" dirty="0">
                <a:latin typeface="+mn-lt"/>
              </a:rPr>
            </a:br>
            <a:r>
              <a:rPr lang="ru-RU" sz="3500" dirty="0">
                <a:latin typeface="+mn-lt"/>
              </a:rPr>
              <a:t>а также лицах с пневмонией, разработана информационная система</a:t>
            </a:r>
            <a:r>
              <a:rPr lang="en-US" sz="3500" dirty="0">
                <a:latin typeface="+mn-lt"/>
              </a:rPr>
              <a:t>*</a:t>
            </a:r>
            <a:r>
              <a:rPr lang="ru-RU" sz="3500" dirty="0">
                <a:latin typeface="+mn-lt"/>
              </a:rPr>
              <a:t>, которая размещена </a:t>
            </a:r>
            <a:r>
              <a:rPr lang="en-US" sz="3500" dirty="0">
                <a:latin typeface="+mn-lt"/>
              </a:rPr>
              <a:t/>
            </a:r>
            <a:br>
              <a:rPr lang="en-US" sz="3500" dirty="0">
                <a:latin typeface="+mn-lt"/>
              </a:rPr>
            </a:br>
            <a:r>
              <a:rPr lang="ru-RU" sz="3500" dirty="0">
                <a:latin typeface="+mn-lt"/>
              </a:rPr>
              <a:t>по адресу: </a:t>
            </a:r>
            <a:r>
              <a:rPr lang="ru-RU" sz="3500" b="1" dirty="0">
                <a:latin typeface="+mn-lt"/>
              </a:rPr>
              <a:t>https://covid.egisz.rosminzdrav.ru</a:t>
            </a:r>
            <a:endParaRPr lang="ru-RU" sz="3500" b="1" dirty="0">
              <a:solidFill>
                <a:schemeClr val="bg1"/>
              </a:solidFill>
              <a:latin typeface="+mn-lt"/>
              <a:cs typeface="Arial" pitchFamily="34" charset="0"/>
              <a:sym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09337" y="5033963"/>
            <a:ext cx="10583217" cy="8940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/>
            <a:r>
              <a:rPr lang="ru-RU" sz="3200" b="1" dirty="0">
                <a:latin typeface="+mn-lt"/>
                <a:cs typeface="Arial" pitchFamily="34" charset="0"/>
              </a:rPr>
              <a:t>Сведения направляются в установленные сроки: </a:t>
            </a:r>
          </a:p>
          <a:p>
            <a:pPr marL="457200" indent="-457200" eaLnBrk="1">
              <a:buClr>
                <a:srgbClr val="0070C0"/>
              </a:buClr>
              <a:buFont typeface="Wingdings" pitchFamily="2" charset="2"/>
              <a:buChar char="§"/>
            </a:pPr>
            <a:r>
              <a:rPr lang="ru-RU" sz="2800" dirty="0">
                <a:latin typeface="+mn-lt"/>
                <a:cs typeface="Arial" pitchFamily="34" charset="0"/>
              </a:rPr>
              <a:t>в течение 2 ч с момента установления диагноза </a:t>
            </a:r>
            <a:r>
              <a:rPr lang="en-US" sz="2800" dirty="0">
                <a:latin typeface="+mn-lt"/>
                <a:cs typeface="Arial" pitchFamily="34" charset="0"/>
              </a:rPr>
              <a:t/>
            </a:r>
            <a:br>
              <a:rPr lang="en-US" sz="2800" dirty="0">
                <a:latin typeface="+mn-lt"/>
                <a:cs typeface="Arial" pitchFamily="34" charset="0"/>
              </a:rPr>
            </a:br>
            <a:r>
              <a:rPr lang="ru-RU" sz="2800" dirty="0">
                <a:latin typeface="+mn-lt"/>
                <a:cs typeface="Arial" pitchFamily="34" charset="0"/>
              </a:rPr>
              <a:t>COVID-19 или госпитализации пациента с признаками пневмонии;</a:t>
            </a:r>
          </a:p>
          <a:p>
            <a:pPr marL="457200" indent="-457200" eaLnBrk="1">
              <a:buClr>
                <a:srgbClr val="0070C0"/>
              </a:buClr>
              <a:buFont typeface="Wingdings" pitchFamily="2" charset="2"/>
              <a:buChar char="§"/>
            </a:pPr>
            <a:r>
              <a:rPr lang="ru-RU" sz="2800" dirty="0">
                <a:latin typeface="+mn-lt"/>
                <a:cs typeface="Arial" pitchFamily="34" charset="0"/>
              </a:rPr>
              <a:t>в течение 2 ч с момента получения результатов лабораторных исследований.</a:t>
            </a:r>
          </a:p>
          <a:p>
            <a:pPr eaLnBrk="1">
              <a:spcBef>
                <a:spcPts val="1200"/>
              </a:spcBef>
            </a:pPr>
            <a:r>
              <a:rPr lang="ru-RU" sz="3200" b="1" dirty="0">
                <a:latin typeface="+mn-lt"/>
                <a:cs typeface="Arial" pitchFamily="34" charset="0"/>
              </a:rPr>
              <a:t>Указываются сведения о пациенте: </a:t>
            </a:r>
            <a:r>
              <a:rPr lang="ru-RU" sz="3200" b="1" dirty="0">
                <a:solidFill>
                  <a:srgbClr val="3E3E3E"/>
                </a:solidFill>
                <a:latin typeface="+mn-lt"/>
                <a:cs typeface="Arial" pitchFamily="34" charset="0"/>
              </a:rPr>
              <a:t> </a:t>
            </a:r>
          </a:p>
          <a:p>
            <a:pPr marL="457200" indent="-457200" eaLnBrk="1">
              <a:spcBef>
                <a:spcPts val="0"/>
              </a:spcBef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r>
              <a:rPr lang="ru-RU" sz="2800" dirty="0">
                <a:latin typeface="+mn-lt"/>
              </a:rPr>
              <a:t>дата появления клинических симптомов; </a:t>
            </a:r>
          </a:p>
          <a:p>
            <a:pPr marL="457200" indent="-457200" eaLnBrk="1">
              <a:spcBef>
                <a:spcPts val="0"/>
              </a:spcBef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r>
              <a:rPr lang="ru-RU" sz="2800" dirty="0">
                <a:latin typeface="+mn-lt"/>
              </a:rPr>
              <a:t>диагноз (указывается код по МКБ-10);</a:t>
            </a:r>
          </a:p>
          <a:p>
            <a:pPr marL="457200" indent="-457200" eaLnBrk="1">
              <a:spcBef>
                <a:spcPts val="0"/>
              </a:spcBef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r>
              <a:rPr lang="ru-RU" sz="2800" dirty="0">
                <a:latin typeface="+mn-lt"/>
              </a:rPr>
              <a:t>дата постановки диагноза; </a:t>
            </a:r>
          </a:p>
          <a:p>
            <a:pPr marL="457200" indent="-457200" eaLnBrk="1">
              <a:spcBef>
                <a:spcPts val="0"/>
              </a:spcBef>
              <a:buClr>
                <a:srgbClr val="0070C0"/>
              </a:buClr>
              <a:buFont typeface="Wingdings" pitchFamily="2" charset="2"/>
              <a:buChar char="§"/>
            </a:pPr>
            <a:r>
              <a:rPr lang="ru-RU" sz="2800" dirty="0">
                <a:latin typeface="+mn-lt"/>
              </a:rPr>
              <a:t>наличие сопутствующих заболеваний;</a:t>
            </a:r>
          </a:p>
          <a:p>
            <a:pPr marL="457200" indent="-457200" eaLnBrk="1">
              <a:spcBef>
                <a:spcPts val="0"/>
              </a:spcBef>
              <a:buClr>
                <a:srgbClr val="0070C0"/>
              </a:buClr>
              <a:buFont typeface="Wingdings" pitchFamily="2" charset="2"/>
              <a:buChar char="§"/>
            </a:pPr>
            <a:r>
              <a:rPr lang="ru-RU" sz="2800" dirty="0">
                <a:latin typeface="+mn-lt"/>
              </a:rPr>
              <a:t>наличие беременности;</a:t>
            </a:r>
          </a:p>
          <a:p>
            <a:pPr marL="457200" indent="-457200" eaLnBrk="1">
              <a:spcBef>
                <a:spcPts val="0"/>
              </a:spcBef>
              <a:buClr>
                <a:srgbClr val="0070C0"/>
              </a:buClr>
              <a:buFont typeface="Wingdings" pitchFamily="2" charset="2"/>
              <a:buChar char="§"/>
            </a:pPr>
            <a:r>
              <a:rPr lang="ru-RU" sz="2800" dirty="0">
                <a:latin typeface="+mn-lt"/>
              </a:rPr>
              <a:t>сведения о вакцинации (грипп и пневмококковая инф.).</a:t>
            </a:r>
            <a:endParaRPr lang="en-US" sz="2800" dirty="0">
              <a:latin typeface="+mn-lt"/>
            </a:endParaRPr>
          </a:p>
          <a:p>
            <a:pPr eaLnBrk="1">
              <a:spcBef>
                <a:spcPts val="1200"/>
              </a:spcBef>
              <a:buClr>
                <a:srgbClr val="D30102"/>
              </a:buClr>
            </a:pPr>
            <a:r>
              <a:rPr lang="ru-RU" sz="2800" b="1" dirty="0">
                <a:latin typeface="+mn-lt"/>
              </a:rPr>
              <a:t>Необходимо ежедневно обновлять информацию</a:t>
            </a:r>
          </a:p>
          <a:p>
            <a:pPr marL="457200" indent="-457200" eaLnBrk="1">
              <a:spcBef>
                <a:spcPts val="600"/>
              </a:spcBef>
              <a:buClr>
                <a:srgbClr val="0070C0"/>
              </a:buClr>
              <a:buFont typeface="Wingdings" pitchFamily="2" charset="2"/>
              <a:buChar char="§"/>
            </a:pPr>
            <a:r>
              <a:rPr lang="ru-RU" sz="2800" dirty="0">
                <a:latin typeface="+mn-lt"/>
              </a:rPr>
              <a:t>сведения о проводимом лечении: </a:t>
            </a:r>
          </a:p>
          <a:p>
            <a:pPr marL="457200" indent="-457200" eaLnBrk="1">
              <a:tabLst>
                <a:tab pos="1036638" algn="l"/>
              </a:tabLst>
            </a:pPr>
            <a:r>
              <a:rPr lang="en-US" sz="2800" dirty="0">
                <a:latin typeface="+mn-lt"/>
              </a:rPr>
              <a:t>	</a:t>
            </a:r>
            <a:r>
              <a:rPr lang="ru-RU" sz="2800" dirty="0">
                <a:latin typeface="+mn-lt"/>
              </a:rPr>
              <a:t>− противовирусное лечение; </a:t>
            </a:r>
          </a:p>
          <a:p>
            <a:pPr marL="457200" indent="-457200" eaLnBrk="1">
              <a:tabLst>
                <a:tab pos="1036638" algn="l"/>
              </a:tabLst>
            </a:pPr>
            <a:r>
              <a:rPr lang="en-US" sz="2800" dirty="0">
                <a:latin typeface="+mn-lt"/>
              </a:rPr>
              <a:t>	</a:t>
            </a:r>
            <a:r>
              <a:rPr lang="ru-RU" sz="2800" dirty="0">
                <a:latin typeface="+mn-lt"/>
              </a:rPr>
              <a:t>− респираторная поддержка (ИВЛ, ЭКМО); </a:t>
            </a:r>
          </a:p>
          <a:p>
            <a:pPr marL="457200" indent="-457200" eaLnBrk="1">
              <a:spcBef>
                <a:spcPts val="600"/>
              </a:spcBef>
              <a:buClr>
                <a:srgbClr val="0070C0"/>
              </a:buClr>
              <a:buFont typeface="Wingdings" pitchFamily="2" charset="2"/>
              <a:buChar char="§"/>
            </a:pPr>
            <a:r>
              <a:rPr lang="ru-RU" sz="2800" dirty="0">
                <a:latin typeface="+mn-lt"/>
              </a:rPr>
              <a:t>уровень сатурации кислорода в крови; </a:t>
            </a:r>
          </a:p>
          <a:p>
            <a:pPr marL="457200" indent="-457200" eaLnBrk="1">
              <a:spcBef>
                <a:spcPts val="600"/>
              </a:spcBef>
              <a:buClr>
                <a:srgbClr val="0070C0"/>
              </a:buClr>
              <a:buFont typeface="Wingdings" pitchFamily="2" charset="2"/>
              <a:buChar char="§"/>
            </a:pPr>
            <a:r>
              <a:rPr lang="ru-RU" sz="2800" dirty="0">
                <a:latin typeface="+mn-lt"/>
              </a:rPr>
              <a:t>тяжесть течения заболевания.</a:t>
            </a:r>
            <a:endParaRPr lang="ru-RU" sz="3000" dirty="0">
              <a:latin typeface="+mn-lt"/>
              <a:cs typeface="Arial" pitchFamily="34" charset="0"/>
            </a:endParaRPr>
          </a:p>
        </p:txBody>
      </p:sp>
      <p:sp>
        <p:nvSpPr>
          <p:cNvPr id="11" name="Прямоугольник 30"/>
          <p:cNvSpPr/>
          <p:nvPr/>
        </p:nvSpPr>
        <p:spPr>
          <a:xfrm>
            <a:off x="12391073" y="5033963"/>
            <a:ext cx="8543926" cy="8525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>
              <a:buClr>
                <a:srgbClr val="D30102"/>
              </a:buClr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В случае смерти пациента</a:t>
            </a:r>
          </a:p>
          <a:p>
            <a:pPr marL="457200" indent="-457200" eaLnBrk="1">
              <a:spcAft>
                <a:spcPts val="1200"/>
              </a:spcAft>
              <a:buClr>
                <a:srgbClr val="D30102"/>
              </a:buClr>
              <a:buFontTx/>
              <a:buAutoNum type="arabicPeriod"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в течение суток заполняется раздел «Заключительный клинический диагноз»;</a:t>
            </a:r>
          </a:p>
          <a:p>
            <a:pPr marL="457200" indent="-457200" eaLnBrk="1">
              <a:spcAft>
                <a:spcPts val="1200"/>
              </a:spcAft>
              <a:buClr>
                <a:srgbClr val="D30102"/>
              </a:buClr>
              <a:buFontTx/>
              <a:buAutoNum type="arabicPeriod"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в течение суток с момента проведения вскрытия заполняется раздел «предварительный патологоанатомический (судебно-медицинский) диагноз»; </a:t>
            </a:r>
          </a:p>
          <a:p>
            <a:pPr marL="457200" indent="-457200" eaLnBrk="1">
              <a:spcAft>
                <a:spcPts val="1200"/>
              </a:spcAft>
              <a:buClr>
                <a:srgbClr val="D30102"/>
              </a:buClr>
              <a:buFontTx/>
              <a:buAutoNum type="arabicPeriod"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«медицинское свидетельство о смерти»;</a:t>
            </a:r>
          </a:p>
          <a:p>
            <a:pPr marL="457200" indent="-457200" eaLnBrk="1">
              <a:spcAft>
                <a:spcPts val="1200"/>
              </a:spcAft>
              <a:buClr>
                <a:srgbClr val="D30102"/>
              </a:buClr>
              <a:buFontTx/>
              <a:buAutoNum type="arabicPeriod"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после завершения патологоанатомического или судебно-медицинского исследования заполняется раздел «заключительный патологоанатомический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>
                <a:latin typeface="Arial" pitchFamily="34" charset="0"/>
                <a:cs typeface="Arial" pitchFamily="34" charset="0"/>
              </a:rPr>
            </a:br>
            <a:r>
              <a:rPr lang="ru-RU" sz="2800" dirty="0">
                <a:latin typeface="Arial" pitchFamily="34" charset="0"/>
                <a:cs typeface="Arial" pitchFamily="34" charset="0"/>
              </a:rPr>
              <a:t>(судебно-медицинский) диагноз»;</a:t>
            </a:r>
          </a:p>
          <a:p>
            <a:pPr marL="457200" indent="-457200" eaLnBrk="1">
              <a:spcAft>
                <a:spcPts val="1200"/>
              </a:spcAft>
              <a:buClr>
                <a:srgbClr val="D30102"/>
              </a:buClr>
              <a:buFontTx/>
              <a:buAutoNum type="arabicPeriod"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внесение изменений в поля </a:t>
            </a:r>
            <a:br>
              <a:rPr lang="ru-RU" sz="2800" dirty="0">
                <a:latin typeface="Arial" pitchFamily="34" charset="0"/>
                <a:cs typeface="Arial" pitchFamily="34" charset="0"/>
              </a:rPr>
            </a:br>
            <a:r>
              <a:rPr lang="ru-RU" sz="2800" dirty="0">
                <a:latin typeface="Arial" pitchFamily="34" charset="0"/>
                <a:cs typeface="Arial" pitchFamily="34" charset="0"/>
              </a:rPr>
              <a:t>«Медицинского свидетельства о смерти»</a:t>
            </a:r>
            <a:br>
              <a:rPr lang="ru-RU" sz="2800" dirty="0">
                <a:latin typeface="Arial" pitchFamily="34" charset="0"/>
                <a:cs typeface="Arial" pitchFamily="34" charset="0"/>
              </a:rPr>
            </a:br>
            <a:r>
              <a:rPr lang="ru-RU" sz="2800" dirty="0">
                <a:latin typeface="Arial" pitchFamily="34" charset="0"/>
                <a:cs typeface="Arial" pitchFamily="34" charset="0"/>
              </a:rPr>
              <a:t>(при необходимости в случае оформления взамен), приложить скан-копию медицинского свидетельства о смерти. </a:t>
            </a:r>
            <a:endParaRPr lang="ru-RU" sz="3200" dirty="0">
              <a:latin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76300" y="14487525"/>
            <a:ext cx="16143288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>
              <a:spcAft>
                <a:spcPts val="2400"/>
              </a:spcAft>
              <a:buClr>
                <a:srgbClr val="D30102"/>
              </a:buClr>
            </a:pPr>
            <a:r>
              <a:rPr lang="ru-RU" sz="2400" b="1" dirty="0">
                <a:latin typeface="+mn-lt"/>
                <a:cs typeface="Arial" pitchFamily="34" charset="0"/>
                <a:sym typeface="Arial" pitchFamily="34" charset="0"/>
              </a:rPr>
              <a:t>*</a:t>
            </a:r>
            <a:r>
              <a:rPr lang="ru-RU" sz="2400" dirty="0">
                <a:latin typeface="+mn-lt"/>
              </a:rPr>
              <a:t>Для получения доступа к информационному ресурсу необходимо направить заявку на предоставление доступа по форме, приведенной в инструкции на адрес электронной почты egisz@rt-eu.ru. </a:t>
            </a:r>
            <a:endParaRPr lang="ru-RU" sz="2400" dirty="0">
              <a:latin typeface="+mn-lt"/>
              <a:cs typeface="Arial" pitchFamily="34" charset="0"/>
              <a:sym typeface="Arial" pitchFamily="34" charset="0"/>
            </a:endParaRPr>
          </a:p>
        </p:txBody>
      </p:sp>
      <p:cxnSp>
        <p:nvCxnSpPr>
          <p:cNvPr id="13" name="Прямая соединительная линия 8"/>
          <p:cNvCxnSpPr>
            <a:cxnSpLocks/>
          </p:cNvCxnSpPr>
          <p:nvPr/>
        </p:nvCxnSpPr>
        <p:spPr>
          <a:xfrm>
            <a:off x="880200" y="14538325"/>
            <a:ext cx="15908511" cy="0"/>
          </a:xfrm>
          <a:prstGeom prst="line">
            <a:avLst/>
          </a:prstGeom>
          <a:noFill/>
          <a:ln w="12700" cap="flat">
            <a:solidFill>
              <a:schemeClr val="bg1">
                <a:lumMod val="50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A0C77DC-0E2B-2F49-B270-0E0EDC72DC8D}"/>
              </a:ext>
            </a:extLst>
          </p:cNvPr>
          <p:cNvCxnSpPr>
            <a:cxnSpLocks/>
          </p:cNvCxnSpPr>
          <p:nvPr/>
        </p:nvCxnSpPr>
        <p:spPr>
          <a:xfrm>
            <a:off x="804860" y="2236788"/>
            <a:ext cx="12039600" cy="0"/>
          </a:xfrm>
          <a:prstGeom prst="line">
            <a:avLst/>
          </a:prstGeom>
          <a:noFill/>
          <a:ln w="190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5924681-9424-D749-A45D-32D7DFB6CD4B}"/>
              </a:ext>
            </a:extLst>
          </p:cNvPr>
          <p:cNvCxnSpPr>
            <a:cxnSpLocks/>
          </p:cNvCxnSpPr>
          <p:nvPr/>
        </p:nvCxnSpPr>
        <p:spPr>
          <a:xfrm>
            <a:off x="804860" y="2197823"/>
            <a:ext cx="3263901" cy="0"/>
          </a:xfrm>
          <a:prstGeom prst="line">
            <a:avLst/>
          </a:prstGeom>
          <a:noFill/>
          <a:ln w="73025" cap="flat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с одним вырезанным углом 6"/>
          <p:cNvSpPr/>
          <p:nvPr/>
        </p:nvSpPr>
        <p:spPr>
          <a:xfrm>
            <a:off x="12767144" y="5326671"/>
            <a:ext cx="8638543" cy="1318604"/>
          </a:xfrm>
          <a:prstGeom prst="snip1Rect">
            <a:avLst/>
          </a:prstGeom>
          <a:solidFill>
            <a:srgbClr val="0070C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83534" tIns="83534" rIns="83534" bIns="83534" spcCol="38100" anchor="ctr"/>
          <a:lstStyle/>
          <a:p>
            <a:pPr defTabSz="2101265" eaLnBrk="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/>
          </a:p>
        </p:txBody>
      </p:sp>
      <p:graphicFrame>
        <p:nvGraphicFramePr>
          <p:cNvPr id="4100" name="Object 1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972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4" name="Straight Connector 33"/>
          <p:cNvCxnSpPr>
            <a:cxnSpLocks/>
          </p:cNvCxnSpPr>
          <p:nvPr/>
        </p:nvCxnSpPr>
        <p:spPr>
          <a:xfrm>
            <a:off x="858838" y="3387725"/>
            <a:ext cx="11008811" cy="0"/>
          </a:xfrm>
          <a:prstGeom prst="line">
            <a:avLst/>
          </a:prstGeom>
          <a:noFill/>
          <a:ln w="3810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Straight Connector 34"/>
          <p:cNvCxnSpPr>
            <a:cxnSpLocks/>
          </p:cNvCxnSpPr>
          <p:nvPr/>
        </p:nvCxnSpPr>
        <p:spPr>
          <a:xfrm>
            <a:off x="793891" y="1970114"/>
            <a:ext cx="3345586" cy="0"/>
          </a:xfrm>
          <a:prstGeom prst="line">
            <a:avLst/>
          </a:prstGeom>
          <a:noFill/>
          <a:ln w="73025" cap="flat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105" name="Прямоугольник 30"/>
          <p:cNvSpPr>
            <a:spLocks noChangeArrowheads="1"/>
          </p:cNvSpPr>
          <p:nvPr/>
        </p:nvSpPr>
        <p:spPr bwMode="auto">
          <a:xfrm>
            <a:off x="12795885" y="5403850"/>
            <a:ext cx="78105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0">
            <a:spAutoFit/>
          </a:bodyPr>
          <a:lstStyle/>
          <a:p>
            <a:pPr eaLnBrk="1">
              <a:spcAft>
                <a:spcPts val="2400"/>
              </a:spcAft>
              <a:buClr>
                <a:srgbClr val="D30102"/>
              </a:buClr>
            </a:pPr>
            <a:r>
              <a:rPr lang="ru-RU" altLang="ru-RU" sz="3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Примеры формулировки диагнозов </a:t>
            </a:r>
            <a:br>
              <a:rPr lang="ru-RU" altLang="ru-RU" sz="3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ru-RU" altLang="ru-RU" sz="3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и кодирование CОVID-19 по МКБ-10</a:t>
            </a:r>
          </a:p>
        </p:txBody>
      </p:sp>
      <p:sp>
        <p:nvSpPr>
          <p:cNvPr id="4106" name="Прямоугольник 16"/>
          <p:cNvSpPr>
            <a:spLocks noChangeArrowheads="1"/>
          </p:cNvSpPr>
          <p:nvPr/>
        </p:nvSpPr>
        <p:spPr bwMode="auto">
          <a:xfrm>
            <a:off x="1512887" y="3805555"/>
            <a:ext cx="112542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/>
            <a:r>
              <a:rPr lang="ru-RU" altLang="ru-RU" sz="2800" b="1" dirty="0">
                <a:latin typeface="Arial" pitchFamily="34" charset="0"/>
                <a:cs typeface="Arial" pitchFamily="34" charset="0"/>
                <a:sym typeface="Arial" pitchFamily="34" charset="0"/>
              </a:rPr>
              <a:t>COVID‑19</a:t>
            </a:r>
            <a:r>
              <a:rPr lang="ru-RU" altLang="ru-RU" sz="2800" dirty="0">
                <a:latin typeface="Arial Narrow" panose="020B0606020202030204" pitchFamily="34" charset="0"/>
                <a:cs typeface="Times New Roman" panose="02020603050405020304" pitchFamily="18" charset="0"/>
              </a:rPr>
              <a:t> положительный результат теста на вирус</a:t>
            </a:r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               </a:t>
            </a:r>
            <a:r>
              <a:rPr lang="ru-RU" alt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U07.1</a:t>
            </a:r>
          </a:p>
        </p:txBody>
      </p:sp>
      <p:cxnSp>
        <p:nvCxnSpPr>
          <p:cNvPr id="13" name="Прямая соединительная линия 28"/>
          <p:cNvCxnSpPr>
            <a:cxnSpLocks/>
          </p:cNvCxnSpPr>
          <p:nvPr/>
        </p:nvCxnSpPr>
        <p:spPr>
          <a:xfrm flipH="1">
            <a:off x="817564" y="4743450"/>
            <a:ext cx="11050085" cy="0"/>
          </a:xfrm>
          <a:prstGeom prst="line">
            <a:avLst/>
          </a:prstGeom>
          <a:noFill/>
          <a:ln w="50800" cap="flat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108" name="Прямоугольник 16"/>
          <p:cNvSpPr>
            <a:spLocks noChangeArrowheads="1"/>
          </p:cNvSpPr>
          <p:nvPr/>
        </p:nvSpPr>
        <p:spPr bwMode="auto">
          <a:xfrm>
            <a:off x="1512888" y="5418455"/>
            <a:ext cx="104351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/>
            <a:r>
              <a:rPr lang="ru-RU" altLang="ru-RU" sz="2800" b="1" dirty="0">
                <a:latin typeface="Arial" pitchFamily="34" charset="0"/>
                <a:cs typeface="Arial" pitchFamily="34" charset="0"/>
                <a:sym typeface="Arial" pitchFamily="34" charset="0"/>
              </a:rPr>
              <a:t>COVID‑19</a:t>
            </a:r>
            <a:r>
              <a:rPr lang="ru-RU" altLang="ru-RU" sz="2800" dirty="0">
                <a:latin typeface="Arial" pitchFamily="34" charset="0"/>
                <a:cs typeface="Arial" pitchFamily="34" charset="0"/>
                <a:sym typeface="Arial" pitchFamily="34" charset="0"/>
              </a:rPr>
              <a:t>, вирус не идентифицирован                          </a:t>
            </a:r>
            <a:r>
              <a:rPr lang="ru-RU" altLang="ru-RU" sz="2800" b="1" dirty="0">
                <a:solidFill>
                  <a:srgbClr val="E2AC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U07.2</a:t>
            </a:r>
            <a:endParaRPr lang="ru-RU" altLang="ru-RU" sz="2800" b="1" dirty="0">
              <a:solidFill>
                <a:srgbClr val="575757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cxnSp>
        <p:nvCxnSpPr>
          <p:cNvPr id="22" name="Прямая соединительная линия 28"/>
          <p:cNvCxnSpPr>
            <a:cxnSpLocks/>
          </p:cNvCxnSpPr>
          <p:nvPr/>
        </p:nvCxnSpPr>
        <p:spPr>
          <a:xfrm flipH="1">
            <a:off x="818864" y="6537008"/>
            <a:ext cx="11048785" cy="0"/>
          </a:xfrm>
          <a:prstGeom prst="line">
            <a:avLst/>
          </a:prstGeom>
          <a:noFill/>
          <a:ln w="50800" cap="flat">
            <a:solidFill>
              <a:srgbClr val="FFC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0" name="Скругленный прямоугольник 12"/>
          <p:cNvSpPr/>
          <p:nvPr/>
        </p:nvSpPr>
        <p:spPr>
          <a:xfrm>
            <a:off x="12767144" y="2144684"/>
            <a:ext cx="8638543" cy="2880583"/>
          </a:xfrm>
          <a:prstGeom prst="roundRect">
            <a:avLst>
              <a:gd name="adj" fmla="val 4641"/>
            </a:avLst>
          </a:prstGeom>
          <a:solidFill>
            <a:schemeClr val="accent2">
              <a:lumMod val="20000"/>
              <a:lumOff val="80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83534" tIns="83534" rIns="83534" bIns="83534" spcCol="38100" anchor="ctr"/>
          <a:lstStyle/>
          <a:p>
            <a:pPr algn="ctr" defTabSz="2101265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900" b="1" dirty="0">
                <a:latin typeface="+mn-lt"/>
                <a:ea typeface="Open Sans" charset="0"/>
                <a:cs typeface="Open Sans" charset="0"/>
                <a:sym typeface="Open Sans" charset="0"/>
              </a:rPr>
              <a:t>Формулирование всех видов посмертных диагнозов </a:t>
            </a:r>
            <a:r>
              <a:rPr lang="ru-RU" sz="2900" dirty="0">
                <a:latin typeface="+mn-lt"/>
                <a:ea typeface="Open Sans" charset="0"/>
                <a:cs typeface="Open Sans" charset="0"/>
                <a:sym typeface="Open Sans" charset="0"/>
              </a:rPr>
              <a:t>в случаях, связанных </a:t>
            </a:r>
            <a:br>
              <a:rPr lang="ru-RU" sz="2900" dirty="0">
                <a:latin typeface="+mn-lt"/>
                <a:ea typeface="Open Sans" charset="0"/>
                <a:cs typeface="Open Sans" charset="0"/>
                <a:sym typeface="Open Sans" charset="0"/>
              </a:rPr>
            </a:br>
            <a:r>
              <a:rPr lang="ru-RU" sz="2900" dirty="0">
                <a:latin typeface="+mn-lt"/>
                <a:ea typeface="Open Sans" charset="0"/>
                <a:cs typeface="Open Sans" charset="0"/>
                <a:sym typeface="Open Sans" charset="0"/>
              </a:rPr>
              <a:t>с COVID-19, оформление свидетельства, кодирование и выбор </a:t>
            </a:r>
            <a:br>
              <a:rPr lang="ru-RU" sz="2900" dirty="0">
                <a:latin typeface="+mn-lt"/>
                <a:ea typeface="Open Sans" charset="0"/>
                <a:cs typeface="Open Sans" charset="0"/>
                <a:sym typeface="Open Sans" charset="0"/>
              </a:rPr>
            </a:br>
            <a:r>
              <a:rPr lang="ru-RU" sz="2900" dirty="0">
                <a:latin typeface="+mn-lt"/>
                <a:ea typeface="Open Sans" charset="0"/>
                <a:cs typeface="Open Sans" charset="0"/>
                <a:sym typeface="Open Sans" charset="0"/>
              </a:rPr>
              <a:t>первоначальной причины смерти</a:t>
            </a:r>
            <a:r>
              <a:rPr lang="ru-RU" sz="2900" b="1" dirty="0">
                <a:latin typeface="+mn-lt"/>
                <a:ea typeface="Open Sans" charset="0"/>
                <a:cs typeface="Open Sans" charset="0"/>
                <a:sym typeface="Open Sans" charset="0"/>
              </a:rPr>
              <a:t> </a:t>
            </a:r>
            <a:br>
              <a:rPr lang="ru-RU" sz="2900" b="1" dirty="0">
                <a:latin typeface="+mn-lt"/>
                <a:ea typeface="Open Sans" charset="0"/>
                <a:cs typeface="Open Sans" charset="0"/>
                <a:sym typeface="Open Sans" charset="0"/>
              </a:rPr>
            </a:br>
            <a:r>
              <a:rPr lang="ru-RU" sz="2900" b="1" dirty="0">
                <a:latin typeface="+mn-lt"/>
                <a:ea typeface="Open Sans" charset="0"/>
                <a:cs typeface="Open Sans" charset="0"/>
                <a:sym typeface="Open Sans" charset="0"/>
              </a:rPr>
              <a:t>производятся по единым правилам</a:t>
            </a:r>
            <a:endParaRPr lang="ru-RU" sz="2900" b="1" kern="0" dirty="0">
              <a:latin typeface="+mn-lt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41" name="Прямая соединительная линия 22"/>
          <p:cNvCxnSpPr/>
          <p:nvPr/>
        </p:nvCxnSpPr>
        <p:spPr>
          <a:xfrm flipH="1">
            <a:off x="817563" y="4044136"/>
            <a:ext cx="450160" cy="0"/>
          </a:xfrm>
          <a:prstGeom prst="line">
            <a:avLst/>
          </a:prstGeom>
          <a:noFill/>
          <a:ln w="50800" cap="flat">
            <a:solidFill>
              <a:schemeClr val="accent1">
                <a:lumMod val="75000"/>
              </a:schemeClr>
            </a:solidFill>
            <a:prstDash val="solid"/>
            <a:miter lim="800000"/>
            <a:headEnd type="oval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Прямая соединительная линия 22"/>
          <p:cNvCxnSpPr>
            <a:cxnSpLocks/>
          </p:cNvCxnSpPr>
          <p:nvPr/>
        </p:nvCxnSpPr>
        <p:spPr>
          <a:xfrm flipH="1">
            <a:off x="817563" y="5665635"/>
            <a:ext cx="450160" cy="0"/>
          </a:xfrm>
          <a:prstGeom prst="line">
            <a:avLst/>
          </a:prstGeom>
          <a:noFill/>
          <a:ln w="50800" cap="flat">
            <a:solidFill>
              <a:srgbClr val="E2AC00"/>
            </a:solidFill>
            <a:prstDash val="solid"/>
            <a:miter lim="800000"/>
            <a:headEnd type="oval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Прямая соединительная линия 22"/>
          <p:cNvCxnSpPr/>
          <p:nvPr/>
        </p:nvCxnSpPr>
        <p:spPr>
          <a:xfrm flipH="1">
            <a:off x="829550" y="7222098"/>
            <a:ext cx="450160" cy="0"/>
          </a:xfrm>
          <a:prstGeom prst="line">
            <a:avLst/>
          </a:prstGeom>
          <a:noFill/>
          <a:ln w="50800" cap="flat">
            <a:solidFill>
              <a:srgbClr val="0070C0"/>
            </a:solidFill>
            <a:prstDash val="solid"/>
            <a:miter lim="800000"/>
            <a:headEnd type="oval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9" name="Прямоугольник 30"/>
          <p:cNvSpPr/>
          <p:nvPr/>
        </p:nvSpPr>
        <p:spPr>
          <a:xfrm>
            <a:off x="12767144" y="6645274"/>
            <a:ext cx="8638543" cy="84263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lIns="182880" tIns="182880" rIns="274320" bIns="182880">
            <a:spAutoFit/>
          </a:bodyPr>
          <a:lstStyle/>
          <a:p>
            <a:pPr>
              <a:defRPr/>
            </a:pPr>
            <a:r>
              <a:rPr lang="ru-RU" sz="2400" b="1" i="1" dirty="0">
                <a:solidFill>
                  <a:schemeClr val="bg2"/>
                </a:solidFill>
                <a:latin typeface="+mn-lt"/>
                <a:ea typeface="Open Sans" charset="0"/>
                <a:cs typeface="Arial" panose="020B0604020202020204" pitchFamily="34" charset="0"/>
                <a:sym typeface="Open Sans" charset="0"/>
              </a:rPr>
              <a:t>Пример 1</a:t>
            </a:r>
          </a:p>
          <a:p>
            <a:pPr>
              <a:defRPr/>
            </a:pPr>
            <a:r>
              <a:rPr lang="ru-RU" sz="2400" b="1" dirty="0">
                <a:solidFill>
                  <a:schemeClr val="bg2"/>
                </a:solidFill>
                <a:latin typeface="+mn-lt"/>
                <a:ea typeface="Open Sans" charset="0"/>
                <a:cs typeface="Arial" panose="020B0604020202020204" pitchFamily="34" charset="0"/>
                <a:sym typeface="Open Sans" charset="0"/>
              </a:rPr>
              <a:t>Основное заболевание: </a:t>
            </a:r>
          </a:p>
          <a:p>
            <a:pPr>
              <a:defRPr/>
            </a:pPr>
            <a:r>
              <a:rPr lang="en-US" sz="2400" dirty="0">
                <a:solidFill>
                  <a:schemeClr val="bg2"/>
                </a:solidFill>
                <a:latin typeface="+mn-lt"/>
                <a:ea typeface="Open Sans" charset="0"/>
                <a:cs typeface="Open Sans" charset="0"/>
                <a:sym typeface="Open Sans" charset="0"/>
              </a:rPr>
              <a:t>COVID</a:t>
            </a:r>
            <a:r>
              <a:rPr lang="ru-RU" sz="2400" dirty="0">
                <a:solidFill>
                  <a:schemeClr val="bg2"/>
                </a:solidFill>
                <a:latin typeface="+mn-lt"/>
                <a:ea typeface="Open Sans" charset="0"/>
                <a:cs typeface="Open Sans" charset="0"/>
                <a:sym typeface="Open Sans" charset="0"/>
              </a:rPr>
              <a:t>-19</a:t>
            </a:r>
            <a:r>
              <a:rPr lang="ru-RU" sz="2400" b="1" dirty="0">
                <a:solidFill>
                  <a:schemeClr val="bg2"/>
                </a:solidFill>
                <a:latin typeface="+mn-lt"/>
                <a:ea typeface="Open Sans" charset="0"/>
                <a:cs typeface="Open Sans" charset="0"/>
                <a:sym typeface="Open Sans" charset="0"/>
              </a:rPr>
              <a:t>			            </a:t>
            </a:r>
            <a:r>
              <a:rPr lang="en-US" sz="2400" b="1" dirty="0">
                <a:solidFill>
                  <a:schemeClr val="bg2"/>
                </a:solidFill>
                <a:latin typeface="+mn-lt"/>
                <a:ea typeface="Open Sans" charset="0"/>
                <a:cs typeface="Open Sans" charset="0"/>
                <a:sym typeface="Open Sans" charset="0"/>
              </a:rPr>
              <a:t>U</a:t>
            </a:r>
            <a:r>
              <a:rPr lang="ru-RU" sz="2400" b="1" dirty="0">
                <a:solidFill>
                  <a:schemeClr val="bg2"/>
                </a:solidFill>
                <a:latin typeface="+mn-lt"/>
                <a:ea typeface="Open Sans" charset="0"/>
                <a:cs typeface="Open Sans" charset="0"/>
                <a:sym typeface="Open Sans" charset="0"/>
              </a:rPr>
              <a:t>07.1</a:t>
            </a:r>
          </a:p>
          <a:p>
            <a:pPr marL="2057400" indent="-2057400">
              <a:defRPr/>
            </a:pPr>
            <a:r>
              <a:rPr lang="ru-RU" sz="2400" b="1" dirty="0">
                <a:solidFill>
                  <a:schemeClr val="bg2"/>
                </a:solidFill>
                <a:latin typeface="+mn-lt"/>
                <a:ea typeface="Open Sans" charset="0"/>
                <a:cs typeface="Open Sans" charset="0"/>
                <a:sym typeface="Open Sans" charset="0"/>
              </a:rPr>
              <a:t>Осложнения: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chemeClr val="bg2"/>
                </a:solidFill>
                <a:latin typeface="+mn-lt"/>
                <a:ea typeface="Open Sans" charset="0"/>
                <a:cs typeface="Open Sans" charset="0"/>
                <a:sym typeface="Open Sans" charset="0"/>
              </a:rPr>
              <a:t> долевая пневмония;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chemeClr val="bg2"/>
                </a:solidFill>
                <a:latin typeface="+mn-lt"/>
                <a:ea typeface="Open Sans" charset="0"/>
                <a:cs typeface="Open Sans" charset="0"/>
                <a:sym typeface="Open Sans" charset="0"/>
              </a:rPr>
              <a:t> дыхательная недостаточность;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chemeClr val="bg2"/>
                </a:solidFill>
                <a:latin typeface="+mn-lt"/>
                <a:ea typeface="Open Sans" charset="0"/>
                <a:cs typeface="Open Sans" charset="0"/>
                <a:sym typeface="Open Sans" charset="0"/>
              </a:rPr>
              <a:t> отек легких;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chemeClr val="bg2"/>
                </a:solidFill>
                <a:latin typeface="+mn-lt"/>
                <a:ea typeface="Open Sans" charset="0"/>
                <a:cs typeface="Open Sans" charset="0"/>
                <a:sym typeface="Open Sans" charset="0"/>
              </a:rPr>
              <a:t> острый инфаркт миокарда задней стенки левого</a:t>
            </a:r>
            <a:br>
              <a:rPr lang="ru-RU" sz="2400" dirty="0">
                <a:solidFill>
                  <a:schemeClr val="bg2"/>
                </a:solidFill>
                <a:latin typeface="+mn-lt"/>
                <a:ea typeface="Open Sans" charset="0"/>
                <a:cs typeface="Open Sans" charset="0"/>
                <a:sym typeface="Open Sans" charset="0"/>
              </a:rPr>
            </a:br>
            <a:r>
              <a:rPr lang="ru-RU" sz="2400" dirty="0">
                <a:solidFill>
                  <a:schemeClr val="bg2"/>
                </a:solidFill>
                <a:latin typeface="+mn-lt"/>
                <a:ea typeface="Open Sans" charset="0"/>
                <a:cs typeface="Open Sans" charset="0"/>
                <a:sym typeface="Open Sans" charset="0"/>
              </a:rPr>
              <a:t>   желудочка;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chemeClr val="bg2"/>
                </a:solidFill>
                <a:latin typeface="+mn-lt"/>
                <a:ea typeface="Open Sans" charset="0"/>
                <a:cs typeface="Open Sans" charset="0"/>
                <a:sym typeface="Open Sans" charset="0"/>
              </a:rPr>
              <a:t> мерцание предсердий.  </a:t>
            </a:r>
          </a:p>
          <a:p>
            <a:pPr>
              <a:defRPr/>
            </a:pPr>
            <a:r>
              <a:rPr lang="ru-RU" sz="2400" b="1" dirty="0">
                <a:solidFill>
                  <a:schemeClr val="bg2"/>
                </a:solidFill>
                <a:latin typeface="+mn-lt"/>
                <a:ea typeface="Open Sans" charset="0"/>
                <a:cs typeface="Open Sans" charset="0"/>
                <a:sym typeface="Open Sans" charset="0"/>
              </a:rPr>
              <a:t>Сопутствующие заболевания</a:t>
            </a:r>
            <a:r>
              <a:rPr lang="ru-RU" sz="2400" dirty="0">
                <a:solidFill>
                  <a:schemeClr val="bg2"/>
                </a:solidFill>
                <a:latin typeface="+mn-lt"/>
                <a:ea typeface="Open Sans" charset="0"/>
                <a:cs typeface="Open Sans" charset="0"/>
                <a:sym typeface="Open Sans" charset="0"/>
              </a:rPr>
              <a:t>: </a:t>
            </a:r>
          </a:p>
          <a:p>
            <a:pPr>
              <a:defRPr/>
            </a:pPr>
            <a:r>
              <a:rPr lang="ru-RU" sz="2400" dirty="0">
                <a:solidFill>
                  <a:schemeClr val="bg2"/>
                </a:solidFill>
                <a:latin typeface="+mn-lt"/>
                <a:ea typeface="Open Sans" charset="0"/>
                <a:cs typeface="Open Sans" charset="0"/>
                <a:sym typeface="Open Sans" charset="0"/>
              </a:rPr>
              <a:t>сахарный диабет 2 типа с почечными осложнениями.</a:t>
            </a:r>
          </a:p>
          <a:p>
            <a:pPr>
              <a:defRPr/>
            </a:pPr>
            <a:endParaRPr lang="ru-RU" sz="2400" dirty="0">
              <a:solidFill>
                <a:schemeClr val="bg2"/>
              </a:solidFill>
              <a:latin typeface="Open Sans" charset="0"/>
              <a:ea typeface="Open Sans" charset="0"/>
              <a:cs typeface="Open Sans" charset="0"/>
              <a:sym typeface="Open Sans" charset="0"/>
            </a:endParaRPr>
          </a:p>
          <a:p>
            <a:pPr>
              <a:defRPr/>
            </a:pPr>
            <a:r>
              <a:rPr lang="ru-RU" sz="2400" b="1" i="1" dirty="0">
                <a:solidFill>
                  <a:schemeClr val="bg2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rPr>
              <a:t>Пример 2</a:t>
            </a:r>
          </a:p>
          <a:p>
            <a:pPr>
              <a:defRPr/>
            </a:pPr>
            <a:r>
              <a:rPr lang="ru-RU" sz="2400" b="1" dirty="0">
                <a:solidFill>
                  <a:schemeClr val="bg2"/>
                </a:solidFill>
                <a:latin typeface="+mn-lt"/>
                <a:ea typeface="Open Sans" charset="0"/>
                <a:cs typeface="Open Sans" charset="0"/>
                <a:sym typeface="Open Sans" charset="0"/>
              </a:rPr>
              <a:t>Основное заболевание: </a:t>
            </a:r>
          </a:p>
          <a:p>
            <a:pPr>
              <a:defRPr/>
            </a:pPr>
            <a:r>
              <a:rPr lang="ru-RU" sz="2400" dirty="0">
                <a:solidFill>
                  <a:schemeClr val="bg2"/>
                </a:solidFill>
                <a:latin typeface="+mn-lt"/>
                <a:ea typeface="Open Sans" charset="0"/>
                <a:cs typeface="Open Sans" charset="0"/>
                <a:sym typeface="Open Sans" charset="0"/>
              </a:rPr>
              <a:t>острая язва желудка с кровотечением	             </a:t>
            </a:r>
            <a:r>
              <a:rPr lang="ru-RU" sz="2400" b="1" dirty="0">
                <a:solidFill>
                  <a:schemeClr val="bg2"/>
                </a:solidFill>
                <a:latin typeface="+mn-lt"/>
                <a:ea typeface="Open Sans" charset="0"/>
                <a:cs typeface="Open Sans" charset="0"/>
                <a:sym typeface="Open Sans" charset="0"/>
              </a:rPr>
              <a:t>К25.0</a:t>
            </a:r>
          </a:p>
          <a:p>
            <a:pPr>
              <a:defRPr/>
            </a:pPr>
            <a:r>
              <a:rPr lang="ru-RU" sz="2400" b="1" dirty="0">
                <a:solidFill>
                  <a:schemeClr val="bg2"/>
                </a:solidFill>
                <a:latin typeface="+mn-lt"/>
                <a:ea typeface="Open Sans" charset="0"/>
                <a:cs typeface="Open Sans" charset="0"/>
                <a:sym typeface="Open Sans" charset="0"/>
              </a:rPr>
              <a:t>Осложнения: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chemeClr val="bg2"/>
                </a:solidFill>
                <a:latin typeface="+mn-lt"/>
                <a:ea typeface="Open Sans" charset="0"/>
                <a:cs typeface="Open Sans" charset="0"/>
                <a:sym typeface="Open Sans" charset="0"/>
              </a:rPr>
              <a:t> желудочное кровотечение; 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chemeClr val="bg2"/>
                </a:solidFill>
                <a:latin typeface="+mn-lt"/>
                <a:ea typeface="Open Sans" charset="0"/>
                <a:cs typeface="Open Sans" charset="0"/>
                <a:sym typeface="Open Sans" charset="0"/>
              </a:rPr>
              <a:t> острая постгеморрагическая анемия;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chemeClr val="bg2"/>
                </a:solidFill>
                <a:latin typeface="+mn-lt"/>
                <a:ea typeface="Open Sans" charset="0"/>
                <a:cs typeface="Open Sans" charset="0"/>
                <a:sym typeface="Open Sans" charset="0"/>
              </a:rPr>
              <a:t> сердечная недостаточность.</a:t>
            </a:r>
          </a:p>
          <a:p>
            <a:pPr>
              <a:defRPr/>
            </a:pPr>
            <a:r>
              <a:rPr lang="ru-RU" sz="2400" b="1" dirty="0">
                <a:solidFill>
                  <a:schemeClr val="bg2"/>
                </a:solidFill>
                <a:latin typeface="+mn-lt"/>
                <a:ea typeface="Open Sans" charset="0"/>
                <a:cs typeface="Open Sans" charset="0"/>
                <a:sym typeface="Open Sans" charset="0"/>
              </a:rPr>
              <a:t>Сопутствующие заболевания: </a:t>
            </a:r>
          </a:p>
          <a:p>
            <a:pPr>
              <a:defRPr/>
            </a:pPr>
            <a:r>
              <a:rPr lang="en-US" sz="2400" dirty="0">
                <a:solidFill>
                  <a:schemeClr val="bg2"/>
                </a:solidFill>
                <a:latin typeface="+mn-lt"/>
                <a:ea typeface="Open Sans" charset="0"/>
                <a:cs typeface="Open Sans" charset="0"/>
                <a:sym typeface="Open Sans" charset="0"/>
              </a:rPr>
              <a:t>COVID</a:t>
            </a:r>
            <a:r>
              <a:rPr lang="ru-RU" sz="2400" dirty="0">
                <a:solidFill>
                  <a:schemeClr val="bg2"/>
                </a:solidFill>
                <a:latin typeface="+mn-lt"/>
                <a:ea typeface="Open Sans" charset="0"/>
                <a:cs typeface="Open Sans" charset="0"/>
                <a:sym typeface="Open Sans" charset="0"/>
              </a:rPr>
              <a:t>-19.</a:t>
            </a:r>
            <a:endParaRPr lang="ru-RU" sz="2700" dirty="0">
              <a:solidFill>
                <a:schemeClr val="bg2"/>
              </a:solidFill>
              <a:latin typeface="+mn-lt"/>
              <a:ea typeface="Open Sans" charset="0"/>
              <a:cs typeface="Arial" panose="020B0604020202020204" pitchFamily="34" charset="0"/>
              <a:sym typeface="Open Sans" charset="0"/>
            </a:endParaRPr>
          </a:p>
        </p:txBody>
      </p:sp>
      <p:sp>
        <p:nvSpPr>
          <p:cNvPr id="4118" name="Rectangle 12"/>
          <p:cNvSpPr>
            <a:spLocks noChangeArrowheads="1"/>
          </p:cNvSpPr>
          <p:nvPr/>
        </p:nvSpPr>
        <p:spPr bwMode="auto">
          <a:xfrm>
            <a:off x="1485900" y="2183765"/>
            <a:ext cx="96932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 defTabSz="914400" eaLnBrk="1" hangingPunct="1"/>
            <a:r>
              <a:rPr lang="ru-RU" altLang="ru-RU" sz="28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ru-RU" altLang="ru-RU" sz="2800" b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Примерные формулировки нозологических</a:t>
            </a:r>
          </a:p>
          <a:p>
            <a:pPr indent="450850" algn="just" defTabSz="914400" eaLnBrk="1" hangingPunct="1"/>
            <a:r>
              <a:rPr lang="ru-RU" altLang="ru-RU" sz="2800" b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компонентов диагнозов, связанных с COVID-19: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120942" y="6942667"/>
            <a:ext cx="11281216" cy="9371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83534" tIns="83534" rIns="83534" bIns="83534" spcCol="38100">
            <a:spAutoFit/>
          </a:bodyPr>
          <a:lstStyle/>
          <a:p>
            <a:pPr>
              <a:spcAft>
                <a:spcPts val="3000"/>
              </a:spcAft>
              <a:defRPr/>
            </a:pPr>
            <a:r>
              <a:rPr lang="ru-RU" sz="2800" dirty="0">
                <a:latin typeface="Open Sans" charset="0"/>
                <a:ea typeface="Open Sans" charset="0"/>
                <a:cs typeface="Open Sans" charset="0"/>
                <a:sym typeface="Open Sans" charset="0"/>
              </a:rPr>
              <a:t>    </a:t>
            </a:r>
            <a:r>
              <a:rPr lang="ru-RU" sz="2800" b="1" dirty="0">
                <a:latin typeface="+mn-lt"/>
                <a:ea typeface="Open Sans" charset="0"/>
                <a:cs typeface="Arial" pitchFamily="34" charset="0"/>
                <a:sym typeface="Arial" pitchFamily="34" charset="0"/>
              </a:rPr>
              <a:t>COVID‑19</a:t>
            </a:r>
            <a:r>
              <a:rPr lang="ru-RU" sz="2800" dirty="0">
                <a:latin typeface="+mn-lt"/>
                <a:ea typeface="Open Sans" charset="0"/>
                <a:cs typeface="Arial" pitchFamily="34" charset="0"/>
                <a:sym typeface="Arial" pitchFamily="34" charset="0"/>
              </a:rPr>
              <a:t>                                                                           </a:t>
            </a:r>
            <a:r>
              <a:rPr lang="ru-RU" sz="2800" dirty="0">
                <a:latin typeface="+mn-lt"/>
                <a:ea typeface="Open Sans" charset="0"/>
                <a:cs typeface="Open Sans" charset="0"/>
                <a:sym typeface="Open Sans" charset="0"/>
              </a:rPr>
              <a:t>U07.1</a:t>
            </a:r>
          </a:p>
          <a:p>
            <a:pPr>
              <a:spcAft>
                <a:spcPts val="3000"/>
              </a:spcAft>
              <a:defRPr/>
            </a:pPr>
            <a:r>
              <a:rPr lang="ru-RU" sz="2800" dirty="0">
                <a:latin typeface="+mn-lt"/>
                <a:ea typeface="Open Sans" charset="0"/>
                <a:cs typeface="Open Sans" charset="0"/>
                <a:sym typeface="Open Sans" charset="0"/>
              </a:rPr>
              <a:t>    Подозрение на COVID-19                                                 U07.2 </a:t>
            </a:r>
          </a:p>
          <a:p>
            <a:pPr>
              <a:spcAft>
                <a:spcPts val="3000"/>
              </a:spcAft>
              <a:defRPr/>
            </a:pPr>
            <a:r>
              <a:rPr lang="ru-RU" sz="2800" dirty="0">
                <a:latin typeface="+mn-lt"/>
                <a:ea typeface="Open Sans" charset="0"/>
                <a:cs typeface="Open Sans" charset="0"/>
                <a:sym typeface="Open Sans" charset="0"/>
              </a:rPr>
              <a:t>    Подозрение на COVID-19, тест не проведен                  U07.2 </a:t>
            </a:r>
          </a:p>
          <a:p>
            <a:pPr>
              <a:spcAft>
                <a:spcPts val="3000"/>
              </a:spcAft>
              <a:defRPr/>
            </a:pPr>
            <a:r>
              <a:rPr lang="ru-RU" sz="2800" dirty="0">
                <a:latin typeface="+mn-lt"/>
                <a:ea typeface="Open Sans" charset="0"/>
                <a:cs typeface="Open Sans" charset="0"/>
                <a:sym typeface="Open Sans" charset="0"/>
              </a:rPr>
              <a:t>    Подозрение на COVID-19, исключенное </a:t>
            </a:r>
          </a:p>
          <a:p>
            <a:pPr>
              <a:spcAft>
                <a:spcPts val="3000"/>
              </a:spcAft>
              <a:defRPr/>
            </a:pPr>
            <a:r>
              <a:rPr lang="ru-RU" sz="2800" dirty="0">
                <a:latin typeface="+mn-lt"/>
                <a:ea typeface="Open Sans" charset="0"/>
                <a:cs typeface="Open Sans" charset="0"/>
                <a:sym typeface="Open Sans" charset="0"/>
              </a:rPr>
              <a:t>    отрицательным результатом теста на вирус                   Z03.8</a:t>
            </a:r>
          </a:p>
          <a:p>
            <a:pPr>
              <a:spcAft>
                <a:spcPts val="3000"/>
              </a:spcAft>
              <a:defRPr/>
            </a:pPr>
            <a:r>
              <a:rPr lang="ru-RU" sz="2800" dirty="0">
                <a:latin typeface="+mn-lt"/>
                <a:ea typeface="Open Sans" charset="0"/>
                <a:cs typeface="Open Sans" charset="0"/>
                <a:sym typeface="Open Sans" charset="0"/>
              </a:rPr>
              <a:t>    Наблюдение при подозрении на COVID-19                     Z03.8 </a:t>
            </a:r>
          </a:p>
          <a:p>
            <a:pPr>
              <a:spcAft>
                <a:spcPts val="3000"/>
              </a:spcAft>
              <a:defRPr/>
            </a:pPr>
            <a:r>
              <a:rPr lang="ru-RU" sz="2800" dirty="0">
                <a:latin typeface="+mn-lt"/>
                <a:ea typeface="Open Sans" charset="0"/>
                <a:cs typeface="Open Sans" charset="0"/>
                <a:sym typeface="Open Sans" charset="0"/>
              </a:rPr>
              <a:t>    Носительство возбудителя COVID-19                              Z22.8 </a:t>
            </a:r>
          </a:p>
          <a:p>
            <a:pPr>
              <a:spcAft>
                <a:spcPts val="3000"/>
              </a:spcAft>
              <a:defRPr/>
            </a:pPr>
            <a:r>
              <a:rPr lang="ru-RU" sz="2800" dirty="0">
                <a:latin typeface="+mn-lt"/>
                <a:ea typeface="Open Sans" charset="0"/>
                <a:cs typeface="Open Sans" charset="0"/>
                <a:sym typeface="Open Sans" charset="0"/>
              </a:rPr>
              <a:t>    Контакт с больным COVID-19                                           Z20.8 </a:t>
            </a:r>
          </a:p>
          <a:p>
            <a:pPr>
              <a:spcAft>
                <a:spcPts val="3000"/>
              </a:spcAft>
              <a:defRPr/>
            </a:pPr>
            <a:r>
              <a:rPr lang="ru-RU" sz="2800" dirty="0">
                <a:latin typeface="+mn-lt"/>
                <a:ea typeface="Open Sans" charset="0"/>
                <a:cs typeface="Open Sans" charset="0"/>
                <a:sym typeface="Open Sans" charset="0"/>
              </a:rPr>
              <a:t>    </a:t>
            </a:r>
            <a:r>
              <a:rPr lang="ru-RU" sz="2800" dirty="0" err="1">
                <a:latin typeface="+mn-lt"/>
                <a:ea typeface="Open Sans" charset="0"/>
                <a:cs typeface="Open Sans" charset="0"/>
                <a:sym typeface="Open Sans" charset="0"/>
              </a:rPr>
              <a:t>Скрининговое</a:t>
            </a:r>
            <a:r>
              <a:rPr lang="ru-RU" sz="2800" dirty="0">
                <a:latin typeface="+mn-lt"/>
                <a:ea typeface="Open Sans" charset="0"/>
                <a:cs typeface="Open Sans" charset="0"/>
                <a:sym typeface="Open Sans" charset="0"/>
              </a:rPr>
              <a:t> обследование с целью</a:t>
            </a:r>
            <a:br>
              <a:rPr lang="ru-RU" sz="2800" dirty="0">
                <a:latin typeface="+mn-lt"/>
                <a:ea typeface="Open Sans" charset="0"/>
                <a:cs typeface="Open Sans" charset="0"/>
                <a:sym typeface="Open Sans" charset="0"/>
              </a:rPr>
            </a:br>
            <a:r>
              <a:rPr lang="ru-RU" sz="2800" dirty="0">
                <a:latin typeface="+mn-lt"/>
                <a:ea typeface="Open Sans" charset="0"/>
                <a:cs typeface="Open Sans" charset="0"/>
                <a:sym typeface="Open Sans" charset="0"/>
              </a:rPr>
              <a:t>    выявления COVID-19                                                         Z11.5</a:t>
            </a:r>
          </a:p>
          <a:p>
            <a:pPr>
              <a:spcAft>
                <a:spcPts val="3000"/>
              </a:spcAft>
              <a:defRPr/>
            </a:pPr>
            <a:r>
              <a:rPr lang="ru-RU" sz="2800" dirty="0">
                <a:latin typeface="+mn-lt"/>
                <a:ea typeface="Open Sans" charset="0"/>
                <a:cs typeface="Open Sans" charset="0"/>
                <a:sym typeface="Open Sans" charset="0"/>
              </a:rPr>
              <a:t>    Изоляция                                                                             Z29.0 </a:t>
            </a:r>
          </a:p>
          <a:p>
            <a:pPr defTabSz="2101265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cxnSp>
        <p:nvCxnSpPr>
          <p:cNvPr id="33" name="Прямая соединительная линия 3"/>
          <p:cNvCxnSpPr>
            <a:cxnSpLocks/>
          </p:cNvCxnSpPr>
          <p:nvPr/>
        </p:nvCxnSpPr>
        <p:spPr>
          <a:xfrm>
            <a:off x="817563" y="1970114"/>
            <a:ext cx="0" cy="13101475"/>
          </a:xfrm>
          <a:prstGeom prst="line">
            <a:avLst/>
          </a:prstGeom>
          <a:noFill/>
          <a:ln w="50800" cap="flat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1" name="TextBox 77"/>
          <p:cNvSpPr txBox="1"/>
          <p:nvPr/>
        </p:nvSpPr>
        <p:spPr>
          <a:xfrm>
            <a:off x="2161855" y="741367"/>
            <a:ext cx="16502063" cy="1107996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90000"/>
              </a:lnSpc>
            </a:pPr>
            <a:r>
              <a:rPr lang="ru-RU" b="1" dirty="0">
                <a:solidFill>
                  <a:schemeClr val="tx1"/>
                </a:solidFill>
                <a:latin typeface="+mn-lt"/>
              </a:rPr>
              <a:t>Правила формулировки диагноза, </a:t>
            </a:r>
            <a:r>
              <a:rPr lang="ru-RU" b="1" dirty="0">
                <a:solidFill>
                  <a:srgbClr val="C00000"/>
                </a:solidFill>
                <a:latin typeface="+mn-lt"/>
              </a:rPr>
              <a:t>кодирования по мкб-10 </a:t>
            </a:r>
            <a:r>
              <a:rPr lang="en-US" b="1" dirty="0">
                <a:solidFill>
                  <a:schemeClr val="tx1"/>
                </a:solidFill>
                <a:latin typeface="+mn-lt"/>
              </a:rPr>
              <a:t/>
            </a:r>
            <a:br>
              <a:rPr lang="en-US" b="1" dirty="0">
                <a:solidFill>
                  <a:schemeClr val="tx1"/>
                </a:solidFill>
                <a:latin typeface="+mn-lt"/>
              </a:rPr>
            </a:br>
            <a:r>
              <a:rPr lang="ru-RU" b="1" dirty="0">
                <a:solidFill>
                  <a:schemeClr val="tx1"/>
                </a:solidFill>
                <a:latin typeface="+mn-lt"/>
              </a:rPr>
              <a:t>и учет пациентов с covid-19 в информационном ресурсе</a:t>
            </a:r>
            <a:endParaRPr lang="ru-RU" b="1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3" name="TextBox 77"/>
          <p:cNvSpPr txBox="1"/>
          <p:nvPr/>
        </p:nvSpPr>
        <p:spPr>
          <a:xfrm>
            <a:off x="858838" y="696913"/>
            <a:ext cx="2228850" cy="55403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90000"/>
              </a:lnSpc>
            </a:pPr>
            <a:r>
              <a:rPr lang="ru-RU" b="1" dirty="0">
                <a:solidFill>
                  <a:srgbClr val="353535"/>
                </a:solidFill>
                <a:latin typeface="Arial" pitchFamily="34" charset="0"/>
                <a:cs typeface="Arial" pitchFamily="34" charset="0"/>
              </a:rPr>
              <a:t>п.10</a:t>
            </a:r>
            <a:r>
              <a:rPr lang="en-US" b="1" dirty="0">
                <a:solidFill>
                  <a:srgbClr val="353535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b="1" dirty="0">
              <a:solidFill>
                <a:srgbClr val="353535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Объект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5914465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2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Скругленный прямоугольник 12">
            <a:extLst>
              <a:ext uri="{FF2B5EF4-FFF2-40B4-BE49-F238E27FC236}">
                <a16:creationId xmlns:a16="http://schemas.microsoft.com/office/drawing/2014/main" id="{893B30F7-6808-004C-A789-9E34D43FA570}"/>
              </a:ext>
            </a:extLst>
          </p:cNvPr>
          <p:cNvSpPr/>
          <p:nvPr/>
        </p:nvSpPr>
        <p:spPr>
          <a:xfrm>
            <a:off x="1401331" y="4778101"/>
            <a:ext cx="8484462" cy="3220360"/>
          </a:xfrm>
          <a:prstGeom prst="roundRect">
            <a:avLst>
              <a:gd name="adj" fmla="val 4641"/>
            </a:avLst>
          </a:prstGeom>
          <a:solidFill>
            <a:schemeClr val="accent2">
              <a:lumMod val="20000"/>
              <a:lumOff val="80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83534" tIns="83534" rIns="83534" bIns="83534" spcCol="38100" anchor="ctr"/>
          <a:lstStyle/>
          <a:p>
            <a:pPr defTabSz="2101265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latin typeface="Arial" panose="020B0604020202020204" pitchFamily="34" charset="0"/>
              <a:ea typeface="Open Sans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TextBox 77"/>
          <p:cNvSpPr txBox="1"/>
          <p:nvPr/>
        </p:nvSpPr>
        <p:spPr>
          <a:xfrm>
            <a:off x="2055813" y="600075"/>
            <a:ext cx="16279812" cy="1328738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90000"/>
              </a:lnSpc>
            </a:pPr>
            <a:r>
              <a:rPr lang="ru-RU" sz="4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Клинические особенности </a:t>
            </a:r>
            <a:r>
              <a:rPr lang="en-US" sz="4800" b="1" dirty="0">
                <a:solidFill>
                  <a:srgbClr val="D3010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4800" b="1" dirty="0">
                <a:solidFill>
                  <a:srgbClr val="D30102"/>
                </a:solidFill>
                <a:latin typeface="Arial" pitchFamily="34" charset="0"/>
                <a:cs typeface="Arial" pitchFamily="34" charset="0"/>
              </a:rPr>
            </a:br>
            <a:r>
              <a:rPr lang="en-US" sz="4800" b="1" dirty="0">
                <a:solidFill>
                  <a:srgbClr val="353535"/>
                </a:solidFill>
                <a:latin typeface="Arial" pitchFamily="34" charset="0"/>
                <a:cs typeface="Arial" pitchFamily="34" charset="0"/>
              </a:rPr>
              <a:t>COVID-19</a:t>
            </a:r>
            <a:endParaRPr lang="ru-RU" sz="4800" b="1" dirty="0">
              <a:solidFill>
                <a:srgbClr val="353535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Straight Connector 33"/>
          <p:cNvCxnSpPr>
            <a:cxnSpLocks/>
          </p:cNvCxnSpPr>
          <p:nvPr/>
        </p:nvCxnSpPr>
        <p:spPr>
          <a:xfrm>
            <a:off x="876300" y="2236788"/>
            <a:ext cx="9043988" cy="0"/>
          </a:xfrm>
          <a:prstGeom prst="line">
            <a:avLst/>
          </a:prstGeom>
          <a:noFill/>
          <a:ln w="190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Straight Connector 34"/>
          <p:cNvCxnSpPr>
            <a:cxnSpLocks/>
          </p:cNvCxnSpPr>
          <p:nvPr/>
        </p:nvCxnSpPr>
        <p:spPr>
          <a:xfrm>
            <a:off x="876300" y="2197823"/>
            <a:ext cx="3263901" cy="0"/>
          </a:xfrm>
          <a:prstGeom prst="line">
            <a:avLst/>
          </a:prstGeom>
          <a:noFill/>
          <a:ln w="73025" cap="flat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Прямоугольник с одним вырезанным углом 15"/>
          <p:cNvSpPr/>
          <p:nvPr/>
        </p:nvSpPr>
        <p:spPr>
          <a:xfrm>
            <a:off x="1401331" y="8412648"/>
            <a:ext cx="8484462" cy="804092"/>
          </a:xfrm>
          <a:prstGeom prst="snip1Rect">
            <a:avLst/>
          </a:prstGeom>
          <a:solidFill>
            <a:srgbClr val="0070C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83534" tIns="83534" rIns="83534" bIns="83534" spcCol="38100" anchor="ctr"/>
          <a:lstStyle/>
          <a:p>
            <a:pPr defTabSz="2101265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" name="Прямоугольник с одним вырезанным углом 5"/>
          <p:cNvSpPr/>
          <p:nvPr/>
        </p:nvSpPr>
        <p:spPr>
          <a:xfrm>
            <a:off x="11653420" y="3128146"/>
            <a:ext cx="8438645" cy="804092"/>
          </a:xfrm>
          <a:prstGeom prst="snip1Rect">
            <a:avLst/>
          </a:prstGeom>
          <a:solidFill>
            <a:schemeClr val="accent1">
              <a:lumMod val="75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83534" tIns="83534" rIns="83534" bIns="83534" spcCol="38100" anchor="ctr"/>
          <a:lstStyle/>
          <a:p>
            <a:pPr defTabSz="2101265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" name="Прямоугольник 2"/>
          <p:cNvSpPr/>
          <p:nvPr/>
        </p:nvSpPr>
        <p:spPr>
          <a:xfrm>
            <a:off x="1746178" y="5033899"/>
            <a:ext cx="8072437" cy="301625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eaLnBrk="1">
              <a:spcAft>
                <a:spcPts val="1800"/>
              </a:spcAft>
            </a:pPr>
            <a:r>
              <a:rPr lang="ru-RU" b="1" dirty="0">
                <a:solidFill>
                  <a:srgbClr val="353535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Arial" pitchFamily="34" charset="0"/>
              </a:rPr>
              <a:t>Формы</a:t>
            </a:r>
            <a:r>
              <a:rPr lang="en-US" b="1" dirty="0">
                <a:solidFill>
                  <a:srgbClr val="353535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Arial" pitchFamily="34" charset="0"/>
              </a:rPr>
              <a:t> COVID-19</a:t>
            </a:r>
            <a:r>
              <a:rPr lang="ru-RU" b="1" dirty="0">
                <a:solidFill>
                  <a:srgbClr val="353535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Arial" pitchFamily="34" charset="0"/>
              </a:rPr>
              <a:t> </a:t>
            </a:r>
          </a:p>
          <a:p>
            <a:pPr eaLnBrk="1">
              <a:lnSpc>
                <a:spcPct val="80000"/>
              </a:lnSpc>
            </a:pPr>
            <a:r>
              <a:rPr lang="ru-RU" sz="2800" dirty="0">
                <a:solidFill>
                  <a:srgbClr val="575757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Arial" pitchFamily="34" charset="0"/>
              </a:rPr>
              <a:t>легкая</a:t>
            </a:r>
            <a:r>
              <a:rPr lang="ru-RU" dirty="0">
                <a:solidFill>
                  <a:srgbClr val="353535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Arial" pitchFamily="34" charset="0"/>
              </a:rPr>
              <a:t>, </a:t>
            </a:r>
            <a:r>
              <a:rPr lang="ru-RU" sz="3600" dirty="0">
                <a:solidFill>
                  <a:srgbClr val="3E3E3E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Arial" pitchFamily="34" charset="0"/>
              </a:rPr>
              <a:t>средняя</a:t>
            </a:r>
            <a:r>
              <a:rPr lang="ru-RU" dirty="0">
                <a:solidFill>
                  <a:srgbClr val="353535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Arial" pitchFamily="34" charset="0"/>
              </a:rPr>
              <a:t>, </a:t>
            </a:r>
            <a:r>
              <a:rPr lang="ru-RU" sz="4400" dirty="0">
                <a:solidFill>
                  <a:srgbClr val="3E3E3E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Arial" pitchFamily="34" charset="0"/>
              </a:rPr>
              <a:t>тяжелая</a:t>
            </a:r>
            <a:r>
              <a:rPr lang="ru-RU" sz="4400" dirty="0">
                <a:solidFill>
                  <a:srgbClr val="353535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Arial" pitchFamily="34" charset="0"/>
              </a:rPr>
              <a:t>,</a:t>
            </a:r>
            <a:r>
              <a:rPr lang="ru-RU" sz="4400" b="1" dirty="0">
                <a:ea typeface="Times New Roman" pitchFamily="18" charset="0"/>
                <a:cs typeface="Arial" pitchFamily="34" charset="0"/>
              </a:rPr>
              <a:t> </a:t>
            </a:r>
            <a:br>
              <a:rPr lang="ru-RU" sz="4400" b="1" dirty="0">
                <a:ea typeface="Times New Roman" pitchFamily="18" charset="0"/>
                <a:cs typeface="Arial" pitchFamily="34" charset="0"/>
              </a:rPr>
            </a:br>
            <a:r>
              <a:rPr lang="ru-RU" sz="5800" b="1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крайне тяжелая</a:t>
            </a:r>
          </a:p>
          <a:p>
            <a:pPr eaLnBrk="1"/>
            <a:r>
              <a:rPr lang="ru-RU" sz="4400" dirty="0">
                <a:solidFill>
                  <a:srgbClr val="353535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Arial" pitchFamily="34" charset="0"/>
              </a:rPr>
              <a:t> </a:t>
            </a:r>
            <a:endParaRPr lang="ru-RU" dirty="0">
              <a:solidFill>
                <a:srgbClr val="353535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47" name="Прямоугольник 3"/>
          <p:cNvSpPr/>
          <p:nvPr/>
        </p:nvSpPr>
        <p:spPr>
          <a:xfrm>
            <a:off x="12380913" y="4443678"/>
            <a:ext cx="8278812" cy="7648248"/>
          </a:xfrm>
          <a:prstGeom prst="rect">
            <a:avLst/>
          </a:prstGeom>
        </p:spPr>
        <p:txBody>
          <a:bodyPr>
            <a:spAutoFit/>
          </a:bodyPr>
          <a:lstStyle/>
          <a:p>
            <a:pPr marL="597600" defTabSz="2101265" eaLnBrk="1" fontAlgn="auto">
              <a:spcBef>
                <a:spcPts val="600"/>
              </a:spcBef>
              <a:spcAft>
                <a:spcPts val="1200"/>
              </a:spcAft>
              <a:defRPr/>
            </a:pPr>
            <a:r>
              <a:rPr lang="ru-RU" sz="3200" kern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повышение температуры тела;</a:t>
            </a:r>
          </a:p>
          <a:p>
            <a:pPr marL="597600" defTabSz="2101265" eaLnBrk="1" fontAlgn="auto">
              <a:spcBef>
                <a:spcPts val="600"/>
              </a:spcBef>
              <a:spcAft>
                <a:spcPts val="1200"/>
              </a:spcAft>
              <a:defRPr/>
            </a:pPr>
            <a:r>
              <a:rPr lang="ru-RU" sz="3200" kern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кашель (сухой или с небольшим количеством мокроты); </a:t>
            </a:r>
            <a:endParaRPr lang="en-US" sz="3200" kern="0" dirty="0">
              <a:solidFill>
                <a:schemeClr val="tx1">
                  <a:lumMod val="90000"/>
                  <a:lumOff val="1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597600" defTabSz="2101265" eaLnBrk="1" fontAlgn="auto">
              <a:spcBef>
                <a:spcPts val="600"/>
              </a:spcBef>
              <a:spcAft>
                <a:spcPts val="1200"/>
              </a:spcAft>
              <a:defRPr/>
            </a:pPr>
            <a:r>
              <a:rPr lang="ru-RU" sz="3200" kern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утомляемость;</a:t>
            </a:r>
            <a:r>
              <a:rPr lang="ru-RU" sz="3200" kern="0" spc="345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endParaRPr lang="en-US" sz="3200" kern="0" spc="345" dirty="0">
              <a:solidFill>
                <a:schemeClr val="tx1">
                  <a:lumMod val="90000"/>
                  <a:lumOff val="1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597600" defTabSz="2101265" eaLnBrk="1" fontAlgn="auto">
              <a:spcBef>
                <a:spcPts val="600"/>
              </a:spcBef>
              <a:spcAft>
                <a:spcPts val="1200"/>
              </a:spcAft>
              <a:defRPr/>
            </a:pPr>
            <a:r>
              <a:rPr lang="ru-RU" sz="3200" kern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одышка*; </a:t>
            </a:r>
          </a:p>
          <a:p>
            <a:pPr marL="597600" defTabSz="2101265" eaLnBrk="1" fontAlgn="auto">
              <a:spcBef>
                <a:spcPts val="600"/>
              </a:spcBef>
              <a:spcAft>
                <a:spcPts val="1200"/>
              </a:spcAft>
              <a:defRPr/>
            </a:pPr>
            <a:r>
              <a:rPr lang="ru-RU" sz="3200" kern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ощущение заложенности</a:t>
            </a:r>
            <a:r>
              <a:rPr lang="en-US" sz="3200" kern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ru-RU" sz="3200" kern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/>
            </a:r>
            <a:br>
              <a:rPr lang="ru-RU" sz="3200" kern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ru-RU" sz="3200" kern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в грудной клетке;</a:t>
            </a:r>
          </a:p>
          <a:p>
            <a:pPr marL="597600" defTabSz="2101265" eaLnBrk="1" fontAlgn="auto">
              <a:spcBef>
                <a:spcPts val="600"/>
              </a:spcBef>
              <a:spcAft>
                <a:spcPts val="1200"/>
              </a:spcAft>
              <a:defRPr/>
            </a:pPr>
            <a:r>
              <a:rPr lang="ru-RU" sz="3200" kern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миалгия (11%), спутанность сознания (9%), головные боли (8 %), кровохарканье (2-3%), диарея (3%), тошнота, рвота, сердцебиение, боль </a:t>
            </a:r>
            <a:br>
              <a:rPr lang="ru-RU" sz="3200" kern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ru-RU" sz="3200" kern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в горле, насморк, снижение обоняния </a:t>
            </a:r>
            <a:br>
              <a:rPr lang="ru-RU" sz="3200" kern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ru-RU" sz="3200" kern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и вкуса, признаки конъюнктивита.</a:t>
            </a:r>
          </a:p>
        </p:txBody>
      </p:sp>
      <p:sp>
        <p:nvSpPr>
          <p:cNvPr id="48" name="Прямоугольник 4"/>
          <p:cNvSpPr/>
          <p:nvPr/>
        </p:nvSpPr>
        <p:spPr>
          <a:xfrm>
            <a:off x="1401331" y="9217169"/>
            <a:ext cx="8484462" cy="4461369"/>
          </a:xfrm>
          <a:prstGeom prst="rect">
            <a:avLst/>
          </a:prstGeom>
          <a:solidFill>
            <a:srgbClr val="E2E7FE"/>
          </a:solidFill>
        </p:spPr>
        <p:txBody>
          <a:bodyPr lIns="288000" anchor="ctr" anchorCtr="0">
            <a:noAutofit/>
          </a:bodyPr>
          <a:lstStyle/>
          <a:p>
            <a:pPr marL="384175" lvl="3" indent="-384175" eaLnBrk="1" fontAlgn="ctr">
              <a:lnSpc>
                <a:spcPct val="110000"/>
              </a:lnSpc>
              <a:spcAft>
                <a:spcPts val="600"/>
              </a:spcAft>
              <a:buClr>
                <a:srgbClr val="0070C0"/>
              </a:buClr>
              <a:buSzPct val="130000"/>
              <a:buFont typeface="Arial" pitchFamily="34" charset="0"/>
              <a:buChar char="•"/>
            </a:pPr>
            <a:r>
              <a:rPr lang="ru-RU" sz="32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ОРВИ легкого течения;</a:t>
            </a:r>
          </a:p>
          <a:p>
            <a:pPr marL="384175" lvl="3" indent="-384175" eaLnBrk="1" fontAlgn="ctr">
              <a:lnSpc>
                <a:spcPct val="110000"/>
              </a:lnSpc>
              <a:spcAft>
                <a:spcPts val="600"/>
              </a:spcAft>
              <a:buClr>
                <a:srgbClr val="0070C0"/>
              </a:buClr>
              <a:buSzPct val="130000"/>
              <a:buFont typeface="Arial" pitchFamily="34" charset="0"/>
              <a:buChar char="•"/>
            </a:pPr>
            <a:r>
              <a:rPr lang="ru-RU" sz="32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пневмония без ДН;</a:t>
            </a:r>
          </a:p>
          <a:p>
            <a:pPr marL="384175" lvl="3" indent="-384175" eaLnBrk="1" fontAlgn="ctr">
              <a:lnSpc>
                <a:spcPct val="110000"/>
              </a:lnSpc>
              <a:spcAft>
                <a:spcPts val="600"/>
              </a:spcAft>
              <a:buClr>
                <a:srgbClr val="0070C0"/>
              </a:buClr>
              <a:buSzPct val="130000"/>
              <a:buFont typeface="Arial" pitchFamily="34" charset="0"/>
              <a:buChar char="•"/>
            </a:pPr>
            <a:r>
              <a:rPr lang="ru-RU" sz="32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ОРДС (пневмония с ОДН);</a:t>
            </a:r>
          </a:p>
          <a:p>
            <a:pPr marL="384175" lvl="3" indent="-384175" eaLnBrk="1" fontAlgn="ctr">
              <a:lnSpc>
                <a:spcPct val="110000"/>
              </a:lnSpc>
              <a:spcAft>
                <a:spcPts val="600"/>
              </a:spcAft>
              <a:buClr>
                <a:srgbClr val="0070C0"/>
              </a:buClr>
              <a:buSzPct val="130000"/>
              <a:buFont typeface="Arial" pitchFamily="34" charset="0"/>
              <a:buChar char="•"/>
            </a:pPr>
            <a:r>
              <a:rPr lang="ru-RU" sz="32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сепсис;</a:t>
            </a:r>
          </a:p>
          <a:p>
            <a:pPr marL="384175" lvl="3" indent="-384175" eaLnBrk="1" fontAlgn="ctr">
              <a:lnSpc>
                <a:spcPct val="110000"/>
              </a:lnSpc>
              <a:spcAft>
                <a:spcPts val="600"/>
              </a:spcAft>
              <a:buClr>
                <a:srgbClr val="0070C0"/>
              </a:buClr>
              <a:buSzPct val="130000"/>
              <a:buFont typeface="Arial" pitchFamily="34" charset="0"/>
              <a:buChar char="•"/>
            </a:pPr>
            <a:r>
              <a:rPr lang="ru-RU" sz="32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септический шок;</a:t>
            </a:r>
          </a:p>
          <a:p>
            <a:pPr marL="384175" lvl="3" indent="-384175" eaLnBrk="1" fontAlgn="ctr">
              <a:lnSpc>
                <a:spcPct val="110000"/>
              </a:lnSpc>
              <a:spcAft>
                <a:spcPts val="600"/>
              </a:spcAft>
              <a:buClr>
                <a:srgbClr val="0070C0"/>
              </a:buClr>
              <a:buSzPct val="130000"/>
              <a:buFont typeface="Arial" pitchFamily="34" charset="0"/>
              <a:buChar char="•"/>
            </a:pPr>
            <a:r>
              <a:rPr lang="ru-RU" sz="32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ДВС-синдром, тромбозы, тромбоэмболии.</a:t>
            </a:r>
          </a:p>
        </p:txBody>
      </p:sp>
      <p:sp>
        <p:nvSpPr>
          <p:cNvPr id="11276" name="Прямоугольник 28"/>
          <p:cNvSpPr>
            <a:spLocks noChangeArrowheads="1"/>
          </p:cNvSpPr>
          <p:nvPr/>
        </p:nvSpPr>
        <p:spPr bwMode="auto">
          <a:xfrm>
            <a:off x="11874500" y="3166284"/>
            <a:ext cx="6461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/>
            <a:r>
              <a:rPr lang="ru-RU" b="1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Клинические симптомы</a:t>
            </a:r>
          </a:p>
        </p:txBody>
      </p:sp>
      <p:sp>
        <p:nvSpPr>
          <p:cNvPr id="11277" name="Прямоугольник 29"/>
          <p:cNvSpPr>
            <a:spLocks noChangeArrowheads="1"/>
          </p:cNvSpPr>
          <p:nvPr/>
        </p:nvSpPr>
        <p:spPr bwMode="auto">
          <a:xfrm>
            <a:off x="1703388" y="8451995"/>
            <a:ext cx="70977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/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Клинические варианты</a:t>
            </a:r>
          </a:p>
        </p:txBody>
      </p:sp>
      <p:sp>
        <p:nvSpPr>
          <p:cNvPr id="51" name="Прямоугольник 30"/>
          <p:cNvSpPr/>
          <p:nvPr/>
        </p:nvSpPr>
        <p:spPr>
          <a:xfrm>
            <a:off x="3271632" y="2614580"/>
            <a:ext cx="4505325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/>
            <a:r>
              <a:rPr lang="ru-RU" b="1">
                <a:solidFill>
                  <a:srgbClr val="D30102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Инкубационный </a:t>
            </a:r>
            <a:br>
              <a:rPr lang="ru-RU" b="1">
                <a:solidFill>
                  <a:srgbClr val="D30102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ru-RU" b="1">
                <a:solidFill>
                  <a:srgbClr val="D30102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период</a:t>
            </a:r>
            <a:r>
              <a:rPr lang="ru-RU" b="1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/>
            </a:r>
            <a:br>
              <a:rPr lang="ru-RU" b="1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ru-RU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от 2 до 14 суток</a:t>
            </a:r>
            <a:endParaRPr lang="ru-RU" b="1">
              <a:solidFill>
                <a:srgbClr val="353535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53" name="Прямоугольник 12"/>
          <p:cNvSpPr/>
          <p:nvPr/>
        </p:nvSpPr>
        <p:spPr>
          <a:xfrm>
            <a:off x="10452869" y="4462728"/>
            <a:ext cx="2371725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597600" algn="r" defTabSz="2101265" eaLnBrk="1" fontAlgn="auto"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3200" b="1" kern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&gt;</a:t>
            </a:r>
            <a:r>
              <a:rPr lang="ru-RU" sz="3200" b="1" kern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90%</a:t>
            </a:r>
          </a:p>
          <a:p>
            <a:pPr marL="597600" algn="r" defTabSz="2101265" eaLnBrk="1" fontAlgn="auto">
              <a:spcBef>
                <a:spcPts val="600"/>
              </a:spcBef>
              <a:spcAft>
                <a:spcPts val="1200"/>
              </a:spcAft>
              <a:defRPr/>
            </a:pPr>
            <a:r>
              <a:rPr lang="ru-RU" sz="3200" b="1" kern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80%</a:t>
            </a:r>
            <a:r>
              <a:rPr lang="en-US" sz="3200" b="1" kern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/>
            </a:r>
            <a:br>
              <a:rPr lang="en-US" sz="3200" b="1" kern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</a:br>
            <a:endParaRPr lang="en-US" sz="3200" b="1" kern="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597600" algn="r" defTabSz="2101265" eaLnBrk="1" fontAlgn="auto">
              <a:spcBef>
                <a:spcPts val="600"/>
              </a:spcBef>
              <a:spcAft>
                <a:spcPts val="1200"/>
              </a:spcAft>
              <a:defRPr/>
            </a:pPr>
            <a:r>
              <a:rPr lang="ru-RU" sz="3200" b="1" kern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40%</a:t>
            </a:r>
          </a:p>
          <a:p>
            <a:pPr marL="597600" algn="r" defTabSz="2101265" eaLnBrk="1" fontAlgn="auto">
              <a:spcBef>
                <a:spcPts val="600"/>
              </a:spcBef>
              <a:spcAft>
                <a:spcPts val="1200"/>
              </a:spcAft>
              <a:defRPr/>
            </a:pPr>
            <a:r>
              <a:rPr lang="ru-RU" sz="3200" b="1" kern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30%</a:t>
            </a:r>
          </a:p>
          <a:p>
            <a:pPr marL="597600" algn="r" defTabSz="2101265" eaLnBrk="1" fontAlgn="auto"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3200" b="1" kern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&gt;</a:t>
            </a:r>
            <a:r>
              <a:rPr lang="ru-RU" sz="3200" b="1" kern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3200" b="1" kern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20</a:t>
            </a:r>
            <a:r>
              <a:rPr lang="ru-RU" sz="3200" b="1" kern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%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449414E-0F7C-F442-AABF-F70B12D36430}"/>
              </a:ext>
            </a:extLst>
          </p:cNvPr>
          <p:cNvGrpSpPr/>
          <p:nvPr/>
        </p:nvGrpSpPr>
        <p:grpSpPr>
          <a:xfrm>
            <a:off x="1085925" y="2609543"/>
            <a:ext cx="2416271" cy="1812203"/>
            <a:chOff x="1205193" y="2914339"/>
            <a:chExt cx="2416271" cy="1812203"/>
          </a:xfrm>
        </p:grpSpPr>
        <p:pic>
          <p:nvPicPr>
            <p:cNvPr id="55" name="Picture 15" descr="https://hiroved.ru/wp-content/uploads/2018/03/calendar-im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205193" y="2914339"/>
              <a:ext cx="2416271" cy="1812203"/>
            </a:xfrm>
            <a:prstGeom prst="rect">
              <a:avLst/>
            </a:prstGeom>
            <a:noFill/>
          </p:spPr>
        </p:pic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2BA3CF9F-B3FF-C14B-9C70-C53038AC6078}"/>
                </a:ext>
              </a:extLst>
            </p:cNvPr>
            <p:cNvGrpSpPr/>
            <p:nvPr/>
          </p:nvGrpSpPr>
          <p:grpSpPr>
            <a:xfrm>
              <a:off x="1709321" y="3723450"/>
              <a:ext cx="1400991" cy="677202"/>
              <a:chOff x="1709321" y="3869537"/>
              <a:chExt cx="1400991" cy="677202"/>
            </a:xfrm>
          </p:grpSpPr>
          <p:sp>
            <p:nvSpPr>
              <p:cNvPr id="56" name="Скругленный прямоугольник 6"/>
              <p:cNvSpPr/>
              <p:nvPr/>
            </p:nvSpPr>
            <p:spPr>
              <a:xfrm>
                <a:off x="2192714" y="3872059"/>
                <a:ext cx="188937" cy="188937"/>
              </a:xfrm>
              <a:prstGeom prst="roundRect">
                <a:avLst>
                  <a:gd name="adj" fmla="val 9105"/>
                </a:avLst>
              </a:prstGeom>
              <a:solidFill>
                <a:schemeClr val="accent1">
                  <a:lumMod val="50000"/>
                </a:schemeClr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83534" tIns="83534" rIns="83534" bIns="83534" spcCol="38100" anchor="ctr">
                <a:spAutoFit/>
              </a:bodyPr>
              <a:lstStyle/>
              <a:p>
                <a:pPr defTabSz="2101265"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 dirty="0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7" name="Скругленный прямоугольник 18"/>
              <p:cNvSpPr/>
              <p:nvPr/>
            </p:nvSpPr>
            <p:spPr>
              <a:xfrm>
                <a:off x="2435601" y="3869537"/>
                <a:ext cx="188937" cy="188937"/>
              </a:xfrm>
              <a:prstGeom prst="roundRect">
                <a:avLst>
                  <a:gd name="adj" fmla="val 7845"/>
                </a:avLst>
              </a:prstGeom>
              <a:solidFill>
                <a:srgbClr val="FFC000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83534" tIns="83534" rIns="83534" bIns="83534" spcCol="38100" anchor="ctr">
                <a:spAutoFit/>
              </a:bodyPr>
              <a:lstStyle/>
              <a:p>
                <a:pPr defTabSz="2101265"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 dirty="0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8" name="Скругленный прямоугольник 19"/>
              <p:cNvSpPr/>
              <p:nvPr/>
            </p:nvSpPr>
            <p:spPr>
              <a:xfrm>
                <a:off x="2678488" y="3869537"/>
                <a:ext cx="188937" cy="188937"/>
              </a:xfrm>
              <a:prstGeom prst="roundRect">
                <a:avLst>
                  <a:gd name="adj" fmla="val 5324"/>
                </a:avLst>
              </a:prstGeom>
              <a:solidFill>
                <a:srgbClr val="FFC000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83534" tIns="83534" rIns="83534" bIns="83534" spcCol="38100" anchor="ctr">
                <a:spAutoFit/>
              </a:bodyPr>
              <a:lstStyle/>
              <a:p>
                <a:pPr defTabSz="2101265"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 dirty="0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9" name="Скругленный прямоугольник 20"/>
              <p:cNvSpPr/>
              <p:nvPr/>
            </p:nvSpPr>
            <p:spPr>
              <a:xfrm>
                <a:off x="2921375" y="3869537"/>
                <a:ext cx="188937" cy="188937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83534" tIns="83534" rIns="83534" bIns="83534" spcCol="38100" anchor="ctr">
                <a:spAutoFit/>
              </a:bodyPr>
              <a:lstStyle/>
              <a:p>
                <a:pPr defTabSz="2101265"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 dirty="0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0" name="Скругленный прямоугольник 21"/>
              <p:cNvSpPr/>
              <p:nvPr/>
            </p:nvSpPr>
            <p:spPr>
              <a:xfrm>
                <a:off x="2192714" y="4116837"/>
                <a:ext cx="188937" cy="188937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83534" tIns="83534" rIns="83534" bIns="83534" spcCol="38100" anchor="ctr">
                <a:spAutoFit/>
              </a:bodyPr>
              <a:lstStyle/>
              <a:p>
                <a:pPr defTabSz="2101265"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 dirty="0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1" name="Скругленный прямоугольник 22"/>
              <p:cNvSpPr/>
              <p:nvPr/>
            </p:nvSpPr>
            <p:spPr>
              <a:xfrm>
                <a:off x="2430839" y="4114315"/>
                <a:ext cx="188937" cy="188937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83534" tIns="83534" rIns="83534" bIns="83534" spcCol="38100" anchor="ctr">
                <a:spAutoFit/>
              </a:bodyPr>
              <a:lstStyle/>
              <a:p>
                <a:pPr defTabSz="2101265"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 dirty="0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2" name="Скругленный прямоугольник 24"/>
              <p:cNvSpPr/>
              <p:nvPr/>
            </p:nvSpPr>
            <p:spPr>
              <a:xfrm>
                <a:off x="2676107" y="4114315"/>
                <a:ext cx="188937" cy="188937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83534" tIns="83534" rIns="83534" bIns="83534" spcCol="38100" anchor="ctr">
                <a:spAutoFit/>
              </a:bodyPr>
              <a:lstStyle/>
              <a:p>
                <a:pPr defTabSz="2101265"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 dirty="0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3" name="Скругленный прямоугольник 25"/>
              <p:cNvSpPr/>
              <p:nvPr/>
            </p:nvSpPr>
            <p:spPr>
              <a:xfrm>
                <a:off x="2921375" y="4114315"/>
                <a:ext cx="188937" cy="188937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83534" tIns="83534" rIns="83534" bIns="83534" spcCol="38100" anchor="ctr">
                <a:spAutoFit/>
              </a:bodyPr>
              <a:lstStyle/>
              <a:p>
                <a:pPr defTabSz="2101265"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 dirty="0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4" name="Скругленный прямоугольник 33"/>
              <p:cNvSpPr/>
              <p:nvPr/>
            </p:nvSpPr>
            <p:spPr>
              <a:xfrm>
                <a:off x="1709321" y="4117306"/>
                <a:ext cx="188937" cy="188937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83534" tIns="83534" rIns="83534" bIns="83534" spcCol="38100" anchor="ctr">
                <a:spAutoFit/>
              </a:bodyPr>
              <a:lstStyle/>
              <a:p>
                <a:pPr defTabSz="2101265"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 dirty="0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5" name="Скругленный прямоугольник 34"/>
              <p:cNvSpPr/>
              <p:nvPr/>
            </p:nvSpPr>
            <p:spPr>
              <a:xfrm>
                <a:off x="1947446" y="4114784"/>
                <a:ext cx="188937" cy="188937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83534" tIns="83534" rIns="83534" bIns="83534" spcCol="38100" anchor="ctr">
                <a:spAutoFit/>
              </a:bodyPr>
              <a:lstStyle/>
              <a:p>
                <a:pPr defTabSz="2101265"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 dirty="0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6" name="Скругленный прямоугольник 35"/>
              <p:cNvSpPr/>
              <p:nvPr/>
            </p:nvSpPr>
            <p:spPr>
              <a:xfrm>
                <a:off x="2192714" y="4357333"/>
                <a:ext cx="188937" cy="188937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83534" tIns="83534" rIns="83534" bIns="83534" spcCol="38100" anchor="ctr">
                <a:spAutoFit/>
              </a:bodyPr>
              <a:lstStyle/>
              <a:p>
                <a:pPr defTabSz="2101265"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 dirty="0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7" name="Скругленный прямоугольник 36"/>
              <p:cNvSpPr/>
              <p:nvPr/>
            </p:nvSpPr>
            <p:spPr>
              <a:xfrm>
                <a:off x="2430839" y="4354811"/>
                <a:ext cx="188937" cy="188937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83534" tIns="83534" rIns="83534" bIns="83534" spcCol="38100" anchor="ctr">
                <a:spAutoFit/>
              </a:bodyPr>
              <a:lstStyle/>
              <a:p>
                <a:pPr defTabSz="2101265"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 dirty="0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8" name="Скругленный прямоугольник 37"/>
              <p:cNvSpPr/>
              <p:nvPr/>
            </p:nvSpPr>
            <p:spPr>
              <a:xfrm>
                <a:off x="2676107" y="4354811"/>
                <a:ext cx="188937" cy="188937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83534" tIns="83534" rIns="83534" bIns="83534" spcCol="38100" anchor="ctr">
                <a:spAutoFit/>
              </a:bodyPr>
              <a:lstStyle/>
              <a:p>
                <a:pPr defTabSz="2101265"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 dirty="0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9" name="Скругленный прямоугольник 38"/>
              <p:cNvSpPr/>
              <p:nvPr/>
            </p:nvSpPr>
            <p:spPr>
              <a:xfrm>
                <a:off x="1709321" y="4357802"/>
                <a:ext cx="188937" cy="188937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83534" tIns="83534" rIns="83534" bIns="83534" spcCol="38100" anchor="ctr">
                <a:spAutoFit/>
              </a:bodyPr>
              <a:lstStyle/>
              <a:p>
                <a:pPr defTabSz="2101265"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 dirty="0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70" name="Скругленный прямоугольник 39"/>
              <p:cNvSpPr/>
              <p:nvPr/>
            </p:nvSpPr>
            <p:spPr>
              <a:xfrm>
                <a:off x="1947446" y="4355280"/>
                <a:ext cx="188937" cy="188937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83534" tIns="83534" rIns="83534" bIns="83534" spcCol="38100" anchor="ctr">
                <a:spAutoFit/>
              </a:bodyPr>
              <a:lstStyle/>
              <a:p>
                <a:pPr defTabSz="2101265"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 dirty="0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</p:grpSp>
      <p:cxnSp>
        <p:nvCxnSpPr>
          <p:cNvPr id="71" name="Прямая соединительная линия 8"/>
          <p:cNvCxnSpPr/>
          <p:nvPr/>
        </p:nvCxnSpPr>
        <p:spPr>
          <a:xfrm>
            <a:off x="1747317" y="5737631"/>
            <a:ext cx="5729487" cy="0"/>
          </a:xfrm>
          <a:prstGeom prst="line">
            <a:avLst/>
          </a:prstGeom>
          <a:noFill/>
          <a:ln w="50800" cap="flat">
            <a:solidFill>
              <a:schemeClr val="tx1">
                <a:lumMod val="90000"/>
                <a:lumOff val="10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3" name="Прямоугольник 3"/>
          <p:cNvSpPr/>
          <p:nvPr/>
        </p:nvSpPr>
        <p:spPr>
          <a:xfrm>
            <a:off x="12190144" y="12201547"/>
            <a:ext cx="8968941" cy="862013"/>
          </a:xfrm>
          <a:prstGeom prst="rect">
            <a:avLst/>
          </a:prstGeom>
        </p:spPr>
        <p:txBody>
          <a:bodyPr lIns="0" tIns="0" rIns="0" bIns="0"/>
          <a:lstStyle/>
          <a:p>
            <a:pPr marL="360000" indent="-457200" defTabSz="2101265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*</a:t>
            </a:r>
            <a:r>
              <a:rPr lang="en-US" sz="2800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	</a:t>
            </a:r>
            <a:r>
              <a:rPr lang="ru-RU" sz="2800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наиболее тяжелая одышка развивается</a:t>
            </a:r>
            <a:r>
              <a:rPr lang="en-US" sz="2800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/>
            </a:r>
            <a:br>
              <a:rPr lang="en-US" sz="2800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ru-RU" sz="2800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к 6</a:t>
            </a:r>
            <a:r>
              <a:rPr lang="en-US" sz="2800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-</a:t>
            </a:r>
            <a:r>
              <a:rPr lang="ru-RU" sz="2800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8-му дню от момента заражения</a:t>
            </a:r>
          </a:p>
        </p:txBody>
      </p:sp>
      <p:sp>
        <p:nvSpPr>
          <p:cNvPr id="42" name="Прямоугольник 86"/>
          <p:cNvSpPr/>
          <p:nvPr/>
        </p:nvSpPr>
        <p:spPr>
          <a:xfrm>
            <a:off x="1401331" y="13761383"/>
            <a:ext cx="657832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/>
            <a:r>
              <a:rPr lang="ru-RU" sz="2000" b="1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Сокращения:</a:t>
            </a:r>
          </a:p>
          <a:p>
            <a:pPr eaLnBrk="1"/>
            <a:r>
              <a:rPr lang="ru-RU" sz="20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ОРВИ – острая респираторная вирусная инфекция </a:t>
            </a:r>
          </a:p>
          <a:p>
            <a:pPr eaLnBrk="1"/>
            <a:r>
              <a:rPr lang="ru-RU" sz="20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ОДН – острая дыхательная недостаточность </a:t>
            </a:r>
          </a:p>
          <a:p>
            <a:pPr eaLnBrk="1"/>
            <a:r>
              <a:rPr lang="ru-RU" sz="20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ОРДС – острый респираторный </a:t>
            </a:r>
            <a:r>
              <a:rPr lang="ru-RU" sz="2000" dirty="0" err="1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дистресс</a:t>
            </a:r>
            <a:r>
              <a:rPr lang="ru-RU" sz="20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синдром</a:t>
            </a:r>
          </a:p>
          <a:p>
            <a:pPr eaLnBrk="1"/>
            <a:r>
              <a:rPr lang="ru-RU" sz="20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АД – артериальное давление</a:t>
            </a:r>
            <a:endParaRPr lang="en-US" sz="2000" dirty="0">
              <a:solidFill>
                <a:srgbClr val="353535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40" name="Скругленный прямоугольник 12">
            <a:extLst>
              <a:ext uri="{FF2B5EF4-FFF2-40B4-BE49-F238E27FC236}">
                <a16:creationId xmlns:a16="http://schemas.microsoft.com/office/drawing/2014/main" id="{0A4C70AF-9CC1-5440-8D60-33655574E1ED}"/>
              </a:ext>
            </a:extLst>
          </p:cNvPr>
          <p:cNvSpPr/>
          <p:nvPr/>
        </p:nvSpPr>
        <p:spPr>
          <a:xfrm>
            <a:off x="12175263" y="13309232"/>
            <a:ext cx="8063457" cy="1506697"/>
          </a:xfrm>
          <a:prstGeom prst="roundRect">
            <a:avLst>
              <a:gd name="adj" fmla="val 4641"/>
            </a:avLst>
          </a:prstGeom>
          <a:solidFill>
            <a:schemeClr val="accent2">
              <a:lumMod val="20000"/>
              <a:lumOff val="80000"/>
            </a:schemeClr>
          </a:solidFill>
          <a:ln w="381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60000" tIns="360000" rIns="360000" bIns="360000" spcCol="38100" anchor="ctr"/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 пациентов старческого возраста возможна атипичная картина заболевания без лихорадки, кашля, одышки.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Симптомы включают делирий, падения, функциональное снижение, конъюнктивит, бред, тахикардию или снижение АД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730" name="Объект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585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73730" name="Объект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77"/>
          <p:cNvSpPr txBox="1"/>
          <p:nvPr/>
        </p:nvSpPr>
        <p:spPr>
          <a:xfrm>
            <a:off x="3383464" y="528069"/>
            <a:ext cx="16502062" cy="1231106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eaLnBrk="1"/>
            <a:r>
              <a:rPr lang="ru-RU" b="1" dirty="0">
                <a:solidFill>
                  <a:srgbClr val="C00000"/>
                </a:solidFill>
                <a:latin typeface="Arial" pitchFamily="34" charset="0"/>
              </a:rPr>
              <a:t>Рекомендации</a:t>
            </a:r>
            <a:r>
              <a:rPr lang="ru-RU" b="1" dirty="0">
                <a:latin typeface="Arial" pitchFamily="34" charset="0"/>
              </a:rPr>
              <a:t> по формулировке заключения </a:t>
            </a:r>
            <a:br>
              <a:rPr lang="ru-RU" b="1" dirty="0">
                <a:latin typeface="Arial" pitchFamily="34" charset="0"/>
              </a:rPr>
            </a:br>
            <a:r>
              <a:rPr lang="ru-RU" b="1" dirty="0">
                <a:latin typeface="Arial" pitchFamily="34" charset="0"/>
              </a:rPr>
              <a:t>(КТ исследование</a:t>
            </a:r>
            <a:r>
              <a:rPr lang="en-US" b="1" dirty="0">
                <a:latin typeface="Arial" pitchFamily="34" charset="0"/>
              </a:rPr>
              <a:t> </a:t>
            </a:r>
            <a:r>
              <a:rPr lang="ru-RU" b="1" dirty="0">
                <a:latin typeface="Arial" pitchFamily="34" charset="0"/>
              </a:rPr>
              <a:t>лёгких)</a:t>
            </a:r>
            <a:endParaRPr lang="ru-RU" dirty="0">
              <a:latin typeface="Arial" pitchFamily="34" charset="0"/>
            </a:endParaRPr>
          </a:p>
        </p:txBody>
      </p:sp>
      <p:cxnSp>
        <p:nvCxnSpPr>
          <p:cNvPr id="34" name="Straight Connector 33"/>
          <p:cNvCxnSpPr>
            <a:cxnSpLocks/>
          </p:cNvCxnSpPr>
          <p:nvPr/>
        </p:nvCxnSpPr>
        <p:spPr>
          <a:xfrm>
            <a:off x="876300" y="2135188"/>
            <a:ext cx="8978900" cy="0"/>
          </a:xfrm>
          <a:prstGeom prst="line">
            <a:avLst/>
          </a:prstGeom>
          <a:noFill/>
          <a:ln w="190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Straight Connector 34"/>
          <p:cNvCxnSpPr>
            <a:cxnSpLocks/>
          </p:cNvCxnSpPr>
          <p:nvPr/>
        </p:nvCxnSpPr>
        <p:spPr>
          <a:xfrm>
            <a:off x="876300" y="2109153"/>
            <a:ext cx="3263901" cy="0"/>
          </a:xfrm>
          <a:prstGeom prst="line">
            <a:avLst/>
          </a:prstGeom>
          <a:noFill/>
          <a:ln w="73025" cap="flat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876300" y="2413370"/>
          <a:ext cx="20662900" cy="12551520"/>
        </p:xfrm>
        <a:graphic>
          <a:graphicData uri="http://schemas.openxmlformats.org/drawingml/2006/table">
            <a:tbl>
              <a:tblPr/>
              <a:tblGrid>
                <a:gridCol w="10950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12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7050">
                <a:tc>
                  <a:txBody>
                    <a:bodyPr/>
                    <a:lstStyle/>
                    <a:p>
                      <a:pPr marL="0" marR="0" lvl="0" indent="0" algn="l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44675" algn="l"/>
                        </a:tabLst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Helvetica" pitchFamily="34" charset="0"/>
                        </a:rPr>
                        <a:t>Признаки патологии при КТ</a:t>
                      </a: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Helvetica" pitchFamily="34" charset="0"/>
                      </a:endParaRPr>
                    </a:p>
                  </a:txBody>
                  <a:tcPr marL="144000" marR="144000" marT="144000" marB="144000" horzOverflow="overflow">
                    <a:lnL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Helvetica" pitchFamily="34" charset="0"/>
                        </a:rPr>
                        <a:t>Возможная формулировка в заключении:</a:t>
                      </a: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Helvetica" pitchFamily="34" charset="0"/>
                      </a:endParaRPr>
                    </a:p>
                  </a:txBody>
                  <a:tcPr marL="144000" marR="144000" marT="144000" marB="144000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1150">
                <a:tc>
                  <a:txBody>
                    <a:bodyPr/>
                    <a:lstStyle/>
                    <a:p>
                      <a:pPr marL="358775" marR="0" lvl="0" indent="-358775" algn="l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Helvetica" pitchFamily="34" charset="0"/>
                        </a:rPr>
                        <a:t>Типичная картина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Helvetica" pitchFamily="34" charset="0"/>
                      </a:endParaRPr>
                    </a:p>
                    <a:p>
                      <a:pPr marL="358775" marR="0" lvl="0" indent="-358775" algn="l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Helvetica" pitchFamily="34" charset="0"/>
                        </a:rPr>
                        <a:t>многочисленные двухсторонние </a:t>
                      </a:r>
                      <a:r>
                        <a:rPr kumimoji="0" lang="ru-RU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Helvetica" pitchFamily="34" charset="0"/>
                        </a:rPr>
                        <a:t>субплевральные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Helvetica" pitchFamily="34" charset="0"/>
                        </a:rPr>
                        <a:t> уплотнения легочной ткани по типу «матового стекла»; </a:t>
                      </a:r>
                    </a:p>
                    <a:p>
                      <a:pPr marL="358775" marR="0" lvl="1" indent="-358775" algn="l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Helvetica" pitchFamily="34" charset="0"/>
                        </a:rPr>
                        <a:t>в том числе с консолидацией и/или с симптомом «булыжной мостовой»; </a:t>
                      </a:r>
                    </a:p>
                    <a:p>
                      <a:pPr marL="358775" marR="0" lvl="0" indent="-358775" algn="l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Helvetica" pitchFamily="34" charset="0"/>
                        </a:rPr>
                        <a:t>многочисленные двусторонние округлые участки уплотнения по типу «матового стекла» в глубине легочной ткани; </a:t>
                      </a:r>
                    </a:p>
                    <a:p>
                      <a:pPr marL="358775" marR="0" lvl="1" indent="-358775" algn="l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Helvetica" pitchFamily="34" charset="0"/>
                        </a:rPr>
                        <a:t>в том числе в сочетании с консолидацией и/или симптомом «булыжной мостовой»; </a:t>
                      </a:r>
                    </a:p>
                    <a:p>
                      <a:pPr marL="358775" marR="0" lvl="0" indent="-358775" algn="l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Helvetica" pitchFamily="34" charset="0"/>
                        </a:rPr>
                        <a:t>участки уплотнения легочной ткани в виде сочетания «матового стекла» и консолидации с симптом «обратного ореола» как признаки организующейся пневмонии.</a:t>
                      </a:r>
                    </a:p>
                  </a:txBody>
                  <a:tcPr marL="108000" marR="108000" marT="108000" marB="108000" horzOverflow="overflow">
                    <a:lnL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Helvetica" pitchFamily="34" charset="0"/>
                        </a:rPr>
                        <a:t>Высокая вероятность пневмонии 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Helvetica" pitchFamily="34" charset="0"/>
                        </a:rPr>
                        <a:t>COVID</a:t>
                      </a: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Helvetica" pitchFamily="34" charset="0"/>
                        </a:rPr>
                        <a:t>-19,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Helvetica" pitchFamily="34" charset="0"/>
                        </a:rPr>
                        <a:t> с учетом клинической картины имеются типичные КТ признаки заболевания. </a:t>
                      </a:r>
                    </a:p>
                    <a:p>
                      <a:pPr marL="0" marR="0" lvl="0" indent="0" algn="l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Helvetica" pitchFamily="34" charset="0"/>
                        </a:rPr>
                        <a:t/>
                      </a:r>
                      <a:b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Helvetica" pitchFamily="34" charset="0"/>
                        </a:rPr>
                      </a:b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Helvetica" pitchFamily="34" charset="0"/>
                        </a:rPr>
                        <a:t>Схожие изменения могут встречаться </a:t>
                      </a:r>
                      <a:b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Helvetica" pitchFamily="34" charset="0"/>
                        </a:rPr>
                      </a:b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Helvetica" pitchFamily="34" charset="0"/>
                        </a:rPr>
                        <a:t>при других вирусных пневмониях, а также при болезнях соединительной ткани, быть связанными с токсическими действиям лекарств или иметь другую этиологию.</a:t>
                      </a:r>
                    </a:p>
                  </a:txBody>
                  <a:tcPr marL="108000" marR="108000" marT="108000" marB="108000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76388">
                <a:tc>
                  <a:txBody>
                    <a:bodyPr/>
                    <a:lstStyle/>
                    <a:p>
                      <a:pPr marL="358775" marR="0" lvl="0" indent="-358775" algn="l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Helvetica" pitchFamily="34" charset="0"/>
                        </a:rPr>
                        <a:t>Неопределенная картина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Helvetica" pitchFamily="34" charset="0"/>
                      </a:endParaRPr>
                    </a:p>
                    <a:p>
                      <a:pPr marL="358775" marR="0" lvl="0" indent="-358775" algn="l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Helvetica" pitchFamily="34" charset="0"/>
                        </a:rPr>
                        <a:t>участки «матового стекла» преимущественно прикорневой локализации; </a:t>
                      </a:r>
                    </a:p>
                    <a:p>
                      <a:pPr marL="358775" marR="0" lvl="0" indent="-358775" algn="l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Helvetica" pitchFamily="34" charset="0"/>
                        </a:rPr>
                        <a:t>мелкие участки «матового стекла» без типичного (периферического) распределения, не округлой формы;</a:t>
                      </a:r>
                    </a:p>
                    <a:p>
                      <a:pPr marL="358775" marR="0" lvl="0" indent="-358775" algn="l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Helvetica" pitchFamily="34" charset="0"/>
                        </a:rPr>
                        <a:t>односторонние участки «матового стекла» в пределах одной доли, </a:t>
                      </a:r>
                      <a:b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Helvetica" pitchFamily="34" charset="0"/>
                        </a:rPr>
                      </a:b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Helvetica" pitchFamily="34" charset="0"/>
                        </a:rPr>
                        <a:t>в сочетании с консолидацией или без нее.</a:t>
                      </a:r>
                    </a:p>
                  </a:txBody>
                  <a:tcPr marL="108000" marR="108000" marT="108000" marB="108000" horzOverflow="overflow">
                    <a:lnL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Helvetica" pitchFamily="34" charset="0"/>
                        </a:rPr>
                        <a:t>Средняя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Helvetica" pitchFamily="34" charset="0"/>
                        </a:rPr>
                        <a:t> (неопределенная) </a:t>
                      </a: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Helvetica" pitchFamily="34" charset="0"/>
                        </a:rPr>
                        <a:t>вероятность пневмонии 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Helvetica" pitchFamily="34" charset="0"/>
                        </a:rPr>
                        <a:t>COVID</a:t>
                      </a: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Helvetica" pitchFamily="34" charset="0"/>
                        </a:rPr>
                        <a:t>-19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Helvetica" pitchFamily="34" charset="0"/>
                      </a:endParaRPr>
                    </a:p>
                    <a:p>
                      <a:pPr marL="0" marR="0" lvl="0" indent="0" algn="l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Helvetica" pitchFamily="34" charset="0"/>
                        </a:rPr>
                        <a:t>Выявленные изменения могут быть проявлением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Helvetica" pitchFamily="34" charset="0"/>
                        </a:rPr>
                        <a:t>COVID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Helvetica" pitchFamily="34" charset="0"/>
                        </a:rPr>
                        <a:t>-19 пневмонии, но они неспецифичны и могут встречаться при других заболеваниях легких (указать каких, если возможно. Например, сердечная недостаточность, бактериальная пневмония и др.)</a:t>
                      </a:r>
                    </a:p>
                    <a:p>
                      <a:pPr marL="0" marR="0" lvl="0" indent="0" algn="l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Helvetica" pitchFamily="34" charset="0"/>
                        </a:rPr>
                        <a:t>Следует осторожно интерпретировать результаты КТ у пациентов с хроническим сопутствующими заболеваниями, при которых высока вероятность появления изменений в грудной полости (ИБС, онкологические заболевания, патология почек и др.).</a:t>
                      </a:r>
                    </a:p>
                  </a:txBody>
                  <a:tcPr marL="108000" marR="108000" marT="108000" marB="108000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6888">
                <a:tc>
                  <a:txBody>
                    <a:bodyPr/>
                    <a:lstStyle/>
                    <a:p>
                      <a:pPr marL="358775" marR="0" lvl="0" indent="-358775" algn="l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Helvetica" pitchFamily="34" charset="0"/>
                        </a:rPr>
                        <a:t>Нетипичная картина 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Helvetica" pitchFamily="34" charset="0"/>
                      </a:endParaRPr>
                    </a:p>
                    <a:p>
                      <a:pPr marL="358775" marR="0" lvl="0" indent="-358775" algn="l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Helvetica" pitchFamily="34" charset="0"/>
                        </a:rPr>
                        <a:t>консолидация доли (сегмента);</a:t>
                      </a:r>
                    </a:p>
                    <a:p>
                      <a:pPr marL="358775" marR="0" lvl="0" indent="-358775" algn="l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Helvetica" pitchFamily="34" charset="0"/>
                        </a:rPr>
                        <a:t>очаги (в том числе симптом «дерево в почках»);</a:t>
                      </a:r>
                    </a:p>
                    <a:p>
                      <a:pPr marL="358775" marR="0" lvl="0" indent="-358775" algn="l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Helvetica" pitchFamily="34" charset="0"/>
                        </a:rPr>
                        <a:t>объемные образования;</a:t>
                      </a:r>
                    </a:p>
                    <a:p>
                      <a:pPr marL="358775" marR="0" lvl="0" indent="-358775" algn="l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Helvetica" pitchFamily="34" charset="0"/>
                        </a:rPr>
                        <a:t>полости в легких и в участках консолидации;</a:t>
                      </a:r>
                    </a:p>
                    <a:p>
                      <a:pPr marL="358775" marR="0" lvl="0" indent="-358775" algn="l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Helvetica" pitchFamily="34" charset="0"/>
                        </a:rPr>
                        <a:t>равномерное утолщение </a:t>
                      </a:r>
                      <a:r>
                        <a:rPr kumimoji="0" lang="ru-RU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Helvetica" pitchFamily="34" charset="0"/>
                        </a:rPr>
                        <a:t>междольковых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Helvetica" pitchFamily="34" charset="0"/>
                        </a:rPr>
                        <a:t> перегородок с жидкостью </a:t>
                      </a:r>
                      <a:b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Helvetica" pitchFamily="34" charset="0"/>
                        </a:rPr>
                      </a:b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Helvetica" pitchFamily="34" charset="0"/>
                        </a:rPr>
                        <a:t>в плевральных полостях (картина отека легких);</a:t>
                      </a:r>
                    </a:p>
                    <a:p>
                      <a:pPr marL="358775" marR="0" lvl="0" indent="-358775" algn="l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Helvetica" pitchFamily="34" charset="0"/>
                        </a:rPr>
                        <a:t>субплевральные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Helvetica" pitchFamily="34" charset="0"/>
                        </a:rPr>
                        <a:t> ретикулярные (сетчатые) изменения;</a:t>
                      </a:r>
                    </a:p>
                    <a:p>
                      <a:pPr marL="358775" marR="0" lvl="0" indent="-358775" algn="l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Helvetica" pitchFamily="34" charset="0"/>
                        </a:rPr>
                        <a:t>лимфаденопатия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Helvetica" pitchFamily="34" charset="0"/>
                        </a:rPr>
                        <a:t> без изменений в легких.</a:t>
                      </a:r>
                    </a:p>
                  </a:txBody>
                  <a:tcPr marL="108000" marR="108000" marT="108000" marB="108000" horzOverflow="overflow">
                    <a:lnL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2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Helvetica" pitchFamily="34" charset="0"/>
                        </a:rPr>
                        <a:t>Альтернативный диагноз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Helvetica" pitchFamily="34" charset="0"/>
                      </a:endParaRPr>
                    </a:p>
                    <a:p>
                      <a:pPr marL="0" marR="0" lvl="0" indent="0" algn="l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Helvetica" pitchFamily="34" charset="0"/>
                        </a:rPr>
                        <a:t>Выявленные изменения нехарактерны для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Helvetica" pitchFamily="34" charset="0"/>
                        </a:rPr>
                        <a:t>COVID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Helvetica" pitchFamily="34" charset="0"/>
                        </a:rPr>
                        <a:t>-19 пневмонии. Следует рассмотреть возможность других заболеваний </a:t>
                      </a:r>
                      <a:b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Helvetica" pitchFamily="34" charset="0"/>
                        </a:rPr>
                      </a:b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Helvetica" pitchFamily="34" charset="0"/>
                        </a:rPr>
                        <a:t>и патологических состояний (указать каких, если возможно -  туберкулез, рак легкого, бактериальная пневмония и др.).</a:t>
                      </a:r>
                    </a:p>
                  </a:txBody>
                  <a:tcPr marL="108000" marR="108000" marT="108000" marB="108000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2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Helvetica" pitchFamily="34" charset="0"/>
                        </a:rPr>
                        <a:t>Нормальная картина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Helvetica" pitchFamily="34" charset="0"/>
                      </a:endParaRPr>
                    </a:p>
                  </a:txBody>
                  <a:tcPr marL="108000" marR="108000" marT="108000" marB="108000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Helvetica" pitchFamily="34" charset="0"/>
                        </a:rPr>
                        <a:t>Нет признаков пневмонии или других патологических изменений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Helvetica" pitchFamily="34" charset="0"/>
                        </a:rPr>
                        <a:t>*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Helvetica" pitchFamily="34" charset="0"/>
                      </a:endParaRPr>
                    </a:p>
                  </a:txBody>
                  <a:tcPr marL="108000" marR="108000" marT="108000" marB="108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TextBox 77"/>
          <p:cNvSpPr/>
          <p:nvPr/>
        </p:nvSpPr>
        <p:spPr>
          <a:xfrm>
            <a:off x="876300" y="15091520"/>
            <a:ext cx="16337280" cy="47192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square" lIns="0" tIns="0" rIns="0" bIns="0" compatLnSpc="0">
            <a:spAutoFit/>
          </a:bodyPr>
          <a:lstStyle/>
          <a:p>
            <a:r>
              <a:rPr lang="ru-RU" sz="1600" dirty="0"/>
              <a:t>*Следует иметь в виду, что на начальных стадиях болезни (1-5 дни) результаты КТ могут быть негативными. Нормальная КТ картина не исключает </a:t>
            </a:r>
            <a:r>
              <a:rPr lang="en-US" sz="1600" dirty="0"/>
              <a:t>COVID</a:t>
            </a:r>
            <a:r>
              <a:rPr lang="ru-RU" sz="1600" dirty="0"/>
              <a:t>-19 инфекции 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ru-RU" sz="1600" dirty="0"/>
              <a:t>и не является ограничением в проведении иммунологических (ПЦР) тестов</a:t>
            </a:r>
          </a:p>
        </p:txBody>
      </p:sp>
      <p:sp>
        <p:nvSpPr>
          <p:cNvPr id="13" name="TextBox 77">
            <a:extLst>
              <a:ext uri="{FF2B5EF4-FFF2-40B4-BE49-F238E27FC236}">
                <a16:creationId xmlns:a16="http://schemas.microsoft.com/office/drawing/2014/main" id="{AD120551-1D7A-BE44-8FB0-44EB291C9E18}"/>
              </a:ext>
            </a:extLst>
          </p:cNvPr>
          <p:cNvSpPr txBox="1"/>
          <p:nvPr/>
        </p:nvSpPr>
        <p:spPr>
          <a:xfrm>
            <a:off x="574675" y="696913"/>
            <a:ext cx="2760663" cy="38893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90000"/>
              </a:lnSpc>
            </a:pPr>
            <a:r>
              <a:rPr lang="ru-RU" sz="2800" b="1" dirty="0">
                <a:solidFill>
                  <a:srgbClr val="353535"/>
                </a:solidFill>
                <a:latin typeface="Arial" pitchFamily="34" charset="0"/>
                <a:cs typeface="Arial" pitchFamily="34" charset="0"/>
              </a:rPr>
              <a:t>Приложение 1</a:t>
            </a:r>
          </a:p>
        </p:txBody>
      </p:sp>
    </p:spTree>
    <p:extLst>
      <p:ext uri="{BB962C8B-B14F-4D97-AF65-F5344CB8AC3E}">
        <p14:creationId xmlns:p14="http://schemas.microsoft.com/office/powerpoint/2010/main" val="3483121302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22" name="Слайд think-cell" r:id="rId5" imgW="360" imgH="360" progId="">
                  <p:embed/>
                </p:oleObj>
              </mc:Choice>
              <mc:Fallback>
                <p:oleObj name="Слайд think-cell" r:id="rId5" imgW="360" imgH="360" progId="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C62B8C3-EA04-B746-BD41-2A6243D64B83}"/>
              </a:ext>
            </a:extLst>
          </p:cNvPr>
          <p:cNvCxnSpPr>
            <a:cxnSpLocks/>
          </p:cNvCxnSpPr>
          <p:nvPr/>
        </p:nvCxnSpPr>
        <p:spPr>
          <a:xfrm>
            <a:off x="876300" y="2240762"/>
            <a:ext cx="8688324" cy="0"/>
          </a:xfrm>
          <a:prstGeom prst="line">
            <a:avLst/>
          </a:prstGeom>
          <a:noFill/>
          <a:ln w="190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559F492-03A2-C24A-81D6-E6469C62C290}"/>
              </a:ext>
            </a:extLst>
          </p:cNvPr>
          <p:cNvCxnSpPr>
            <a:cxnSpLocks/>
          </p:cNvCxnSpPr>
          <p:nvPr/>
        </p:nvCxnSpPr>
        <p:spPr>
          <a:xfrm>
            <a:off x="876300" y="2209569"/>
            <a:ext cx="3263901" cy="0"/>
          </a:xfrm>
          <a:prstGeom prst="line">
            <a:avLst/>
          </a:prstGeom>
          <a:noFill/>
          <a:ln w="73025" cap="flat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960321"/>
              </p:ext>
            </p:extLst>
          </p:nvPr>
        </p:nvGraphicFramePr>
        <p:xfrm>
          <a:off x="876300" y="3043375"/>
          <a:ext cx="20601940" cy="11850480"/>
        </p:xfrm>
        <a:graphic>
          <a:graphicData uri="http://schemas.openxmlformats.org/drawingml/2006/table">
            <a:tbl>
              <a:tblPr/>
              <a:tblGrid>
                <a:gridCol w="3817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84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Динамика процесса</a:t>
                      </a:r>
                      <a:endParaRPr lang="ru-RU" sz="3600" dirty="0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108000" marR="108000" marT="144000" marB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Признаки </a:t>
                      </a:r>
                      <a:endParaRPr lang="ru-RU" sz="3600" dirty="0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108000" marR="108000" marT="144000" marB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925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Начальные проявления 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/>
                      </a:r>
                      <a:br>
                        <a:rPr lang="en-US" sz="28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</a:br>
                      <a:r>
                        <a:rPr lang="ru-RU" sz="28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в первые дни заболевания</a:t>
                      </a:r>
                      <a:endParaRPr lang="ru-RU" sz="2800" dirty="0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108000" marR="108000" marT="144000" marB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32000" indent="-4320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Типичная картина</a:t>
                      </a:r>
                      <a:endParaRPr lang="ru-RU" sz="2400" dirty="0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  <a:p>
                      <a:pPr marL="432000" lvl="0" indent="-4320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2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субплевральные</a:t>
                      </a:r>
                      <a:r>
                        <a:rPr lang="ru-RU" sz="2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 участки уплотнения по типу «матового стекла» с консолидацией или без нее, с утолщением перегородок (симптом «булыжной мостовой») или без них;</a:t>
                      </a:r>
                    </a:p>
                    <a:p>
                      <a:pPr marL="432000" lvl="0" indent="-4320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участки уплотнения по типу «матового стекла» округлой формы перибронхиального расположения, </a:t>
                      </a:r>
                      <a:br>
                        <a:rPr lang="ru-RU" sz="2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</a:br>
                      <a:r>
                        <a:rPr lang="ru-RU" sz="2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с консолидацией или без, с утолщением перегородок (симптом «булыжной мостовой») или без них;</a:t>
                      </a:r>
                    </a:p>
                    <a:p>
                      <a:pPr marL="432000" lvl="0" indent="-4320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сочетание участков «матового стекла» и консолидации с симптомом «обратного ореола» и других признаков организующейся пневмонии;</a:t>
                      </a:r>
                    </a:p>
                    <a:p>
                      <a:pPr marL="432000" lvl="0" indent="-4320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расположение изменений двухстороннее, преимущественно периферическое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.</a:t>
                      </a:r>
                    </a:p>
                  </a:txBody>
                  <a:tcPr marL="108000" marR="108000" marT="144000" marB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627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Положительная динамика изменений (стабилизация)</a:t>
                      </a:r>
                      <a:endParaRPr lang="ru-RU" sz="2800" dirty="0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108000" marR="108000" marT="144000" marB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432000" lvl="0" indent="-4320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преобразование участков «матового стекла» в уплотнения по типу консолидации (нарастание плотности измененных участков легочной ткани) без видимого увеличения объема (протяженности) поражения легких;</a:t>
                      </a:r>
                    </a:p>
                    <a:p>
                      <a:pPr marL="432000" lvl="0" indent="-4320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формирования картины организующейся пневмонии;</a:t>
                      </a:r>
                    </a:p>
                    <a:p>
                      <a:pPr marL="432000" lvl="0" indent="-4320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уменьшение размеров уплотненных участков в легочной ткани.</a:t>
                      </a:r>
                    </a:p>
                  </a:txBody>
                  <a:tcPr marL="108000" marR="108000" marT="144000" marB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142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Отрицательная динамика изменений (прогрессирование)</a:t>
                      </a:r>
                      <a:endParaRPr lang="ru-RU" sz="2800" dirty="0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108000" marR="108000" marT="144000" marB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32000" indent="-4320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Нарастание изменений</a:t>
                      </a:r>
                      <a:endParaRPr lang="ru-RU" sz="2400" dirty="0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  <a:p>
                      <a:pPr marL="432000" lvl="0" indent="-4320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увеличение размеров (протяженности, объема) имевшихся участков уплотнения по типу «матового стекла»;</a:t>
                      </a:r>
                    </a:p>
                    <a:p>
                      <a:pPr marL="432000" lvl="0" indent="-4320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появление новых участков «матового стекла»;</a:t>
                      </a:r>
                    </a:p>
                    <a:p>
                      <a:pPr marL="432000" lvl="0" indent="-4320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слияние отдельных участков «матового стекла» в более крупные уплотнения вплоть до </a:t>
                      </a:r>
                      <a:r>
                        <a:rPr lang="ru-RU" sz="22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субтотального</a:t>
                      </a:r>
                      <a:r>
                        <a:rPr lang="ru-RU" sz="2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 поражения легких;</a:t>
                      </a:r>
                    </a:p>
                    <a:p>
                      <a:pPr marL="432000" lvl="0" indent="-4320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выраженность участков «матового стекла» по-прежнему значительно преобладает над консолидацией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.</a:t>
                      </a:r>
                    </a:p>
                    <a:p>
                      <a:pPr marL="432000" indent="-4320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ru-RU" sz="2400" b="1" dirty="0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  <a:p>
                      <a:pPr marL="432000" indent="-4320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Появление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новых признаков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 других патологических процессов</a:t>
                      </a:r>
                    </a:p>
                    <a:p>
                      <a:pPr marL="432000" lvl="0" indent="-4320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левожелудочковая недостаточность (гидростатический </a:t>
                      </a:r>
                      <a:r>
                        <a:rPr lang="ru-RU" sz="22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кардиогенный</a:t>
                      </a:r>
                      <a:r>
                        <a:rPr lang="ru-RU" sz="2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 отек легких, двухсторонний плевральный выпот);</a:t>
                      </a:r>
                    </a:p>
                    <a:p>
                      <a:pPr marL="432000" lvl="0" indent="-4320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респираторный </a:t>
                      </a:r>
                      <a:r>
                        <a:rPr lang="ru-RU" sz="22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дистресс-синдром</a:t>
                      </a:r>
                      <a:r>
                        <a:rPr lang="ru-RU" sz="2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 (отек легких);</a:t>
                      </a:r>
                    </a:p>
                    <a:p>
                      <a:pPr marL="432000" lvl="0" indent="-4320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бактериальная пневмония (новые локальные участки консолидации, левосторонний плевральный выпот);</a:t>
                      </a:r>
                    </a:p>
                    <a:p>
                      <a:pPr marL="432000" lvl="0" indent="-4320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абсцесс легкого и множественные септические эмболии;</a:t>
                      </a:r>
                    </a:p>
                    <a:p>
                      <a:pPr marL="432000" lvl="0" indent="-4320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пневмоторакс и </a:t>
                      </a:r>
                      <a:r>
                        <a:rPr lang="ru-RU" sz="22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пневмомедиастинум</a:t>
                      </a:r>
                      <a:r>
                        <a:rPr lang="ru-RU" sz="2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;</a:t>
                      </a:r>
                    </a:p>
                    <a:p>
                      <a:pPr marL="432000" lvl="0" indent="-4320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тромбоэмболия мелких ветвей легочной артерии (в т.ч. при снижении сатурации на фоне стабильной рентгенологической картины – может потребоваться КТ ОГК с контрастированием);</a:t>
                      </a:r>
                      <a:endParaRPr lang="en-US" sz="2200" dirty="0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  <a:p>
                      <a:pPr marL="432000" lvl="0" indent="-4320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другие. </a:t>
                      </a:r>
                    </a:p>
                  </a:txBody>
                  <a:tcPr marL="108000" marR="108000" marT="144000" marB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TextBox 77"/>
          <p:cNvSpPr txBox="1"/>
          <p:nvPr/>
        </p:nvSpPr>
        <p:spPr>
          <a:xfrm>
            <a:off x="574675" y="696913"/>
            <a:ext cx="2760663" cy="38893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90000"/>
              </a:lnSpc>
            </a:pPr>
            <a:r>
              <a:rPr lang="ru-RU" sz="2800" b="1" dirty="0">
                <a:solidFill>
                  <a:srgbClr val="353535"/>
                </a:solidFill>
                <a:latin typeface="Arial" pitchFamily="34" charset="0"/>
                <a:cs typeface="Arial" pitchFamily="34" charset="0"/>
              </a:rPr>
              <a:t>Приложение 1</a:t>
            </a:r>
          </a:p>
        </p:txBody>
      </p:sp>
      <p:sp>
        <p:nvSpPr>
          <p:cNvPr id="11" name="TextBox 77">
            <a:extLst>
              <a:ext uri="{FF2B5EF4-FFF2-40B4-BE49-F238E27FC236}">
                <a16:creationId xmlns:a16="http://schemas.microsoft.com/office/drawing/2014/main" id="{E76079B2-F9BC-C94C-9140-CFF2AD555A4B}"/>
              </a:ext>
            </a:extLst>
          </p:cNvPr>
          <p:cNvSpPr txBox="1"/>
          <p:nvPr/>
        </p:nvSpPr>
        <p:spPr>
          <a:xfrm>
            <a:off x="3379702" y="530925"/>
            <a:ext cx="16501814" cy="12187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4400" b="1" dirty="0">
                <a:solidFill>
                  <a:srgbClr val="C00000"/>
                </a:solidFill>
                <a:latin typeface="+mn-lt"/>
              </a:rPr>
              <a:t>Динамика изменений в легких </a:t>
            </a:r>
            <a:r>
              <a:rPr lang="ru-RU" sz="4400" b="1" dirty="0">
                <a:latin typeface="+mn-lt"/>
              </a:rPr>
              <a:t>по данным </a:t>
            </a:r>
            <a:br>
              <a:rPr lang="ru-RU" sz="4400" b="1" dirty="0">
                <a:latin typeface="+mn-lt"/>
              </a:rPr>
            </a:br>
            <a:r>
              <a:rPr lang="ru-RU" sz="4400" b="1" dirty="0">
                <a:latin typeface="+mn-lt"/>
              </a:rPr>
              <a:t>рентгенографии и компьютерной томографии</a:t>
            </a:r>
            <a:endParaRPr lang="ru-RU" sz="4400" b="1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646790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46" name="Слайд think-cell" r:id="rId5" imgW="360" imgH="360" progId="">
                  <p:embed/>
                </p:oleObj>
              </mc:Choice>
              <mc:Fallback>
                <p:oleObj name="Слайд think-cell" r:id="rId5" imgW="360" imgH="360" progId="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C62B8C3-EA04-B746-BD41-2A6243D64B83}"/>
              </a:ext>
            </a:extLst>
          </p:cNvPr>
          <p:cNvCxnSpPr>
            <a:cxnSpLocks/>
          </p:cNvCxnSpPr>
          <p:nvPr/>
        </p:nvCxnSpPr>
        <p:spPr>
          <a:xfrm>
            <a:off x="876300" y="2240762"/>
            <a:ext cx="8688324" cy="0"/>
          </a:xfrm>
          <a:prstGeom prst="line">
            <a:avLst/>
          </a:prstGeom>
          <a:noFill/>
          <a:ln w="190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559F492-03A2-C24A-81D6-E6469C62C290}"/>
              </a:ext>
            </a:extLst>
          </p:cNvPr>
          <p:cNvCxnSpPr>
            <a:cxnSpLocks/>
          </p:cNvCxnSpPr>
          <p:nvPr/>
        </p:nvCxnSpPr>
        <p:spPr>
          <a:xfrm>
            <a:off x="876300" y="2209569"/>
            <a:ext cx="3263901" cy="0"/>
          </a:xfrm>
          <a:prstGeom prst="line">
            <a:avLst/>
          </a:prstGeom>
          <a:noFill/>
          <a:ln w="73025" cap="flat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927924"/>
              </p:ext>
            </p:extLst>
          </p:nvPr>
        </p:nvGraphicFramePr>
        <p:xfrm>
          <a:off x="876300" y="3053003"/>
          <a:ext cx="20601940" cy="10998277"/>
        </p:xfrm>
        <a:graphic>
          <a:graphicData uri="http://schemas.openxmlformats.org/drawingml/2006/table">
            <a:tbl>
              <a:tblPr/>
              <a:tblGrid>
                <a:gridCol w="3817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84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Динамика процесса</a:t>
                      </a:r>
                      <a:endParaRPr lang="ru-RU" sz="3600" dirty="0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108000" marR="108000" marT="144000" marB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Признаки </a:t>
                      </a:r>
                      <a:endParaRPr lang="ru-RU" sz="3600" dirty="0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108000" marR="108000" marT="144000" marB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925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Картина респираторного </a:t>
                      </a:r>
                      <a:r>
                        <a:rPr lang="ru-RU" sz="2800" b="1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дистресс-синдрома</a:t>
                      </a:r>
                      <a:endParaRPr lang="ru-RU" sz="2800" dirty="0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108000" marR="108000" marT="144000" marB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32000" indent="-4320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Обычно характерны</a:t>
                      </a:r>
                      <a:endParaRPr lang="ru-RU" sz="2400" dirty="0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  <a:p>
                      <a:pPr marL="432000" lvl="0" indent="-43200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двухсторонние </a:t>
                      </a:r>
                      <a:r>
                        <a:rPr lang="ru-RU" sz="24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субтотальные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 уплотнения легочной ткани по типу консолидации и «матового стекла»;</a:t>
                      </a:r>
                    </a:p>
                    <a:p>
                      <a:pPr marL="432000" lvl="0" indent="-43200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расположение в средних и верхних отделах легких;</a:t>
                      </a:r>
                    </a:p>
                    <a:p>
                      <a:pPr marL="432000" lvl="0" indent="-43200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вздутие базальных сегментов;</a:t>
                      </a:r>
                    </a:p>
                    <a:p>
                      <a:pPr marL="432000" lvl="0" indent="-43200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градиент уплотнений в зависимости от положения пациента (на спине, на животе);</a:t>
                      </a:r>
                    </a:p>
                    <a:p>
                      <a:pPr marL="432000" lvl="0" indent="-43200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симптом воздушной бронхографии;</a:t>
                      </a:r>
                    </a:p>
                    <a:p>
                      <a:pPr marL="432000" lvl="0" indent="-43200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увеличение объема поражения 50% за 24–48 часов на фоне дыхательных нарушений;</a:t>
                      </a:r>
                    </a:p>
                    <a:p>
                      <a:pPr marL="432000" lvl="0" indent="-43200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жидкость в плевральных полостях (гидроторакс).</a:t>
                      </a:r>
                    </a:p>
                    <a:p>
                      <a:pPr marL="432000" indent="-4320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ru-RU" sz="2400" b="1" dirty="0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  <a:p>
                      <a:pPr marL="432000" indent="-4320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Обычно не характерны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 (при отсутствии недостаточности кровообращения)</a:t>
                      </a:r>
                    </a:p>
                    <a:p>
                      <a:pPr marL="432000" lvl="0" indent="-43200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линий </a:t>
                      </a:r>
                      <a:r>
                        <a:rPr lang="ru-RU" sz="24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Керли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, перибронхиальных муфт;</a:t>
                      </a:r>
                    </a:p>
                    <a:p>
                      <a:pPr marL="432000" lvl="0" indent="-43200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расширения левых камер сердца, сосудистой ножки сердца;</a:t>
                      </a:r>
                    </a:p>
                  </a:txBody>
                  <a:tcPr marL="108000" marR="108000" marT="144000" marB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4277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Разрешение</a:t>
                      </a:r>
                      <a:endParaRPr lang="ru-RU" sz="2800" dirty="0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108000" marR="108000" marT="144000" marB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432000" lvl="0" indent="-43200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уменьшение размеров участков консолидации и «матового стекла» (картины организующейся пневмонии);</a:t>
                      </a:r>
                    </a:p>
                    <a:p>
                      <a:pPr marL="432000" lvl="0" indent="-43200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длительность существования изменений в легких может существенно превышать сроки клинических проявлений инфекции;</a:t>
                      </a:r>
                    </a:p>
                    <a:p>
                      <a:pPr marL="432000" lvl="0" indent="-43200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наличие остаточных уплотнений в легочной ткани не влияет на длительность терапии инфекционного заболевания и не является показанием к ее продолжению в отсутствии клинических проявлений острого воспалительного процесса;</a:t>
                      </a:r>
                    </a:p>
                    <a:p>
                      <a:pPr marL="432000" lvl="0" indent="-43200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допустимы новые зоны «матового стекла» не более 25% поперечного размера </a:t>
                      </a:r>
                      <a:r>
                        <a:rPr lang="ru-RU" sz="24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гемиторакса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.</a:t>
                      </a:r>
                    </a:p>
                  </a:txBody>
                  <a:tcPr marL="108000" marR="108000" marT="144000" marB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extBox 77"/>
          <p:cNvSpPr txBox="1"/>
          <p:nvPr/>
        </p:nvSpPr>
        <p:spPr>
          <a:xfrm>
            <a:off x="574675" y="696913"/>
            <a:ext cx="2760663" cy="38893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90000"/>
              </a:lnSpc>
            </a:pPr>
            <a:r>
              <a:rPr lang="ru-RU" sz="2800" b="1" dirty="0">
                <a:solidFill>
                  <a:srgbClr val="353535"/>
                </a:solidFill>
                <a:latin typeface="Arial" pitchFamily="34" charset="0"/>
                <a:cs typeface="Arial" pitchFamily="34" charset="0"/>
              </a:rPr>
              <a:t>Приложение 1</a:t>
            </a:r>
          </a:p>
        </p:txBody>
      </p:sp>
      <p:sp>
        <p:nvSpPr>
          <p:cNvPr id="10" name="TextBox 77">
            <a:extLst>
              <a:ext uri="{FF2B5EF4-FFF2-40B4-BE49-F238E27FC236}">
                <a16:creationId xmlns:a16="http://schemas.microsoft.com/office/drawing/2014/main" id="{DC3BB7E7-ACD6-074A-95B3-8AD99B2FC149}"/>
              </a:ext>
            </a:extLst>
          </p:cNvPr>
          <p:cNvSpPr txBox="1"/>
          <p:nvPr/>
        </p:nvSpPr>
        <p:spPr>
          <a:xfrm>
            <a:off x="3379702" y="510605"/>
            <a:ext cx="16501814" cy="12187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4400" b="1" dirty="0">
                <a:solidFill>
                  <a:srgbClr val="C00000"/>
                </a:solidFill>
                <a:latin typeface="+mn-lt"/>
              </a:rPr>
              <a:t>Динамика изменений в легких </a:t>
            </a:r>
            <a:r>
              <a:rPr lang="ru-RU" sz="4400" b="1" dirty="0">
                <a:latin typeface="+mn-lt"/>
              </a:rPr>
              <a:t>по данным </a:t>
            </a:r>
            <a:br>
              <a:rPr lang="ru-RU" sz="4400" b="1" dirty="0">
                <a:latin typeface="+mn-lt"/>
              </a:rPr>
            </a:br>
            <a:r>
              <a:rPr lang="ru-RU" sz="4400" b="1" dirty="0">
                <a:latin typeface="+mn-lt"/>
              </a:rPr>
              <a:t>рентгенографии и компьютерной томографии</a:t>
            </a:r>
            <a:r>
              <a:rPr lang="en-US" sz="4400" b="1" dirty="0">
                <a:latin typeface="+mn-lt"/>
              </a:rPr>
              <a:t> </a:t>
            </a:r>
            <a:r>
              <a:rPr lang="en-US" sz="4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[2]</a:t>
            </a:r>
            <a:r>
              <a:rPr lang="ru-RU" sz="4400" b="1" dirty="0">
                <a:latin typeface="+mn-lt"/>
              </a:rPr>
              <a:t> </a:t>
            </a:r>
            <a:endParaRPr lang="ru-RU" sz="4400" b="1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824639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72CF23BA-BA5D-402B-B16D-23D3A2655844}"/>
              </a:ext>
            </a:extLst>
          </p:cNvPr>
          <p:cNvSpPr/>
          <p:nvPr/>
        </p:nvSpPr>
        <p:spPr>
          <a:xfrm>
            <a:off x="9775818" y="8517764"/>
            <a:ext cx="11544140" cy="4990089"/>
          </a:xfrm>
          <a:prstGeom prst="rect">
            <a:avLst/>
          </a:prstGeom>
          <a:solidFill>
            <a:schemeClr val="bg1"/>
          </a:solidFill>
          <a:ln w="76200" cap="flat">
            <a:solidFill>
              <a:srgbClr val="FFDDDD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83534" tIns="83534" rIns="83534" bIns="83534" numCol="1" spcCol="38100" rtlCol="0" anchor="ctr">
            <a:spAutoFit/>
          </a:bodyPr>
          <a:lstStyle/>
          <a:p>
            <a:pPr marL="0" marR="0" indent="0" algn="l" defTabSz="21012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spc="0" normalizeH="0" baseline="0">
              <a:ln>
                <a:noFill/>
              </a:ln>
              <a:solidFill>
                <a:srgbClr val="1F1F1F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9B827A81-C443-49C4-9EB7-7D4477DECEA0}"/>
              </a:ext>
            </a:extLst>
          </p:cNvPr>
          <p:cNvSpPr/>
          <p:nvPr/>
        </p:nvSpPr>
        <p:spPr>
          <a:xfrm>
            <a:off x="7811040" y="7138454"/>
            <a:ext cx="1948138" cy="7768904"/>
          </a:xfrm>
          <a:prstGeom prst="rect">
            <a:avLst/>
          </a:prstGeom>
          <a:solidFill>
            <a:srgbClr val="FFDDDD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83534" tIns="83534" rIns="83534" bIns="83534" numCol="1" spcCol="38100" rtlCol="0" anchor="ctr">
            <a:spAutoFit/>
          </a:bodyPr>
          <a:lstStyle/>
          <a:p>
            <a:pPr marL="0" marR="0" indent="0" algn="l" defTabSz="21012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spc="0" normalizeH="0" baseline="0">
              <a:ln>
                <a:noFill/>
              </a:ln>
              <a:solidFill>
                <a:srgbClr val="1F1F1F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804" name="Слайд think-cell" r:id="rId5" imgW="360" imgH="360" progId="">
                  <p:embed/>
                </p:oleObj>
              </mc:Choice>
              <mc:Fallback>
                <p:oleObj name="Слайд think-cell" r:id="rId5" imgW="360" imgH="360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C62B8C3-EA04-B746-BD41-2A6243D64B83}"/>
              </a:ext>
            </a:extLst>
          </p:cNvPr>
          <p:cNvCxnSpPr>
            <a:cxnSpLocks/>
          </p:cNvCxnSpPr>
          <p:nvPr/>
        </p:nvCxnSpPr>
        <p:spPr>
          <a:xfrm>
            <a:off x="876300" y="2240762"/>
            <a:ext cx="8688324" cy="0"/>
          </a:xfrm>
          <a:prstGeom prst="line">
            <a:avLst/>
          </a:prstGeom>
          <a:noFill/>
          <a:ln w="190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559F492-03A2-C24A-81D6-E6469C62C290}"/>
              </a:ext>
            </a:extLst>
          </p:cNvPr>
          <p:cNvCxnSpPr>
            <a:cxnSpLocks/>
          </p:cNvCxnSpPr>
          <p:nvPr/>
        </p:nvCxnSpPr>
        <p:spPr>
          <a:xfrm>
            <a:off x="876300" y="2209569"/>
            <a:ext cx="3263901" cy="0"/>
          </a:xfrm>
          <a:prstGeom prst="line">
            <a:avLst/>
          </a:prstGeom>
          <a:noFill/>
          <a:ln w="73025" cap="flat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TextBox 77"/>
          <p:cNvSpPr txBox="1"/>
          <p:nvPr/>
        </p:nvSpPr>
        <p:spPr>
          <a:xfrm>
            <a:off x="574675" y="696913"/>
            <a:ext cx="2938546" cy="38779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eaLnBrk="1">
              <a:lnSpc>
                <a:spcPct val="90000"/>
              </a:lnSpc>
            </a:pPr>
            <a:r>
              <a:rPr lang="ru-RU" sz="2800" b="1" dirty="0">
                <a:solidFill>
                  <a:srgbClr val="353535"/>
                </a:solidFill>
                <a:latin typeface="Arial" pitchFamily="34" charset="0"/>
                <a:cs typeface="Arial" pitchFamily="34" charset="0"/>
              </a:rPr>
              <a:t>Приложение 1.б</a:t>
            </a:r>
          </a:p>
        </p:txBody>
      </p:sp>
      <p:sp>
        <p:nvSpPr>
          <p:cNvPr id="11" name="TextBox 77">
            <a:extLst>
              <a:ext uri="{FF2B5EF4-FFF2-40B4-BE49-F238E27FC236}">
                <a16:creationId xmlns:a16="http://schemas.microsoft.com/office/drawing/2014/main" id="{E76079B2-F9BC-C94C-9140-CFF2AD555A4B}"/>
              </a:ext>
            </a:extLst>
          </p:cNvPr>
          <p:cNvSpPr txBox="1"/>
          <p:nvPr/>
        </p:nvSpPr>
        <p:spPr>
          <a:xfrm>
            <a:off x="3551370" y="598736"/>
            <a:ext cx="16138710" cy="10525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3800" b="1" dirty="0">
                <a:solidFill>
                  <a:srgbClr val="C00000"/>
                </a:solidFill>
                <a:latin typeface="+mn-lt"/>
              </a:rPr>
              <a:t>Иллюстрации</a:t>
            </a:r>
            <a:r>
              <a:rPr lang="ru-RU" sz="3800" b="1" dirty="0">
                <a:solidFill>
                  <a:schemeClr val="bg2"/>
                </a:solidFill>
                <a:latin typeface="+mn-lt"/>
              </a:rPr>
              <a:t> к вероятностной </a:t>
            </a:r>
            <a:r>
              <a:rPr lang="ru-RU" sz="3800" b="1" dirty="0">
                <a:solidFill>
                  <a:srgbClr val="C00000"/>
                </a:solidFill>
                <a:latin typeface="+mn-lt"/>
              </a:rPr>
              <a:t>классификации изменений легких </a:t>
            </a:r>
            <a:r>
              <a:rPr lang="ru-RU" sz="3800" b="1" dirty="0">
                <a:solidFill>
                  <a:schemeClr val="bg2"/>
                </a:solidFill>
                <a:latin typeface="+mn-lt"/>
              </a:rPr>
              <a:t>при COVID 19 пневмонии по данным КТ и рентгенографии</a:t>
            </a:r>
            <a:endParaRPr lang="ru-RU" sz="3800" b="1" dirty="0">
              <a:solidFill>
                <a:schemeClr val="bg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15">
            <a:extLst>
              <a:ext uri="{FF2B5EF4-FFF2-40B4-BE49-F238E27FC236}">
                <a16:creationId xmlns:a16="http://schemas.microsoft.com/office/drawing/2014/main" id="{674FE3BD-2872-B444-B04F-0994878017D6}"/>
              </a:ext>
            </a:extLst>
          </p:cNvPr>
          <p:cNvSpPr/>
          <p:nvPr/>
        </p:nvSpPr>
        <p:spPr>
          <a:xfrm>
            <a:off x="876300" y="2490628"/>
            <a:ext cx="20443658" cy="2573209"/>
          </a:xfrm>
          <a:prstGeom prst="roundRect">
            <a:avLst>
              <a:gd name="adj" fmla="val 7531"/>
            </a:avLst>
          </a:prstGeom>
          <a:solidFill>
            <a:schemeClr val="bg2">
              <a:lumMod val="20000"/>
              <a:lumOff val="80000"/>
            </a:schemeClr>
          </a:solidFill>
          <a:ln w="381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180000" tIns="360000" rIns="180000" bIns="360000" spcCol="38100" anchor="ctr"/>
          <a:lstStyle/>
          <a:p>
            <a:pPr defTabSz="2101265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kern="0" dirty="0"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Arial" panose="020B0604020202020204" pitchFamily="34" charset="0"/>
              </a:rPr>
              <a:t>Все выявленные изменения должны трактоваться с учетом эпидемиологической ситуации </a:t>
            </a:r>
            <a:br>
              <a:rPr lang="ru-RU" sz="2800" kern="0" dirty="0"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ru-RU" sz="2800" kern="0" dirty="0"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Arial" panose="020B0604020202020204" pitchFamily="34" charset="0"/>
              </a:rPr>
              <a:t>(эпидемия COVID) и клинико-лабораторными данными. Нормальная и/или почти нормальная картина </a:t>
            </a:r>
            <a:br>
              <a:rPr lang="ru-RU" sz="2800" kern="0" dirty="0"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ru-RU" sz="2800" kern="0" dirty="0"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Arial" panose="020B0604020202020204" pitchFamily="34" charset="0"/>
              </a:rPr>
              <a:t>при КТ, и особенно, рентгенографии, может отмечаться у пациентов с COVID-19 на начальной стадии болезни </a:t>
            </a:r>
            <a:br>
              <a:rPr lang="ru-RU" sz="2800" kern="0" dirty="0"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ru-RU" sz="2800" kern="0" dirty="0"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Arial" panose="020B0604020202020204" pitchFamily="34" charset="0"/>
              </a:rPr>
              <a:t>(1-5 дни заболевания, до развития пневмонии) или у бессимптомных носителей вируса, которые могут быть источником заражения других людей.</a:t>
            </a:r>
          </a:p>
        </p:txBody>
      </p:sp>
      <p:sp>
        <p:nvSpPr>
          <p:cNvPr id="12" name="Скругленный прямоугольник 15">
            <a:extLst>
              <a:ext uri="{FF2B5EF4-FFF2-40B4-BE49-F238E27FC236}">
                <a16:creationId xmlns:a16="http://schemas.microsoft.com/office/drawing/2014/main" id="{E7014EF4-3649-0C4B-9C31-92A80A0CA1D8}"/>
              </a:ext>
            </a:extLst>
          </p:cNvPr>
          <p:cNvSpPr/>
          <p:nvPr/>
        </p:nvSpPr>
        <p:spPr>
          <a:xfrm>
            <a:off x="876300" y="5308576"/>
            <a:ext cx="20443658" cy="770023"/>
          </a:xfrm>
          <a:prstGeom prst="roundRect">
            <a:avLst>
              <a:gd name="adj" fmla="val 7531"/>
            </a:avLst>
          </a:prstGeom>
          <a:solidFill>
            <a:schemeClr val="bg2">
              <a:lumMod val="20000"/>
              <a:lumOff val="80000"/>
            </a:schemeClr>
          </a:solidFill>
          <a:ln w="381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180000" tIns="360000" rIns="180000" bIns="360000" spcCol="38100" anchor="ctr"/>
          <a:lstStyle/>
          <a:p>
            <a:pPr algn="ctr" defTabSz="2101265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kern="0" dirty="0"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Arial" panose="020B0604020202020204" pitchFamily="34" charset="0"/>
              </a:rPr>
              <a:t>Б.1 РЕНТГЕНОГРАФИЯ ГРУДНОЙ КЛЕТКИ</a:t>
            </a:r>
          </a:p>
        </p:txBody>
      </p:sp>
      <p:sp>
        <p:nvSpPr>
          <p:cNvPr id="13" name="Скругленный прямоугольник 15">
            <a:extLst>
              <a:ext uri="{FF2B5EF4-FFF2-40B4-BE49-F238E27FC236}">
                <a16:creationId xmlns:a16="http://schemas.microsoft.com/office/drawing/2014/main" id="{D3F742CE-ADE5-304B-BE8B-B75501457556}"/>
              </a:ext>
            </a:extLst>
          </p:cNvPr>
          <p:cNvSpPr/>
          <p:nvPr/>
        </p:nvSpPr>
        <p:spPr>
          <a:xfrm>
            <a:off x="876300" y="6263591"/>
            <a:ext cx="20443658" cy="648166"/>
          </a:xfrm>
          <a:prstGeom prst="roundRect">
            <a:avLst>
              <a:gd name="adj" fmla="val 7531"/>
            </a:avLst>
          </a:prstGeom>
          <a:solidFill>
            <a:schemeClr val="accent2">
              <a:lumMod val="20000"/>
              <a:lumOff val="80000"/>
            </a:schemeClr>
          </a:solidFill>
          <a:ln w="381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180000" tIns="360000" rIns="180000" bIns="360000" spcCol="38100" anchor="ctr"/>
          <a:lstStyle/>
          <a:p>
            <a:pPr algn="ctr" defTabSz="2101265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n-lt"/>
              </a:rPr>
              <a:t>Типичная картина. Высокая вероятность </a:t>
            </a:r>
            <a:r>
              <a:rPr lang="en-US" sz="2800" b="1" dirty="0">
                <a:latin typeface="+mn-lt"/>
              </a:rPr>
              <a:t>COVID</a:t>
            </a:r>
            <a:r>
              <a:rPr lang="ru-RU" sz="2800" b="1" dirty="0">
                <a:latin typeface="+mn-lt"/>
              </a:rPr>
              <a:t>-пневмонии </a:t>
            </a:r>
            <a:endParaRPr lang="ru-RU" sz="2800" b="1" kern="0" dirty="0">
              <a:latin typeface="+mn-lt"/>
              <a:ea typeface="Open Sans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Скругленный прямоугольник 15">
            <a:extLst>
              <a:ext uri="{FF2B5EF4-FFF2-40B4-BE49-F238E27FC236}">
                <a16:creationId xmlns:a16="http://schemas.microsoft.com/office/drawing/2014/main" id="{C0E691A0-4CE3-044D-91AB-5F7BF000BCF3}"/>
              </a:ext>
            </a:extLst>
          </p:cNvPr>
          <p:cNvSpPr/>
          <p:nvPr/>
        </p:nvSpPr>
        <p:spPr>
          <a:xfrm>
            <a:off x="10609658" y="9911870"/>
            <a:ext cx="10304685" cy="2313635"/>
          </a:xfrm>
          <a:prstGeom prst="roundRect">
            <a:avLst>
              <a:gd name="adj" fmla="val 7531"/>
            </a:avLst>
          </a:prstGeom>
          <a:noFill/>
          <a:ln w="381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0" tIns="0" rIns="180000" bIns="360000" spcCol="38100" anchor="t"/>
          <a:lstStyle/>
          <a:p>
            <a:pPr defTabSz="2101265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latin typeface="+mn-lt"/>
              </a:rPr>
              <a:t>Множественные </a:t>
            </a:r>
            <a:r>
              <a:rPr lang="ru-RU" sz="4400" b="1" dirty="0">
                <a:latin typeface="+mn-lt"/>
              </a:rPr>
              <a:t>периферические затемнения </a:t>
            </a:r>
            <a:r>
              <a:rPr lang="ru-RU" sz="4400" dirty="0">
                <a:latin typeface="+mn-lt"/>
              </a:rPr>
              <a:t>в нижних долях легких, на их фоне имеются </a:t>
            </a:r>
            <a:r>
              <a:rPr lang="ru-RU" sz="4400" b="1" dirty="0">
                <a:latin typeface="+mn-lt"/>
              </a:rPr>
              <a:t>округлые тени</a:t>
            </a:r>
            <a:endParaRPr lang="ru-RU" sz="4400" b="1" kern="0" dirty="0">
              <a:latin typeface="+mn-lt"/>
              <a:ea typeface="Open Sans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5" name="officeArt object" descr="Изображение выглядит как вода&#10;&#10;Автоматически созданное описание">
            <a:extLst>
              <a:ext uri="{FF2B5EF4-FFF2-40B4-BE49-F238E27FC236}">
                <a16:creationId xmlns:a16="http://schemas.microsoft.com/office/drawing/2014/main" id="{65CAEC63-9EF6-8742-A3DE-EEAF1285D39F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61456" y="7422672"/>
            <a:ext cx="8008615" cy="7295312"/>
          </a:xfrm>
          <a:prstGeom prst="rect">
            <a:avLst/>
          </a:prstGeom>
          <a:ln w="12700" cap="flat">
            <a:noFill/>
            <a:miter lim="400000"/>
          </a:ln>
          <a:effectLst>
            <a:softEdge rad="0"/>
          </a:effec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0217B23D-43A9-45D2-A295-FF659019C89F}"/>
              </a:ext>
            </a:extLst>
          </p:cNvPr>
          <p:cNvSpPr/>
          <p:nvPr/>
        </p:nvSpPr>
        <p:spPr>
          <a:xfrm>
            <a:off x="1166902" y="7322831"/>
            <a:ext cx="8397722" cy="7395153"/>
          </a:xfrm>
          <a:prstGeom prst="roundRect">
            <a:avLst>
              <a:gd name="adj" fmla="val 10326"/>
            </a:avLst>
          </a:prstGeom>
          <a:noFill/>
          <a:ln w="381000" cap="flat">
            <a:solidFill>
              <a:srgbClr val="FFDDDD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83534" tIns="83534" rIns="83534" bIns="83534" numCol="1" spcCol="38100" rtlCol="0" anchor="ctr">
            <a:spAutoFit/>
          </a:bodyPr>
          <a:lstStyle/>
          <a:p>
            <a:pPr marL="0" marR="0" indent="0" algn="l" defTabSz="21012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spc="0" normalizeH="0" baseline="0">
              <a:ln>
                <a:noFill/>
              </a:ln>
              <a:solidFill>
                <a:srgbClr val="1F1F1F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" name="Прямоугольный треугольник 21">
            <a:extLst>
              <a:ext uri="{FF2B5EF4-FFF2-40B4-BE49-F238E27FC236}">
                <a16:creationId xmlns:a16="http://schemas.microsoft.com/office/drawing/2014/main" id="{36749F5A-B2CD-4888-8765-18F2CB4CAC38}"/>
              </a:ext>
            </a:extLst>
          </p:cNvPr>
          <p:cNvSpPr/>
          <p:nvPr/>
        </p:nvSpPr>
        <p:spPr>
          <a:xfrm>
            <a:off x="9759178" y="7114415"/>
            <a:ext cx="2049768" cy="1403350"/>
          </a:xfrm>
          <a:prstGeom prst="rtTriangle">
            <a:avLst/>
          </a:prstGeom>
          <a:solidFill>
            <a:srgbClr val="FFDDDD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83534" tIns="83534" rIns="83534" bIns="83534" numCol="1" spcCol="38100" rtlCol="0" anchor="ctr">
            <a:spAutoFit/>
          </a:bodyPr>
          <a:lstStyle/>
          <a:p>
            <a:pPr marL="0" marR="0" indent="0" algn="l" defTabSz="21012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spc="0" normalizeH="0" baseline="0">
              <a:ln>
                <a:noFill/>
              </a:ln>
              <a:solidFill>
                <a:srgbClr val="1F1F1F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" name="Прямоугольный треугольник 25">
            <a:extLst>
              <a:ext uri="{FF2B5EF4-FFF2-40B4-BE49-F238E27FC236}">
                <a16:creationId xmlns:a16="http://schemas.microsoft.com/office/drawing/2014/main" id="{039450EF-B9C8-4450-9F48-85BFC1878EC6}"/>
              </a:ext>
            </a:extLst>
          </p:cNvPr>
          <p:cNvSpPr/>
          <p:nvPr/>
        </p:nvSpPr>
        <p:spPr>
          <a:xfrm flipV="1">
            <a:off x="9759178" y="13507854"/>
            <a:ext cx="2407424" cy="1384990"/>
          </a:xfrm>
          <a:prstGeom prst="rtTriangle">
            <a:avLst/>
          </a:prstGeom>
          <a:solidFill>
            <a:srgbClr val="FFDDDD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83534" tIns="83534" rIns="83534" bIns="83534" numCol="1" spcCol="38100" rtlCol="0" anchor="ctr">
            <a:spAutoFit/>
          </a:bodyPr>
          <a:lstStyle/>
          <a:p>
            <a:pPr marL="0" marR="0" indent="0" algn="l" defTabSz="21012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spc="0" normalizeH="0" baseline="0">
              <a:ln>
                <a:noFill/>
              </a:ln>
              <a:solidFill>
                <a:srgbClr val="1F1F1F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442602427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778" name="Объект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253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77"/>
          <p:cNvSpPr txBox="1"/>
          <p:nvPr/>
        </p:nvSpPr>
        <p:spPr>
          <a:xfrm>
            <a:off x="3644139" y="582129"/>
            <a:ext cx="15554021" cy="1108075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eaLnBrk="1">
              <a:lnSpc>
                <a:spcPct val="90000"/>
              </a:lnSpc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Лабораторный и инструментальный мониторинг </a:t>
            </a:r>
            <a:b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у больных с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COVID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-19 или подозрением на COVID-19</a:t>
            </a:r>
            <a:endParaRPr lang="ru-RU" sz="3200" b="1" dirty="0">
              <a:solidFill>
                <a:srgbClr val="5757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77"/>
          <p:cNvSpPr txBox="1"/>
          <p:nvPr/>
        </p:nvSpPr>
        <p:spPr>
          <a:xfrm>
            <a:off x="711200" y="696913"/>
            <a:ext cx="3113087" cy="38779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eaLnBrk="1">
              <a:lnSpc>
                <a:spcPct val="90000"/>
              </a:lnSpc>
            </a:pPr>
            <a:r>
              <a:rPr lang="ru-RU" sz="2800" b="1" dirty="0">
                <a:solidFill>
                  <a:srgbClr val="353535"/>
                </a:solidFill>
                <a:latin typeface="Arial" pitchFamily="34" charset="0"/>
                <a:cs typeface="Arial" pitchFamily="34" charset="0"/>
              </a:rPr>
              <a:t>Приложение 2-1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43538" y="2671763"/>
            <a:ext cx="11029950" cy="73025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83534" tIns="83534" rIns="83534" bIns="83534" anchor="ctr">
            <a:spAutoFit/>
          </a:bodyPr>
          <a:lstStyle/>
          <a:p>
            <a:pPr algn="ctr" eaLnBrk="1"/>
            <a:r>
              <a:rPr lang="ru-RU" sz="3200" b="1">
                <a:solidFill>
                  <a:schemeClr val="bg1"/>
                </a:solidFill>
                <a:cs typeface="Arial" pitchFamily="34" charset="0"/>
              </a:rPr>
              <a:t>Пациент с </a:t>
            </a:r>
            <a:r>
              <a:rPr lang="en-US" sz="3200" b="1">
                <a:solidFill>
                  <a:schemeClr val="bg1"/>
                </a:solidFill>
                <a:cs typeface="Arial" pitchFamily="34" charset="0"/>
              </a:rPr>
              <a:t>COVID-19/</a:t>
            </a:r>
            <a:r>
              <a:rPr lang="ru-RU" sz="3200" b="1">
                <a:solidFill>
                  <a:schemeClr val="bg1"/>
                </a:solidFill>
                <a:cs typeface="Arial" pitchFamily="34" charset="0"/>
              </a:rPr>
              <a:t> Подозрением на </a:t>
            </a:r>
            <a:r>
              <a:rPr lang="en-US" sz="3200" b="1">
                <a:solidFill>
                  <a:schemeClr val="bg1"/>
                </a:solidFill>
                <a:cs typeface="Arial" pitchFamily="34" charset="0"/>
              </a:rPr>
              <a:t>COVID-19</a:t>
            </a:r>
            <a:endParaRPr lang="ru-RU" sz="32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47838" y="3732213"/>
            <a:ext cx="18754725" cy="635000"/>
          </a:xfrm>
          <a:prstGeom prst="roundRect">
            <a:avLst>
              <a:gd name="adj" fmla="val 9983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83534" tIns="83534" rIns="83534" bIns="83534" anchor="ctr">
            <a:spAutoFit/>
          </a:bodyPr>
          <a:lstStyle/>
          <a:p>
            <a:pPr algn="ctr" eaLnBrk="1"/>
            <a:r>
              <a:rPr lang="ru-RU" sz="2800" b="1">
                <a:solidFill>
                  <a:srgbClr val="353535"/>
                </a:solidFill>
                <a:cs typeface="Arial" pitchFamily="34" charset="0"/>
              </a:rPr>
              <a:t>Контроль температуры тела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9625" y="9167813"/>
            <a:ext cx="2662238" cy="3254374"/>
          </a:xfrm>
          <a:prstGeom prst="roundRect">
            <a:avLst>
              <a:gd name="adj" fmla="val 861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83534" tIns="83534" rIns="83534" bIns="83534" anchor="ctr"/>
          <a:lstStyle/>
          <a:p>
            <a:pPr algn="ctr" eaLnBrk="1"/>
            <a:r>
              <a:rPr lang="ru-RU" sz="2400" b="1" dirty="0">
                <a:solidFill>
                  <a:srgbClr val="353535"/>
                </a:solidFill>
                <a:cs typeface="Arial" pitchFamily="34" charset="0"/>
              </a:rPr>
              <a:t>Инструмент</a:t>
            </a:r>
            <a:r>
              <a:rPr lang="en-US" sz="2400" b="1" dirty="0">
                <a:solidFill>
                  <a:srgbClr val="353535"/>
                </a:solidFill>
                <a:cs typeface="Arial" pitchFamily="34" charset="0"/>
              </a:rPr>
              <a:t>.</a:t>
            </a:r>
            <a:r>
              <a:rPr lang="ru-RU" sz="2400" b="1" dirty="0">
                <a:solidFill>
                  <a:srgbClr val="353535"/>
                </a:solidFill>
                <a:cs typeface="Arial" pitchFamily="34" charset="0"/>
              </a:rPr>
              <a:t> обследование </a:t>
            </a:r>
            <a:r>
              <a:rPr lang="en-US" sz="2400" b="1" dirty="0">
                <a:solidFill>
                  <a:srgbClr val="353535"/>
                </a:solidFill>
                <a:cs typeface="Arial" pitchFamily="34" charset="0"/>
              </a:rPr>
              <a:t/>
            </a:r>
            <a:br>
              <a:rPr lang="en-US" sz="2400" b="1" dirty="0">
                <a:solidFill>
                  <a:srgbClr val="353535"/>
                </a:solidFill>
                <a:cs typeface="Arial" pitchFamily="34" charset="0"/>
              </a:rPr>
            </a:br>
            <a:r>
              <a:rPr lang="ru-RU" sz="2400" b="1" dirty="0">
                <a:solidFill>
                  <a:srgbClr val="353535"/>
                </a:solidFill>
                <a:cs typeface="Arial" pitchFamily="34" charset="0"/>
              </a:rPr>
              <a:t>не проводить</a:t>
            </a:r>
          </a:p>
          <a:p>
            <a:pPr algn="ctr" eaLnBrk="1"/>
            <a:endParaRPr lang="ru-RU" sz="2400" b="1" dirty="0">
              <a:solidFill>
                <a:srgbClr val="353535"/>
              </a:solidFill>
              <a:cs typeface="Arial" pitchFamily="34" charset="0"/>
            </a:endParaRPr>
          </a:p>
          <a:p>
            <a:pPr algn="ctr" eaLnBrk="1"/>
            <a:r>
              <a:rPr lang="ru-RU" sz="2400" b="1" dirty="0" err="1">
                <a:solidFill>
                  <a:srgbClr val="C00000"/>
                </a:solidFill>
                <a:cs typeface="Arial" pitchFamily="34" charset="0"/>
              </a:rPr>
              <a:t>КлАнКр</a:t>
            </a:r>
            <a:endParaRPr lang="ru-RU" sz="24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49763" y="4522788"/>
            <a:ext cx="1909762" cy="80168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83534" tIns="83534" rIns="83534" bIns="83534" anchor="ctr"/>
          <a:lstStyle/>
          <a:p>
            <a:pPr algn="ctr" eaLnBrk="1"/>
            <a:r>
              <a:rPr lang="en-US" sz="3600" b="1">
                <a:solidFill>
                  <a:schemeClr val="tx1"/>
                </a:solidFill>
                <a:cs typeface="Arial" pitchFamily="34" charset="0"/>
              </a:rPr>
              <a:t>t</a:t>
            </a:r>
            <a:r>
              <a:rPr lang="ru-RU" sz="3600" b="1">
                <a:solidFill>
                  <a:schemeClr val="tx1"/>
                </a:solidFill>
                <a:cs typeface="Arial" pitchFamily="34" charset="0"/>
              </a:rPr>
              <a:t>°</a:t>
            </a:r>
            <a:r>
              <a:rPr lang="en-US" sz="3600" b="1">
                <a:solidFill>
                  <a:schemeClr val="tx1"/>
                </a:solidFill>
                <a:cs typeface="Arial" pitchFamily="34" charset="0"/>
              </a:rPr>
              <a:t> = N</a:t>
            </a:r>
            <a:endParaRPr lang="ru-RU" sz="3600" b="1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616238" y="4522788"/>
            <a:ext cx="1909762" cy="80168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83534" tIns="83534" rIns="83534" bIns="83534" anchor="ctr"/>
          <a:lstStyle/>
          <a:p>
            <a:pPr algn="ctr" eaLnBrk="1"/>
            <a:r>
              <a:rPr lang="en-US" sz="3600" b="1">
                <a:solidFill>
                  <a:srgbClr val="D30102"/>
                </a:solidFill>
                <a:cs typeface="Arial" pitchFamily="34" charset="0"/>
              </a:rPr>
              <a:t>t</a:t>
            </a:r>
            <a:r>
              <a:rPr lang="ru-RU" sz="3600" b="1">
                <a:solidFill>
                  <a:srgbClr val="D30102"/>
                </a:solidFill>
                <a:cs typeface="Arial" pitchFamily="34" charset="0"/>
              </a:rPr>
              <a:t>°</a:t>
            </a:r>
            <a:r>
              <a:rPr lang="en-US" sz="3600" b="1">
                <a:solidFill>
                  <a:srgbClr val="D30102"/>
                </a:solidFill>
                <a:cs typeface="Arial" pitchFamily="34" charset="0"/>
              </a:rPr>
              <a:t> &gt; N</a:t>
            </a:r>
            <a:endParaRPr lang="ru-RU" sz="3600" b="1">
              <a:solidFill>
                <a:srgbClr val="D30102"/>
              </a:solidFill>
              <a:cs typeface="Arial" pitchFamily="34" charset="0"/>
            </a:endParaRPr>
          </a:p>
        </p:txBody>
      </p:sp>
      <p:cxnSp>
        <p:nvCxnSpPr>
          <p:cNvPr id="21" name="Straight Arrow Connector 36"/>
          <p:cNvCxnSpPr>
            <a:cxnSpLocks/>
            <a:stCxn id="10" idx="2"/>
          </p:cNvCxnSpPr>
          <p:nvPr/>
        </p:nvCxnSpPr>
        <p:spPr>
          <a:xfrm flipH="1">
            <a:off x="6242265" y="4366798"/>
            <a:ext cx="4882935" cy="855442"/>
          </a:xfrm>
          <a:prstGeom prst="straightConnector1">
            <a:avLst/>
          </a:prstGeom>
          <a:noFill/>
          <a:ln w="5080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  <a:headEnd w="lg" len="lg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4" name="TextBox 23"/>
          <p:cNvSpPr txBox="1"/>
          <p:nvPr/>
        </p:nvSpPr>
        <p:spPr>
          <a:xfrm>
            <a:off x="4838700" y="5324475"/>
            <a:ext cx="2808288" cy="954088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83534" tIns="83534" rIns="83534" bIns="83534" anchor="ctr"/>
          <a:lstStyle/>
          <a:p>
            <a:pPr algn="ctr" eaLnBrk="1"/>
            <a:r>
              <a:rPr lang="ru-RU" sz="3600" b="1">
                <a:solidFill>
                  <a:schemeClr val="bg1"/>
                </a:solidFill>
                <a:cs typeface="Arial" pitchFamily="34" charset="0"/>
              </a:rPr>
              <a:t>ДН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4362113" y="5324475"/>
            <a:ext cx="2808287" cy="954088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83534" tIns="83534" rIns="83534" bIns="83534" anchor="ctr"/>
          <a:lstStyle/>
          <a:p>
            <a:pPr algn="ctr" eaLnBrk="1"/>
            <a:r>
              <a:rPr lang="ru-RU" sz="3600" b="1">
                <a:solidFill>
                  <a:schemeClr val="bg1"/>
                </a:solidFill>
                <a:cs typeface="Arial" pitchFamily="34" charset="0"/>
              </a:rPr>
              <a:t>ДН</a:t>
            </a:r>
          </a:p>
        </p:txBody>
      </p:sp>
      <p:cxnSp>
        <p:nvCxnSpPr>
          <p:cNvPr id="30" name="Straight Arrow Connector 36"/>
          <p:cNvCxnSpPr>
            <a:cxnSpLocks/>
            <a:stCxn id="10" idx="2"/>
          </p:cNvCxnSpPr>
          <p:nvPr/>
        </p:nvCxnSpPr>
        <p:spPr>
          <a:xfrm>
            <a:off x="11125200" y="4366798"/>
            <a:ext cx="4694702" cy="855442"/>
          </a:xfrm>
          <a:prstGeom prst="straightConnector1">
            <a:avLst/>
          </a:prstGeom>
          <a:noFill/>
          <a:ln w="5080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  <a:headEnd w="lg" len="lg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7" name="Straight Arrow Connector 36"/>
          <p:cNvCxnSpPr>
            <a:cxnSpLocks/>
            <a:stCxn id="24" idx="2"/>
          </p:cNvCxnSpPr>
          <p:nvPr/>
        </p:nvCxnSpPr>
        <p:spPr>
          <a:xfrm flipH="1">
            <a:off x="4164041" y="6278880"/>
            <a:ext cx="2078224" cy="855442"/>
          </a:xfrm>
          <a:prstGeom prst="straightConnector1">
            <a:avLst/>
          </a:prstGeom>
          <a:noFill/>
          <a:ln w="50800" cap="flat">
            <a:solidFill>
              <a:schemeClr val="tx2"/>
            </a:solidFill>
            <a:prstDash val="solid"/>
            <a:miter lim="800000"/>
            <a:headEnd w="lg" len="lg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8" name="TextBox 37"/>
          <p:cNvSpPr txBox="1"/>
          <p:nvPr/>
        </p:nvSpPr>
        <p:spPr>
          <a:xfrm>
            <a:off x="2819400" y="7235825"/>
            <a:ext cx="2808288" cy="95567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spcFirstLastPara="1" lIns="83534" tIns="83534" rIns="83534" bIns="83534" spcCol="38100" anchor="ctr"/>
          <a:lstStyle/>
          <a:p>
            <a:pPr algn="ctr" defTabSz="2101265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0" dirty="0">
                <a:solidFill>
                  <a:schemeClr val="tx1"/>
                </a:solidFill>
                <a:ea typeface="Open Sans"/>
                <a:cs typeface="Arial" panose="020B0604020202020204" pitchFamily="34" charset="0"/>
                <a:sym typeface="Open Sans"/>
              </a:rPr>
              <a:t>SpO</a:t>
            </a:r>
            <a:r>
              <a:rPr lang="en-US" sz="3600" b="1" kern="0" baseline="-25000" dirty="0">
                <a:solidFill>
                  <a:schemeClr val="tx1"/>
                </a:solidFill>
                <a:ea typeface="Open Sans"/>
                <a:cs typeface="Arial" panose="020B0604020202020204" pitchFamily="34" charset="0"/>
                <a:sym typeface="Open Sans"/>
              </a:rPr>
              <a:t>2</a:t>
            </a:r>
            <a:endParaRPr lang="ru-RU" sz="3600" b="1" kern="0" baseline="-25000" dirty="0">
              <a:solidFill>
                <a:schemeClr val="tx1"/>
              </a:solidFill>
              <a:ea typeface="Open Sans"/>
              <a:cs typeface="Arial" panose="020B0604020202020204" pitchFamily="34" charset="0"/>
              <a:sym typeface="Open San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539038" y="7235825"/>
            <a:ext cx="2808287" cy="9556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spcFirstLastPara="1" lIns="83534" tIns="83534" rIns="83534" bIns="83534" spcCol="38100" anchor="ctr"/>
          <a:lstStyle/>
          <a:p>
            <a:pPr algn="ctr" defTabSz="2101265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0" dirty="0">
                <a:solidFill>
                  <a:schemeClr val="tx1"/>
                </a:solidFill>
                <a:ea typeface="Open Sans"/>
                <a:cs typeface="Arial" panose="020B0604020202020204" pitchFamily="34" charset="0"/>
                <a:sym typeface="Open Sans"/>
              </a:rPr>
              <a:t>SpO</a:t>
            </a:r>
            <a:r>
              <a:rPr lang="en-US" sz="3600" b="1" kern="0" baseline="-25000" dirty="0">
                <a:solidFill>
                  <a:schemeClr val="tx1"/>
                </a:solidFill>
                <a:ea typeface="Open Sans"/>
                <a:cs typeface="Arial" panose="020B0604020202020204" pitchFamily="34" charset="0"/>
                <a:sym typeface="Open Sans"/>
              </a:rPr>
              <a:t>2</a:t>
            </a:r>
            <a:endParaRPr lang="ru-RU" sz="3600" b="1" kern="0" baseline="-25000" dirty="0">
              <a:solidFill>
                <a:schemeClr val="tx1"/>
              </a:solidFill>
              <a:ea typeface="Open Sans"/>
              <a:cs typeface="Arial" panose="020B0604020202020204" pitchFamily="34" charset="0"/>
              <a:sym typeface="Open Sans"/>
            </a:endParaRPr>
          </a:p>
        </p:txBody>
      </p:sp>
      <p:cxnSp>
        <p:nvCxnSpPr>
          <p:cNvPr id="40" name="Straight Arrow Connector 36"/>
          <p:cNvCxnSpPr>
            <a:cxnSpLocks/>
          </p:cNvCxnSpPr>
          <p:nvPr/>
        </p:nvCxnSpPr>
        <p:spPr>
          <a:xfrm>
            <a:off x="6242265" y="6278880"/>
            <a:ext cx="2042199" cy="855442"/>
          </a:xfrm>
          <a:prstGeom prst="straightConnector1">
            <a:avLst/>
          </a:prstGeom>
          <a:noFill/>
          <a:ln w="50800" cap="flat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  <a:headEnd w="lg" len="lg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1" name="TextBox 40"/>
          <p:cNvSpPr txBox="1"/>
          <p:nvPr/>
        </p:nvSpPr>
        <p:spPr>
          <a:xfrm>
            <a:off x="11915775" y="7235825"/>
            <a:ext cx="2808288" cy="9556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spcFirstLastPara="1" lIns="83534" tIns="83534" rIns="83534" bIns="83534" spcCol="38100" anchor="ctr"/>
          <a:lstStyle/>
          <a:p>
            <a:pPr algn="ctr" defTabSz="2101265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0" dirty="0">
                <a:solidFill>
                  <a:schemeClr val="tx1"/>
                </a:solidFill>
                <a:ea typeface="Open Sans"/>
                <a:cs typeface="Arial" panose="020B0604020202020204" pitchFamily="34" charset="0"/>
                <a:sym typeface="Open Sans"/>
              </a:rPr>
              <a:t>SpO</a:t>
            </a:r>
            <a:r>
              <a:rPr lang="en-US" sz="3600" b="1" kern="0" baseline="-25000" dirty="0">
                <a:solidFill>
                  <a:schemeClr val="tx1"/>
                </a:solidFill>
                <a:ea typeface="Open Sans"/>
                <a:cs typeface="Arial" panose="020B0604020202020204" pitchFamily="34" charset="0"/>
                <a:sym typeface="Open Sans"/>
              </a:rPr>
              <a:t>2</a:t>
            </a:r>
            <a:endParaRPr lang="ru-RU" sz="3600" b="1" kern="0" baseline="-25000" dirty="0">
              <a:solidFill>
                <a:schemeClr val="tx1"/>
              </a:solidFill>
              <a:ea typeface="Open Sans"/>
              <a:cs typeface="Arial" panose="020B0604020202020204" pitchFamily="34" charset="0"/>
              <a:sym typeface="Open San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6554450" y="7235825"/>
            <a:ext cx="2808288" cy="95567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spcFirstLastPara="1" lIns="83534" tIns="83534" rIns="83534" bIns="83534" spcCol="38100" anchor="ctr"/>
          <a:lstStyle/>
          <a:p>
            <a:pPr algn="ctr" defTabSz="2101265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0" dirty="0">
                <a:solidFill>
                  <a:schemeClr val="tx1"/>
                </a:solidFill>
                <a:ea typeface="Open Sans"/>
                <a:cs typeface="Arial" panose="020B0604020202020204" pitchFamily="34" charset="0"/>
                <a:sym typeface="Open Sans"/>
              </a:rPr>
              <a:t>SpO</a:t>
            </a:r>
            <a:r>
              <a:rPr lang="en-US" sz="3600" b="1" kern="0" baseline="-25000" dirty="0">
                <a:solidFill>
                  <a:schemeClr val="tx1"/>
                </a:solidFill>
                <a:ea typeface="Open Sans"/>
                <a:cs typeface="Arial" panose="020B0604020202020204" pitchFamily="34" charset="0"/>
                <a:sym typeface="Open Sans"/>
              </a:rPr>
              <a:t>2</a:t>
            </a:r>
            <a:endParaRPr lang="ru-RU" sz="3600" b="1" kern="0" baseline="-25000" dirty="0">
              <a:solidFill>
                <a:schemeClr val="tx1"/>
              </a:solidFill>
              <a:ea typeface="Open Sans"/>
              <a:cs typeface="Arial" panose="020B0604020202020204" pitchFamily="34" charset="0"/>
              <a:sym typeface="Open San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867025" y="6278563"/>
            <a:ext cx="1909763" cy="8001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83534" tIns="83534" rIns="83534" bIns="83534" anchor="ctr"/>
          <a:lstStyle/>
          <a:p>
            <a:pPr algn="ctr" eaLnBrk="1"/>
            <a:r>
              <a:rPr lang="ru-RU" sz="3600" b="1">
                <a:solidFill>
                  <a:schemeClr val="tx1"/>
                </a:solidFill>
                <a:cs typeface="Arial" pitchFamily="34" charset="0"/>
              </a:rPr>
              <a:t>нет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945438" y="6278563"/>
            <a:ext cx="1878012" cy="8001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83534" tIns="83534" rIns="83534" bIns="83534" anchor="ctr"/>
          <a:lstStyle/>
          <a:p>
            <a:pPr algn="ctr" eaLnBrk="1"/>
            <a:r>
              <a:rPr lang="ru-RU" sz="3600" b="1">
                <a:solidFill>
                  <a:schemeClr val="tx1"/>
                </a:solidFill>
                <a:cs typeface="Arial" pitchFamily="34" charset="0"/>
              </a:rPr>
              <a:t>да</a:t>
            </a:r>
          </a:p>
        </p:txBody>
      </p:sp>
      <p:cxnSp>
        <p:nvCxnSpPr>
          <p:cNvPr id="48" name="Straight Arrow Connector 36"/>
          <p:cNvCxnSpPr>
            <a:cxnSpLocks/>
          </p:cNvCxnSpPr>
          <p:nvPr/>
        </p:nvCxnSpPr>
        <p:spPr>
          <a:xfrm flipH="1">
            <a:off x="13741678" y="6278880"/>
            <a:ext cx="2078224" cy="855442"/>
          </a:xfrm>
          <a:prstGeom prst="straightConnector1">
            <a:avLst/>
          </a:prstGeom>
          <a:noFill/>
          <a:ln w="50800" cap="flat">
            <a:solidFill>
              <a:schemeClr val="tx2"/>
            </a:solidFill>
            <a:prstDash val="solid"/>
            <a:miter lim="800000"/>
            <a:headEnd w="lg" len="lg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9" name="Straight Arrow Connector 36"/>
          <p:cNvCxnSpPr>
            <a:cxnSpLocks/>
          </p:cNvCxnSpPr>
          <p:nvPr/>
        </p:nvCxnSpPr>
        <p:spPr>
          <a:xfrm>
            <a:off x="15819902" y="6278880"/>
            <a:ext cx="2042199" cy="855442"/>
          </a:xfrm>
          <a:prstGeom prst="straightConnector1">
            <a:avLst/>
          </a:prstGeom>
          <a:noFill/>
          <a:ln w="50800" cap="flat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  <a:headEnd w="lg" len="lg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0" name="TextBox 49"/>
          <p:cNvSpPr txBox="1"/>
          <p:nvPr/>
        </p:nvSpPr>
        <p:spPr>
          <a:xfrm>
            <a:off x="12411075" y="6278563"/>
            <a:ext cx="1909763" cy="8001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83534" tIns="83534" rIns="83534" bIns="83534" anchor="ctr"/>
          <a:lstStyle/>
          <a:p>
            <a:pPr algn="ctr" eaLnBrk="1"/>
            <a:r>
              <a:rPr lang="ru-RU" sz="3600" b="1">
                <a:solidFill>
                  <a:schemeClr val="tx1"/>
                </a:solidFill>
                <a:cs typeface="Arial" pitchFamily="34" charset="0"/>
              </a:rPr>
              <a:t>да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7313275" y="6278563"/>
            <a:ext cx="1879600" cy="8001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83534" tIns="83534" rIns="83534" bIns="83534" anchor="ctr"/>
          <a:lstStyle/>
          <a:p>
            <a:pPr algn="ctr" eaLnBrk="1"/>
            <a:r>
              <a:rPr lang="ru-RU" sz="3600" b="1">
                <a:solidFill>
                  <a:schemeClr val="tx1"/>
                </a:solidFill>
                <a:cs typeface="Arial" pitchFamily="34" charset="0"/>
              </a:rPr>
              <a:t>нет</a:t>
            </a:r>
          </a:p>
        </p:txBody>
      </p:sp>
      <p:cxnSp>
        <p:nvCxnSpPr>
          <p:cNvPr id="52" name="Straight Arrow Connector 36"/>
          <p:cNvCxnSpPr>
            <a:cxnSpLocks/>
          </p:cNvCxnSpPr>
          <p:nvPr/>
        </p:nvCxnSpPr>
        <p:spPr>
          <a:xfrm flipH="1">
            <a:off x="2085817" y="8190963"/>
            <a:ext cx="2078224" cy="855442"/>
          </a:xfrm>
          <a:prstGeom prst="straightConnector1">
            <a:avLst/>
          </a:prstGeom>
          <a:noFill/>
          <a:ln w="50800" cap="flat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  <a:headEnd w="lg" len="lg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3" name="Straight Arrow Connector 36"/>
          <p:cNvCxnSpPr>
            <a:cxnSpLocks/>
          </p:cNvCxnSpPr>
          <p:nvPr/>
        </p:nvCxnSpPr>
        <p:spPr>
          <a:xfrm>
            <a:off x="4164041" y="8190963"/>
            <a:ext cx="847346" cy="855442"/>
          </a:xfrm>
          <a:prstGeom prst="straightConnector1">
            <a:avLst/>
          </a:prstGeom>
          <a:noFill/>
          <a:ln w="50800" cap="flat">
            <a:solidFill>
              <a:schemeClr val="tx2"/>
            </a:solidFill>
            <a:prstDash val="solid"/>
            <a:miter lim="800000"/>
            <a:headEnd w="lg" len="lg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4" name="TextBox 53"/>
          <p:cNvSpPr txBox="1"/>
          <p:nvPr/>
        </p:nvSpPr>
        <p:spPr>
          <a:xfrm>
            <a:off x="788988" y="8191500"/>
            <a:ext cx="1909762" cy="8001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83534" tIns="83534" rIns="83534" bIns="83534" anchor="ctr"/>
          <a:lstStyle/>
          <a:p>
            <a:pPr algn="ctr" eaLnBrk="1"/>
            <a:r>
              <a:rPr lang="en-US" sz="3600" b="1" dirty="0">
                <a:solidFill>
                  <a:schemeClr val="tx1"/>
                </a:solidFill>
                <a:cs typeface="Arial" pitchFamily="34" charset="0"/>
              </a:rPr>
              <a:t>&gt;</a:t>
            </a:r>
            <a:r>
              <a:rPr lang="ru-RU" sz="3600" b="1" dirty="0">
                <a:solidFill>
                  <a:schemeClr val="tx1"/>
                </a:solidFill>
                <a:cs typeface="Arial" pitchFamily="34" charset="0"/>
              </a:rPr>
              <a:t> 95%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594225" y="8191500"/>
            <a:ext cx="1879600" cy="8001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spcFirstLastPara="1" lIns="83534" tIns="83534" rIns="83534" bIns="83534" spcCol="38100" anchor="ctr"/>
          <a:lstStyle/>
          <a:p>
            <a:pPr algn="ctr" defTabSz="2101265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0" dirty="0">
                <a:solidFill>
                  <a:schemeClr val="accent1">
                    <a:lumMod val="75000"/>
                  </a:schemeClr>
                </a:solidFill>
                <a:ea typeface="Open Sans"/>
                <a:cs typeface="Arial" panose="020B0604020202020204" pitchFamily="34" charset="0"/>
                <a:sym typeface="Open Sans"/>
              </a:rPr>
              <a:t>≤</a:t>
            </a:r>
            <a:r>
              <a:rPr lang="ru-RU" sz="3600" b="1" kern="0" dirty="0">
                <a:solidFill>
                  <a:schemeClr val="accent1">
                    <a:lumMod val="75000"/>
                  </a:schemeClr>
                </a:solidFill>
                <a:ea typeface="Open Sans"/>
                <a:cs typeface="Arial" panose="020B0604020202020204" pitchFamily="34" charset="0"/>
                <a:sym typeface="Open Sans"/>
              </a:rPr>
              <a:t> 95%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824287" y="9167813"/>
            <a:ext cx="5691187" cy="3254374"/>
          </a:xfrm>
          <a:prstGeom prst="roundRect">
            <a:avLst>
              <a:gd name="adj" fmla="val 7301"/>
            </a:avLst>
          </a:prstGeom>
          <a:solidFill>
            <a:srgbClr val="D6EDBD"/>
          </a:solidFill>
          <a:ln w="38100">
            <a:solidFill>
              <a:srgbClr val="00B05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83534" tIns="83534" rIns="83534" bIns="83534" anchor="ctr"/>
          <a:lstStyle/>
          <a:p>
            <a:pPr algn="ctr" eaLnBrk="1"/>
            <a:r>
              <a:rPr lang="ru-RU" sz="2400" b="1" dirty="0">
                <a:solidFill>
                  <a:srgbClr val="353535"/>
                </a:solidFill>
                <a:cs typeface="Arial" pitchFamily="34" charset="0"/>
              </a:rPr>
              <a:t>КТ ОГТ</a:t>
            </a:r>
          </a:p>
          <a:p>
            <a:pPr algn="ctr" eaLnBrk="1"/>
            <a:r>
              <a:rPr lang="ru-RU" sz="2400" b="1" dirty="0">
                <a:solidFill>
                  <a:srgbClr val="353535"/>
                </a:solidFill>
                <a:cs typeface="Arial" pitchFamily="34" charset="0"/>
              </a:rPr>
              <a:t>РГК</a:t>
            </a:r>
          </a:p>
          <a:p>
            <a:pPr algn="ctr" eaLnBrk="1"/>
            <a:endParaRPr lang="ru-RU" sz="2400" b="1" dirty="0">
              <a:solidFill>
                <a:srgbClr val="353535"/>
              </a:solidFill>
              <a:cs typeface="Arial" pitchFamily="34" charset="0"/>
            </a:endParaRPr>
          </a:p>
          <a:p>
            <a:pPr algn="ctr" eaLnBrk="1"/>
            <a:r>
              <a:rPr lang="ru-RU" sz="2400" b="1" dirty="0" err="1">
                <a:solidFill>
                  <a:srgbClr val="00B050"/>
                </a:solidFill>
                <a:cs typeface="Arial" pitchFamily="34" charset="0"/>
              </a:rPr>
              <a:t>КлАнКр</a:t>
            </a:r>
            <a:r>
              <a:rPr lang="ru-RU" sz="2400" b="1" dirty="0">
                <a:solidFill>
                  <a:srgbClr val="00B050"/>
                </a:solidFill>
                <a:cs typeface="Arial" pitchFamily="34" charset="0"/>
              </a:rPr>
              <a:t>,</a:t>
            </a:r>
          </a:p>
          <a:p>
            <a:pPr algn="ctr" eaLnBrk="1"/>
            <a:r>
              <a:rPr lang="ru-RU" sz="2400" b="1" dirty="0">
                <a:solidFill>
                  <a:srgbClr val="00B050"/>
                </a:solidFill>
                <a:cs typeface="Arial" pitchFamily="34" charset="0"/>
              </a:rPr>
              <a:t>СРБ, б/х,</a:t>
            </a:r>
            <a:br>
              <a:rPr lang="ru-RU" sz="2400" b="1" dirty="0">
                <a:solidFill>
                  <a:srgbClr val="00B050"/>
                </a:solidFill>
                <a:cs typeface="Arial" pitchFamily="34" charset="0"/>
              </a:rPr>
            </a:br>
            <a:r>
              <a:rPr lang="ru-RU" sz="2400" b="1" dirty="0" err="1">
                <a:solidFill>
                  <a:srgbClr val="00B050"/>
                </a:solidFill>
                <a:cs typeface="Arial" pitchFamily="34" charset="0"/>
              </a:rPr>
              <a:t>КГр</a:t>
            </a:r>
            <a:r>
              <a:rPr lang="ru-RU" sz="2400" b="1" dirty="0">
                <a:solidFill>
                  <a:srgbClr val="00B050"/>
                </a:solidFill>
                <a:cs typeface="Arial" pitchFamily="34" charset="0"/>
              </a:rPr>
              <a:t>, </a:t>
            </a:r>
            <a:r>
              <a:rPr lang="en-US" sz="2400" b="1" dirty="0">
                <a:solidFill>
                  <a:srgbClr val="00B050"/>
                </a:solidFill>
                <a:cs typeface="Arial" pitchFamily="34" charset="0"/>
              </a:rPr>
              <a:t>D-</a:t>
            </a:r>
            <a:r>
              <a:rPr lang="ru-RU" sz="2400" b="1" dirty="0" err="1">
                <a:solidFill>
                  <a:srgbClr val="00B050"/>
                </a:solidFill>
                <a:cs typeface="Arial" pitchFamily="34" charset="0"/>
              </a:rPr>
              <a:t>димер</a:t>
            </a:r>
            <a:endParaRPr lang="ru-RU" sz="2400" b="1" dirty="0">
              <a:solidFill>
                <a:srgbClr val="00B050"/>
              </a:solidFill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5279688" y="9167813"/>
            <a:ext cx="2960687" cy="3254375"/>
          </a:xfrm>
          <a:prstGeom prst="roundRect">
            <a:avLst>
              <a:gd name="adj" fmla="val 7301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83534" tIns="83534" rIns="83534" bIns="83534" anchor="ctr"/>
          <a:lstStyle/>
          <a:p>
            <a:pPr algn="ctr" eaLnBrk="1"/>
            <a:r>
              <a:rPr lang="ru-RU" sz="2000" b="1" dirty="0">
                <a:solidFill>
                  <a:srgbClr val="353535"/>
                </a:solidFill>
                <a:cs typeface="Arial" pitchFamily="34" charset="0"/>
              </a:rPr>
              <a:t>КТ ОГТ</a:t>
            </a:r>
            <a:r>
              <a:rPr lang="en-US" sz="2000" b="1" dirty="0">
                <a:solidFill>
                  <a:srgbClr val="353535"/>
                </a:solidFill>
                <a:cs typeface="Arial" pitchFamily="34" charset="0"/>
              </a:rPr>
              <a:t/>
            </a:r>
            <a:br>
              <a:rPr lang="en-US" sz="2000" b="1" dirty="0">
                <a:solidFill>
                  <a:srgbClr val="353535"/>
                </a:solidFill>
                <a:cs typeface="Arial" pitchFamily="34" charset="0"/>
              </a:rPr>
            </a:br>
            <a:r>
              <a:rPr lang="ru-RU" sz="2000" b="1" dirty="0">
                <a:solidFill>
                  <a:srgbClr val="353535"/>
                </a:solidFill>
                <a:cs typeface="Arial" pitchFamily="34" charset="0"/>
              </a:rPr>
              <a:t>РГК</a:t>
            </a:r>
          </a:p>
          <a:p>
            <a:pPr algn="ctr" eaLnBrk="1"/>
            <a:endParaRPr lang="ru-RU" sz="2000" b="1" dirty="0">
              <a:solidFill>
                <a:srgbClr val="353535"/>
              </a:solidFill>
              <a:cs typeface="Arial" pitchFamily="34" charset="0"/>
            </a:endParaRPr>
          </a:p>
          <a:p>
            <a:pPr algn="ctr" eaLnBrk="1"/>
            <a:r>
              <a:rPr lang="ru-RU" sz="2000" b="1" dirty="0" err="1">
                <a:solidFill>
                  <a:schemeClr val="bg2"/>
                </a:solidFill>
                <a:cs typeface="Arial" pitchFamily="34" charset="0"/>
              </a:rPr>
              <a:t>КлАнКр</a:t>
            </a:r>
            <a:r>
              <a:rPr lang="ru-RU" sz="2000" b="1" dirty="0">
                <a:solidFill>
                  <a:schemeClr val="bg2"/>
                </a:solidFill>
                <a:cs typeface="Arial" pitchFamily="34" charset="0"/>
              </a:rPr>
              <a:t>, СРБ, б/х,</a:t>
            </a:r>
            <a:br>
              <a:rPr lang="ru-RU" sz="2000" b="1" dirty="0">
                <a:solidFill>
                  <a:schemeClr val="bg2"/>
                </a:solidFill>
                <a:cs typeface="Arial" pitchFamily="34" charset="0"/>
              </a:rPr>
            </a:br>
            <a:r>
              <a:rPr lang="ru-RU" sz="2000" b="1" dirty="0" err="1">
                <a:solidFill>
                  <a:schemeClr val="bg2"/>
                </a:solidFill>
                <a:cs typeface="Arial" pitchFamily="34" charset="0"/>
              </a:rPr>
              <a:t>Коагулогр</a:t>
            </a:r>
            <a:r>
              <a:rPr lang="ru-RU" sz="2000" b="1" dirty="0">
                <a:solidFill>
                  <a:schemeClr val="bg2"/>
                </a:solidFill>
                <a:cs typeface="Arial" pitchFamily="34" charset="0"/>
              </a:rPr>
              <a:t>, </a:t>
            </a:r>
            <a:r>
              <a:rPr lang="en-US" sz="2000" b="1" dirty="0">
                <a:solidFill>
                  <a:schemeClr val="bg2"/>
                </a:solidFill>
                <a:cs typeface="Arial" pitchFamily="34" charset="0"/>
              </a:rPr>
              <a:t>D-</a:t>
            </a:r>
            <a:r>
              <a:rPr lang="ru-RU" sz="2000" b="1" dirty="0" err="1">
                <a:solidFill>
                  <a:schemeClr val="bg2"/>
                </a:solidFill>
                <a:cs typeface="Arial" pitchFamily="34" charset="0"/>
              </a:rPr>
              <a:t>димер</a:t>
            </a:r>
            <a:r>
              <a:rPr lang="ru-RU" sz="2000" b="1" dirty="0">
                <a:solidFill>
                  <a:schemeClr val="bg2"/>
                </a:solidFill>
                <a:cs typeface="Arial" pitchFamily="34" charset="0"/>
              </a:rPr>
              <a:t>,</a:t>
            </a:r>
            <a:br>
              <a:rPr lang="ru-RU" sz="2000" b="1" dirty="0">
                <a:solidFill>
                  <a:schemeClr val="bg2"/>
                </a:solidFill>
                <a:cs typeface="Arial" pitchFamily="34" charset="0"/>
              </a:rPr>
            </a:br>
            <a:r>
              <a:rPr lang="ru-RU" sz="2000" b="1" dirty="0" err="1">
                <a:solidFill>
                  <a:schemeClr val="bg2"/>
                </a:solidFill>
                <a:cs typeface="Arial" pitchFamily="34" charset="0"/>
              </a:rPr>
              <a:t>ферритин</a:t>
            </a:r>
            <a:r>
              <a:rPr lang="ru-RU" sz="2000" b="1" dirty="0">
                <a:solidFill>
                  <a:schemeClr val="bg2"/>
                </a:solidFill>
                <a:cs typeface="Arial" pitchFamily="34" charset="0"/>
              </a:rPr>
              <a:t>,</a:t>
            </a:r>
            <a:br>
              <a:rPr lang="ru-RU" sz="2000" b="1" dirty="0">
                <a:solidFill>
                  <a:schemeClr val="bg2"/>
                </a:solidFill>
                <a:cs typeface="Arial" pitchFamily="34" charset="0"/>
              </a:rPr>
            </a:br>
            <a:r>
              <a:rPr lang="ru-RU" sz="2000" b="1" dirty="0" err="1">
                <a:solidFill>
                  <a:schemeClr val="bg2"/>
                </a:solidFill>
                <a:cs typeface="Arial" pitchFamily="34" charset="0"/>
              </a:rPr>
              <a:t>тропонин</a:t>
            </a:r>
            <a:r>
              <a:rPr lang="ru-RU" sz="2000" b="1" dirty="0">
                <a:solidFill>
                  <a:schemeClr val="bg2"/>
                </a:solidFill>
                <a:cs typeface="Arial" pitchFamily="34" charset="0"/>
              </a:rPr>
              <a:t>,</a:t>
            </a:r>
            <a:br>
              <a:rPr lang="ru-RU" sz="2000" b="1" dirty="0">
                <a:solidFill>
                  <a:schemeClr val="bg2"/>
                </a:solidFill>
                <a:cs typeface="Arial" pitchFamily="34" charset="0"/>
              </a:rPr>
            </a:br>
            <a:r>
              <a:rPr lang="en-US" sz="2000" b="1" dirty="0">
                <a:solidFill>
                  <a:schemeClr val="bg2"/>
                </a:solidFill>
                <a:cs typeface="Arial" pitchFamily="34" charset="0"/>
              </a:rPr>
              <a:t>NT-</a:t>
            </a:r>
            <a:r>
              <a:rPr lang="en-US" sz="2000" b="1" dirty="0" err="1">
                <a:solidFill>
                  <a:schemeClr val="bg2"/>
                </a:solidFill>
                <a:cs typeface="Arial" pitchFamily="34" charset="0"/>
              </a:rPr>
              <a:t>proBNP</a:t>
            </a:r>
            <a:endParaRPr lang="ru-RU" sz="2000" b="1" dirty="0">
              <a:solidFill>
                <a:schemeClr val="bg2"/>
              </a:solidFill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8592800" y="9167813"/>
            <a:ext cx="2482850" cy="3254375"/>
          </a:xfrm>
          <a:prstGeom prst="roundRect">
            <a:avLst>
              <a:gd name="adj" fmla="val 7301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83534" tIns="83534" rIns="83534" bIns="83534" anchor="ctr"/>
          <a:lstStyle/>
          <a:p>
            <a:pPr algn="ctr" eaLnBrk="1"/>
            <a:r>
              <a:rPr lang="ru-RU" sz="2000" b="1" dirty="0">
                <a:solidFill>
                  <a:srgbClr val="353535"/>
                </a:solidFill>
                <a:cs typeface="Arial" pitchFamily="34" charset="0"/>
              </a:rPr>
              <a:t>КТ ОГК</a:t>
            </a:r>
            <a:br>
              <a:rPr lang="ru-RU" sz="2000" b="1" dirty="0">
                <a:solidFill>
                  <a:srgbClr val="353535"/>
                </a:solidFill>
                <a:cs typeface="Arial" pitchFamily="34" charset="0"/>
              </a:rPr>
            </a:br>
            <a:r>
              <a:rPr lang="ru-RU" sz="2000" b="1" dirty="0">
                <a:solidFill>
                  <a:srgbClr val="353535"/>
                </a:solidFill>
                <a:cs typeface="Arial" pitchFamily="34" charset="0"/>
              </a:rPr>
              <a:t>(при </a:t>
            </a:r>
            <a:r>
              <a:rPr lang="en-US" sz="2000" b="1" dirty="0">
                <a:solidFill>
                  <a:srgbClr val="353535"/>
                </a:solidFill>
                <a:cs typeface="Arial" pitchFamily="34" charset="0"/>
              </a:rPr>
              <a:t>t°</a:t>
            </a:r>
            <a:r>
              <a:rPr lang="ru-RU" sz="2000" b="1" dirty="0">
                <a:solidFill>
                  <a:srgbClr val="353535"/>
                </a:solidFill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353535"/>
                </a:solidFill>
                <a:cs typeface="Arial" pitchFamily="34" charset="0"/>
              </a:rPr>
              <a:t>&gt; N</a:t>
            </a:r>
            <a:r>
              <a:rPr lang="ru-RU" sz="2000" b="1" dirty="0">
                <a:solidFill>
                  <a:srgbClr val="353535"/>
                </a:solidFill>
                <a:cs typeface="Arial" pitchFamily="34" charset="0"/>
              </a:rPr>
              <a:t/>
            </a:r>
            <a:br>
              <a:rPr lang="ru-RU" sz="2000" b="1" dirty="0">
                <a:solidFill>
                  <a:srgbClr val="353535"/>
                </a:solidFill>
                <a:cs typeface="Arial" pitchFamily="34" charset="0"/>
              </a:rPr>
            </a:br>
            <a:r>
              <a:rPr lang="ru-RU" sz="2000" b="1" dirty="0">
                <a:solidFill>
                  <a:srgbClr val="353535"/>
                </a:solidFill>
                <a:cs typeface="Arial" pitchFamily="34" charset="0"/>
              </a:rPr>
              <a:t>5 суток</a:t>
            </a:r>
            <a:br>
              <a:rPr lang="ru-RU" sz="2000" b="1" dirty="0">
                <a:solidFill>
                  <a:srgbClr val="353535"/>
                </a:solidFill>
                <a:cs typeface="Arial" pitchFamily="34" charset="0"/>
              </a:rPr>
            </a:br>
            <a:r>
              <a:rPr lang="ru-RU" sz="2000" b="1" dirty="0">
                <a:solidFill>
                  <a:srgbClr val="353535"/>
                </a:solidFill>
                <a:cs typeface="Arial" pitchFamily="34" charset="0"/>
              </a:rPr>
              <a:t>или при повторном повышении</a:t>
            </a:r>
          </a:p>
          <a:p>
            <a:pPr algn="ctr" eaLnBrk="1"/>
            <a:endParaRPr lang="ru-RU" sz="2000" b="1" dirty="0">
              <a:solidFill>
                <a:srgbClr val="353535"/>
              </a:solidFill>
              <a:cs typeface="Arial" pitchFamily="34" charset="0"/>
            </a:endParaRPr>
          </a:p>
          <a:p>
            <a:pPr algn="ctr" eaLnBrk="1"/>
            <a:r>
              <a:rPr lang="ru-RU" sz="2000" b="1" dirty="0" err="1">
                <a:solidFill>
                  <a:schemeClr val="accent6"/>
                </a:solidFill>
                <a:cs typeface="Arial" pitchFamily="34" charset="0"/>
              </a:rPr>
              <a:t>КлАнКр</a:t>
            </a:r>
            <a:r>
              <a:rPr lang="ru-RU" sz="2000" b="1" dirty="0">
                <a:solidFill>
                  <a:schemeClr val="accent6"/>
                </a:solidFill>
                <a:cs typeface="Arial" pitchFamily="34" charset="0"/>
              </a:rPr>
              <a:t>, </a:t>
            </a:r>
            <a:br>
              <a:rPr lang="ru-RU" sz="2000" b="1" dirty="0">
                <a:solidFill>
                  <a:schemeClr val="accent6"/>
                </a:solidFill>
                <a:cs typeface="Arial" pitchFamily="34" charset="0"/>
              </a:rPr>
            </a:br>
            <a:r>
              <a:rPr lang="ru-RU" sz="2000" b="1" dirty="0">
                <a:solidFill>
                  <a:schemeClr val="accent6"/>
                </a:solidFill>
                <a:cs typeface="Arial" pitchFamily="34" charset="0"/>
              </a:rPr>
              <a:t>СРБ, б/х,</a:t>
            </a:r>
            <a:br>
              <a:rPr lang="ru-RU" sz="2000" b="1" dirty="0">
                <a:solidFill>
                  <a:schemeClr val="accent6"/>
                </a:solidFill>
                <a:cs typeface="Arial" pitchFamily="34" charset="0"/>
              </a:rPr>
            </a:br>
            <a:r>
              <a:rPr lang="ru-RU" sz="2000" b="1" dirty="0" err="1">
                <a:solidFill>
                  <a:schemeClr val="accent6"/>
                </a:solidFill>
                <a:cs typeface="Arial" pitchFamily="34" charset="0"/>
              </a:rPr>
              <a:t>КГр</a:t>
            </a:r>
            <a:r>
              <a:rPr lang="ru-RU" sz="2000" b="1" dirty="0">
                <a:solidFill>
                  <a:schemeClr val="accent6"/>
                </a:solidFill>
                <a:cs typeface="Arial" pitchFamily="34" charset="0"/>
              </a:rPr>
              <a:t>, </a:t>
            </a:r>
            <a:r>
              <a:rPr lang="en-US" sz="2000" b="1" dirty="0">
                <a:solidFill>
                  <a:schemeClr val="accent6"/>
                </a:solidFill>
                <a:cs typeface="Arial" pitchFamily="34" charset="0"/>
              </a:rPr>
              <a:t>D-</a:t>
            </a:r>
            <a:r>
              <a:rPr lang="ru-RU" sz="2000" b="1" dirty="0" err="1">
                <a:solidFill>
                  <a:schemeClr val="accent6"/>
                </a:solidFill>
                <a:cs typeface="Arial" pitchFamily="34" charset="0"/>
              </a:rPr>
              <a:t>димер</a:t>
            </a:r>
            <a:endParaRPr lang="ru-RU" sz="2000" b="1" dirty="0">
              <a:solidFill>
                <a:schemeClr val="accent6"/>
              </a:solidFill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9867900" y="9167812"/>
            <a:ext cx="5059363" cy="3254375"/>
          </a:xfrm>
          <a:prstGeom prst="roundRect">
            <a:avLst>
              <a:gd name="adj" fmla="val 6632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83534" tIns="83534" rIns="83534" bIns="83534" anchor="ctr"/>
          <a:lstStyle/>
          <a:p>
            <a:pPr algn="ctr" eaLnBrk="1"/>
            <a:r>
              <a:rPr lang="ru-RU" sz="2000" b="1" dirty="0">
                <a:solidFill>
                  <a:srgbClr val="353535"/>
                </a:solidFill>
                <a:cs typeface="Arial" pitchFamily="34" charset="0"/>
              </a:rPr>
              <a:t>КТ ОГК</a:t>
            </a:r>
          </a:p>
          <a:p>
            <a:pPr algn="ctr" eaLnBrk="1"/>
            <a:endParaRPr lang="ru-RU" sz="2000" b="1" dirty="0">
              <a:solidFill>
                <a:srgbClr val="353535"/>
              </a:solidFill>
              <a:cs typeface="Arial" pitchFamily="34" charset="0"/>
            </a:endParaRPr>
          </a:p>
          <a:p>
            <a:pPr algn="ctr" eaLnBrk="1"/>
            <a:r>
              <a:rPr lang="ru-RU" sz="2000" b="1" dirty="0" err="1">
                <a:solidFill>
                  <a:srgbClr val="C00000"/>
                </a:solidFill>
                <a:cs typeface="Arial" pitchFamily="34" charset="0"/>
              </a:rPr>
              <a:t>КлАнКр</a:t>
            </a:r>
            <a:r>
              <a:rPr lang="ru-RU" sz="2000" b="1" dirty="0">
                <a:solidFill>
                  <a:srgbClr val="C00000"/>
                </a:solidFill>
                <a:cs typeface="Arial" pitchFamily="34" charset="0"/>
              </a:rPr>
              <a:t>, СРБ, б/х,</a:t>
            </a:r>
            <a:br>
              <a:rPr lang="ru-RU" sz="2000" b="1" dirty="0">
                <a:solidFill>
                  <a:srgbClr val="C00000"/>
                </a:solidFill>
                <a:cs typeface="Arial" pitchFamily="34" charset="0"/>
              </a:rPr>
            </a:br>
            <a:r>
              <a:rPr lang="ru-RU" sz="2000" b="1" dirty="0" err="1">
                <a:solidFill>
                  <a:srgbClr val="C00000"/>
                </a:solidFill>
                <a:cs typeface="Arial" pitchFamily="34" charset="0"/>
              </a:rPr>
              <a:t>КГр</a:t>
            </a:r>
            <a:r>
              <a:rPr lang="ru-RU" sz="2000" b="1" dirty="0">
                <a:solidFill>
                  <a:srgbClr val="C00000"/>
                </a:solidFill>
                <a:cs typeface="Arial" pitchFamily="34" charset="0"/>
              </a:rPr>
              <a:t>, </a:t>
            </a:r>
            <a:r>
              <a:rPr lang="en-US" sz="2000" b="1" dirty="0">
                <a:solidFill>
                  <a:srgbClr val="C00000"/>
                </a:solidFill>
                <a:cs typeface="Arial" pitchFamily="34" charset="0"/>
              </a:rPr>
              <a:t>D-</a:t>
            </a:r>
            <a:r>
              <a:rPr lang="ru-RU" sz="2000" b="1" dirty="0" err="1">
                <a:solidFill>
                  <a:srgbClr val="C00000"/>
                </a:solidFill>
                <a:cs typeface="Arial" pitchFamily="34" charset="0"/>
              </a:rPr>
              <a:t>димер</a:t>
            </a:r>
            <a:r>
              <a:rPr lang="ru-RU" sz="2000" b="1" dirty="0">
                <a:solidFill>
                  <a:srgbClr val="C00000"/>
                </a:solidFill>
                <a:cs typeface="Arial" pitchFamily="34" charset="0"/>
              </a:rPr>
              <a:t>,</a:t>
            </a:r>
            <a:br>
              <a:rPr lang="ru-RU" sz="2000" b="1" dirty="0">
                <a:solidFill>
                  <a:srgbClr val="C00000"/>
                </a:solidFill>
                <a:cs typeface="Arial" pitchFamily="34" charset="0"/>
              </a:rPr>
            </a:br>
            <a:r>
              <a:rPr lang="ru-RU" sz="2000" b="1" dirty="0" err="1">
                <a:solidFill>
                  <a:srgbClr val="C00000"/>
                </a:solidFill>
                <a:cs typeface="Arial" pitchFamily="34" charset="0"/>
              </a:rPr>
              <a:t>ферритин</a:t>
            </a:r>
            <a:r>
              <a:rPr lang="ru-RU" sz="2000" b="1" dirty="0">
                <a:solidFill>
                  <a:srgbClr val="C00000"/>
                </a:solidFill>
                <a:cs typeface="Arial" pitchFamily="34" charset="0"/>
              </a:rPr>
              <a:t>,</a:t>
            </a:r>
            <a:br>
              <a:rPr lang="ru-RU" sz="2000" b="1" dirty="0">
                <a:solidFill>
                  <a:srgbClr val="C00000"/>
                </a:solidFill>
                <a:cs typeface="Arial" pitchFamily="34" charset="0"/>
              </a:rPr>
            </a:br>
            <a:r>
              <a:rPr lang="ru-RU" sz="2000" b="1" dirty="0" err="1">
                <a:solidFill>
                  <a:srgbClr val="C00000"/>
                </a:solidFill>
                <a:cs typeface="Arial" pitchFamily="34" charset="0"/>
              </a:rPr>
              <a:t>тропонин</a:t>
            </a:r>
            <a:r>
              <a:rPr lang="ru-RU" sz="2000" b="1" dirty="0">
                <a:solidFill>
                  <a:srgbClr val="C00000"/>
                </a:solidFill>
                <a:cs typeface="Arial" pitchFamily="34" charset="0"/>
              </a:rPr>
              <a:t>,</a:t>
            </a:r>
            <a:br>
              <a:rPr lang="ru-RU" sz="2000" b="1" dirty="0">
                <a:solidFill>
                  <a:srgbClr val="C00000"/>
                </a:solidFill>
                <a:cs typeface="Arial" pitchFamily="34" charset="0"/>
              </a:rPr>
            </a:br>
            <a:r>
              <a:rPr lang="en-US" sz="2000" b="1" dirty="0">
                <a:solidFill>
                  <a:srgbClr val="C00000"/>
                </a:solidFill>
                <a:cs typeface="Arial" pitchFamily="34" charset="0"/>
              </a:rPr>
              <a:t>NT-</a:t>
            </a:r>
            <a:r>
              <a:rPr lang="en-US" sz="2000" b="1" dirty="0" err="1">
                <a:solidFill>
                  <a:srgbClr val="C00000"/>
                </a:solidFill>
                <a:cs typeface="Arial" pitchFamily="34" charset="0"/>
              </a:rPr>
              <a:t>proBNP</a:t>
            </a:r>
            <a:endParaRPr lang="ru-RU" sz="2000" b="1" dirty="0">
              <a:solidFill>
                <a:srgbClr val="C00000"/>
              </a:solidFill>
              <a:cs typeface="Arial" pitchFamily="34" charset="0"/>
            </a:endParaRPr>
          </a:p>
        </p:txBody>
      </p:sp>
      <p:cxnSp>
        <p:nvCxnSpPr>
          <p:cNvPr id="64" name="Straight Arrow Connector 36"/>
          <p:cNvCxnSpPr>
            <a:cxnSpLocks/>
            <a:stCxn id="39" idx="2"/>
          </p:cNvCxnSpPr>
          <p:nvPr/>
        </p:nvCxnSpPr>
        <p:spPr>
          <a:xfrm flipH="1">
            <a:off x="7941441" y="8190962"/>
            <a:ext cx="1001264" cy="855443"/>
          </a:xfrm>
          <a:prstGeom prst="straightConnector1">
            <a:avLst/>
          </a:prstGeom>
          <a:noFill/>
          <a:ln w="50800" cap="flat">
            <a:solidFill>
              <a:schemeClr val="tx2"/>
            </a:solidFill>
            <a:prstDash val="solid"/>
            <a:miter lim="800000"/>
            <a:headEnd w="lg" len="lg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5" name="Straight Arrow Connector 36"/>
          <p:cNvCxnSpPr>
            <a:cxnSpLocks/>
            <a:stCxn id="39" idx="2"/>
          </p:cNvCxnSpPr>
          <p:nvPr/>
        </p:nvCxnSpPr>
        <p:spPr>
          <a:xfrm>
            <a:off x="8942705" y="8190962"/>
            <a:ext cx="1751199" cy="800421"/>
          </a:xfrm>
          <a:prstGeom prst="straightConnector1">
            <a:avLst/>
          </a:prstGeom>
          <a:noFill/>
          <a:ln w="50800" cap="flat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  <a:headEnd w="lg" len="lg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6" name="TextBox 65"/>
          <p:cNvSpPr txBox="1"/>
          <p:nvPr/>
        </p:nvSpPr>
        <p:spPr>
          <a:xfrm>
            <a:off x="6457950" y="8191500"/>
            <a:ext cx="1909763" cy="8001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83534" tIns="83534" rIns="83534" bIns="83534" anchor="ctr"/>
          <a:lstStyle/>
          <a:p>
            <a:pPr algn="ctr" eaLnBrk="1"/>
            <a:r>
              <a:rPr lang="en-US" sz="3600" b="1" dirty="0">
                <a:solidFill>
                  <a:schemeClr val="tx1"/>
                </a:solidFill>
                <a:cs typeface="Arial" pitchFamily="34" charset="0"/>
              </a:rPr>
              <a:t>&gt;</a:t>
            </a:r>
            <a:r>
              <a:rPr lang="ru-RU" sz="3600" b="1" dirty="0">
                <a:solidFill>
                  <a:schemeClr val="tx1"/>
                </a:solidFill>
                <a:cs typeface="Arial" pitchFamily="34" charset="0"/>
              </a:rPr>
              <a:t> 95%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0375900" y="8191500"/>
            <a:ext cx="1879600" cy="8001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spcFirstLastPara="1" lIns="83534" tIns="83534" rIns="83534" bIns="83534" spcCol="38100" anchor="ctr"/>
          <a:lstStyle/>
          <a:p>
            <a:pPr algn="ctr" defTabSz="2101265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0" dirty="0">
                <a:solidFill>
                  <a:schemeClr val="accent1">
                    <a:lumMod val="75000"/>
                  </a:schemeClr>
                </a:solidFill>
                <a:ea typeface="Open Sans"/>
                <a:cs typeface="Arial" panose="020B0604020202020204" pitchFamily="34" charset="0"/>
                <a:sym typeface="Open Sans"/>
              </a:rPr>
              <a:t>≤</a:t>
            </a:r>
            <a:r>
              <a:rPr lang="ru-RU" sz="3600" b="1" kern="0" dirty="0">
                <a:solidFill>
                  <a:schemeClr val="accent1">
                    <a:lumMod val="75000"/>
                  </a:schemeClr>
                </a:solidFill>
                <a:ea typeface="Open Sans"/>
                <a:cs typeface="Arial" panose="020B0604020202020204" pitchFamily="34" charset="0"/>
                <a:sym typeface="Open Sans"/>
              </a:rPr>
              <a:t> 95%</a:t>
            </a:r>
          </a:p>
        </p:txBody>
      </p:sp>
      <p:cxnSp>
        <p:nvCxnSpPr>
          <p:cNvPr id="68" name="Straight Arrow Connector 36"/>
          <p:cNvCxnSpPr>
            <a:cxnSpLocks/>
          </p:cNvCxnSpPr>
          <p:nvPr/>
        </p:nvCxnSpPr>
        <p:spPr>
          <a:xfrm flipH="1">
            <a:off x="17010744" y="8190963"/>
            <a:ext cx="255988" cy="855442"/>
          </a:xfrm>
          <a:prstGeom prst="straightConnector1">
            <a:avLst/>
          </a:prstGeom>
          <a:noFill/>
          <a:ln w="50800" cap="flat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  <a:headEnd w="lg" len="lg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9" name="Straight Arrow Connector 36"/>
          <p:cNvCxnSpPr>
            <a:cxnSpLocks/>
          </p:cNvCxnSpPr>
          <p:nvPr/>
        </p:nvCxnSpPr>
        <p:spPr>
          <a:xfrm>
            <a:off x="19303255" y="8142197"/>
            <a:ext cx="982681" cy="951276"/>
          </a:xfrm>
          <a:prstGeom prst="straightConnector1">
            <a:avLst/>
          </a:prstGeom>
          <a:noFill/>
          <a:ln w="50800" cap="flat">
            <a:solidFill>
              <a:schemeClr val="tx2"/>
            </a:solidFill>
            <a:prstDash val="solid"/>
            <a:miter lim="800000"/>
            <a:headEnd w="lg" len="lg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0" name="TextBox 69"/>
          <p:cNvSpPr txBox="1"/>
          <p:nvPr/>
        </p:nvSpPr>
        <p:spPr>
          <a:xfrm>
            <a:off x="19854863" y="8191500"/>
            <a:ext cx="1909762" cy="8001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83534" tIns="83534" rIns="83534" bIns="83534" anchor="ctr"/>
          <a:lstStyle/>
          <a:p>
            <a:pPr algn="ctr" eaLnBrk="1"/>
            <a:r>
              <a:rPr lang="en-US" sz="3600" b="1" dirty="0">
                <a:solidFill>
                  <a:schemeClr val="tx1"/>
                </a:solidFill>
                <a:cs typeface="Arial" pitchFamily="34" charset="0"/>
              </a:rPr>
              <a:t>&gt;</a:t>
            </a:r>
            <a:r>
              <a:rPr lang="ru-RU" sz="3600" b="1" dirty="0">
                <a:solidFill>
                  <a:schemeClr val="tx1"/>
                </a:solidFill>
                <a:cs typeface="Arial" pitchFamily="34" charset="0"/>
              </a:rPr>
              <a:t> 95%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7170400" y="8191500"/>
            <a:ext cx="1677988" cy="8001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spcFirstLastPara="1" lIns="83534" tIns="83534" rIns="83534" bIns="83534" spcCol="38100" anchor="ctr"/>
          <a:lstStyle/>
          <a:p>
            <a:pPr algn="ctr" defTabSz="2101265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0" dirty="0">
                <a:solidFill>
                  <a:schemeClr val="accent1">
                    <a:lumMod val="75000"/>
                  </a:schemeClr>
                </a:solidFill>
                <a:ea typeface="Open Sans"/>
                <a:cs typeface="Arial" panose="020B0604020202020204" pitchFamily="34" charset="0"/>
                <a:sym typeface="Open Sans"/>
              </a:rPr>
              <a:t>≤</a:t>
            </a:r>
            <a:r>
              <a:rPr lang="ru-RU" sz="3600" b="1" kern="0" dirty="0">
                <a:solidFill>
                  <a:schemeClr val="accent1">
                    <a:lumMod val="75000"/>
                  </a:schemeClr>
                </a:solidFill>
                <a:ea typeface="Open Sans"/>
                <a:cs typeface="Arial" panose="020B0604020202020204" pitchFamily="34" charset="0"/>
                <a:sym typeface="Open Sans"/>
              </a:rPr>
              <a:t> 95%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4511338" y="8191500"/>
            <a:ext cx="1909762" cy="8001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83534" tIns="83534" rIns="83534" bIns="83534" anchor="ctr"/>
          <a:lstStyle/>
          <a:p>
            <a:pPr algn="ctr" eaLnBrk="1"/>
            <a:r>
              <a:rPr lang="en-US" sz="3600" b="1" dirty="0">
                <a:solidFill>
                  <a:schemeClr val="tx1"/>
                </a:solidFill>
                <a:cs typeface="Arial" pitchFamily="34" charset="0"/>
              </a:rPr>
              <a:t>&gt;</a:t>
            </a:r>
            <a:r>
              <a:rPr lang="ru-RU" sz="3600" b="1" dirty="0">
                <a:solidFill>
                  <a:schemeClr val="tx1"/>
                </a:solidFill>
                <a:cs typeface="Arial" pitchFamily="34" charset="0"/>
              </a:rPr>
              <a:t> 95%</a:t>
            </a:r>
          </a:p>
        </p:txBody>
      </p:sp>
      <p:cxnSp>
        <p:nvCxnSpPr>
          <p:cNvPr id="76" name="Straight Arrow Connector 36"/>
          <p:cNvCxnSpPr>
            <a:cxnSpLocks/>
          </p:cNvCxnSpPr>
          <p:nvPr/>
        </p:nvCxnSpPr>
        <p:spPr>
          <a:xfrm>
            <a:off x="13367597" y="8190963"/>
            <a:ext cx="1912098" cy="977362"/>
          </a:xfrm>
          <a:prstGeom prst="straightConnector1">
            <a:avLst/>
          </a:prstGeom>
          <a:noFill/>
          <a:ln w="50800" cap="flat">
            <a:solidFill>
              <a:schemeClr val="tx2"/>
            </a:solidFill>
            <a:prstDash val="solid"/>
            <a:miter lim="800000"/>
            <a:headEnd w="lg" len="lg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7" name="Straight Arrow Connector 36"/>
          <p:cNvCxnSpPr>
            <a:cxnSpLocks/>
          </p:cNvCxnSpPr>
          <p:nvPr/>
        </p:nvCxnSpPr>
        <p:spPr>
          <a:xfrm flipH="1">
            <a:off x="11916557" y="8190963"/>
            <a:ext cx="1451040" cy="855442"/>
          </a:xfrm>
          <a:prstGeom prst="straightConnector1">
            <a:avLst/>
          </a:prstGeom>
          <a:noFill/>
          <a:ln w="50800" cap="flat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  <a:headEnd w="lg" len="lg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1" name="TextBox 90"/>
          <p:cNvSpPr txBox="1"/>
          <p:nvPr/>
        </p:nvSpPr>
        <p:spPr>
          <a:xfrm>
            <a:off x="839788" y="12815134"/>
            <a:ext cx="20235862" cy="1914658"/>
          </a:xfrm>
          <a:prstGeom prst="roundRect">
            <a:avLst>
              <a:gd name="adj" fmla="val 6893"/>
            </a:avLst>
          </a:prstGeom>
          <a:solidFill>
            <a:srgbClr val="FFE7E7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marL="179388" eaLnBrk="1"/>
            <a:r>
              <a:rPr lang="ru-RU" sz="2400" b="1" dirty="0">
                <a:solidFill>
                  <a:schemeClr val="tx1"/>
                </a:solidFill>
                <a:cs typeface="Arial" pitchFamily="34" charset="0"/>
              </a:rPr>
              <a:t>ДН </a:t>
            </a:r>
            <a:r>
              <a:rPr lang="ru-RU" sz="2400" dirty="0">
                <a:solidFill>
                  <a:schemeClr val="tx1"/>
                </a:solidFill>
                <a:cs typeface="Arial" pitchFamily="34" charset="0"/>
              </a:rPr>
              <a:t>– дыхательная недостаточность; </a:t>
            </a:r>
            <a:r>
              <a:rPr lang="ru-RU" sz="2400" b="1" dirty="0">
                <a:solidFill>
                  <a:schemeClr val="tx1"/>
                </a:solidFill>
                <a:cs typeface="Arial" pitchFamily="34" charset="0"/>
              </a:rPr>
              <a:t>КТ ОГТ </a:t>
            </a:r>
            <a:r>
              <a:rPr lang="ru-RU" sz="2400" dirty="0">
                <a:solidFill>
                  <a:schemeClr val="tx1"/>
                </a:solidFill>
                <a:cs typeface="Arial" pitchFamily="34" charset="0"/>
              </a:rPr>
              <a:t>– компьютерная томография органов грудной клетки; </a:t>
            </a:r>
          </a:p>
          <a:p>
            <a:pPr marL="179388" eaLnBrk="1"/>
            <a:r>
              <a:rPr lang="ru-RU" sz="2400" b="1" dirty="0">
                <a:solidFill>
                  <a:schemeClr val="tx1"/>
                </a:solidFill>
                <a:cs typeface="Arial" pitchFamily="34" charset="0"/>
              </a:rPr>
              <a:t>РГК </a:t>
            </a:r>
            <a:r>
              <a:rPr lang="ru-RU" sz="2400" dirty="0">
                <a:solidFill>
                  <a:schemeClr val="tx1"/>
                </a:solidFill>
                <a:cs typeface="Arial" pitchFamily="34" charset="0"/>
              </a:rPr>
              <a:t>–</a:t>
            </a:r>
            <a:r>
              <a:rPr lang="ru-RU" sz="2400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cs typeface="Arial" pitchFamily="34" charset="0"/>
              </a:rPr>
              <a:t>рентген грудной клетки; </a:t>
            </a:r>
            <a:r>
              <a:rPr lang="ru-RU" sz="2400" b="1" dirty="0" err="1">
                <a:solidFill>
                  <a:schemeClr val="tx1"/>
                </a:solidFill>
                <a:cs typeface="Arial" pitchFamily="34" charset="0"/>
              </a:rPr>
              <a:t>КлАнКр</a:t>
            </a:r>
            <a:r>
              <a:rPr lang="ru-RU" sz="2400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cs typeface="Arial" pitchFamily="34" charset="0"/>
              </a:rPr>
              <a:t>–</a:t>
            </a:r>
            <a:r>
              <a:rPr lang="ru-RU" sz="2400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cs typeface="Arial" pitchFamily="34" charset="0"/>
              </a:rPr>
              <a:t>клинический анализ крови; </a:t>
            </a:r>
            <a:br>
              <a:rPr lang="ru-RU" sz="2400" dirty="0">
                <a:solidFill>
                  <a:schemeClr val="tx1"/>
                </a:solidFill>
                <a:cs typeface="Arial" pitchFamily="34" charset="0"/>
              </a:rPr>
            </a:br>
            <a:r>
              <a:rPr lang="ru-RU" sz="2400" b="1" dirty="0">
                <a:solidFill>
                  <a:schemeClr val="tx1"/>
                </a:solidFill>
                <a:cs typeface="Arial" pitchFamily="34" charset="0"/>
              </a:rPr>
              <a:t>СРБ </a:t>
            </a:r>
            <a:r>
              <a:rPr lang="ru-RU" sz="2400" dirty="0">
                <a:solidFill>
                  <a:schemeClr val="tx1"/>
                </a:solidFill>
                <a:cs typeface="Arial" pitchFamily="34" charset="0"/>
              </a:rPr>
              <a:t>–</a:t>
            </a:r>
            <a:r>
              <a:rPr lang="ru-RU" sz="2400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cs typeface="Arial" pitchFamily="34" charset="0"/>
              </a:rPr>
              <a:t>С-реактивный белок; </a:t>
            </a:r>
            <a:r>
              <a:rPr lang="ru-RU" sz="2400" b="1" dirty="0">
                <a:solidFill>
                  <a:schemeClr val="tx1"/>
                </a:solidFill>
                <a:cs typeface="Arial" pitchFamily="34" charset="0"/>
              </a:rPr>
              <a:t>б/х </a:t>
            </a:r>
            <a:r>
              <a:rPr lang="ru-RU" sz="2400" dirty="0">
                <a:solidFill>
                  <a:schemeClr val="tx1"/>
                </a:solidFill>
                <a:cs typeface="Arial" pitchFamily="34" charset="0"/>
              </a:rPr>
              <a:t>–</a:t>
            </a:r>
            <a:r>
              <a:rPr lang="ru-RU" sz="2400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cs typeface="Arial" pitchFamily="34" charset="0"/>
              </a:rPr>
              <a:t>биохимический анализ крови; </a:t>
            </a:r>
            <a:r>
              <a:rPr lang="ru-RU" sz="2400" b="1" dirty="0" err="1">
                <a:solidFill>
                  <a:schemeClr val="tx1"/>
                </a:solidFill>
                <a:cs typeface="Arial" pitchFamily="34" charset="0"/>
              </a:rPr>
              <a:t>КГр</a:t>
            </a:r>
            <a:r>
              <a:rPr lang="ru-RU" sz="2400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cs typeface="Arial" pitchFamily="34" charset="0"/>
              </a:rPr>
              <a:t>–</a:t>
            </a:r>
            <a:r>
              <a:rPr lang="ru-RU" sz="2400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cs typeface="Arial" pitchFamily="34" charset="0"/>
              </a:rPr>
              <a:t>коагулограмма</a:t>
            </a:r>
            <a:r>
              <a:rPr lang="ru-RU" sz="2400" dirty="0">
                <a:solidFill>
                  <a:schemeClr val="tx1"/>
                </a:solidFill>
                <a:cs typeface="Arial" pitchFamily="34" charset="0"/>
              </a:rPr>
              <a:t>.</a:t>
            </a:r>
          </a:p>
          <a:p>
            <a:pPr marL="179388" eaLnBrk="1"/>
            <a:r>
              <a:rPr lang="ru-RU" sz="2400" dirty="0">
                <a:solidFill>
                  <a:schemeClr val="tx1"/>
                </a:solidFill>
                <a:cs typeface="Arial" pitchFamily="34" charset="0"/>
              </a:rPr>
              <a:t>(</a:t>
            </a:r>
            <a:r>
              <a:rPr lang="ru-RU" sz="2400" dirty="0" err="1">
                <a:solidFill>
                  <a:schemeClr val="tx1"/>
                </a:solidFill>
                <a:cs typeface="Arial" pitchFamily="34" charset="0"/>
              </a:rPr>
              <a:t>Протромбиновое</a:t>
            </a:r>
            <a:r>
              <a:rPr lang="ru-RU" sz="2400" dirty="0">
                <a:solidFill>
                  <a:schemeClr val="tx1"/>
                </a:solidFill>
                <a:cs typeface="Arial" pitchFamily="34" charset="0"/>
              </a:rPr>
              <a:t> время, АЧТВ, фибриноген) 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619CD1F-B2F8-CA4D-80AB-D117E39F892E}"/>
              </a:ext>
            </a:extLst>
          </p:cNvPr>
          <p:cNvCxnSpPr>
            <a:cxnSpLocks/>
          </p:cNvCxnSpPr>
          <p:nvPr/>
        </p:nvCxnSpPr>
        <p:spPr>
          <a:xfrm>
            <a:off x="804860" y="2236788"/>
            <a:ext cx="12039600" cy="0"/>
          </a:xfrm>
          <a:prstGeom prst="line">
            <a:avLst/>
          </a:prstGeom>
          <a:noFill/>
          <a:ln w="190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D08574EC-15EE-3044-A568-9130F386BE54}"/>
              </a:ext>
            </a:extLst>
          </p:cNvPr>
          <p:cNvCxnSpPr>
            <a:cxnSpLocks/>
          </p:cNvCxnSpPr>
          <p:nvPr/>
        </p:nvCxnSpPr>
        <p:spPr>
          <a:xfrm>
            <a:off x="804860" y="2197823"/>
            <a:ext cx="3263901" cy="0"/>
          </a:xfrm>
          <a:prstGeom prst="line">
            <a:avLst/>
          </a:prstGeom>
          <a:noFill/>
          <a:ln w="73025" cap="flat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420706471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730" name="Объект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09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73730" name="Объект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77"/>
          <p:cNvSpPr txBox="1"/>
          <p:nvPr/>
        </p:nvSpPr>
        <p:spPr>
          <a:xfrm>
            <a:off x="3608052" y="608279"/>
            <a:ext cx="16502062" cy="102592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ts val="4000"/>
              </a:lnSpc>
            </a:pPr>
            <a:r>
              <a:rPr lang="ru-RU" sz="3600" b="1" dirty="0">
                <a:solidFill>
                  <a:srgbClr val="C00000"/>
                </a:solidFill>
                <a:latin typeface="Arial" pitchFamily="34" charset="0"/>
              </a:rPr>
              <a:t>Лабораторный мониторинг </a:t>
            </a:r>
            <a:r>
              <a:rPr lang="ru-RU" sz="3600" b="1" dirty="0">
                <a:solidFill>
                  <a:schemeClr val="bg2"/>
                </a:solidFill>
                <a:latin typeface="Arial" pitchFamily="34" charset="0"/>
              </a:rPr>
              <a:t>пациентов с </a:t>
            </a:r>
            <a:r>
              <a:rPr lang="en-US" sz="3600" b="1" dirty="0">
                <a:solidFill>
                  <a:schemeClr val="bg2"/>
                </a:solidFill>
                <a:latin typeface="Arial" pitchFamily="34" charset="0"/>
              </a:rPr>
              <a:t>COVID-19</a:t>
            </a:r>
            <a:r>
              <a:rPr lang="ru-RU" sz="3600" b="1" dirty="0">
                <a:solidFill>
                  <a:schemeClr val="bg2"/>
                </a:solidFill>
                <a:latin typeface="Arial" pitchFamily="34" charset="0"/>
              </a:rPr>
              <a:t> </a:t>
            </a:r>
            <a:br>
              <a:rPr lang="ru-RU" sz="3600" b="1" dirty="0">
                <a:solidFill>
                  <a:schemeClr val="bg2"/>
                </a:solidFill>
                <a:latin typeface="Arial" pitchFamily="34" charset="0"/>
              </a:rPr>
            </a:br>
            <a:r>
              <a:rPr lang="ru-RU" sz="3600" b="1" dirty="0">
                <a:solidFill>
                  <a:schemeClr val="bg2"/>
                </a:solidFill>
                <a:latin typeface="Arial" pitchFamily="34" charset="0"/>
              </a:rPr>
              <a:t>или с подозрением на </a:t>
            </a:r>
            <a:r>
              <a:rPr lang="en-US" sz="3600" b="1" dirty="0">
                <a:solidFill>
                  <a:schemeClr val="bg2"/>
                </a:solidFill>
                <a:latin typeface="Arial" pitchFamily="34" charset="0"/>
              </a:rPr>
              <a:t>COVID-19</a:t>
            </a:r>
            <a:r>
              <a:rPr lang="ru-RU" sz="3600" b="1" dirty="0">
                <a:solidFill>
                  <a:schemeClr val="bg2"/>
                </a:solidFill>
                <a:latin typeface="Arial" pitchFamily="34" charset="0"/>
              </a:rPr>
              <a:t> </a:t>
            </a:r>
            <a:r>
              <a:rPr lang="ru-RU" sz="3600" b="1" dirty="0">
                <a:solidFill>
                  <a:srgbClr val="C00000"/>
                </a:solidFill>
                <a:latin typeface="Arial" pitchFamily="34" charset="0"/>
              </a:rPr>
              <a:t>в зависимости от тяжести состояния</a:t>
            </a:r>
            <a:endParaRPr lang="ru-RU" sz="3600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13" name="TextBox 77">
            <a:extLst>
              <a:ext uri="{FF2B5EF4-FFF2-40B4-BE49-F238E27FC236}">
                <a16:creationId xmlns:a16="http://schemas.microsoft.com/office/drawing/2014/main" id="{AD120551-1D7A-BE44-8FB0-44EB291C9E18}"/>
              </a:ext>
            </a:extLst>
          </p:cNvPr>
          <p:cNvSpPr txBox="1"/>
          <p:nvPr/>
        </p:nvSpPr>
        <p:spPr>
          <a:xfrm>
            <a:off x="574675" y="696913"/>
            <a:ext cx="2970630" cy="38779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eaLnBrk="1">
              <a:lnSpc>
                <a:spcPct val="90000"/>
              </a:lnSpc>
            </a:pPr>
            <a:r>
              <a:rPr lang="ru-RU" sz="2800" b="1" dirty="0">
                <a:solidFill>
                  <a:srgbClr val="353535"/>
                </a:solidFill>
                <a:latin typeface="Arial" pitchFamily="34" charset="0"/>
                <a:cs typeface="Arial" pitchFamily="34" charset="0"/>
              </a:rPr>
              <a:t>Приложение 2</a:t>
            </a:r>
            <a:r>
              <a:rPr lang="en-US" sz="2800" b="1" dirty="0">
                <a:solidFill>
                  <a:srgbClr val="353535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2800" b="1" dirty="0">
                <a:solidFill>
                  <a:srgbClr val="353535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35C29C9-E6D0-EF4D-847C-68131D19C654}"/>
              </a:ext>
            </a:extLst>
          </p:cNvPr>
          <p:cNvCxnSpPr>
            <a:cxnSpLocks/>
          </p:cNvCxnSpPr>
          <p:nvPr/>
        </p:nvCxnSpPr>
        <p:spPr>
          <a:xfrm>
            <a:off x="804860" y="2236788"/>
            <a:ext cx="12039600" cy="0"/>
          </a:xfrm>
          <a:prstGeom prst="line">
            <a:avLst/>
          </a:prstGeom>
          <a:noFill/>
          <a:ln w="190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80E8DEC-7D2F-3B40-BC6F-4AAAF7146EA3}"/>
              </a:ext>
            </a:extLst>
          </p:cNvPr>
          <p:cNvCxnSpPr>
            <a:cxnSpLocks/>
          </p:cNvCxnSpPr>
          <p:nvPr/>
        </p:nvCxnSpPr>
        <p:spPr>
          <a:xfrm>
            <a:off x="804860" y="2197823"/>
            <a:ext cx="3263901" cy="0"/>
          </a:xfrm>
          <a:prstGeom prst="line">
            <a:avLst/>
          </a:prstGeom>
          <a:noFill/>
          <a:ln w="73025" cap="flat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ACB8CDA-A868-AF48-88F2-C68A5D9730CB}"/>
              </a:ext>
            </a:extLst>
          </p:cNvPr>
          <p:cNvSpPr txBox="1"/>
          <p:nvPr/>
        </p:nvSpPr>
        <p:spPr>
          <a:xfrm>
            <a:off x="7161474" y="2765668"/>
            <a:ext cx="12772446" cy="3685312"/>
          </a:xfrm>
          <a:prstGeom prst="roundRect">
            <a:avLst>
              <a:gd name="adj" fmla="val 7301"/>
            </a:avLst>
          </a:prstGeom>
          <a:solidFill>
            <a:srgbClr val="F3FAEC"/>
          </a:solidFill>
          <a:ln w="38100">
            <a:solidFill>
              <a:srgbClr val="00B05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83534" tIns="83534" rIns="83534" bIns="83534" anchor="ctr"/>
          <a:lstStyle/>
          <a:p>
            <a:pPr lvl="0" algn="ctr" eaLnBrk="1" hangingPunct="1"/>
            <a:r>
              <a:rPr lang="ru-RU" sz="3200" b="1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  <a:sym typeface="Helvetica" pitchFamily="34" charset="0"/>
              </a:rPr>
              <a:t>Клинический анализ крови</a:t>
            </a:r>
          </a:p>
          <a:p>
            <a:pPr lvl="0" algn="ctr" eaLnBrk="1" hangingPunct="1"/>
            <a:r>
              <a:rPr lang="ru-RU" sz="3200" b="1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  <a:sym typeface="Helvetica" pitchFamily="34" charset="0"/>
              </a:rPr>
              <a:t>Биохимические исследования </a:t>
            </a:r>
            <a:r>
              <a:rPr lang="ru-RU" sz="3200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  <a:sym typeface="Helvetica" pitchFamily="34" charset="0"/>
              </a:rPr>
              <a:t/>
            </a:r>
            <a:br>
              <a:rPr lang="ru-RU" sz="3200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  <a:sym typeface="Helvetica" pitchFamily="34" charset="0"/>
              </a:rPr>
            </a:br>
            <a:r>
              <a:rPr lang="ru-RU" sz="3200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  <a:sym typeface="Helvetica" pitchFamily="34" charset="0"/>
              </a:rPr>
              <a:t>по показаниям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63221E1-8212-BE49-BDC1-EA3B373B1FD5}"/>
              </a:ext>
            </a:extLst>
          </p:cNvPr>
          <p:cNvSpPr txBox="1"/>
          <p:nvPr/>
        </p:nvSpPr>
        <p:spPr>
          <a:xfrm>
            <a:off x="7161474" y="6871876"/>
            <a:ext cx="12772446" cy="3677479"/>
          </a:xfrm>
          <a:prstGeom prst="roundRect">
            <a:avLst>
              <a:gd name="adj" fmla="val 7301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83534" tIns="83534" rIns="83534" bIns="83534" anchor="ctr"/>
          <a:lstStyle/>
          <a:p>
            <a:pPr lvl="0" algn="ctr" eaLnBrk="1" hangingPunct="1"/>
            <a:r>
              <a:rPr lang="ru-RU" sz="3200" b="1" kern="0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  <a:sym typeface="Helvetica" pitchFamily="34" charset="0"/>
              </a:rPr>
              <a:t>Кинический анализ крови </a:t>
            </a:r>
            <a:r>
              <a:rPr lang="ru-RU" sz="3200" kern="0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  <a:sym typeface="Helvetica" pitchFamily="34" charset="0"/>
              </a:rPr>
              <a:t>1 раз в 2-3 дня</a:t>
            </a:r>
            <a:endParaRPr lang="ru-RU" sz="3200" dirty="0">
              <a:solidFill>
                <a:srgbClr val="000000"/>
              </a:solidFill>
              <a:latin typeface="Arial" pitchFamily="34" charset="0"/>
              <a:cs typeface="Times New Roman" pitchFamily="18" charset="0"/>
              <a:sym typeface="Helvetica" pitchFamily="34" charset="0"/>
            </a:endParaRPr>
          </a:p>
          <a:p>
            <a:pPr lvl="0" algn="ctr" eaLnBrk="1" hangingPunct="1"/>
            <a:r>
              <a:rPr lang="ru-RU" sz="3200" b="1" kern="0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  <a:sym typeface="Helvetica" pitchFamily="34" charset="0"/>
              </a:rPr>
              <a:t>Биохимические исследования </a:t>
            </a:r>
            <a:r>
              <a:rPr lang="ru-RU" sz="3200" kern="0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  <a:sym typeface="Helvetica" pitchFamily="34" charset="0"/>
              </a:rPr>
              <a:t>1 раз в 2-3 дня</a:t>
            </a:r>
            <a:endParaRPr lang="ru-RU" sz="3200" dirty="0">
              <a:solidFill>
                <a:srgbClr val="000000"/>
              </a:solidFill>
              <a:latin typeface="Arial" pitchFamily="34" charset="0"/>
              <a:cs typeface="Times New Roman" pitchFamily="18" charset="0"/>
              <a:sym typeface="Helvetica" pitchFamily="34" charset="0"/>
            </a:endParaRPr>
          </a:p>
          <a:p>
            <a:pPr lvl="0" algn="ctr" eaLnBrk="1" hangingPunct="1"/>
            <a:r>
              <a:rPr lang="ru-RU" sz="3200" b="1" kern="0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  <a:sym typeface="Helvetica" pitchFamily="34" charset="0"/>
              </a:rPr>
              <a:t>Контроль гемостаза </a:t>
            </a:r>
            <a:r>
              <a:rPr lang="ru-RU" sz="3200" kern="0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  <a:sym typeface="Helvetica" pitchFamily="34" charset="0"/>
              </a:rPr>
              <a:t>1 раз далее по показаниям</a:t>
            </a:r>
            <a:endParaRPr lang="ru-RU" sz="3200" dirty="0">
              <a:solidFill>
                <a:srgbClr val="000000"/>
              </a:solidFill>
              <a:latin typeface="Arial" pitchFamily="34" charset="0"/>
              <a:cs typeface="Times New Roman" pitchFamily="18" charset="0"/>
              <a:sym typeface="Helvetica" pitchFamily="34" charset="0"/>
            </a:endParaRPr>
          </a:p>
          <a:p>
            <a:pPr lvl="0" algn="ctr" eaLnBrk="1" hangingPunct="1"/>
            <a:r>
              <a:rPr lang="ru-RU" sz="3200" b="1" kern="0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  <a:sym typeface="Helvetica" pitchFamily="34" charset="0"/>
              </a:rPr>
              <a:t>СРБ, ИЛ-6,ферритин </a:t>
            </a:r>
            <a:r>
              <a:rPr lang="ru-RU" sz="3200" kern="0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  <a:sym typeface="Helvetica" pitchFamily="34" charset="0"/>
              </a:rPr>
              <a:t>при поступлении</a:t>
            </a:r>
            <a:br>
              <a:rPr lang="ru-RU" sz="3200" kern="0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  <a:sym typeface="Helvetica" pitchFamily="34" charset="0"/>
              </a:rPr>
            </a:br>
            <a:r>
              <a:rPr lang="ru-RU" sz="3200" kern="0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  <a:sym typeface="Helvetica" pitchFamily="34" charset="0"/>
              </a:rPr>
              <a:t>(повтор по показаниям)</a:t>
            </a:r>
            <a:endParaRPr lang="ru-RU" sz="3200" dirty="0">
              <a:solidFill>
                <a:srgbClr val="000000"/>
              </a:solidFill>
              <a:latin typeface="Arial" pitchFamily="34" charset="0"/>
              <a:cs typeface="Times New Roman" pitchFamily="18" charset="0"/>
              <a:sym typeface="Helvetica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EB8B3F5-AAF3-6949-AB4D-3800B29F6DFC}"/>
              </a:ext>
            </a:extLst>
          </p:cNvPr>
          <p:cNvSpPr txBox="1"/>
          <p:nvPr/>
        </p:nvSpPr>
        <p:spPr>
          <a:xfrm>
            <a:off x="7161474" y="10970251"/>
            <a:ext cx="12772446" cy="3677480"/>
          </a:xfrm>
          <a:prstGeom prst="roundRect">
            <a:avLst>
              <a:gd name="adj" fmla="val 6632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83534" tIns="83534" rIns="83534" bIns="83534" anchor="ctr"/>
          <a:lstStyle/>
          <a:p>
            <a:pPr lvl="0" algn="ctr" eaLnBrk="1" hangingPunct="1"/>
            <a:r>
              <a:rPr lang="ru-RU" sz="3200" b="1" kern="0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  <a:sym typeface="Helvetica" pitchFamily="34" charset="0"/>
              </a:rPr>
              <a:t>Клинический анализ крови </a:t>
            </a:r>
            <a:r>
              <a:rPr lang="ru-RU" sz="3200" kern="0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  <a:sym typeface="Helvetica" pitchFamily="34" charset="0"/>
              </a:rPr>
              <a:t>ежедневно и по показаниям</a:t>
            </a:r>
            <a:endParaRPr lang="ru-RU" sz="3200" dirty="0">
              <a:solidFill>
                <a:srgbClr val="000000"/>
              </a:solidFill>
              <a:latin typeface="Arial" pitchFamily="34" charset="0"/>
              <a:cs typeface="Times New Roman" pitchFamily="18" charset="0"/>
              <a:sym typeface="Helvetica" pitchFamily="34" charset="0"/>
            </a:endParaRPr>
          </a:p>
          <a:p>
            <a:pPr lvl="0" algn="ctr" eaLnBrk="1" hangingPunct="1"/>
            <a:r>
              <a:rPr lang="ru-RU" sz="3200" b="1" kern="0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  <a:sym typeface="Helvetica" pitchFamily="34" charset="0"/>
              </a:rPr>
              <a:t>Биохимические исследования </a:t>
            </a:r>
            <a:r>
              <a:rPr lang="ru-RU" sz="3200" kern="0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  <a:sym typeface="Helvetica" pitchFamily="34" charset="0"/>
              </a:rPr>
              <a:t>ежедневно и по показаниям</a:t>
            </a:r>
            <a:endParaRPr lang="ru-RU" sz="3200" dirty="0">
              <a:solidFill>
                <a:srgbClr val="000000"/>
              </a:solidFill>
              <a:latin typeface="Arial" pitchFamily="34" charset="0"/>
              <a:cs typeface="Times New Roman" pitchFamily="18" charset="0"/>
              <a:sym typeface="Helvetica" pitchFamily="34" charset="0"/>
            </a:endParaRPr>
          </a:p>
          <a:p>
            <a:pPr lvl="0" algn="ctr" eaLnBrk="1" hangingPunct="1"/>
            <a:r>
              <a:rPr lang="ru-RU" sz="3200" b="1" kern="0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  <a:sym typeface="Helvetica" pitchFamily="34" charset="0"/>
              </a:rPr>
              <a:t>Контроль гемостаза </a:t>
            </a:r>
            <a:r>
              <a:rPr lang="ru-RU" sz="3200" kern="0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  <a:sym typeface="Helvetica" pitchFamily="34" charset="0"/>
              </a:rPr>
              <a:t>ежедневно и по показаниям</a:t>
            </a:r>
            <a:endParaRPr lang="ru-RU" sz="3200" dirty="0">
              <a:solidFill>
                <a:srgbClr val="000000"/>
              </a:solidFill>
              <a:latin typeface="Arial" pitchFamily="34" charset="0"/>
              <a:cs typeface="Times New Roman" pitchFamily="18" charset="0"/>
              <a:sym typeface="Helvetica" pitchFamily="34" charset="0"/>
            </a:endParaRPr>
          </a:p>
          <a:p>
            <a:pPr lvl="0" algn="ctr" eaLnBrk="1" hangingPunct="1"/>
            <a:r>
              <a:rPr lang="ru-RU" sz="3200" kern="0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  <a:sym typeface="Helvetica" pitchFamily="34" charset="0"/>
              </a:rPr>
              <a:t>СРБ, ИЛ-6, ферритин, </a:t>
            </a:r>
            <a:r>
              <a:rPr lang="ru-RU" sz="3200" kern="0" dirty="0" err="1">
                <a:solidFill>
                  <a:srgbClr val="000000"/>
                </a:solidFill>
                <a:latin typeface="Arial" pitchFamily="34" charset="0"/>
                <a:cs typeface="Times New Roman" pitchFamily="18" charset="0"/>
                <a:sym typeface="Helvetica" pitchFamily="34" charset="0"/>
              </a:rPr>
              <a:t>прокальцитонин</a:t>
            </a:r>
            <a:r>
              <a:rPr lang="ru-RU" sz="3200" kern="0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  <a:sym typeface="Helvetica" pitchFamily="34" charset="0"/>
              </a:rPr>
              <a:t>,</a:t>
            </a:r>
            <a:br>
              <a:rPr lang="ru-RU" sz="3200" kern="0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  <a:sym typeface="Helvetica" pitchFamily="34" charset="0"/>
              </a:rPr>
            </a:br>
            <a:r>
              <a:rPr lang="en-US" sz="3200" kern="0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  <a:sym typeface="Helvetica" pitchFamily="34" charset="0"/>
              </a:rPr>
              <a:t>NT-</a:t>
            </a:r>
            <a:r>
              <a:rPr lang="en-US" sz="3200" kern="0" dirty="0" err="1">
                <a:solidFill>
                  <a:srgbClr val="000000"/>
                </a:solidFill>
                <a:latin typeface="Arial" pitchFamily="34" charset="0"/>
                <a:cs typeface="Times New Roman" pitchFamily="18" charset="0"/>
                <a:sym typeface="Helvetica" pitchFamily="34" charset="0"/>
              </a:rPr>
              <a:t>proBNP</a:t>
            </a:r>
            <a:r>
              <a:rPr lang="en-US" sz="3200" kern="0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  <a:sym typeface="Helvetica" pitchFamily="34" charset="0"/>
              </a:rPr>
              <a:t>/BNP </a:t>
            </a:r>
            <a:r>
              <a:rPr lang="ru-RU" sz="3200" kern="0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  <a:sym typeface="Helvetica" pitchFamily="34" charset="0"/>
              </a:rPr>
              <a:t>в динамике</a:t>
            </a:r>
            <a:endParaRPr lang="ru-RU" sz="3200" dirty="0">
              <a:solidFill>
                <a:srgbClr val="000000"/>
              </a:solidFill>
              <a:latin typeface="Arial" pitchFamily="34" charset="0"/>
              <a:cs typeface="Times New Roman" pitchFamily="18" charset="0"/>
              <a:sym typeface="Helvetica" pitchFamily="34" charset="0"/>
            </a:endParaRPr>
          </a:p>
        </p:txBody>
      </p:sp>
      <p:sp>
        <p:nvSpPr>
          <p:cNvPr id="5" name="Snip Diagonal Corner Rectangle 4">
            <a:extLst>
              <a:ext uri="{FF2B5EF4-FFF2-40B4-BE49-F238E27FC236}">
                <a16:creationId xmlns:a16="http://schemas.microsoft.com/office/drawing/2014/main" id="{D5982007-77E4-8747-A54B-AA2719CE1852}"/>
              </a:ext>
            </a:extLst>
          </p:cNvPr>
          <p:cNvSpPr/>
          <p:nvPr/>
        </p:nvSpPr>
        <p:spPr>
          <a:xfrm>
            <a:off x="1849120" y="2765668"/>
            <a:ext cx="5750560" cy="3650569"/>
          </a:xfrm>
          <a:prstGeom prst="homePlate">
            <a:avLst/>
          </a:prstGeom>
          <a:solidFill>
            <a:srgbClr val="E1F2CE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83534" tIns="83534" rIns="83534" bIns="83534" numCol="1" spcCol="38100" rtlCol="0" anchor="ctr">
            <a:noAutofit/>
          </a:bodyPr>
          <a:lstStyle/>
          <a:p>
            <a:pPr lvl="0" algn="ctr" eaLnBrk="1" hangingPunct="1">
              <a:tabLst>
                <a:tab pos="1844675" algn="l"/>
              </a:tabLst>
            </a:pPr>
            <a:r>
              <a:rPr lang="ru-RU" sz="2800" b="1" dirty="0">
                <a:solidFill>
                  <a:schemeClr val="tx1"/>
                </a:solidFill>
                <a:latin typeface="Arial" pitchFamily="34" charset="0"/>
                <a:cs typeface="Times New Roman" pitchFamily="18" charset="0"/>
                <a:sym typeface="Helvetica" pitchFamily="34" charset="0"/>
              </a:rPr>
              <a:t>Лёгкое </a:t>
            </a:r>
            <a:r>
              <a:rPr lang="ru-RU" sz="3200" b="1" dirty="0">
                <a:solidFill>
                  <a:schemeClr val="tx1"/>
                </a:solidFill>
                <a:latin typeface="Arial" pitchFamily="34" charset="0"/>
                <a:cs typeface="Times New Roman" pitchFamily="18" charset="0"/>
                <a:sym typeface="Helvetica" pitchFamily="34" charset="0"/>
              </a:rPr>
              <a:t>течение</a:t>
            </a:r>
            <a:br>
              <a:rPr lang="ru-RU" sz="3200" b="1" dirty="0">
                <a:solidFill>
                  <a:schemeClr val="tx1"/>
                </a:solidFill>
                <a:latin typeface="Arial" pitchFamily="34" charset="0"/>
                <a:cs typeface="Times New Roman" pitchFamily="18" charset="0"/>
                <a:sym typeface="Helvetica" pitchFamily="34" charset="0"/>
              </a:rPr>
            </a:br>
            <a:endParaRPr lang="ru-RU" sz="3200" b="1" dirty="0">
              <a:solidFill>
                <a:schemeClr val="tx1"/>
              </a:solidFill>
              <a:latin typeface="Arial" pitchFamily="34" charset="0"/>
              <a:cs typeface="Times New Roman" pitchFamily="18" charset="0"/>
              <a:sym typeface="Helvetica" pitchFamily="34" charset="0"/>
            </a:endParaRPr>
          </a:p>
          <a:p>
            <a:pPr lvl="0" algn="ctr" eaLnBrk="1" hangingPunct="1">
              <a:tabLst>
                <a:tab pos="1844675" algn="l"/>
              </a:tabLst>
            </a:pPr>
            <a:r>
              <a:rPr lang="ru-RU" sz="3200" dirty="0">
                <a:solidFill>
                  <a:schemeClr val="tx1"/>
                </a:solidFill>
                <a:latin typeface="Arial" pitchFamily="34" charset="0"/>
                <a:cs typeface="Times New Roman" pitchFamily="18" charset="0"/>
                <a:sym typeface="Helvetica" pitchFamily="34" charset="0"/>
              </a:rPr>
              <a:t>Амбулаторное</a:t>
            </a:r>
            <a:br>
              <a:rPr lang="ru-RU" sz="3200" dirty="0">
                <a:solidFill>
                  <a:schemeClr val="tx1"/>
                </a:solidFill>
                <a:latin typeface="Arial" pitchFamily="34" charset="0"/>
                <a:cs typeface="Times New Roman" pitchFamily="18" charset="0"/>
                <a:sym typeface="Helvetica" pitchFamily="34" charset="0"/>
              </a:rPr>
            </a:br>
            <a:r>
              <a:rPr lang="ru-RU" sz="3200" dirty="0">
                <a:solidFill>
                  <a:schemeClr val="tx1"/>
                </a:solidFill>
                <a:latin typeface="Arial" pitchFamily="34" charset="0"/>
                <a:cs typeface="Times New Roman" pitchFamily="18" charset="0"/>
                <a:sym typeface="Helvetica" pitchFamily="34" charset="0"/>
              </a:rPr>
              <a:t>лечение</a:t>
            </a:r>
          </a:p>
        </p:txBody>
      </p:sp>
      <p:sp>
        <p:nvSpPr>
          <p:cNvPr id="12" name="Snip Diagonal Corner Rectangle 11">
            <a:extLst>
              <a:ext uri="{FF2B5EF4-FFF2-40B4-BE49-F238E27FC236}">
                <a16:creationId xmlns:a16="http://schemas.microsoft.com/office/drawing/2014/main" id="{82FB7209-5775-A04D-91C6-EB26312017E5}"/>
              </a:ext>
            </a:extLst>
          </p:cNvPr>
          <p:cNvSpPr/>
          <p:nvPr/>
        </p:nvSpPr>
        <p:spPr>
          <a:xfrm>
            <a:off x="1849120" y="6871876"/>
            <a:ext cx="5750560" cy="3677479"/>
          </a:xfrm>
          <a:prstGeom prst="homePlate">
            <a:avLst/>
          </a:prstGeom>
          <a:solidFill>
            <a:schemeClr val="accent3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83534" tIns="83534" rIns="83534" bIns="83534" numCol="1" spcCol="38100" rtlCol="0" anchor="ctr">
            <a:noAutofit/>
          </a:bodyPr>
          <a:lstStyle/>
          <a:p>
            <a:pPr lvl="0" algn="ctr" eaLnBrk="1" hangingPunct="1">
              <a:tabLst>
                <a:tab pos="1844675" algn="l"/>
              </a:tabLst>
            </a:pPr>
            <a:r>
              <a:rPr lang="ru-RU" sz="3200" b="1" dirty="0">
                <a:solidFill>
                  <a:schemeClr val="accent6"/>
                </a:solidFill>
                <a:latin typeface="Arial" pitchFamily="34" charset="0"/>
                <a:cs typeface="Times New Roman" pitchFamily="18" charset="0"/>
                <a:sym typeface="Helvetica" pitchFamily="34" charset="0"/>
              </a:rPr>
              <a:t>Среднетяжелое </a:t>
            </a:r>
            <a:br>
              <a:rPr lang="ru-RU" sz="3200" b="1" dirty="0">
                <a:solidFill>
                  <a:schemeClr val="accent6"/>
                </a:solidFill>
                <a:latin typeface="Arial" pitchFamily="34" charset="0"/>
                <a:cs typeface="Times New Roman" pitchFamily="18" charset="0"/>
                <a:sym typeface="Helvetica" pitchFamily="34" charset="0"/>
              </a:rPr>
            </a:br>
            <a:r>
              <a:rPr lang="ru-RU" sz="3200" b="1" dirty="0">
                <a:solidFill>
                  <a:schemeClr val="accent6"/>
                </a:solidFill>
                <a:latin typeface="Arial" pitchFamily="34" charset="0"/>
                <a:cs typeface="Times New Roman" pitchFamily="18" charset="0"/>
                <a:sym typeface="Helvetica" pitchFamily="34" charset="0"/>
              </a:rPr>
              <a:t>течение</a:t>
            </a:r>
            <a:br>
              <a:rPr lang="ru-RU" sz="3200" b="1" dirty="0">
                <a:solidFill>
                  <a:schemeClr val="accent6"/>
                </a:solidFill>
                <a:latin typeface="Arial" pitchFamily="34" charset="0"/>
                <a:cs typeface="Times New Roman" pitchFamily="18" charset="0"/>
                <a:sym typeface="Helvetica" pitchFamily="34" charset="0"/>
              </a:rPr>
            </a:br>
            <a:endParaRPr lang="ru-RU" sz="3200" b="1" dirty="0">
              <a:solidFill>
                <a:schemeClr val="accent6"/>
              </a:solidFill>
              <a:latin typeface="Arial" pitchFamily="34" charset="0"/>
              <a:cs typeface="Times New Roman" pitchFamily="18" charset="0"/>
              <a:sym typeface="Helvetica" pitchFamily="34" charset="0"/>
            </a:endParaRPr>
          </a:p>
          <a:p>
            <a:pPr lvl="0" algn="ctr" eaLnBrk="1" hangingPunct="1">
              <a:tabLst>
                <a:tab pos="1844675" algn="l"/>
              </a:tabLst>
            </a:pPr>
            <a:r>
              <a:rPr lang="ru-RU" sz="3200" dirty="0">
                <a:solidFill>
                  <a:schemeClr val="accent6"/>
                </a:solidFill>
                <a:latin typeface="Arial" pitchFamily="34" charset="0"/>
                <a:cs typeface="Times New Roman" pitchFamily="18" charset="0"/>
                <a:sym typeface="Helvetica" pitchFamily="34" charset="0"/>
              </a:rPr>
              <a:t>Госпитализация</a:t>
            </a: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chemeClr val="accent6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" name="Snip Diagonal Corner Rectangle 13">
            <a:extLst>
              <a:ext uri="{FF2B5EF4-FFF2-40B4-BE49-F238E27FC236}">
                <a16:creationId xmlns:a16="http://schemas.microsoft.com/office/drawing/2014/main" id="{71288FD2-AE14-2A4D-9154-2B985B0E58B1}"/>
              </a:ext>
            </a:extLst>
          </p:cNvPr>
          <p:cNvSpPr/>
          <p:nvPr/>
        </p:nvSpPr>
        <p:spPr>
          <a:xfrm>
            <a:off x="1849120" y="10970251"/>
            <a:ext cx="5750560" cy="367748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83534" tIns="83534" rIns="83534" bIns="83534" numCol="1" spcCol="38100" rtlCol="0" anchor="ctr">
            <a:noAutofit/>
          </a:bodyPr>
          <a:lstStyle/>
          <a:p>
            <a:pPr lvl="0" algn="ctr" eaLnBrk="1" hangingPunct="1">
              <a:defRPr/>
            </a:pPr>
            <a:r>
              <a:rPr lang="ru-RU" sz="3200" b="1" dirty="0">
                <a:solidFill>
                  <a:schemeClr val="accent1"/>
                </a:solidFill>
                <a:latin typeface="Arial" pitchFamily="34" charset="0"/>
                <a:cs typeface="Times New Roman" pitchFamily="18" charset="0"/>
                <a:sym typeface="Helvetica" pitchFamily="34" charset="0"/>
              </a:rPr>
              <a:t>Тяжелое течение</a:t>
            </a:r>
            <a:br>
              <a:rPr lang="ru-RU" sz="3200" b="1" dirty="0">
                <a:solidFill>
                  <a:schemeClr val="accent1"/>
                </a:solidFill>
                <a:latin typeface="Arial" pitchFamily="34" charset="0"/>
                <a:cs typeface="Times New Roman" pitchFamily="18" charset="0"/>
                <a:sym typeface="Helvetica" pitchFamily="34" charset="0"/>
              </a:rPr>
            </a:br>
            <a:endParaRPr lang="ru-RU" sz="3200" b="1" dirty="0">
              <a:solidFill>
                <a:schemeClr val="accent1"/>
              </a:solidFill>
              <a:latin typeface="Arial" pitchFamily="34" charset="0"/>
              <a:cs typeface="Times New Roman" pitchFamily="18" charset="0"/>
              <a:sym typeface="Helvetica" pitchFamily="34" charset="0"/>
            </a:endParaRPr>
          </a:p>
          <a:p>
            <a:pPr lvl="0" algn="ctr" eaLnBrk="1" hangingPunct="1">
              <a:defRPr/>
            </a:pPr>
            <a:r>
              <a:rPr lang="ru-RU" sz="3200" dirty="0">
                <a:solidFill>
                  <a:schemeClr val="accent1"/>
                </a:solidFill>
                <a:latin typeface="Arial" pitchFamily="34" charset="0"/>
                <a:cs typeface="Times New Roman" pitchFamily="18" charset="0"/>
                <a:sym typeface="Helvetica" pitchFamily="34" charset="0"/>
              </a:rPr>
              <a:t>Госпитализация</a:t>
            </a:r>
            <a:br>
              <a:rPr lang="ru-RU" sz="3200" dirty="0">
                <a:solidFill>
                  <a:schemeClr val="accent1"/>
                </a:solidFill>
                <a:latin typeface="Arial" pitchFamily="34" charset="0"/>
                <a:cs typeface="Times New Roman" pitchFamily="18" charset="0"/>
                <a:sym typeface="Helvetica" pitchFamily="34" charset="0"/>
              </a:rPr>
            </a:br>
            <a:r>
              <a:rPr lang="ru-RU" sz="3200" dirty="0">
                <a:solidFill>
                  <a:schemeClr val="accent1"/>
                </a:solidFill>
                <a:latin typeface="Arial" pitchFamily="34" charset="0"/>
                <a:cs typeface="Times New Roman" pitchFamily="18" charset="0"/>
                <a:sym typeface="Helvetica" pitchFamily="34" charset="0"/>
              </a:rPr>
              <a:t>в ОРИТ</a:t>
            </a:r>
          </a:p>
        </p:txBody>
      </p:sp>
    </p:spTree>
    <p:extLst>
      <p:ext uri="{BB962C8B-B14F-4D97-AF65-F5344CB8AC3E}">
        <p14:creationId xmlns:p14="http://schemas.microsoft.com/office/powerpoint/2010/main" val="3112306562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7"/>
          <p:cNvSpPr/>
          <p:nvPr/>
        </p:nvSpPr>
        <p:spPr>
          <a:xfrm>
            <a:off x="2930208" y="442913"/>
            <a:ext cx="15828962" cy="110799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0" tIns="0" rIns="0" bIns="0">
            <a:spAutoFit/>
          </a:bodyPr>
          <a:lstStyle/>
          <a:p>
            <a:pPr eaLnBrk="1"/>
            <a:r>
              <a:rPr lang="ru-RU" sz="3600" b="1" dirty="0">
                <a:solidFill>
                  <a:srgbClr val="C00000"/>
                </a:solidFill>
                <a:latin typeface="Arial" pitchFamily="34" charset="0"/>
              </a:rPr>
              <a:t>Лекарственные взаимодействия </a:t>
            </a:r>
            <a:r>
              <a:rPr lang="ru-RU" sz="3600" b="1" dirty="0" err="1">
                <a:latin typeface="Arial" pitchFamily="34" charset="0"/>
              </a:rPr>
              <a:t>антитромботических</a:t>
            </a:r>
            <a:r>
              <a:rPr lang="ru-RU" sz="3600" b="1" dirty="0">
                <a:latin typeface="Arial" pitchFamily="34" charset="0"/>
              </a:rPr>
              <a:t> </a:t>
            </a:r>
            <a:br>
              <a:rPr lang="ru-RU" sz="3600" b="1" dirty="0">
                <a:latin typeface="Arial" pitchFamily="34" charset="0"/>
              </a:rPr>
            </a:br>
            <a:r>
              <a:rPr lang="ru-RU" sz="3600" b="1" dirty="0">
                <a:latin typeface="Arial" pitchFamily="34" charset="0"/>
              </a:rPr>
              <a:t>и препаратов</a:t>
            </a:r>
            <a:r>
              <a:rPr lang="ru-RU" sz="3600" dirty="0"/>
              <a:t> </a:t>
            </a:r>
            <a:r>
              <a:rPr lang="ru-RU" sz="3600" b="1" dirty="0"/>
              <a:t>с препаратами</a:t>
            </a:r>
            <a:r>
              <a:rPr lang="ru-RU" sz="3600" b="1" dirty="0">
                <a:latin typeface="Arial" pitchFamily="34" charset="0"/>
              </a:rPr>
              <a:t> для лечения пациентов с COVID-19</a:t>
            </a:r>
            <a:endParaRPr lang="ru-RU" sz="3600" dirty="0">
              <a:latin typeface="Arial" pitchFamily="34" charset="0"/>
            </a:endParaRPr>
          </a:p>
        </p:txBody>
      </p:sp>
      <p:sp>
        <p:nvSpPr>
          <p:cNvPr id="7" name="Straight Connector 33"/>
          <p:cNvSpPr/>
          <p:nvPr/>
        </p:nvSpPr>
        <p:spPr>
          <a:xfrm>
            <a:off x="755650" y="1920875"/>
            <a:ext cx="9197975" cy="0"/>
          </a:xfrm>
          <a:prstGeom prst="line">
            <a:avLst/>
          </a:prstGeom>
          <a:noFill/>
          <a:ln w="19080">
            <a:solidFill>
              <a:srgbClr val="575757"/>
            </a:solidFill>
            <a:prstDash val="solid"/>
            <a:miter/>
          </a:ln>
        </p:spPr>
        <p:txBody>
          <a:bodyPr lIns="90000" tIns="45000" rIns="90000" bIns="45000" anchor="ctr" anchorCtr="1" compatLnSpc="0"/>
          <a:lstStyle/>
          <a:p>
            <a:pPr defTabSz="2101265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latin typeface="Arial" pitchFamily="18"/>
              <a:ea typeface="Microsoft YaHei" pitchFamily="2"/>
              <a:cs typeface="Arial" pitchFamily="2"/>
              <a:sym typeface="Open Sans"/>
            </a:endParaRPr>
          </a:p>
        </p:txBody>
      </p:sp>
      <p:sp>
        <p:nvSpPr>
          <p:cNvPr id="8" name="Straight Connector 34"/>
          <p:cNvSpPr/>
          <p:nvPr/>
        </p:nvSpPr>
        <p:spPr>
          <a:xfrm>
            <a:off x="755650" y="1889125"/>
            <a:ext cx="3194050" cy="0"/>
          </a:xfrm>
          <a:prstGeom prst="line">
            <a:avLst/>
          </a:prstGeom>
          <a:noFill/>
          <a:ln w="73080">
            <a:solidFill>
              <a:srgbClr val="D30102"/>
            </a:solidFill>
            <a:prstDash val="solid"/>
            <a:miter/>
          </a:ln>
        </p:spPr>
        <p:txBody>
          <a:bodyPr lIns="90000" tIns="45000" rIns="90000" bIns="45000" anchor="ctr" anchorCtr="1" compatLnSpc="0"/>
          <a:lstStyle/>
          <a:p>
            <a:pPr defTabSz="2101265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latin typeface="Arial" pitchFamily="18"/>
              <a:ea typeface="Microsoft YaHei" pitchFamily="2"/>
              <a:cs typeface="Arial" pitchFamily="2"/>
              <a:sym typeface="Open Sans"/>
            </a:endParaRPr>
          </a:p>
        </p:txBody>
      </p:sp>
      <p:sp>
        <p:nvSpPr>
          <p:cNvPr id="9" name="TextBox 77"/>
          <p:cNvSpPr/>
          <p:nvPr/>
        </p:nvSpPr>
        <p:spPr>
          <a:xfrm>
            <a:off x="755650" y="696913"/>
            <a:ext cx="2681288" cy="30162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0" tIns="0" rIns="0" bIns="0" compatLnSpc="0">
            <a:spAutoFit/>
          </a:bodyPr>
          <a:lstStyle/>
          <a:p>
            <a:pPr defTabSz="2101265" eaLnBrk="1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/>
            </a:pPr>
            <a:r>
              <a:rPr lang="ru-RU" sz="2200" b="1" kern="0" dirty="0">
                <a:latin typeface="Arial" pitchFamily="34"/>
                <a:ea typeface="Calibri" pitchFamily="2"/>
                <a:cs typeface="Arial" pitchFamily="34"/>
                <a:sym typeface="Open Sans"/>
              </a:rPr>
              <a:t>Приложение 6</a:t>
            </a:r>
          </a:p>
        </p:txBody>
      </p:sp>
      <p:sp>
        <p:nvSpPr>
          <p:cNvPr id="83974" name="TextBox 10"/>
          <p:cNvSpPr txBox="1">
            <a:spLocks noChangeArrowheads="1"/>
          </p:cNvSpPr>
          <p:nvPr/>
        </p:nvSpPr>
        <p:spPr bwMode="auto">
          <a:xfrm>
            <a:off x="18122900" y="16514763"/>
            <a:ext cx="1857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altLang="ru-RU">
              <a:solidFill>
                <a:schemeClr val="tx1"/>
              </a:solidFill>
              <a:latin typeface="Calibri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755650" y="2249488"/>
          <a:ext cx="20458910" cy="10572480"/>
        </p:xfrm>
        <a:graphic>
          <a:graphicData uri="http://schemas.openxmlformats.org/drawingml/2006/table">
            <a:tbl>
              <a:tblPr/>
              <a:tblGrid>
                <a:gridCol w="2962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2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01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65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22880">
                  <a:extLst>
                    <a:ext uri="{9D8B030D-6E8A-4147-A177-3AD203B41FA5}">
                      <a16:colId xmlns:a16="http://schemas.microsoft.com/office/drawing/2014/main" val="3982528272"/>
                    </a:ext>
                  </a:extLst>
                </a:gridCol>
                <a:gridCol w="2661920">
                  <a:extLst>
                    <a:ext uri="{9D8B030D-6E8A-4147-A177-3AD203B41FA5}">
                      <a16:colId xmlns:a16="http://schemas.microsoft.com/office/drawing/2014/main" val="2736664214"/>
                    </a:ext>
                  </a:extLst>
                </a:gridCol>
                <a:gridCol w="2662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0" algn="ctr" defTabSz="180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4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itchFamily="34" charset="0"/>
                          <a:ea typeface="Open Sans" charset="0"/>
                          <a:cs typeface="Open Sans" charset="0"/>
                          <a:sym typeface="Helvetica"/>
                        </a:rPr>
                        <a:t>Препарат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180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400" b="1" i="0" u="none" strike="noStrike" cap="none" spc="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itchFamily="34" charset="0"/>
                          <a:ea typeface="Open Sans" charset="0"/>
                          <a:cs typeface="Open Sans" charset="0"/>
                          <a:sym typeface="Helvetica"/>
                        </a:rPr>
                        <a:t>Фавипиравир</a:t>
                      </a:r>
                      <a:r>
                        <a:rPr kumimoji="0" lang="ru-RU" sz="24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itchFamily="34" charset="0"/>
                          <a:ea typeface="Open Sans" charset="0"/>
                          <a:cs typeface="Open Sans" charset="0"/>
                          <a:sym typeface="Helvetica"/>
                        </a:rPr>
                        <a:t> 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180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400" b="1" i="0" u="none" strike="noStrike" cap="none" spc="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itchFamily="34" charset="0"/>
                          <a:ea typeface="Open Sans" charset="0"/>
                          <a:cs typeface="Open Sans" charset="0"/>
                          <a:sym typeface="Helvetica"/>
                        </a:rPr>
                        <a:t>Гидроксихлорохин</a:t>
                      </a:r>
                      <a:r>
                        <a:rPr kumimoji="0" lang="ru-RU" sz="24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itchFamily="34" charset="0"/>
                          <a:ea typeface="Open Sans" charset="0"/>
                          <a:cs typeface="Open Sans" charset="0"/>
                          <a:sym typeface="Helvetica"/>
                        </a:rPr>
                        <a:t> 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180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400" b="1" i="0" u="none" strike="noStrike" cap="none" spc="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itchFamily="34" charset="0"/>
                          <a:ea typeface="Open Sans" charset="0"/>
                          <a:cs typeface="Open Sans" charset="0"/>
                          <a:sym typeface="Helvetica"/>
                        </a:rPr>
                        <a:t>Тоцилизумаб</a:t>
                      </a:r>
                      <a:r>
                        <a:rPr kumimoji="0" lang="ru-RU" sz="24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itchFamily="34" charset="0"/>
                          <a:ea typeface="Open Sans" charset="0"/>
                          <a:cs typeface="Open Sans" charset="0"/>
                          <a:sym typeface="Helvetica"/>
                        </a:rPr>
                        <a:t>, </a:t>
                      </a:r>
                      <a:r>
                        <a:rPr kumimoji="0" lang="ru-RU" sz="2400" b="1" i="0" u="none" strike="noStrike" cap="none" spc="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itchFamily="34" charset="0"/>
                          <a:ea typeface="Open Sans" charset="0"/>
                          <a:cs typeface="Open Sans" charset="0"/>
                          <a:sym typeface="Helvetica"/>
                        </a:rPr>
                        <a:t>сарилумаб</a:t>
                      </a:r>
                      <a:endParaRPr kumimoji="0" lang="ru-RU" sz="2400" b="1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Arial" pitchFamily="34" charset="0"/>
                        <a:ea typeface="Open Sans" charset="0"/>
                        <a:cs typeface="Open Sans" charset="0"/>
                        <a:sym typeface="Helvetica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180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400" b="1" i="0" u="none" strike="noStrike" cap="none" spc="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itchFamily="34" charset="0"/>
                          <a:ea typeface="Open Sans" charset="0"/>
                          <a:cs typeface="Open Sans" charset="0"/>
                          <a:sym typeface="Helvetica"/>
                        </a:rPr>
                        <a:t>Барицитиниб</a:t>
                      </a:r>
                      <a:endParaRPr kumimoji="0" lang="ru-RU" sz="2400" b="1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Arial" pitchFamily="34" charset="0"/>
                        <a:ea typeface="Open Sans" charset="0"/>
                        <a:cs typeface="Open Sans" charset="0"/>
                        <a:sym typeface="Helvetica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180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400" b="1" i="0" u="none" strike="noStrike" cap="none" spc="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itchFamily="34" charset="0"/>
                          <a:ea typeface="Open Sans" charset="0"/>
                          <a:cs typeface="Open Sans" charset="0"/>
                          <a:sym typeface="Helvetica"/>
                        </a:rPr>
                        <a:t>Дексаметазон</a:t>
                      </a:r>
                      <a:r>
                        <a:rPr kumimoji="0" lang="ru-RU" sz="24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itchFamily="34" charset="0"/>
                          <a:ea typeface="Open Sans" charset="0"/>
                          <a:cs typeface="Open Sans" charset="0"/>
                          <a:sym typeface="Helvetica"/>
                        </a:rPr>
                        <a:t> 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180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400" b="1" i="0" u="none" strike="noStrike" cap="none" spc="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itchFamily="34" charset="0"/>
                          <a:ea typeface="Open Sans" charset="0"/>
                          <a:cs typeface="Open Sans" charset="0"/>
                          <a:sym typeface="Helvetica"/>
                        </a:rPr>
                        <a:t>Азитромицин</a:t>
                      </a:r>
                      <a:endParaRPr kumimoji="0" lang="ru-RU" sz="2400" b="1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Arial" pitchFamily="34" charset="0"/>
                        <a:ea typeface="Open Sans" charset="0"/>
                        <a:cs typeface="Open Sans" charset="0"/>
                        <a:sym typeface="Helvetica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Open Sans" charset="0"/>
                          <a:cs typeface="Open Sans" charset="0"/>
                          <a:sym typeface="Helvetica" pitchFamily="34" charset="0"/>
                        </a:rPr>
                        <a:t>Аценокумарол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Open Sans" charset="0"/>
                        <a:cs typeface="Open Sans" charset="0"/>
                        <a:sym typeface="Helvetica" pitchFamily="34" charset="0"/>
                      </a:endParaRPr>
                    </a:p>
                  </a:txBody>
                  <a:tcPr marL="72000" marR="72000" marT="72000" marB="7200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Open Sans" charset="0"/>
                          <a:cs typeface="Open Sans" charset="0"/>
                          <a:sym typeface="Symbol" pitchFamily="18" charset="2"/>
                        </a:rPr>
                        <a:t></a:t>
                      </a:r>
                      <a:endParaRPr kumimoji="0" lang="ru-RU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Open Sans" charset="0"/>
                        <a:cs typeface="Open Sans" charset="0"/>
                        <a:sym typeface="Helvetica" pitchFamily="34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Open Sans" charset="0"/>
                          <a:cs typeface="Open Sans" charset="0"/>
                          <a:sym typeface="Symbol" pitchFamily="18" charset="2"/>
                        </a:rPr>
                        <a:t></a:t>
                      </a:r>
                      <a:endParaRPr kumimoji="0" lang="ru-RU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Open Sans" charset="0"/>
                        <a:cs typeface="Open Sans" charset="0"/>
                        <a:sym typeface="Helvetica" pitchFamily="34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Open Sans" charset="0"/>
                          <a:cs typeface="Open Sans" charset="0"/>
                          <a:sym typeface="Symbol" pitchFamily="18" charset="2"/>
                        </a:rPr>
                        <a:t></a:t>
                      </a:r>
                      <a:endParaRPr kumimoji="0" lang="ru-RU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Open Sans" charset="0"/>
                        <a:cs typeface="Open Sans" charset="0"/>
                        <a:sym typeface="Helvetica" pitchFamily="34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Open Sans" charset="0"/>
                          <a:cs typeface="Open Sans" charset="0"/>
                          <a:sym typeface="Symbol" pitchFamily="18" charset="2"/>
                        </a:rPr>
                        <a:t></a:t>
                      </a:r>
                      <a:endParaRPr kumimoji="0" lang="ru-RU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Open Sans" charset="0"/>
                        <a:cs typeface="Open Sans" charset="0"/>
                        <a:sym typeface="Helvetica" pitchFamily="34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Open Sans" charset="0"/>
                          <a:cs typeface="Open Sans" charset="0"/>
                          <a:sym typeface="Symbol" pitchFamily="18" charset="2"/>
                        </a:rPr>
                        <a:t></a:t>
                      </a:r>
                      <a:endParaRPr kumimoji="0" lang="ru-RU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Open Sans" charset="0"/>
                        <a:cs typeface="Open Sans" charset="0"/>
                        <a:sym typeface="Helvetica" pitchFamily="34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Нет данных</a:t>
                      </a:r>
                      <a:endParaRPr kumimoji="0" lang="ru-RU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Open Sans" charset="0"/>
                        <a:cs typeface="Open Sans" charset="0"/>
                        <a:sym typeface="Helvetica" pitchFamily="34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Open Sans" charset="0"/>
                          <a:cs typeface="Open Sans" charset="0"/>
                          <a:sym typeface="Helvetica" pitchFamily="34" charset="0"/>
                        </a:rPr>
                        <a:t>Апиксабан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Open Sans" charset="0"/>
                        <a:cs typeface="Open Sans" charset="0"/>
                        <a:sym typeface="Helvetica" pitchFamily="34" charset="0"/>
                      </a:endParaRPr>
                    </a:p>
                  </a:txBody>
                  <a:tcPr marL="72000" marR="72000" marT="72000" marB="7200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Open Sans" charset="0"/>
                          <a:cs typeface="Open Sans" charset="0"/>
                          <a:sym typeface="Symbol" pitchFamily="18" charset="2"/>
                        </a:rPr>
                        <a:t></a:t>
                      </a:r>
                      <a:endParaRPr kumimoji="0" lang="ru-RU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Open Sans" charset="0"/>
                        <a:cs typeface="Open Sans" charset="0"/>
                        <a:sym typeface="Helvetica" pitchFamily="34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Open Sans" charset="0"/>
                          <a:cs typeface="Open Sans" charset="0"/>
                          <a:sym typeface="Symbol" pitchFamily="18" charset="2"/>
                        </a:rPr>
                        <a:t></a:t>
                      </a:r>
                      <a:endParaRPr kumimoji="0" lang="ru-RU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Open Sans" charset="0"/>
                        <a:cs typeface="Open Sans" charset="0"/>
                        <a:sym typeface="Helvetica" pitchFamily="34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Open Sans" charset="0"/>
                          <a:cs typeface="Open Sans" charset="0"/>
                          <a:sym typeface="Symbol" pitchFamily="18" charset="2"/>
                        </a:rPr>
                        <a:t></a:t>
                      </a:r>
                      <a:endParaRPr kumimoji="0" lang="ru-RU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Open Sans" charset="0"/>
                        <a:cs typeface="Open Sans" charset="0"/>
                        <a:sym typeface="Helvetica" pitchFamily="34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Open Sans" charset="0"/>
                          <a:cs typeface="Open Sans" charset="0"/>
                          <a:sym typeface="Symbol" pitchFamily="18" charset="2"/>
                        </a:rPr>
                        <a:t></a:t>
                      </a:r>
                      <a:endParaRPr kumimoji="0" lang="ru-RU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Open Sans" charset="0"/>
                        <a:cs typeface="Open Sans" charset="0"/>
                        <a:sym typeface="Helvetica" pitchFamily="34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Open Sans" charset="0"/>
                          <a:cs typeface="Open Sans" charset="0"/>
                          <a:sym typeface="Symbol" pitchFamily="18" charset="2"/>
                        </a:rPr>
                        <a:t></a:t>
                      </a:r>
                      <a:endParaRPr kumimoji="0" lang="ru-RU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Open Sans" charset="0"/>
                        <a:cs typeface="Open Sans" charset="0"/>
                        <a:sym typeface="Helvetica" pitchFamily="34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Нет данных</a:t>
                      </a:r>
                      <a:endParaRPr kumimoji="0" lang="ru-RU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Open Sans" charset="0"/>
                        <a:cs typeface="Open Sans" charset="0"/>
                        <a:sym typeface="Helvetica" pitchFamily="34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itchFamily="34" charset="0"/>
                          <a:ea typeface="Open Sans" charset="0"/>
                          <a:cs typeface="Open Sans" charset="0"/>
                          <a:sym typeface="Helvetica"/>
                        </a:rPr>
                        <a:t>Аспирин</a:t>
                      </a:r>
                      <a:endParaRPr kumimoji="0" lang="ru-RU" sz="2400" b="1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Arial" pitchFamily="34" charset="0"/>
                        <a:ea typeface="Open Sans" charset="0"/>
                        <a:cs typeface="Open Sans" charset="0"/>
                        <a:sym typeface="Helvetica" pitchFamily="34" charset="0"/>
                      </a:endParaRPr>
                    </a:p>
                  </a:txBody>
                  <a:tcPr marL="72000" marR="72000" marT="72000" marB="7200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Open Sans" charset="0"/>
                          <a:cs typeface="Open Sans" charset="0"/>
                          <a:sym typeface="Symbol" pitchFamily="18" charset="2"/>
                        </a:rPr>
                        <a:t></a:t>
                      </a:r>
                      <a:endParaRPr kumimoji="0" lang="ru-RU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Open Sans" charset="0"/>
                        <a:cs typeface="Open Sans" charset="0"/>
                        <a:sym typeface="Helvetica" pitchFamily="34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Open Sans" charset="0"/>
                          <a:cs typeface="Open Sans" charset="0"/>
                          <a:sym typeface="Symbol" pitchFamily="18" charset="2"/>
                        </a:rPr>
                        <a:t></a:t>
                      </a:r>
                      <a:endParaRPr kumimoji="0" lang="ru-RU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Open Sans" charset="0"/>
                        <a:cs typeface="Open Sans" charset="0"/>
                        <a:sym typeface="Helvetica" pitchFamily="34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Open Sans" charset="0"/>
                          <a:cs typeface="Open Sans" charset="0"/>
                          <a:sym typeface="Symbol" pitchFamily="18" charset="2"/>
                        </a:rPr>
                        <a:t></a:t>
                      </a:r>
                      <a:endParaRPr kumimoji="0" lang="ru-RU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Open Sans" charset="0"/>
                        <a:cs typeface="Open Sans" charset="0"/>
                        <a:sym typeface="Helvetica" pitchFamily="34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Open Sans" charset="0"/>
                          <a:cs typeface="Open Sans" charset="0"/>
                          <a:sym typeface="Symbol" pitchFamily="18" charset="2"/>
                        </a:rPr>
                        <a:t></a:t>
                      </a:r>
                      <a:endParaRPr kumimoji="0" lang="ru-RU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Open Sans" charset="0"/>
                        <a:cs typeface="Open Sans" charset="0"/>
                        <a:sym typeface="Helvetica" pitchFamily="34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Open Sans" charset="0"/>
                        <a:cs typeface="Open Sans" charset="0"/>
                        <a:sym typeface="Helvetica" pitchFamily="34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Open Sans" charset="0"/>
                          <a:cs typeface="Open Sans" charset="0"/>
                          <a:sym typeface="Symbol" pitchFamily="18" charset="2"/>
                        </a:rPr>
                        <a:t></a:t>
                      </a:r>
                      <a:endParaRPr kumimoji="0" lang="ru-RU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Open Sans" charset="0"/>
                        <a:cs typeface="Open Sans" charset="0"/>
                        <a:sym typeface="Helvetica" pitchFamily="34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Open Sans" charset="0"/>
                          <a:cs typeface="Open Sans" charset="0"/>
                          <a:sym typeface="Helvetica" pitchFamily="34" charset="0"/>
                        </a:rPr>
                        <a:t>Клопидогрел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Open Sans" charset="0"/>
                        <a:cs typeface="Open Sans" charset="0"/>
                        <a:sym typeface="Helvetica" pitchFamily="34" charset="0"/>
                      </a:endParaRPr>
                    </a:p>
                  </a:txBody>
                  <a:tcPr marL="72000" marR="72000" marT="72000" marB="7200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Open Sans" charset="0"/>
                          <a:cs typeface="Open Sans" charset="0"/>
                          <a:sym typeface="Symbol" pitchFamily="18" charset="2"/>
                        </a:rPr>
                        <a:t></a:t>
                      </a:r>
                      <a:endParaRPr kumimoji="0" lang="ru-RU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Open Sans" charset="0"/>
                        <a:cs typeface="Open Sans" charset="0"/>
                        <a:sym typeface="Helvetica" pitchFamily="34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Open Sans" charset="0"/>
                          <a:cs typeface="Open Sans" charset="0"/>
                          <a:sym typeface="Symbol" pitchFamily="18" charset="2"/>
                        </a:rPr>
                        <a:t> </a:t>
                      </a:r>
                      <a:r>
                        <a:rPr kumimoji="0" lang="ru-RU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Open Sans" charset="0"/>
                          <a:cs typeface="Open Sans" charset="0"/>
                          <a:sym typeface="Symbol" pitchFamily="18" charset="2"/>
                        </a:rPr>
                        <a:t></a:t>
                      </a: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Open Sans" charset="0"/>
                          <a:cs typeface="Open Sans" charset="0"/>
                          <a:sym typeface="Symbol" pitchFamily="18" charset="2"/>
                        </a:rPr>
                        <a:t>*</a:t>
                      </a:r>
                      <a:endParaRPr kumimoji="0" lang="ru-RU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Open Sans" charset="0"/>
                        <a:cs typeface="Open Sans" charset="0"/>
                        <a:sym typeface="Helvetica" pitchFamily="34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Open Sans" charset="0"/>
                          <a:cs typeface="Open Sans" charset="0"/>
                          <a:sym typeface="Symbol" pitchFamily="18" charset="2"/>
                        </a:rPr>
                        <a:t></a:t>
                      </a:r>
                      <a:endParaRPr kumimoji="0" lang="ru-RU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Open Sans" charset="0"/>
                        <a:cs typeface="Open Sans" charset="0"/>
                        <a:sym typeface="Helvetica" pitchFamily="34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Open Sans" charset="0"/>
                          <a:cs typeface="Open Sans" charset="0"/>
                          <a:sym typeface="Symbol" pitchFamily="18" charset="2"/>
                        </a:rPr>
                        <a:t></a:t>
                      </a:r>
                      <a:endParaRPr kumimoji="0" lang="ru-RU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Open Sans" charset="0"/>
                        <a:cs typeface="Open Sans" charset="0"/>
                        <a:sym typeface="Helvetica" pitchFamily="34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Open Sans" charset="0"/>
                        <a:cs typeface="Open Sans" charset="0"/>
                        <a:sym typeface="Helvetica" pitchFamily="34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Open Sans" charset="0"/>
                          <a:cs typeface="Open Sans" charset="0"/>
                          <a:sym typeface="Symbol" pitchFamily="18" charset="2"/>
                        </a:rPr>
                        <a:t></a:t>
                      </a:r>
                      <a:endParaRPr kumimoji="0" lang="ru-RU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Open Sans" charset="0"/>
                        <a:cs typeface="Open Sans" charset="0"/>
                        <a:sym typeface="Helvetica" pitchFamily="34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Open Sans" charset="0"/>
                          <a:cs typeface="Open Sans" charset="0"/>
                          <a:sym typeface="Helvetica" pitchFamily="34" charset="0"/>
                        </a:rPr>
                        <a:t>Дабигатран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Open Sans" charset="0"/>
                        <a:cs typeface="Open Sans" charset="0"/>
                        <a:sym typeface="Helvetica" pitchFamily="34" charset="0"/>
                      </a:endParaRPr>
                    </a:p>
                  </a:txBody>
                  <a:tcPr marL="72000" marR="72000" marT="72000" marB="7200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Open Sans" charset="0"/>
                          <a:cs typeface="Open Sans" charset="0"/>
                          <a:sym typeface="Symbol" pitchFamily="18" charset="2"/>
                        </a:rPr>
                        <a:t></a:t>
                      </a:r>
                      <a:endParaRPr kumimoji="0" lang="ru-RU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Open Sans" charset="0"/>
                        <a:cs typeface="Open Sans" charset="0"/>
                        <a:sym typeface="Helvetica" pitchFamily="34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Open Sans" charset="0"/>
                          <a:cs typeface="Open Sans" charset="0"/>
                          <a:sym typeface="Symbol" pitchFamily="18" charset="2"/>
                        </a:rPr>
                        <a:t></a:t>
                      </a:r>
                      <a:endParaRPr kumimoji="0" lang="ru-RU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Open Sans" charset="0"/>
                        <a:cs typeface="Open Sans" charset="0"/>
                        <a:sym typeface="Helvetica" pitchFamily="34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Open Sans" charset="0"/>
                          <a:cs typeface="Open Sans" charset="0"/>
                          <a:sym typeface="Symbol" pitchFamily="18" charset="2"/>
                        </a:rPr>
                        <a:t></a:t>
                      </a:r>
                      <a:endParaRPr kumimoji="0" lang="ru-RU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Open Sans" charset="0"/>
                        <a:cs typeface="Open Sans" charset="0"/>
                        <a:sym typeface="Helvetica" pitchFamily="34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Open Sans" charset="0"/>
                          <a:cs typeface="Open Sans" charset="0"/>
                          <a:sym typeface="Symbol" pitchFamily="18" charset="2"/>
                        </a:rPr>
                        <a:t></a:t>
                      </a:r>
                      <a:endParaRPr kumimoji="0" lang="ru-RU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Open Sans" charset="0"/>
                        <a:cs typeface="Open Sans" charset="0"/>
                        <a:sym typeface="Helvetica" pitchFamily="34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Open Sans" charset="0"/>
                          <a:cs typeface="Open Sans" charset="0"/>
                          <a:sym typeface="Symbol" pitchFamily="18" charset="2"/>
                        </a:rPr>
                        <a:t></a:t>
                      </a:r>
                      <a:endParaRPr kumimoji="0" lang="ru-RU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Open Sans" charset="0"/>
                        <a:cs typeface="Open Sans" charset="0"/>
                        <a:sym typeface="Helvetica" pitchFamily="34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Open Sans" charset="0"/>
                          <a:cs typeface="Open Sans" charset="0"/>
                          <a:sym typeface="Symbol" pitchFamily="18" charset="2"/>
                        </a:rPr>
                        <a:t></a:t>
                      </a:r>
                      <a:endParaRPr kumimoji="0" lang="ru-RU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Open Sans" charset="0"/>
                        <a:cs typeface="Open Sans" charset="0"/>
                        <a:sym typeface="Helvetica" pitchFamily="34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Open Sans" charset="0"/>
                          <a:cs typeface="Open Sans" charset="0"/>
                          <a:sym typeface="Helvetica" pitchFamily="34" charset="0"/>
                        </a:rPr>
                        <a:t>Дипиридамол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Open Sans" charset="0"/>
                        <a:cs typeface="Open Sans" charset="0"/>
                        <a:sym typeface="Helvetica" pitchFamily="34" charset="0"/>
                      </a:endParaRPr>
                    </a:p>
                  </a:txBody>
                  <a:tcPr marL="72000" marR="72000" marT="72000" marB="7200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Open Sans" charset="0"/>
                          <a:cs typeface="Open Sans" charset="0"/>
                          <a:sym typeface="Symbol" pitchFamily="18" charset="2"/>
                        </a:rPr>
                        <a:t></a:t>
                      </a:r>
                      <a:endParaRPr kumimoji="0" lang="ru-RU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Open Sans" charset="0"/>
                        <a:cs typeface="Open Sans" charset="0"/>
                        <a:sym typeface="Helvetica" pitchFamily="34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Open Sans" charset="0"/>
                          <a:cs typeface="Open Sans" charset="0"/>
                          <a:sym typeface="Symbol" pitchFamily="18" charset="2"/>
                        </a:rPr>
                        <a:t></a:t>
                      </a:r>
                      <a:endParaRPr kumimoji="0" lang="ru-RU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Open Sans" charset="0"/>
                        <a:cs typeface="Open Sans" charset="0"/>
                        <a:sym typeface="Helvetica" pitchFamily="34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Open Sans" charset="0"/>
                          <a:cs typeface="Open Sans" charset="0"/>
                          <a:sym typeface="Symbol" pitchFamily="18" charset="2"/>
                        </a:rPr>
                        <a:t></a:t>
                      </a:r>
                      <a:endParaRPr kumimoji="0" lang="ru-RU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Open Sans" charset="0"/>
                        <a:cs typeface="Open Sans" charset="0"/>
                        <a:sym typeface="Helvetica" pitchFamily="34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Open Sans" charset="0"/>
                          <a:cs typeface="Open Sans" charset="0"/>
                          <a:sym typeface="Symbol" pitchFamily="18" charset="2"/>
                        </a:rPr>
                        <a:t></a:t>
                      </a:r>
                      <a:endParaRPr kumimoji="0" lang="ru-RU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Open Sans" charset="0"/>
                        <a:cs typeface="Open Sans" charset="0"/>
                        <a:sym typeface="Helvetica" pitchFamily="34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Open Sans" charset="0"/>
                        <a:cs typeface="Open Sans" charset="0"/>
                        <a:sym typeface="Helvetica" pitchFamily="34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Нет данных</a:t>
                      </a:r>
                      <a:endParaRPr kumimoji="0" lang="ru-RU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Open Sans" charset="0"/>
                        <a:cs typeface="Open Sans" charset="0"/>
                        <a:sym typeface="Helvetica" pitchFamily="34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Open Sans" charset="0"/>
                          <a:cs typeface="Open Sans" charset="0"/>
                          <a:sym typeface="Helvetica" pitchFamily="34" charset="0"/>
                        </a:rPr>
                        <a:t>Эноксапарин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Open Sans" charset="0"/>
                        <a:cs typeface="Open Sans" charset="0"/>
                        <a:sym typeface="Helvetica" pitchFamily="34" charset="0"/>
                      </a:endParaRPr>
                    </a:p>
                  </a:txBody>
                  <a:tcPr marL="72000" marR="72000" marT="72000" marB="7200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Open Sans" charset="0"/>
                          <a:cs typeface="Open Sans" charset="0"/>
                          <a:sym typeface="Symbol" pitchFamily="18" charset="2"/>
                        </a:rPr>
                        <a:t></a:t>
                      </a:r>
                      <a:endParaRPr kumimoji="0" lang="ru-RU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Open Sans" charset="0"/>
                        <a:cs typeface="Open Sans" charset="0"/>
                        <a:sym typeface="Helvetica" pitchFamily="34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Open Sans" charset="0"/>
                          <a:cs typeface="Open Sans" charset="0"/>
                          <a:sym typeface="Symbol" pitchFamily="18" charset="2"/>
                        </a:rPr>
                        <a:t></a:t>
                      </a:r>
                      <a:endParaRPr kumimoji="0" lang="ru-RU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Open Sans" charset="0"/>
                        <a:cs typeface="Open Sans" charset="0"/>
                        <a:sym typeface="Helvetica" pitchFamily="34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Open Sans" charset="0"/>
                          <a:cs typeface="Open Sans" charset="0"/>
                          <a:sym typeface="Symbol" pitchFamily="18" charset="2"/>
                        </a:rPr>
                        <a:t></a:t>
                      </a:r>
                      <a:endParaRPr kumimoji="0" lang="ru-RU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Open Sans" charset="0"/>
                        <a:cs typeface="Open Sans" charset="0"/>
                        <a:sym typeface="Helvetica" pitchFamily="34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Open Sans" charset="0"/>
                          <a:cs typeface="Open Sans" charset="0"/>
                          <a:sym typeface="Symbol" pitchFamily="18" charset="2"/>
                        </a:rPr>
                        <a:t></a:t>
                      </a:r>
                      <a:endParaRPr kumimoji="0" lang="ru-RU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Open Sans" charset="0"/>
                        <a:cs typeface="Open Sans" charset="0"/>
                        <a:sym typeface="Helvetica" pitchFamily="34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Open Sans" charset="0"/>
                        <a:cs typeface="Open Sans" charset="0"/>
                        <a:sym typeface="Helvetica" pitchFamily="34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Open Sans" charset="0"/>
                          <a:cs typeface="Open Sans" charset="0"/>
                          <a:sym typeface="Symbol" pitchFamily="18" charset="2"/>
                        </a:rPr>
                        <a:t></a:t>
                      </a:r>
                      <a:endParaRPr kumimoji="0" lang="ru-RU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Open Sans" charset="0"/>
                        <a:cs typeface="Open Sans" charset="0"/>
                        <a:sym typeface="Helvetica" pitchFamily="34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Open Sans" charset="0"/>
                          <a:cs typeface="Open Sans" charset="0"/>
                          <a:sym typeface="Helvetica" pitchFamily="34" charset="0"/>
                        </a:rPr>
                        <a:t>Фондапаринукс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Open Sans" charset="0"/>
                        <a:cs typeface="Open Sans" charset="0"/>
                        <a:sym typeface="Helvetica" pitchFamily="34" charset="0"/>
                      </a:endParaRPr>
                    </a:p>
                  </a:txBody>
                  <a:tcPr marL="72000" marR="72000" marT="72000" marB="7200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Open Sans" charset="0"/>
                          <a:cs typeface="Open Sans" charset="0"/>
                          <a:sym typeface="Symbol" pitchFamily="18" charset="2"/>
                        </a:rPr>
                        <a:t></a:t>
                      </a:r>
                      <a:endParaRPr kumimoji="0" lang="ru-RU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Open Sans" charset="0"/>
                        <a:cs typeface="Open Sans" charset="0"/>
                        <a:sym typeface="Helvetica" pitchFamily="34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Open Sans" charset="0"/>
                          <a:cs typeface="Open Sans" charset="0"/>
                          <a:sym typeface="Symbol" pitchFamily="18" charset="2"/>
                        </a:rPr>
                        <a:t></a:t>
                      </a:r>
                      <a:endParaRPr kumimoji="0" lang="ru-RU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Open Sans" charset="0"/>
                        <a:cs typeface="Open Sans" charset="0"/>
                        <a:sym typeface="Helvetica" pitchFamily="34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Open Sans" charset="0"/>
                          <a:cs typeface="Open Sans" charset="0"/>
                          <a:sym typeface="Symbol" pitchFamily="18" charset="2"/>
                        </a:rPr>
                        <a:t></a:t>
                      </a:r>
                      <a:endParaRPr kumimoji="0" lang="ru-RU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Open Sans" charset="0"/>
                        <a:cs typeface="Open Sans" charset="0"/>
                        <a:sym typeface="Helvetica" pitchFamily="34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Open Sans" charset="0"/>
                          <a:cs typeface="Open Sans" charset="0"/>
                          <a:sym typeface="Symbol" pitchFamily="18" charset="2"/>
                        </a:rPr>
                        <a:t></a:t>
                      </a:r>
                      <a:endParaRPr kumimoji="0" lang="ru-RU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Open Sans" charset="0"/>
                        <a:cs typeface="Open Sans" charset="0"/>
                        <a:sym typeface="Helvetica" pitchFamily="34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Open Sans" charset="0"/>
                        <a:cs typeface="Open Sans" charset="0"/>
                        <a:sym typeface="Helvetica" pitchFamily="34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Open Sans" charset="0"/>
                          <a:cs typeface="Open Sans" charset="0"/>
                          <a:sym typeface="Symbol" pitchFamily="18" charset="2"/>
                        </a:rPr>
                        <a:t></a:t>
                      </a:r>
                      <a:endParaRPr kumimoji="0" lang="ru-RU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Open Sans" charset="0"/>
                        <a:cs typeface="Open Sans" charset="0"/>
                        <a:sym typeface="Helvetica" pitchFamily="34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Open Sans" charset="0"/>
                          <a:cs typeface="Open Sans" charset="0"/>
                          <a:sym typeface="Helvetica" pitchFamily="34" charset="0"/>
                        </a:rPr>
                        <a:t>НФГ</a:t>
                      </a:r>
                    </a:p>
                  </a:txBody>
                  <a:tcPr marL="72000" marR="72000" marT="72000" marB="7200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Open Sans" charset="0"/>
                          <a:cs typeface="Open Sans" charset="0"/>
                          <a:sym typeface="Symbol" pitchFamily="18" charset="2"/>
                        </a:rPr>
                        <a:t></a:t>
                      </a:r>
                      <a:endParaRPr kumimoji="0" lang="ru-RU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Open Sans" charset="0"/>
                        <a:cs typeface="Open Sans" charset="0"/>
                        <a:sym typeface="Helvetica" pitchFamily="34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Open Sans" charset="0"/>
                          <a:cs typeface="Open Sans" charset="0"/>
                          <a:sym typeface="Symbol" pitchFamily="18" charset="2"/>
                        </a:rPr>
                        <a:t></a:t>
                      </a:r>
                      <a:endParaRPr kumimoji="0" lang="ru-RU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Open Sans" charset="0"/>
                        <a:cs typeface="Open Sans" charset="0"/>
                        <a:sym typeface="Helvetica" pitchFamily="34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Open Sans" charset="0"/>
                          <a:cs typeface="Open Sans" charset="0"/>
                          <a:sym typeface="Symbol" pitchFamily="18" charset="2"/>
                        </a:rPr>
                        <a:t></a:t>
                      </a:r>
                      <a:endParaRPr kumimoji="0" lang="ru-RU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Open Sans" charset="0"/>
                        <a:cs typeface="Open Sans" charset="0"/>
                        <a:sym typeface="Helvetica" pitchFamily="34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Open Sans" charset="0"/>
                          <a:cs typeface="Open Sans" charset="0"/>
                          <a:sym typeface="Symbol" pitchFamily="18" charset="2"/>
                        </a:rPr>
                        <a:t></a:t>
                      </a:r>
                      <a:endParaRPr kumimoji="0" lang="ru-RU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Open Sans" charset="0"/>
                        <a:cs typeface="Open Sans" charset="0"/>
                        <a:sym typeface="Helvetica" pitchFamily="34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Open Sans" charset="0"/>
                        <a:cs typeface="Open Sans" charset="0"/>
                        <a:sym typeface="Helvetica" pitchFamily="34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Open Sans" charset="0"/>
                          <a:cs typeface="Open Sans" charset="0"/>
                          <a:sym typeface="Symbol" pitchFamily="18" charset="2"/>
                        </a:rPr>
                        <a:t></a:t>
                      </a:r>
                      <a:endParaRPr kumimoji="0" lang="ru-RU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Open Sans" charset="0"/>
                        <a:cs typeface="Open Sans" charset="0"/>
                        <a:sym typeface="Helvetica" pitchFamily="34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4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Open Sans" charset="0"/>
                          <a:cs typeface="Open Sans" charset="0"/>
                          <a:sym typeface="Helvetica" pitchFamily="34" charset="0"/>
                        </a:rPr>
                        <a:t>Празугрел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Open Sans" charset="0"/>
                        <a:cs typeface="Open Sans" charset="0"/>
                        <a:sym typeface="Helvetica" pitchFamily="34" charset="0"/>
                      </a:endParaRPr>
                    </a:p>
                  </a:txBody>
                  <a:tcPr marL="72000" marR="72000" marT="72000" marB="7200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Open Sans" charset="0"/>
                          <a:cs typeface="Open Sans" charset="0"/>
                          <a:sym typeface="Symbol" pitchFamily="18" charset="2"/>
                        </a:rPr>
                        <a:t></a:t>
                      </a:r>
                      <a:endParaRPr kumimoji="0" lang="ru-RU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Open Sans" charset="0"/>
                        <a:cs typeface="Open Sans" charset="0"/>
                        <a:sym typeface="Helvetica" pitchFamily="34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Open Sans" charset="0"/>
                          <a:cs typeface="Open Sans" charset="0"/>
                          <a:sym typeface="Symbol" pitchFamily="18" charset="2"/>
                        </a:rPr>
                        <a:t></a:t>
                      </a:r>
                      <a:endParaRPr kumimoji="0" lang="ru-RU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Open Sans" charset="0"/>
                        <a:cs typeface="Open Sans" charset="0"/>
                        <a:sym typeface="Helvetica" pitchFamily="34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Open Sans" charset="0"/>
                          <a:cs typeface="Open Sans" charset="0"/>
                          <a:sym typeface="Symbol" pitchFamily="18" charset="2"/>
                        </a:rPr>
                        <a:t></a:t>
                      </a:r>
                      <a:endParaRPr kumimoji="0" lang="ru-RU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Open Sans" charset="0"/>
                        <a:cs typeface="Open Sans" charset="0"/>
                        <a:sym typeface="Helvetica" pitchFamily="34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Open Sans" charset="0"/>
                          <a:cs typeface="Open Sans" charset="0"/>
                          <a:sym typeface="Symbol" pitchFamily="18" charset="2"/>
                        </a:rPr>
                        <a:t></a:t>
                      </a:r>
                      <a:endParaRPr kumimoji="0" lang="ru-RU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Open Sans" charset="0"/>
                        <a:cs typeface="Open Sans" charset="0"/>
                        <a:sym typeface="Helvetica" pitchFamily="34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Open Sans" charset="0"/>
                        <a:cs typeface="Open Sans" charset="0"/>
                        <a:sym typeface="Helvetica" pitchFamily="34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Open Sans" charset="0"/>
                          <a:cs typeface="Open Sans" charset="0"/>
                          <a:sym typeface="Symbol" pitchFamily="18" charset="2"/>
                        </a:rPr>
                        <a:t></a:t>
                      </a:r>
                      <a:endParaRPr kumimoji="0" lang="ru-RU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Open Sans" charset="0"/>
                        <a:cs typeface="Open Sans" charset="0"/>
                        <a:sym typeface="Helvetica" pitchFamily="34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Open Sans" charset="0"/>
                          <a:cs typeface="Open Sans" charset="0"/>
                          <a:sym typeface="Helvetica" pitchFamily="34" charset="0"/>
                        </a:rPr>
                        <a:t>Ривароксабан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Open Sans" charset="0"/>
                        <a:cs typeface="Open Sans" charset="0"/>
                        <a:sym typeface="Helvetica" pitchFamily="34" charset="0"/>
                      </a:endParaRPr>
                    </a:p>
                  </a:txBody>
                  <a:tcPr marL="72000" marR="72000" marT="72000" marB="7200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Open Sans" charset="0"/>
                          <a:cs typeface="Open Sans" charset="0"/>
                          <a:sym typeface="Symbol" pitchFamily="18" charset="2"/>
                        </a:rPr>
                        <a:t></a:t>
                      </a:r>
                      <a:endParaRPr kumimoji="0" lang="ru-RU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Open Sans" charset="0"/>
                        <a:cs typeface="Open Sans" charset="0"/>
                        <a:sym typeface="Helvetica" pitchFamily="34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Open Sans" charset="0"/>
                          <a:cs typeface="Open Sans" charset="0"/>
                          <a:sym typeface="Symbol" pitchFamily="18" charset="2"/>
                        </a:rPr>
                        <a:t></a:t>
                      </a:r>
                      <a:endParaRPr kumimoji="0" lang="ru-RU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Open Sans" charset="0"/>
                        <a:cs typeface="Open Sans" charset="0"/>
                        <a:sym typeface="Helvetica" pitchFamily="34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Open Sans" charset="0"/>
                          <a:cs typeface="Open Sans" charset="0"/>
                          <a:sym typeface="Symbol" pitchFamily="18" charset="2"/>
                        </a:rPr>
                        <a:t></a:t>
                      </a:r>
                      <a:endParaRPr kumimoji="0" lang="ru-RU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Open Sans" charset="0"/>
                        <a:cs typeface="Open Sans" charset="0"/>
                        <a:sym typeface="Helvetica" pitchFamily="34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Open Sans" charset="0"/>
                          <a:cs typeface="Open Sans" charset="0"/>
                          <a:sym typeface="Symbol" pitchFamily="18" charset="2"/>
                        </a:rPr>
                        <a:t></a:t>
                      </a:r>
                      <a:endParaRPr kumimoji="0" lang="ru-RU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Open Sans" charset="0"/>
                        <a:cs typeface="Open Sans" charset="0"/>
                        <a:sym typeface="Helvetica" pitchFamily="34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Open Sans" charset="0"/>
                          <a:cs typeface="Open Sans" charset="0"/>
                          <a:sym typeface="Symbol" pitchFamily="18" charset="2"/>
                        </a:rPr>
                        <a:t></a:t>
                      </a:r>
                      <a:endParaRPr kumimoji="0" lang="ru-RU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Open Sans" charset="0"/>
                        <a:cs typeface="Open Sans" charset="0"/>
                        <a:sym typeface="Helvetica" pitchFamily="34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Open Sans" charset="0"/>
                          <a:cs typeface="Open Sans" charset="0"/>
                          <a:sym typeface="Symbol" pitchFamily="18" charset="2"/>
                        </a:rPr>
                        <a:t></a:t>
                      </a:r>
                      <a:endParaRPr kumimoji="0" lang="ru-RU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Open Sans" charset="0"/>
                        <a:cs typeface="Open Sans" charset="0"/>
                        <a:sym typeface="Helvetica" pitchFamily="34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Open Sans" charset="0"/>
                          <a:cs typeface="Open Sans" charset="0"/>
                          <a:sym typeface="Helvetica" pitchFamily="34" charset="0"/>
                        </a:rPr>
                        <a:t>Стрептокиназа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Open Sans" charset="0"/>
                        <a:cs typeface="Open Sans" charset="0"/>
                        <a:sym typeface="Helvetica" pitchFamily="34" charset="0"/>
                      </a:endParaRPr>
                    </a:p>
                  </a:txBody>
                  <a:tcPr marL="72000" marR="72000" marT="72000" marB="7200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Open Sans" charset="0"/>
                          <a:cs typeface="Open Sans" charset="0"/>
                          <a:sym typeface="Symbol" pitchFamily="18" charset="2"/>
                        </a:rPr>
                        <a:t></a:t>
                      </a:r>
                      <a:endParaRPr kumimoji="0" lang="ru-RU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Open Sans" charset="0"/>
                        <a:cs typeface="Open Sans" charset="0"/>
                        <a:sym typeface="Helvetica" pitchFamily="34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Open Sans" charset="0"/>
                          <a:cs typeface="Open Sans" charset="0"/>
                          <a:sym typeface="Symbol" pitchFamily="18" charset="2"/>
                        </a:rPr>
                        <a:t></a:t>
                      </a:r>
                      <a:endParaRPr kumimoji="0" lang="ru-RU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Open Sans" charset="0"/>
                        <a:cs typeface="Open Sans" charset="0"/>
                        <a:sym typeface="Helvetica" pitchFamily="34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Open Sans" charset="0"/>
                          <a:cs typeface="Open Sans" charset="0"/>
                          <a:sym typeface="Symbol" pitchFamily="18" charset="2"/>
                        </a:rPr>
                        <a:t></a:t>
                      </a:r>
                      <a:endParaRPr kumimoji="0" lang="ru-RU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Open Sans" charset="0"/>
                        <a:cs typeface="Open Sans" charset="0"/>
                        <a:sym typeface="Helvetica" pitchFamily="34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Open Sans" charset="0"/>
                          <a:cs typeface="Open Sans" charset="0"/>
                          <a:sym typeface="Symbol" pitchFamily="18" charset="2"/>
                        </a:rPr>
                        <a:t></a:t>
                      </a:r>
                      <a:endParaRPr kumimoji="0" lang="ru-RU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Open Sans" charset="0"/>
                        <a:cs typeface="Open Sans" charset="0"/>
                        <a:sym typeface="Helvetica" pitchFamily="34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Open Sans" charset="0"/>
                        <a:cs typeface="Open Sans" charset="0"/>
                        <a:sym typeface="Helvetica" pitchFamily="34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Open Sans" charset="0"/>
                          <a:cs typeface="Open Sans" charset="0"/>
                          <a:sym typeface="Symbol" pitchFamily="18" charset="2"/>
                        </a:rPr>
                        <a:t></a:t>
                      </a:r>
                      <a:endParaRPr kumimoji="0" lang="ru-RU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Open Sans" charset="0"/>
                        <a:cs typeface="Open Sans" charset="0"/>
                        <a:sym typeface="Helvetica" pitchFamily="34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Open Sans" charset="0"/>
                          <a:cs typeface="Open Sans" charset="0"/>
                          <a:sym typeface="Helvetica" pitchFamily="34" charset="0"/>
                        </a:rPr>
                        <a:t>Тикагрелор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Open Sans" charset="0"/>
                        <a:cs typeface="Open Sans" charset="0"/>
                        <a:sym typeface="Helvetica" pitchFamily="34" charset="0"/>
                      </a:endParaRPr>
                    </a:p>
                  </a:txBody>
                  <a:tcPr marL="72000" marR="72000" marT="72000" marB="7200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Open Sans" charset="0"/>
                          <a:cs typeface="Open Sans" charset="0"/>
                          <a:sym typeface="Symbol" pitchFamily="18" charset="2"/>
                        </a:rPr>
                        <a:t></a:t>
                      </a:r>
                      <a:endParaRPr kumimoji="0" lang="ru-RU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Open Sans" charset="0"/>
                        <a:cs typeface="Open Sans" charset="0"/>
                        <a:sym typeface="Helvetica" pitchFamily="34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Open Sans" charset="0"/>
                          <a:cs typeface="Open Sans" charset="0"/>
                          <a:sym typeface="Symbol" pitchFamily="18" charset="2"/>
                        </a:rPr>
                        <a:t></a:t>
                      </a:r>
                      <a:endParaRPr kumimoji="0" lang="ru-RU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Open Sans" charset="0"/>
                        <a:cs typeface="Open Sans" charset="0"/>
                        <a:sym typeface="Helvetica" pitchFamily="34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Open Sans" charset="0"/>
                          <a:cs typeface="Open Sans" charset="0"/>
                          <a:sym typeface="Symbol" pitchFamily="18" charset="2"/>
                        </a:rPr>
                        <a:t></a:t>
                      </a:r>
                      <a:endParaRPr kumimoji="0" lang="ru-RU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Open Sans" charset="0"/>
                        <a:cs typeface="Open Sans" charset="0"/>
                        <a:sym typeface="Helvetica" pitchFamily="34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Open Sans" charset="0"/>
                          <a:cs typeface="Open Sans" charset="0"/>
                          <a:sym typeface="Symbol" pitchFamily="18" charset="2"/>
                        </a:rPr>
                        <a:t></a:t>
                      </a:r>
                      <a:endParaRPr kumimoji="0" lang="ru-RU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Open Sans" charset="0"/>
                        <a:cs typeface="Open Sans" charset="0"/>
                        <a:sym typeface="Helvetica" pitchFamily="34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Open Sans" charset="0"/>
                        <a:cs typeface="Open Sans" charset="0"/>
                        <a:sym typeface="Helvetica" pitchFamily="34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Open Sans" charset="0"/>
                          <a:cs typeface="Open Sans" charset="0"/>
                          <a:sym typeface="Symbol" pitchFamily="18" charset="2"/>
                        </a:rPr>
                        <a:t></a:t>
                      </a:r>
                      <a:endParaRPr kumimoji="0" lang="ru-RU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Open Sans" charset="0"/>
                        <a:cs typeface="Open Sans" charset="0"/>
                        <a:sym typeface="Helvetica" pitchFamily="34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Open Sans" charset="0"/>
                          <a:cs typeface="Open Sans" charset="0"/>
                          <a:sym typeface="Helvetica" pitchFamily="34" charset="0"/>
                        </a:rPr>
                        <a:t>Варфарин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Open Sans" charset="0"/>
                        <a:cs typeface="Open Sans" charset="0"/>
                        <a:sym typeface="Helvetica" pitchFamily="34" charset="0"/>
                      </a:endParaRPr>
                    </a:p>
                  </a:txBody>
                  <a:tcPr marL="72000" marR="72000" marT="72000" marB="7200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Open Sans" charset="0"/>
                          <a:cs typeface="Open Sans" charset="0"/>
                          <a:sym typeface="Symbol" pitchFamily="18" charset="2"/>
                        </a:rPr>
                        <a:t></a:t>
                      </a:r>
                      <a:endParaRPr kumimoji="0" lang="ru-RU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Open Sans" charset="0"/>
                        <a:cs typeface="Open Sans" charset="0"/>
                        <a:sym typeface="Helvetica" pitchFamily="34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Open Sans" charset="0"/>
                          <a:cs typeface="Open Sans" charset="0"/>
                          <a:sym typeface="Symbol" pitchFamily="18" charset="2"/>
                        </a:rPr>
                        <a:t></a:t>
                      </a:r>
                      <a:endParaRPr kumimoji="0" lang="ru-RU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Open Sans" charset="0"/>
                        <a:cs typeface="Open Sans" charset="0"/>
                        <a:sym typeface="Helvetica" pitchFamily="34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Open Sans" charset="0"/>
                          <a:cs typeface="Open Sans" charset="0"/>
                          <a:sym typeface="Symbol" pitchFamily="18" charset="2"/>
                        </a:rPr>
                        <a:t></a:t>
                      </a:r>
                      <a:endParaRPr kumimoji="0" lang="ru-RU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Open Sans" charset="0"/>
                        <a:cs typeface="Open Sans" charset="0"/>
                        <a:sym typeface="Helvetica" pitchFamily="34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Open Sans" charset="0"/>
                          <a:cs typeface="Open Sans" charset="0"/>
                          <a:sym typeface="Symbol" pitchFamily="18" charset="2"/>
                        </a:rPr>
                        <a:t></a:t>
                      </a:r>
                      <a:endParaRPr kumimoji="0" lang="ru-RU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Open Sans" charset="0"/>
                        <a:cs typeface="Open Sans" charset="0"/>
                        <a:sym typeface="Helvetica" pitchFamily="34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Open Sans" charset="0"/>
                          <a:cs typeface="Open Sans" charset="0"/>
                          <a:sym typeface="Symbol" pitchFamily="18" charset="2"/>
                        </a:rPr>
                        <a:t></a:t>
                      </a:r>
                      <a:endParaRPr kumimoji="0" lang="ru-RU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Open Sans" charset="0"/>
                        <a:cs typeface="Open Sans" charset="0"/>
                        <a:sym typeface="Helvetica" pitchFamily="34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Open Sans" charset="0"/>
                          <a:cs typeface="Open Sans" charset="0"/>
                          <a:sym typeface="Symbol" pitchFamily="18" charset="2"/>
                        </a:rPr>
                        <a:t></a:t>
                      </a:r>
                      <a:endParaRPr kumimoji="0" lang="ru-RU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Open Sans" charset="0"/>
                        <a:cs typeface="Open Sans" charset="0"/>
                        <a:sym typeface="Helvetica" pitchFamily="34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4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755650" y="13021628"/>
          <a:ext cx="9197975" cy="2295000"/>
        </p:xfrm>
        <a:graphic>
          <a:graphicData uri="http://schemas.openxmlformats.org/drawingml/2006/table">
            <a:tbl>
              <a:tblPr/>
              <a:tblGrid>
                <a:gridCol w="1147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50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5000">
                <a:tc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13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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Helvetica" pitchFamily="34" charset="0"/>
                      </a:endParaRPr>
                    </a:p>
                  </a:txBody>
                  <a:tcPr marL="144000" marR="144000" marT="144000" marB="14400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100263" rtl="0" eaLnBrk="1" fontAlgn="base" latinLnBrk="0" hangingPunct="1">
                        <a:lnSpc>
                          <a:spcPct val="13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Helvetica" pitchFamily="34" charset="0"/>
                        </a:rPr>
                        <a:t>повышает экспозицию </a:t>
                      </a:r>
                      <a:r>
                        <a:rPr kumimoji="0" lang="ru-RU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Helvetica" pitchFamily="34" charset="0"/>
                        </a:rPr>
                        <a:t>антитромботического</a:t>
                      </a: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Helvetica" pitchFamily="34" charset="0"/>
                        </a:rPr>
                        <a:t> препарата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Helvetica" pitchFamily="34" charset="0"/>
                      </a:endParaRPr>
                    </a:p>
                  </a:txBody>
                  <a:tcPr marL="144000" marR="144000" marT="144000" marB="144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5000">
                <a:tc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13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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Helvetica" pitchFamily="34" charset="0"/>
                      </a:endParaRPr>
                    </a:p>
                  </a:txBody>
                  <a:tcPr marL="144000" marR="144000" marT="144000" marB="14400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100263" rtl="0" eaLnBrk="1" fontAlgn="base" latinLnBrk="0" hangingPunct="1">
                        <a:lnSpc>
                          <a:spcPct val="13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Helvetica" pitchFamily="34" charset="0"/>
                        </a:rPr>
                        <a:t>снижает экспозицию </a:t>
                      </a:r>
                      <a:r>
                        <a:rPr kumimoji="0" lang="ru-RU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Helvetica" pitchFamily="34" charset="0"/>
                        </a:rPr>
                        <a:t>антитромботического</a:t>
                      </a: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Helvetica" pitchFamily="34" charset="0"/>
                        </a:rPr>
                        <a:t> препарата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Helvetica" pitchFamily="34" charset="0"/>
                      </a:endParaRPr>
                    </a:p>
                  </a:txBody>
                  <a:tcPr marL="144000" marR="144000" marT="144000" marB="144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5000">
                <a:tc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13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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Helvetica" pitchFamily="34" charset="0"/>
                      </a:endParaRPr>
                    </a:p>
                  </a:txBody>
                  <a:tcPr marL="144000" marR="144000" marT="144000" marB="14400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100263" rtl="0" eaLnBrk="1" fontAlgn="base" latinLnBrk="0" hangingPunct="1">
                        <a:lnSpc>
                          <a:spcPct val="13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Helvetica" pitchFamily="34" charset="0"/>
                        </a:rPr>
                        <a:t>не влияет на экспозицию </a:t>
                      </a:r>
                      <a:r>
                        <a:rPr kumimoji="0" lang="ru-RU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Helvetica" pitchFamily="34" charset="0"/>
                        </a:rPr>
                        <a:t>антитромботического</a:t>
                      </a: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Helvetica" pitchFamily="34" charset="0"/>
                        </a:rPr>
                        <a:t> препарата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Helvetica" pitchFamily="34" charset="0"/>
                      </a:endParaRPr>
                    </a:p>
                  </a:txBody>
                  <a:tcPr marL="144000" marR="144000" marT="144000" marB="144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0282238" y="13021628"/>
          <a:ext cx="11013440" cy="2297796"/>
        </p:xfrm>
        <a:graphic>
          <a:graphicData uri="http://schemas.openxmlformats.org/drawingml/2006/table">
            <a:tbl>
              <a:tblPr/>
              <a:tblGrid>
                <a:gridCol w="1376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371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latin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Препараты </a:t>
                      </a:r>
                      <a:r>
                        <a:rPr lang="ru-RU" sz="2000" b="1" u="sng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не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следует назначать одновременно</a:t>
                      </a:r>
                      <a:endParaRPr lang="ru-RU" sz="20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44000" marR="144000" marT="144000" marB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latin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Препараты могут потенциально взаимодействовать,</a:t>
                      </a:r>
                      <a:endParaRPr lang="ru-RU" sz="20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может потребоваться коррекция дозы и </a:t>
                      </a:r>
                      <a:r>
                        <a:rPr lang="ru-RU" sz="2000" b="1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мониторирование</a:t>
                      </a:r>
                      <a:endParaRPr lang="ru-RU" sz="20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44000" marR="144000" marT="144000" marB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latin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Препараты слабо взаимодействуют</a:t>
                      </a:r>
                      <a:endParaRPr lang="ru-RU" sz="20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44000" marR="144000" marT="144000" marB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latin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Препараты не взаимодействуют</a:t>
                      </a:r>
                      <a:endParaRPr lang="ru-RU" sz="20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44000" marR="144000" marT="144000" marB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3522504"/>
      </p:ext>
    </p:extLst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096" name="Слайд think-cell" r:id="rId5" imgW="360" imgH="360" progId="">
                  <p:embed/>
                </p:oleObj>
              </mc:Choice>
              <mc:Fallback>
                <p:oleObj name="Слайд think-cell" r:id="rId5" imgW="360" imgH="360" progId="">
                  <p:embed/>
                  <p:pic>
                    <p:nvPicPr>
                      <p:cNvPr id="5" name="Объект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77">
            <a:extLst>
              <a:ext uri="{FF2B5EF4-FFF2-40B4-BE49-F238E27FC236}">
                <a16:creationId xmlns:a16="http://schemas.microsoft.com/office/drawing/2014/main" id="{E76079B2-F9BC-C94C-9140-CFF2AD555A4B}"/>
              </a:ext>
            </a:extLst>
          </p:cNvPr>
          <p:cNvSpPr txBox="1"/>
          <p:nvPr/>
        </p:nvSpPr>
        <p:spPr>
          <a:xfrm>
            <a:off x="2923048" y="519385"/>
            <a:ext cx="12979787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Список возможных к назначению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лекарственных средств (у взрослых)</a:t>
            </a:r>
            <a:endParaRPr lang="ru-RU" b="1" dirty="0">
              <a:solidFill>
                <a:schemeClr val="tx1">
                  <a:lumMod val="90000"/>
                  <a:lumOff val="1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C62B8C3-EA04-B746-BD41-2A6243D64B83}"/>
              </a:ext>
            </a:extLst>
          </p:cNvPr>
          <p:cNvCxnSpPr>
            <a:cxnSpLocks/>
          </p:cNvCxnSpPr>
          <p:nvPr/>
        </p:nvCxnSpPr>
        <p:spPr>
          <a:xfrm>
            <a:off x="876300" y="1850618"/>
            <a:ext cx="9438132" cy="0"/>
          </a:xfrm>
          <a:prstGeom prst="line">
            <a:avLst/>
          </a:prstGeom>
          <a:noFill/>
          <a:ln w="190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559F492-03A2-C24A-81D6-E6469C62C290}"/>
              </a:ext>
            </a:extLst>
          </p:cNvPr>
          <p:cNvCxnSpPr>
            <a:cxnSpLocks/>
          </p:cNvCxnSpPr>
          <p:nvPr/>
        </p:nvCxnSpPr>
        <p:spPr>
          <a:xfrm>
            <a:off x="876300" y="1819425"/>
            <a:ext cx="3263901" cy="0"/>
          </a:xfrm>
          <a:prstGeom prst="line">
            <a:avLst/>
          </a:prstGeom>
          <a:noFill/>
          <a:ln w="73025" cap="flat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TextBox 77">
            <a:extLst>
              <a:ext uri="{FF2B5EF4-FFF2-40B4-BE49-F238E27FC236}">
                <a16:creationId xmlns:a16="http://schemas.microsoft.com/office/drawing/2014/main" id="{FCECD12D-73E7-6C46-86D4-03CB60FCA94B}"/>
              </a:ext>
            </a:extLst>
          </p:cNvPr>
          <p:cNvSpPr txBox="1"/>
          <p:nvPr/>
        </p:nvSpPr>
        <p:spPr>
          <a:xfrm>
            <a:off x="876300" y="697319"/>
            <a:ext cx="2680145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endParaRPr lang="ru-RU" b="1" dirty="0">
              <a:solidFill>
                <a:schemeClr val="tx1">
                  <a:lumMod val="90000"/>
                  <a:lumOff val="1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9" name="TextBox 77">
            <a:extLst>
              <a:ext uri="{FF2B5EF4-FFF2-40B4-BE49-F238E27FC236}">
                <a16:creationId xmlns:a16="http://schemas.microsoft.com/office/drawing/2014/main" id="{7F79CA83-966C-3E4F-9922-1C2E3A9B8960}"/>
              </a:ext>
            </a:extLst>
          </p:cNvPr>
          <p:cNvSpPr/>
          <p:nvPr/>
        </p:nvSpPr>
        <p:spPr>
          <a:xfrm>
            <a:off x="755650" y="696913"/>
            <a:ext cx="2681288" cy="30162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0" tIns="0" rIns="0" bIns="0" compatLnSpc="0">
            <a:spAutoFit/>
          </a:bodyPr>
          <a:lstStyle/>
          <a:p>
            <a:pPr eaLnBrk="1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/>
            </a:pPr>
            <a:r>
              <a:rPr lang="ru-RU" sz="2200" b="1" dirty="0">
                <a:solidFill>
                  <a:srgbClr val="1F1F1F"/>
                </a:solidFill>
                <a:latin typeface="Arial" pitchFamily="34"/>
                <a:ea typeface="Calibri" pitchFamily="2"/>
                <a:cs typeface="Arial" pitchFamily="34"/>
              </a:rPr>
              <a:t>Приложение 7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8F0DF64-8E9A-7A46-987A-095C63741E91}"/>
              </a:ext>
            </a:extLst>
          </p:cNvPr>
          <p:cNvGraphicFramePr>
            <a:graphicFrameLocks noGrp="1"/>
          </p:cNvGraphicFramePr>
          <p:nvPr/>
        </p:nvGraphicFramePr>
        <p:xfrm>
          <a:off x="955522" y="2191433"/>
          <a:ext cx="20116800" cy="1061174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700699">
                  <a:extLst>
                    <a:ext uri="{9D8B030D-6E8A-4147-A177-3AD203B41FA5}">
                      <a16:colId xmlns:a16="http://schemas.microsoft.com/office/drawing/2014/main" val="2516260339"/>
                    </a:ext>
                  </a:extLst>
                </a:gridCol>
                <a:gridCol w="2257926">
                  <a:extLst>
                    <a:ext uri="{9D8B030D-6E8A-4147-A177-3AD203B41FA5}">
                      <a16:colId xmlns:a16="http://schemas.microsoft.com/office/drawing/2014/main" val="2900035473"/>
                    </a:ext>
                  </a:extLst>
                </a:gridCol>
                <a:gridCol w="7411453">
                  <a:extLst>
                    <a:ext uri="{9D8B030D-6E8A-4147-A177-3AD203B41FA5}">
                      <a16:colId xmlns:a16="http://schemas.microsoft.com/office/drawing/2014/main" val="1334016828"/>
                    </a:ext>
                  </a:extLst>
                </a:gridCol>
                <a:gridCol w="6746722">
                  <a:extLst>
                    <a:ext uri="{9D8B030D-6E8A-4147-A177-3AD203B41FA5}">
                      <a16:colId xmlns:a16="http://schemas.microsoft.com/office/drawing/2014/main" val="437049536"/>
                    </a:ext>
                  </a:extLst>
                </a:gridCol>
              </a:tblGrid>
              <a:tr h="772946">
                <a:tc>
                  <a:txBody>
                    <a:bodyPr/>
                    <a:lstStyle/>
                    <a:p>
                      <a:pPr marL="10800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Препарат (МНН) </a:t>
                      </a:r>
                      <a:endParaRPr lang="ru-RU" sz="30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72000" marT="108000" marB="10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Формы выпуска </a:t>
                      </a:r>
                      <a:endParaRPr lang="ru-RU" sz="30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72000" marT="108000" marB="10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Схемы назначения </a:t>
                      </a:r>
                      <a:endParaRPr lang="ru-RU" sz="30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72000" marT="108000" marB="10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Противопоказания, </a:t>
                      </a:r>
                      <a:r>
                        <a:rPr lang="en-US" sz="3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3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3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особые указания, </a:t>
                      </a:r>
                      <a:r>
                        <a:rPr lang="en-US" sz="3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3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3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побочные эффекты</a:t>
                      </a:r>
                      <a:endParaRPr lang="ru-RU" sz="30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72000" marT="108000" marB="10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585030"/>
                  </a:ext>
                </a:extLst>
              </a:tr>
              <a:tr h="1871834">
                <a:tc>
                  <a:txBody>
                    <a:bodyPr/>
                    <a:lstStyle/>
                    <a:p>
                      <a:pPr marL="10800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Фавипиравир</a:t>
                      </a:r>
                      <a:endParaRPr lang="ru-RU" sz="30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72000" marT="108000" marB="10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0800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Таблетки</a:t>
                      </a:r>
                    </a:p>
                  </a:txBody>
                  <a:tcPr marL="72000" marR="72000" marT="108000" marB="10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0800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пациентов массой тела менее 75 кг: </a:t>
                      </a:r>
                      <a:r>
                        <a:rPr lang="en-US" sz="2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2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2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"/>
                        </a:rPr>
                        <a:t>по 1600 мг 2 </a:t>
                      </a:r>
                      <a:r>
                        <a:rPr lang="ru-RU" sz="2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раза в сутки </a:t>
                      </a:r>
                      <a:r>
                        <a:rPr lang="ru-RU" sz="2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"/>
                        </a:rPr>
                        <a:t>в 1-й день </a:t>
                      </a:r>
                      <a:r>
                        <a:rPr lang="en-US" sz="2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"/>
                        </a:rPr>
                        <a:t/>
                      </a:r>
                      <a:br>
                        <a:rPr lang="en-US" sz="2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"/>
                        </a:rPr>
                      </a:br>
                      <a:r>
                        <a:rPr lang="ru-RU" sz="2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"/>
                        </a:rPr>
                        <a:t>и далее по 600 мг </a:t>
                      </a:r>
                      <a:r>
                        <a:rPr lang="ru-RU" sz="2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раза в сутки </a:t>
                      </a:r>
                      <a:r>
                        <a:rPr lang="ru-RU" sz="2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"/>
                        </a:rPr>
                        <a:t>во 2-10-й дни</a:t>
                      </a:r>
                      <a:r>
                        <a:rPr lang="ru-RU" sz="2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marL="10800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6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0800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пациентов массой тела </a:t>
                      </a:r>
                      <a:r>
                        <a:rPr lang="en-US" sz="2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2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2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75 кг до 90 кг </a:t>
                      </a:r>
                      <a:r>
                        <a:rPr lang="ru-RU" sz="2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(включительно): по 2000 мг </a:t>
                      </a:r>
                      <a:r>
                        <a:rPr lang="en-US" sz="2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2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2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раза в сутки в 1-й день и далее по 800 мг </a:t>
                      </a:r>
                      <a:r>
                        <a:rPr lang="en-US" sz="2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2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2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раза в сутки </a:t>
                      </a:r>
                      <a:r>
                        <a:rPr lang="ru-RU" sz="2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"/>
                        </a:rPr>
                        <a:t>во 2-10-й дни</a:t>
                      </a:r>
                      <a:r>
                        <a:rPr lang="ru-RU" sz="2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marL="10800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6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0800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пациентов массой тела более 90 кг </a:t>
                      </a:r>
                      <a:r>
                        <a:rPr lang="en-US" sz="2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2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2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2400 мг 2 раза в сутки в 1-й день и далее </a:t>
                      </a:r>
                      <a:r>
                        <a:rPr lang="en-US" sz="2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2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2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1000 мг 2 раза в сутки </a:t>
                      </a:r>
                      <a:r>
                        <a:rPr lang="ru-RU" sz="2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"/>
                        </a:rPr>
                        <a:t>во 2-10-й дни</a:t>
                      </a:r>
                      <a:r>
                        <a:rPr lang="ru-RU" sz="2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</a:p>
                  </a:txBody>
                  <a:tcPr marL="72000" marR="72000" marT="108000" marB="10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1800"/>
                        </a:spcBef>
                      </a:pPr>
                      <a:r>
                        <a:rPr lang="ru-RU" sz="2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Повышенная чувствительность к</a:t>
                      </a:r>
                      <a: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 </a:t>
                      </a:r>
                      <a:r>
                        <a:rPr lang="ru-RU" sz="2200" b="1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фавипиравиру</a:t>
                      </a:r>
                      <a:r>
                        <a:rPr lang="ru-RU" sz="2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</a:t>
                      </a:r>
                    </a:p>
                    <a:p>
                      <a:pPr lvl="0" algn="l">
                        <a:spcBef>
                          <a:spcPts val="1800"/>
                        </a:spcBef>
                      </a:pPr>
                      <a:r>
                        <a:rPr lang="ru-RU" sz="2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Тяжелая печеночная недостаточность</a:t>
                      </a:r>
                    </a:p>
                    <a:p>
                      <a:pPr lvl="0" algn="l">
                        <a:spcBef>
                          <a:spcPts val="1800"/>
                        </a:spcBef>
                      </a:pPr>
                      <a:r>
                        <a:rPr lang="ru-RU" sz="2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СКФ &lt; 30 мл/мин</a:t>
                      </a:r>
                    </a:p>
                    <a:p>
                      <a:pPr lvl="0" algn="l">
                        <a:spcBef>
                          <a:spcPts val="1800"/>
                        </a:spcBef>
                      </a:pPr>
                      <a:r>
                        <a:rPr lang="ru-RU" sz="2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Беременность или планирование беременности </a:t>
                      </a:r>
                      <a: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во время приема препарата и в течение 7 дней после его окончания (женщинам и мужчинам необходимо использовать наиболее эффективные методы контрацепции при половых контактах, например, презерватив со спермицидом)</a:t>
                      </a:r>
                    </a:p>
                    <a:p>
                      <a:pPr lvl="0" algn="l">
                        <a:spcBef>
                          <a:spcPts val="1800"/>
                        </a:spcBef>
                      </a:pPr>
                      <a:r>
                        <a:rPr lang="ru-RU" sz="2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Период грудного вскармливания</a:t>
                      </a:r>
                    </a:p>
                    <a:p>
                      <a:pPr lvl="0" algn="l">
                        <a:spcBef>
                          <a:spcPts val="1800"/>
                        </a:spcBef>
                      </a:pPr>
                      <a:r>
                        <a:rPr lang="ru-RU" sz="2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Детский возраст до 18 лет</a:t>
                      </a:r>
                    </a:p>
                    <a:p>
                      <a:pPr algn="l">
                        <a:spcBef>
                          <a:spcPts val="1800"/>
                        </a:spcBef>
                      </a:pPr>
                      <a:r>
                        <a:rPr lang="ru-RU" sz="2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С осторожностью:</a:t>
                      </a:r>
                    </a:p>
                    <a:p>
                      <a:pPr algn="l">
                        <a:spcBef>
                          <a:spcPts val="0"/>
                        </a:spcBef>
                      </a:pPr>
                      <a: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У пациентов с подагрой и </a:t>
                      </a:r>
                      <a:r>
                        <a:rPr lang="ru-RU" sz="22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гиперурикемией</a:t>
                      </a:r>
                      <a: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в анамнезе, у пожилых пациентов, пациентов с печеночной недостаточностью легкой и средней степени тяжести, пациентов с почечной недостаточностью средней степени тяжести (СКФ &lt; 60 мл/мин и ≥ 30 мл/мин).</a:t>
                      </a:r>
                    </a:p>
                    <a:p>
                      <a:pPr algn="l">
                        <a:spcBef>
                          <a:spcPts val="0"/>
                        </a:spcBef>
                      </a:pPr>
                      <a: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Применение препарата возможно только в условиях стационарной медицинской помощи.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72000" marT="108000" marB="10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6103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5963866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21" name="Слайд think-cell" r:id="rId5" imgW="360" imgH="360" progId="">
                  <p:embed/>
                </p:oleObj>
              </mc:Choice>
              <mc:Fallback>
                <p:oleObj name="Слайд think-cell" r:id="rId5" imgW="360" imgH="360" progId="">
                  <p:embed/>
                  <p:pic>
                    <p:nvPicPr>
                      <p:cNvPr id="5" name="Объект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77">
            <a:extLst>
              <a:ext uri="{FF2B5EF4-FFF2-40B4-BE49-F238E27FC236}">
                <a16:creationId xmlns:a16="http://schemas.microsoft.com/office/drawing/2014/main" id="{FCECD12D-73E7-6C46-86D4-03CB60FCA94B}"/>
              </a:ext>
            </a:extLst>
          </p:cNvPr>
          <p:cNvSpPr txBox="1"/>
          <p:nvPr/>
        </p:nvSpPr>
        <p:spPr>
          <a:xfrm>
            <a:off x="876300" y="697319"/>
            <a:ext cx="2680145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endParaRPr lang="ru-RU" b="1" dirty="0">
              <a:solidFill>
                <a:schemeClr val="tx1">
                  <a:lumMod val="90000"/>
                  <a:lumOff val="1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9" name="TextBox 77">
            <a:extLst>
              <a:ext uri="{FF2B5EF4-FFF2-40B4-BE49-F238E27FC236}">
                <a16:creationId xmlns:a16="http://schemas.microsoft.com/office/drawing/2014/main" id="{7F79CA83-966C-3E4F-9922-1C2E3A9B8960}"/>
              </a:ext>
            </a:extLst>
          </p:cNvPr>
          <p:cNvSpPr/>
          <p:nvPr/>
        </p:nvSpPr>
        <p:spPr>
          <a:xfrm>
            <a:off x="755650" y="696913"/>
            <a:ext cx="2681288" cy="30162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0" tIns="0" rIns="0" bIns="0" compatLnSpc="0">
            <a:spAutoFit/>
          </a:bodyPr>
          <a:lstStyle/>
          <a:p>
            <a:pPr eaLnBrk="1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/>
            </a:pPr>
            <a:r>
              <a:rPr lang="ru-RU" sz="2200" b="1" dirty="0">
                <a:solidFill>
                  <a:srgbClr val="1F1F1F"/>
                </a:solidFill>
                <a:latin typeface="Arial" pitchFamily="34"/>
                <a:ea typeface="Calibri" pitchFamily="2"/>
                <a:cs typeface="Arial" pitchFamily="34"/>
              </a:rPr>
              <a:t>Приложение 7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8F0DF64-8E9A-7A46-987A-095C63741E91}"/>
              </a:ext>
            </a:extLst>
          </p:cNvPr>
          <p:cNvGraphicFramePr>
            <a:graphicFrameLocks noGrp="1"/>
          </p:cNvGraphicFramePr>
          <p:nvPr/>
        </p:nvGraphicFramePr>
        <p:xfrm>
          <a:off x="955522" y="2191433"/>
          <a:ext cx="20116800" cy="1250678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701387">
                  <a:extLst>
                    <a:ext uri="{9D8B030D-6E8A-4147-A177-3AD203B41FA5}">
                      <a16:colId xmlns:a16="http://schemas.microsoft.com/office/drawing/2014/main" val="2516260339"/>
                    </a:ext>
                  </a:extLst>
                </a:gridCol>
                <a:gridCol w="2257238">
                  <a:extLst>
                    <a:ext uri="{9D8B030D-6E8A-4147-A177-3AD203B41FA5}">
                      <a16:colId xmlns:a16="http://schemas.microsoft.com/office/drawing/2014/main" val="2900035473"/>
                    </a:ext>
                  </a:extLst>
                </a:gridCol>
                <a:gridCol w="7411453">
                  <a:extLst>
                    <a:ext uri="{9D8B030D-6E8A-4147-A177-3AD203B41FA5}">
                      <a16:colId xmlns:a16="http://schemas.microsoft.com/office/drawing/2014/main" val="1334016828"/>
                    </a:ext>
                  </a:extLst>
                </a:gridCol>
                <a:gridCol w="6746722">
                  <a:extLst>
                    <a:ext uri="{9D8B030D-6E8A-4147-A177-3AD203B41FA5}">
                      <a16:colId xmlns:a16="http://schemas.microsoft.com/office/drawing/2014/main" val="437049536"/>
                    </a:ext>
                  </a:extLst>
                </a:gridCol>
              </a:tblGrid>
              <a:tr h="772946">
                <a:tc>
                  <a:txBody>
                    <a:bodyPr/>
                    <a:lstStyle/>
                    <a:p>
                      <a:pPr marL="10800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Препарат (МНН) </a:t>
                      </a:r>
                      <a:endParaRPr lang="ru-RU" sz="30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72000" marT="108000" marB="10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Формы выпуска </a:t>
                      </a:r>
                      <a:endParaRPr lang="ru-RU" sz="30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72000" marT="108000" marB="10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Схемы назначения </a:t>
                      </a:r>
                      <a:endParaRPr lang="ru-RU" sz="30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72000" marT="108000" marB="10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Противопоказания, </a:t>
                      </a:r>
                      <a:r>
                        <a:rPr lang="en-US" sz="3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3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3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особые указания, </a:t>
                      </a:r>
                      <a:r>
                        <a:rPr lang="en-US" sz="3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3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3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побочные эффекты</a:t>
                      </a:r>
                      <a:endParaRPr lang="ru-RU" sz="30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72000" marT="108000" marB="10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585030"/>
                  </a:ext>
                </a:extLst>
              </a:tr>
              <a:tr h="3988795">
                <a:tc>
                  <a:txBody>
                    <a:bodyPr/>
                    <a:lstStyle/>
                    <a:p>
                      <a:pPr marL="10800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Гидрокси-хлорохин</a:t>
                      </a:r>
                      <a:endParaRPr lang="ru-RU" sz="30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72000" marT="108000" marB="10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0800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Таблетки </a:t>
                      </a:r>
                      <a:endParaRPr lang="ru-RU" sz="2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72000" marT="108000" marB="10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400 мг в первый день (200 мг </a:t>
                      </a:r>
                      <a:r>
                        <a:rPr lang="ru-RU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"/>
                        </a:rPr>
                        <a:t>2 </a:t>
                      </a:r>
                      <a:r>
                        <a:rPr lang="ru-RU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раза в сутки</a:t>
                      </a:r>
                      <a:r>
                        <a:rPr lang="ru-RU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), </a:t>
                      </a: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/>
                      </a:r>
                      <a:b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</a:br>
                      <a:r>
                        <a:rPr lang="ru-RU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далее 200 мг в сутки (100 мг </a:t>
                      </a:r>
                      <a:r>
                        <a:rPr lang="ru-RU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"/>
                        </a:rPr>
                        <a:t>2 </a:t>
                      </a:r>
                      <a:r>
                        <a:rPr lang="ru-RU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раза в сутки</a:t>
                      </a:r>
                      <a:r>
                        <a:rPr lang="ru-RU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), </a:t>
                      </a: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/>
                      </a:r>
                      <a:b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</a:br>
                      <a:r>
                        <a:rPr lang="ru-RU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в течение 6-8 дней </a:t>
                      </a:r>
                      <a:endParaRPr lang="ru-RU" sz="2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108000" marB="10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С осторожностью</a:t>
                      </a:r>
                    </a:p>
                    <a:p>
                      <a:pPr lvl="0" algn="l">
                        <a:spcBef>
                          <a:spcPts val="600"/>
                        </a:spcBef>
                      </a:pPr>
                      <a:r>
                        <a:rPr lang="ru-RU" sz="2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  <a:sym typeface="Helvetica"/>
                        </a:rPr>
                        <a:t>Пациентам </a:t>
                      </a:r>
                      <a:r>
                        <a:rPr lang="ru-RU" sz="20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  <a:sym typeface="Helvetica"/>
                        </a:rPr>
                        <a:t>с удлиненным интервалом QT</a:t>
                      </a:r>
                      <a:r>
                        <a:rPr lang="ru-RU" sz="2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  <a:sym typeface="Helvetica"/>
                        </a:rPr>
                        <a:t>, </a:t>
                      </a:r>
                      <a:r>
                        <a:rPr lang="ru-RU" sz="20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  <a:sym typeface="Helvetica"/>
                        </a:rPr>
                        <a:t>нарушением сердечного ритма </a:t>
                      </a:r>
                      <a:br>
                        <a:rPr lang="ru-RU" sz="20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  <a:sym typeface="Helvetica"/>
                        </a:rPr>
                      </a:br>
                      <a:r>
                        <a:rPr lang="ru-RU" sz="2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  <a:sym typeface="Helvetica"/>
                        </a:rPr>
                        <a:t>(особенно в сочетании с </a:t>
                      </a:r>
                      <a:r>
                        <a:rPr lang="ru-RU" sz="20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  <a:sym typeface="Helvetica"/>
                        </a:rPr>
                        <a:t>макролидом</a:t>
                      </a:r>
                      <a:r>
                        <a:rPr lang="ru-RU" sz="2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  <a:sym typeface="Helvetica"/>
                        </a:rPr>
                        <a:t>)</a:t>
                      </a:r>
                    </a:p>
                    <a:p>
                      <a:pPr lvl="0" algn="l">
                        <a:spcBef>
                          <a:spcPts val="600"/>
                        </a:spcBef>
                      </a:pPr>
                      <a:r>
                        <a:rPr lang="ru-RU" sz="2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  <a:sym typeface="Helvetica"/>
                        </a:rPr>
                        <a:t>Пациентам с </a:t>
                      </a:r>
                      <a:r>
                        <a:rPr lang="ru-RU" sz="20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  <a:sym typeface="Helvetica"/>
                        </a:rPr>
                        <a:t>почечной и печеночной недостаточностью, гепатитом</a:t>
                      </a:r>
                      <a:endParaRPr lang="ru-RU" sz="20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Arial" panose="020B0604020202020204" pitchFamily="34" charset="0"/>
                        <a:sym typeface="Helvetica"/>
                      </a:endParaRPr>
                    </a:p>
                    <a:p>
                      <a:pPr lvl="0" algn="l">
                        <a:spcBef>
                          <a:spcPts val="600"/>
                        </a:spcBef>
                      </a:pPr>
                      <a:r>
                        <a:rPr lang="ru-RU" sz="2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  <a:sym typeface="Helvetica"/>
                        </a:rPr>
                        <a:t>При </a:t>
                      </a:r>
                      <a:r>
                        <a:rPr lang="ru-RU" sz="20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  <a:sym typeface="Helvetica"/>
                        </a:rPr>
                        <a:t>перенесенных гематологических заболеваниях</a:t>
                      </a:r>
                      <a:endParaRPr lang="ru-RU" sz="20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Arial" panose="020B0604020202020204" pitchFamily="34" charset="0"/>
                        <a:sym typeface="Helvetica"/>
                      </a:endParaRPr>
                    </a:p>
                    <a:p>
                      <a:pPr lvl="0" algn="l">
                        <a:spcBef>
                          <a:spcPts val="600"/>
                        </a:spcBef>
                      </a:pPr>
                      <a:r>
                        <a:rPr lang="ru-RU" sz="2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  <a:sym typeface="Helvetica"/>
                        </a:rPr>
                        <a:t>При </a:t>
                      </a:r>
                      <a:r>
                        <a:rPr lang="ru-RU" sz="20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  <a:sym typeface="Helvetica"/>
                        </a:rPr>
                        <a:t>псориазе</a:t>
                      </a:r>
                      <a:endParaRPr lang="ru-RU" sz="20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Arial" panose="020B0604020202020204" pitchFamily="34" charset="0"/>
                        <a:sym typeface="Helvetica"/>
                      </a:endParaRPr>
                    </a:p>
                    <a:p>
                      <a:pPr lvl="0" algn="l">
                        <a:spcBef>
                          <a:spcPts val="600"/>
                        </a:spcBef>
                      </a:pPr>
                      <a:r>
                        <a:rPr lang="ru-RU" sz="2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  <a:sym typeface="Helvetica"/>
                        </a:rPr>
                        <a:t>Противопоказан пациентам с </a:t>
                      </a:r>
                      <a:r>
                        <a:rPr lang="ru-RU" sz="2000" b="1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  <a:sym typeface="Helvetica"/>
                        </a:rPr>
                        <a:t>ретинопатией</a:t>
                      </a:r>
                      <a:r>
                        <a:rPr lang="ru-RU" sz="20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  <a:sym typeface="Helvetica"/>
                        </a:rPr>
                        <a:t>; беременным женщинам</a:t>
                      </a:r>
                      <a:endParaRPr lang="ru-RU" sz="20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Arial" panose="020B0604020202020204" pitchFamily="34" charset="0"/>
                        <a:sym typeface="Helvetica"/>
                      </a:endParaRPr>
                    </a:p>
                    <a:p>
                      <a:pPr lvl="0" algn="l">
                        <a:spcBef>
                          <a:spcPts val="600"/>
                        </a:spcBef>
                      </a:pPr>
                      <a:r>
                        <a:rPr lang="ru-RU" sz="2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  <a:sym typeface="Helvetica"/>
                        </a:rPr>
                        <a:t>Часто вызывает нарушение сна, анорексию, тромбоцитопению, головную боль. </a:t>
                      </a:r>
                    </a:p>
                  </a:txBody>
                  <a:tcPr marL="72000" marR="72000" marT="108000" marB="10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667369"/>
                  </a:ext>
                </a:extLst>
              </a:tr>
              <a:tr h="1088000">
                <a:tc>
                  <a:txBody>
                    <a:bodyPr/>
                    <a:lstStyle/>
                    <a:p>
                      <a:pPr marL="10800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Азитромицин</a:t>
                      </a:r>
                      <a:endParaRPr lang="ru-RU" sz="30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72000" marT="108000" marB="10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Таблетки</a:t>
                      </a:r>
                    </a:p>
                    <a:p>
                      <a:pPr marL="10800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10800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Лиофилизат</a:t>
                      </a:r>
                      <a:endParaRPr lang="ru-RU" sz="2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72000" marT="108000" marB="10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 мг </a:t>
                      </a:r>
                      <a:r>
                        <a:rPr lang="ru-RU" sz="24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</a:t>
                      </a:r>
                      <a:r>
                        <a:rPr lang="ru-RU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4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</a:t>
                      </a:r>
                      <a:r>
                        <a:rPr lang="ru-RU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или в/в </a:t>
                      </a:r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раз в сутки </a:t>
                      </a:r>
                      <a:r>
                        <a:rPr lang="ru-RU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в течение </a:t>
                      </a:r>
                      <a:r>
                        <a:rPr lang="ru-RU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дней</a:t>
                      </a:r>
                      <a:endParaRPr lang="ru-RU" sz="24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72000" marT="108000" marB="10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ru-RU" sz="20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Часто вызывает нарушения зрения, слуха, диарею, боли в животе, артралгии, </a:t>
                      </a:r>
                      <a:r>
                        <a:rPr lang="ru-RU" sz="2000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лимфопению</a:t>
                      </a:r>
                      <a:r>
                        <a:rPr lang="ru-RU" sz="20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, сыпь. </a:t>
                      </a:r>
                    </a:p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ru-RU" sz="20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Противопоказан при тяже</a:t>
                      </a:r>
                      <a:r>
                        <a:rPr lang="ru-RU" sz="20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лой печеночной </a:t>
                      </a:r>
                      <a:r>
                        <a:rPr lang="en-US" sz="20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2000" dirty="0"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ru-RU" sz="20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и/или </a:t>
                      </a:r>
                      <a:r>
                        <a:rPr lang="ru-RU" sz="20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почечной недостаточности</a:t>
                      </a:r>
                      <a:r>
                        <a:rPr lang="ru-RU" sz="20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, при </a:t>
                      </a:r>
                      <a:r>
                        <a:rPr lang="ru-RU" sz="20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беременности</a:t>
                      </a:r>
                      <a:r>
                        <a:rPr lang="ru-RU" sz="20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ru-RU" sz="20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С осторожностью </a:t>
                      </a:r>
                    </a:p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ru-RU" sz="20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пациентам с </a:t>
                      </a:r>
                      <a:r>
                        <a:rPr lang="ru-RU" sz="20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удлиненным интервалом QT</a:t>
                      </a:r>
                    </a:p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ru-RU" sz="20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при </a:t>
                      </a:r>
                      <a:r>
                        <a:rPr lang="ru-RU" sz="20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совместном назначении </a:t>
                      </a:r>
                      <a:r>
                        <a:rPr lang="ru-RU" sz="2000" b="1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терфенадина</a:t>
                      </a:r>
                      <a:r>
                        <a:rPr lang="ru-RU" sz="20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20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ru-RU" sz="2000" b="1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варфарина</a:t>
                      </a:r>
                      <a:r>
                        <a:rPr lang="ru-RU" sz="20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2000" b="1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дигоксина</a:t>
                      </a:r>
                      <a:r>
                        <a:rPr lang="ru-RU" sz="20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.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72000" marT="108000" marB="10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7390625"/>
                  </a:ext>
                </a:extLst>
              </a:tr>
              <a:tr h="2176000"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Рекомбинантный ИФН-</a:t>
                      </a:r>
                      <a:r>
                        <a:rPr lang="el-GR" sz="3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</a:t>
                      </a:r>
                      <a:endParaRPr lang="ru-RU" sz="30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8000" marR="108000" marT="144000" marB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Раствор </a:t>
                      </a:r>
                      <a:endParaRPr lang="ru-RU" sz="2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8000" marR="108000" marT="144000" marB="144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По 3 капли в каждый носовой ход (3000 МЕ) 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 раз в день в течение 5 дней </a:t>
                      </a:r>
                    </a:p>
                  </a:txBody>
                  <a:tcPr marL="137160" marR="38100" marT="8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37160" marR="38100" marT="8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606723"/>
                  </a:ext>
                </a:extLst>
              </a:tr>
              <a:tr h="1088000"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 err="1">
                          <a:sym typeface="Helvetica"/>
                        </a:rPr>
                        <a:t>Умифеновир</a:t>
                      </a:r>
                      <a:endParaRPr lang="ru-RU" sz="3000" b="1" dirty="0"/>
                    </a:p>
                  </a:txBody>
                  <a:tcPr marL="108000" marR="108000" marT="144000" marB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/>
                        <a:t>Капсулы</a:t>
                      </a:r>
                    </a:p>
                  </a:txBody>
                  <a:tcPr marL="137160" marR="38100" marT="8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по 200 мг 4 раза в день 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 течение 5-7 дней</a:t>
                      </a:r>
                    </a:p>
                  </a:txBody>
                  <a:tcPr marL="137160" marR="38100" marT="8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Противопоказан при беременности</a:t>
                      </a:r>
                      <a:endParaRPr lang="ru-RU" sz="2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37160" marR="38100" marT="8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8328293"/>
                  </a:ext>
                </a:extLst>
              </a:tr>
            </a:tbl>
          </a:graphicData>
        </a:graphic>
      </p:graphicFrame>
      <p:sp>
        <p:nvSpPr>
          <p:cNvPr id="10" name="TextBox 77">
            <a:extLst>
              <a:ext uri="{FF2B5EF4-FFF2-40B4-BE49-F238E27FC236}">
                <a16:creationId xmlns:a16="http://schemas.microsoft.com/office/drawing/2014/main" id="{E76079B2-F9BC-C94C-9140-CFF2AD555A4B}"/>
              </a:ext>
            </a:extLst>
          </p:cNvPr>
          <p:cNvSpPr txBox="1"/>
          <p:nvPr/>
        </p:nvSpPr>
        <p:spPr>
          <a:xfrm>
            <a:off x="2923048" y="519385"/>
            <a:ext cx="12979787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Список возможных к назначению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лекарственных средств (у взрослых)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[2]</a:t>
            </a:r>
            <a:endParaRPr lang="ru-RU" b="1" dirty="0">
              <a:solidFill>
                <a:schemeClr val="tx1">
                  <a:lumMod val="90000"/>
                  <a:lumOff val="1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11" name="Straight Connector 33">
            <a:extLst>
              <a:ext uri="{FF2B5EF4-FFF2-40B4-BE49-F238E27FC236}">
                <a16:creationId xmlns:a16="http://schemas.microsoft.com/office/drawing/2014/main" id="{6C62B8C3-EA04-B746-BD41-2A6243D64B83}"/>
              </a:ext>
            </a:extLst>
          </p:cNvPr>
          <p:cNvCxnSpPr>
            <a:cxnSpLocks/>
          </p:cNvCxnSpPr>
          <p:nvPr/>
        </p:nvCxnSpPr>
        <p:spPr>
          <a:xfrm>
            <a:off x="876300" y="1850618"/>
            <a:ext cx="9438132" cy="0"/>
          </a:xfrm>
          <a:prstGeom prst="line">
            <a:avLst/>
          </a:prstGeom>
          <a:noFill/>
          <a:ln w="190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Connector 34">
            <a:extLst>
              <a:ext uri="{FF2B5EF4-FFF2-40B4-BE49-F238E27FC236}">
                <a16:creationId xmlns:a16="http://schemas.microsoft.com/office/drawing/2014/main" id="{F559F492-03A2-C24A-81D6-E6469C62C290}"/>
              </a:ext>
            </a:extLst>
          </p:cNvPr>
          <p:cNvCxnSpPr>
            <a:cxnSpLocks/>
          </p:cNvCxnSpPr>
          <p:nvPr/>
        </p:nvCxnSpPr>
        <p:spPr>
          <a:xfrm>
            <a:off x="876300" y="1819425"/>
            <a:ext cx="3263901" cy="0"/>
          </a:xfrm>
          <a:prstGeom prst="line">
            <a:avLst/>
          </a:prstGeom>
          <a:noFill/>
          <a:ln w="73025" cap="flat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065289036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62" name="Объект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45" name="Слайд think-cell" r:id="rId5" imgW="360" imgH="360" progId="">
                  <p:embed/>
                </p:oleObj>
              </mc:Choice>
              <mc:Fallback>
                <p:oleObj name="Слайд think-cell" r:id="rId5" imgW="360" imgH="360" progId="">
                  <p:embed/>
                  <p:pic>
                    <p:nvPicPr>
                      <p:cNvPr id="92162" name="Объект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7"/>
          <p:cNvSpPr txBox="1"/>
          <p:nvPr/>
        </p:nvSpPr>
        <p:spPr>
          <a:xfrm>
            <a:off x="2969482" y="513998"/>
            <a:ext cx="12980987" cy="110807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90000"/>
              </a:lnSpc>
            </a:pPr>
            <a:r>
              <a:rPr lang="ru-RU" b="1" dirty="0">
                <a:latin typeface="+mn-lt"/>
              </a:rPr>
              <a:t>Препараты </a:t>
            </a:r>
            <a:r>
              <a:rPr lang="ru-RU" b="1" dirty="0">
                <a:solidFill>
                  <a:srgbClr val="C00000"/>
                </a:solidFill>
                <a:latin typeface="+mn-lt"/>
              </a:rPr>
              <a:t>упреждающей противовоспалительной </a:t>
            </a:r>
            <a:r>
              <a:rPr lang="ru-RU" b="1" dirty="0">
                <a:latin typeface="+mn-lt"/>
              </a:rPr>
              <a:t>терапии COVID-19 </a:t>
            </a:r>
            <a:endParaRPr lang="ru-RU" b="1" dirty="0">
              <a:solidFill>
                <a:srgbClr val="353535"/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9" name="Straight Connector 33"/>
          <p:cNvCxnSpPr>
            <a:cxnSpLocks/>
          </p:cNvCxnSpPr>
          <p:nvPr/>
        </p:nvCxnSpPr>
        <p:spPr>
          <a:xfrm>
            <a:off x="876300" y="1993898"/>
            <a:ext cx="9438132" cy="0"/>
          </a:xfrm>
          <a:prstGeom prst="line">
            <a:avLst/>
          </a:prstGeom>
          <a:noFill/>
          <a:ln w="190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Straight Connector 34"/>
          <p:cNvCxnSpPr>
            <a:cxnSpLocks/>
          </p:cNvCxnSpPr>
          <p:nvPr/>
        </p:nvCxnSpPr>
        <p:spPr>
          <a:xfrm>
            <a:off x="876300" y="1962148"/>
            <a:ext cx="3263901" cy="0"/>
          </a:xfrm>
          <a:prstGeom prst="line">
            <a:avLst/>
          </a:prstGeom>
          <a:noFill/>
          <a:ln w="73025" cap="flat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TextBox 77"/>
          <p:cNvSpPr/>
          <p:nvPr/>
        </p:nvSpPr>
        <p:spPr>
          <a:xfrm>
            <a:off x="755650" y="696913"/>
            <a:ext cx="2681288" cy="30162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0" tIns="0" rIns="0" bIns="0" compatLnSpc="0">
            <a:spAutoFit/>
          </a:bodyPr>
          <a:lstStyle/>
          <a:p>
            <a:pPr defTabSz="2101265" eaLnBrk="1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/>
            </a:pPr>
            <a:r>
              <a:rPr lang="ru-RU" sz="2200" b="1" kern="0" dirty="0">
                <a:latin typeface="Arial" pitchFamily="34"/>
                <a:ea typeface="Calibri" pitchFamily="2"/>
                <a:cs typeface="Arial" pitchFamily="34"/>
                <a:sym typeface="Open Sans"/>
              </a:rPr>
              <a:t>Приложение 8</a:t>
            </a:r>
          </a:p>
        </p:txBody>
      </p:sp>
      <p:graphicFrame>
        <p:nvGraphicFramePr>
          <p:cNvPr id="1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7959594"/>
              </p:ext>
            </p:extLst>
          </p:nvPr>
        </p:nvGraphicFramePr>
        <p:xfrm>
          <a:off x="976313" y="2423023"/>
          <a:ext cx="20116800" cy="10607177"/>
        </p:xfrm>
        <a:graphic>
          <a:graphicData uri="http://schemas.openxmlformats.org/drawingml/2006/table">
            <a:tbl>
              <a:tblPr/>
              <a:tblGrid>
                <a:gridCol w="25689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65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520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091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30606">
                <a:tc>
                  <a:txBody>
                    <a:bodyPr/>
                    <a:lstStyle/>
                    <a:p>
                      <a:pPr marL="107950" marR="0" lvl="0" indent="0" algn="ctr" defTabSz="21002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Helvetica" pitchFamily="34" charset="0"/>
                        </a:rPr>
                        <a:t>Препарат (МНН) </a:t>
                      </a:r>
                      <a:endParaRPr kumimoji="0" lang="ru-RU" sz="3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  <a:sym typeface="Helvetica" pitchFamily="34" charset="0"/>
                      </a:endParaRPr>
                    </a:p>
                  </a:txBody>
                  <a:tcPr marL="144000" marR="144000" marT="144000" marB="144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0" lvl="0" indent="0" algn="ctr" defTabSz="21002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Helvetica" pitchFamily="34" charset="0"/>
                        </a:rPr>
                        <a:t>Формы выпуска </a:t>
                      </a:r>
                      <a:endParaRPr kumimoji="0" lang="ru-RU" sz="3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  <a:sym typeface="Helvetica" pitchFamily="34" charset="0"/>
                      </a:endParaRPr>
                    </a:p>
                  </a:txBody>
                  <a:tcPr marL="144000" marR="144000" marT="144000" marB="144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0" lvl="0" indent="0" algn="ctr" defTabSz="21002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Helvetica" pitchFamily="34" charset="0"/>
                        </a:rPr>
                        <a:t>Схемы назначения </a:t>
                      </a:r>
                      <a:endParaRPr kumimoji="0" lang="ru-RU" sz="3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  <a:sym typeface="Helvetica" pitchFamily="34" charset="0"/>
                      </a:endParaRPr>
                    </a:p>
                  </a:txBody>
                  <a:tcPr marL="144000" marR="144000" marT="144000" marB="144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0" lvl="0" indent="0" algn="ctr" defTabSz="21002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Helvetica" pitchFamily="34" charset="0"/>
                        </a:rPr>
                        <a:t>Противопоказания</a:t>
                      </a:r>
                      <a:endParaRPr kumimoji="0" lang="ru-RU" sz="3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  <a:sym typeface="Helvetica" pitchFamily="34" charset="0"/>
                      </a:endParaRPr>
                    </a:p>
                  </a:txBody>
                  <a:tcPr marL="144000" marR="144000" marT="144000" marB="144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5268">
                <a:tc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Helvetica" pitchFamily="34" charset="0"/>
                        </a:rPr>
                        <a:t>Барицитиниб</a:t>
                      </a:r>
                      <a:r>
                        <a:rPr kumimoji="0" lang="ru-R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Helvetica" pitchFamily="34" charset="0"/>
                        </a:rPr>
                        <a:t> </a:t>
                      </a:r>
                    </a:p>
                  </a:txBody>
                  <a:tcPr marL="144000" marR="144000" marT="144000" marB="144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Таблетки</a:t>
                      </a:r>
                      <a:endParaRPr kumimoji="0" lang="ru-RU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Helvetica" pitchFamily="34" charset="0"/>
                      </a:endParaRPr>
                    </a:p>
                  </a:txBody>
                  <a:tcPr marL="144000" marR="144000" marT="144000" marB="144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 мг 1 р/</a:t>
                      </a:r>
                      <a:r>
                        <a:rPr lang="ru-RU" sz="22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сут</a:t>
                      </a:r>
                      <a: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в течение 7-14 дней</a:t>
                      </a:r>
                      <a:endParaRPr lang="ru-RU" sz="2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38100" marT="8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  <a:buFont typeface="Symbol" pitchFamily="2" charset="2"/>
                        <a:buNone/>
                      </a:pPr>
                      <a:r>
                        <a:rPr lang="ru-RU" sz="2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Сепсис</a:t>
                      </a:r>
                      <a:r>
                        <a:rPr lang="ru-RU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подтвержденный патогенами, </a:t>
                      </a:r>
                      <a:br>
                        <a:rPr lang="ru-RU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отличными от COVID-19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  <a:buFont typeface="Symbol" pitchFamily="2" charset="2"/>
                        <a:buNone/>
                      </a:pPr>
                      <a:r>
                        <a:rPr lang="ru-RU" sz="22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Лимфопения</a:t>
                      </a:r>
                      <a:r>
                        <a:rPr lang="ru-RU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&lt; 0,5*10</a:t>
                      </a:r>
                      <a:r>
                        <a:rPr lang="ru-RU" sz="2200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/л,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  <a:buFont typeface="Symbol" pitchFamily="2" charset="2"/>
                        <a:buNone/>
                      </a:pPr>
                      <a:r>
                        <a:rPr lang="ru-RU" sz="22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Нейтропения</a:t>
                      </a:r>
                      <a:r>
                        <a:rPr lang="ru-RU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&lt; 1*10</a:t>
                      </a:r>
                      <a:r>
                        <a:rPr lang="ru-RU" sz="2200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/л,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  <a:buFont typeface="Symbol" pitchFamily="2" charset="2"/>
                        <a:buNone/>
                      </a:pPr>
                      <a:r>
                        <a:rPr lang="ru-RU" sz="2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Гемоглобин</a:t>
                      </a:r>
                      <a:r>
                        <a:rPr lang="ru-RU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&lt; 8 г/</a:t>
                      </a:r>
                      <a:r>
                        <a:rPr lang="ru-RU" sz="2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дл</a:t>
                      </a:r>
                      <a:r>
                        <a:rPr lang="ru-RU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  <a:buFont typeface="Symbol" pitchFamily="2" charset="2"/>
                        <a:buNone/>
                      </a:pPr>
                      <a:r>
                        <a:rPr lang="ru-RU" sz="2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Клиренс </a:t>
                      </a:r>
                      <a:r>
                        <a:rPr lang="ru-RU" sz="22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креатинина</a:t>
                      </a:r>
                      <a:r>
                        <a:rPr lang="ru-RU" sz="2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 30 мл/мин,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  <a:buFont typeface="Symbol" pitchFamily="2" charset="2"/>
                        <a:buNone/>
                      </a:pPr>
                      <a:r>
                        <a:rPr lang="ru-RU" sz="2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Тяжелая печеночная недостаточность</a:t>
                      </a:r>
                      <a:r>
                        <a:rPr lang="ru-RU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/если есть подозрение на лекарственное повреждение печени, 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  <a:buFont typeface="Symbol" pitchFamily="2" charset="2"/>
                        <a:buNone/>
                      </a:pPr>
                      <a:r>
                        <a:rPr lang="ru-RU" sz="2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 гепатит </a:t>
                      </a:r>
                      <a:r>
                        <a:rPr lang="ru-RU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В,С,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  <a:buFont typeface="Symbol" pitchFamily="2" charset="2"/>
                        <a:buNone/>
                      </a:pPr>
                      <a:r>
                        <a:rPr lang="ru-RU" sz="2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 туберкулез</a:t>
                      </a:r>
                      <a:r>
                        <a:rPr lang="ru-RU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  <a:buFont typeface="Symbol" pitchFamily="2" charset="2"/>
                        <a:buNone/>
                      </a:pPr>
                      <a:r>
                        <a:rPr lang="ru-RU" sz="2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ТВГ/ТЭЛА в анамнезе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  <a:buFont typeface="Symbol" pitchFamily="2" charset="2"/>
                        <a:buNone/>
                      </a:pPr>
                      <a:r>
                        <a:rPr lang="ru-RU" sz="2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 осторожностью</a:t>
                      </a:r>
                      <a:r>
                        <a:rPr lang="ru-RU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  <a:buFont typeface="Symbol" pitchFamily="2" charset="2"/>
                        <a:buNone/>
                      </a:pPr>
                      <a:r>
                        <a:rPr lang="ru-RU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старше 75 лет, 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  <a:buFont typeface="Symbol" pitchFamily="2" charset="2"/>
                        <a:buNone/>
                      </a:pPr>
                      <a:r>
                        <a:rPr lang="ru-RU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прием ЦОГ-2 ингибиторов</a:t>
                      </a:r>
                    </a:p>
                  </a:txBody>
                  <a:tcPr marL="137160" marR="38100" marT="8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1303">
                <a:tc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Helvetica" pitchFamily="34" charset="0"/>
                        </a:rPr>
                        <a:t>Тофацитиниб</a:t>
                      </a:r>
                      <a:endParaRPr kumimoji="0" lang="ru-RU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Helvetica" pitchFamily="34" charset="0"/>
                      </a:endParaRPr>
                    </a:p>
                  </a:txBody>
                  <a:tcPr marL="144000" marR="144000" marT="144000" marB="144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Helvetica" pitchFamily="34" charset="0"/>
                      </a:endParaRPr>
                    </a:p>
                  </a:txBody>
                  <a:tcPr marL="144000" marR="144000" marT="144000" marB="144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10 мг 2 р/</a:t>
                      </a:r>
                      <a:r>
                        <a:rPr lang="ru-RU" sz="22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сут</a:t>
                      </a:r>
                      <a: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в течение 7-14 дней</a:t>
                      </a:r>
                      <a:endParaRPr lang="ru-RU" sz="2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38100" marT="8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38100" marT="889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232908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18">
            <a:extLst>
              <a:ext uri="{FF2B5EF4-FFF2-40B4-BE49-F238E27FC236}">
                <a16:creationId xmlns:a16="http://schemas.microsoft.com/office/drawing/2014/main" id="{FAA37837-4783-7D47-A5BF-A378445EFC0E}"/>
              </a:ext>
            </a:extLst>
          </p:cNvPr>
          <p:cNvSpPr/>
          <p:nvPr/>
        </p:nvSpPr>
        <p:spPr>
          <a:xfrm>
            <a:off x="8334434" y="10569507"/>
            <a:ext cx="12877786" cy="4420122"/>
          </a:xfrm>
          <a:custGeom>
            <a:avLst>
              <a:gd name="f0" fmla="val 762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C00000"/>
          </a:solidFill>
          <a:ln>
            <a:noFill/>
            <a:prstDash val="solid"/>
          </a:ln>
          <a:effectLst/>
        </p:spPr>
        <p:txBody>
          <a:bodyPr lIns="83520" tIns="83520" rIns="83520" bIns="83520" anchor="ctr" compatLnSpc="0"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25" name="Скругленный прямоугольник 18">
            <a:extLst>
              <a:ext uri="{FF2B5EF4-FFF2-40B4-BE49-F238E27FC236}">
                <a16:creationId xmlns:a16="http://schemas.microsoft.com/office/drawing/2014/main" id="{FAA37837-4783-7D47-A5BF-A378445EFC0E}"/>
              </a:ext>
            </a:extLst>
          </p:cNvPr>
          <p:cNvSpPr/>
          <p:nvPr/>
        </p:nvSpPr>
        <p:spPr>
          <a:xfrm>
            <a:off x="8334433" y="3524658"/>
            <a:ext cx="12877787" cy="5937228"/>
          </a:xfrm>
          <a:custGeom>
            <a:avLst>
              <a:gd name="f0" fmla="val 529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  <a:effectLst/>
        </p:spPr>
        <p:txBody>
          <a:bodyPr lIns="83520" tIns="83520" rIns="83520" bIns="83520" anchor="ctr" compatLnSpc="0"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23" name="Скругленный прямоугольник 18">
            <a:extLst>
              <a:ext uri="{FF2B5EF4-FFF2-40B4-BE49-F238E27FC236}">
                <a16:creationId xmlns:a16="http://schemas.microsoft.com/office/drawing/2014/main" id="{FAA37837-4783-7D47-A5BF-A378445EFC0E}"/>
              </a:ext>
            </a:extLst>
          </p:cNvPr>
          <p:cNvSpPr/>
          <p:nvPr/>
        </p:nvSpPr>
        <p:spPr>
          <a:xfrm>
            <a:off x="755650" y="8700655"/>
            <a:ext cx="6330950" cy="6288974"/>
          </a:xfrm>
          <a:custGeom>
            <a:avLst>
              <a:gd name="f0" fmla="val 542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E8ECFE"/>
          </a:solidFill>
          <a:ln>
            <a:noFill/>
            <a:prstDash val="solid"/>
          </a:ln>
          <a:effectLst/>
        </p:spPr>
        <p:txBody>
          <a:bodyPr lIns="83520" tIns="83520" rIns="83520" bIns="83520" anchor="ctr" compatLnSpc="0"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13" name="Скругленный прямоугольник 18">
            <a:extLst>
              <a:ext uri="{FF2B5EF4-FFF2-40B4-BE49-F238E27FC236}">
                <a16:creationId xmlns:a16="http://schemas.microsoft.com/office/drawing/2014/main" id="{FAA37837-4783-7D47-A5BF-A378445EFC0E}"/>
              </a:ext>
            </a:extLst>
          </p:cNvPr>
          <p:cNvSpPr/>
          <p:nvPr/>
        </p:nvSpPr>
        <p:spPr>
          <a:xfrm>
            <a:off x="755650" y="3524658"/>
            <a:ext cx="6330950" cy="3197494"/>
          </a:xfrm>
          <a:custGeom>
            <a:avLst>
              <a:gd name="f0" fmla="val 961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92D050">
              <a:alpha val="33000"/>
            </a:srgbClr>
          </a:solidFill>
          <a:ln>
            <a:noFill/>
            <a:prstDash val="solid"/>
          </a:ln>
          <a:effectLst/>
        </p:spPr>
        <p:txBody>
          <a:bodyPr lIns="83520" tIns="83520" rIns="83520" bIns="83520" anchor="ctr" compatLnSpc="0"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2" name="TextBox 77">
            <a:extLst>
              <a:ext uri="{FF2B5EF4-FFF2-40B4-BE49-F238E27FC236}">
                <a16:creationId xmlns:a16="http://schemas.microsoft.com/office/drawing/2014/main" id="{5A280654-85AE-D442-A5C7-943B642142D7}"/>
              </a:ext>
            </a:extLst>
          </p:cNvPr>
          <p:cNvSpPr/>
          <p:nvPr/>
        </p:nvSpPr>
        <p:spPr>
          <a:xfrm>
            <a:off x="2015490" y="608802"/>
            <a:ext cx="14676438" cy="63703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0" tIns="0" rIns="0" bIns="0" compatLnSpc="0">
            <a:spAutoFit/>
          </a:bodyPr>
          <a:lstStyle/>
          <a:p>
            <a:pPr eaLnBrk="1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3200"/>
            </a:pPr>
            <a:r>
              <a:rPr lang="ru-RU" sz="4800" b="1" dirty="0">
                <a:solidFill>
                  <a:srgbClr val="C00000"/>
                </a:solidFill>
                <a:latin typeface="+mn-lt"/>
              </a:rPr>
              <a:t>Классификация</a:t>
            </a:r>
            <a:r>
              <a:rPr lang="ru-RU" sz="4800" b="1" dirty="0">
                <a:latin typeface="+mn-lt"/>
              </a:rPr>
              <a:t> COVID-19 </a:t>
            </a:r>
            <a:r>
              <a:rPr lang="ru-RU" sz="4800" b="1" dirty="0">
                <a:solidFill>
                  <a:srgbClr val="C00000"/>
                </a:solidFill>
                <a:latin typeface="+mn-lt"/>
              </a:rPr>
              <a:t>по степени тяжести</a:t>
            </a:r>
            <a:endParaRPr lang="ru-RU" sz="4800" b="1" dirty="0">
              <a:solidFill>
                <a:srgbClr val="C00000"/>
              </a:solidFill>
              <a:latin typeface="+mn-lt"/>
              <a:ea typeface="Helvetica" pitchFamily="2"/>
              <a:cs typeface="Arial" pitchFamily="34"/>
            </a:endParaRPr>
          </a:p>
        </p:txBody>
      </p:sp>
      <p:sp>
        <p:nvSpPr>
          <p:cNvPr id="6" name="Прямоугольник 15">
            <a:extLst>
              <a:ext uri="{FF2B5EF4-FFF2-40B4-BE49-F238E27FC236}">
                <a16:creationId xmlns:a16="http://schemas.microsoft.com/office/drawing/2014/main" id="{AD8F6F31-4E65-AC4F-8A59-91531343807E}"/>
              </a:ext>
            </a:extLst>
          </p:cNvPr>
          <p:cNvSpPr/>
          <p:nvPr/>
        </p:nvSpPr>
        <p:spPr>
          <a:xfrm>
            <a:off x="13506450" y="2592388"/>
            <a:ext cx="6869113" cy="648017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5000" rIns="90000" bIns="45000" compatLnSpc="0"/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lang="ru-RU" sz="2800">
                <a:solidFill>
                  <a:srgbClr val="1F1F1F"/>
                </a:solidFill>
                <a:latin typeface="Arial" pitchFamily="34"/>
                <a:ea typeface="Calibri" pitchFamily="2"/>
                <a:cs typeface="Arial" pitchFamily="34"/>
              </a:rPr>
              <a:t> 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A63DCB20-6958-A249-98E3-A0BC317C405B}"/>
              </a:ext>
            </a:extLst>
          </p:cNvPr>
          <p:cNvSpPr txBox="1">
            <a:spLocks/>
          </p:cNvSpPr>
          <p:nvPr/>
        </p:nvSpPr>
        <p:spPr>
          <a:xfrm>
            <a:off x="8687724" y="3820251"/>
            <a:ext cx="12302823" cy="5541647"/>
          </a:xfrm>
          <a:prstGeom prst="rect">
            <a:avLst/>
          </a:prstGeom>
        </p:spPr>
        <p:txBody>
          <a:bodyPr numCol="2"/>
          <a:lstStyle>
            <a:lvl1pPr marL="0" marR="0" indent="0" algn="l" defTabSz="2101238" rtl="0" latinLnBrk="0">
              <a:lnSpc>
                <a:spcPct val="120000"/>
              </a:lnSpc>
              <a:spcBef>
                <a:spcPts val="2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none" spc="0" baseline="0">
                <a:ln>
                  <a:noFill/>
                </a:ln>
                <a:solidFill>
                  <a:srgbClr val="1F1F1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0" algn="l" defTabSz="2101238" rtl="0" latinLnBrk="0">
              <a:lnSpc>
                <a:spcPct val="120000"/>
              </a:lnSpc>
              <a:spcBef>
                <a:spcPts val="2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none" spc="0" baseline="0">
                <a:ln>
                  <a:noFill/>
                </a:ln>
                <a:solidFill>
                  <a:srgbClr val="1F1F1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0" marR="0" indent="0" algn="l" defTabSz="2101238" rtl="0" latinLnBrk="0">
              <a:lnSpc>
                <a:spcPct val="120000"/>
              </a:lnSpc>
              <a:spcBef>
                <a:spcPts val="2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none" spc="0" baseline="0">
                <a:ln>
                  <a:noFill/>
                </a:ln>
                <a:solidFill>
                  <a:srgbClr val="1F1F1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0" marR="0" indent="0" algn="l" defTabSz="2101238" rtl="0" latinLnBrk="0">
              <a:lnSpc>
                <a:spcPct val="120000"/>
              </a:lnSpc>
              <a:spcBef>
                <a:spcPts val="2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none" spc="0" baseline="0">
                <a:ln>
                  <a:noFill/>
                </a:ln>
                <a:solidFill>
                  <a:srgbClr val="1F1F1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0" marR="0" indent="0" algn="l" defTabSz="2101238" rtl="0" latinLnBrk="0">
              <a:lnSpc>
                <a:spcPct val="120000"/>
              </a:lnSpc>
              <a:spcBef>
                <a:spcPts val="2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none" spc="0" baseline="0">
                <a:ln>
                  <a:noFill/>
                </a:ln>
                <a:solidFill>
                  <a:srgbClr val="1F1F1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3098523" marR="0" indent="-812729" algn="l" defTabSz="2101238" rtl="0" latinLnBrk="0">
              <a:lnSpc>
                <a:spcPct val="120000"/>
              </a:lnSpc>
              <a:spcBef>
                <a:spcPts val="2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6400" b="0" i="0" u="none" strike="noStrike" cap="none" spc="0" baseline="0">
                <a:ln>
                  <a:noFill/>
                </a:ln>
                <a:solidFill>
                  <a:srgbClr val="1F1F1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3555682" marR="0" indent="-812729" algn="l" defTabSz="2101238" rtl="0" latinLnBrk="0">
              <a:lnSpc>
                <a:spcPct val="120000"/>
              </a:lnSpc>
              <a:spcBef>
                <a:spcPts val="2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6400" b="0" i="0" u="none" strike="noStrike" cap="none" spc="0" baseline="0">
                <a:ln>
                  <a:noFill/>
                </a:ln>
                <a:solidFill>
                  <a:srgbClr val="1F1F1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4012840" marR="0" indent="-812728" algn="l" defTabSz="2101238" rtl="0" latinLnBrk="0">
              <a:lnSpc>
                <a:spcPct val="120000"/>
              </a:lnSpc>
              <a:spcBef>
                <a:spcPts val="2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6400" b="0" i="0" u="none" strike="noStrike" cap="none" spc="0" baseline="0">
                <a:ln>
                  <a:noFill/>
                </a:ln>
                <a:solidFill>
                  <a:srgbClr val="1F1F1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4469998" marR="0" indent="-812728" algn="l" defTabSz="2101238" rtl="0" latinLnBrk="0">
              <a:lnSpc>
                <a:spcPct val="120000"/>
              </a:lnSpc>
              <a:spcBef>
                <a:spcPts val="2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6400" b="0" i="0" u="none" strike="noStrike" cap="none" spc="0" baseline="0">
                <a:ln>
                  <a:noFill/>
                </a:ln>
                <a:solidFill>
                  <a:srgbClr val="1F1F1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252000" indent="-252000" fontAlgn="ctr">
              <a:lnSpc>
                <a:spcPct val="100000"/>
              </a:lnSpc>
              <a:spcBef>
                <a:spcPts val="1800"/>
              </a:spcBef>
              <a:buClr>
                <a:srgbClr val="FF0000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2800" dirty="0">
                <a:latin typeface="+mn-lt"/>
              </a:rPr>
              <a:t>ЧДД более 30/мин</a:t>
            </a:r>
            <a:r>
              <a:rPr lang="en-US" sz="2800" dirty="0">
                <a:latin typeface="+mn-lt"/>
              </a:rPr>
              <a:t>.</a:t>
            </a:r>
            <a:r>
              <a:rPr lang="ru-RU" sz="2800" dirty="0">
                <a:latin typeface="+mn-lt"/>
              </a:rPr>
              <a:t>;</a:t>
            </a:r>
          </a:p>
          <a:p>
            <a:pPr marL="252000" indent="-252000" fontAlgn="ctr">
              <a:lnSpc>
                <a:spcPct val="100000"/>
              </a:lnSpc>
              <a:spcBef>
                <a:spcPts val="1800"/>
              </a:spcBef>
              <a:buClr>
                <a:srgbClr val="FF0000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SpO</a:t>
            </a:r>
            <a:r>
              <a:rPr lang="en-US" sz="2800" baseline="-25000" dirty="0">
                <a:latin typeface="+mn-lt"/>
              </a:rPr>
              <a:t>2</a:t>
            </a:r>
            <a:r>
              <a:rPr lang="en-US" sz="2800" dirty="0">
                <a:latin typeface="+mn-lt"/>
              </a:rPr>
              <a:t> ≤ 93%</a:t>
            </a:r>
            <a:r>
              <a:rPr lang="ru-RU" sz="2800" dirty="0">
                <a:latin typeface="+mn-lt"/>
              </a:rPr>
              <a:t>;</a:t>
            </a:r>
            <a:endParaRPr lang="en-US" sz="2800" dirty="0">
              <a:latin typeface="+mn-lt"/>
            </a:endParaRPr>
          </a:p>
          <a:p>
            <a:pPr marL="252000" indent="-252000" fontAlgn="ctr">
              <a:lnSpc>
                <a:spcPct val="100000"/>
              </a:lnSpc>
              <a:spcBef>
                <a:spcPts val="1800"/>
              </a:spcBef>
              <a:buClr>
                <a:srgbClr val="FF0000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PaO</a:t>
            </a:r>
            <a:r>
              <a:rPr lang="en-US" sz="2800" baseline="-25000" dirty="0"/>
              <a:t>2</a:t>
            </a:r>
            <a:r>
              <a:rPr lang="en-US" sz="2800" dirty="0">
                <a:latin typeface="+mn-lt"/>
              </a:rPr>
              <a:t> /FiO</a:t>
            </a:r>
            <a:r>
              <a:rPr lang="en-US" sz="2800" baseline="-25000" dirty="0"/>
              <a:t>2</a:t>
            </a:r>
            <a:r>
              <a:rPr lang="en-US" sz="2800" dirty="0">
                <a:latin typeface="+mn-lt"/>
              </a:rPr>
              <a:t> ≤ 300 </a:t>
            </a:r>
            <a:r>
              <a:rPr lang="ru-RU" sz="2800" dirty="0">
                <a:latin typeface="+mn-lt"/>
              </a:rPr>
              <a:t>мм </a:t>
            </a:r>
            <a:r>
              <a:rPr lang="ru-RU" sz="2800" dirty="0" err="1">
                <a:latin typeface="+mn-lt"/>
              </a:rPr>
              <a:t>рт</a:t>
            </a:r>
            <a:r>
              <a:rPr lang="ru-RU" sz="2800" dirty="0">
                <a:latin typeface="+mn-lt"/>
              </a:rPr>
              <a:t>. ст.; </a:t>
            </a:r>
          </a:p>
          <a:p>
            <a:pPr marL="252000" indent="-252000" fontAlgn="ctr">
              <a:lnSpc>
                <a:spcPct val="100000"/>
              </a:lnSpc>
              <a:spcBef>
                <a:spcPts val="1800"/>
              </a:spcBef>
              <a:buClr>
                <a:srgbClr val="FF0000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2800" dirty="0">
                <a:latin typeface="+mn-lt"/>
              </a:rPr>
              <a:t>снижение уровня сознания, ажитация; </a:t>
            </a:r>
          </a:p>
          <a:p>
            <a:pPr marL="252000" indent="-252000" fontAlgn="ctr">
              <a:lnSpc>
                <a:spcPct val="100000"/>
              </a:lnSpc>
              <a:spcBef>
                <a:spcPts val="1800"/>
              </a:spcBef>
              <a:buClr>
                <a:srgbClr val="FF0000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2800" dirty="0">
                <a:latin typeface="+mn-lt"/>
              </a:rPr>
              <a:t>нестабильная гемодинамика (систолическое АД менее </a:t>
            </a:r>
            <a:r>
              <a:rPr lang="en-US" sz="2800" dirty="0">
                <a:latin typeface="+mn-lt"/>
              </a:rPr>
              <a:t/>
            </a:r>
            <a:br>
              <a:rPr lang="en-US" sz="2800" dirty="0">
                <a:latin typeface="+mn-lt"/>
              </a:rPr>
            </a:br>
            <a:r>
              <a:rPr lang="ru-RU" sz="2800" dirty="0">
                <a:latin typeface="+mn-lt"/>
              </a:rPr>
              <a:t>90 мм рт. ст. или диастолическое </a:t>
            </a:r>
            <a:r>
              <a:rPr lang="en-US" sz="2800" dirty="0">
                <a:latin typeface="+mn-lt"/>
              </a:rPr>
              <a:t/>
            </a:r>
            <a:br>
              <a:rPr lang="en-US" sz="2800" dirty="0">
                <a:latin typeface="+mn-lt"/>
              </a:rPr>
            </a:br>
            <a:r>
              <a:rPr lang="ru-RU" sz="2800" dirty="0">
                <a:latin typeface="+mn-lt"/>
              </a:rPr>
              <a:t>АД менее 60 мм рт. ст., </a:t>
            </a:r>
            <a:r>
              <a:rPr lang="en-US" sz="2800" dirty="0">
                <a:latin typeface="+mn-lt"/>
              </a:rPr>
              <a:t/>
            </a:r>
            <a:br>
              <a:rPr lang="en-US" sz="2800" dirty="0">
                <a:latin typeface="+mn-lt"/>
              </a:rPr>
            </a:br>
            <a:r>
              <a:rPr lang="ru-RU" sz="2800" dirty="0">
                <a:latin typeface="+mn-lt"/>
              </a:rPr>
              <a:t>диурез менее 20 мл/час); </a:t>
            </a:r>
          </a:p>
          <a:p>
            <a:pPr marL="252000" indent="-252000" fontAlgn="ctr">
              <a:lnSpc>
                <a:spcPct val="100000"/>
              </a:lnSpc>
              <a:spcBef>
                <a:spcPts val="1800"/>
              </a:spcBef>
              <a:buClr>
                <a:srgbClr val="FF0000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2800" dirty="0">
                <a:latin typeface="+mn-lt"/>
              </a:rPr>
              <a:t>изменения в легких при КТ (рентгенографии) – КТ 3-4, значительные или субтотальные; </a:t>
            </a:r>
          </a:p>
          <a:p>
            <a:pPr marL="252000" indent="-252000" fontAlgn="ctr">
              <a:lnSpc>
                <a:spcPct val="100000"/>
              </a:lnSpc>
              <a:spcBef>
                <a:spcPts val="1800"/>
              </a:spcBef>
              <a:buClr>
                <a:srgbClr val="FF0000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2800" dirty="0" err="1">
                <a:latin typeface="+mn-lt"/>
              </a:rPr>
              <a:t>лактат</a:t>
            </a:r>
            <a:r>
              <a:rPr lang="ru-RU" sz="2800" dirty="0">
                <a:latin typeface="+mn-lt"/>
              </a:rPr>
              <a:t> артериальной крови </a:t>
            </a:r>
            <a:r>
              <a:rPr lang="en-US" sz="2800" dirty="0">
                <a:latin typeface="+mn-lt"/>
              </a:rPr>
              <a:t/>
            </a:r>
            <a:br>
              <a:rPr lang="en-US" sz="2800" dirty="0">
                <a:latin typeface="+mn-lt"/>
              </a:rPr>
            </a:br>
            <a:r>
              <a:rPr lang="ru-RU" sz="2800" dirty="0">
                <a:latin typeface="+mn-lt"/>
              </a:rPr>
              <a:t>&gt; 2 </a:t>
            </a:r>
            <a:r>
              <a:rPr lang="ru-RU" sz="2800" dirty="0" err="1">
                <a:latin typeface="+mn-lt"/>
              </a:rPr>
              <a:t>ммоль</a:t>
            </a:r>
            <a:r>
              <a:rPr lang="ru-RU" sz="2800" dirty="0">
                <a:latin typeface="+mn-lt"/>
              </a:rPr>
              <a:t>/л; </a:t>
            </a:r>
          </a:p>
          <a:p>
            <a:pPr marL="252000" indent="-252000" fontAlgn="ctr">
              <a:lnSpc>
                <a:spcPct val="100000"/>
              </a:lnSpc>
              <a:spcBef>
                <a:spcPts val="1800"/>
              </a:spcBef>
              <a:buClr>
                <a:srgbClr val="FF0000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2800" dirty="0" err="1">
                <a:latin typeface="+mn-lt"/>
              </a:rPr>
              <a:t>qSOFA</a:t>
            </a:r>
            <a:r>
              <a:rPr lang="en-US" sz="2800" dirty="0">
                <a:latin typeface="+mn-lt"/>
              </a:rPr>
              <a:t> &gt; 2 </a:t>
            </a:r>
            <a:r>
              <a:rPr lang="ru-RU" sz="2800" dirty="0">
                <a:latin typeface="+mn-lt"/>
              </a:rPr>
              <a:t>балла</a:t>
            </a:r>
            <a:r>
              <a:rPr lang="en-US" sz="2800" dirty="0">
                <a:latin typeface="+mn-lt"/>
              </a:rPr>
              <a:t>.</a:t>
            </a:r>
            <a:r>
              <a:rPr lang="ru-RU" sz="2800" dirty="0">
                <a:latin typeface="+mn-lt"/>
              </a:rPr>
              <a:t> 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778FF793-6C95-0A49-87FB-31A537A9DE8D}"/>
              </a:ext>
            </a:extLst>
          </p:cNvPr>
          <p:cNvSpPr txBox="1">
            <a:spLocks/>
          </p:cNvSpPr>
          <p:nvPr/>
        </p:nvSpPr>
        <p:spPr>
          <a:xfrm>
            <a:off x="1063580" y="3882075"/>
            <a:ext cx="5943600" cy="2564248"/>
          </a:xfrm>
          <a:prstGeom prst="rect">
            <a:avLst/>
          </a:prstGeom>
        </p:spPr>
        <p:txBody>
          <a:bodyPr/>
          <a:lstStyle>
            <a:lvl1pPr marL="0" marR="0" indent="0" algn="l" defTabSz="2101238" rtl="0" latinLnBrk="0">
              <a:lnSpc>
                <a:spcPct val="120000"/>
              </a:lnSpc>
              <a:spcBef>
                <a:spcPts val="2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none" spc="0" baseline="0">
                <a:ln>
                  <a:noFill/>
                </a:ln>
                <a:solidFill>
                  <a:srgbClr val="1F1F1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0" algn="l" defTabSz="2101238" rtl="0" latinLnBrk="0">
              <a:lnSpc>
                <a:spcPct val="120000"/>
              </a:lnSpc>
              <a:spcBef>
                <a:spcPts val="2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none" spc="0" baseline="0">
                <a:ln>
                  <a:noFill/>
                </a:ln>
                <a:solidFill>
                  <a:srgbClr val="1F1F1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0" marR="0" indent="0" algn="l" defTabSz="2101238" rtl="0" latinLnBrk="0">
              <a:lnSpc>
                <a:spcPct val="120000"/>
              </a:lnSpc>
              <a:spcBef>
                <a:spcPts val="2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none" spc="0" baseline="0">
                <a:ln>
                  <a:noFill/>
                </a:ln>
                <a:solidFill>
                  <a:srgbClr val="1F1F1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0" marR="0" indent="0" algn="l" defTabSz="2101238" rtl="0" latinLnBrk="0">
              <a:lnSpc>
                <a:spcPct val="120000"/>
              </a:lnSpc>
              <a:spcBef>
                <a:spcPts val="2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none" spc="0" baseline="0">
                <a:ln>
                  <a:noFill/>
                </a:ln>
                <a:solidFill>
                  <a:srgbClr val="1F1F1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0" marR="0" indent="0" algn="l" defTabSz="2101238" rtl="0" latinLnBrk="0">
              <a:lnSpc>
                <a:spcPct val="120000"/>
              </a:lnSpc>
              <a:spcBef>
                <a:spcPts val="2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none" spc="0" baseline="0">
                <a:ln>
                  <a:noFill/>
                </a:ln>
                <a:solidFill>
                  <a:srgbClr val="1F1F1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3098523" marR="0" indent="-812729" algn="l" defTabSz="2101238" rtl="0" latinLnBrk="0">
              <a:lnSpc>
                <a:spcPct val="120000"/>
              </a:lnSpc>
              <a:spcBef>
                <a:spcPts val="2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6400" b="0" i="0" u="none" strike="noStrike" cap="none" spc="0" baseline="0">
                <a:ln>
                  <a:noFill/>
                </a:ln>
                <a:solidFill>
                  <a:srgbClr val="1F1F1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3555682" marR="0" indent="-812729" algn="l" defTabSz="2101238" rtl="0" latinLnBrk="0">
              <a:lnSpc>
                <a:spcPct val="120000"/>
              </a:lnSpc>
              <a:spcBef>
                <a:spcPts val="2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6400" b="0" i="0" u="none" strike="noStrike" cap="none" spc="0" baseline="0">
                <a:ln>
                  <a:noFill/>
                </a:ln>
                <a:solidFill>
                  <a:srgbClr val="1F1F1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4012840" marR="0" indent="-812728" algn="l" defTabSz="2101238" rtl="0" latinLnBrk="0">
              <a:lnSpc>
                <a:spcPct val="120000"/>
              </a:lnSpc>
              <a:spcBef>
                <a:spcPts val="2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6400" b="0" i="0" u="none" strike="noStrike" cap="none" spc="0" baseline="0">
                <a:ln>
                  <a:noFill/>
                </a:ln>
                <a:solidFill>
                  <a:srgbClr val="1F1F1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4469998" marR="0" indent="-812728" algn="l" defTabSz="2101238" rtl="0" latinLnBrk="0">
              <a:lnSpc>
                <a:spcPct val="120000"/>
              </a:lnSpc>
              <a:spcBef>
                <a:spcPts val="2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6400" b="0" i="0" u="none" strike="noStrike" cap="none" spc="0" baseline="0">
                <a:ln>
                  <a:noFill/>
                </a:ln>
                <a:solidFill>
                  <a:srgbClr val="1F1F1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252000" indent="-252000" fontAlgn="ctr">
              <a:lnSpc>
                <a:spcPct val="100000"/>
              </a:lnSpc>
              <a:spcBef>
                <a:spcPts val="1800"/>
              </a:spcBef>
              <a:buClr>
                <a:srgbClr val="00B050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2800" dirty="0">
                <a:latin typeface="+mn-lt"/>
              </a:rPr>
              <a:t>температура тела ниже 38 °C, кашель, слабость, боли в горле; </a:t>
            </a:r>
          </a:p>
          <a:p>
            <a:pPr marL="252000" indent="-252000" fontAlgn="ctr">
              <a:lnSpc>
                <a:spcPct val="100000"/>
              </a:lnSpc>
              <a:spcBef>
                <a:spcPts val="1800"/>
              </a:spcBef>
              <a:buClr>
                <a:srgbClr val="00B050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2800" dirty="0">
                <a:latin typeface="+mn-lt"/>
              </a:rPr>
              <a:t>отсутствие критериев среднетяжелого </a:t>
            </a:r>
            <a:r>
              <a:rPr lang="en-US" sz="2800" dirty="0">
                <a:latin typeface="+mn-lt"/>
              </a:rPr>
              <a:t/>
            </a:r>
            <a:br>
              <a:rPr lang="en-US" sz="2800" dirty="0">
                <a:latin typeface="+mn-lt"/>
              </a:rPr>
            </a:br>
            <a:r>
              <a:rPr lang="ru-RU" sz="2800" dirty="0">
                <a:latin typeface="+mn-lt"/>
              </a:rPr>
              <a:t>и тяжелого течения. 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76A44842-15A6-CF4B-9E4F-2BE772483067}"/>
              </a:ext>
            </a:extLst>
          </p:cNvPr>
          <p:cNvSpPr txBox="1">
            <a:spLocks/>
          </p:cNvSpPr>
          <p:nvPr/>
        </p:nvSpPr>
        <p:spPr>
          <a:xfrm>
            <a:off x="1063580" y="9072563"/>
            <a:ext cx="5669729" cy="5917065"/>
          </a:xfrm>
          <a:prstGeom prst="rect">
            <a:avLst/>
          </a:prstGeom>
        </p:spPr>
        <p:txBody>
          <a:bodyPr/>
          <a:lstStyle>
            <a:lvl1pPr marL="0" marR="0" indent="0" algn="l" defTabSz="2101238" rtl="0" latinLnBrk="0">
              <a:lnSpc>
                <a:spcPct val="120000"/>
              </a:lnSpc>
              <a:spcBef>
                <a:spcPts val="2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none" spc="0" baseline="0">
                <a:ln>
                  <a:noFill/>
                </a:ln>
                <a:solidFill>
                  <a:srgbClr val="1F1F1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0" algn="l" defTabSz="2101238" rtl="0" latinLnBrk="0">
              <a:lnSpc>
                <a:spcPct val="120000"/>
              </a:lnSpc>
              <a:spcBef>
                <a:spcPts val="2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none" spc="0" baseline="0">
                <a:ln>
                  <a:noFill/>
                </a:ln>
                <a:solidFill>
                  <a:srgbClr val="1F1F1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0" marR="0" indent="0" algn="l" defTabSz="2101238" rtl="0" latinLnBrk="0">
              <a:lnSpc>
                <a:spcPct val="120000"/>
              </a:lnSpc>
              <a:spcBef>
                <a:spcPts val="2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none" spc="0" baseline="0">
                <a:ln>
                  <a:noFill/>
                </a:ln>
                <a:solidFill>
                  <a:srgbClr val="1F1F1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0" marR="0" indent="0" algn="l" defTabSz="2101238" rtl="0" latinLnBrk="0">
              <a:lnSpc>
                <a:spcPct val="120000"/>
              </a:lnSpc>
              <a:spcBef>
                <a:spcPts val="2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none" spc="0" baseline="0">
                <a:ln>
                  <a:noFill/>
                </a:ln>
                <a:solidFill>
                  <a:srgbClr val="1F1F1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0" marR="0" indent="0" algn="l" defTabSz="2101238" rtl="0" latinLnBrk="0">
              <a:lnSpc>
                <a:spcPct val="120000"/>
              </a:lnSpc>
              <a:spcBef>
                <a:spcPts val="2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none" spc="0" baseline="0">
                <a:ln>
                  <a:noFill/>
                </a:ln>
                <a:solidFill>
                  <a:srgbClr val="1F1F1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3098523" marR="0" indent="-812729" algn="l" defTabSz="2101238" rtl="0" latinLnBrk="0">
              <a:lnSpc>
                <a:spcPct val="120000"/>
              </a:lnSpc>
              <a:spcBef>
                <a:spcPts val="2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6400" b="0" i="0" u="none" strike="noStrike" cap="none" spc="0" baseline="0">
                <a:ln>
                  <a:noFill/>
                </a:ln>
                <a:solidFill>
                  <a:srgbClr val="1F1F1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3555682" marR="0" indent="-812729" algn="l" defTabSz="2101238" rtl="0" latinLnBrk="0">
              <a:lnSpc>
                <a:spcPct val="120000"/>
              </a:lnSpc>
              <a:spcBef>
                <a:spcPts val="2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6400" b="0" i="0" u="none" strike="noStrike" cap="none" spc="0" baseline="0">
                <a:ln>
                  <a:noFill/>
                </a:ln>
                <a:solidFill>
                  <a:srgbClr val="1F1F1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4012840" marR="0" indent="-812728" algn="l" defTabSz="2101238" rtl="0" latinLnBrk="0">
              <a:lnSpc>
                <a:spcPct val="120000"/>
              </a:lnSpc>
              <a:spcBef>
                <a:spcPts val="2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6400" b="0" i="0" u="none" strike="noStrike" cap="none" spc="0" baseline="0">
                <a:ln>
                  <a:noFill/>
                </a:ln>
                <a:solidFill>
                  <a:srgbClr val="1F1F1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4469998" marR="0" indent="-812728" algn="l" defTabSz="2101238" rtl="0" latinLnBrk="0">
              <a:lnSpc>
                <a:spcPct val="120000"/>
              </a:lnSpc>
              <a:spcBef>
                <a:spcPts val="2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6400" b="0" i="0" u="none" strike="noStrike" cap="none" spc="0" baseline="0">
                <a:ln>
                  <a:noFill/>
                </a:ln>
                <a:solidFill>
                  <a:srgbClr val="1F1F1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252000" indent="-252000" fontAlgn="ctr">
              <a:lnSpc>
                <a:spcPct val="100000"/>
              </a:lnSpc>
              <a:spcBef>
                <a:spcPts val="1800"/>
              </a:spcBef>
              <a:buClr>
                <a:srgbClr val="0070C0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2800" dirty="0">
                <a:latin typeface="+mn-lt"/>
              </a:rPr>
              <a:t>лихорадка выше 38 °</a:t>
            </a:r>
            <a:r>
              <a:rPr lang="en-US" sz="2800" dirty="0">
                <a:latin typeface="+mn-lt"/>
              </a:rPr>
              <a:t>C</a:t>
            </a:r>
            <a:r>
              <a:rPr lang="ru-RU" sz="2800" dirty="0">
                <a:latin typeface="+mn-lt"/>
              </a:rPr>
              <a:t>;</a:t>
            </a:r>
            <a:r>
              <a:rPr lang="en-US" sz="2800" dirty="0">
                <a:latin typeface="+mn-lt"/>
              </a:rPr>
              <a:t> </a:t>
            </a:r>
          </a:p>
          <a:p>
            <a:pPr marL="252000" indent="-252000" fontAlgn="ctr">
              <a:lnSpc>
                <a:spcPct val="100000"/>
              </a:lnSpc>
              <a:spcBef>
                <a:spcPts val="1800"/>
              </a:spcBef>
              <a:buClr>
                <a:srgbClr val="0070C0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2800" dirty="0">
                <a:latin typeface="+mn-lt"/>
              </a:rPr>
              <a:t>ЧДД более 22/мин; </a:t>
            </a:r>
          </a:p>
          <a:p>
            <a:pPr marL="252000" indent="-252000" fontAlgn="ctr">
              <a:lnSpc>
                <a:spcPct val="100000"/>
              </a:lnSpc>
              <a:spcBef>
                <a:spcPts val="1800"/>
              </a:spcBef>
              <a:buClr>
                <a:srgbClr val="0070C0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2800" dirty="0">
                <a:latin typeface="+mn-lt"/>
              </a:rPr>
              <a:t>одышка при физических нагрузках; </a:t>
            </a:r>
          </a:p>
          <a:p>
            <a:pPr marL="252000" indent="-252000" fontAlgn="ctr">
              <a:lnSpc>
                <a:spcPct val="100000"/>
              </a:lnSpc>
              <a:spcBef>
                <a:spcPts val="1800"/>
              </a:spcBef>
              <a:buClr>
                <a:srgbClr val="0070C0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2800" dirty="0">
                <a:latin typeface="+mn-lt"/>
              </a:rPr>
              <a:t>изменения при КТ (рентгенографии) – КТ 1-2, минимальные или средние;</a:t>
            </a:r>
          </a:p>
          <a:p>
            <a:pPr marL="252000" indent="-252000" fontAlgn="ctr">
              <a:lnSpc>
                <a:spcPct val="100000"/>
              </a:lnSpc>
              <a:spcBef>
                <a:spcPts val="1800"/>
              </a:spcBef>
              <a:buClr>
                <a:srgbClr val="0070C0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SpO</a:t>
            </a:r>
            <a:r>
              <a:rPr lang="en-US" sz="2800" baseline="-25000" dirty="0"/>
              <a:t>2</a:t>
            </a:r>
            <a:r>
              <a:rPr lang="en-US" sz="2800" dirty="0">
                <a:latin typeface="+mn-lt"/>
              </a:rPr>
              <a:t> &lt; 95%</a:t>
            </a:r>
            <a:r>
              <a:rPr lang="ru-RU" sz="2800" dirty="0">
                <a:latin typeface="+mn-lt"/>
              </a:rPr>
              <a:t>;</a:t>
            </a:r>
            <a:r>
              <a:rPr lang="en-US" sz="2800" dirty="0">
                <a:latin typeface="+mn-lt"/>
              </a:rPr>
              <a:t> </a:t>
            </a:r>
          </a:p>
          <a:p>
            <a:pPr marL="252000" indent="-252000" fontAlgn="ctr">
              <a:lnSpc>
                <a:spcPct val="100000"/>
              </a:lnSpc>
              <a:spcBef>
                <a:spcPts val="1800"/>
              </a:spcBef>
              <a:buClr>
                <a:srgbClr val="0070C0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2800" dirty="0">
                <a:latin typeface="+mn-lt"/>
              </a:rPr>
              <a:t>СРБ сыворотки крови </a:t>
            </a:r>
            <a:br>
              <a:rPr lang="ru-RU" sz="2800" dirty="0">
                <a:latin typeface="+mn-lt"/>
              </a:rPr>
            </a:br>
            <a:r>
              <a:rPr lang="ru-RU" sz="2800" dirty="0">
                <a:latin typeface="+mn-lt"/>
              </a:rPr>
              <a:t>более 10 мг/л.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687724" y="10707973"/>
            <a:ext cx="11969403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2000" indent="-252000" defTabSz="2101238" fontAlgn="ctr">
              <a:spcBef>
                <a:spcPts val="1000"/>
              </a:spcBef>
              <a:buClr>
                <a:schemeClr val="bg1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bg1"/>
                </a:solidFill>
                <a:latin typeface="+mn-lt"/>
              </a:rPr>
              <a:t>стойкая фебрильная лихорадка;</a:t>
            </a:r>
          </a:p>
          <a:p>
            <a:pPr marL="252000" indent="-252000" defTabSz="2101238" fontAlgn="ctr">
              <a:spcBef>
                <a:spcPts val="1000"/>
              </a:spcBef>
              <a:buClr>
                <a:schemeClr val="bg1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bg1"/>
                </a:solidFill>
                <a:latin typeface="+mn-lt"/>
              </a:rPr>
              <a:t>острый респираторный </a:t>
            </a:r>
            <a:r>
              <a:rPr lang="ru-RU" sz="2800" dirty="0" err="1">
                <a:solidFill>
                  <a:schemeClr val="bg1"/>
                </a:solidFill>
                <a:latin typeface="+mn-lt"/>
              </a:rPr>
              <a:t>дистресс</a:t>
            </a:r>
            <a:r>
              <a:rPr lang="ru-RU" sz="2800" dirty="0">
                <a:solidFill>
                  <a:schemeClr val="bg1"/>
                </a:solidFill>
                <a:latin typeface="+mn-lt"/>
              </a:rPr>
              <a:t>-синдром;</a:t>
            </a:r>
          </a:p>
          <a:p>
            <a:pPr marL="252000" indent="-252000" defTabSz="2101238" fontAlgn="ctr">
              <a:spcBef>
                <a:spcPts val="1000"/>
              </a:spcBef>
              <a:buClr>
                <a:schemeClr val="bg1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bg1"/>
                </a:solidFill>
                <a:latin typeface="+mn-lt"/>
              </a:rPr>
              <a:t>острая дыхательная недостаточность с необходимостью </a:t>
            </a:r>
            <a:br>
              <a:rPr lang="ru-RU" sz="2800" dirty="0">
                <a:solidFill>
                  <a:schemeClr val="bg1"/>
                </a:solidFill>
                <a:latin typeface="+mn-lt"/>
              </a:rPr>
            </a:br>
            <a:r>
              <a:rPr lang="ru-RU" sz="2800" dirty="0">
                <a:solidFill>
                  <a:schemeClr val="bg1"/>
                </a:solidFill>
                <a:latin typeface="+mn-lt"/>
              </a:rPr>
              <a:t>респираторной поддержки (инвазивная вентиляции легких); </a:t>
            </a:r>
          </a:p>
          <a:p>
            <a:pPr marL="252000" indent="-252000" defTabSz="2101238" fontAlgn="ctr">
              <a:spcBef>
                <a:spcPts val="1000"/>
              </a:spcBef>
              <a:buClr>
                <a:schemeClr val="bg1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bg1"/>
                </a:solidFill>
                <a:latin typeface="+mn-lt"/>
              </a:rPr>
              <a:t>септический шок; </a:t>
            </a:r>
          </a:p>
          <a:p>
            <a:pPr marL="252000" indent="-252000" defTabSz="2101238" fontAlgn="ctr">
              <a:spcBef>
                <a:spcPts val="1000"/>
              </a:spcBef>
              <a:buClr>
                <a:schemeClr val="bg1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2800" dirty="0" err="1">
                <a:solidFill>
                  <a:schemeClr val="bg1"/>
                </a:solidFill>
                <a:latin typeface="+mn-lt"/>
              </a:rPr>
              <a:t>полиорганная</a:t>
            </a:r>
            <a:r>
              <a:rPr lang="ru-RU" sz="2800" dirty="0">
                <a:solidFill>
                  <a:schemeClr val="bg1"/>
                </a:solidFill>
                <a:latin typeface="+mn-lt"/>
              </a:rPr>
              <a:t> недостаточность; </a:t>
            </a:r>
          </a:p>
          <a:p>
            <a:pPr marL="252000" indent="-252000" defTabSz="2101238" fontAlgn="ctr">
              <a:spcBef>
                <a:spcPts val="1000"/>
              </a:spcBef>
              <a:buClr>
                <a:schemeClr val="bg1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bg1"/>
                </a:solidFill>
                <a:latin typeface="+mn-lt"/>
              </a:rPr>
              <a:t>изменения в легких при КТ (рентгенографии) – КТ 4, </a:t>
            </a:r>
            <a:br>
              <a:rPr lang="ru-RU" sz="2800" dirty="0">
                <a:solidFill>
                  <a:schemeClr val="bg1"/>
                </a:solidFill>
                <a:latin typeface="+mn-lt"/>
              </a:rPr>
            </a:br>
            <a:r>
              <a:rPr lang="ru-RU" sz="2800" dirty="0">
                <a:solidFill>
                  <a:schemeClr val="bg1"/>
                </a:solidFill>
                <a:latin typeface="+mn-lt"/>
              </a:rPr>
              <a:t>значительные или субтотальные или картина ОРДС.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67F09DFD-E72F-C541-9478-54CDEAA2C8EA}"/>
              </a:ext>
            </a:extLst>
          </p:cNvPr>
          <p:cNvSpPr txBox="1">
            <a:spLocks/>
          </p:cNvSpPr>
          <p:nvPr/>
        </p:nvSpPr>
        <p:spPr>
          <a:xfrm>
            <a:off x="766618" y="2728188"/>
            <a:ext cx="6319982" cy="693885"/>
          </a:xfrm>
          <a:prstGeom prst="rect">
            <a:avLst/>
          </a:prstGeom>
        </p:spPr>
        <p:txBody>
          <a:bodyPr/>
          <a:lstStyle>
            <a:lvl1pPr marL="0" marR="0" indent="0" algn="l" defTabSz="2101238" rtl="0" latinLnBrk="0">
              <a:lnSpc>
                <a:spcPct val="120000"/>
              </a:lnSpc>
              <a:spcBef>
                <a:spcPts val="2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none" spc="0" baseline="0">
                <a:ln>
                  <a:noFill/>
                </a:ln>
                <a:solidFill>
                  <a:srgbClr val="1F1F1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0" algn="l" defTabSz="2101238" rtl="0" latinLnBrk="0">
              <a:lnSpc>
                <a:spcPct val="120000"/>
              </a:lnSpc>
              <a:spcBef>
                <a:spcPts val="2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none" spc="0" baseline="0">
                <a:ln>
                  <a:noFill/>
                </a:ln>
                <a:solidFill>
                  <a:srgbClr val="1F1F1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0" marR="0" indent="0" algn="l" defTabSz="2101238" rtl="0" latinLnBrk="0">
              <a:lnSpc>
                <a:spcPct val="120000"/>
              </a:lnSpc>
              <a:spcBef>
                <a:spcPts val="2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none" spc="0" baseline="0">
                <a:ln>
                  <a:noFill/>
                </a:ln>
                <a:solidFill>
                  <a:srgbClr val="1F1F1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0" marR="0" indent="0" algn="l" defTabSz="2101238" rtl="0" latinLnBrk="0">
              <a:lnSpc>
                <a:spcPct val="120000"/>
              </a:lnSpc>
              <a:spcBef>
                <a:spcPts val="2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none" spc="0" baseline="0">
                <a:ln>
                  <a:noFill/>
                </a:ln>
                <a:solidFill>
                  <a:srgbClr val="1F1F1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0" marR="0" indent="0" algn="l" defTabSz="2101238" rtl="0" latinLnBrk="0">
              <a:lnSpc>
                <a:spcPct val="120000"/>
              </a:lnSpc>
              <a:spcBef>
                <a:spcPts val="2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none" spc="0" baseline="0">
                <a:ln>
                  <a:noFill/>
                </a:ln>
                <a:solidFill>
                  <a:srgbClr val="1F1F1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3098523" marR="0" indent="-812729" algn="l" defTabSz="2101238" rtl="0" latinLnBrk="0">
              <a:lnSpc>
                <a:spcPct val="120000"/>
              </a:lnSpc>
              <a:spcBef>
                <a:spcPts val="2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6400" b="0" i="0" u="none" strike="noStrike" cap="none" spc="0" baseline="0">
                <a:ln>
                  <a:noFill/>
                </a:ln>
                <a:solidFill>
                  <a:srgbClr val="1F1F1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3555682" marR="0" indent="-812729" algn="l" defTabSz="2101238" rtl="0" latinLnBrk="0">
              <a:lnSpc>
                <a:spcPct val="120000"/>
              </a:lnSpc>
              <a:spcBef>
                <a:spcPts val="2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6400" b="0" i="0" u="none" strike="noStrike" cap="none" spc="0" baseline="0">
                <a:ln>
                  <a:noFill/>
                </a:ln>
                <a:solidFill>
                  <a:srgbClr val="1F1F1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4012840" marR="0" indent="-812728" algn="l" defTabSz="2101238" rtl="0" latinLnBrk="0">
              <a:lnSpc>
                <a:spcPct val="120000"/>
              </a:lnSpc>
              <a:spcBef>
                <a:spcPts val="2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6400" b="0" i="0" u="none" strike="noStrike" cap="none" spc="0" baseline="0">
                <a:ln>
                  <a:noFill/>
                </a:ln>
                <a:solidFill>
                  <a:srgbClr val="1F1F1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4469998" marR="0" indent="-812728" algn="l" defTabSz="2101238" rtl="0" latinLnBrk="0">
              <a:lnSpc>
                <a:spcPct val="120000"/>
              </a:lnSpc>
              <a:spcBef>
                <a:spcPts val="2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6400" b="0" i="0" u="none" strike="noStrike" cap="none" spc="0" baseline="0">
                <a:ln>
                  <a:noFill/>
                </a:ln>
                <a:solidFill>
                  <a:srgbClr val="1F1F1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lvl="0" algn="ctr" defTabSz="2101265">
              <a:lnSpc>
                <a:spcPct val="100000"/>
              </a:lnSpc>
              <a:spcBef>
                <a:spcPts val="0"/>
              </a:spcBef>
            </a:pPr>
            <a:r>
              <a:rPr lang="ru-RU" sz="3600" b="1" dirty="0">
                <a:solidFill>
                  <a:srgbClr val="00B050"/>
                </a:solidFill>
                <a:latin typeface="Arial"/>
              </a:rPr>
              <a:t>ЛЕГКОЕ ТЕЧЕНИЕ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F184FE2D-2A01-3C4D-B4E5-B63BB053579C}"/>
              </a:ext>
            </a:extLst>
          </p:cNvPr>
          <p:cNvSpPr txBox="1">
            <a:spLocks/>
          </p:cNvSpPr>
          <p:nvPr/>
        </p:nvSpPr>
        <p:spPr>
          <a:xfrm>
            <a:off x="766618" y="7397170"/>
            <a:ext cx="6319982" cy="1303485"/>
          </a:xfrm>
          <a:prstGeom prst="rect">
            <a:avLst/>
          </a:prstGeom>
        </p:spPr>
        <p:txBody>
          <a:bodyPr/>
          <a:lstStyle>
            <a:lvl1pPr marL="0" marR="0" indent="0" algn="l" defTabSz="2101238" rtl="0" latinLnBrk="0">
              <a:lnSpc>
                <a:spcPct val="120000"/>
              </a:lnSpc>
              <a:spcBef>
                <a:spcPts val="2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none" spc="0" baseline="0">
                <a:ln>
                  <a:noFill/>
                </a:ln>
                <a:solidFill>
                  <a:srgbClr val="1F1F1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0" algn="l" defTabSz="2101238" rtl="0" latinLnBrk="0">
              <a:lnSpc>
                <a:spcPct val="120000"/>
              </a:lnSpc>
              <a:spcBef>
                <a:spcPts val="2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none" spc="0" baseline="0">
                <a:ln>
                  <a:noFill/>
                </a:ln>
                <a:solidFill>
                  <a:srgbClr val="1F1F1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0" marR="0" indent="0" algn="l" defTabSz="2101238" rtl="0" latinLnBrk="0">
              <a:lnSpc>
                <a:spcPct val="120000"/>
              </a:lnSpc>
              <a:spcBef>
                <a:spcPts val="2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none" spc="0" baseline="0">
                <a:ln>
                  <a:noFill/>
                </a:ln>
                <a:solidFill>
                  <a:srgbClr val="1F1F1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0" marR="0" indent="0" algn="l" defTabSz="2101238" rtl="0" latinLnBrk="0">
              <a:lnSpc>
                <a:spcPct val="120000"/>
              </a:lnSpc>
              <a:spcBef>
                <a:spcPts val="2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none" spc="0" baseline="0">
                <a:ln>
                  <a:noFill/>
                </a:ln>
                <a:solidFill>
                  <a:srgbClr val="1F1F1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0" marR="0" indent="0" algn="l" defTabSz="2101238" rtl="0" latinLnBrk="0">
              <a:lnSpc>
                <a:spcPct val="120000"/>
              </a:lnSpc>
              <a:spcBef>
                <a:spcPts val="2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none" spc="0" baseline="0">
                <a:ln>
                  <a:noFill/>
                </a:ln>
                <a:solidFill>
                  <a:srgbClr val="1F1F1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3098523" marR="0" indent="-812729" algn="l" defTabSz="2101238" rtl="0" latinLnBrk="0">
              <a:lnSpc>
                <a:spcPct val="120000"/>
              </a:lnSpc>
              <a:spcBef>
                <a:spcPts val="2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6400" b="0" i="0" u="none" strike="noStrike" cap="none" spc="0" baseline="0">
                <a:ln>
                  <a:noFill/>
                </a:ln>
                <a:solidFill>
                  <a:srgbClr val="1F1F1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3555682" marR="0" indent="-812729" algn="l" defTabSz="2101238" rtl="0" latinLnBrk="0">
              <a:lnSpc>
                <a:spcPct val="120000"/>
              </a:lnSpc>
              <a:spcBef>
                <a:spcPts val="2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6400" b="0" i="0" u="none" strike="noStrike" cap="none" spc="0" baseline="0">
                <a:ln>
                  <a:noFill/>
                </a:ln>
                <a:solidFill>
                  <a:srgbClr val="1F1F1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4012840" marR="0" indent="-812728" algn="l" defTabSz="2101238" rtl="0" latinLnBrk="0">
              <a:lnSpc>
                <a:spcPct val="120000"/>
              </a:lnSpc>
              <a:spcBef>
                <a:spcPts val="2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6400" b="0" i="0" u="none" strike="noStrike" cap="none" spc="0" baseline="0">
                <a:ln>
                  <a:noFill/>
                </a:ln>
                <a:solidFill>
                  <a:srgbClr val="1F1F1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4469998" marR="0" indent="-812728" algn="l" defTabSz="2101238" rtl="0" latinLnBrk="0">
              <a:lnSpc>
                <a:spcPct val="120000"/>
              </a:lnSpc>
              <a:spcBef>
                <a:spcPts val="2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6400" b="0" i="0" u="none" strike="noStrike" cap="none" spc="0" baseline="0">
                <a:ln>
                  <a:noFill/>
                </a:ln>
                <a:solidFill>
                  <a:srgbClr val="1F1F1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lvl="0" algn="ctr" defTabSz="2101265">
              <a:lnSpc>
                <a:spcPct val="100000"/>
              </a:lnSpc>
              <a:spcBef>
                <a:spcPts val="0"/>
              </a:spcBef>
            </a:pPr>
            <a:r>
              <a:rPr lang="ru-RU" sz="3600" b="1" dirty="0">
                <a:solidFill>
                  <a:srgbClr val="0070C0"/>
                </a:solidFill>
                <a:latin typeface="Arial"/>
              </a:rPr>
              <a:t>СРЕДНЕТЯЖЕЛОЕ ТЕЧЕНИЕ 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73CC7248-2958-2A49-AD79-EA0328D13BE0}"/>
              </a:ext>
            </a:extLst>
          </p:cNvPr>
          <p:cNvSpPr txBox="1">
            <a:spLocks/>
          </p:cNvSpPr>
          <p:nvPr/>
        </p:nvSpPr>
        <p:spPr>
          <a:xfrm>
            <a:off x="8334433" y="2728188"/>
            <a:ext cx="12877787" cy="693885"/>
          </a:xfrm>
          <a:prstGeom prst="rect">
            <a:avLst/>
          </a:prstGeom>
        </p:spPr>
        <p:txBody>
          <a:bodyPr/>
          <a:lstStyle>
            <a:lvl1pPr marL="0" marR="0" indent="0" algn="l" defTabSz="2101238" rtl="0" latinLnBrk="0">
              <a:lnSpc>
                <a:spcPct val="120000"/>
              </a:lnSpc>
              <a:spcBef>
                <a:spcPts val="2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none" spc="0" baseline="0">
                <a:ln>
                  <a:noFill/>
                </a:ln>
                <a:solidFill>
                  <a:srgbClr val="1F1F1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0" algn="l" defTabSz="2101238" rtl="0" latinLnBrk="0">
              <a:lnSpc>
                <a:spcPct val="120000"/>
              </a:lnSpc>
              <a:spcBef>
                <a:spcPts val="2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none" spc="0" baseline="0">
                <a:ln>
                  <a:noFill/>
                </a:ln>
                <a:solidFill>
                  <a:srgbClr val="1F1F1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0" marR="0" indent="0" algn="l" defTabSz="2101238" rtl="0" latinLnBrk="0">
              <a:lnSpc>
                <a:spcPct val="120000"/>
              </a:lnSpc>
              <a:spcBef>
                <a:spcPts val="2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none" spc="0" baseline="0">
                <a:ln>
                  <a:noFill/>
                </a:ln>
                <a:solidFill>
                  <a:srgbClr val="1F1F1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0" marR="0" indent="0" algn="l" defTabSz="2101238" rtl="0" latinLnBrk="0">
              <a:lnSpc>
                <a:spcPct val="120000"/>
              </a:lnSpc>
              <a:spcBef>
                <a:spcPts val="2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none" spc="0" baseline="0">
                <a:ln>
                  <a:noFill/>
                </a:ln>
                <a:solidFill>
                  <a:srgbClr val="1F1F1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0" marR="0" indent="0" algn="l" defTabSz="2101238" rtl="0" latinLnBrk="0">
              <a:lnSpc>
                <a:spcPct val="120000"/>
              </a:lnSpc>
              <a:spcBef>
                <a:spcPts val="2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none" spc="0" baseline="0">
                <a:ln>
                  <a:noFill/>
                </a:ln>
                <a:solidFill>
                  <a:srgbClr val="1F1F1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3098523" marR="0" indent="-812729" algn="l" defTabSz="2101238" rtl="0" latinLnBrk="0">
              <a:lnSpc>
                <a:spcPct val="120000"/>
              </a:lnSpc>
              <a:spcBef>
                <a:spcPts val="2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6400" b="0" i="0" u="none" strike="noStrike" cap="none" spc="0" baseline="0">
                <a:ln>
                  <a:noFill/>
                </a:ln>
                <a:solidFill>
                  <a:srgbClr val="1F1F1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3555682" marR="0" indent="-812729" algn="l" defTabSz="2101238" rtl="0" latinLnBrk="0">
              <a:lnSpc>
                <a:spcPct val="120000"/>
              </a:lnSpc>
              <a:spcBef>
                <a:spcPts val="2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6400" b="0" i="0" u="none" strike="noStrike" cap="none" spc="0" baseline="0">
                <a:ln>
                  <a:noFill/>
                </a:ln>
                <a:solidFill>
                  <a:srgbClr val="1F1F1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4012840" marR="0" indent="-812728" algn="l" defTabSz="2101238" rtl="0" latinLnBrk="0">
              <a:lnSpc>
                <a:spcPct val="120000"/>
              </a:lnSpc>
              <a:spcBef>
                <a:spcPts val="2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6400" b="0" i="0" u="none" strike="noStrike" cap="none" spc="0" baseline="0">
                <a:ln>
                  <a:noFill/>
                </a:ln>
                <a:solidFill>
                  <a:srgbClr val="1F1F1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4469998" marR="0" indent="-812728" algn="l" defTabSz="2101238" rtl="0" latinLnBrk="0">
              <a:lnSpc>
                <a:spcPct val="120000"/>
              </a:lnSpc>
              <a:spcBef>
                <a:spcPts val="2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6400" b="0" i="0" u="none" strike="noStrike" cap="none" spc="0" baseline="0">
                <a:ln>
                  <a:noFill/>
                </a:ln>
                <a:solidFill>
                  <a:srgbClr val="1F1F1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lvl="0" algn="ctr" defTabSz="2101265">
              <a:lnSpc>
                <a:spcPct val="100000"/>
              </a:lnSpc>
              <a:spcBef>
                <a:spcPts val="0"/>
              </a:spcBef>
            </a:pPr>
            <a:r>
              <a:rPr lang="ru-RU" sz="3600" b="1" dirty="0">
                <a:solidFill>
                  <a:srgbClr val="FF0000"/>
                </a:solidFill>
                <a:latin typeface="Arial"/>
              </a:rPr>
              <a:t>ТЯЖЕЛОЕ ТЕЧЕНИЕ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61203045-14A5-6D41-B419-7B59063E1EBC}"/>
              </a:ext>
            </a:extLst>
          </p:cNvPr>
          <p:cNvSpPr txBox="1">
            <a:spLocks/>
          </p:cNvSpPr>
          <p:nvPr/>
        </p:nvSpPr>
        <p:spPr>
          <a:xfrm>
            <a:off x="8334433" y="9751221"/>
            <a:ext cx="12877786" cy="693885"/>
          </a:xfrm>
          <a:prstGeom prst="rect">
            <a:avLst/>
          </a:prstGeom>
        </p:spPr>
        <p:txBody>
          <a:bodyPr/>
          <a:lstStyle>
            <a:lvl1pPr marL="0" marR="0" indent="0" algn="l" defTabSz="2101238" rtl="0" latinLnBrk="0">
              <a:lnSpc>
                <a:spcPct val="120000"/>
              </a:lnSpc>
              <a:spcBef>
                <a:spcPts val="2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none" spc="0" baseline="0">
                <a:ln>
                  <a:noFill/>
                </a:ln>
                <a:solidFill>
                  <a:srgbClr val="1F1F1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0" algn="l" defTabSz="2101238" rtl="0" latinLnBrk="0">
              <a:lnSpc>
                <a:spcPct val="120000"/>
              </a:lnSpc>
              <a:spcBef>
                <a:spcPts val="2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none" spc="0" baseline="0">
                <a:ln>
                  <a:noFill/>
                </a:ln>
                <a:solidFill>
                  <a:srgbClr val="1F1F1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0" marR="0" indent="0" algn="l" defTabSz="2101238" rtl="0" latinLnBrk="0">
              <a:lnSpc>
                <a:spcPct val="120000"/>
              </a:lnSpc>
              <a:spcBef>
                <a:spcPts val="2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none" spc="0" baseline="0">
                <a:ln>
                  <a:noFill/>
                </a:ln>
                <a:solidFill>
                  <a:srgbClr val="1F1F1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0" marR="0" indent="0" algn="l" defTabSz="2101238" rtl="0" latinLnBrk="0">
              <a:lnSpc>
                <a:spcPct val="120000"/>
              </a:lnSpc>
              <a:spcBef>
                <a:spcPts val="2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none" spc="0" baseline="0">
                <a:ln>
                  <a:noFill/>
                </a:ln>
                <a:solidFill>
                  <a:srgbClr val="1F1F1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0" marR="0" indent="0" algn="l" defTabSz="2101238" rtl="0" latinLnBrk="0">
              <a:lnSpc>
                <a:spcPct val="120000"/>
              </a:lnSpc>
              <a:spcBef>
                <a:spcPts val="2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none" spc="0" baseline="0">
                <a:ln>
                  <a:noFill/>
                </a:ln>
                <a:solidFill>
                  <a:srgbClr val="1F1F1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3098523" marR="0" indent="-812729" algn="l" defTabSz="2101238" rtl="0" latinLnBrk="0">
              <a:lnSpc>
                <a:spcPct val="120000"/>
              </a:lnSpc>
              <a:spcBef>
                <a:spcPts val="2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6400" b="0" i="0" u="none" strike="noStrike" cap="none" spc="0" baseline="0">
                <a:ln>
                  <a:noFill/>
                </a:ln>
                <a:solidFill>
                  <a:srgbClr val="1F1F1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3555682" marR="0" indent="-812729" algn="l" defTabSz="2101238" rtl="0" latinLnBrk="0">
              <a:lnSpc>
                <a:spcPct val="120000"/>
              </a:lnSpc>
              <a:spcBef>
                <a:spcPts val="2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6400" b="0" i="0" u="none" strike="noStrike" cap="none" spc="0" baseline="0">
                <a:ln>
                  <a:noFill/>
                </a:ln>
                <a:solidFill>
                  <a:srgbClr val="1F1F1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4012840" marR="0" indent="-812728" algn="l" defTabSz="2101238" rtl="0" latinLnBrk="0">
              <a:lnSpc>
                <a:spcPct val="120000"/>
              </a:lnSpc>
              <a:spcBef>
                <a:spcPts val="2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6400" b="0" i="0" u="none" strike="noStrike" cap="none" spc="0" baseline="0">
                <a:ln>
                  <a:noFill/>
                </a:ln>
                <a:solidFill>
                  <a:srgbClr val="1F1F1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4469998" marR="0" indent="-812728" algn="l" defTabSz="2101238" rtl="0" latinLnBrk="0">
              <a:lnSpc>
                <a:spcPct val="120000"/>
              </a:lnSpc>
              <a:spcBef>
                <a:spcPts val="2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6400" b="0" i="0" u="none" strike="noStrike" cap="none" spc="0" baseline="0">
                <a:ln>
                  <a:noFill/>
                </a:ln>
                <a:solidFill>
                  <a:srgbClr val="1F1F1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lvl="0" algn="ctr" defTabSz="2101265">
              <a:lnSpc>
                <a:spcPct val="100000"/>
              </a:lnSpc>
              <a:spcBef>
                <a:spcPts val="0"/>
              </a:spcBef>
            </a:pPr>
            <a:r>
              <a:rPr lang="ru-RU" sz="3600" b="1" dirty="0">
                <a:solidFill>
                  <a:srgbClr val="C00000"/>
                </a:solidFill>
                <a:latin typeface="Arial"/>
              </a:rPr>
              <a:t>КРАЙНЕ ТЯЖЕЛОЕ ТЕЧЕНИЕ 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6C43A10-174E-EE4F-839C-3214BFF0BBE5}"/>
              </a:ext>
            </a:extLst>
          </p:cNvPr>
          <p:cNvCxnSpPr>
            <a:cxnSpLocks/>
          </p:cNvCxnSpPr>
          <p:nvPr/>
        </p:nvCxnSpPr>
        <p:spPr>
          <a:xfrm>
            <a:off x="804860" y="2236788"/>
            <a:ext cx="12039600" cy="0"/>
          </a:xfrm>
          <a:prstGeom prst="line">
            <a:avLst/>
          </a:prstGeom>
          <a:noFill/>
          <a:ln w="190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63E4063-B197-034C-B464-D3989FA27CE1}"/>
              </a:ext>
            </a:extLst>
          </p:cNvPr>
          <p:cNvCxnSpPr>
            <a:cxnSpLocks/>
          </p:cNvCxnSpPr>
          <p:nvPr/>
        </p:nvCxnSpPr>
        <p:spPr>
          <a:xfrm>
            <a:off x="804860" y="2197823"/>
            <a:ext cx="3263901" cy="0"/>
          </a:xfrm>
          <a:prstGeom prst="line">
            <a:avLst/>
          </a:prstGeom>
          <a:noFill/>
          <a:ln w="73025" cap="flat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187330364"/>
      </p:ext>
    </p:extLst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62" name="Объект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169" name="Слайд think-cell" r:id="rId5" imgW="360" imgH="360" progId="">
                  <p:embed/>
                </p:oleObj>
              </mc:Choice>
              <mc:Fallback>
                <p:oleObj name="Слайд think-cell" r:id="rId5" imgW="360" imgH="360" progId="">
                  <p:embed/>
                  <p:pic>
                    <p:nvPicPr>
                      <p:cNvPr id="92162" name="Объект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33"/>
          <p:cNvCxnSpPr>
            <a:cxnSpLocks/>
          </p:cNvCxnSpPr>
          <p:nvPr/>
        </p:nvCxnSpPr>
        <p:spPr>
          <a:xfrm>
            <a:off x="876300" y="1993898"/>
            <a:ext cx="9438132" cy="0"/>
          </a:xfrm>
          <a:prstGeom prst="line">
            <a:avLst/>
          </a:prstGeom>
          <a:noFill/>
          <a:ln w="190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Straight Connector 34"/>
          <p:cNvCxnSpPr>
            <a:cxnSpLocks/>
          </p:cNvCxnSpPr>
          <p:nvPr/>
        </p:nvCxnSpPr>
        <p:spPr>
          <a:xfrm>
            <a:off x="876300" y="1962148"/>
            <a:ext cx="3263901" cy="0"/>
          </a:xfrm>
          <a:prstGeom prst="line">
            <a:avLst/>
          </a:prstGeom>
          <a:noFill/>
          <a:ln w="73025" cap="flat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TextBox 77"/>
          <p:cNvSpPr/>
          <p:nvPr/>
        </p:nvSpPr>
        <p:spPr>
          <a:xfrm>
            <a:off x="755650" y="696913"/>
            <a:ext cx="2681288" cy="30162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0" tIns="0" rIns="0" bIns="0" compatLnSpc="0">
            <a:spAutoFit/>
          </a:bodyPr>
          <a:lstStyle/>
          <a:p>
            <a:pPr defTabSz="2101265" eaLnBrk="1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/>
            </a:pPr>
            <a:r>
              <a:rPr lang="ru-RU" sz="2200" b="1" kern="0" dirty="0">
                <a:latin typeface="Arial" pitchFamily="34"/>
                <a:ea typeface="Calibri" pitchFamily="2"/>
                <a:cs typeface="Arial" pitchFamily="34"/>
                <a:sym typeface="Open Sans"/>
              </a:rPr>
              <a:t>Приложение 8</a:t>
            </a:r>
          </a:p>
        </p:txBody>
      </p:sp>
      <p:graphicFrame>
        <p:nvGraphicFramePr>
          <p:cNvPr id="1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461988"/>
              </p:ext>
            </p:extLst>
          </p:nvPr>
        </p:nvGraphicFramePr>
        <p:xfrm>
          <a:off x="976313" y="2423024"/>
          <a:ext cx="20116800" cy="12033859"/>
        </p:xfrm>
        <a:graphic>
          <a:graphicData uri="http://schemas.openxmlformats.org/drawingml/2006/table">
            <a:tbl>
              <a:tblPr/>
              <a:tblGrid>
                <a:gridCol w="25689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65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520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091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82650">
                <a:tc>
                  <a:txBody>
                    <a:bodyPr/>
                    <a:lstStyle/>
                    <a:p>
                      <a:pPr marL="107950" marR="0" lvl="0" indent="0" algn="ctr" defTabSz="21002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Helvetica" pitchFamily="34" charset="0"/>
                        </a:rPr>
                        <a:t>Препарат (МНН) </a:t>
                      </a:r>
                      <a:endParaRPr kumimoji="0" lang="ru-RU" sz="3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  <a:sym typeface="Helvetica" pitchFamily="34" charset="0"/>
                      </a:endParaRPr>
                    </a:p>
                  </a:txBody>
                  <a:tcPr marL="144000" marR="144000" marT="144000" marB="144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0" lvl="0" indent="0" algn="ctr" defTabSz="21002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Helvetica" pitchFamily="34" charset="0"/>
                        </a:rPr>
                        <a:t>Формы выпуска </a:t>
                      </a:r>
                      <a:endParaRPr kumimoji="0" lang="ru-RU" sz="3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  <a:sym typeface="Helvetica" pitchFamily="34" charset="0"/>
                      </a:endParaRPr>
                    </a:p>
                  </a:txBody>
                  <a:tcPr marL="144000" marR="144000" marT="144000" marB="144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0" lvl="0" indent="0" algn="ctr" defTabSz="21002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Helvetica" pitchFamily="34" charset="0"/>
                        </a:rPr>
                        <a:t>Схемы назначения </a:t>
                      </a:r>
                      <a:endParaRPr kumimoji="0" lang="ru-RU" sz="3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  <a:sym typeface="Helvetica" pitchFamily="34" charset="0"/>
                      </a:endParaRPr>
                    </a:p>
                  </a:txBody>
                  <a:tcPr marL="144000" marR="144000" marT="144000" marB="144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0" lvl="0" indent="0" algn="ctr" defTabSz="21002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Helvetica" pitchFamily="34" charset="0"/>
                        </a:rPr>
                        <a:t>Противопоказания</a:t>
                      </a:r>
                      <a:endParaRPr kumimoji="0" lang="ru-RU" sz="3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  <a:sym typeface="Helvetica" pitchFamily="34" charset="0"/>
                      </a:endParaRPr>
                    </a:p>
                  </a:txBody>
                  <a:tcPr marL="144000" marR="144000" marT="144000" marB="144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8823">
                <a:tc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Helvetica" pitchFamily="34" charset="0"/>
                        </a:rPr>
                        <a:t>Олокизумаб</a:t>
                      </a:r>
                      <a:endParaRPr kumimoji="0" lang="ru-RU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Helvetica" pitchFamily="34" charset="0"/>
                      </a:endParaRPr>
                    </a:p>
                  </a:txBody>
                  <a:tcPr marL="144000" marR="144000" marT="144000" marB="144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Helvetica" pitchFamily="34" charset="0"/>
                        </a:rPr>
                        <a:t>Раствор для подкожного введения</a:t>
                      </a:r>
                    </a:p>
                  </a:txBody>
                  <a:tcPr marL="144000" marR="144000" marT="144000" marB="144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160 мг/мл – 0,4 мл </a:t>
                      </a:r>
                    </a:p>
                    <a:p>
                      <a: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подкожно однократно.</a:t>
                      </a:r>
                      <a:endParaRPr lang="ru-RU" sz="2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38100" marT="8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Symbol" pitchFamily="2" charset="2"/>
                        <a:buNone/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Сепсис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подтвержденный патогенами, </a:t>
                      </a:r>
                      <a:b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отличными от COVID-19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Symbol" pitchFamily="2" charset="2"/>
                        <a:buNone/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Гиперчувствительность к любому компоненту препарата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Symbol" pitchFamily="2" charset="2"/>
                        <a:buNone/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Вирусный гепатит В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Symbol" pitchFamily="2" charset="2"/>
                        <a:buNone/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Сопутствующие заболевания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b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связанные с неблагоприятным прогнозом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Symbol" pitchFamily="2" charset="2"/>
                        <a:buNone/>
                      </a:pPr>
                      <a:r>
                        <a:rPr lang="ru-RU" sz="20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Иммуносупрессивная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терапия </a:t>
                      </a:r>
                      <a:b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 трансплантации органов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Symbol" pitchFamily="2" charset="2"/>
                        <a:buNone/>
                      </a:pPr>
                      <a:r>
                        <a:rPr lang="ru-RU" sz="20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Нейтропения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составляет &lt; 0,5*10</a:t>
                      </a:r>
                      <a:r>
                        <a:rPr lang="ru-RU" sz="2000" b="1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/л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Symbol" pitchFamily="2" charset="2"/>
                        <a:buNone/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активности АСТ или АЛТ более чем в 5 раз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Symbol" pitchFamily="2" charset="2"/>
                        <a:buNone/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Тромбоцитопения &lt; 50*10</a:t>
                      </a:r>
                      <a:r>
                        <a:rPr lang="ru-RU" sz="2000" b="1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/л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Symbol" pitchFamily="2" charset="2"/>
                        <a:buNone/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 беременности и лактации нежелательны</a:t>
                      </a:r>
                    </a:p>
                  </a:txBody>
                  <a:tcPr marL="137160" marR="38100" marT="8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005232"/>
                  </a:ext>
                </a:extLst>
              </a:tr>
              <a:tr h="1122948">
                <a:tc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200" b="1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Левилимаб</a:t>
                      </a:r>
                      <a:endParaRPr kumimoji="0" lang="ru-RU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Helvetica" pitchFamily="34" charset="0"/>
                      </a:endParaRPr>
                    </a:p>
                  </a:txBody>
                  <a:tcPr marL="144000" marR="144000" marT="144000" marB="144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324 мг (два </a:t>
                      </a:r>
                      <a:r>
                        <a:rPr lang="ru-RU" sz="22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преднаполненных</a:t>
                      </a:r>
                      <a: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шприца по 162 мг/0,9 мл) подкожно однократно.</a:t>
                      </a:r>
                      <a:endParaRPr lang="ru-RU" sz="2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38100" marT="8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1504882"/>
                  </a:ext>
                </a:extLst>
              </a:tr>
              <a:tr h="2439746">
                <a:tc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200" b="1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Тоцилизумаб</a:t>
                      </a:r>
                      <a:r>
                        <a:rPr lang="ru-RU" sz="2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</a:t>
                      </a:r>
                      <a:endParaRPr kumimoji="0" lang="ru-RU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Helvetica" pitchFamily="34" charset="0"/>
                      </a:endParaRPr>
                    </a:p>
                  </a:txBody>
                  <a:tcPr marL="144000" marR="144000" marT="144000" marB="144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Концентрат для </a:t>
                      </a:r>
                      <a:r>
                        <a:rPr lang="ru-RU" sz="22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приготов-ления</a:t>
                      </a:r>
                      <a: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раствора для </a:t>
                      </a:r>
                      <a:r>
                        <a:rPr lang="ru-RU" sz="22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инфузий</a:t>
                      </a:r>
                      <a: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</a:t>
                      </a:r>
                      <a:endParaRPr kumimoji="0" lang="ru-RU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Helvetica" pitchFamily="34" charset="0"/>
                      </a:endParaRPr>
                    </a:p>
                  </a:txBody>
                  <a:tcPr marL="144000" marR="144000" marT="144000" marB="144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4-8 мг/кг/введение </a:t>
                      </a:r>
                    </a:p>
                    <a:p>
                      <a:r>
                        <a:rPr lang="ru-RU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400 мг разводят в 100 мл 0,9% раствора </a:t>
                      </a:r>
                      <a:r>
                        <a:rPr lang="ru-RU" sz="2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NaCl</a:t>
                      </a:r>
                      <a:r>
                        <a:rPr lang="ru-RU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br>
                        <a:rPr lang="ru-RU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вводят внутривенно </a:t>
                      </a:r>
                      <a:r>
                        <a:rPr lang="ru-RU" sz="2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капельно</a:t>
                      </a:r>
                      <a:r>
                        <a:rPr lang="ru-RU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 течение 60 минут.</a:t>
                      </a:r>
                    </a:p>
                    <a:p>
                      <a:r>
                        <a:rPr lang="ru-RU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Вводить не более 800 мг.</a:t>
                      </a:r>
                    </a:p>
                    <a:p>
                      <a:r>
                        <a:rPr lang="ru-RU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 недостаточном эффекте </a:t>
                      </a:r>
                      <a:br>
                        <a:rPr lang="ru-RU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повторить введение через 12 ч*. </a:t>
                      </a:r>
                    </a:p>
                  </a:txBody>
                  <a:tcPr marL="137160" marR="38100" marT="8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Symbol" pitchFamily="2" charset="2"/>
                        <a:buNone/>
                      </a:pP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38100" marT="8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3021672"/>
                  </a:ext>
                </a:extLst>
              </a:tr>
              <a:tr h="2829867">
                <a:tc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200" b="1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Сарилумаб</a:t>
                      </a:r>
                      <a:endParaRPr kumimoji="0" lang="ru-RU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Helvetica" pitchFamily="34" charset="0"/>
                      </a:endParaRPr>
                    </a:p>
                  </a:txBody>
                  <a:tcPr marL="144000" marR="144000" marT="144000" marB="144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Раствор в шприц-ручке</a:t>
                      </a:r>
                      <a:endParaRPr kumimoji="0" lang="ru-RU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Helvetica" pitchFamily="34" charset="0"/>
                      </a:endParaRPr>
                    </a:p>
                  </a:txBody>
                  <a:tcPr marL="144000" marR="144000" marT="144000" marB="144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200 мг или 400 мг </a:t>
                      </a:r>
                      <a:b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</a:br>
                      <a: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(предварительно заполненную шприц-ручку </a:t>
                      </a:r>
                      <a:b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</a:br>
                      <a: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в дозировке 200 мг (1 или 2 шприца в зависимости от дозы)) развести в 100 мл 0,9% раствора </a:t>
                      </a:r>
                      <a:r>
                        <a:rPr lang="ru-RU" sz="22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NaCl</a:t>
                      </a:r>
                      <a: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, </a:t>
                      </a:r>
                      <a:b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</a:br>
                      <a: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вводить в/в </a:t>
                      </a:r>
                      <a:r>
                        <a:rPr lang="ru-RU" sz="22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капельно</a:t>
                      </a:r>
                      <a: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в течение 60 минут, </a:t>
                      </a:r>
                      <a:b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</a:br>
                      <a: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при недостаточном эффекте </a:t>
                      </a:r>
                      <a:b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</a:br>
                      <a: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повторить введение через 12 ч.</a:t>
                      </a:r>
                      <a:endParaRPr lang="ru-RU" sz="2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38100" marT="8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Symbol" pitchFamily="2" charset="2"/>
                        <a:buNone/>
                      </a:pP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38100" marT="8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499770"/>
                  </a:ext>
                </a:extLst>
              </a:tr>
              <a:tr h="449179">
                <a:tc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200" b="1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Канакинумаб</a:t>
                      </a:r>
                      <a:endParaRPr kumimoji="0" lang="ru-RU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Helvetica" pitchFamily="34" charset="0"/>
                      </a:endParaRPr>
                    </a:p>
                  </a:txBody>
                  <a:tcPr marL="144000" marR="144000" marT="144000" marB="144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2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Лиофилизат</a:t>
                      </a:r>
                      <a:endParaRPr kumimoji="0" lang="ru-RU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Helvetica" pitchFamily="34" charset="0"/>
                      </a:endParaRPr>
                    </a:p>
                  </a:txBody>
                  <a:tcPr marL="144000" marR="144000" marT="144000" marB="144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Канакинумаб</a:t>
                      </a:r>
                      <a: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 4-8 мг/кг </a:t>
                      </a:r>
                    </a:p>
                    <a:p>
                      <a: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150 мг </a:t>
                      </a:r>
                      <a:r>
                        <a:rPr lang="ru-RU" sz="22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лиофилизата</a:t>
                      </a:r>
                      <a: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растворяют в 1 мл воды для инъекций. Приготовленный концентрат вводят </a:t>
                      </a:r>
                      <a:b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</a:br>
                      <a: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во флакон с 250 мл 5% раствора глюкозы. </a:t>
                      </a:r>
                      <a:b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</a:br>
                      <a: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Не встряхивают. </a:t>
                      </a:r>
                    </a:p>
                    <a:p>
                      <a: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Доза </a:t>
                      </a:r>
                      <a:r>
                        <a:rPr lang="ru-RU" sz="22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канакинумаба</a:t>
                      </a:r>
                      <a: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(объем концентрата </a:t>
                      </a:r>
                      <a:b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</a:br>
                      <a: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для приготовления раствора (150 мг/мл)</a:t>
                      </a:r>
                    </a:p>
                    <a:p>
                      <a: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750 мг - 5 мл;</a:t>
                      </a:r>
                    </a:p>
                    <a:p>
                      <a: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600 мг- 4 мл;</a:t>
                      </a:r>
                    </a:p>
                    <a:p>
                      <a: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450 мг - 3 мл;</a:t>
                      </a:r>
                    </a:p>
                  </a:txBody>
                  <a:tcPr marL="137160" marR="38100" marT="8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Symbol" pitchFamily="2" charset="2"/>
                        <a:buNone/>
                      </a:pP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38100" marT="8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192729"/>
                  </a:ext>
                </a:extLst>
              </a:tr>
            </a:tbl>
          </a:graphicData>
        </a:graphic>
      </p:graphicFrame>
      <p:sp>
        <p:nvSpPr>
          <p:cNvPr id="13" name="TextBox 77"/>
          <p:cNvSpPr txBox="1"/>
          <p:nvPr/>
        </p:nvSpPr>
        <p:spPr>
          <a:xfrm>
            <a:off x="2969482" y="513998"/>
            <a:ext cx="12980987" cy="110807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90000"/>
              </a:lnSpc>
            </a:pPr>
            <a:r>
              <a:rPr lang="ru-RU" b="1" dirty="0">
                <a:latin typeface="+mn-lt"/>
              </a:rPr>
              <a:t>Препараты </a:t>
            </a:r>
            <a:r>
              <a:rPr lang="ru-RU" b="1" dirty="0">
                <a:solidFill>
                  <a:srgbClr val="C00000"/>
                </a:solidFill>
                <a:latin typeface="+mn-lt"/>
              </a:rPr>
              <a:t>упреждающей противовоспалительной </a:t>
            </a:r>
            <a:r>
              <a:rPr lang="ru-RU" b="1" dirty="0">
                <a:latin typeface="+mn-lt"/>
              </a:rPr>
              <a:t>терапии COVID-19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[2]</a:t>
            </a:r>
            <a:endParaRPr lang="ru-RU" b="1" dirty="0">
              <a:solidFill>
                <a:srgbClr val="353535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746615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62" name="Объект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193" name="Слайд think-cell" r:id="rId5" imgW="360" imgH="360" progId="">
                  <p:embed/>
                </p:oleObj>
              </mc:Choice>
              <mc:Fallback>
                <p:oleObj name="Слайд think-cell" r:id="rId5" imgW="360" imgH="360" progId="">
                  <p:embed/>
                  <p:pic>
                    <p:nvPicPr>
                      <p:cNvPr id="92162" name="Объект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33"/>
          <p:cNvCxnSpPr>
            <a:cxnSpLocks/>
          </p:cNvCxnSpPr>
          <p:nvPr/>
        </p:nvCxnSpPr>
        <p:spPr>
          <a:xfrm>
            <a:off x="876300" y="1993898"/>
            <a:ext cx="9438132" cy="0"/>
          </a:xfrm>
          <a:prstGeom prst="line">
            <a:avLst/>
          </a:prstGeom>
          <a:noFill/>
          <a:ln w="190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Straight Connector 34"/>
          <p:cNvCxnSpPr>
            <a:cxnSpLocks/>
          </p:cNvCxnSpPr>
          <p:nvPr/>
        </p:nvCxnSpPr>
        <p:spPr>
          <a:xfrm>
            <a:off x="876300" y="1962148"/>
            <a:ext cx="3263901" cy="0"/>
          </a:xfrm>
          <a:prstGeom prst="line">
            <a:avLst/>
          </a:prstGeom>
          <a:noFill/>
          <a:ln w="73025" cap="flat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TextBox 77"/>
          <p:cNvSpPr/>
          <p:nvPr/>
        </p:nvSpPr>
        <p:spPr>
          <a:xfrm>
            <a:off x="755650" y="696913"/>
            <a:ext cx="2681288" cy="30162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0" tIns="0" rIns="0" bIns="0" compatLnSpc="0">
            <a:spAutoFit/>
          </a:bodyPr>
          <a:lstStyle/>
          <a:p>
            <a:pPr defTabSz="2101265" eaLnBrk="1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/>
            </a:pPr>
            <a:r>
              <a:rPr lang="ru-RU" sz="2200" b="1" kern="0" dirty="0">
                <a:latin typeface="Arial" pitchFamily="34"/>
                <a:ea typeface="Calibri" pitchFamily="2"/>
                <a:cs typeface="Arial" pitchFamily="34"/>
                <a:sym typeface="Open Sans"/>
              </a:rPr>
              <a:t>Приложение 8</a:t>
            </a:r>
          </a:p>
        </p:txBody>
      </p:sp>
      <p:graphicFrame>
        <p:nvGraphicFramePr>
          <p:cNvPr id="1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155899"/>
              </p:ext>
            </p:extLst>
          </p:nvPr>
        </p:nvGraphicFramePr>
        <p:xfrm>
          <a:off x="976313" y="2423026"/>
          <a:ext cx="20116800" cy="10094225"/>
        </p:xfrm>
        <a:graphic>
          <a:graphicData uri="http://schemas.openxmlformats.org/drawingml/2006/table">
            <a:tbl>
              <a:tblPr/>
              <a:tblGrid>
                <a:gridCol w="25689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65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3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291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48017">
                <a:tc>
                  <a:txBody>
                    <a:bodyPr/>
                    <a:lstStyle/>
                    <a:p>
                      <a:pPr marL="107950" marR="0" lvl="0" indent="0" algn="ctr" defTabSz="21002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Helvetica" pitchFamily="34" charset="0"/>
                        </a:rPr>
                        <a:t>Препарат (МНН) </a:t>
                      </a:r>
                      <a:endParaRPr kumimoji="0" lang="ru-RU" sz="3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  <a:sym typeface="Helvetica" pitchFamily="34" charset="0"/>
                      </a:endParaRPr>
                    </a:p>
                  </a:txBody>
                  <a:tcPr marL="144000" marR="144000" marT="144000" marB="144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0" lvl="0" indent="0" algn="ctr" defTabSz="21002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Helvetica" pitchFamily="34" charset="0"/>
                        </a:rPr>
                        <a:t>Формы выпуска </a:t>
                      </a:r>
                      <a:endParaRPr kumimoji="0" lang="ru-RU" sz="3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  <a:sym typeface="Helvetica" pitchFamily="34" charset="0"/>
                      </a:endParaRPr>
                    </a:p>
                  </a:txBody>
                  <a:tcPr marL="144000" marR="144000" marT="144000" marB="144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0" lvl="0" indent="0" algn="ctr" defTabSz="21002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Helvetica" pitchFamily="34" charset="0"/>
                        </a:rPr>
                        <a:t>Схемы назначения </a:t>
                      </a:r>
                      <a:endParaRPr kumimoji="0" lang="ru-RU" sz="3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  <a:sym typeface="Helvetica" pitchFamily="34" charset="0"/>
                      </a:endParaRPr>
                    </a:p>
                  </a:txBody>
                  <a:tcPr marL="144000" marR="144000" marT="144000" marB="144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0" lvl="0" indent="0" algn="ctr" defTabSz="21002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Helvetica" pitchFamily="34" charset="0"/>
                        </a:rPr>
                        <a:t>Противопоказания</a:t>
                      </a:r>
                      <a:endParaRPr kumimoji="0" lang="ru-RU" sz="3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  <a:sym typeface="Helvetica" pitchFamily="34" charset="0"/>
                      </a:endParaRPr>
                    </a:p>
                  </a:txBody>
                  <a:tcPr marL="144000" marR="144000" marT="144000" marB="144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7980">
                <a:tc rowSpan="2"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Метил-преднизолон</a:t>
                      </a:r>
                      <a:endParaRPr kumimoji="0" lang="ru-RU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Helvetica" pitchFamily="34" charset="0"/>
                      </a:endParaRPr>
                    </a:p>
                  </a:txBody>
                  <a:tcPr marL="144000" marR="144000" marT="144000" marB="144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Helvetica" pitchFamily="34" charset="0"/>
                        </a:rPr>
                        <a:t>Раствор</a:t>
                      </a:r>
                    </a:p>
                  </a:txBody>
                  <a:tcPr marL="144000" marR="144000" marT="144000" marB="144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</a:t>
                      </a:r>
                      <a: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мг/кг на введение внутривенно </a:t>
                      </a:r>
                      <a:b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</a:br>
                      <a: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каждые 12 часов в течение 3-х суток, с постепенным снижением дозы </a:t>
                      </a:r>
                      <a:b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</a:br>
                      <a: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на 20-25% на введение каждые 1-2 суток в течение 3-4 суток, далее на 50% каждые 1-2 суток до полной отмены. При прогрессировании синдрома активации макрофагов (нарастание уровня </a:t>
                      </a:r>
                      <a:r>
                        <a:rPr lang="ru-RU" sz="22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ферритина</a:t>
                      </a:r>
                      <a: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, СРБ сыворотки крови, развитие двух-</a:t>
                      </a:r>
                      <a:r>
                        <a:rPr lang="ru-RU" sz="22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трехростковой</a:t>
                      </a:r>
                      <a: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</a:t>
                      </a:r>
                      <a:r>
                        <a:rPr lang="ru-RU" sz="22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цитопении</a:t>
                      </a:r>
                      <a: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) </a:t>
                      </a:r>
                      <a:r>
                        <a:rPr lang="ru-RU" sz="22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метилпреднизолон</a:t>
                      </a:r>
                      <a: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применяется </a:t>
                      </a:r>
                      <a:b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</a:br>
                      <a: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по схеме 120-125 мг/введение/внутривенно каждые 6-8 ч  или </a:t>
                      </a:r>
                      <a:r>
                        <a:rPr lang="ru-RU" sz="22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дексаметазон</a:t>
                      </a:r>
                      <a: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</a:t>
                      </a:r>
                      <a:b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</a:br>
                      <a: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20 мг/внутривенно в два введения в течение не менее 3 дней с последующим постепенным снижением дозы. Снижение дозы МП/</a:t>
                      </a:r>
                      <a:r>
                        <a:rPr lang="ru-RU" sz="22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дексаметазона</a:t>
                      </a:r>
                      <a: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начинается при условии снижения уровня </a:t>
                      </a:r>
                      <a:r>
                        <a:rPr lang="ru-RU" sz="22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ферритина</a:t>
                      </a:r>
                      <a: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сыворотки крови </a:t>
                      </a:r>
                      <a:b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</a:br>
                      <a: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не менее чем на 15%.</a:t>
                      </a:r>
                      <a:endParaRPr lang="ru-RU" sz="2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38100" marT="144000" marB="144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70"/>
                        </a:spcAft>
                        <a:tabLst>
                          <a:tab pos="219710" algn="l"/>
                        </a:tabLst>
                      </a:pPr>
                      <a:r>
                        <a:rPr lang="ru-RU" sz="2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Применять с осторожностью при:</a:t>
                      </a:r>
                    </a:p>
                    <a:p>
                      <a:pPr marL="0" lvl="0" indent="0" algn="l"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219710" algn="l"/>
                        </a:tabLst>
                      </a:pPr>
                      <a:r>
                        <a:rPr lang="ru-RU" sz="22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Cахарном</a:t>
                      </a:r>
                      <a: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диабете </a:t>
                      </a:r>
                    </a:p>
                    <a:p>
                      <a:pPr marL="0" lvl="0" indent="0" algn="l"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219710" algn="l"/>
                        </a:tabLst>
                      </a:pPr>
                      <a: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Ожирении</a:t>
                      </a:r>
                    </a:p>
                    <a:p>
                      <a:pPr marL="0" lvl="0" indent="0" algn="l"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219710" algn="l"/>
                        </a:tabLst>
                      </a:pPr>
                      <a: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Признаках активной бактериальной инфекции</a:t>
                      </a:r>
                    </a:p>
                    <a:p>
                      <a:pPr marL="0" lvl="0" indent="0" algn="l"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219710" algn="l"/>
                        </a:tabLst>
                      </a:pPr>
                      <a: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Тромботических нарушениях</a:t>
                      </a:r>
                    </a:p>
                  </a:txBody>
                  <a:tcPr marL="114300" marR="1143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005232"/>
                  </a:ext>
                </a:extLst>
              </a:tr>
              <a:tr h="8640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Таблетки</a:t>
                      </a:r>
                      <a:endParaRPr kumimoji="0" lang="ru-RU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Helvetica" pitchFamily="34" charset="0"/>
                      </a:endParaRPr>
                    </a:p>
                  </a:txBody>
                  <a:tcPr marL="144000" marR="144000" marT="144000" marB="144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6-12 мг – однократно утром, после приема пищи, </a:t>
                      </a:r>
                      <a:b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</a:br>
                      <a: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за 12 ч до начала снижения дозы  </a:t>
                      </a:r>
                      <a:r>
                        <a:rPr lang="ru-RU" sz="22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метилпреднизолона</a:t>
                      </a:r>
                      <a: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для в/в введения,  </a:t>
                      </a:r>
                      <a:b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</a:br>
                      <a: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в течение 7 дней, с 8 дня постепенное снижение дозы на 2 мг в сутки.</a:t>
                      </a:r>
                      <a:endParaRPr lang="ru-RU" sz="2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38100" marT="144000" marB="144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114300" marR="11430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609931"/>
                  </a:ext>
                </a:extLst>
              </a:tr>
              <a:tr h="1435029">
                <a:tc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200" b="1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Дексаметазон</a:t>
                      </a:r>
                      <a:endParaRPr kumimoji="0" lang="ru-RU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Helvetica" pitchFamily="34" charset="0"/>
                      </a:endParaRPr>
                    </a:p>
                  </a:txBody>
                  <a:tcPr marL="144000" marR="144000" marT="144000" marB="144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Раствор</a:t>
                      </a:r>
                      <a:endParaRPr lang="ru-RU" dirty="0"/>
                    </a:p>
                  </a:txBody>
                  <a:tcPr marL="144000" marR="144000" marT="144000" marB="144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20 мг/сутки в/в </a:t>
                      </a:r>
                      <a:r>
                        <a:rPr lang="ru-RU" sz="22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в</a:t>
                      </a:r>
                      <a: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течение 3-х суток  или 6 мг в сутки </a:t>
                      </a:r>
                      <a:b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</a:br>
                      <a: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в течение 10 дней внутривенно с постепенным снижением дозы на 20-25% </a:t>
                      </a:r>
                      <a:b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</a:br>
                      <a: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на введение </a:t>
                      </a:r>
                      <a:b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</a:br>
                      <a: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каждые 1-2 суток,  в течение 3-4 суток, далее на 50% каждые 1-2 суток </a:t>
                      </a:r>
                      <a:b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</a:br>
                      <a: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до полной отмены</a:t>
                      </a:r>
                      <a: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.</a:t>
                      </a:r>
                      <a:endParaRPr lang="ru-RU" sz="2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38100" marT="144000" marB="144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14300" marR="11430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1504882"/>
                  </a:ext>
                </a:extLst>
              </a:tr>
              <a:tr h="1379788">
                <a:tc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Гидрокортизон </a:t>
                      </a:r>
                      <a:endParaRPr kumimoji="0" lang="ru-RU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Helvetica" pitchFamily="34" charset="0"/>
                      </a:endParaRPr>
                    </a:p>
                  </a:txBody>
                  <a:tcPr marL="144000" marR="144000" marT="144000" marB="144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Раствор</a:t>
                      </a:r>
                      <a:endParaRPr kumimoji="0" lang="ru-RU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Helvetica" pitchFamily="34" charset="0"/>
                      </a:endParaRPr>
                    </a:p>
                  </a:txBody>
                  <a:tcPr marL="144000" marR="144000" marT="144000" marB="144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Внутривенное (</a:t>
                      </a:r>
                      <a:r>
                        <a:rPr lang="ru-RU" sz="22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болюсное</a:t>
                      </a:r>
                      <a: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) введение в дозе 50-100 мг, </a:t>
                      </a:r>
                      <a:b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</a:br>
                      <a: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с последующим медленным, внутривенным введением </a:t>
                      </a:r>
                      <a:b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</a:br>
                      <a: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в течение часа в дозе 200 мг в сутки только </a:t>
                      </a:r>
                      <a:b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</a:br>
                      <a: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при развитии надпочечниковой недостаточности</a:t>
                      </a:r>
                      <a:endParaRPr lang="ru-RU" sz="2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38100" marT="144000" marB="144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14300" marR="114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302167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76313" y="12911383"/>
            <a:ext cx="20116800" cy="13998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83534" tIns="83534" rIns="83534" bIns="83534" numCol="1" spcCol="38100" rtlCol="0" anchor="t">
            <a:spAutoFit/>
          </a:bodyPr>
          <a:lstStyle/>
          <a:p>
            <a:r>
              <a:rPr lang="ru-RU" sz="2000" dirty="0">
                <a:latin typeface="+mn-lt"/>
              </a:rPr>
              <a:t>* Дополнительное назначение ингибиторов ИЛ-6 в той же дозе через 12 ч:</a:t>
            </a:r>
          </a:p>
          <a:p>
            <a:pPr marL="197100" lvl="0"/>
            <a:r>
              <a:rPr lang="ru-RU" sz="2000" dirty="0">
                <a:latin typeface="+mn-lt"/>
              </a:rPr>
              <a:t>отсутствие или недостаточный клинический эффект (не купировалась лихорадка), или</a:t>
            </a:r>
          </a:p>
          <a:p>
            <a:pPr marL="197100" lvl="0"/>
            <a:r>
              <a:rPr lang="ru-RU" sz="2000" dirty="0">
                <a:latin typeface="+mn-lt"/>
              </a:rPr>
              <a:t>отсутствие снижения концентрации высокочувствительного СРБ &lt; 30-50% от исходного, </a:t>
            </a:r>
            <a:r>
              <a:rPr lang="ru-RU" sz="2000" u="sng" dirty="0">
                <a:latin typeface="+mn-lt"/>
              </a:rPr>
              <a:t>и/или</a:t>
            </a:r>
            <a:endParaRPr lang="ru-RU" sz="2000" dirty="0">
              <a:latin typeface="+mn-lt"/>
            </a:endParaRPr>
          </a:p>
          <a:p>
            <a:pPr marL="197100" lvl="0"/>
            <a:r>
              <a:rPr lang="ru-RU" sz="2000" dirty="0">
                <a:latin typeface="+mn-lt"/>
              </a:rPr>
              <a:t>отсутствие снижения концентрации </a:t>
            </a:r>
            <a:r>
              <a:rPr lang="en-US" sz="2000" dirty="0">
                <a:latin typeface="+mn-lt"/>
              </a:rPr>
              <a:t>D</a:t>
            </a:r>
            <a:r>
              <a:rPr lang="ru-RU" sz="2000" dirty="0">
                <a:latin typeface="+mn-lt"/>
              </a:rPr>
              <a:t>-</a:t>
            </a:r>
            <a:r>
              <a:rPr lang="ru-RU" sz="2000" dirty="0" err="1">
                <a:latin typeface="+mn-lt"/>
              </a:rPr>
              <a:t>димера</a:t>
            </a:r>
            <a:r>
              <a:rPr lang="ru-RU" sz="2000" dirty="0">
                <a:latin typeface="+mn-lt"/>
              </a:rPr>
              <a:t>, фибриногена или </a:t>
            </a:r>
            <a:r>
              <a:rPr lang="ru-RU" sz="2000" dirty="0" err="1">
                <a:latin typeface="+mn-lt"/>
              </a:rPr>
              <a:t>ферритина</a:t>
            </a:r>
            <a:r>
              <a:rPr lang="ru-RU" sz="2000" dirty="0">
                <a:latin typeface="+mn-lt"/>
              </a:rPr>
              <a:t>.</a:t>
            </a:r>
          </a:p>
        </p:txBody>
      </p:sp>
      <p:sp>
        <p:nvSpPr>
          <p:cNvPr id="13" name="TextBox 77"/>
          <p:cNvSpPr txBox="1"/>
          <p:nvPr/>
        </p:nvSpPr>
        <p:spPr>
          <a:xfrm>
            <a:off x="2969482" y="513998"/>
            <a:ext cx="12980987" cy="110807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90000"/>
              </a:lnSpc>
            </a:pPr>
            <a:r>
              <a:rPr lang="ru-RU" b="1" dirty="0">
                <a:latin typeface="+mn-lt"/>
              </a:rPr>
              <a:t>Препараты </a:t>
            </a:r>
            <a:r>
              <a:rPr lang="ru-RU" b="1" dirty="0">
                <a:solidFill>
                  <a:srgbClr val="C00000"/>
                </a:solidFill>
                <a:latin typeface="+mn-lt"/>
              </a:rPr>
              <a:t>упреждающей противовоспалительной </a:t>
            </a:r>
            <a:r>
              <a:rPr lang="ru-RU" b="1" dirty="0">
                <a:latin typeface="+mn-lt"/>
              </a:rPr>
              <a:t>терапии COVID-19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[3]</a:t>
            </a:r>
            <a:endParaRPr lang="ru-RU" b="1" dirty="0">
              <a:solidFill>
                <a:srgbClr val="353535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3747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216" name="Слайд think-cell" r:id="rId5" imgW="360" imgH="360" progId="">
                  <p:embed/>
                </p:oleObj>
              </mc:Choice>
              <mc:Fallback>
                <p:oleObj name="Слайд think-cell" r:id="rId5" imgW="360" imgH="360" progId="">
                  <p:embed/>
                  <p:pic>
                    <p:nvPicPr>
                      <p:cNvPr id="5" name="Объект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77">
            <a:extLst>
              <a:ext uri="{FF2B5EF4-FFF2-40B4-BE49-F238E27FC236}">
                <a16:creationId xmlns:a16="http://schemas.microsoft.com/office/drawing/2014/main" id="{E76079B2-F9BC-C94C-9140-CFF2AD555A4B}"/>
              </a:ext>
            </a:extLst>
          </p:cNvPr>
          <p:cNvSpPr txBox="1"/>
          <p:nvPr/>
        </p:nvSpPr>
        <p:spPr>
          <a:xfrm>
            <a:off x="2981961" y="438902"/>
            <a:ext cx="15965424" cy="1231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+mn-lt"/>
              </a:rPr>
              <a:t>Список</a:t>
            </a:r>
            <a:r>
              <a:rPr lang="ru-RU" b="1" dirty="0">
                <a:latin typeface="+mn-lt"/>
              </a:rPr>
              <a:t> возможных к назначению </a:t>
            </a:r>
            <a:br>
              <a:rPr lang="ru-RU" b="1" dirty="0">
                <a:latin typeface="+mn-lt"/>
              </a:rPr>
            </a:br>
            <a:r>
              <a:rPr lang="ru-RU" b="1" dirty="0" err="1">
                <a:solidFill>
                  <a:srgbClr val="C00000"/>
                </a:solidFill>
                <a:latin typeface="+mn-lt"/>
              </a:rPr>
              <a:t>антикоагулянтных</a:t>
            </a:r>
            <a:r>
              <a:rPr lang="ru-RU" b="1" dirty="0">
                <a:solidFill>
                  <a:srgbClr val="C00000"/>
                </a:solidFill>
                <a:latin typeface="+mn-lt"/>
              </a:rPr>
              <a:t> средств </a:t>
            </a:r>
            <a:r>
              <a:rPr lang="ru-RU" b="1" dirty="0">
                <a:latin typeface="+mn-lt"/>
              </a:rPr>
              <a:t>для лечения COVID-19 </a:t>
            </a:r>
            <a:r>
              <a:rPr lang="ru-RU" b="1" dirty="0">
                <a:solidFill>
                  <a:srgbClr val="C00000"/>
                </a:solidFill>
                <a:latin typeface="+mn-lt"/>
              </a:rPr>
              <a:t>у взрослых</a:t>
            </a:r>
            <a:endParaRPr lang="ru-RU" dirty="0">
              <a:solidFill>
                <a:srgbClr val="C00000"/>
              </a:solidFill>
              <a:latin typeface="+mn-lt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C62B8C3-EA04-B746-BD41-2A6243D64B83}"/>
              </a:ext>
            </a:extLst>
          </p:cNvPr>
          <p:cNvCxnSpPr>
            <a:cxnSpLocks/>
          </p:cNvCxnSpPr>
          <p:nvPr/>
        </p:nvCxnSpPr>
        <p:spPr>
          <a:xfrm>
            <a:off x="876300" y="2240762"/>
            <a:ext cx="8688324" cy="0"/>
          </a:xfrm>
          <a:prstGeom prst="line">
            <a:avLst/>
          </a:prstGeom>
          <a:noFill/>
          <a:ln w="190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559F492-03A2-C24A-81D6-E6469C62C290}"/>
              </a:ext>
            </a:extLst>
          </p:cNvPr>
          <p:cNvCxnSpPr>
            <a:cxnSpLocks/>
          </p:cNvCxnSpPr>
          <p:nvPr/>
        </p:nvCxnSpPr>
        <p:spPr>
          <a:xfrm>
            <a:off x="876300" y="2209569"/>
            <a:ext cx="3263901" cy="0"/>
          </a:xfrm>
          <a:prstGeom prst="line">
            <a:avLst/>
          </a:prstGeom>
          <a:noFill/>
          <a:ln w="73025" cap="flat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B40C36B-2BD5-7241-A370-90F552236031}"/>
              </a:ext>
            </a:extLst>
          </p:cNvPr>
          <p:cNvGraphicFramePr>
            <a:graphicFrameLocks noGrp="1"/>
          </p:cNvGraphicFramePr>
          <p:nvPr/>
        </p:nvGraphicFramePr>
        <p:xfrm>
          <a:off x="876300" y="2534442"/>
          <a:ext cx="20459699" cy="974808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824037">
                  <a:extLst>
                    <a:ext uri="{9D8B030D-6E8A-4147-A177-3AD203B41FA5}">
                      <a16:colId xmlns:a16="http://schemas.microsoft.com/office/drawing/2014/main" val="699555450"/>
                    </a:ext>
                  </a:extLst>
                </a:gridCol>
                <a:gridCol w="4732421">
                  <a:extLst>
                    <a:ext uri="{9D8B030D-6E8A-4147-A177-3AD203B41FA5}">
                      <a16:colId xmlns:a16="http://schemas.microsoft.com/office/drawing/2014/main" val="810844344"/>
                    </a:ext>
                  </a:extLst>
                </a:gridCol>
                <a:gridCol w="4555958">
                  <a:extLst>
                    <a:ext uri="{9D8B030D-6E8A-4147-A177-3AD203B41FA5}">
                      <a16:colId xmlns:a16="http://schemas.microsoft.com/office/drawing/2014/main" val="1306671377"/>
                    </a:ext>
                  </a:extLst>
                </a:gridCol>
                <a:gridCol w="7347283">
                  <a:extLst>
                    <a:ext uri="{9D8B030D-6E8A-4147-A177-3AD203B41FA5}">
                      <a16:colId xmlns:a16="http://schemas.microsoft.com/office/drawing/2014/main" val="465934764"/>
                    </a:ext>
                  </a:extLst>
                </a:gridCol>
              </a:tblGrid>
              <a:tr h="946697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b="1" dirty="0"/>
                        <a:t>Препарат</a:t>
                      </a:r>
                    </a:p>
                  </a:txBody>
                  <a:tcPr marL="72000" marR="72000" marT="144000" marB="144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CF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b="1" dirty="0"/>
                        <a:t>Профилактическая доза</a:t>
                      </a:r>
                    </a:p>
                  </a:txBody>
                  <a:tcPr marL="72000" marR="72000" marT="144000" marB="144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CF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b="1" dirty="0"/>
                        <a:t>Промежуточная доза</a:t>
                      </a:r>
                    </a:p>
                  </a:txBody>
                  <a:tcPr marL="72000" marR="72000" marT="144000" marB="144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CF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b="1" dirty="0"/>
                        <a:t>Лечебная доза</a:t>
                      </a:r>
                    </a:p>
                  </a:txBody>
                  <a:tcPr marL="72000" marR="72000" marT="144000" marB="144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2971701"/>
                  </a:ext>
                </a:extLst>
              </a:tr>
              <a:tr h="1978757"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25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200" b="1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Нефракционированный</a:t>
                      </a:r>
                      <a:r>
                        <a:rPr lang="ru-RU" sz="2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гепарин</a:t>
                      </a:r>
                    </a:p>
                  </a:txBody>
                  <a:tcPr marL="72000" marR="72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40"/>
                        </a:lnSpc>
                        <a:spcAft>
                          <a:spcPts val="0"/>
                        </a:spcAft>
                      </a:pPr>
                      <a: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Подкожно 5000 ЕД 2-3 раза/</a:t>
                      </a:r>
                      <a:r>
                        <a:rPr lang="ru-RU" sz="22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сут</a:t>
                      </a:r>
                      <a: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.</a:t>
                      </a:r>
                    </a:p>
                    <a:p>
                      <a:pPr algn="ctr">
                        <a:lnSpc>
                          <a:spcPts val="2540"/>
                        </a:lnSpc>
                        <a:spcAft>
                          <a:spcPts val="0"/>
                        </a:spcAft>
                      </a:pPr>
                      <a: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 </a:t>
                      </a: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40"/>
                        </a:lnSpc>
                        <a:spcAft>
                          <a:spcPts val="0"/>
                        </a:spcAft>
                      </a:pPr>
                      <a: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Подкожно 7500 ЕД </a:t>
                      </a:r>
                      <a:r>
                        <a:rPr lang="en-US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/>
                      </a:r>
                      <a:br>
                        <a:rPr lang="en-US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</a:br>
                      <a: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2-3 раза/</a:t>
                      </a:r>
                      <a:r>
                        <a:rPr lang="ru-RU" sz="22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сут</a:t>
                      </a:r>
                      <a: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.</a:t>
                      </a:r>
                    </a:p>
                    <a:p>
                      <a:pPr algn="ctr">
                        <a:lnSpc>
                          <a:spcPts val="2540"/>
                        </a:lnSpc>
                        <a:spcAft>
                          <a:spcPts val="0"/>
                        </a:spcAft>
                      </a:pPr>
                      <a: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 </a:t>
                      </a: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40"/>
                        </a:lnSpc>
                        <a:spcAft>
                          <a:spcPts val="0"/>
                        </a:spcAft>
                      </a:pPr>
                      <a:r>
                        <a:rPr lang="ru-RU" sz="2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В/в инфузия оптимально под контролем анти-Ха активности (АЧТВ может повышаться при COVID-19, поэтому может быть ненадежным). Начальная доза при венозных тромбоэмболических осложнениях – внутривенно болюсом 80 ЕД/кг (максимально 5000 ЕД) и инфузия с начальной скоростью 18 ЕД/кг/ч.</a:t>
                      </a: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2754833"/>
                  </a:ext>
                </a:extLst>
              </a:tr>
              <a:tr h="919701"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25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200" b="1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Далтепарин</a:t>
                      </a:r>
                      <a:r>
                        <a:rPr lang="ru-RU" sz="2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натрия*</a:t>
                      </a:r>
                    </a:p>
                  </a:txBody>
                  <a:tcPr marL="72000" marR="72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40"/>
                        </a:lnSpc>
                        <a:spcAft>
                          <a:spcPts val="0"/>
                        </a:spcAft>
                      </a:pPr>
                      <a: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Подкожно 5000 анти-Ха МЕ </a:t>
                      </a:r>
                      <a:r>
                        <a:rPr lang="en-US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/>
                      </a:r>
                      <a:br>
                        <a:rPr lang="en-US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</a:br>
                      <a: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 раз/</a:t>
                      </a:r>
                      <a:r>
                        <a:rPr lang="ru-RU" sz="22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сут</a:t>
                      </a:r>
                      <a: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.</a:t>
                      </a: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40"/>
                        </a:lnSpc>
                        <a:spcAft>
                          <a:spcPts val="0"/>
                        </a:spcAft>
                      </a:pPr>
                      <a: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Подкожно 5000 анти-Ха МЕ </a:t>
                      </a:r>
                      <a:r>
                        <a:rPr lang="en-US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/>
                      </a:r>
                      <a:br>
                        <a:rPr lang="en-US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</a:br>
                      <a: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 раза/</a:t>
                      </a:r>
                      <a:r>
                        <a:rPr lang="ru-RU" sz="22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сут</a:t>
                      </a:r>
                      <a: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.**</a:t>
                      </a: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40"/>
                        </a:lnSpc>
                        <a:spcAft>
                          <a:spcPts val="0"/>
                        </a:spcAft>
                      </a:pPr>
                      <a: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Подкожно 100 анти-Ха МЕ/кг </a:t>
                      </a:r>
                      <a:r>
                        <a:rPr lang="en-US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/>
                      </a:r>
                      <a:br>
                        <a:rPr lang="en-US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</a:br>
                      <a: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 раза/</a:t>
                      </a:r>
                      <a:r>
                        <a:rPr lang="ru-RU" sz="22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сут</a:t>
                      </a:r>
                      <a: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.</a:t>
                      </a: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2280"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25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200" b="1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Надропарин</a:t>
                      </a:r>
                      <a:r>
                        <a:rPr lang="ru-RU" sz="2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кальция*</a:t>
                      </a:r>
                    </a:p>
                  </a:txBody>
                  <a:tcPr marL="72000" marR="72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4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Подкожно 3800 анти-Ха МЕ </a:t>
                      </a:r>
                      <a:r>
                        <a:rPr lang="en-US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/>
                      </a:r>
                      <a:br>
                        <a:rPr lang="en-US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</a:br>
                      <a: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(0,4 мл) 1 раз/</a:t>
                      </a:r>
                      <a:r>
                        <a:rPr lang="ru-RU" sz="22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сут</a:t>
                      </a:r>
                      <a: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при массе тела ≤70 кг или 5700 анти-Ха МЕ </a:t>
                      </a:r>
                      <a:r>
                        <a:rPr lang="en-US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/>
                      </a:r>
                      <a:br>
                        <a:rPr lang="en-US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</a:br>
                      <a: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(0,6 мл) 1 раз/</a:t>
                      </a:r>
                      <a:r>
                        <a:rPr lang="ru-RU" sz="22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сут</a:t>
                      </a:r>
                      <a: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</a:t>
                      </a:r>
                      <a:r>
                        <a:rPr lang="en-US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/>
                      </a:r>
                      <a:br>
                        <a:rPr lang="en-US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</a:br>
                      <a: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при массе тела &gt;70 кг.</a:t>
                      </a: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40"/>
                        </a:lnSpc>
                        <a:spcAft>
                          <a:spcPts val="0"/>
                        </a:spcAft>
                      </a:pPr>
                      <a: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Подкожно 5700 анти-Ха МЕ </a:t>
                      </a:r>
                      <a:r>
                        <a:rPr lang="en-US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/>
                      </a:r>
                      <a:br>
                        <a:rPr lang="en-US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</a:br>
                      <a: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(0,6 мл) 2 раза/</a:t>
                      </a:r>
                      <a:r>
                        <a:rPr lang="ru-RU" sz="22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сут</a:t>
                      </a:r>
                      <a: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.**</a:t>
                      </a:r>
                    </a:p>
                    <a:p>
                      <a:pPr algn="ctr" fontAlgn="base">
                        <a:lnSpc>
                          <a:spcPts val="254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 </a:t>
                      </a: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54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Подкожно 86 анти-Ха МЕ/кг </a:t>
                      </a:r>
                      <a:r>
                        <a:rPr lang="en-US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/>
                      </a:r>
                      <a:br>
                        <a:rPr lang="en-US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</a:br>
                      <a: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 раза/</a:t>
                      </a:r>
                      <a:r>
                        <a:rPr lang="ru-RU" sz="22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сут</a:t>
                      </a:r>
                      <a: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.</a:t>
                      </a: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0690"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25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200" b="1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Эноксапарин</a:t>
                      </a:r>
                      <a:r>
                        <a:rPr lang="ru-RU" sz="2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натрия*</a:t>
                      </a:r>
                    </a:p>
                  </a:txBody>
                  <a:tcPr marL="72000" marR="72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40"/>
                        </a:lnSpc>
                        <a:spcAft>
                          <a:spcPts val="0"/>
                        </a:spcAft>
                      </a:pPr>
                      <a:r>
                        <a:rPr lang="ru-RU" sz="2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Подкожно 4000 анти-Ха МЕ (40 мг) 1 раз/сут.</a:t>
                      </a: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40"/>
                        </a:lnSpc>
                        <a:spcAft>
                          <a:spcPts val="0"/>
                        </a:spcAft>
                      </a:pPr>
                      <a: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Подкожно 4000 анти-Ха МЕ </a:t>
                      </a:r>
                      <a:r>
                        <a:rPr lang="en-US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/>
                      </a:r>
                      <a:br>
                        <a:rPr lang="en-US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</a:br>
                      <a: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(40 мг) 2 раза/</a:t>
                      </a:r>
                      <a:r>
                        <a:rPr lang="ru-RU" sz="22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сут</a:t>
                      </a:r>
                      <a: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; возможно увеличение до 50 МЕ (0,5 мг)/кг </a:t>
                      </a:r>
                      <a:r>
                        <a:rPr lang="en-US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/>
                      </a:r>
                      <a:br>
                        <a:rPr lang="en-US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</a:br>
                      <a: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 раза/</a:t>
                      </a:r>
                      <a:r>
                        <a:rPr lang="ru-RU" sz="22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сут</a:t>
                      </a:r>
                      <a: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.**</a:t>
                      </a: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40"/>
                        </a:lnSpc>
                        <a:spcAft>
                          <a:spcPts val="0"/>
                        </a:spcAft>
                      </a:pPr>
                      <a: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Подкожно 100 анти-Ха МЕ (1 мг)/кг 2 раза/</a:t>
                      </a:r>
                      <a:r>
                        <a:rPr lang="ru-RU" sz="22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сут</a:t>
                      </a:r>
                      <a: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, при клиренсе </a:t>
                      </a:r>
                      <a:r>
                        <a:rPr lang="ru-RU" sz="22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креатинина</a:t>
                      </a:r>
                      <a: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15-30 мл/мин 100 анти-Ха МЕ </a:t>
                      </a:r>
                      <a:r>
                        <a:rPr lang="en-US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/>
                      </a:r>
                      <a:br>
                        <a:rPr lang="en-US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</a:br>
                      <a: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(1 мг)/кг 1 раз/</a:t>
                      </a:r>
                      <a:r>
                        <a:rPr lang="ru-RU" sz="22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сут</a:t>
                      </a:r>
                      <a: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.</a:t>
                      </a: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25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200" b="1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Парнапарин</a:t>
                      </a:r>
                      <a:r>
                        <a:rPr lang="ru-RU" sz="2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натрия*</a:t>
                      </a:r>
                    </a:p>
                  </a:txBody>
                  <a:tcPr marL="72000" marR="72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40"/>
                        </a:lnSpc>
                        <a:spcAft>
                          <a:spcPts val="0"/>
                        </a:spcAft>
                      </a:pPr>
                      <a:r>
                        <a:rPr lang="ru-RU" sz="2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Подкожно 0,3 мл (3200 анти-Ха МЕ) или 0,4 мг (4250  анти-Ха МЕ) 1 раз/сут</a:t>
                      </a: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40"/>
                        </a:lnSpc>
                        <a:spcAft>
                          <a:spcPts val="0"/>
                        </a:spcAft>
                      </a:pPr>
                      <a: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Подкожно 0,3 мл </a:t>
                      </a:r>
                      <a:r>
                        <a:rPr lang="en-US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/>
                      </a:r>
                      <a:br>
                        <a:rPr lang="en-US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</a:br>
                      <a: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(3200 анти-Ха МЕ) 2 раза/</a:t>
                      </a:r>
                      <a:r>
                        <a:rPr lang="ru-RU" sz="22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сут</a:t>
                      </a:r>
                      <a:endParaRPr lang="ru-RU" sz="22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40"/>
                        </a:lnSpc>
                        <a:spcAft>
                          <a:spcPts val="0"/>
                        </a:spcAft>
                      </a:pPr>
                      <a: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Подкожно 0,6 мл (6400 анти-Ха МЕ) 2 раза/</a:t>
                      </a:r>
                      <a:r>
                        <a:rPr lang="ru-RU" sz="22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сут</a:t>
                      </a:r>
                      <a:endParaRPr lang="ru-RU" sz="22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76926">
                <a:tc>
                  <a:txBody>
                    <a:bodyPr/>
                    <a:lstStyle/>
                    <a:p>
                      <a:pPr marL="0" marR="0" lvl="0" indent="0" algn="ctr" defTabSz="2101265" rtl="0" eaLnBrk="1" fontAlgn="auto" latinLnBrk="0" hangingPunct="1">
                        <a:lnSpc>
                          <a:spcPts val="25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Фондапаринукс</a:t>
                      </a:r>
                      <a:r>
                        <a:rPr lang="ru-RU" sz="2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натрия*</a:t>
                      </a:r>
                    </a:p>
                    <a:p>
                      <a:pPr marL="0" indent="0" algn="ctr">
                        <a:lnSpc>
                          <a:spcPts val="25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2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</a:txBody>
                  <a:tcPr marL="72000" marR="72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DC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40"/>
                        </a:lnSpc>
                        <a:spcAft>
                          <a:spcPts val="0"/>
                        </a:spcAft>
                      </a:pPr>
                      <a: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Подкожно 2,5 мг </a:t>
                      </a:r>
                      <a:r>
                        <a:rPr lang="en-US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/>
                      </a:r>
                      <a:br>
                        <a:rPr lang="en-US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</a:br>
                      <a: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 раз/</a:t>
                      </a:r>
                      <a:r>
                        <a:rPr lang="ru-RU" sz="22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сут</a:t>
                      </a:r>
                      <a: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.</a:t>
                      </a:r>
                    </a:p>
                    <a:p>
                      <a:pPr algn="ctr">
                        <a:lnSpc>
                          <a:spcPts val="2540"/>
                        </a:lnSpc>
                        <a:spcAft>
                          <a:spcPts val="0"/>
                        </a:spcAft>
                      </a:pPr>
                      <a: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 </a:t>
                      </a: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DC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40"/>
                        </a:lnSpc>
                        <a:spcAft>
                          <a:spcPts val="0"/>
                        </a:spcAft>
                      </a:pPr>
                      <a:r>
                        <a:rPr lang="ru-RU" sz="2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 </a:t>
                      </a: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DC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40"/>
                        </a:lnSpc>
                        <a:spcAft>
                          <a:spcPts val="0"/>
                        </a:spcAft>
                      </a:pPr>
                      <a: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Лечение венозных тромбоэмболических осложнений: 5 мг 1 раз/</a:t>
                      </a:r>
                      <a:r>
                        <a:rPr lang="ru-RU" sz="22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сут</a:t>
                      </a:r>
                      <a: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при массе тела до 50 кг; 7,5 мг 1 раз/</a:t>
                      </a:r>
                      <a:r>
                        <a:rPr lang="ru-RU" sz="22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сут</a:t>
                      </a:r>
                      <a: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при массе тела 50-100 кг; 10 мг 1 раз/</a:t>
                      </a:r>
                      <a:r>
                        <a:rPr lang="ru-RU" sz="22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сут</a:t>
                      </a:r>
                      <a: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при массе тела выше 100 кг.</a:t>
                      </a: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DC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2250328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B00BE665-84EE-374B-8F27-E62058353E1E}"/>
              </a:ext>
            </a:extLst>
          </p:cNvPr>
          <p:cNvSpPr txBox="1"/>
          <p:nvPr/>
        </p:nvSpPr>
        <p:spPr>
          <a:xfrm>
            <a:off x="876299" y="12683867"/>
            <a:ext cx="20459699" cy="2315505"/>
          </a:xfrm>
          <a:prstGeom prst="roundRect">
            <a:avLst>
              <a:gd name="adj" fmla="val 6479"/>
            </a:avLst>
          </a:prstGeom>
          <a:solidFill>
            <a:srgbClr val="FFE7E7"/>
          </a:solidFill>
          <a:ln w="38100"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108000" tIns="108000" rIns="108000" bIns="108000" numCol="1" spcCol="38100" rtlCol="0" anchor="ctr">
            <a:noAutofit/>
          </a:bodyPr>
          <a:lstStyle/>
          <a:p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* </a:t>
            </a:r>
            <a:r>
              <a:rPr lang="ru-RU" sz="1900" dirty="0">
                <a:solidFill>
                  <a:schemeClr val="tx1"/>
                </a:solidFill>
                <a:sym typeface="Helvetica"/>
              </a:rPr>
              <a:t>при выраженной </a:t>
            </a:r>
            <a:r>
              <a:rPr lang="ru-RU" sz="2000" dirty="0">
                <a:solidFill>
                  <a:schemeClr val="tx1"/>
                </a:solidFill>
                <a:sym typeface="Helvetica"/>
              </a:rPr>
              <a:t>почечной недостаточности противопоказаны (см. инструкцию к препаратам); </a:t>
            </a:r>
          </a:p>
          <a:p>
            <a:r>
              <a:rPr lang="ru-RU" sz="2000" dirty="0">
                <a:solidFill>
                  <a:schemeClr val="tx1"/>
                </a:solidFill>
                <a:sym typeface="Helvetica"/>
              </a:rPr>
              <a:t>** единого определения промежуточных доз антикоагулянтов нет. </a:t>
            </a:r>
          </a:p>
          <a:p>
            <a:r>
              <a:rPr lang="ru-RU" sz="2000" dirty="0">
                <a:solidFill>
                  <a:schemeClr val="tx1"/>
                </a:solidFill>
                <a:sym typeface="Helvetica"/>
              </a:rPr>
              <a:t>Рутинное </a:t>
            </a:r>
            <a:r>
              <a:rPr lang="ru-RU" sz="2000" dirty="0" err="1">
                <a:solidFill>
                  <a:schemeClr val="tx1"/>
                </a:solidFill>
                <a:sym typeface="Helvetica"/>
              </a:rPr>
              <a:t>мониторирование</a:t>
            </a:r>
            <a:r>
              <a:rPr lang="ru-RU" sz="2000" dirty="0">
                <a:solidFill>
                  <a:schemeClr val="tx1"/>
                </a:solidFill>
                <a:sym typeface="Helvetica"/>
              </a:rPr>
              <a:t> анти-Ха активности в крови при подкожном введении антикоагулянтов не требуется. Оно может быть рассмотрено для подбора дозы </a:t>
            </a:r>
            <a:r>
              <a:rPr lang="en-US" sz="2000" dirty="0">
                <a:solidFill>
                  <a:schemeClr val="tx1"/>
                </a:solidFill>
                <a:sym typeface="Helvetica"/>
              </a:rPr>
              <a:t/>
            </a:r>
            <a:br>
              <a:rPr lang="en-US" sz="2000" dirty="0">
                <a:solidFill>
                  <a:schemeClr val="tx1"/>
                </a:solidFill>
                <a:sym typeface="Helvetica"/>
              </a:rPr>
            </a:br>
            <a:r>
              <a:rPr lang="ru-RU" sz="2000" dirty="0">
                <a:solidFill>
                  <a:schemeClr val="tx1"/>
                </a:solidFill>
                <a:sym typeface="Helvetica"/>
              </a:rPr>
              <a:t>у больных с повышенным риском кровотечений и/или тромбоза. Целевые значения для профилактического применения 0,2-0,6 анти-Ха ЕД/мл, для лечебных доз 0,6-1,0 анти-Ха ЕД/мл. При применении НМГ кровь для определения анти-Ха активности берется через 4-6 ч после введения препарата (оптимально после 3-4-х инъекций), </a:t>
            </a:r>
            <a:r>
              <a:rPr lang="en-US" sz="2000" dirty="0">
                <a:solidFill>
                  <a:schemeClr val="tx1"/>
                </a:solidFill>
                <a:sym typeface="Helvetica"/>
              </a:rPr>
              <a:t/>
            </a:r>
            <a:br>
              <a:rPr lang="en-US" sz="2000" dirty="0">
                <a:solidFill>
                  <a:schemeClr val="tx1"/>
                </a:solidFill>
                <a:sym typeface="Helvetica"/>
              </a:rPr>
            </a:br>
            <a:r>
              <a:rPr lang="ru-RU" sz="2000" dirty="0">
                <a:solidFill>
                  <a:schemeClr val="tx1"/>
                </a:solidFill>
                <a:sym typeface="Helvetica"/>
              </a:rPr>
              <a:t>при подкожном введении промежуточных доз НФГ – посередине между инъекциями, при внутривенной </a:t>
            </a:r>
            <a:r>
              <a:rPr lang="ru-RU" sz="2000" dirty="0" err="1">
                <a:solidFill>
                  <a:schemeClr val="tx1"/>
                </a:solidFill>
                <a:sym typeface="Helvetica"/>
              </a:rPr>
              <a:t>инфузии</a:t>
            </a:r>
            <a:r>
              <a:rPr lang="ru-RU" sz="2000" dirty="0">
                <a:solidFill>
                  <a:schemeClr val="tx1"/>
                </a:solidFill>
                <a:sym typeface="Helvetica"/>
              </a:rPr>
              <a:t> НФГ – через 6 часов после каждого изменения дозы. </a:t>
            </a:r>
          </a:p>
        </p:txBody>
      </p:sp>
      <p:sp>
        <p:nvSpPr>
          <p:cNvPr id="9" name="TextBox 77"/>
          <p:cNvSpPr/>
          <p:nvPr/>
        </p:nvSpPr>
        <p:spPr>
          <a:xfrm>
            <a:off x="755650" y="696913"/>
            <a:ext cx="2681288" cy="30162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0" tIns="0" rIns="0" bIns="0" compatLnSpc="0">
            <a:spAutoFit/>
          </a:bodyPr>
          <a:lstStyle/>
          <a:p>
            <a:pPr defTabSz="2101265" eaLnBrk="1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/>
            </a:pPr>
            <a:r>
              <a:rPr lang="ru-RU" sz="2200" b="1" kern="0" dirty="0">
                <a:latin typeface="Arial" pitchFamily="34"/>
                <a:ea typeface="Calibri" pitchFamily="2"/>
                <a:cs typeface="Arial" pitchFamily="34"/>
                <a:sym typeface="Open Sans"/>
              </a:rPr>
              <a:t>Приложение 9</a:t>
            </a:r>
          </a:p>
        </p:txBody>
      </p:sp>
    </p:spTree>
    <p:extLst>
      <p:ext uri="{BB962C8B-B14F-4D97-AF65-F5344CB8AC3E}">
        <p14:creationId xmlns:p14="http://schemas.microsoft.com/office/powerpoint/2010/main" val="3859509774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7">
            <a:extLst>
              <a:ext uri="{FF2B5EF4-FFF2-40B4-BE49-F238E27FC236}">
                <a16:creationId xmlns:a16="http://schemas.microsoft.com/office/drawing/2014/main" id="{7E53794D-C1B7-384B-8219-3405FC5E0BB5}"/>
              </a:ext>
            </a:extLst>
          </p:cNvPr>
          <p:cNvSpPr/>
          <p:nvPr/>
        </p:nvSpPr>
        <p:spPr>
          <a:xfrm>
            <a:off x="3096148" y="436180"/>
            <a:ext cx="15828963" cy="120917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0" tIns="0" rIns="0" bIns="0" compatLnSpc="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 sz="3200"/>
            </a:pPr>
            <a:r>
              <a:rPr lang="ru-RU" sz="4100" b="1" dirty="0">
                <a:solidFill>
                  <a:srgbClr val="C00000"/>
                </a:solidFill>
                <a:latin typeface="Arial" panose="020B0604020202020204" pitchFamily="34" charset="0"/>
                <a:ea typeface="Helvetica" pitchFamily="2"/>
                <a:cs typeface="Arial" panose="020B0604020202020204" pitchFamily="34" charset="0"/>
              </a:rPr>
              <a:t>Возможные схемы лечения </a:t>
            </a:r>
            <a:r>
              <a:rPr lang="en-US" sz="4100" b="1" dirty="0">
                <a:solidFill>
                  <a:srgbClr val="C00000"/>
                </a:solidFill>
                <a:latin typeface="Arial" panose="020B0604020202020204" pitchFamily="34" charset="0"/>
                <a:ea typeface="Helvetica" pitchFamily="2"/>
                <a:cs typeface="Arial" panose="020B0604020202020204" pitchFamily="34" charset="0"/>
              </a:rPr>
              <a:t/>
            </a:r>
            <a:br>
              <a:rPr lang="en-US" sz="4100" b="1" dirty="0">
                <a:solidFill>
                  <a:srgbClr val="C00000"/>
                </a:solidFill>
                <a:latin typeface="Arial" panose="020B0604020202020204" pitchFamily="34" charset="0"/>
                <a:ea typeface="Helvetica" pitchFamily="2"/>
                <a:cs typeface="Arial" panose="020B0604020202020204" pitchFamily="34" charset="0"/>
              </a:rPr>
            </a:br>
            <a:r>
              <a:rPr lang="ru-RU" sz="4100" b="1" dirty="0">
                <a:solidFill>
                  <a:srgbClr val="1F1F1F"/>
                </a:solidFill>
                <a:latin typeface="Arial" panose="020B0604020202020204" pitchFamily="34" charset="0"/>
                <a:ea typeface="Helvetica" pitchFamily="2"/>
                <a:cs typeface="Arial" panose="020B0604020202020204" pitchFamily="34" charset="0"/>
              </a:rPr>
              <a:t>в зависимости от тяжести заболевания</a:t>
            </a:r>
          </a:p>
        </p:txBody>
      </p:sp>
      <p:sp>
        <p:nvSpPr>
          <p:cNvPr id="7" name="Straight Connector 33">
            <a:extLst>
              <a:ext uri="{FF2B5EF4-FFF2-40B4-BE49-F238E27FC236}">
                <a16:creationId xmlns:a16="http://schemas.microsoft.com/office/drawing/2014/main" id="{33B402F4-4F01-A74E-AAEC-A63F1896A3B3}"/>
              </a:ext>
            </a:extLst>
          </p:cNvPr>
          <p:cNvSpPr/>
          <p:nvPr/>
        </p:nvSpPr>
        <p:spPr>
          <a:xfrm>
            <a:off x="755650" y="2097337"/>
            <a:ext cx="9197975" cy="0"/>
          </a:xfrm>
          <a:prstGeom prst="line">
            <a:avLst/>
          </a:prstGeom>
          <a:noFill/>
          <a:ln w="19080">
            <a:solidFill>
              <a:srgbClr val="575757"/>
            </a:solidFill>
            <a:prstDash val="solid"/>
            <a:miter/>
          </a:ln>
        </p:spPr>
        <p:txBody>
          <a:bodyPr lIns="90000" tIns="45000" rIns="90000" bIns="45000" anchor="ctr" anchorCtr="1" compatLnSpc="0"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8" name="Straight Connector 34">
            <a:extLst>
              <a:ext uri="{FF2B5EF4-FFF2-40B4-BE49-F238E27FC236}">
                <a16:creationId xmlns:a16="http://schemas.microsoft.com/office/drawing/2014/main" id="{EA627665-54CE-B141-9CE7-44A2C3E51F50}"/>
              </a:ext>
            </a:extLst>
          </p:cNvPr>
          <p:cNvSpPr/>
          <p:nvPr/>
        </p:nvSpPr>
        <p:spPr>
          <a:xfrm>
            <a:off x="755650" y="2065587"/>
            <a:ext cx="3194050" cy="0"/>
          </a:xfrm>
          <a:prstGeom prst="line">
            <a:avLst/>
          </a:prstGeom>
          <a:noFill/>
          <a:ln w="73080">
            <a:solidFill>
              <a:srgbClr val="D30102"/>
            </a:solidFill>
            <a:prstDash val="solid"/>
            <a:miter/>
          </a:ln>
        </p:spPr>
        <p:txBody>
          <a:bodyPr lIns="90000" tIns="45000" rIns="90000" bIns="45000" anchor="ctr" anchorCtr="1" compatLnSpc="0"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 pitchFamily="18"/>
              <a:ea typeface="Microsoft YaHei" pitchFamily="2"/>
              <a:cs typeface="Arial" pitchFamily="2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0380BA8-1FF8-CE4E-9D28-D90AEBC955D1}"/>
              </a:ext>
            </a:extLst>
          </p:cNvPr>
          <p:cNvGraphicFramePr>
            <a:graphicFrameLocks noGrp="1"/>
          </p:cNvGraphicFramePr>
          <p:nvPr/>
        </p:nvGraphicFramePr>
        <p:xfrm>
          <a:off x="1099506" y="2840146"/>
          <a:ext cx="19800000" cy="11894935"/>
        </p:xfrm>
        <a:graphic>
          <a:graphicData uri="http://schemas.openxmlformats.org/drawingml/2006/table">
            <a:tbl>
              <a:tblPr firstRow="1" bandRow="1"/>
              <a:tblGrid>
                <a:gridCol w="6456326">
                  <a:extLst>
                    <a:ext uri="{9D8B030D-6E8A-4147-A177-3AD203B41FA5}">
                      <a16:colId xmlns:a16="http://schemas.microsoft.com/office/drawing/2014/main" val="921883264"/>
                    </a:ext>
                  </a:extLst>
                </a:gridCol>
                <a:gridCol w="13343674">
                  <a:extLst>
                    <a:ext uri="{9D8B030D-6E8A-4147-A177-3AD203B41FA5}">
                      <a16:colId xmlns:a16="http://schemas.microsoft.com/office/drawing/2014/main" val="1269307586"/>
                    </a:ext>
                  </a:extLst>
                </a:gridCol>
              </a:tblGrid>
              <a:tr h="664315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3600" b="1" i="0" u="none" strike="noStrike" kern="1200" dirty="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Arial" pitchFamily="2"/>
                        </a:rPr>
                        <a:t>Форма заболевания</a:t>
                      </a:r>
                    </a:p>
                  </a:txBody>
                  <a:tcPr marL="91438" marR="91438" marT="45718" marB="4571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3600" b="1"/>
                      </a:pPr>
                      <a:r>
                        <a:rPr lang="ru-RU" sz="3600" b="1" i="0" u="none" strike="noStrike" kern="1200" dirty="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Arial" pitchFamily="2"/>
                        </a:rPr>
                        <a:t>Возможные варианты схем лечения</a:t>
                      </a:r>
                    </a:p>
                  </a:txBody>
                  <a:tcPr marL="91438" marR="91438" marT="45718" marB="45718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066706"/>
                  </a:ext>
                </a:extLst>
              </a:tr>
              <a:tr h="1485190">
                <a:tc>
                  <a:txBody>
                    <a:bodyPr/>
                    <a:lstStyle/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2800" b="1" i="0" u="none" strike="noStrike" kern="1200" dirty="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Arial" pitchFamily="2"/>
                        </a:rPr>
                        <a:t>Легкие формы</a:t>
                      </a:r>
                      <a:endParaRPr lang="ru-RU" sz="2800" b="0" i="0" u="none" strike="noStrike" kern="1200" dirty="0">
                        <a:ln>
                          <a:noFill/>
                        </a:ln>
                        <a:latin typeface="Arial" pitchFamily="18"/>
                        <a:ea typeface="Microsoft YaHei" pitchFamily="2"/>
                        <a:cs typeface="Arial" pitchFamily="2"/>
                      </a:endParaRPr>
                    </a:p>
                  </a:txBody>
                  <a:tcPr marL="251992" marR="251992" marT="45718" marB="4571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2500" b="1" i="0" u="none" strike="noStrike" kern="1200" dirty="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Arial" pitchFamily="2"/>
                        </a:rPr>
                        <a:t>Схема 1: </a:t>
                      </a:r>
                      <a:r>
                        <a:rPr lang="ru-RU" sz="2500" b="0" i="0" u="none" strike="noStrike" kern="1200" dirty="0" err="1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Arial" pitchFamily="2"/>
                        </a:rPr>
                        <a:t>Гидроксихлорохин</a:t>
                      </a:r>
                      <a:r>
                        <a:rPr lang="ru-RU" sz="2500" b="0" i="0" u="none" strike="noStrike" kern="1200" dirty="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Arial" pitchFamily="2"/>
                        </a:rPr>
                        <a:t>*</a:t>
                      </a:r>
                    </a:p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2500" b="0" i="0" u="none" strike="noStrike" kern="12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18"/>
                          <a:ea typeface="Microsoft YaHei" pitchFamily="2"/>
                          <a:cs typeface="Arial" pitchFamily="2"/>
                        </a:rPr>
                        <a:t>ИЛИ</a:t>
                      </a:r>
                      <a:endParaRPr lang="ru-RU" sz="2500" b="0" i="0" u="none" strike="noStrike" kern="1200" dirty="0">
                        <a:ln>
                          <a:noFill/>
                        </a:ln>
                        <a:latin typeface="Arial" pitchFamily="18"/>
                        <a:ea typeface="Microsoft YaHei" pitchFamily="2"/>
                        <a:cs typeface="Arial" pitchFamily="2"/>
                      </a:endParaRPr>
                    </a:p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2500" b="1" i="0" u="none" strike="noStrike" kern="1200" dirty="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Arial" pitchFamily="2"/>
                        </a:rPr>
                        <a:t>Схема 2: </a:t>
                      </a:r>
                      <a:r>
                        <a:rPr lang="ru-RU" sz="2500" b="0" i="0" u="none" strike="noStrike" kern="1200" dirty="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Arial" pitchFamily="2"/>
                        </a:rPr>
                        <a:t>ИФН-α + </a:t>
                      </a:r>
                      <a:r>
                        <a:rPr lang="ru-RU" sz="2500" b="0" i="0" u="none" strike="noStrike" kern="1200" dirty="0" err="1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Arial" pitchFamily="2"/>
                        </a:rPr>
                        <a:t>умифеновир</a:t>
                      </a:r>
                      <a:endParaRPr lang="ru-RU" sz="2500" b="0" i="0" u="none" strike="noStrike" kern="1200" dirty="0">
                        <a:ln>
                          <a:noFill/>
                        </a:ln>
                        <a:latin typeface="Arial" pitchFamily="18"/>
                        <a:ea typeface="Microsoft YaHei" pitchFamily="2"/>
                        <a:cs typeface="Arial" pitchFamily="2"/>
                      </a:endParaRPr>
                    </a:p>
                  </a:txBody>
                  <a:tcPr marL="251992" marR="251992" marT="144000" marB="144000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0147295"/>
                  </a:ext>
                </a:extLst>
              </a:tr>
              <a:tr h="3279706">
                <a:tc>
                  <a:txBody>
                    <a:bodyPr/>
                    <a:lstStyle/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28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Средне-тяжелые формы</a:t>
                      </a:r>
                      <a:endParaRPr lang="ru-RU" sz="2400" b="0" i="0" u="none" strike="noStrike" kern="120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18"/>
                        <a:ea typeface="Microsoft YaHei" pitchFamily="2"/>
                        <a:cs typeface="Arial" pitchFamily="2"/>
                      </a:endParaRPr>
                    </a:p>
                  </a:txBody>
                  <a:tcPr marL="251992" marR="251992" marT="45718" marB="4571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/>
                    <a:p>
                      <a:pPr marL="385" indent="0" algn="l">
                        <a:lnSpc>
                          <a:spcPct val="100000"/>
                        </a:lnSpc>
                        <a:spcAft>
                          <a:spcPts val="200"/>
                        </a:spcAft>
                      </a:pPr>
                      <a:r>
                        <a:rPr lang="ru-RU" sz="2500" b="1" i="0" u="none" strike="noStrike" kern="1200" dirty="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Arial" pitchFamily="2"/>
                        </a:rPr>
                        <a:t>Схема 1: </a:t>
                      </a:r>
                      <a:r>
                        <a:rPr lang="ru-RU" sz="2500" b="0" i="0" u="none" strike="noStrike" kern="1200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Arial" pitchFamily="18"/>
                          <a:ea typeface="Microsoft YaHei" pitchFamily="2"/>
                          <a:cs typeface="Arial" pitchFamily="2"/>
                          <a:sym typeface="Helvetica"/>
                        </a:rPr>
                        <a:t>Фавипиравир</a:t>
                      </a:r>
                      <a:r>
                        <a:rPr lang="ru-RU" sz="25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Arial" pitchFamily="18"/>
                          <a:ea typeface="Microsoft YaHei" pitchFamily="2"/>
                          <a:cs typeface="Arial" pitchFamily="2"/>
                          <a:sym typeface="Helvetica"/>
                        </a:rPr>
                        <a:t> +/- </a:t>
                      </a:r>
                      <a:r>
                        <a:rPr lang="ru-RU" sz="2500" b="0" i="0" u="none" strike="noStrike" kern="1200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Arial" pitchFamily="18"/>
                          <a:ea typeface="Microsoft YaHei" pitchFamily="2"/>
                          <a:cs typeface="Arial" pitchFamily="2"/>
                          <a:sym typeface="Helvetica"/>
                        </a:rPr>
                        <a:t>барицитиниб</a:t>
                      </a:r>
                      <a:r>
                        <a:rPr lang="ru-RU" sz="25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Arial" pitchFamily="18"/>
                          <a:ea typeface="Microsoft YaHei" pitchFamily="2"/>
                          <a:cs typeface="Arial" pitchFamily="2"/>
                          <a:sym typeface="Helvetica"/>
                        </a:rPr>
                        <a:t> или </a:t>
                      </a:r>
                      <a:r>
                        <a:rPr lang="ru-RU" sz="2500" b="0" i="0" u="none" strike="noStrike" kern="1200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Arial" pitchFamily="18"/>
                          <a:ea typeface="Microsoft YaHei" pitchFamily="2"/>
                          <a:cs typeface="Arial" pitchFamily="2"/>
                          <a:sym typeface="Helvetica"/>
                        </a:rPr>
                        <a:t>тофацитиниб</a:t>
                      </a:r>
                      <a:endParaRPr lang="ru-RU" sz="2500" b="0" i="0" u="none" strike="noStrike" kern="1200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Arial" pitchFamily="18"/>
                        <a:ea typeface="Microsoft YaHei" pitchFamily="2"/>
                        <a:cs typeface="Arial" pitchFamily="2"/>
                        <a:sym typeface="Helvetica"/>
                      </a:endParaRPr>
                    </a:p>
                    <a:p>
                      <a:pPr marL="385" indent="0" algn="l">
                        <a:lnSpc>
                          <a:spcPct val="100000"/>
                        </a:lnSpc>
                        <a:spcAft>
                          <a:spcPts val="200"/>
                        </a:spcAft>
                      </a:pPr>
                      <a:r>
                        <a:rPr lang="ru-RU" sz="2500" b="0" i="0" u="none" strike="noStrike" kern="12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18"/>
                          <a:ea typeface="Microsoft YaHei" pitchFamily="2"/>
                          <a:cs typeface="Arial" pitchFamily="2"/>
                        </a:rPr>
                        <a:t>ИЛИ</a:t>
                      </a:r>
                      <a:endParaRPr lang="ru-RU" sz="2500" b="0" i="0" u="none" strike="noStrike" kern="1200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Arial" pitchFamily="18"/>
                        <a:ea typeface="Microsoft YaHei" pitchFamily="2"/>
                        <a:cs typeface="Arial" pitchFamily="2"/>
                        <a:sym typeface="Helvetica"/>
                      </a:endParaRPr>
                    </a:p>
                    <a:p>
                      <a:pPr marL="385" indent="0" algn="l">
                        <a:lnSpc>
                          <a:spcPct val="100000"/>
                        </a:lnSpc>
                        <a:spcAft>
                          <a:spcPts val="200"/>
                        </a:spcAft>
                      </a:pPr>
                      <a:r>
                        <a:rPr lang="ru-RU" sz="2500" b="1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Arial" pitchFamily="18"/>
                          <a:ea typeface="Microsoft YaHei" pitchFamily="2"/>
                          <a:cs typeface="Arial" pitchFamily="2"/>
                          <a:sym typeface="Helvetica"/>
                        </a:rPr>
                        <a:t>Схема 2: </a:t>
                      </a:r>
                      <a:r>
                        <a:rPr lang="ru-RU" sz="2500" b="0" i="0" u="none" strike="noStrike" kern="1200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Arial" pitchFamily="18"/>
                          <a:ea typeface="Microsoft YaHei" pitchFamily="2"/>
                          <a:cs typeface="Arial" pitchFamily="2"/>
                          <a:sym typeface="Helvetica"/>
                        </a:rPr>
                        <a:t>Гидроксихлорохин</a:t>
                      </a:r>
                      <a:r>
                        <a:rPr lang="ru-RU" sz="25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Arial" pitchFamily="18"/>
                          <a:ea typeface="Microsoft YaHei" pitchFamily="2"/>
                          <a:cs typeface="Arial" pitchFamily="2"/>
                          <a:sym typeface="Helvetica"/>
                        </a:rPr>
                        <a:t> + </a:t>
                      </a:r>
                      <a:r>
                        <a:rPr lang="ru-RU" sz="2500" b="0" i="0" u="none" strike="noStrike" kern="1200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Arial" pitchFamily="18"/>
                          <a:ea typeface="Microsoft YaHei" pitchFamily="2"/>
                          <a:cs typeface="Arial" pitchFamily="2"/>
                          <a:sym typeface="Helvetica"/>
                        </a:rPr>
                        <a:t>азитромицин</a:t>
                      </a:r>
                      <a:r>
                        <a:rPr lang="ru-RU" sz="25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Arial" pitchFamily="18"/>
                          <a:ea typeface="Microsoft YaHei" pitchFamily="2"/>
                          <a:cs typeface="Arial" pitchFamily="2"/>
                          <a:sym typeface="Helvetica"/>
                        </a:rPr>
                        <a:t> +/- </a:t>
                      </a:r>
                      <a:r>
                        <a:rPr lang="ru-RU" sz="2500" b="0" i="0" u="none" strike="noStrike" kern="1200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Arial" pitchFamily="18"/>
                          <a:ea typeface="Microsoft YaHei" pitchFamily="2"/>
                          <a:cs typeface="Arial" pitchFamily="2"/>
                          <a:sym typeface="Helvetica"/>
                        </a:rPr>
                        <a:t>барицитиниб</a:t>
                      </a:r>
                      <a:r>
                        <a:rPr lang="ru-RU" sz="25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Arial" pitchFamily="18"/>
                          <a:ea typeface="Microsoft YaHei" pitchFamily="2"/>
                          <a:cs typeface="Arial" pitchFamily="2"/>
                          <a:sym typeface="Helvetica"/>
                        </a:rPr>
                        <a:t> или </a:t>
                      </a:r>
                      <a:r>
                        <a:rPr lang="ru-RU" sz="2500" b="0" i="0" u="none" strike="noStrike" kern="1200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Arial" pitchFamily="18"/>
                          <a:ea typeface="Microsoft YaHei" pitchFamily="2"/>
                          <a:cs typeface="Arial" pitchFamily="2"/>
                          <a:sym typeface="Helvetica"/>
                        </a:rPr>
                        <a:t>тофацитиниб</a:t>
                      </a:r>
                      <a:endParaRPr lang="ru-RU" sz="2500" b="0" i="0" u="none" strike="noStrike" kern="1200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Arial" pitchFamily="18"/>
                        <a:ea typeface="Microsoft YaHei" pitchFamily="2"/>
                        <a:cs typeface="Arial" pitchFamily="2"/>
                        <a:sym typeface="Helvetica"/>
                      </a:endParaRPr>
                    </a:p>
                    <a:p>
                      <a:pPr marL="385" indent="0" algn="l">
                        <a:lnSpc>
                          <a:spcPct val="100000"/>
                        </a:lnSpc>
                        <a:spcAft>
                          <a:spcPts val="200"/>
                        </a:spcAft>
                      </a:pPr>
                      <a:r>
                        <a:rPr lang="ru-RU" sz="2500" b="0" i="0" u="none" strike="noStrike" kern="12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18"/>
                          <a:ea typeface="Microsoft YaHei" pitchFamily="2"/>
                          <a:cs typeface="Arial" pitchFamily="2"/>
                        </a:rPr>
                        <a:t>ИЛИ</a:t>
                      </a:r>
                      <a:endParaRPr lang="ru-RU" sz="2500" b="0" i="0" u="none" strike="noStrike" kern="1200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Arial" pitchFamily="18"/>
                        <a:ea typeface="Microsoft YaHei" pitchFamily="2"/>
                        <a:cs typeface="Arial" pitchFamily="2"/>
                        <a:sym typeface="Helvetica"/>
                      </a:endParaRPr>
                    </a:p>
                    <a:p>
                      <a:pPr marL="385" indent="0" algn="l">
                        <a:lnSpc>
                          <a:spcPct val="100000"/>
                        </a:lnSpc>
                        <a:spcAft>
                          <a:spcPts val="200"/>
                        </a:spcAft>
                      </a:pPr>
                      <a:r>
                        <a:rPr lang="ru-RU" sz="2500" b="1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Arial" pitchFamily="18"/>
                          <a:ea typeface="Microsoft YaHei" pitchFamily="2"/>
                          <a:cs typeface="Arial" pitchFamily="2"/>
                          <a:sym typeface="Helvetica"/>
                        </a:rPr>
                        <a:t>Схема 3: </a:t>
                      </a:r>
                      <a:r>
                        <a:rPr lang="ru-RU" sz="2500" b="0" i="0" u="none" strike="noStrike" kern="1200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Arial" pitchFamily="18"/>
                          <a:ea typeface="Microsoft YaHei" pitchFamily="2"/>
                          <a:cs typeface="Arial" pitchFamily="2"/>
                          <a:sym typeface="Helvetica"/>
                        </a:rPr>
                        <a:t>Фавипиравир</a:t>
                      </a:r>
                      <a:r>
                        <a:rPr lang="ru-RU" sz="25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Arial" pitchFamily="18"/>
                          <a:ea typeface="Microsoft YaHei" pitchFamily="2"/>
                          <a:cs typeface="Arial" pitchFamily="2"/>
                          <a:sym typeface="Helvetica"/>
                        </a:rPr>
                        <a:t> +/- </a:t>
                      </a:r>
                      <a:r>
                        <a:rPr lang="ru-RU" sz="2500" b="0" i="0" u="none" strike="noStrike" kern="1200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Arial" pitchFamily="18"/>
                          <a:ea typeface="Microsoft YaHei" pitchFamily="2"/>
                          <a:cs typeface="Arial" pitchFamily="2"/>
                          <a:sym typeface="Helvetica"/>
                        </a:rPr>
                        <a:t>олокизумаб</a:t>
                      </a:r>
                      <a:r>
                        <a:rPr lang="ru-RU" sz="25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Arial" pitchFamily="18"/>
                          <a:ea typeface="Microsoft YaHei" pitchFamily="2"/>
                          <a:cs typeface="Arial" pitchFamily="2"/>
                          <a:sym typeface="Helvetica"/>
                        </a:rPr>
                        <a:t>  или </a:t>
                      </a:r>
                      <a:r>
                        <a:rPr lang="ru-RU" sz="2500" b="0" i="0" u="none" strike="noStrike" kern="1200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Arial" pitchFamily="18"/>
                          <a:ea typeface="Microsoft YaHei" pitchFamily="2"/>
                          <a:cs typeface="Arial" pitchFamily="2"/>
                          <a:sym typeface="Helvetica"/>
                        </a:rPr>
                        <a:t>левилимаб</a:t>
                      </a:r>
                      <a:endParaRPr lang="ru-RU" sz="2500" b="0" i="0" u="none" strike="noStrike" kern="1200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Arial" pitchFamily="18"/>
                        <a:ea typeface="Microsoft YaHei" pitchFamily="2"/>
                        <a:cs typeface="Arial" pitchFamily="2"/>
                        <a:sym typeface="Helvetica"/>
                      </a:endParaRPr>
                    </a:p>
                    <a:p>
                      <a:pPr marL="385" indent="0" algn="l">
                        <a:lnSpc>
                          <a:spcPct val="100000"/>
                        </a:lnSpc>
                        <a:spcAft>
                          <a:spcPts val="200"/>
                        </a:spcAft>
                      </a:pPr>
                      <a:r>
                        <a:rPr lang="ru-RU" sz="2500" b="0" i="0" u="none" strike="noStrike" kern="12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18"/>
                          <a:ea typeface="Microsoft YaHei" pitchFamily="2"/>
                          <a:cs typeface="Arial" pitchFamily="2"/>
                        </a:rPr>
                        <a:t>ИЛИ</a:t>
                      </a:r>
                      <a:endParaRPr lang="ru-RU" sz="2500" b="0" i="0" u="none" strike="noStrike" kern="1200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Arial" pitchFamily="18"/>
                        <a:ea typeface="Microsoft YaHei" pitchFamily="2"/>
                        <a:cs typeface="Arial" pitchFamily="2"/>
                        <a:sym typeface="Helvetica"/>
                      </a:endParaRPr>
                    </a:p>
                    <a:p>
                      <a:pPr marL="385" indent="0" algn="just">
                        <a:lnSpc>
                          <a:spcPct val="100000"/>
                        </a:lnSpc>
                        <a:spcAft>
                          <a:spcPts val="200"/>
                        </a:spcAft>
                      </a:pPr>
                      <a:r>
                        <a:rPr lang="ru-RU" sz="2500" b="1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Arial" pitchFamily="18"/>
                          <a:ea typeface="Microsoft YaHei" pitchFamily="2"/>
                          <a:cs typeface="Arial" pitchFamily="2"/>
                          <a:sym typeface="Helvetica"/>
                        </a:rPr>
                        <a:t>Схема 4: </a:t>
                      </a:r>
                      <a:r>
                        <a:rPr lang="ru-RU" sz="2500" b="0" i="0" u="none" strike="noStrike" kern="1200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Arial" pitchFamily="18"/>
                          <a:ea typeface="Microsoft YaHei" pitchFamily="2"/>
                          <a:cs typeface="Arial" pitchFamily="2"/>
                          <a:sym typeface="Helvetica"/>
                        </a:rPr>
                        <a:t>Гидроксихлорохин</a:t>
                      </a:r>
                      <a:r>
                        <a:rPr lang="ru-RU" sz="25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Arial" pitchFamily="18"/>
                          <a:ea typeface="Microsoft YaHei" pitchFamily="2"/>
                          <a:cs typeface="Arial" pitchFamily="2"/>
                          <a:sym typeface="Helvetica"/>
                        </a:rPr>
                        <a:t> + </a:t>
                      </a:r>
                      <a:r>
                        <a:rPr lang="ru-RU" sz="2500" b="0" i="0" u="none" strike="noStrike" kern="1200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Arial" pitchFamily="18"/>
                          <a:ea typeface="Microsoft YaHei" pitchFamily="2"/>
                          <a:cs typeface="Arial" pitchFamily="2"/>
                          <a:sym typeface="Helvetica"/>
                        </a:rPr>
                        <a:t>азитромицин</a:t>
                      </a:r>
                      <a:r>
                        <a:rPr lang="ru-RU" sz="25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Arial" pitchFamily="18"/>
                          <a:ea typeface="Microsoft YaHei" pitchFamily="2"/>
                          <a:cs typeface="Arial" pitchFamily="2"/>
                          <a:sym typeface="Helvetica"/>
                        </a:rPr>
                        <a:t> +/- </a:t>
                      </a:r>
                      <a:r>
                        <a:rPr lang="ru-RU" sz="2500" b="0" i="0" u="none" strike="noStrike" kern="1200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Arial" pitchFamily="18"/>
                          <a:ea typeface="Microsoft YaHei" pitchFamily="2"/>
                          <a:cs typeface="Arial" pitchFamily="2"/>
                          <a:sym typeface="Helvetica"/>
                        </a:rPr>
                        <a:t>олокизумаб</a:t>
                      </a:r>
                      <a:r>
                        <a:rPr lang="ru-RU" sz="25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Arial" pitchFamily="18"/>
                          <a:ea typeface="Microsoft YaHei" pitchFamily="2"/>
                          <a:cs typeface="Arial" pitchFamily="2"/>
                          <a:sym typeface="Helvetica"/>
                        </a:rPr>
                        <a:t>  или </a:t>
                      </a:r>
                      <a:r>
                        <a:rPr lang="ru-RU" sz="2500" b="0" i="0" u="none" strike="noStrike" kern="1200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Arial" pitchFamily="18"/>
                          <a:ea typeface="Microsoft YaHei" pitchFamily="2"/>
                          <a:cs typeface="Arial" pitchFamily="2"/>
                          <a:sym typeface="Helvetica"/>
                        </a:rPr>
                        <a:t>левилимаб</a:t>
                      </a:r>
                      <a:endParaRPr lang="ru-RU" sz="2500" b="0" i="0" u="none" strike="noStrike" kern="1200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Arial" pitchFamily="18"/>
                        <a:ea typeface="Microsoft YaHei" pitchFamily="2"/>
                        <a:cs typeface="Arial" pitchFamily="2"/>
                        <a:sym typeface="Helvetica"/>
                      </a:endParaRPr>
                    </a:p>
                  </a:txBody>
                  <a:tcPr marL="252000" marR="252000" marT="0" marB="0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37834"/>
                  </a:ext>
                </a:extLst>
              </a:tr>
              <a:tr h="1351724">
                <a:tc>
                  <a:txBody>
                    <a:bodyPr/>
                    <a:lstStyle/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2800" b="1" i="0" u="none" strike="noStrike" kern="1200" dirty="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Arial" pitchFamily="2"/>
                        </a:rPr>
                        <a:t>Тяжелые формы </a:t>
                      </a:r>
                      <a:br>
                        <a:rPr lang="ru-RU" sz="2800" b="1" i="0" u="none" strike="noStrike" kern="1200" dirty="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Arial" pitchFamily="2"/>
                        </a:rPr>
                      </a:br>
                      <a:r>
                        <a:rPr lang="ru-RU" sz="2400" b="0" i="0" u="none" strike="noStrike" kern="12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18"/>
                          <a:ea typeface="Microsoft YaHei" pitchFamily="2"/>
                          <a:cs typeface="Arial" pitchFamily="2"/>
                        </a:rPr>
                        <a:t>(пневмония с развитием </a:t>
                      </a:r>
                      <a:br>
                        <a:rPr lang="ru-RU" sz="2400" b="0" i="0" u="none" strike="noStrike" kern="12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18"/>
                          <a:ea typeface="Microsoft YaHei" pitchFamily="2"/>
                          <a:cs typeface="Arial" pitchFamily="2"/>
                        </a:rPr>
                      </a:br>
                      <a:r>
                        <a:rPr lang="ru-RU" sz="2400" b="0" i="0" u="none" strike="noStrike" kern="12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18"/>
                          <a:ea typeface="Microsoft YaHei" pitchFamily="2"/>
                          <a:cs typeface="Arial" pitchFamily="2"/>
                        </a:rPr>
                        <a:t>дыхательной недостаточности, ОРДС)</a:t>
                      </a:r>
                    </a:p>
                  </a:txBody>
                  <a:tcPr marL="251992" marR="251992" marT="45718" marB="4571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2500" b="1" i="0" u="none" strike="noStrike" kern="1200" dirty="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Arial" pitchFamily="2"/>
                        </a:rPr>
                        <a:t>Схема: </a:t>
                      </a:r>
                      <a:r>
                        <a:rPr lang="ru-RU" sz="2500" b="0" i="0" u="none" strike="noStrike" kern="1200" dirty="0" err="1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Arial" pitchFamily="2"/>
                        </a:rPr>
                        <a:t>Фавипиравир</a:t>
                      </a:r>
                      <a:r>
                        <a:rPr lang="ru-RU" sz="2500" b="0" i="0" u="none" strike="noStrike" kern="1200" dirty="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Arial" pitchFamily="2"/>
                        </a:rPr>
                        <a:t> +/- </a:t>
                      </a:r>
                      <a:r>
                        <a:rPr lang="ru-RU" sz="2500" b="0" i="0" u="none" strike="noStrike" kern="1200" dirty="0" err="1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Arial" pitchFamily="2"/>
                        </a:rPr>
                        <a:t>тоцилизумаб</a:t>
                      </a:r>
                      <a:r>
                        <a:rPr lang="ru-RU" sz="2500" b="0" i="0" u="none" strike="noStrike" kern="1200" dirty="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Arial" pitchFamily="2"/>
                        </a:rPr>
                        <a:t> или </a:t>
                      </a:r>
                      <a:r>
                        <a:rPr lang="ru-RU" sz="2500" b="0" i="0" u="none" strike="noStrike" kern="1200" dirty="0" err="1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Arial" pitchFamily="2"/>
                        </a:rPr>
                        <a:t>сарилумаб</a:t>
                      </a:r>
                      <a:endParaRPr lang="ru-RU" sz="2500" b="0" i="0" u="none" strike="noStrike" kern="1200" dirty="0">
                        <a:ln>
                          <a:noFill/>
                        </a:ln>
                        <a:latin typeface="Arial" pitchFamily="18"/>
                        <a:ea typeface="Microsoft YaHei" pitchFamily="2"/>
                        <a:cs typeface="Arial" pitchFamily="2"/>
                      </a:endParaRPr>
                    </a:p>
                  </a:txBody>
                  <a:tcPr marL="251992" marR="251992" marT="144000" marB="144000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90358"/>
                  </a:ext>
                </a:extLst>
              </a:tr>
              <a:tr h="3876051">
                <a:tc>
                  <a:txBody>
                    <a:bodyPr/>
                    <a:lstStyle/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2800" b="1" i="0" u="none" strike="noStrike" kern="1200" dirty="0" err="1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Arial" pitchFamily="2"/>
                        </a:rPr>
                        <a:t>Цитокиновый</a:t>
                      </a:r>
                      <a:r>
                        <a:rPr lang="ru-RU" sz="2800" b="1" i="0" u="none" strike="noStrike" kern="1200" dirty="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Arial" pitchFamily="2"/>
                        </a:rPr>
                        <a:t> шторм </a:t>
                      </a:r>
                    </a:p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2400" b="0" i="0" u="none" strike="noStrike" kern="12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18"/>
                          <a:ea typeface="Microsoft YaHei" pitchFamily="2"/>
                          <a:cs typeface="Arial" pitchFamily="2"/>
                        </a:rPr>
                        <a:t>(COVID-19 индуцированный вторичный </a:t>
                      </a:r>
                      <a:r>
                        <a:rPr lang="ru-RU" sz="2400" b="0" i="0" u="none" strike="noStrike" kern="1200" dirty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18"/>
                          <a:ea typeface="Microsoft YaHei" pitchFamily="2"/>
                          <a:cs typeface="Arial" pitchFamily="2"/>
                        </a:rPr>
                        <a:t>гемофагоцитарный</a:t>
                      </a:r>
                      <a:r>
                        <a:rPr lang="ru-RU" sz="2400" b="0" i="0" u="none" strike="noStrike" kern="12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18"/>
                          <a:ea typeface="Microsoft YaHei" pitchFamily="2"/>
                          <a:cs typeface="Arial" pitchFamily="2"/>
                        </a:rPr>
                        <a:t> </a:t>
                      </a:r>
                      <a:r>
                        <a:rPr lang="ru-RU" sz="2400" b="0" i="0" u="none" strike="noStrike" kern="1200" dirty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18"/>
                          <a:ea typeface="Microsoft YaHei" pitchFamily="2"/>
                          <a:cs typeface="Arial" pitchFamily="2"/>
                        </a:rPr>
                        <a:t>лимфогистиоцитоз</a:t>
                      </a:r>
                      <a:r>
                        <a:rPr lang="ru-RU" sz="2400" b="0" i="0" u="none" strike="noStrike" kern="12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18"/>
                          <a:ea typeface="Microsoft YaHei" pitchFamily="2"/>
                          <a:cs typeface="Arial" pitchFamily="2"/>
                        </a:rPr>
                        <a:t>)</a:t>
                      </a:r>
                    </a:p>
                  </a:txBody>
                  <a:tcPr marL="251992" marR="251992" marT="45718" marB="4571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None/>
                        <a:tabLst/>
                      </a:pPr>
                      <a:r>
                        <a:rPr lang="ru-RU" sz="2500" b="1" i="0" u="none" strike="noStrike" kern="1200" dirty="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Arial" pitchFamily="2"/>
                        </a:rPr>
                        <a:t>Схема 1: </a:t>
                      </a:r>
                      <a:r>
                        <a:rPr lang="ru-RU" sz="2500" b="0" i="0" u="none" strike="noStrike" kern="1200" dirty="0" err="1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Arial" pitchFamily="2"/>
                        </a:rPr>
                        <a:t>Метилпреднизолон</a:t>
                      </a:r>
                      <a:r>
                        <a:rPr lang="ru-RU" sz="2500" b="0" i="0" u="none" strike="noStrike" kern="1200" dirty="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Arial" pitchFamily="2"/>
                        </a:rPr>
                        <a:t> + </a:t>
                      </a:r>
                      <a:r>
                        <a:rPr lang="ru-RU" sz="2500" b="0" i="0" u="none" strike="noStrike" kern="1200" dirty="0" err="1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Arial" pitchFamily="2"/>
                        </a:rPr>
                        <a:t>тоцилизумаб</a:t>
                      </a:r>
                      <a:r>
                        <a:rPr lang="ru-RU" sz="2500" b="0" i="0" u="none" strike="noStrike" kern="1200" dirty="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Arial" pitchFamily="2"/>
                        </a:rPr>
                        <a:t> (</a:t>
                      </a:r>
                      <a:r>
                        <a:rPr lang="ru-RU" sz="2500" b="0" i="0" u="none" strike="noStrike" kern="1200" dirty="0" err="1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Arial" pitchFamily="2"/>
                        </a:rPr>
                        <a:t>сарилумаб</a:t>
                      </a:r>
                      <a:r>
                        <a:rPr lang="ru-RU" sz="2500" b="0" i="0" u="none" strike="noStrike" kern="1200" dirty="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Arial" pitchFamily="2"/>
                        </a:rPr>
                        <a:t>)</a:t>
                      </a:r>
                    </a:p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None/>
                        <a:tabLst/>
                      </a:pPr>
                      <a:r>
                        <a:rPr lang="ru-RU" sz="2500" b="0" i="0" u="none" strike="noStrike" kern="12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18"/>
                          <a:ea typeface="Microsoft YaHei" pitchFamily="2"/>
                          <a:cs typeface="Arial" pitchFamily="2"/>
                        </a:rPr>
                        <a:t>ИЛИ</a:t>
                      </a:r>
                      <a:endParaRPr lang="ru-RU" sz="2500" b="1" i="0" u="none" strike="noStrike" kern="1200" dirty="0">
                        <a:ln>
                          <a:noFill/>
                        </a:ln>
                        <a:latin typeface="Arial" pitchFamily="18"/>
                        <a:ea typeface="Microsoft YaHei" pitchFamily="2"/>
                        <a:cs typeface="Arial" pitchFamily="2"/>
                      </a:endParaRPr>
                    </a:p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None/>
                        <a:tabLst/>
                      </a:pPr>
                      <a:r>
                        <a:rPr lang="ru-RU" sz="2500" b="1" i="0" u="none" strike="noStrike" kern="1200" dirty="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Arial" pitchFamily="2"/>
                        </a:rPr>
                        <a:t>Схема 2: </a:t>
                      </a:r>
                      <a:r>
                        <a:rPr lang="ru-RU" sz="2500" b="0" i="0" u="none" strike="noStrike" kern="1200" dirty="0" err="1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Arial" pitchFamily="2"/>
                        </a:rPr>
                        <a:t>Дексаметазон</a:t>
                      </a:r>
                      <a:r>
                        <a:rPr lang="ru-RU" sz="2500" b="0" i="0" u="none" strike="noStrike" kern="1200" dirty="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Arial" pitchFamily="2"/>
                        </a:rPr>
                        <a:t> +</a:t>
                      </a:r>
                      <a:r>
                        <a:rPr lang="ru-RU" sz="2500" b="0" i="0" u="none" strike="noStrike" kern="1200" dirty="0" err="1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Arial" pitchFamily="2"/>
                        </a:rPr>
                        <a:t>тоцилизумаб</a:t>
                      </a:r>
                      <a:r>
                        <a:rPr lang="ru-RU" sz="2500" b="0" i="0" u="none" strike="noStrike" kern="1200" dirty="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Arial" pitchFamily="2"/>
                        </a:rPr>
                        <a:t> (</a:t>
                      </a:r>
                      <a:r>
                        <a:rPr lang="ru-RU" sz="2500" b="0" i="0" u="none" strike="noStrike" kern="1200" dirty="0" err="1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Arial" pitchFamily="2"/>
                        </a:rPr>
                        <a:t>сарилумаб</a:t>
                      </a:r>
                      <a:r>
                        <a:rPr lang="ru-RU" sz="2500" b="0" i="0" u="none" strike="noStrike" kern="1200" dirty="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Arial" pitchFamily="2"/>
                        </a:rPr>
                        <a:t>)</a:t>
                      </a:r>
                    </a:p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None/>
                        <a:tabLst/>
                      </a:pPr>
                      <a:r>
                        <a:rPr lang="ru-RU" sz="2500" b="0" i="0" u="none" strike="noStrike" kern="12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18"/>
                          <a:ea typeface="Microsoft YaHei" pitchFamily="2"/>
                          <a:cs typeface="Arial" pitchFamily="2"/>
                        </a:rPr>
                        <a:t>ИЛИ</a:t>
                      </a:r>
                      <a:endParaRPr lang="ru-RU" sz="2500" b="1" i="0" u="none" strike="noStrike" kern="1200" dirty="0">
                        <a:ln>
                          <a:noFill/>
                        </a:ln>
                        <a:latin typeface="Arial" pitchFamily="18"/>
                        <a:ea typeface="Microsoft YaHei" pitchFamily="2"/>
                        <a:cs typeface="Arial" pitchFamily="2"/>
                      </a:endParaRPr>
                    </a:p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None/>
                        <a:tabLst/>
                      </a:pPr>
                      <a:r>
                        <a:rPr lang="ru-RU" sz="2500" b="1" i="0" u="none" strike="noStrike" kern="1200" dirty="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Arial" pitchFamily="2"/>
                        </a:rPr>
                        <a:t>Схема 3: </a:t>
                      </a:r>
                      <a:r>
                        <a:rPr lang="ru-RU" sz="2500" b="0" i="0" u="none" strike="noStrike" kern="1200" dirty="0" err="1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Arial" pitchFamily="2"/>
                        </a:rPr>
                        <a:t>Метилпреднизолон</a:t>
                      </a:r>
                      <a:r>
                        <a:rPr lang="ru-RU" sz="2500" b="0" i="0" u="none" strike="noStrike" kern="1200" dirty="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Arial" pitchFamily="2"/>
                        </a:rPr>
                        <a:t> +</a:t>
                      </a:r>
                      <a:r>
                        <a:rPr lang="ru-RU" sz="2500" b="0" i="0" u="none" strike="noStrike" kern="1200" dirty="0" err="1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Arial" pitchFamily="2"/>
                        </a:rPr>
                        <a:t>канакинумаб</a:t>
                      </a:r>
                      <a:endParaRPr lang="ru-RU" sz="2500" b="0" i="0" u="none" strike="noStrike" kern="1200" dirty="0">
                        <a:ln>
                          <a:noFill/>
                        </a:ln>
                        <a:latin typeface="Arial" pitchFamily="18"/>
                        <a:ea typeface="Microsoft YaHei" pitchFamily="2"/>
                        <a:cs typeface="Arial" pitchFamily="2"/>
                      </a:endParaRPr>
                    </a:p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None/>
                        <a:tabLst/>
                      </a:pPr>
                      <a:r>
                        <a:rPr lang="ru-RU" sz="2500" b="0" i="0" u="none" strike="noStrike" kern="12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18"/>
                          <a:ea typeface="Microsoft YaHei" pitchFamily="2"/>
                          <a:cs typeface="Arial" pitchFamily="2"/>
                        </a:rPr>
                        <a:t>ИЛИ</a:t>
                      </a:r>
                      <a:endParaRPr lang="ru-RU" sz="2500" b="1" i="0" u="none" strike="noStrike" kern="1200" dirty="0">
                        <a:ln>
                          <a:noFill/>
                        </a:ln>
                        <a:latin typeface="Arial" pitchFamily="18"/>
                        <a:ea typeface="Microsoft YaHei" pitchFamily="2"/>
                        <a:cs typeface="Arial" pitchFamily="2"/>
                      </a:endParaRPr>
                    </a:p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None/>
                        <a:tabLst/>
                      </a:pPr>
                      <a:r>
                        <a:rPr lang="ru-RU" sz="2500" b="1" i="0" u="none" strike="noStrike" kern="1200" dirty="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Arial" pitchFamily="2"/>
                        </a:rPr>
                        <a:t>Схема 4: </a:t>
                      </a:r>
                      <a:r>
                        <a:rPr lang="ru-RU" sz="2500" b="0" i="0" u="none" strike="noStrike" kern="1200" dirty="0" err="1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Arial" pitchFamily="2"/>
                        </a:rPr>
                        <a:t>Дексаметазон+канакинумаб</a:t>
                      </a:r>
                      <a:endParaRPr lang="ru-RU" sz="2500" b="0" i="0" u="none" strike="noStrike" kern="1200" dirty="0">
                        <a:ln>
                          <a:noFill/>
                        </a:ln>
                        <a:latin typeface="Arial" pitchFamily="18"/>
                        <a:ea typeface="Microsoft YaHei" pitchFamily="2"/>
                        <a:cs typeface="Arial" pitchFamily="2"/>
                      </a:endParaRPr>
                    </a:p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None/>
                        <a:tabLst/>
                      </a:pPr>
                      <a:r>
                        <a:rPr lang="ru-RU" sz="2500" b="0" i="0" u="none" strike="noStrike" kern="12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18"/>
                          <a:ea typeface="Microsoft YaHei" pitchFamily="2"/>
                          <a:cs typeface="Arial" pitchFamily="2"/>
                        </a:rPr>
                        <a:t>ИЛИ</a:t>
                      </a:r>
                      <a:r>
                        <a:rPr lang="ru-RU" sz="2500" b="0" i="0" u="none" strike="noStrike" kern="1200" dirty="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Arial" pitchFamily="2"/>
                        </a:rPr>
                        <a:t> (при наличии противопоказаний к применению </a:t>
                      </a:r>
                      <a:r>
                        <a:rPr lang="en-US" sz="2500" b="0" i="0" u="none" strike="noStrike" kern="1200" dirty="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Arial" pitchFamily="2"/>
                        </a:rPr>
                        <a:t/>
                      </a:r>
                      <a:br>
                        <a:rPr lang="en-US" sz="2500" b="0" i="0" u="none" strike="noStrike" kern="1200" dirty="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Arial" pitchFamily="2"/>
                        </a:rPr>
                      </a:br>
                      <a:r>
                        <a:rPr lang="ru-RU" sz="2500" b="0" i="0" u="none" strike="noStrike" kern="1200" dirty="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Arial" pitchFamily="2"/>
                        </a:rPr>
                        <a:t>генно-инженерных биологических препаратов):</a:t>
                      </a:r>
                    </a:p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None/>
                        <a:tabLst/>
                      </a:pPr>
                      <a:r>
                        <a:rPr lang="ru-RU" sz="2500" b="1" i="0" u="none" strike="noStrike" kern="1200" dirty="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Arial" pitchFamily="2"/>
                        </a:rPr>
                        <a:t>Схема 5:</a:t>
                      </a:r>
                      <a:r>
                        <a:rPr lang="ru-RU" sz="2500" b="0" i="0" u="none" strike="noStrike" kern="1200" dirty="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Arial" pitchFamily="2"/>
                        </a:rPr>
                        <a:t> </a:t>
                      </a:r>
                      <a:r>
                        <a:rPr lang="ru-RU" sz="2500" b="0" i="0" u="none" strike="noStrike" kern="1200" dirty="0" err="1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Arial" pitchFamily="2"/>
                        </a:rPr>
                        <a:t>Метилпреднизолон</a:t>
                      </a:r>
                      <a:r>
                        <a:rPr lang="ru-RU" sz="2500" b="0" i="0" u="none" strike="noStrike" kern="1200" dirty="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Arial" pitchFamily="2"/>
                        </a:rPr>
                        <a:t> или </a:t>
                      </a:r>
                      <a:r>
                        <a:rPr lang="ru-RU" sz="2500" b="0" i="0" u="none" strike="noStrike" kern="1200" dirty="0" err="1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Arial" pitchFamily="2"/>
                        </a:rPr>
                        <a:t>дексаметозон</a:t>
                      </a:r>
                      <a:endParaRPr lang="ru-RU" sz="2500" b="0" i="0" u="none" strike="noStrike" kern="1200" dirty="0">
                        <a:ln>
                          <a:noFill/>
                        </a:ln>
                        <a:latin typeface="Arial" pitchFamily="18"/>
                        <a:ea typeface="Microsoft YaHei" pitchFamily="2"/>
                        <a:cs typeface="Arial" pitchFamily="2"/>
                      </a:endParaRPr>
                    </a:p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None/>
                        <a:tabLst/>
                      </a:pPr>
                      <a:r>
                        <a:rPr lang="ru-RU" sz="2500" b="0" i="0" u="none" strike="noStrike" kern="12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18"/>
                          <a:ea typeface="Microsoft YaHei" pitchFamily="2"/>
                          <a:cs typeface="Arial" pitchFamily="2"/>
                        </a:rPr>
                        <a:t>ИЛИ</a:t>
                      </a:r>
                      <a:r>
                        <a:rPr lang="ru-RU" sz="2500" b="0" i="0" u="none" strike="noStrike" kern="1200" dirty="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Arial" pitchFamily="2"/>
                        </a:rPr>
                        <a:t> (при наличии противопоказаний к применению </a:t>
                      </a:r>
                      <a:r>
                        <a:rPr lang="ru-RU" sz="2500" b="0" i="0" u="none" strike="noStrike" kern="1200" dirty="0" err="1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Arial" pitchFamily="2"/>
                        </a:rPr>
                        <a:t>глюкокортикоидов</a:t>
                      </a:r>
                      <a:r>
                        <a:rPr lang="ru-RU" sz="2500" b="0" i="0" u="none" strike="noStrike" kern="1200" dirty="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Arial" pitchFamily="2"/>
                        </a:rPr>
                        <a:t>):</a:t>
                      </a:r>
                    </a:p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None/>
                        <a:tabLst/>
                      </a:pPr>
                      <a:r>
                        <a:rPr lang="ru-RU" sz="2500" b="1" i="0" u="none" strike="noStrike" kern="1200" dirty="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Arial" pitchFamily="2"/>
                        </a:rPr>
                        <a:t>Схема 6: </a:t>
                      </a:r>
                      <a:r>
                        <a:rPr lang="ru-RU" sz="2500" b="0" i="0" u="none" strike="noStrike" kern="1200" dirty="0" err="1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Arial" pitchFamily="2"/>
                        </a:rPr>
                        <a:t>Тоцилизумаб</a:t>
                      </a:r>
                      <a:r>
                        <a:rPr lang="ru-RU" sz="2500" b="0" i="0" u="none" strike="noStrike" kern="1200" dirty="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Arial" pitchFamily="2"/>
                        </a:rPr>
                        <a:t> или </a:t>
                      </a:r>
                      <a:r>
                        <a:rPr lang="ru-RU" sz="2500" b="0" i="0" u="none" strike="noStrike" kern="1200" dirty="0" err="1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Arial" pitchFamily="2"/>
                        </a:rPr>
                        <a:t>сарилумаб</a:t>
                      </a:r>
                      <a:r>
                        <a:rPr lang="ru-RU" sz="2500" b="0" i="0" u="none" strike="noStrike" kern="1200" dirty="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Arial" pitchFamily="2"/>
                        </a:rPr>
                        <a:t> или </a:t>
                      </a:r>
                      <a:r>
                        <a:rPr lang="ru-RU" sz="2500" b="0" i="0" u="none" strike="noStrike" kern="1200" dirty="0" err="1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Arial" pitchFamily="2"/>
                        </a:rPr>
                        <a:t>канакинумаб</a:t>
                      </a:r>
                      <a:endParaRPr lang="ru-RU" sz="2500" b="0" i="0" u="none" strike="noStrike" kern="1200" dirty="0">
                        <a:ln>
                          <a:noFill/>
                        </a:ln>
                        <a:latin typeface="+mn-lt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251992" marR="251992" marT="144000" marB="144000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447557"/>
                  </a:ext>
                </a:extLst>
              </a:tr>
            </a:tbl>
          </a:graphicData>
        </a:graphic>
      </p:graphicFrame>
      <p:sp>
        <p:nvSpPr>
          <p:cNvPr id="9244" name="TextBox 10">
            <a:extLst>
              <a:ext uri="{FF2B5EF4-FFF2-40B4-BE49-F238E27FC236}">
                <a16:creationId xmlns:a16="http://schemas.microsoft.com/office/drawing/2014/main" id="{29B9CA5D-058D-BA4A-AF03-CE1CE5CB9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22900" y="16514763"/>
            <a:ext cx="185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3" name="TextBox 77">
            <a:extLst>
              <a:ext uri="{FF2B5EF4-FFF2-40B4-BE49-F238E27FC236}">
                <a16:creationId xmlns:a16="http://schemas.microsoft.com/office/drawing/2014/main" id="{AA9B0FA0-6820-8D41-90A2-D360D3723667}"/>
              </a:ext>
            </a:extLst>
          </p:cNvPr>
          <p:cNvSpPr/>
          <p:nvPr/>
        </p:nvSpPr>
        <p:spPr>
          <a:xfrm>
            <a:off x="1099506" y="14768691"/>
            <a:ext cx="10623550" cy="3538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square" lIns="0" tIns="0" rIns="0" bIns="0" compatLnSpc="0">
            <a:spAutoFit/>
          </a:bodyPr>
          <a:lstStyle/>
          <a:p>
            <a:r>
              <a:rPr lang="en-US" sz="2400" dirty="0">
                <a:latin typeface="+mn-lt"/>
              </a:rPr>
              <a:t>*</a:t>
            </a:r>
            <a:r>
              <a:rPr lang="ru-RU" sz="2400" dirty="0">
                <a:latin typeface="+mn-lt"/>
              </a:rPr>
              <a:t> возможно в комбинации с ИФН-α</a:t>
            </a:r>
          </a:p>
        </p:txBody>
      </p:sp>
      <p:sp>
        <p:nvSpPr>
          <p:cNvPr id="9" name="TextBox 77"/>
          <p:cNvSpPr/>
          <p:nvPr/>
        </p:nvSpPr>
        <p:spPr>
          <a:xfrm>
            <a:off x="755650" y="696913"/>
            <a:ext cx="2681288" cy="30162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0" tIns="0" rIns="0" bIns="0" compatLnSpc="0">
            <a:spAutoFit/>
          </a:bodyPr>
          <a:lstStyle/>
          <a:p>
            <a:pPr defTabSz="2101265" eaLnBrk="1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/>
            </a:pPr>
            <a:r>
              <a:rPr lang="ru-RU" sz="2200" b="1" kern="0" dirty="0">
                <a:latin typeface="Arial" pitchFamily="34"/>
                <a:ea typeface="Calibri" pitchFamily="2"/>
                <a:cs typeface="Arial" pitchFamily="34"/>
                <a:sym typeface="Open Sans"/>
              </a:rPr>
              <a:t>Приложение 10</a:t>
            </a:r>
          </a:p>
        </p:txBody>
      </p:sp>
    </p:spTree>
    <p:extLst>
      <p:ext uri="{BB962C8B-B14F-4D97-AF65-F5344CB8AC3E}">
        <p14:creationId xmlns:p14="http://schemas.microsoft.com/office/powerpoint/2010/main" val="790590278"/>
      </p:ext>
    </p:extLst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Diagonal Corner Rectangle 4">
            <a:extLst>
              <a:ext uri="{FF2B5EF4-FFF2-40B4-BE49-F238E27FC236}">
                <a16:creationId xmlns:a16="http://schemas.microsoft.com/office/drawing/2014/main" id="{D5982007-77E4-8747-A54B-AA2719CE1852}"/>
              </a:ext>
            </a:extLst>
          </p:cNvPr>
          <p:cNvSpPr/>
          <p:nvPr/>
        </p:nvSpPr>
        <p:spPr>
          <a:xfrm>
            <a:off x="804860" y="2874555"/>
            <a:ext cx="20063780" cy="1044084"/>
          </a:xfrm>
          <a:prstGeom prst="snip2DiagRect">
            <a:avLst>
              <a:gd name="adj1" fmla="val 0"/>
              <a:gd name="adj2" fmla="val 14428"/>
            </a:avLst>
          </a:prstGeom>
          <a:solidFill>
            <a:srgbClr val="0070C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83534" tIns="83534" rIns="83534" bIns="83534" numCol="1" spcCol="38100" rtlCol="0" anchor="ctr">
            <a:noAutofit/>
          </a:bodyPr>
          <a:lstStyle/>
          <a:p>
            <a:pPr algn="ctr"/>
            <a:r>
              <a:rPr lang="ru-RU" sz="3100" b="1" dirty="0">
                <a:solidFill>
                  <a:schemeClr val="bg1"/>
                </a:solidFill>
                <a:latin typeface="+mn-lt"/>
              </a:rPr>
              <a:t>Оценка лекарственно-ассоциированного удлинения интервала QT, оцененном по шкале </a:t>
            </a:r>
            <a:r>
              <a:rPr lang="ru-RU" sz="3100" b="1" dirty="0" err="1">
                <a:solidFill>
                  <a:schemeClr val="bg1"/>
                </a:solidFill>
                <a:latin typeface="+mn-lt"/>
              </a:rPr>
              <a:t>Тисдейла</a:t>
            </a:r>
            <a:endParaRPr lang="ru-RU" sz="3100" b="1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04860" y="3785906"/>
          <a:ext cx="20063780" cy="557736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923419">
                  <a:extLst>
                    <a:ext uri="{9D8B030D-6E8A-4147-A177-3AD203B41FA5}">
                      <a16:colId xmlns:a16="http://schemas.microsoft.com/office/drawing/2014/main" val="4169688498"/>
                    </a:ext>
                  </a:extLst>
                </a:gridCol>
                <a:gridCol w="4140361">
                  <a:extLst>
                    <a:ext uri="{9D8B030D-6E8A-4147-A177-3AD203B41FA5}">
                      <a16:colId xmlns:a16="http://schemas.microsoft.com/office/drawing/2014/main" val="1195929012"/>
                    </a:ext>
                  </a:extLst>
                </a:gridCol>
              </a:tblGrid>
              <a:tr h="4282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32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uFillTx/>
                          <a:latin typeface="Arial" pitchFamily="34" charset="0"/>
                          <a:ea typeface="+mn-ea"/>
                          <a:cs typeface="Times New Roman" pitchFamily="18" charset="0"/>
                          <a:sym typeface="Helvetica"/>
                        </a:rPr>
                        <a:t>Факторы риска</a:t>
                      </a: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32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uFillTx/>
                          <a:latin typeface="Arial" pitchFamily="34" charset="0"/>
                          <a:ea typeface="+mn-ea"/>
                          <a:cs typeface="Times New Roman" pitchFamily="18" charset="0"/>
                          <a:sym typeface="Helvetica"/>
                        </a:rPr>
                        <a:t>Баллы</a:t>
                      </a: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408598"/>
                  </a:ext>
                </a:extLst>
              </a:tr>
              <a:tr h="4282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ru-RU" sz="24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 pitchFamily="34" charset="0"/>
                          <a:ea typeface="+mn-ea"/>
                          <a:cs typeface="Times New Roman" pitchFamily="18" charset="0"/>
                          <a:sym typeface="Helvetica"/>
                        </a:rPr>
                        <a:t>Возраст ≥ 68 лет</a:t>
                      </a:r>
                    </a:p>
                  </a:txBody>
                  <a:tcPr marL="137160" marR="13716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4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 pitchFamily="34" charset="0"/>
                          <a:ea typeface="+mn-ea"/>
                          <a:cs typeface="Times New Roman" pitchFamily="18" charset="0"/>
                          <a:sym typeface="Helvetica"/>
                        </a:rPr>
                        <a:t>1</a:t>
                      </a:r>
                    </a:p>
                  </a:txBody>
                  <a:tcPr marL="137160" marR="13716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7744708"/>
                  </a:ext>
                </a:extLst>
              </a:tr>
              <a:tr h="4282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ru-RU" sz="24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 pitchFamily="34" charset="0"/>
                          <a:ea typeface="+mn-ea"/>
                          <a:cs typeface="Times New Roman" pitchFamily="18" charset="0"/>
                          <a:sym typeface="Helvetica"/>
                        </a:rPr>
                        <a:t>Женский пол</a:t>
                      </a:r>
                    </a:p>
                  </a:txBody>
                  <a:tcPr marL="137160" marR="13716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4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 pitchFamily="34" charset="0"/>
                          <a:ea typeface="+mn-ea"/>
                          <a:cs typeface="Times New Roman" pitchFamily="18" charset="0"/>
                          <a:sym typeface="Helvetica"/>
                        </a:rPr>
                        <a:t>1</a:t>
                      </a:r>
                    </a:p>
                  </a:txBody>
                  <a:tcPr marL="137160" marR="13716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2363056"/>
                  </a:ext>
                </a:extLst>
              </a:tr>
              <a:tr h="4282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ru-RU" sz="24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 pitchFamily="34" charset="0"/>
                          <a:ea typeface="+mn-ea"/>
                          <a:cs typeface="Times New Roman" pitchFamily="18" charset="0"/>
                          <a:sym typeface="Helvetica"/>
                        </a:rPr>
                        <a:t>Прием петлевого диуретика</a:t>
                      </a:r>
                    </a:p>
                  </a:txBody>
                  <a:tcPr marL="137160" marR="13716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4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 pitchFamily="34" charset="0"/>
                          <a:ea typeface="+mn-ea"/>
                          <a:cs typeface="Times New Roman" pitchFamily="18" charset="0"/>
                          <a:sym typeface="Helvetica"/>
                        </a:rPr>
                        <a:t>1</a:t>
                      </a:r>
                    </a:p>
                  </a:txBody>
                  <a:tcPr marL="137160" marR="13716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8475581"/>
                  </a:ext>
                </a:extLst>
              </a:tr>
              <a:tr h="4282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ru-RU" sz="24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 pitchFamily="34" charset="0"/>
                          <a:ea typeface="+mn-ea"/>
                          <a:cs typeface="Times New Roman" pitchFamily="18" charset="0"/>
                          <a:sym typeface="Helvetica"/>
                        </a:rPr>
                        <a:t>Сывороточный K+ ≤</a:t>
                      </a:r>
                      <a:r>
                        <a:rPr kumimoji="0" lang="en-US" sz="24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 pitchFamily="34" charset="0"/>
                          <a:ea typeface="+mn-ea"/>
                          <a:cs typeface="Times New Roman" pitchFamily="18" charset="0"/>
                          <a:sym typeface="Helvetica"/>
                        </a:rPr>
                        <a:t> </a:t>
                      </a:r>
                      <a:r>
                        <a:rPr kumimoji="0" lang="ru-RU" sz="24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 pitchFamily="34" charset="0"/>
                          <a:ea typeface="+mn-ea"/>
                          <a:cs typeface="Times New Roman" pitchFamily="18" charset="0"/>
                          <a:sym typeface="Helvetica"/>
                        </a:rPr>
                        <a:t>3.5 </a:t>
                      </a:r>
                      <a:r>
                        <a:rPr kumimoji="0" lang="ru-RU" sz="2400" b="0" i="0" u="none" strike="noStrike" cap="none" spc="0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 pitchFamily="34" charset="0"/>
                          <a:ea typeface="+mn-ea"/>
                          <a:cs typeface="Times New Roman" pitchFamily="18" charset="0"/>
                          <a:sym typeface="Helvetica"/>
                        </a:rPr>
                        <a:t>ммоль</a:t>
                      </a:r>
                      <a:r>
                        <a:rPr kumimoji="0" lang="ru-RU" sz="24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 pitchFamily="34" charset="0"/>
                          <a:ea typeface="+mn-ea"/>
                          <a:cs typeface="Times New Roman" pitchFamily="18" charset="0"/>
                          <a:sym typeface="Helvetica"/>
                        </a:rPr>
                        <a:t>/л</a:t>
                      </a:r>
                    </a:p>
                  </a:txBody>
                  <a:tcPr marL="137160" marR="13716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4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 pitchFamily="34" charset="0"/>
                          <a:ea typeface="+mn-ea"/>
                          <a:cs typeface="Times New Roman" pitchFamily="18" charset="0"/>
                          <a:sym typeface="Helvetica"/>
                        </a:rPr>
                        <a:t>2</a:t>
                      </a:r>
                    </a:p>
                  </a:txBody>
                  <a:tcPr marL="137160" marR="13716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006023"/>
                  </a:ext>
                </a:extLst>
              </a:tr>
              <a:tr h="4282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ru-RU" sz="2400" b="0" i="0" u="none" strike="noStrike" cap="none" spc="0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 pitchFamily="34" charset="0"/>
                          <a:ea typeface="+mn-ea"/>
                          <a:cs typeface="Times New Roman" pitchFamily="18" charset="0"/>
                          <a:sym typeface="Helvetica"/>
                        </a:rPr>
                        <a:t>QTc</a:t>
                      </a:r>
                      <a:r>
                        <a:rPr kumimoji="0" lang="ru-RU" sz="24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 pitchFamily="34" charset="0"/>
                          <a:ea typeface="+mn-ea"/>
                          <a:cs typeface="Times New Roman" pitchFamily="18" charset="0"/>
                          <a:sym typeface="Helvetica"/>
                        </a:rPr>
                        <a:t> исходный  ≥</a:t>
                      </a:r>
                      <a:r>
                        <a:rPr kumimoji="0" lang="en-US" sz="24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 pitchFamily="34" charset="0"/>
                          <a:ea typeface="+mn-ea"/>
                          <a:cs typeface="Times New Roman" pitchFamily="18" charset="0"/>
                          <a:sym typeface="Helvetica"/>
                        </a:rPr>
                        <a:t> </a:t>
                      </a:r>
                      <a:r>
                        <a:rPr kumimoji="0" lang="ru-RU" sz="24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 pitchFamily="34" charset="0"/>
                          <a:ea typeface="+mn-ea"/>
                          <a:cs typeface="Times New Roman" pitchFamily="18" charset="0"/>
                          <a:sym typeface="Helvetica"/>
                        </a:rPr>
                        <a:t>450 </a:t>
                      </a:r>
                      <a:r>
                        <a:rPr kumimoji="0" lang="ru-RU" sz="2400" b="0" i="0" u="none" strike="noStrike" cap="none" spc="0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 pitchFamily="34" charset="0"/>
                          <a:ea typeface="+mn-ea"/>
                          <a:cs typeface="Times New Roman" pitchFamily="18" charset="0"/>
                          <a:sym typeface="Helvetica"/>
                        </a:rPr>
                        <a:t>мс</a:t>
                      </a:r>
                      <a:endParaRPr kumimoji="0" lang="ru-RU" sz="2400" b="0" i="0" u="none" strike="noStrike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Arial" pitchFamily="34" charset="0"/>
                        <a:ea typeface="+mn-ea"/>
                        <a:cs typeface="Times New Roman" pitchFamily="18" charset="0"/>
                        <a:sym typeface="Helvetica"/>
                      </a:endParaRPr>
                    </a:p>
                  </a:txBody>
                  <a:tcPr marL="137160" marR="13716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4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 pitchFamily="34" charset="0"/>
                          <a:ea typeface="+mn-ea"/>
                          <a:cs typeface="Times New Roman" pitchFamily="18" charset="0"/>
                          <a:sym typeface="Helvetica"/>
                        </a:rPr>
                        <a:t>2</a:t>
                      </a:r>
                    </a:p>
                  </a:txBody>
                  <a:tcPr marL="137160" marR="13716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50201"/>
                  </a:ext>
                </a:extLst>
              </a:tr>
              <a:tr h="4282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ru-RU" sz="24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 pitchFamily="34" charset="0"/>
                          <a:ea typeface="+mn-ea"/>
                          <a:cs typeface="Times New Roman" pitchFamily="18" charset="0"/>
                          <a:sym typeface="Helvetica"/>
                        </a:rPr>
                        <a:t>Острый инфаркт миокарда</a:t>
                      </a:r>
                    </a:p>
                  </a:txBody>
                  <a:tcPr marL="137160" marR="13716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4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 pitchFamily="34" charset="0"/>
                          <a:ea typeface="+mn-ea"/>
                          <a:cs typeface="Times New Roman" pitchFamily="18" charset="0"/>
                          <a:sym typeface="Helvetica"/>
                        </a:rPr>
                        <a:t>2</a:t>
                      </a:r>
                    </a:p>
                  </a:txBody>
                  <a:tcPr marL="137160" marR="13716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6979735"/>
                  </a:ext>
                </a:extLst>
              </a:tr>
              <a:tr h="4282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ru-RU" sz="24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 pitchFamily="34" charset="0"/>
                          <a:ea typeface="+mn-ea"/>
                          <a:cs typeface="Times New Roman" pitchFamily="18" charset="0"/>
                          <a:sym typeface="Helvetica"/>
                        </a:rPr>
                        <a:t>Сепсис</a:t>
                      </a:r>
                    </a:p>
                  </a:txBody>
                  <a:tcPr marL="137160" marR="13716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4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 pitchFamily="34" charset="0"/>
                          <a:ea typeface="+mn-ea"/>
                          <a:cs typeface="Times New Roman" pitchFamily="18" charset="0"/>
                          <a:sym typeface="Helvetica"/>
                        </a:rPr>
                        <a:t>3</a:t>
                      </a:r>
                    </a:p>
                  </a:txBody>
                  <a:tcPr marL="137160" marR="13716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645978"/>
                  </a:ext>
                </a:extLst>
              </a:tr>
              <a:tr h="4282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ru-RU" sz="24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 pitchFamily="34" charset="0"/>
                          <a:ea typeface="+mn-ea"/>
                          <a:cs typeface="Times New Roman" pitchFamily="18" charset="0"/>
                          <a:sym typeface="Helvetica"/>
                        </a:rPr>
                        <a:t>Сердечная недостаточность</a:t>
                      </a:r>
                    </a:p>
                  </a:txBody>
                  <a:tcPr marL="137160" marR="13716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4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 pitchFamily="34" charset="0"/>
                          <a:ea typeface="+mn-ea"/>
                          <a:cs typeface="Times New Roman" pitchFamily="18" charset="0"/>
                          <a:sym typeface="Helvetica"/>
                        </a:rPr>
                        <a:t>3</a:t>
                      </a:r>
                    </a:p>
                  </a:txBody>
                  <a:tcPr marL="137160" marR="13716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2108685"/>
                  </a:ext>
                </a:extLst>
              </a:tr>
              <a:tr h="4282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ru-RU" sz="24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 pitchFamily="34" charset="0"/>
                          <a:ea typeface="+mn-ea"/>
                          <a:cs typeface="Times New Roman" pitchFamily="18" charset="0"/>
                          <a:sym typeface="Helvetica"/>
                        </a:rPr>
                        <a:t>Один препарат с эффектом удлинения QT</a:t>
                      </a:r>
                    </a:p>
                  </a:txBody>
                  <a:tcPr marL="137160" marR="13716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4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 pitchFamily="34" charset="0"/>
                          <a:ea typeface="+mn-ea"/>
                          <a:cs typeface="Times New Roman" pitchFamily="18" charset="0"/>
                          <a:sym typeface="Helvetica"/>
                        </a:rPr>
                        <a:t>3</a:t>
                      </a:r>
                    </a:p>
                  </a:txBody>
                  <a:tcPr marL="137160" marR="13716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9190655"/>
                  </a:ext>
                </a:extLst>
              </a:tr>
              <a:tr h="4282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ru-RU" sz="24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 pitchFamily="34" charset="0"/>
                          <a:ea typeface="+mn-ea"/>
                          <a:cs typeface="Times New Roman" pitchFamily="18" charset="0"/>
                          <a:sym typeface="Helvetica"/>
                        </a:rPr>
                        <a:t>≥</a:t>
                      </a:r>
                      <a:r>
                        <a:rPr kumimoji="0" lang="en-US" sz="24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 pitchFamily="34" charset="0"/>
                          <a:ea typeface="+mn-ea"/>
                          <a:cs typeface="Times New Roman" pitchFamily="18" charset="0"/>
                          <a:sym typeface="Helvetica"/>
                        </a:rPr>
                        <a:t> </a:t>
                      </a:r>
                      <a:r>
                        <a:rPr kumimoji="0" lang="ru-RU" sz="24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 pitchFamily="34" charset="0"/>
                          <a:ea typeface="+mn-ea"/>
                          <a:cs typeface="Times New Roman" pitchFamily="18" charset="0"/>
                          <a:sym typeface="Helvetica"/>
                        </a:rPr>
                        <a:t>2 препаратов с эффектом удлинения QT</a:t>
                      </a:r>
                    </a:p>
                  </a:txBody>
                  <a:tcPr marL="137160" marR="13716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4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 pitchFamily="34" charset="0"/>
                          <a:ea typeface="+mn-ea"/>
                          <a:cs typeface="Times New Roman" pitchFamily="18" charset="0"/>
                          <a:sym typeface="Helvetica"/>
                        </a:rPr>
                        <a:t>3</a:t>
                      </a:r>
                    </a:p>
                  </a:txBody>
                  <a:tcPr marL="137160" marR="13716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082932"/>
                  </a:ext>
                </a:extLst>
              </a:tr>
              <a:tr h="4282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ru-RU" sz="24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 pitchFamily="34" charset="0"/>
                          <a:ea typeface="+mn-ea"/>
                          <a:cs typeface="Times New Roman" pitchFamily="18" charset="0"/>
                          <a:sym typeface="Helvetica"/>
                        </a:rPr>
                        <a:t>Максимальный балл</a:t>
                      </a:r>
                    </a:p>
                  </a:txBody>
                  <a:tcPr marL="137160" marR="13716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4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 pitchFamily="34" charset="0"/>
                          <a:ea typeface="+mn-ea"/>
                          <a:cs typeface="Times New Roman" pitchFamily="18" charset="0"/>
                          <a:sym typeface="Helvetica"/>
                        </a:rPr>
                        <a:t>21</a:t>
                      </a:r>
                    </a:p>
                  </a:txBody>
                  <a:tcPr marL="137160" marR="13716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175328"/>
                  </a:ext>
                </a:extLst>
              </a:tr>
            </a:tbl>
          </a:graphicData>
        </a:graphic>
      </p:graphicFrame>
      <p:graphicFrame>
        <p:nvGraphicFramePr>
          <p:cNvPr id="73730" name="Объект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13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73730" name="Объект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35C29C9-E6D0-EF4D-847C-68131D19C654}"/>
              </a:ext>
            </a:extLst>
          </p:cNvPr>
          <p:cNvCxnSpPr>
            <a:cxnSpLocks/>
          </p:cNvCxnSpPr>
          <p:nvPr/>
        </p:nvCxnSpPr>
        <p:spPr>
          <a:xfrm>
            <a:off x="804860" y="2399348"/>
            <a:ext cx="12039600" cy="0"/>
          </a:xfrm>
          <a:prstGeom prst="line">
            <a:avLst/>
          </a:prstGeom>
          <a:noFill/>
          <a:ln w="190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80E8DEC-7D2F-3B40-BC6F-4AAAF7146EA3}"/>
              </a:ext>
            </a:extLst>
          </p:cNvPr>
          <p:cNvCxnSpPr>
            <a:cxnSpLocks/>
          </p:cNvCxnSpPr>
          <p:nvPr/>
        </p:nvCxnSpPr>
        <p:spPr>
          <a:xfrm>
            <a:off x="804860" y="2360383"/>
            <a:ext cx="3263901" cy="0"/>
          </a:xfrm>
          <a:prstGeom prst="line">
            <a:avLst/>
          </a:prstGeom>
          <a:noFill/>
          <a:ln w="73025" cap="flat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Right Arrow 1">
            <a:extLst>
              <a:ext uri="{FF2B5EF4-FFF2-40B4-BE49-F238E27FC236}">
                <a16:creationId xmlns:a16="http://schemas.microsoft.com/office/drawing/2014/main" id="{23DB2F4A-8B19-D545-AAA9-BA25754A4F62}"/>
              </a:ext>
            </a:extLst>
          </p:cNvPr>
          <p:cNvSpPr/>
          <p:nvPr/>
        </p:nvSpPr>
        <p:spPr>
          <a:xfrm rot="5400000">
            <a:off x="4102226" y="14962741"/>
            <a:ext cx="978408" cy="484632"/>
          </a:xfrm>
          <a:prstGeom prst="rightArrow">
            <a:avLst/>
          </a:prstGeom>
          <a:solidFill>
            <a:srgbClr val="0070C0"/>
          </a:solidFill>
          <a:ln w="12700" cap="flat">
            <a:solidFill>
              <a:schemeClr val="bg2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83534" tIns="83534" rIns="83534" bIns="83534" numCol="1" spcCol="38100" rtlCol="0" anchor="ctr">
            <a:spAutoFit/>
          </a:bodyPr>
          <a:lstStyle/>
          <a:p>
            <a:pPr marL="0" marR="0" indent="0" algn="l" defTabSz="21012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spc="0" normalizeH="0" baseline="0">
              <a:ln>
                <a:noFill/>
              </a:ln>
              <a:solidFill>
                <a:srgbClr val="1F1F1F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" name="Right Arrow 1">
            <a:extLst>
              <a:ext uri="{FF2B5EF4-FFF2-40B4-BE49-F238E27FC236}">
                <a16:creationId xmlns:a16="http://schemas.microsoft.com/office/drawing/2014/main" id="{23DB2F4A-8B19-D545-AAA9-BA25754A4F62}"/>
              </a:ext>
            </a:extLst>
          </p:cNvPr>
          <p:cNvSpPr/>
          <p:nvPr/>
        </p:nvSpPr>
        <p:spPr>
          <a:xfrm rot="5400000">
            <a:off x="15855611" y="14962741"/>
            <a:ext cx="978408" cy="484632"/>
          </a:xfrm>
          <a:prstGeom prst="rightArrow">
            <a:avLst/>
          </a:prstGeom>
          <a:solidFill>
            <a:srgbClr val="0070C0"/>
          </a:solidFill>
          <a:ln w="12700" cap="flat">
            <a:solidFill>
              <a:schemeClr val="bg2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83534" tIns="83534" rIns="83534" bIns="83534" numCol="1" spcCol="38100" rtlCol="0" anchor="ctr">
            <a:spAutoFit/>
          </a:bodyPr>
          <a:lstStyle/>
          <a:p>
            <a:pPr marL="0" marR="0" indent="0" algn="l" defTabSz="21012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spc="0" normalizeH="0" baseline="0">
              <a:ln>
                <a:noFill/>
              </a:ln>
              <a:solidFill>
                <a:srgbClr val="1F1F1F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" name="Rectangle 1">
            <a:extLst>
              <a:ext uri="{FF2B5EF4-FFF2-40B4-BE49-F238E27FC236}">
                <a16:creationId xmlns:a16="http://schemas.microsoft.com/office/drawing/2014/main" id="{34D606DD-0B56-F64E-BA98-54AC69CEF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9375320"/>
            <a:ext cx="20112990" cy="54784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/>
            <a:r>
              <a:rPr lang="ru-RU" altLang="ru-RU" sz="2400" dirty="0">
                <a:latin typeface="Arial" pitchFamily="18"/>
                <a:ea typeface="Microsoft YaHei" pitchFamily="2"/>
                <a:cs typeface="Arial" pitchFamily="2"/>
              </a:rPr>
              <a:t>Цель применения алгоритма: стратифицировать и исключить амбулаторных пациентов с потенциально более высоким риском развития тяжелых </a:t>
            </a:r>
            <a:r>
              <a:rPr lang="ru-RU" altLang="ru-RU" sz="2400" dirty="0" err="1">
                <a:latin typeface="Arial" pitchFamily="18"/>
                <a:ea typeface="Microsoft YaHei" pitchFamily="2"/>
                <a:cs typeface="Arial" pitchFamily="2"/>
              </a:rPr>
              <a:t>жизнеугрожающих</a:t>
            </a:r>
            <a:r>
              <a:rPr lang="ru-RU" altLang="ru-RU" sz="2400" dirty="0">
                <a:latin typeface="Arial" pitchFamily="18"/>
                <a:ea typeface="Microsoft YaHei" pitchFamily="2"/>
                <a:cs typeface="Arial" pitchFamily="2"/>
              </a:rPr>
              <a:t> нарушений ритма в условиях карантина и ограниченности ресурсов (отсутствие возможности контроля ЭКГ </a:t>
            </a:r>
            <a:br>
              <a:rPr lang="ru-RU" altLang="ru-RU" sz="2400" dirty="0">
                <a:latin typeface="Arial" pitchFamily="18"/>
                <a:ea typeface="Microsoft YaHei" pitchFamily="2"/>
                <a:cs typeface="Arial" pitchFamily="2"/>
              </a:rPr>
            </a:br>
            <a:r>
              <a:rPr lang="ru-RU" altLang="ru-RU" sz="2400" dirty="0">
                <a:latin typeface="Arial" pitchFamily="18"/>
                <a:ea typeface="Microsoft YaHei" pitchFamily="2"/>
                <a:cs typeface="Arial" pitchFamily="2"/>
              </a:rPr>
              <a:t>и контроля электролитов в плазме).</a:t>
            </a:r>
          </a:p>
          <a:p>
            <a:pPr lvl="0" defTabSz="914400">
              <a:spcBef>
                <a:spcPts val="600"/>
              </a:spcBef>
            </a:pPr>
            <a:r>
              <a:rPr lang="ru-RU" altLang="ru-RU" sz="2400" b="1" dirty="0">
                <a:latin typeface="Arial" pitchFamily="18"/>
                <a:ea typeface="Microsoft YaHei" pitchFamily="2"/>
                <a:cs typeface="Arial" pitchFamily="2"/>
              </a:rPr>
              <a:t>Инструкция к алгоритму. </a:t>
            </a:r>
          </a:p>
          <a:p>
            <a:pPr marL="360000" lvl="0" defTabSz="914400"/>
            <a:r>
              <a:rPr lang="ru-RU" altLang="ru-RU" sz="2400" dirty="0">
                <a:latin typeface="Arial" pitchFamily="18"/>
                <a:ea typeface="Microsoft YaHei" pitchFamily="2"/>
                <a:cs typeface="Arial" pitchFamily="2"/>
              </a:rPr>
              <a:t>1)	Шаг 1. Обязательная оценка риска по шкале Тисдейла</a:t>
            </a:r>
            <a:r>
              <a:rPr lang="ru-RU" altLang="ru-RU" sz="2400" baseline="30000" dirty="0">
                <a:latin typeface="Arial" pitchFamily="18"/>
                <a:ea typeface="Microsoft YaHei" pitchFamily="2"/>
                <a:cs typeface="Arial" pitchFamily="2"/>
              </a:rPr>
              <a:t>1</a:t>
            </a:r>
            <a:r>
              <a:rPr lang="ru-RU" altLang="ru-RU" sz="2400" dirty="0">
                <a:latin typeface="Arial" pitchFamily="18"/>
                <a:ea typeface="Microsoft YaHei" pitchFamily="2"/>
                <a:cs typeface="Arial" pitchFamily="2"/>
              </a:rPr>
              <a:t>  всем амбулаторным пациентам перед назначением </a:t>
            </a:r>
            <a:r>
              <a:rPr lang="ru-RU" altLang="ru-RU" sz="2400" dirty="0" err="1">
                <a:latin typeface="Arial" pitchFamily="18"/>
                <a:ea typeface="Microsoft YaHei" pitchFamily="2"/>
                <a:cs typeface="Arial" pitchFamily="2"/>
              </a:rPr>
              <a:t>гидроксихлорохина</a:t>
            </a:r>
            <a:r>
              <a:rPr lang="ru-RU" altLang="ru-RU" sz="2400" dirty="0">
                <a:latin typeface="Arial" pitchFamily="18"/>
                <a:ea typeface="Microsoft YaHei" pitchFamily="2"/>
                <a:cs typeface="Arial" pitchFamily="2"/>
              </a:rPr>
              <a:t>.</a:t>
            </a:r>
          </a:p>
          <a:p>
            <a:pPr marL="720000" lvl="0" defTabSz="914400"/>
            <a:r>
              <a:rPr lang="ru-RU" altLang="ru-RU" sz="2400" dirty="0">
                <a:latin typeface="Arial" pitchFamily="18"/>
                <a:ea typeface="Microsoft YaHei" pitchFamily="2"/>
                <a:cs typeface="Arial" pitchFamily="2"/>
              </a:rPr>
              <a:t>•	Решение В – при умеренном и высоком риске по шкале </a:t>
            </a:r>
            <a:r>
              <a:rPr lang="ru-RU" altLang="ru-RU" sz="2400" dirty="0" err="1">
                <a:latin typeface="Arial" pitchFamily="18"/>
                <a:ea typeface="Microsoft YaHei" pitchFamily="2"/>
                <a:cs typeface="Arial" pitchFamily="2"/>
              </a:rPr>
              <a:t>Тисдейла</a:t>
            </a:r>
            <a:r>
              <a:rPr lang="ru-RU" altLang="ru-RU" sz="2400" dirty="0">
                <a:latin typeface="Arial" pitchFamily="18"/>
                <a:ea typeface="Microsoft YaHei" pitchFamily="2"/>
                <a:cs typeface="Arial" pitchFamily="2"/>
              </a:rPr>
              <a:t> (7 и более баллов).</a:t>
            </a:r>
          </a:p>
          <a:p>
            <a:pPr marL="360000" lvl="0" defTabSz="914400"/>
            <a:r>
              <a:rPr lang="ru-RU" altLang="ru-RU" sz="2400" dirty="0">
                <a:latin typeface="Arial" pitchFamily="18"/>
                <a:ea typeface="Microsoft YaHei" pitchFamily="2"/>
                <a:cs typeface="Arial" pitchFamily="2"/>
              </a:rPr>
              <a:t>2)	Шаг 2. При низком риске по шкале </a:t>
            </a:r>
            <a:r>
              <a:rPr lang="ru-RU" altLang="ru-RU" sz="2400" dirty="0" err="1">
                <a:latin typeface="Arial" pitchFamily="18"/>
                <a:ea typeface="Microsoft YaHei" pitchFamily="2"/>
                <a:cs typeface="Arial" pitchFamily="2"/>
              </a:rPr>
              <a:t>Тисдейла</a:t>
            </a:r>
            <a:r>
              <a:rPr lang="ru-RU" altLang="ru-RU" sz="2400" dirty="0">
                <a:latin typeface="Arial" pitchFamily="18"/>
                <a:ea typeface="Microsoft YaHei" pitchFamily="2"/>
                <a:cs typeface="Arial" pitchFamily="2"/>
              </a:rPr>
              <a:t> (≤ 6 баллов) обязательное заполнение всем пациентам модифицированного чек-листа наличия/отсутствия дополнительных факторов риска удлинения интервала QT.</a:t>
            </a:r>
          </a:p>
          <a:p>
            <a:pPr marL="720000" lvl="0" defTabSz="914400"/>
            <a:r>
              <a:rPr lang="ru-RU" altLang="ru-RU" sz="2400" dirty="0">
                <a:latin typeface="Arial" pitchFamily="18"/>
                <a:ea typeface="Microsoft YaHei" pitchFamily="2"/>
                <a:cs typeface="Arial" pitchFamily="2"/>
              </a:rPr>
              <a:t>•	Решение А - при отсутствии дополнительных факторов риска удлинения интервала QT.</a:t>
            </a:r>
          </a:p>
          <a:p>
            <a:pPr marL="720000" lvl="0" defTabSz="914400"/>
            <a:r>
              <a:rPr lang="ru-RU" altLang="ru-RU" sz="2400" dirty="0">
                <a:latin typeface="Arial" pitchFamily="18"/>
                <a:ea typeface="Microsoft YaHei" pitchFamily="2"/>
                <a:cs typeface="Arial" pitchFamily="2"/>
              </a:rPr>
              <a:t>•	Решение В - наличии дополнительных факторов риска удлинения интервала QT.</a:t>
            </a:r>
          </a:p>
          <a:p>
            <a:pPr lvl="0" defTabSz="914400">
              <a:spcBef>
                <a:spcPts val="600"/>
              </a:spcBef>
            </a:pPr>
            <a:r>
              <a:rPr lang="ru-RU" altLang="ru-RU" sz="2000" baseline="30000" dirty="0">
                <a:latin typeface="Arial" pitchFamily="18"/>
                <a:ea typeface="Microsoft YaHei" pitchFamily="2"/>
                <a:cs typeface="Arial" pitchFamily="2"/>
              </a:rPr>
              <a:t>1</a:t>
            </a:r>
            <a:r>
              <a:rPr lang="ru-RU" altLang="ru-RU" sz="2000" dirty="0">
                <a:latin typeface="Arial" pitchFamily="18"/>
                <a:ea typeface="Microsoft YaHei" pitchFamily="2"/>
                <a:cs typeface="Arial" pitchFamily="2"/>
              </a:rPr>
              <a:t> C учетом наличия в шкале оценки лекарственно-ассоциированного удлинения интервала QT </a:t>
            </a:r>
            <a:r>
              <a:rPr lang="ru-RU" altLang="ru-RU" sz="2000" dirty="0" err="1">
                <a:latin typeface="Arial" pitchFamily="18"/>
                <a:ea typeface="Microsoft YaHei" pitchFamily="2"/>
                <a:cs typeface="Arial" pitchFamily="2"/>
              </a:rPr>
              <a:t>Тисдейла</a:t>
            </a:r>
            <a:r>
              <a:rPr lang="ru-RU" altLang="ru-RU" sz="2000" dirty="0">
                <a:latin typeface="Arial" pitchFamily="18"/>
                <a:ea typeface="Microsoft YaHei" pitchFamily="2"/>
                <a:cs typeface="Arial" pitchFamily="2"/>
              </a:rPr>
              <a:t> признаков, которые зачастую недоступны для корректной оценки в амбулаторных условиях (сывороточный калий, исходный </a:t>
            </a:r>
            <a:r>
              <a:rPr lang="ru-RU" altLang="ru-RU" sz="2000" dirty="0" err="1">
                <a:latin typeface="Arial" pitchFamily="18"/>
                <a:ea typeface="Microsoft YaHei" pitchFamily="2"/>
                <a:cs typeface="Arial" pitchFamily="2"/>
              </a:rPr>
              <a:t>QTc</a:t>
            </a:r>
            <a:r>
              <a:rPr lang="ru-RU" altLang="ru-RU" sz="2000" dirty="0">
                <a:latin typeface="Arial" pitchFamily="18"/>
                <a:ea typeface="Microsoft YaHei" pitchFamily="2"/>
                <a:cs typeface="Arial" pitchFamily="2"/>
              </a:rPr>
              <a:t>), недостаточные доказательства эффективности терапии COVID-19 </a:t>
            </a:r>
            <a:r>
              <a:rPr lang="ru-RU" altLang="ru-RU" sz="2000" dirty="0" err="1">
                <a:latin typeface="Arial" pitchFamily="18"/>
                <a:ea typeface="Microsoft YaHei" pitchFamily="2"/>
                <a:cs typeface="Arial" pitchFamily="2"/>
              </a:rPr>
              <a:t>гидроксихлорохином</a:t>
            </a:r>
            <a:r>
              <a:rPr lang="ru-RU" altLang="ru-RU" sz="2000" dirty="0">
                <a:latin typeface="Arial" pitchFamily="18"/>
                <a:ea typeface="Microsoft YaHei" pitchFamily="2"/>
                <a:cs typeface="Arial" pitchFamily="2"/>
              </a:rPr>
              <a:t>, относительно высокую частоту развития кардиальных осложнений, рекомендации по ограничению амбулаторного применения </a:t>
            </a:r>
            <a:r>
              <a:rPr lang="ru-RU" altLang="ru-RU" sz="2000" dirty="0" err="1">
                <a:latin typeface="Arial" pitchFamily="18"/>
                <a:ea typeface="Microsoft YaHei" pitchFamily="2"/>
                <a:cs typeface="Arial" pitchFamily="2"/>
              </a:rPr>
              <a:t>гидроксихлорохина</a:t>
            </a:r>
            <a:r>
              <a:rPr lang="ru-RU" altLang="ru-RU" sz="2000" dirty="0">
                <a:latin typeface="Arial" pitchFamily="18"/>
                <a:ea typeface="Microsoft YaHei" pitchFamily="2"/>
                <a:cs typeface="Arial" pitchFamily="2"/>
              </a:rPr>
              <a:t> при COVID-19 </a:t>
            </a:r>
            <a:br>
              <a:rPr lang="ru-RU" altLang="ru-RU" sz="2000" dirty="0">
                <a:latin typeface="Arial" pitchFamily="18"/>
                <a:ea typeface="Microsoft YaHei" pitchFamily="2"/>
                <a:cs typeface="Arial" pitchFamily="2"/>
              </a:rPr>
            </a:br>
            <a:r>
              <a:rPr lang="ru-RU" altLang="ru-RU" sz="2000" dirty="0">
                <a:latin typeface="Arial" pitchFamily="18"/>
                <a:ea typeface="Microsoft YaHei" pitchFamily="2"/>
                <a:cs typeface="Arial" pitchFamily="2"/>
              </a:rPr>
              <a:t>со стороны ряда регуляторных органов и профессиональных сообществ (FDA, и </a:t>
            </a:r>
            <a:r>
              <a:rPr lang="ru-RU" altLang="ru-RU" sz="2000" dirty="0" err="1">
                <a:latin typeface="Arial" pitchFamily="18"/>
                <a:ea typeface="Microsoft YaHei" pitchFamily="2"/>
                <a:cs typeface="Arial" pitchFamily="2"/>
              </a:rPr>
              <a:t>Heart</a:t>
            </a:r>
            <a:r>
              <a:rPr lang="ru-RU" altLang="ru-RU" sz="2000" dirty="0">
                <a:latin typeface="Arial" pitchFamily="18"/>
                <a:ea typeface="Microsoft YaHei" pitchFamily="2"/>
                <a:cs typeface="Arial" pitchFamily="2"/>
              </a:rPr>
              <a:t> </a:t>
            </a:r>
            <a:r>
              <a:rPr lang="ru-RU" altLang="ru-RU" sz="2000" dirty="0" err="1">
                <a:latin typeface="Arial" pitchFamily="18"/>
                <a:ea typeface="Microsoft YaHei" pitchFamily="2"/>
                <a:cs typeface="Arial" pitchFamily="2"/>
              </a:rPr>
              <a:t>Rhythm</a:t>
            </a:r>
            <a:r>
              <a:rPr lang="ru-RU" altLang="ru-RU" sz="2000" dirty="0">
                <a:latin typeface="Arial" pitchFamily="18"/>
                <a:ea typeface="Microsoft YaHei" pitchFamily="2"/>
                <a:cs typeface="Arial" pitchFamily="2"/>
              </a:rPr>
              <a:t> </a:t>
            </a:r>
            <a:r>
              <a:rPr lang="ru-RU" altLang="ru-RU" sz="2000" dirty="0" err="1">
                <a:latin typeface="Arial" pitchFamily="18"/>
                <a:ea typeface="Microsoft YaHei" pitchFamily="2"/>
                <a:cs typeface="Arial" pitchFamily="2"/>
              </a:rPr>
              <a:t>Society</a:t>
            </a:r>
            <a:r>
              <a:rPr lang="ru-RU" altLang="ru-RU" sz="2000" dirty="0">
                <a:latin typeface="Arial" pitchFamily="18"/>
                <a:ea typeface="Microsoft YaHei" pitchFamily="2"/>
                <a:cs typeface="Arial" pitchFamily="2"/>
              </a:rPr>
              <a:t>) экспертами </a:t>
            </a:r>
            <a:r>
              <a:rPr lang="ru-RU" altLang="ru-RU" sz="2000" dirty="0" err="1">
                <a:latin typeface="Arial" pitchFamily="18"/>
                <a:ea typeface="Microsoft YaHei" pitchFamily="2"/>
                <a:cs typeface="Arial" pitchFamily="2"/>
              </a:rPr>
              <a:t>ФармакоCOVID</a:t>
            </a:r>
            <a:r>
              <a:rPr lang="ru-RU" altLang="ru-RU" sz="2000" dirty="0">
                <a:latin typeface="Arial" pitchFamily="18"/>
                <a:ea typeface="Microsoft YaHei" pitchFamily="2"/>
                <a:cs typeface="Arial" pitchFamily="2"/>
              </a:rPr>
              <a:t> предлагается: при отсутствии возможности оценки какого-либо фактора из шкалы </a:t>
            </a:r>
            <a:r>
              <a:rPr lang="ru-RU" altLang="ru-RU" sz="2000" dirty="0" err="1">
                <a:latin typeface="Arial" pitchFamily="18"/>
                <a:ea typeface="Microsoft YaHei" pitchFamily="2"/>
                <a:cs typeface="Arial" pitchFamily="2"/>
              </a:rPr>
              <a:t>Тисдейла</a:t>
            </a:r>
            <a:r>
              <a:rPr lang="ru-RU" altLang="ru-RU" sz="2000" dirty="0">
                <a:latin typeface="Arial" pitchFamily="18"/>
                <a:ea typeface="Microsoft YaHei" pitchFamily="2"/>
                <a:cs typeface="Arial" pitchFamily="2"/>
              </a:rPr>
              <a:t>, следует считать этот фактор положительным и присвоить соответствующий балл.</a:t>
            </a:r>
          </a:p>
        </p:txBody>
      </p:sp>
      <p:sp>
        <p:nvSpPr>
          <p:cNvPr id="14" name="TextBox 77">
            <a:extLst>
              <a:ext uri="{FF2B5EF4-FFF2-40B4-BE49-F238E27FC236}">
                <a16:creationId xmlns:a16="http://schemas.microsoft.com/office/drawing/2014/main" id="{AD120551-1D7A-BE44-8FB0-44EB291C9E18}"/>
              </a:ext>
            </a:extLst>
          </p:cNvPr>
          <p:cNvSpPr txBox="1"/>
          <p:nvPr/>
        </p:nvSpPr>
        <p:spPr>
          <a:xfrm>
            <a:off x="574675" y="696913"/>
            <a:ext cx="3058932" cy="38779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eaLnBrk="1">
              <a:lnSpc>
                <a:spcPct val="90000"/>
              </a:lnSpc>
            </a:pPr>
            <a:r>
              <a:rPr lang="ru-RU" sz="2800" b="1" dirty="0">
                <a:solidFill>
                  <a:srgbClr val="353535"/>
                </a:solidFill>
                <a:latin typeface="Arial" pitchFamily="34" charset="0"/>
                <a:cs typeface="Arial" pitchFamily="34" charset="0"/>
              </a:rPr>
              <a:t>Приложение 11</a:t>
            </a:r>
            <a:r>
              <a:rPr lang="en-US" sz="2800" b="1" dirty="0">
                <a:solidFill>
                  <a:srgbClr val="353535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2800" b="1" dirty="0">
                <a:solidFill>
                  <a:srgbClr val="353535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5" name="TextBox 77"/>
          <p:cNvSpPr txBox="1"/>
          <p:nvPr/>
        </p:nvSpPr>
        <p:spPr>
          <a:xfrm>
            <a:off x="3790931" y="608279"/>
            <a:ext cx="15973489" cy="1538883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eaLnBrk="1">
              <a:lnSpc>
                <a:spcPts val="4000"/>
              </a:lnSpc>
            </a:pPr>
            <a:r>
              <a:rPr lang="ru-RU" sz="3600" b="1" dirty="0">
                <a:solidFill>
                  <a:srgbClr val="C00000"/>
                </a:solidFill>
                <a:latin typeface="Arial" pitchFamily="34" charset="0"/>
              </a:rPr>
              <a:t>Алгоритм оценка риска развития </a:t>
            </a:r>
            <a:r>
              <a:rPr lang="ru-RU" sz="3600" b="1" dirty="0" err="1">
                <a:solidFill>
                  <a:srgbClr val="C00000"/>
                </a:solidFill>
                <a:latin typeface="Arial" pitchFamily="34" charset="0"/>
              </a:rPr>
              <a:t>жизнеугрожающих</a:t>
            </a:r>
            <a:r>
              <a:rPr lang="ru-RU" sz="3600" b="1" dirty="0">
                <a:solidFill>
                  <a:srgbClr val="C00000"/>
                </a:solidFill>
                <a:latin typeface="Arial" pitchFamily="34" charset="0"/>
              </a:rPr>
              <a:t> нарушений ритма </a:t>
            </a:r>
            <a:r>
              <a:rPr lang="ru-RU" sz="3600" b="1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при принятии решения об амбулаторном применении противомалярийных препаратов</a:t>
            </a:r>
            <a:endParaRPr lang="ru-RU" sz="3600" dirty="0">
              <a:solidFill>
                <a:schemeClr val="bg2">
                  <a:lumMod val="75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385006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730" name="Объект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37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73730" name="Объект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77">
            <a:extLst>
              <a:ext uri="{FF2B5EF4-FFF2-40B4-BE49-F238E27FC236}">
                <a16:creationId xmlns:a16="http://schemas.microsoft.com/office/drawing/2014/main" id="{AD120551-1D7A-BE44-8FB0-44EB291C9E18}"/>
              </a:ext>
            </a:extLst>
          </p:cNvPr>
          <p:cNvSpPr txBox="1"/>
          <p:nvPr/>
        </p:nvSpPr>
        <p:spPr>
          <a:xfrm>
            <a:off x="574675" y="696913"/>
            <a:ext cx="3058932" cy="38779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eaLnBrk="1">
              <a:lnSpc>
                <a:spcPct val="90000"/>
              </a:lnSpc>
            </a:pPr>
            <a:r>
              <a:rPr lang="ru-RU" sz="2800" b="1" dirty="0">
                <a:solidFill>
                  <a:srgbClr val="353535"/>
                </a:solidFill>
                <a:latin typeface="Arial" pitchFamily="34" charset="0"/>
                <a:cs typeface="Arial" pitchFamily="34" charset="0"/>
              </a:rPr>
              <a:t>Приложение 11</a:t>
            </a:r>
            <a:r>
              <a:rPr lang="en-US" sz="2800" b="1" dirty="0">
                <a:solidFill>
                  <a:srgbClr val="353535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2800" b="1" dirty="0">
                <a:solidFill>
                  <a:srgbClr val="353535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35C29C9-E6D0-EF4D-847C-68131D19C654}"/>
              </a:ext>
            </a:extLst>
          </p:cNvPr>
          <p:cNvCxnSpPr>
            <a:cxnSpLocks/>
          </p:cNvCxnSpPr>
          <p:nvPr/>
        </p:nvCxnSpPr>
        <p:spPr>
          <a:xfrm>
            <a:off x="804860" y="2236788"/>
            <a:ext cx="18608502" cy="0"/>
          </a:xfrm>
          <a:prstGeom prst="line">
            <a:avLst/>
          </a:prstGeom>
          <a:noFill/>
          <a:ln w="190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80E8DEC-7D2F-3B40-BC6F-4AAAF7146EA3}"/>
              </a:ext>
            </a:extLst>
          </p:cNvPr>
          <p:cNvCxnSpPr>
            <a:cxnSpLocks/>
          </p:cNvCxnSpPr>
          <p:nvPr/>
        </p:nvCxnSpPr>
        <p:spPr>
          <a:xfrm>
            <a:off x="804860" y="2197823"/>
            <a:ext cx="3263901" cy="0"/>
          </a:xfrm>
          <a:prstGeom prst="line">
            <a:avLst/>
          </a:prstGeom>
          <a:noFill/>
          <a:ln w="73025" cap="flat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63221E1-8212-BE49-BDC1-EA3B373B1FD5}"/>
              </a:ext>
            </a:extLst>
          </p:cNvPr>
          <p:cNvSpPr txBox="1"/>
          <p:nvPr/>
        </p:nvSpPr>
        <p:spPr>
          <a:xfrm>
            <a:off x="5808155" y="12523547"/>
            <a:ext cx="8158815" cy="2891630"/>
          </a:xfrm>
          <a:prstGeom prst="roundRect">
            <a:avLst>
              <a:gd name="adj" fmla="val 7301"/>
            </a:avLst>
          </a:prstGeom>
          <a:solidFill>
            <a:srgbClr val="F2F2F2"/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83534" tIns="83534" rIns="83534" bIns="83534" anchor="ctr"/>
          <a:lstStyle/>
          <a:p>
            <a:pPr lvl="0" algn="ctr" eaLnBrk="1" hangingPunct="1"/>
            <a:r>
              <a:rPr lang="ru-RU" sz="3200" b="1" kern="0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  <a:sym typeface="Helvetica" pitchFamily="34" charset="0"/>
              </a:rPr>
              <a:t>Решение А</a:t>
            </a:r>
          </a:p>
          <a:p>
            <a:pPr lvl="0" algn="ctr" eaLnBrk="1" hangingPunct="1"/>
            <a:r>
              <a:rPr lang="ru-RU" sz="3200" kern="0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  <a:sym typeface="Helvetica" pitchFamily="34" charset="0"/>
              </a:rPr>
              <a:t>Допускается назначение противомалярийных препаратов при отсутствии возможности проведения исходного ЭКГ и оценки в динамике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EB8B3F5-AAF3-6949-AB4D-3800B29F6DFC}"/>
              </a:ext>
            </a:extLst>
          </p:cNvPr>
          <p:cNvSpPr txBox="1"/>
          <p:nvPr/>
        </p:nvSpPr>
        <p:spPr>
          <a:xfrm>
            <a:off x="16992600" y="5981494"/>
            <a:ext cx="4220897" cy="5102818"/>
          </a:xfrm>
          <a:prstGeom prst="roundRect">
            <a:avLst>
              <a:gd name="adj" fmla="val 6632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83534" tIns="83534" rIns="83534" bIns="83534" anchor="ctr"/>
          <a:lstStyle/>
          <a:p>
            <a:pPr lvl="0" algn="ctr" eaLnBrk="1" hangingPunct="1"/>
            <a:r>
              <a:rPr lang="ru-RU" sz="3200" b="1" kern="0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  <a:sym typeface="Helvetica" pitchFamily="34" charset="0"/>
              </a:rPr>
              <a:t>Решение В</a:t>
            </a:r>
          </a:p>
          <a:p>
            <a:pPr lvl="0" algn="ctr" eaLnBrk="1" hangingPunct="1"/>
            <a:r>
              <a:rPr lang="ru-RU" sz="3200" kern="0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  <a:sym typeface="Helvetica" pitchFamily="34" charset="0"/>
              </a:rPr>
              <a:t>Не рекомендуется назначение противомалярийных препаратов в</a:t>
            </a:r>
            <a:r>
              <a:rPr lang="ru-RU" sz="3200" dirty="0">
                <a:solidFill>
                  <a:schemeClr val="tx1"/>
                </a:solidFill>
                <a:cs typeface="Arial" pitchFamily="34" charset="0"/>
                <a:sym typeface="Arial" pitchFamily="34" charset="0"/>
              </a:rPr>
              <a:t> </a:t>
            </a:r>
            <a:r>
              <a:rPr lang="ru-RU" sz="3200" kern="0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  <a:sym typeface="Helvetica" pitchFamily="34" charset="0"/>
              </a:rPr>
              <a:t>связи с риском развития </a:t>
            </a:r>
            <a:r>
              <a:rPr lang="ru-RU" sz="3200" kern="0" dirty="0" err="1">
                <a:solidFill>
                  <a:srgbClr val="000000"/>
                </a:solidFill>
                <a:latin typeface="Arial" pitchFamily="34" charset="0"/>
                <a:cs typeface="Times New Roman" pitchFamily="18" charset="0"/>
                <a:sym typeface="Helvetica" pitchFamily="34" charset="0"/>
              </a:rPr>
              <a:t>жизнеугрожающих</a:t>
            </a:r>
            <a:r>
              <a:rPr lang="ru-RU" sz="3200" kern="0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  <a:sym typeface="Helvetica" pitchFamily="34" charset="0"/>
              </a:rPr>
              <a:t> нарушений ритма</a:t>
            </a:r>
          </a:p>
        </p:txBody>
      </p:sp>
      <p:sp>
        <p:nvSpPr>
          <p:cNvPr id="2" name="Right Arrow 1">
            <a:extLst>
              <a:ext uri="{FF2B5EF4-FFF2-40B4-BE49-F238E27FC236}">
                <a16:creationId xmlns:a16="http://schemas.microsoft.com/office/drawing/2014/main" id="{23DB2F4A-8B19-D545-AAA9-BA25754A4F62}"/>
              </a:ext>
            </a:extLst>
          </p:cNvPr>
          <p:cNvSpPr/>
          <p:nvPr/>
        </p:nvSpPr>
        <p:spPr>
          <a:xfrm>
            <a:off x="4367406" y="13600408"/>
            <a:ext cx="1364321" cy="484632"/>
          </a:xfrm>
          <a:prstGeom prst="rightArrow">
            <a:avLst/>
          </a:prstGeom>
          <a:solidFill>
            <a:srgbClr val="FFFFFF"/>
          </a:solidFill>
          <a:ln w="12700" cap="flat">
            <a:solidFill>
              <a:schemeClr val="bg2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83534" tIns="83534" rIns="83534" bIns="83534" numCol="1" spcCol="38100" rtlCol="0" anchor="ctr">
            <a:spAutoFit/>
          </a:bodyPr>
          <a:lstStyle/>
          <a:p>
            <a:pPr marL="0" marR="0" indent="0" algn="l" defTabSz="21012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spc="0" normalizeH="0" baseline="0">
              <a:ln>
                <a:noFill/>
              </a:ln>
              <a:solidFill>
                <a:srgbClr val="1F1F1F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620A1D78-1B3F-5443-93F0-60F1ECB02177}"/>
              </a:ext>
            </a:extLst>
          </p:cNvPr>
          <p:cNvSpPr/>
          <p:nvPr/>
        </p:nvSpPr>
        <p:spPr>
          <a:xfrm rot="5400000">
            <a:off x="3546848" y="2323546"/>
            <a:ext cx="658152" cy="484634"/>
          </a:xfrm>
          <a:prstGeom prst="rightArrow">
            <a:avLst/>
          </a:prstGeom>
          <a:solidFill>
            <a:srgbClr val="0070C0"/>
          </a:solidFill>
          <a:ln w="12700" cap="flat">
            <a:solidFill>
              <a:schemeClr val="bg2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83534" tIns="83534" rIns="83534" bIns="83534" numCol="1" spcCol="38100" rtlCol="0" anchor="ctr">
            <a:spAutoFit/>
          </a:bodyPr>
          <a:lstStyle/>
          <a:p>
            <a:pPr marL="0" marR="0" indent="0" algn="l" defTabSz="21012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spc="0" normalizeH="0" baseline="0">
              <a:ln>
                <a:noFill/>
              </a:ln>
              <a:solidFill>
                <a:srgbClr val="1F1F1F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" name="Snip Diagonal Corner Rectangle 4">
            <a:extLst>
              <a:ext uri="{FF2B5EF4-FFF2-40B4-BE49-F238E27FC236}">
                <a16:creationId xmlns:a16="http://schemas.microsoft.com/office/drawing/2014/main" id="{D5982007-77E4-8747-A54B-AA2719CE1852}"/>
              </a:ext>
            </a:extLst>
          </p:cNvPr>
          <p:cNvSpPr/>
          <p:nvPr/>
        </p:nvSpPr>
        <p:spPr>
          <a:xfrm>
            <a:off x="804860" y="4774865"/>
            <a:ext cx="15676642" cy="1284811"/>
          </a:xfrm>
          <a:prstGeom prst="snip1Rect">
            <a:avLst/>
          </a:prstGeom>
          <a:solidFill>
            <a:srgbClr val="0070C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83534" tIns="83534" rIns="83534" bIns="83534" numCol="1" spcCol="38100" rtlCol="0" anchor="ctr">
            <a:noAutofit/>
          </a:bodyPr>
          <a:lstStyle/>
          <a:p>
            <a:pPr algn="ctr"/>
            <a:r>
              <a:rPr lang="ru-RU" sz="3100" b="1" dirty="0">
                <a:solidFill>
                  <a:schemeClr val="bg1"/>
                </a:solidFill>
                <a:latin typeface="+mn-lt"/>
              </a:rPr>
              <a:t>Оценка наличия/отсутствия дополнительных факторов риска удлинения интервала QT по модифицированному чек-листу </a:t>
            </a:r>
          </a:p>
        </p:txBody>
      </p:sp>
      <p:sp>
        <p:nvSpPr>
          <p:cNvPr id="25" name="TextBox 77"/>
          <p:cNvSpPr txBox="1"/>
          <p:nvPr/>
        </p:nvSpPr>
        <p:spPr>
          <a:xfrm>
            <a:off x="3790931" y="608279"/>
            <a:ext cx="15973489" cy="1538883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eaLnBrk="1">
              <a:lnSpc>
                <a:spcPts val="4000"/>
              </a:lnSpc>
            </a:pPr>
            <a:r>
              <a:rPr lang="ru-RU" sz="3600" b="1" dirty="0">
                <a:solidFill>
                  <a:srgbClr val="C00000"/>
                </a:solidFill>
                <a:latin typeface="Arial" pitchFamily="34" charset="0"/>
              </a:rPr>
              <a:t>Алгоритм оценка риска развития </a:t>
            </a:r>
            <a:r>
              <a:rPr lang="ru-RU" sz="3600" b="1" dirty="0" err="1">
                <a:solidFill>
                  <a:srgbClr val="C00000"/>
                </a:solidFill>
                <a:latin typeface="Arial" pitchFamily="34" charset="0"/>
              </a:rPr>
              <a:t>жизнеугрожающих</a:t>
            </a:r>
            <a:r>
              <a:rPr lang="ru-RU" sz="3600" b="1" dirty="0">
                <a:solidFill>
                  <a:srgbClr val="C00000"/>
                </a:solidFill>
                <a:latin typeface="Arial" pitchFamily="34" charset="0"/>
              </a:rPr>
              <a:t> нарушений ритма </a:t>
            </a:r>
            <a:r>
              <a:rPr lang="ru-RU" sz="3600" b="1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при принятии решения об амбулаторном применении противомалярийных препаратов</a:t>
            </a:r>
            <a:r>
              <a:rPr lang="en-US" sz="3600" b="1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 </a:t>
            </a:r>
            <a:r>
              <a:rPr lang="en-US" sz="3600" b="1" dirty="0">
                <a:solidFill>
                  <a:schemeClr val="bg1">
                    <a:lumMod val="50000"/>
                  </a:schemeClr>
                </a:solidFill>
              </a:rPr>
              <a:t>[2]</a:t>
            </a:r>
            <a:endParaRPr lang="ru-RU" sz="3600" dirty="0">
              <a:solidFill>
                <a:schemeClr val="bg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28" name="Right Arrow 23">
            <a:extLst>
              <a:ext uri="{FF2B5EF4-FFF2-40B4-BE49-F238E27FC236}">
                <a16:creationId xmlns:a16="http://schemas.microsoft.com/office/drawing/2014/main" id="{620A1D78-1B3F-5443-93F0-60F1ECB02177}"/>
              </a:ext>
            </a:extLst>
          </p:cNvPr>
          <p:cNvSpPr/>
          <p:nvPr/>
        </p:nvSpPr>
        <p:spPr>
          <a:xfrm rot="5400000">
            <a:off x="17581721" y="2323549"/>
            <a:ext cx="658151" cy="484634"/>
          </a:xfrm>
          <a:prstGeom prst="rightArrow">
            <a:avLst/>
          </a:prstGeom>
          <a:solidFill>
            <a:srgbClr val="0070C0"/>
          </a:solidFill>
          <a:ln w="12700" cap="flat">
            <a:solidFill>
              <a:schemeClr val="bg2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83534" tIns="83534" rIns="83534" bIns="83534" numCol="1" spcCol="38100" rtlCol="0" anchor="ctr">
            <a:spAutoFit/>
          </a:bodyPr>
          <a:lstStyle/>
          <a:p>
            <a:pPr marL="0" marR="0" indent="0" algn="l" defTabSz="21012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spc="0" normalizeH="0" baseline="0">
              <a:ln>
                <a:noFill/>
              </a:ln>
              <a:solidFill>
                <a:srgbClr val="1F1F1F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" name="Right Arrow 23">
            <a:extLst>
              <a:ext uri="{FF2B5EF4-FFF2-40B4-BE49-F238E27FC236}">
                <a16:creationId xmlns:a16="http://schemas.microsoft.com/office/drawing/2014/main" id="{620A1D78-1B3F-5443-93F0-60F1ECB02177}"/>
              </a:ext>
            </a:extLst>
          </p:cNvPr>
          <p:cNvSpPr/>
          <p:nvPr/>
        </p:nvSpPr>
        <p:spPr>
          <a:xfrm rot="5400000">
            <a:off x="3281833" y="3904862"/>
            <a:ext cx="1188179" cy="484634"/>
          </a:xfrm>
          <a:prstGeom prst="rightArrow">
            <a:avLst/>
          </a:prstGeom>
          <a:solidFill>
            <a:srgbClr val="0070C0"/>
          </a:solidFill>
          <a:ln w="12700" cap="flat">
            <a:solidFill>
              <a:schemeClr val="bg2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83534" tIns="83534" rIns="83534" bIns="83534" numCol="1" spcCol="38100" rtlCol="0" anchor="ctr">
            <a:spAutoFit/>
          </a:bodyPr>
          <a:lstStyle/>
          <a:p>
            <a:pPr marL="0" marR="0" indent="0" algn="l" defTabSz="21012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spc="0" normalizeH="0" baseline="0">
              <a:ln>
                <a:noFill/>
              </a:ln>
              <a:solidFill>
                <a:srgbClr val="1F1F1F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" name="Right Arrow 23">
            <a:extLst>
              <a:ext uri="{FF2B5EF4-FFF2-40B4-BE49-F238E27FC236}">
                <a16:creationId xmlns:a16="http://schemas.microsoft.com/office/drawing/2014/main" id="{620A1D78-1B3F-5443-93F0-60F1ECB02177}"/>
              </a:ext>
            </a:extLst>
          </p:cNvPr>
          <p:cNvSpPr/>
          <p:nvPr/>
        </p:nvSpPr>
        <p:spPr>
          <a:xfrm rot="5400000">
            <a:off x="18191800" y="4722775"/>
            <a:ext cx="1958491" cy="484633"/>
          </a:xfrm>
          <a:prstGeom prst="rightArrow">
            <a:avLst/>
          </a:prstGeom>
          <a:solidFill>
            <a:srgbClr val="0070C0"/>
          </a:solidFill>
          <a:ln w="12700" cap="flat">
            <a:solidFill>
              <a:schemeClr val="bg2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83534" tIns="83534" rIns="83534" bIns="83534" numCol="1" spcCol="38100" rtlCol="0" anchor="ctr">
            <a:spAutoFit/>
          </a:bodyPr>
          <a:lstStyle/>
          <a:p>
            <a:pPr marL="0" marR="0" indent="0" algn="l" defTabSz="21012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spc="0" normalizeH="0" baseline="0">
              <a:ln>
                <a:noFill/>
              </a:ln>
              <a:solidFill>
                <a:srgbClr val="1F1F1F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" name="Snip Diagonal Corner Rectangle 11">
            <a:extLst>
              <a:ext uri="{FF2B5EF4-FFF2-40B4-BE49-F238E27FC236}">
                <a16:creationId xmlns:a16="http://schemas.microsoft.com/office/drawing/2014/main" id="{82FB7209-5775-A04D-91C6-EB26312017E5}"/>
              </a:ext>
            </a:extLst>
          </p:cNvPr>
          <p:cNvSpPr/>
          <p:nvPr/>
        </p:nvSpPr>
        <p:spPr>
          <a:xfrm>
            <a:off x="804860" y="2894938"/>
            <a:ext cx="5826607" cy="1376715"/>
          </a:xfrm>
          <a:prstGeom prst="snip2DiagRect">
            <a:avLst/>
          </a:prstGeom>
          <a:solidFill>
            <a:srgbClr val="D6EDBD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83534" tIns="83534" rIns="83534" bIns="83534" numCol="1" spcCol="38100" rtlCol="0" anchor="ctr">
            <a:noAutofit/>
          </a:bodyPr>
          <a:lstStyle/>
          <a:p>
            <a:pPr algn="ctr"/>
            <a:r>
              <a:rPr lang="ru-RU" sz="3200" dirty="0"/>
              <a:t>≤ </a:t>
            </a:r>
            <a:r>
              <a:rPr lang="ru-RU" sz="3200" b="1" dirty="0"/>
              <a:t>6 баллов </a:t>
            </a:r>
            <a:r>
              <a:rPr lang="ru-RU" sz="3200" dirty="0"/>
              <a:t>- низкий риск</a:t>
            </a:r>
          </a:p>
        </p:txBody>
      </p:sp>
      <p:sp>
        <p:nvSpPr>
          <p:cNvPr id="27" name="Snip Diagonal Corner Rectangle 11">
            <a:extLst>
              <a:ext uri="{FF2B5EF4-FFF2-40B4-BE49-F238E27FC236}">
                <a16:creationId xmlns:a16="http://schemas.microsoft.com/office/drawing/2014/main" id="{82FB7209-5775-A04D-91C6-EB26312017E5}"/>
              </a:ext>
            </a:extLst>
          </p:cNvPr>
          <p:cNvSpPr/>
          <p:nvPr/>
        </p:nvSpPr>
        <p:spPr>
          <a:xfrm>
            <a:off x="14608098" y="2894939"/>
            <a:ext cx="6605399" cy="1376715"/>
          </a:xfrm>
          <a:prstGeom prst="snip2Diag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83534" tIns="83534" rIns="83534" bIns="83534" numCol="1" spcCol="38100" rtlCol="0" anchor="ctr">
            <a:spAutoFit/>
          </a:bodyPr>
          <a:lstStyle/>
          <a:p>
            <a:pPr algn="ctr"/>
            <a:r>
              <a:rPr lang="ru-RU" sz="3200" b="1" dirty="0"/>
              <a:t>7-10 баллов </a:t>
            </a:r>
            <a:r>
              <a:rPr lang="ru-RU" sz="3200" dirty="0"/>
              <a:t>- средний риск </a:t>
            </a:r>
          </a:p>
          <a:p>
            <a:pPr algn="ctr"/>
            <a:r>
              <a:rPr lang="ru-RU" sz="3200" b="1" dirty="0"/>
              <a:t>≥ 11 баллов </a:t>
            </a:r>
            <a:r>
              <a:rPr lang="ru-RU" sz="3200" dirty="0"/>
              <a:t>- высокий риск</a:t>
            </a:r>
          </a:p>
        </p:txBody>
      </p:sp>
      <p:sp>
        <p:nvSpPr>
          <p:cNvPr id="32" name="Right Arrow 23">
            <a:extLst>
              <a:ext uri="{FF2B5EF4-FFF2-40B4-BE49-F238E27FC236}">
                <a16:creationId xmlns:a16="http://schemas.microsoft.com/office/drawing/2014/main" id="{620A1D78-1B3F-5443-93F0-60F1ECB02177}"/>
              </a:ext>
            </a:extLst>
          </p:cNvPr>
          <p:cNvSpPr/>
          <p:nvPr/>
        </p:nvSpPr>
        <p:spPr>
          <a:xfrm rot="16200000">
            <a:off x="18191800" y="11821241"/>
            <a:ext cx="1958491" cy="484633"/>
          </a:xfrm>
          <a:prstGeom prst="rightArrow">
            <a:avLst/>
          </a:prstGeom>
          <a:solidFill>
            <a:srgbClr val="0070C0"/>
          </a:solidFill>
          <a:ln w="12700" cap="flat">
            <a:solidFill>
              <a:schemeClr val="bg2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83534" tIns="83534" rIns="83534" bIns="83534" numCol="1" spcCol="38100" rtlCol="0" anchor="ctr">
            <a:spAutoFit/>
          </a:bodyPr>
          <a:lstStyle/>
          <a:p>
            <a:pPr marL="0" marR="0" indent="0" algn="l" defTabSz="21012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spc="0" normalizeH="0" baseline="0">
              <a:ln>
                <a:noFill/>
              </a:ln>
              <a:solidFill>
                <a:srgbClr val="1F1F1F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ACB8CDA-A868-AF48-88F2-C68A5D9730CB}"/>
              </a:ext>
            </a:extLst>
          </p:cNvPr>
          <p:cNvSpPr txBox="1"/>
          <p:nvPr/>
        </p:nvSpPr>
        <p:spPr>
          <a:xfrm>
            <a:off x="15373963" y="12756995"/>
            <a:ext cx="5839534" cy="2415866"/>
          </a:xfrm>
          <a:prstGeom prst="roundRect">
            <a:avLst>
              <a:gd name="adj" fmla="val 7301"/>
            </a:avLst>
          </a:prstGeom>
          <a:solidFill>
            <a:srgbClr val="F3FAEC"/>
          </a:solidFill>
          <a:ln w="38100">
            <a:solidFill>
              <a:srgbClr val="00B05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83534" tIns="83534" rIns="83534" bIns="83534" anchor="ctr"/>
          <a:lstStyle/>
          <a:p>
            <a:pPr lvl="0" algn="ctr" eaLnBrk="1" hangingPunct="1"/>
            <a:r>
              <a:rPr lang="ru-RU" sz="3200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  <a:sym typeface="Helvetica" pitchFamily="34" charset="0"/>
              </a:rPr>
              <a:t>По крайней мере </a:t>
            </a:r>
          </a:p>
          <a:p>
            <a:pPr lvl="0" algn="ctr" eaLnBrk="1" hangingPunct="1"/>
            <a:r>
              <a:rPr lang="ru-RU" sz="3200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  <a:sym typeface="Helvetica" pitchFamily="34" charset="0"/>
              </a:rPr>
              <a:t>1 фактор риска удлинения интервала QT</a:t>
            </a:r>
          </a:p>
        </p:txBody>
      </p:sp>
      <p:sp>
        <p:nvSpPr>
          <p:cNvPr id="33" name="Right Arrow 23">
            <a:extLst>
              <a:ext uri="{FF2B5EF4-FFF2-40B4-BE49-F238E27FC236}">
                <a16:creationId xmlns:a16="http://schemas.microsoft.com/office/drawing/2014/main" id="{620A1D78-1B3F-5443-93F0-60F1ECB02177}"/>
              </a:ext>
            </a:extLst>
          </p:cNvPr>
          <p:cNvSpPr/>
          <p:nvPr/>
        </p:nvSpPr>
        <p:spPr>
          <a:xfrm rot="5400000">
            <a:off x="15459371" y="12033715"/>
            <a:ext cx="822257" cy="484633"/>
          </a:xfrm>
          <a:prstGeom prst="rightArrow">
            <a:avLst/>
          </a:prstGeom>
          <a:solidFill>
            <a:srgbClr val="0070C0"/>
          </a:solidFill>
          <a:ln w="12700" cap="flat">
            <a:solidFill>
              <a:schemeClr val="bg2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83534" tIns="83534" rIns="83534" bIns="83534" numCol="1" spcCol="38100" rtlCol="0" anchor="ctr">
            <a:spAutoFit/>
          </a:bodyPr>
          <a:lstStyle/>
          <a:p>
            <a:pPr marL="0" marR="0" indent="0" algn="l" defTabSz="21012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spc="0" normalizeH="0" baseline="0">
              <a:ln>
                <a:noFill/>
              </a:ln>
              <a:solidFill>
                <a:srgbClr val="1F1F1F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" name="Right Arrow 23">
            <a:extLst>
              <a:ext uri="{FF2B5EF4-FFF2-40B4-BE49-F238E27FC236}">
                <a16:creationId xmlns:a16="http://schemas.microsoft.com/office/drawing/2014/main" id="{620A1D78-1B3F-5443-93F0-60F1ECB02177}"/>
              </a:ext>
            </a:extLst>
          </p:cNvPr>
          <p:cNvSpPr/>
          <p:nvPr/>
        </p:nvSpPr>
        <p:spPr>
          <a:xfrm rot="5400000">
            <a:off x="2013961" y="12172449"/>
            <a:ext cx="1144343" cy="529247"/>
          </a:xfrm>
          <a:prstGeom prst="rightArrow">
            <a:avLst/>
          </a:prstGeom>
          <a:solidFill>
            <a:srgbClr val="0070C0"/>
          </a:solidFill>
          <a:ln w="12700" cap="flat">
            <a:solidFill>
              <a:schemeClr val="bg2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83534" tIns="83534" rIns="83534" bIns="83534" numCol="1" spcCol="38100" rtlCol="0" anchor="ctr">
            <a:spAutoFit/>
          </a:bodyPr>
          <a:lstStyle/>
          <a:p>
            <a:pPr marL="0" marR="0" indent="0" algn="l" defTabSz="21012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spc="0" normalizeH="0" baseline="0">
              <a:ln>
                <a:noFill/>
              </a:ln>
              <a:solidFill>
                <a:srgbClr val="1F1F1F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804860" y="5981494"/>
          <a:ext cx="15676641" cy="600043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676641">
                  <a:extLst>
                    <a:ext uri="{9D8B030D-6E8A-4147-A177-3AD203B41FA5}">
                      <a16:colId xmlns:a16="http://schemas.microsoft.com/office/drawing/2014/main" val="4169688498"/>
                    </a:ext>
                  </a:extLst>
                </a:gridCol>
              </a:tblGrid>
              <a:tr h="520906">
                <a:tc>
                  <a:txBody>
                    <a:bodyPr/>
                    <a:lstStyle/>
                    <a:p>
                      <a:pPr marL="450215" algn="ctr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kumimoji="0" lang="ru-RU" sz="32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uFillTx/>
                          <a:latin typeface="Arial" pitchFamily="34" charset="0"/>
                          <a:ea typeface="+mn-ea"/>
                          <a:cs typeface="Times New Roman" pitchFamily="18" charset="0"/>
                          <a:sym typeface="Helvetica"/>
                        </a:rPr>
                        <a:t>Фактор риска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408598"/>
                  </a:ext>
                </a:extLst>
              </a:tr>
              <a:tr h="428235">
                <a:tc>
                  <a:txBody>
                    <a:bodyPr/>
                    <a:lstStyle/>
                    <a:p>
                      <a:pPr marL="450215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kumimoji="0" lang="ru-RU" sz="24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 pitchFamily="34" charset="0"/>
                          <a:ea typeface="+mn-ea"/>
                          <a:cs typeface="Times New Roman" pitchFamily="18" charset="0"/>
                          <a:sym typeface="Helvetica"/>
                        </a:rPr>
                        <a:t>Мужчины &gt;</a:t>
                      </a:r>
                      <a:r>
                        <a:rPr kumimoji="0" lang="en-US" sz="24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 pitchFamily="34" charset="0"/>
                          <a:ea typeface="+mn-ea"/>
                          <a:cs typeface="Times New Roman" pitchFamily="18" charset="0"/>
                          <a:sym typeface="Helvetica"/>
                        </a:rPr>
                        <a:t> </a:t>
                      </a:r>
                      <a:r>
                        <a:rPr kumimoji="0" lang="ru-RU" sz="24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 pitchFamily="34" charset="0"/>
                          <a:ea typeface="+mn-ea"/>
                          <a:cs typeface="Times New Roman" pitchFamily="18" charset="0"/>
                          <a:sym typeface="Helvetica"/>
                        </a:rPr>
                        <a:t>55 лет, женщины &gt;</a:t>
                      </a:r>
                      <a:r>
                        <a:rPr kumimoji="0" lang="en-US" sz="24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 pitchFamily="34" charset="0"/>
                          <a:ea typeface="+mn-ea"/>
                          <a:cs typeface="Times New Roman" pitchFamily="18" charset="0"/>
                          <a:sym typeface="Helvetica"/>
                        </a:rPr>
                        <a:t> </a:t>
                      </a:r>
                      <a:r>
                        <a:rPr kumimoji="0" lang="ru-RU" sz="24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 pitchFamily="34" charset="0"/>
                          <a:ea typeface="+mn-ea"/>
                          <a:cs typeface="Times New Roman" pitchFamily="18" charset="0"/>
                          <a:sym typeface="Helvetica"/>
                        </a:rPr>
                        <a:t>65 лет</a:t>
                      </a:r>
                    </a:p>
                  </a:txBody>
                  <a:tcPr marL="68580" marR="6858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7744708"/>
                  </a:ext>
                </a:extLst>
              </a:tr>
              <a:tr h="428235">
                <a:tc>
                  <a:txBody>
                    <a:bodyPr/>
                    <a:lstStyle/>
                    <a:p>
                      <a:pPr marL="450215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kumimoji="0" lang="ru-RU" sz="24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 pitchFamily="34" charset="0"/>
                          <a:ea typeface="+mn-ea"/>
                          <a:cs typeface="Times New Roman" pitchFamily="18" charset="0"/>
                          <a:sym typeface="Helvetica"/>
                        </a:rPr>
                        <a:t>Нервная анорексия или длительное голодание или указание на существенные ограничение по диете</a:t>
                      </a:r>
                    </a:p>
                  </a:txBody>
                  <a:tcPr marL="68580" marR="6858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2363056"/>
                  </a:ext>
                </a:extLst>
              </a:tr>
              <a:tr h="428235">
                <a:tc>
                  <a:txBody>
                    <a:bodyPr/>
                    <a:lstStyle/>
                    <a:p>
                      <a:pPr marL="450215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kumimoji="0" lang="ru-RU" sz="24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 pitchFamily="34" charset="0"/>
                          <a:ea typeface="+mn-ea"/>
                          <a:cs typeface="Times New Roman" pitchFamily="18" charset="0"/>
                          <a:sym typeface="Helvetica"/>
                        </a:rPr>
                        <a:t>Длительная диарея или рвота в настоящее время или за несколько дней до обращения</a:t>
                      </a:r>
                    </a:p>
                  </a:txBody>
                  <a:tcPr marL="68580" marR="6858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8475581"/>
                  </a:ext>
                </a:extLst>
              </a:tr>
              <a:tr h="428235">
                <a:tc>
                  <a:txBody>
                    <a:bodyPr/>
                    <a:lstStyle/>
                    <a:p>
                      <a:pPr marL="450215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kumimoji="0" lang="ru-RU" sz="24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 pitchFamily="34" charset="0"/>
                          <a:ea typeface="+mn-ea"/>
                          <a:cs typeface="Times New Roman" pitchFamily="18" charset="0"/>
                          <a:sym typeface="Helvetica"/>
                        </a:rPr>
                        <a:t>Врожденный синдром удлинения QT или другая генетическая предрасположенность</a:t>
                      </a:r>
                    </a:p>
                  </a:txBody>
                  <a:tcPr marL="68580" marR="6858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006023"/>
                  </a:ext>
                </a:extLst>
              </a:tr>
              <a:tr h="428235">
                <a:tc>
                  <a:txBody>
                    <a:bodyPr/>
                    <a:lstStyle/>
                    <a:p>
                      <a:pPr marL="450215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kumimoji="0" lang="ru-RU" sz="24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 pitchFamily="34" charset="0"/>
                          <a:ea typeface="+mn-ea"/>
                          <a:cs typeface="Times New Roman" pitchFamily="18" charset="0"/>
                          <a:sym typeface="Helvetica"/>
                        </a:rPr>
                        <a:t>Личный или семейный анамнез удлинения интервала QT или внезапной необъяснимой смерти при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ru-RU" sz="24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 pitchFamily="34" charset="0"/>
                          <a:ea typeface="+mn-ea"/>
                          <a:cs typeface="Times New Roman" pitchFamily="18" charset="0"/>
                          <a:sym typeface="Helvetica"/>
                        </a:rPr>
                        <a:t>отсутствии клинического или генетического диагноза</a:t>
                      </a:r>
                    </a:p>
                  </a:txBody>
                  <a:tcPr marL="68580" marR="6858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50201"/>
                  </a:ext>
                </a:extLst>
              </a:tr>
              <a:tr h="428235">
                <a:tc>
                  <a:txBody>
                    <a:bodyPr/>
                    <a:lstStyle/>
                    <a:p>
                      <a:pPr marL="450215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kumimoji="0" lang="ru-RU" sz="24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 pitchFamily="34" charset="0"/>
                          <a:ea typeface="+mn-ea"/>
                          <a:cs typeface="Times New Roman" pitchFamily="18" charset="0"/>
                          <a:sym typeface="Helvetica"/>
                        </a:rPr>
                        <a:t>Врожденные или приобретенные нарушение ритма или проводимости (например АВ-блокада или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ru-RU" sz="24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 pitchFamily="34" charset="0"/>
                          <a:ea typeface="+mn-ea"/>
                          <a:cs typeface="Times New Roman" pitchFamily="18" charset="0"/>
                          <a:sym typeface="Helvetica"/>
                        </a:rPr>
                        <a:t>блокада ножек пучка </a:t>
                      </a:r>
                      <a:r>
                        <a:rPr kumimoji="0" lang="ru-RU" sz="2400" b="0" i="0" u="none" strike="noStrike" cap="none" spc="0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 pitchFamily="34" charset="0"/>
                          <a:ea typeface="+mn-ea"/>
                          <a:cs typeface="Times New Roman" pitchFamily="18" charset="0"/>
                          <a:sym typeface="Helvetica"/>
                        </a:rPr>
                        <a:t>Гисса</a:t>
                      </a:r>
                      <a:r>
                        <a:rPr kumimoji="0" lang="ru-RU" sz="24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 pitchFamily="34" charset="0"/>
                          <a:ea typeface="+mn-ea"/>
                          <a:cs typeface="Times New Roman" pitchFamily="18" charset="0"/>
                          <a:sym typeface="Helvetica"/>
                        </a:rPr>
                        <a:t>) в анамнезе (задокументированные и не задокументированные) или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ru-RU" sz="24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 pitchFamily="34" charset="0"/>
                          <a:ea typeface="+mn-ea"/>
                          <a:cs typeface="Times New Roman" pitchFamily="18" charset="0"/>
                          <a:sym typeface="Helvetica"/>
                        </a:rPr>
                        <a:t>любые необъяснимые обмороки в анамнезе</a:t>
                      </a:r>
                    </a:p>
                  </a:txBody>
                  <a:tcPr marL="68580" marR="6858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6979735"/>
                  </a:ext>
                </a:extLst>
              </a:tr>
              <a:tr h="428235">
                <a:tc>
                  <a:txBody>
                    <a:bodyPr/>
                    <a:lstStyle/>
                    <a:p>
                      <a:pPr marL="450215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kumimoji="0" lang="ru-RU" sz="24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 pitchFamily="34" charset="0"/>
                          <a:ea typeface="+mn-ea"/>
                          <a:cs typeface="Times New Roman" pitchFamily="18" charset="0"/>
                          <a:sym typeface="Helvetica"/>
                        </a:rPr>
                        <a:t>Структурные поражения миокарда (состояние после инфаркта миокарда, гипертрофическая </a:t>
                      </a:r>
                      <a:r>
                        <a:rPr kumimoji="0" lang="ru-RU" sz="2400" b="0" i="0" u="none" strike="noStrike" cap="none" spc="0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 pitchFamily="34" charset="0"/>
                          <a:ea typeface="+mn-ea"/>
                          <a:cs typeface="Times New Roman" pitchFamily="18" charset="0"/>
                          <a:sym typeface="Helvetica"/>
                        </a:rPr>
                        <a:t>кардиомиопатия</a:t>
                      </a:r>
                      <a:r>
                        <a:rPr kumimoji="0" lang="ru-RU" sz="24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 pitchFamily="34" charset="0"/>
                          <a:ea typeface="+mn-ea"/>
                          <a:cs typeface="Times New Roman" pitchFamily="18" charset="0"/>
                          <a:sym typeface="Helvetica"/>
                        </a:rPr>
                        <a:t>, поражение клапанов и др.)</a:t>
                      </a:r>
                    </a:p>
                  </a:txBody>
                  <a:tcPr marL="68580" marR="6858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645978"/>
                  </a:ext>
                </a:extLst>
              </a:tr>
              <a:tr h="428235">
                <a:tc>
                  <a:txBody>
                    <a:bodyPr/>
                    <a:lstStyle/>
                    <a:p>
                      <a:pPr marL="450215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kumimoji="0" lang="ru-RU" sz="24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 pitchFamily="34" charset="0"/>
                          <a:ea typeface="+mn-ea"/>
                          <a:cs typeface="Times New Roman" pitchFamily="18" charset="0"/>
                          <a:sym typeface="Helvetica"/>
                        </a:rPr>
                        <a:t>Хроническая почечная недостаточность, требующая диализа</a:t>
                      </a:r>
                    </a:p>
                  </a:txBody>
                  <a:tcPr marL="68580" marR="6858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2108685"/>
                  </a:ext>
                </a:extLst>
              </a:tr>
              <a:tr h="428235">
                <a:tc>
                  <a:txBody>
                    <a:bodyPr/>
                    <a:lstStyle/>
                    <a:p>
                      <a:pPr marL="450215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kumimoji="0" lang="ru-RU" sz="24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 pitchFamily="34" charset="0"/>
                          <a:ea typeface="+mn-ea"/>
                          <a:cs typeface="Times New Roman" pitchFamily="18" charset="0"/>
                          <a:sym typeface="Helvetica"/>
                        </a:rPr>
                        <a:t>СД (тип 1 и 2) или гипогликемия (задокументированная при отсутствии диагноза диабета)</a:t>
                      </a:r>
                    </a:p>
                  </a:txBody>
                  <a:tcPr marL="68580" marR="6858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9190655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3ACB8CDA-A868-AF48-88F2-C68A5D9730CB}"/>
              </a:ext>
            </a:extLst>
          </p:cNvPr>
          <p:cNvSpPr txBox="1"/>
          <p:nvPr/>
        </p:nvSpPr>
        <p:spPr>
          <a:xfrm>
            <a:off x="804860" y="13009242"/>
            <a:ext cx="3562546" cy="1666964"/>
          </a:xfrm>
          <a:prstGeom prst="roundRect">
            <a:avLst>
              <a:gd name="adj" fmla="val 7301"/>
            </a:avLst>
          </a:prstGeom>
          <a:solidFill>
            <a:srgbClr val="F3FAEC"/>
          </a:solidFill>
          <a:ln w="38100">
            <a:solidFill>
              <a:srgbClr val="00B05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83534" tIns="83534" rIns="83534" bIns="83534" anchor="ctr"/>
          <a:lstStyle/>
          <a:p>
            <a:pPr lvl="0" algn="ctr" eaLnBrk="1" hangingPunct="1"/>
            <a:r>
              <a:rPr lang="ru-RU" sz="3200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  <a:sym typeface="Helvetica" pitchFamily="34" charset="0"/>
              </a:rPr>
              <a:t>Нет факторов риска удлинения интервала QT</a:t>
            </a:r>
          </a:p>
        </p:txBody>
      </p:sp>
    </p:spTree>
    <p:extLst>
      <p:ext uri="{BB962C8B-B14F-4D97-AF65-F5344CB8AC3E}">
        <p14:creationId xmlns:p14="http://schemas.microsoft.com/office/powerpoint/2010/main" val="1732307839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306" name="Объект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55" name="Слайд think-cell" r:id="rId5" imgW="360" imgH="360" progId="">
                  <p:embed/>
                </p:oleObj>
              </mc:Choice>
              <mc:Fallback>
                <p:oleObj name="Слайд think-cell" r:id="rId5" imgW="360" imgH="360" progId="">
                  <p:embed/>
                  <p:pic>
                    <p:nvPicPr>
                      <p:cNvPr id="98306" name="Объект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647594"/>
              </p:ext>
            </p:extLst>
          </p:nvPr>
        </p:nvGraphicFramePr>
        <p:xfrm>
          <a:off x="1416050" y="2925763"/>
          <a:ext cx="19594513" cy="10931400"/>
        </p:xfrm>
        <a:graphic>
          <a:graphicData uri="http://schemas.openxmlformats.org/drawingml/2006/table">
            <a:tbl>
              <a:tblPr/>
              <a:tblGrid>
                <a:gridCol w="7423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71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9638">
                <a:tc>
                  <a:txBody>
                    <a:bodyPr/>
                    <a:lstStyle/>
                    <a:p>
                      <a:pPr marL="0" marR="0" lvl="0" indent="0" algn="l" defTabSz="21002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Helvetica" pitchFamily="34" charset="0"/>
                        </a:rPr>
                        <a:t>Группа</a:t>
                      </a:r>
                      <a:endParaRPr kumimoji="0" lang="ru-RU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  <a:sym typeface="Helvetica" pitchFamily="34" charset="0"/>
                      </a:endParaRPr>
                    </a:p>
                  </a:txBody>
                  <a:tcPr marL="252000" marR="252000" marT="252000" marB="25200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1002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Helvetica" pitchFamily="34" charset="0"/>
                        </a:rPr>
                        <a:t>Рекомендованная схема</a:t>
                      </a:r>
                      <a:endParaRPr kumimoji="0" lang="ru-RU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  <a:sym typeface="Helvetica" pitchFamily="34" charset="0"/>
                      </a:endParaRPr>
                    </a:p>
                  </a:txBody>
                  <a:tcPr marL="252000" marR="252000" marT="252000" marB="25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6800">
                <a:tc>
                  <a:txBody>
                    <a:bodyPr/>
                    <a:lstStyle/>
                    <a:p>
                      <a:pPr marL="0" marR="0" lvl="0" indent="0" algn="l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Open Sans" charset="0"/>
                          <a:cs typeface="Open Sans" charset="0"/>
                          <a:sym typeface="Helvetica" pitchFamily="34" charset="0"/>
                        </a:rPr>
                        <a:t>Здоровые лица </a:t>
                      </a:r>
                      <a:br>
                        <a:rPr kumimoji="0" lang="ru-RU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Open Sans" charset="0"/>
                          <a:cs typeface="Open Sans" charset="0"/>
                          <a:sym typeface="Helvetica" pitchFamily="34" charset="0"/>
                        </a:rPr>
                      </a:br>
                      <a:r>
                        <a:rPr kumimoji="0" lang="ru-RU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Open Sans" charset="0"/>
                          <a:cs typeface="Open Sans" charset="0"/>
                          <a:sym typeface="Helvetica" pitchFamily="34" charset="0"/>
                        </a:rPr>
                        <a:t>и лица из группы риска </a:t>
                      </a:r>
                      <a:br>
                        <a:rPr kumimoji="0" lang="ru-RU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Open Sans" charset="0"/>
                          <a:cs typeface="Open Sans" charset="0"/>
                          <a:sym typeface="Helvetica" pitchFamily="34" charset="0"/>
                        </a:rPr>
                      </a:b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pitchFamily="34" charset="0"/>
                          <a:ea typeface="Open Sans" charset="0"/>
                          <a:cs typeface="Open Sans" charset="0"/>
                          <a:sym typeface="Helvetica" pitchFamily="34" charset="0"/>
                        </a:rPr>
                        <a:t>(старше 60 лет или с сопутствующими хроническими заболеваниями)</a:t>
                      </a:r>
                    </a:p>
                  </a:txBody>
                  <a:tcPr marL="252000" marR="252000" marT="252000" marB="25200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Helvetica" pitchFamily="34" charset="0"/>
                        </a:rPr>
                        <a:t>Рекомбинантный интерферон альфа</a:t>
                      </a:r>
                      <a:r>
                        <a:rPr kumimoji="0" lang="ru-RU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Helvetica" pitchFamily="34" charset="0"/>
                        </a:rPr>
                        <a:t>. </a:t>
                      </a:r>
                      <a:br>
                        <a:rPr kumimoji="0" lang="ru-RU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Helvetica" pitchFamily="34" charset="0"/>
                        </a:rPr>
                      </a:br>
                      <a:r>
                        <a:rPr kumimoji="0" lang="ru-RU" sz="32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 pitchFamily="34" charset="0"/>
                          <a:ea typeface="+mn-ea"/>
                          <a:cs typeface="Times New Roman" pitchFamily="18" charset="0"/>
                          <a:sym typeface="Helvetica"/>
                        </a:rPr>
                        <a:t>Капли или спрей в каждый носовой ход </a:t>
                      </a:r>
                      <a:r>
                        <a:rPr kumimoji="0" lang="ru-RU" sz="32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 pitchFamily="34" charset="0"/>
                          <a:ea typeface="+mn-ea"/>
                          <a:cs typeface="Times New Roman" pitchFamily="18" charset="0"/>
                          <a:sym typeface="Helvetica"/>
                        </a:rPr>
                        <a:t>1 раз утром </a:t>
                      </a:r>
                      <a:r>
                        <a:rPr kumimoji="0" lang="ru-RU" sz="32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 pitchFamily="34" charset="0"/>
                          <a:ea typeface="+mn-ea"/>
                          <a:cs typeface="Times New Roman" pitchFamily="18" charset="0"/>
                          <a:sym typeface="Helvetica"/>
                        </a:rPr>
                        <a:t/>
                      </a:r>
                      <a:br>
                        <a:rPr kumimoji="0" lang="ru-RU" sz="32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 pitchFamily="34" charset="0"/>
                          <a:ea typeface="+mn-ea"/>
                          <a:cs typeface="Times New Roman" pitchFamily="18" charset="0"/>
                          <a:sym typeface="Helvetica"/>
                        </a:rPr>
                      </a:br>
                      <a:r>
                        <a:rPr kumimoji="0" lang="ru-RU" sz="32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 pitchFamily="34" charset="0"/>
                          <a:ea typeface="+mn-ea"/>
                          <a:cs typeface="Times New Roman" pitchFamily="18" charset="0"/>
                          <a:sym typeface="Helvetica"/>
                        </a:rPr>
                        <a:t>(разовая доза –  3000 ME, с интервалом </a:t>
                      </a:r>
                      <a:r>
                        <a:rPr kumimoji="0" lang="ru-RU" sz="32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 pitchFamily="34" charset="0"/>
                          <a:ea typeface="+mn-ea"/>
                          <a:cs typeface="Times New Roman" pitchFamily="18" charset="0"/>
                          <a:sym typeface="Helvetica"/>
                        </a:rPr>
                        <a:t>24-48 часов</a:t>
                      </a:r>
                      <a:r>
                        <a:rPr kumimoji="0" lang="ru-RU" sz="32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 pitchFamily="34" charset="0"/>
                          <a:ea typeface="+mn-ea"/>
                          <a:cs typeface="Times New Roman" pitchFamily="18" charset="0"/>
                          <a:sym typeface="Helvetica" pitchFamily="34" charset="0"/>
                        </a:rPr>
                        <a:t>.</a:t>
                      </a:r>
                    </a:p>
                    <a:p>
                      <a:pPr marL="0" marR="0" lvl="0" indent="0" algn="l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3200" b="0" i="0" u="none" strike="noStrike" kern="12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18"/>
                          <a:ea typeface="Microsoft YaHei" pitchFamily="2"/>
                          <a:cs typeface="Arial" pitchFamily="2"/>
                        </a:rPr>
                        <a:t>ИЛИ</a:t>
                      </a:r>
                      <a:endParaRPr kumimoji="0" lang="ru-RU" sz="3200" b="0" i="0" u="none" strike="noStrike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Arial" pitchFamily="34" charset="0"/>
                        <a:ea typeface="+mn-ea"/>
                        <a:cs typeface="Times New Roman" pitchFamily="18" charset="0"/>
                        <a:sym typeface="Helvetica" pitchFamily="34" charset="0"/>
                      </a:endParaRPr>
                    </a:p>
                    <a:p>
                      <a:pPr marL="0" marR="0" lvl="0" indent="0" algn="l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i="0" u="none" strike="noStrike" cap="none" spc="0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 pitchFamily="34" charset="0"/>
                          <a:ea typeface="+mn-ea"/>
                          <a:cs typeface="Times New Roman" pitchFamily="18" charset="0"/>
                          <a:sym typeface="Helvetica"/>
                        </a:rPr>
                        <a:t>Умифеновир</a:t>
                      </a:r>
                      <a:r>
                        <a:rPr kumimoji="0" lang="ru-RU" sz="32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 pitchFamily="34" charset="0"/>
                          <a:ea typeface="+mn-ea"/>
                          <a:cs typeface="Times New Roman" pitchFamily="18" charset="0"/>
                          <a:sym typeface="Helvetica"/>
                        </a:rPr>
                        <a:t> по </a:t>
                      </a:r>
                      <a:r>
                        <a:rPr kumimoji="0" lang="ru-RU" sz="32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 pitchFamily="34" charset="0"/>
                          <a:ea typeface="+mn-ea"/>
                          <a:cs typeface="Times New Roman" pitchFamily="18" charset="0"/>
                          <a:sym typeface="Helvetica"/>
                        </a:rPr>
                        <a:t>200 мг 2 раза в неделю </a:t>
                      </a:r>
                      <a:br>
                        <a:rPr kumimoji="0" lang="ru-RU" sz="32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 pitchFamily="34" charset="0"/>
                          <a:ea typeface="+mn-ea"/>
                          <a:cs typeface="Times New Roman" pitchFamily="18" charset="0"/>
                          <a:sym typeface="Helvetica"/>
                        </a:rPr>
                      </a:br>
                      <a:r>
                        <a:rPr kumimoji="0" lang="ru-RU" sz="32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 pitchFamily="34" charset="0"/>
                          <a:ea typeface="+mn-ea"/>
                          <a:cs typeface="Times New Roman" pitchFamily="18" charset="0"/>
                          <a:sym typeface="Helvetica"/>
                        </a:rPr>
                        <a:t>в течение 3 недель</a:t>
                      </a:r>
                    </a:p>
                    <a:p>
                      <a:pPr marL="0" marR="0" lvl="0" indent="0" algn="l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 pitchFamily="34" charset="0"/>
                          <a:ea typeface="+mn-ea"/>
                          <a:cs typeface="Times New Roman" pitchFamily="18" charset="0"/>
                          <a:sym typeface="Helvetica"/>
                        </a:rPr>
                        <a:t>При необходимости профилактические курсы повторяют. </a:t>
                      </a:r>
                    </a:p>
                  </a:txBody>
                  <a:tcPr marL="252000" marR="252000" marT="252000" marB="25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1825">
                <a:tc>
                  <a:txBody>
                    <a:bodyPr/>
                    <a:lstStyle/>
                    <a:p>
                      <a:pPr marL="0" marR="0" lvl="0" indent="0" algn="l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Open Sans" charset="0"/>
                          <a:cs typeface="Open Sans" charset="0"/>
                          <a:sym typeface="Helvetica" pitchFamily="34" charset="0"/>
                        </a:rPr>
                        <a:t>Постконтактная</a:t>
                      </a:r>
                      <a:r>
                        <a:rPr kumimoji="0" lang="ru-RU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Open Sans" charset="0"/>
                          <a:cs typeface="Open Sans" charset="0"/>
                          <a:sym typeface="Helvetica" pitchFamily="34" charset="0"/>
                        </a:rPr>
                        <a:t> профилактика </a:t>
                      </a:r>
                      <a:br>
                        <a:rPr kumimoji="0" lang="ru-RU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Open Sans" charset="0"/>
                          <a:cs typeface="Open Sans" charset="0"/>
                          <a:sym typeface="Helvetica" pitchFamily="34" charset="0"/>
                        </a:rPr>
                      </a:br>
                      <a:r>
                        <a:rPr kumimoji="0" lang="ru-RU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Open Sans" charset="0"/>
                          <a:cs typeface="Open Sans" charset="0"/>
                          <a:sym typeface="Helvetica" pitchFamily="34" charset="0"/>
                        </a:rPr>
                        <a:t>у лиц при единичном контакте </a:t>
                      </a:r>
                      <a:br>
                        <a:rPr kumimoji="0" lang="ru-RU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Open Sans" charset="0"/>
                          <a:cs typeface="Open Sans" charset="0"/>
                          <a:sym typeface="Helvetica" pitchFamily="34" charset="0"/>
                        </a:rPr>
                      </a:br>
                      <a:r>
                        <a:rPr kumimoji="0" lang="ru-RU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Open Sans" charset="0"/>
                          <a:cs typeface="Open Sans" charset="0"/>
                          <a:sym typeface="Helvetica" pitchFamily="34" charset="0"/>
                        </a:rPr>
                        <a:t>с подтвержденным случаем </a:t>
                      </a:r>
                      <a:br>
                        <a:rPr kumimoji="0" lang="ru-RU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Open Sans" charset="0"/>
                          <a:cs typeface="Open Sans" charset="0"/>
                          <a:sym typeface="Helvetica" pitchFamily="34" charset="0"/>
                        </a:rPr>
                      </a:b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Open Sans" charset="0"/>
                          <a:cs typeface="Open Sans" charset="0"/>
                          <a:sym typeface="Helvetica" pitchFamily="34" charset="0"/>
                        </a:rPr>
                        <a:t>COVID</a:t>
                      </a:r>
                      <a:r>
                        <a:rPr kumimoji="0" lang="ru-RU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Open Sans" charset="0"/>
                          <a:cs typeface="Open Sans" charset="0"/>
                          <a:sym typeface="Helvetica" pitchFamily="34" charset="0"/>
                        </a:rPr>
                        <a:t>-19, включая медицинских работников</a:t>
                      </a:r>
                    </a:p>
                  </a:txBody>
                  <a:tcPr marL="252000" marR="252000" marT="252000" marB="25200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Helvetica" pitchFamily="34" charset="0"/>
                        </a:rPr>
                        <a:t>1. </a:t>
                      </a:r>
                      <a:r>
                        <a:rPr kumimoji="0" lang="ru-RU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Helvetica" pitchFamily="34" charset="0"/>
                        </a:rPr>
                        <a:t>Гидроксихлорохин</a:t>
                      </a:r>
                      <a:endParaRPr kumimoji="0" lang="ru-RU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Helvetica" pitchFamily="34" charset="0"/>
                      </a:endParaRPr>
                    </a:p>
                    <a:p>
                      <a:pPr marL="228600" marR="0" lvl="0" indent="-228600" algn="l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Helvetica" pitchFamily="34" charset="0"/>
                        </a:rPr>
                        <a:t>1-й день: 200 мг 2 раза </a:t>
                      </a:r>
                      <a:r>
                        <a:rPr kumimoji="0" lang="ru-RU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Helvetica" pitchFamily="34" charset="0"/>
                        </a:rPr>
                        <a:t>(утро, вечер),</a:t>
                      </a:r>
                    </a:p>
                    <a:p>
                      <a:pPr marL="228600" marR="0" lvl="0" indent="-228600" algn="l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Helvetica" pitchFamily="34" charset="0"/>
                        </a:rPr>
                        <a:t>далее по </a:t>
                      </a:r>
                      <a:r>
                        <a:rPr kumimoji="0" lang="ru-RU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Helvetica" pitchFamily="34" charset="0"/>
                        </a:rPr>
                        <a:t>200 мг 1 раз в неделю </a:t>
                      </a:r>
                      <a:r>
                        <a:rPr kumimoji="0" lang="ru-RU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Helvetica" pitchFamily="34" charset="0"/>
                        </a:rPr>
                        <a:t>в течение </a:t>
                      </a:r>
                      <a:r>
                        <a:rPr kumimoji="0" lang="ru-RU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Helvetica" pitchFamily="34" charset="0"/>
                        </a:rPr>
                        <a:t>3 недель</a:t>
                      </a:r>
                      <a:r>
                        <a:rPr kumimoji="0" lang="ru-RU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Helvetica" pitchFamily="34" charset="0"/>
                        </a:rPr>
                        <a:t>;</a:t>
                      </a:r>
                    </a:p>
                    <a:p>
                      <a:pPr algn="l"/>
                      <a:r>
                        <a:rPr lang="ru-RU" sz="3200" b="0" i="0" u="none" strike="noStrike" kern="12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18"/>
                          <a:ea typeface="Microsoft YaHei" pitchFamily="2"/>
                          <a:cs typeface="Arial" pitchFamily="2"/>
                        </a:rPr>
                        <a:t>ИЛИ</a:t>
                      </a:r>
                      <a:endParaRPr kumimoji="0" lang="ru-RU" sz="3200" b="0" i="0" u="none" strike="noStrike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Arial" pitchFamily="34" charset="0"/>
                        <a:ea typeface="+mn-ea"/>
                        <a:cs typeface="Times New Roman" pitchFamily="18" charset="0"/>
                        <a:sym typeface="Helvetica" pitchFamily="34" charset="0"/>
                      </a:endParaRPr>
                    </a:p>
                    <a:p>
                      <a:pPr algn="l"/>
                      <a:r>
                        <a:rPr kumimoji="0" lang="ru-RU" sz="32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 pitchFamily="34" charset="0"/>
                          <a:ea typeface="+mn-ea"/>
                          <a:cs typeface="Times New Roman" pitchFamily="18" charset="0"/>
                          <a:sym typeface="Helvetica" pitchFamily="34" charset="0"/>
                        </a:rPr>
                        <a:t>2. </a:t>
                      </a:r>
                      <a:r>
                        <a:rPr kumimoji="0" lang="ru-RU" sz="32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 pitchFamily="34" charset="0"/>
                          <a:ea typeface="+mn-ea"/>
                          <a:cs typeface="Times New Roman" pitchFamily="18" charset="0"/>
                          <a:sym typeface="Helvetica"/>
                        </a:rPr>
                        <a:t>Рекомбинантный ИФН-α </a:t>
                      </a:r>
                    </a:p>
                    <a:p>
                      <a:pPr algn="l"/>
                      <a:r>
                        <a:rPr kumimoji="0" lang="ru-RU" sz="32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 pitchFamily="34" charset="0"/>
                          <a:ea typeface="+mn-ea"/>
                          <a:cs typeface="Times New Roman" pitchFamily="18" charset="0"/>
                          <a:sym typeface="Helvetica"/>
                        </a:rPr>
                        <a:t>Капли или спрей в каждый носовой ход </a:t>
                      </a:r>
                      <a:r>
                        <a:rPr kumimoji="0" lang="ru-RU" sz="32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 pitchFamily="34" charset="0"/>
                          <a:ea typeface="+mn-ea"/>
                          <a:cs typeface="Times New Roman" pitchFamily="18" charset="0"/>
                          <a:sym typeface="Helvetica"/>
                        </a:rPr>
                        <a:t>2 р/</a:t>
                      </a:r>
                      <a:r>
                        <a:rPr kumimoji="0" lang="ru-RU" sz="3200" b="1" i="0" u="none" strike="noStrike" cap="none" spc="0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 pitchFamily="34" charset="0"/>
                          <a:ea typeface="+mn-ea"/>
                          <a:cs typeface="Times New Roman" pitchFamily="18" charset="0"/>
                          <a:sym typeface="Helvetica"/>
                        </a:rPr>
                        <a:t>сут</a:t>
                      </a:r>
                      <a:r>
                        <a:rPr kumimoji="0" lang="ru-RU" sz="32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 pitchFamily="34" charset="0"/>
                          <a:ea typeface="+mn-ea"/>
                          <a:cs typeface="Times New Roman" pitchFamily="18" charset="0"/>
                          <a:sym typeface="Helvetica"/>
                        </a:rPr>
                        <a:t> </a:t>
                      </a:r>
                      <a:br>
                        <a:rPr kumimoji="0" lang="ru-RU" sz="32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 pitchFamily="34" charset="0"/>
                          <a:ea typeface="+mn-ea"/>
                          <a:cs typeface="Times New Roman" pitchFamily="18" charset="0"/>
                          <a:sym typeface="Helvetica"/>
                        </a:rPr>
                      </a:br>
                      <a:r>
                        <a:rPr kumimoji="0" lang="ru-RU" sz="32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 pitchFamily="34" charset="0"/>
                          <a:ea typeface="+mn-ea"/>
                          <a:cs typeface="Times New Roman" pitchFamily="18" charset="0"/>
                          <a:sym typeface="Helvetica"/>
                        </a:rPr>
                        <a:t>(разовая доза 3000 ME, суточная доза – 6000 ME).</a:t>
                      </a:r>
                    </a:p>
                    <a:p>
                      <a:pPr algn="l"/>
                      <a:r>
                        <a:rPr kumimoji="0" lang="ru-RU" sz="32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 pitchFamily="34" charset="0"/>
                          <a:ea typeface="+mn-ea"/>
                          <a:cs typeface="Times New Roman" pitchFamily="18" charset="0"/>
                          <a:sym typeface="Helvetica"/>
                        </a:rPr>
                        <a:t>+</a:t>
                      </a:r>
                    </a:p>
                    <a:p>
                      <a:pPr algn="l"/>
                      <a:r>
                        <a:rPr kumimoji="0" lang="ru-RU" sz="3200" b="1" i="0" u="none" strike="noStrike" cap="none" spc="0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 pitchFamily="34" charset="0"/>
                          <a:ea typeface="+mn-ea"/>
                          <a:cs typeface="Times New Roman" pitchFamily="18" charset="0"/>
                          <a:sym typeface="Helvetica"/>
                        </a:rPr>
                        <a:t>Умифеновир</a:t>
                      </a:r>
                      <a:r>
                        <a:rPr kumimoji="0" lang="ru-RU" sz="32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 pitchFamily="34" charset="0"/>
                          <a:ea typeface="+mn-ea"/>
                          <a:cs typeface="Times New Roman" pitchFamily="18" charset="0"/>
                          <a:sym typeface="Helvetica"/>
                        </a:rPr>
                        <a:t> </a:t>
                      </a:r>
                      <a:r>
                        <a:rPr kumimoji="0" lang="ru-RU" sz="32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 pitchFamily="34" charset="0"/>
                          <a:ea typeface="+mn-ea"/>
                          <a:cs typeface="Times New Roman" pitchFamily="18" charset="0"/>
                          <a:sym typeface="Helvetica"/>
                        </a:rPr>
                        <a:t>по 200 мг </a:t>
                      </a:r>
                    </a:p>
                    <a:p>
                      <a:pPr algn="l"/>
                      <a:r>
                        <a:rPr kumimoji="0" lang="ru-RU" sz="32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 pitchFamily="34" charset="0"/>
                          <a:ea typeface="+mn-ea"/>
                          <a:cs typeface="Times New Roman" pitchFamily="18" charset="0"/>
                          <a:sym typeface="Helvetica"/>
                        </a:rPr>
                        <a:t>1 раз в день в течение 10-14 дней </a:t>
                      </a:r>
                    </a:p>
                    <a:p>
                      <a:pPr marL="0" marR="0" indent="0" algn="l" defTabSz="21012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 pitchFamily="34" charset="0"/>
                          <a:ea typeface="+mn-ea"/>
                          <a:cs typeface="Times New Roman" pitchFamily="18" charset="0"/>
                          <a:sym typeface="Helvetica"/>
                        </a:rPr>
                        <a:t>При необходимости профилактические курсы повторяют. </a:t>
                      </a:r>
                    </a:p>
                  </a:txBody>
                  <a:tcPr marL="252000" marR="252000" marT="252000" marB="25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7" name="TextBox 77"/>
          <p:cNvSpPr txBox="1"/>
          <p:nvPr/>
        </p:nvSpPr>
        <p:spPr>
          <a:xfrm>
            <a:off x="3117865" y="470230"/>
            <a:ext cx="16459200" cy="121879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90000"/>
              </a:lnSpc>
            </a:pPr>
            <a:r>
              <a:rPr lang="ru-RU" sz="4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Рекомендованные схемы </a:t>
            </a:r>
            <a:r>
              <a:rPr lang="ru-RU" sz="4400" b="1" dirty="0">
                <a:solidFill>
                  <a:srgbClr val="D3010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400" b="1" dirty="0">
                <a:solidFill>
                  <a:srgbClr val="D30102"/>
                </a:solidFill>
                <a:latin typeface="Arial" pitchFamily="34" charset="0"/>
                <a:cs typeface="Arial" pitchFamily="34" charset="0"/>
              </a:rPr>
            </a:br>
            <a:r>
              <a:rPr lang="ru-RU" sz="4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медикаментозной профилактики COVID-19</a:t>
            </a:r>
            <a:endParaRPr lang="ru-RU" sz="4400" b="1" dirty="0">
              <a:solidFill>
                <a:srgbClr val="D30102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00158B7-16D6-144B-8562-4A50CEF62971}"/>
              </a:ext>
            </a:extLst>
          </p:cNvPr>
          <p:cNvCxnSpPr>
            <a:cxnSpLocks/>
          </p:cNvCxnSpPr>
          <p:nvPr/>
        </p:nvCxnSpPr>
        <p:spPr>
          <a:xfrm>
            <a:off x="804860" y="2236788"/>
            <a:ext cx="12039600" cy="0"/>
          </a:xfrm>
          <a:prstGeom prst="line">
            <a:avLst/>
          </a:prstGeom>
          <a:noFill/>
          <a:ln w="190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52EB642-17D2-DB43-B95A-E6E50832BBE2}"/>
              </a:ext>
            </a:extLst>
          </p:cNvPr>
          <p:cNvCxnSpPr>
            <a:cxnSpLocks/>
          </p:cNvCxnSpPr>
          <p:nvPr/>
        </p:nvCxnSpPr>
        <p:spPr>
          <a:xfrm>
            <a:off x="804860" y="2197823"/>
            <a:ext cx="3263901" cy="0"/>
          </a:xfrm>
          <a:prstGeom prst="line">
            <a:avLst/>
          </a:prstGeom>
          <a:noFill/>
          <a:ln w="73025" cap="flat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TextBox 77"/>
          <p:cNvSpPr/>
          <p:nvPr/>
        </p:nvSpPr>
        <p:spPr>
          <a:xfrm>
            <a:off x="755650" y="696913"/>
            <a:ext cx="2681288" cy="30162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0" tIns="0" rIns="0" bIns="0" compatLnSpc="0">
            <a:spAutoFit/>
          </a:bodyPr>
          <a:lstStyle/>
          <a:p>
            <a:pPr defTabSz="2101265" eaLnBrk="1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/>
            </a:pPr>
            <a:r>
              <a:rPr lang="ru-RU" sz="2200" b="1" kern="0" dirty="0">
                <a:latin typeface="Arial" pitchFamily="34"/>
                <a:ea typeface="Calibri" pitchFamily="2"/>
                <a:cs typeface="Arial" pitchFamily="34"/>
                <a:sym typeface="Open Sans"/>
              </a:rPr>
              <a:t>Приложение 12</a:t>
            </a:r>
          </a:p>
        </p:txBody>
      </p:sp>
      <p:sp>
        <p:nvSpPr>
          <p:cNvPr id="11" name="TextBox 77">
            <a:extLst>
              <a:ext uri="{FF2B5EF4-FFF2-40B4-BE49-F238E27FC236}">
                <a16:creationId xmlns:a16="http://schemas.microsoft.com/office/drawing/2014/main" id="{B4CDEEBE-F2FC-1F42-AFE1-CFAD4433B8D8}"/>
              </a:ext>
            </a:extLst>
          </p:cNvPr>
          <p:cNvSpPr/>
          <p:nvPr/>
        </p:nvSpPr>
        <p:spPr>
          <a:xfrm>
            <a:off x="1416049" y="13997603"/>
            <a:ext cx="16355115" cy="82567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square" lIns="0" tIns="0" rIns="0" bIns="0" compatLnSpc="0">
            <a:spAutoFit/>
          </a:bodyPr>
          <a:lstStyle/>
          <a:p>
            <a:r>
              <a:rPr lang="ru-RU" sz="2400" dirty="0">
                <a:latin typeface="+mn-lt"/>
              </a:rPr>
              <a:t>* При необходимости профилактические курсы повторяют</a:t>
            </a:r>
          </a:p>
          <a:p>
            <a:endParaRPr lang="ru-RU" sz="3200" dirty="0">
              <a:solidFill>
                <a:srgbClr val="000000"/>
              </a:solidFill>
              <a:latin typeface="Arial" pitchFamily="34" charset="0"/>
              <a:ea typeface="+mn-ea"/>
              <a:cs typeface="Times New Roman" pitchFamily="18" charset="0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759027840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546" name="Объект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615" name="Слайд think-cell" r:id="rId5" imgW="360" imgH="360" progId="">
                  <p:embed/>
                </p:oleObj>
              </mc:Choice>
              <mc:Fallback>
                <p:oleObj name="Слайд think-cell" r:id="rId5" imgW="360" imgH="360" progId="">
                  <p:embed/>
                  <p:pic>
                    <p:nvPicPr>
                      <p:cNvPr id="0" name="Picture 1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77"/>
          <p:cNvSpPr txBox="1"/>
          <p:nvPr/>
        </p:nvSpPr>
        <p:spPr>
          <a:xfrm>
            <a:off x="876300" y="660400"/>
            <a:ext cx="15965488" cy="133032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90000"/>
              </a:lnSpc>
            </a:pPr>
            <a:r>
              <a:rPr lang="ru-RU" sz="4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Ссылка на скачивание </a:t>
            </a:r>
          </a:p>
          <a:p>
            <a:pPr eaLnBrk="1">
              <a:lnSpc>
                <a:spcPct val="90000"/>
              </a:lnSpc>
            </a:pPr>
            <a:r>
              <a:rPr lang="ru-RU" sz="4800" b="1" dirty="0">
                <a:solidFill>
                  <a:srgbClr val="353535"/>
                </a:solidFill>
                <a:latin typeface="Arial" pitchFamily="34" charset="0"/>
                <a:cs typeface="Arial" pitchFamily="34" charset="0"/>
              </a:rPr>
              <a:t>Временных методических рекомендаций</a:t>
            </a:r>
          </a:p>
        </p:txBody>
      </p:sp>
      <p:sp>
        <p:nvSpPr>
          <p:cNvPr id="14" name="TextBox 77"/>
          <p:cNvSpPr txBox="1"/>
          <p:nvPr/>
        </p:nvSpPr>
        <p:spPr>
          <a:xfrm>
            <a:off x="976313" y="3163888"/>
            <a:ext cx="8936037" cy="570706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90000"/>
              </a:lnSpc>
            </a:pPr>
            <a:r>
              <a:rPr lang="ru-RU" sz="340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Временные методические рекомендации «</a:t>
            </a:r>
            <a:r>
              <a:rPr lang="ru-RU" sz="3400" i="1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Профилактика, диагностика и лечение новой коронавирусной инфекции </a:t>
            </a:r>
            <a:r>
              <a:rPr lang="en-US" sz="3400" i="1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/>
            </a:r>
            <a:br>
              <a:rPr lang="en-US" sz="3400" i="1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ru-RU" sz="3400" i="1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(</a:t>
            </a:r>
            <a:r>
              <a:rPr lang="en-US" sz="3400" i="1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COVID-19)</a:t>
            </a:r>
            <a:r>
              <a:rPr lang="ru-RU" sz="340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» размещены на сайте Минздрава России </a:t>
            </a:r>
          </a:p>
          <a:p>
            <a:pPr algn="ctr" eaLnBrk="1">
              <a:lnSpc>
                <a:spcPct val="90000"/>
              </a:lnSpc>
            </a:pPr>
            <a:endParaRPr lang="ru-RU" sz="3600" u="sng">
              <a:solidFill>
                <a:srgbClr val="0070C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algn="ctr" eaLnBrk="1">
              <a:lnSpc>
                <a:spcPct val="90000"/>
              </a:lnSpc>
            </a:pPr>
            <a:r>
              <a:rPr lang="en-US" sz="3600" u="sng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rosminzdrav.ru/ministry/med_covid19</a:t>
            </a:r>
            <a:r>
              <a:rPr lang="en-US" sz="340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/>
            </a:r>
            <a:br>
              <a:rPr lang="en-US" sz="340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</a:br>
            <a:endParaRPr lang="ru-RU" sz="3400">
              <a:solidFill>
                <a:srgbClr val="353535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eaLnBrk="1">
              <a:lnSpc>
                <a:spcPct val="90000"/>
              </a:lnSpc>
            </a:pPr>
            <a:endParaRPr lang="en-US" sz="3400">
              <a:solidFill>
                <a:schemeClr val="tx1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eaLnBrk="1">
              <a:lnSpc>
                <a:spcPct val="90000"/>
              </a:lnSpc>
            </a:pPr>
            <a:endParaRPr lang="ru-RU" sz="3400" b="1">
              <a:solidFill>
                <a:schemeClr val="tx1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eaLnBrk="1">
              <a:lnSpc>
                <a:spcPct val="90000"/>
              </a:lnSpc>
            </a:pPr>
            <a:r>
              <a:rPr lang="en-US" sz="3400" b="1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QR-</a:t>
            </a:r>
            <a:r>
              <a:rPr lang="ru-RU" sz="3400" b="1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КОД - ССЫЛКА:</a:t>
            </a:r>
          </a:p>
          <a:p>
            <a:pPr eaLnBrk="1">
              <a:lnSpc>
                <a:spcPct val="90000"/>
              </a:lnSpc>
            </a:pPr>
            <a:endParaRPr lang="ru-RU" sz="3400">
              <a:solidFill>
                <a:srgbClr val="3E3E3E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9" name="Прямоугольник 8">
            <a:hlinkClick r:id="rId7"/>
          </p:cNvPr>
          <p:cNvSpPr/>
          <p:nvPr/>
        </p:nvSpPr>
        <p:spPr>
          <a:xfrm>
            <a:off x="10451047" y="13140412"/>
            <a:ext cx="10363200" cy="791248"/>
          </a:xfrm>
          <a:prstGeom prst="rect">
            <a:avLst/>
          </a:prstGeom>
          <a:solidFill>
            <a:srgbClr val="FFFFFF">
              <a:alpha val="10000"/>
            </a:srgbClr>
          </a:solidFill>
          <a:ln w="12700" cap="flat">
            <a:solidFill>
              <a:schemeClr val="bg1">
                <a:alpha val="10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83534" tIns="83534" rIns="83534" bIns="83534" spcCol="38100" anchor="ctr"/>
          <a:lstStyle/>
          <a:p>
            <a:pPr defTabSz="2101265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8552" name="Прямоугольник 2"/>
          <p:cNvSpPr>
            <a:spLocks noChangeArrowheads="1"/>
          </p:cNvSpPr>
          <p:nvPr/>
        </p:nvSpPr>
        <p:spPr bwMode="auto">
          <a:xfrm>
            <a:off x="9993313" y="15092363"/>
            <a:ext cx="87772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/>
            <a:r>
              <a:rPr lang="ru-RU" sz="1800">
                <a:latin typeface="Arial" pitchFamily="34" charset="0"/>
                <a:cs typeface="Arial" pitchFamily="34" charset="0"/>
              </a:rPr>
              <a:t>использованы изображения из источника: phil.cdc.gov/Details.aspx?pid=23312</a:t>
            </a:r>
          </a:p>
        </p:txBody>
      </p:sp>
      <p:pic>
        <p:nvPicPr>
          <p:cNvPr id="108553" name="Рисунок 1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 t="5171" b="33881"/>
          <a:stretch>
            <a:fillRect/>
          </a:stretch>
        </p:blipFill>
        <p:spPr bwMode="auto">
          <a:xfrm>
            <a:off x="10096500" y="4648200"/>
            <a:ext cx="11771313" cy="583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7" descr="https://schedulereader.ru/portals/0/customize-work-environment.pn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2294896" y="9815820"/>
            <a:ext cx="1827504" cy="1827504"/>
          </a:xfrm>
          <a:prstGeom prst="rect">
            <a:avLst/>
          </a:prstGeom>
          <a:noFill/>
        </p:spPr>
      </p:pic>
      <p:pic>
        <p:nvPicPr>
          <p:cNvPr id="108555" name="Рисунок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92163" y="8424863"/>
            <a:ext cx="6438900" cy="644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785C5D5-2D09-CA45-BAB2-A5E76D147323}"/>
              </a:ext>
            </a:extLst>
          </p:cNvPr>
          <p:cNvCxnSpPr>
            <a:cxnSpLocks/>
          </p:cNvCxnSpPr>
          <p:nvPr/>
        </p:nvCxnSpPr>
        <p:spPr>
          <a:xfrm>
            <a:off x="804860" y="2236788"/>
            <a:ext cx="12039600" cy="0"/>
          </a:xfrm>
          <a:prstGeom prst="line">
            <a:avLst/>
          </a:prstGeom>
          <a:noFill/>
          <a:ln w="190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43A0AB0-AB79-764F-812E-04CE3CC40B9B}"/>
              </a:ext>
            </a:extLst>
          </p:cNvPr>
          <p:cNvCxnSpPr>
            <a:cxnSpLocks/>
          </p:cNvCxnSpPr>
          <p:nvPr/>
        </p:nvCxnSpPr>
        <p:spPr>
          <a:xfrm>
            <a:off x="804860" y="2197823"/>
            <a:ext cx="3263901" cy="0"/>
          </a:xfrm>
          <a:prstGeom prst="line">
            <a:avLst/>
          </a:prstGeom>
          <a:noFill/>
          <a:ln w="73025" cap="flat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Объект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32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77"/>
          <p:cNvSpPr txBox="1"/>
          <p:nvPr/>
        </p:nvSpPr>
        <p:spPr>
          <a:xfrm>
            <a:off x="2428875" y="639763"/>
            <a:ext cx="17424400" cy="66516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90000"/>
              </a:lnSpc>
            </a:pPr>
            <a:r>
              <a:rPr lang="ru-RU" sz="4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Диагностика</a:t>
            </a:r>
            <a:r>
              <a:rPr lang="ru-RU" sz="4800" b="1" dirty="0">
                <a:solidFill>
                  <a:srgbClr val="D3010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>
                <a:solidFill>
                  <a:srgbClr val="353535"/>
                </a:solidFill>
                <a:latin typeface="Arial" pitchFamily="34" charset="0"/>
                <a:cs typeface="Arial" pitchFamily="34" charset="0"/>
              </a:rPr>
              <a:t>COVID-19</a:t>
            </a:r>
            <a:endParaRPr lang="ru-RU" sz="4800" b="1" dirty="0">
              <a:solidFill>
                <a:srgbClr val="35353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Скругленный прямоугольник 54"/>
          <p:cNvSpPr/>
          <p:nvPr/>
        </p:nvSpPr>
        <p:spPr>
          <a:xfrm>
            <a:off x="870524" y="12349442"/>
            <a:ext cx="14509368" cy="2668847"/>
          </a:xfrm>
          <a:prstGeom prst="roundRect">
            <a:avLst>
              <a:gd name="adj" fmla="val 4641"/>
            </a:avLst>
          </a:prstGeom>
          <a:solidFill>
            <a:schemeClr val="accent2">
              <a:lumMod val="20000"/>
              <a:lumOff val="80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83534" tIns="83534" rIns="83534" bIns="83534" spcCol="38100" anchor="ctr"/>
          <a:lstStyle/>
          <a:p>
            <a:pPr defTabSz="2101265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latin typeface="Arial" panose="020B0604020202020204" pitchFamily="34" charset="0"/>
              <a:ea typeface="Open Sans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6" name="Скругленный прямоугольник 40"/>
          <p:cNvSpPr/>
          <p:nvPr/>
        </p:nvSpPr>
        <p:spPr>
          <a:xfrm>
            <a:off x="876299" y="2404077"/>
            <a:ext cx="5921094" cy="3640650"/>
          </a:xfrm>
          <a:prstGeom prst="roundRect">
            <a:avLst>
              <a:gd name="adj" fmla="val 4641"/>
            </a:avLst>
          </a:prstGeom>
          <a:solidFill>
            <a:srgbClr val="0070C0"/>
          </a:solidFill>
          <a:ln w="254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83534" tIns="83534" rIns="83534" bIns="83534" spcCol="38100" anchor="ctr"/>
          <a:lstStyle/>
          <a:p>
            <a:pPr defTabSz="2101265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latin typeface="Arial" panose="020B0604020202020204" pitchFamily="34" charset="0"/>
              <a:ea typeface="Open Sans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Прямоугольник 1"/>
          <p:cNvSpPr/>
          <p:nvPr/>
        </p:nvSpPr>
        <p:spPr>
          <a:xfrm>
            <a:off x="7954963" y="2365375"/>
            <a:ext cx="6848475" cy="1923604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>
              <a:spcBef>
                <a:spcPts val="600"/>
              </a:spcBef>
            </a:pPr>
            <a:r>
              <a:rPr lang="ru-RU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Подробная оценка</a:t>
            </a:r>
            <a:endParaRPr lang="en-US" sz="3600" b="1" dirty="0">
              <a:solidFill>
                <a:srgbClr val="0070C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eaLnBrk="1">
              <a:spcBef>
                <a:spcPts val="600"/>
              </a:spcBef>
            </a:pPr>
            <a:r>
              <a:rPr lang="ru-RU" sz="26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жалоб, анамнеза заболевания, </a:t>
            </a:r>
            <a:r>
              <a:rPr lang="en-US" sz="26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/>
            </a:r>
            <a:br>
              <a:rPr lang="en-US" sz="26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ru-RU" sz="26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эпидемиологического </a:t>
            </a:r>
            <a:br>
              <a:rPr lang="ru-RU" sz="26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ru-RU" sz="26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анамнеза</a:t>
            </a:r>
          </a:p>
        </p:txBody>
      </p:sp>
      <p:sp>
        <p:nvSpPr>
          <p:cNvPr id="48" name="Прямоугольник 16"/>
          <p:cNvSpPr/>
          <p:nvPr/>
        </p:nvSpPr>
        <p:spPr>
          <a:xfrm>
            <a:off x="15816263" y="2339975"/>
            <a:ext cx="6459537" cy="8263801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>
              <a:spcAft>
                <a:spcPts val="600"/>
              </a:spcAft>
            </a:pPr>
            <a:r>
              <a:rPr lang="ru-RU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Лабораторная </a:t>
            </a:r>
            <a:br>
              <a:rPr lang="ru-RU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ru-RU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диагностика </a:t>
            </a:r>
          </a:p>
          <a:p>
            <a:pPr eaLnBrk="1">
              <a:spcAft>
                <a:spcPts val="600"/>
              </a:spcAft>
            </a:pPr>
            <a:r>
              <a:rPr lang="ru-RU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Этиологическая</a:t>
            </a:r>
            <a:r>
              <a:rPr lang="ru-RU" sz="3600" baseline="30000" dirty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1</a:t>
            </a:r>
          </a:p>
          <a:p>
            <a:pPr marL="288000" indent="-288000" eaLnBrk="1" fontAlgn="ctr">
              <a:spcAft>
                <a:spcPts val="600"/>
              </a:spcAft>
              <a:buClr>
                <a:srgbClr val="0070C0"/>
              </a:buClr>
              <a:buSzPct val="130000"/>
              <a:buFont typeface="Arial" pitchFamily="34" charset="0"/>
              <a:buChar char="•"/>
            </a:pPr>
            <a:r>
              <a:rPr lang="ru-RU" sz="26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выявление РНК SARS-CoV-2;</a:t>
            </a:r>
          </a:p>
          <a:p>
            <a:pPr marL="288000" indent="-288000" eaLnBrk="1" fontAlgn="ctr">
              <a:spcAft>
                <a:spcPts val="600"/>
              </a:spcAft>
              <a:buClr>
                <a:srgbClr val="0070C0"/>
              </a:buClr>
              <a:buSzPct val="130000"/>
              <a:buFont typeface="Arial" pitchFamily="34" charset="0"/>
              <a:buChar char="•"/>
            </a:pPr>
            <a:r>
              <a:rPr lang="ru-RU" sz="26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выявление антигена </a:t>
            </a:r>
            <a:r>
              <a:rPr lang="en-US" sz="26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SARS-CoV-2</a:t>
            </a:r>
            <a:r>
              <a:rPr lang="ru-RU" sz="26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;</a:t>
            </a:r>
            <a:r>
              <a:rPr lang="en-US" sz="26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</a:p>
          <a:p>
            <a:pPr marL="288000" indent="-288000" eaLnBrk="1" fontAlgn="ctr">
              <a:spcAft>
                <a:spcPts val="600"/>
              </a:spcAft>
              <a:buClr>
                <a:srgbClr val="0070C0"/>
              </a:buClr>
              <a:buSzPct val="130000"/>
              <a:buFont typeface="Arial" pitchFamily="34" charset="0"/>
              <a:buChar char="•"/>
            </a:pPr>
            <a:r>
              <a:rPr lang="ru-RU" sz="2600" dirty="0">
                <a:solidFill>
                  <a:schemeClr val="tx1"/>
                </a:solidFill>
                <a:latin typeface="+mn-lt"/>
              </a:rPr>
              <a:t>выявление иммуноглобулинов класса А, M и класса G к SARS-CoV-2. </a:t>
            </a:r>
          </a:p>
          <a:p>
            <a:pPr eaLnBrk="1">
              <a:spcAft>
                <a:spcPts val="600"/>
              </a:spcAft>
            </a:pP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Общая</a:t>
            </a:r>
          </a:p>
          <a:p>
            <a:pPr marL="288000" indent="-288000" eaLnBrk="1" fontAlgn="ctr">
              <a:spcAft>
                <a:spcPts val="600"/>
              </a:spcAft>
              <a:buClr>
                <a:srgbClr val="0070C0"/>
              </a:buClr>
              <a:buSzPct val="130000"/>
              <a:buFont typeface="Arial" pitchFamily="34" charset="0"/>
              <a:buChar char="•"/>
            </a:pPr>
            <a:r>
              <a:rPr lang="ru-RU" sz="26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общий анализ крови</a:t>
            </a:r>
            <a:r>
              <a:rPr lang="en-US" sz="26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;</a:t>
            </a:r>
            <a:r>
              <a:rPr lang="ru-RU" sz="26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</a:p>
          <a:p>
            <a:pPr marL="288000" indent="-288000" eaLnBrk="1" fontAlgn="ctr">
              <a:spcAft>
                <a:spcPts val="600"/>
              </a:spcAft>
              <a:buClr>
                <a:srgbClr val="0070C0"/>
              </a:buClr>
              <a:buSzPct val="130000"/>
              <a:buFont typeface="Arial" pitchFamily="34" charset="0"/>
              <a:buChar char="•"/>
            </a:pPr>
            <a:r>
              <a:rPr lang="ru-RU" sz="26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биохимический анализ крови</a:t>
            </a:r>
            <a:r>
              <a:rPr lang="en-US" sz="26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;</a:t>
            </a:r>
            <a:r>
              <a:rPr lang="ru-RU" sz="26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</a:p>
          <a:p>
            <a:pPr marL="288000" indent="-288000" eaLnBrk="1" fontAlgn="ctr">
              <a:spcAft>
                <a:spcPts val="600"/>
              </a:spcAft>
              <a:buClr>
                <a:srgbClr val="0070C0"/>
              </a:buClr>
              <a:buSzPct val="130000"/>
              <a:buFont typeface="Arial" pitchFamily="34" charset="0"/>
              <a:buChar char="•"/>
            </a:pPr>
            <a:r>
              <a:rPr lang="ru-RU" sz="26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исследование уровня </a:t>
            </a:r>
            <a:r>
              <a:rPr lang="en-US" sz="26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/>
            </a:r>
            <a:br>
              <a:rPr lang="en-US" sz="26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ru-RU" sz="2600" dirty="0" err="1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С-реактивного</a:t>
            </a:r>
            <a:r>
              <a:rPr lang="ru-RU" sz="26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белка;</a:t>
            </a:r>
            <a:endParaRPr lang="en-US" sz="2600" dirty="0">
              <a:solidFill>
                <a:srgbClr val="353535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288000" indent="-288000" eaLnBrk="1" fontAlgn="ctr">
              <a:spcAft>
                <a:spcPts val="600"/>
              </a:spcAft>
              <a:buClr>
                <a:srgbClr val="0070C0"/>
              </a:buClr>
              <a:buSzPct val="130000"/>
              <a:buFont typeface="Arial" pitchFamily="34" charset="0"/>
              <a:buChar char="•"/>
            </a:pPr>
            <a:r>
              <a:rPr lang="ru-RU" sz="2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коагулограмма</a:t>
            </a:r>
            <a:r>
              <a:rPr lang="ru-RU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;</a:t>
            </a:r>
          </a:p>
          <a:p>
            <a:pPr marL="288000" indent="-288000" eaLnBrk="1" fontAlgn="ctr">
              <a:spcAft>
                <a:spcPts val="600"/>
              </a:spcAft>
              <a:buClr>
                <a:srgbClr val="0070C0"/>
              </a:buClr>
              <a:buSzPct val="130000"/>
              <a:buFont typeface="Arial" pitchFamily="34" charset="0"/>
              <a:buChar char="•"/>
            </a:pPr>
            <a:r>
              <a:rPr lang="ru-RU" sz="2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прокальцитонин</a:t>
            </a:r>
            <a:r>
              <a:rPr lang="ru-RU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,</a:t>
            </a:r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NT-</a:t>
            </a:r>
            <a:r>
              <a:rPr lang="en-US" sz="2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proBNP</a:t>
            </a:r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/BNP.</a:t>
            </a:r>
          </a:p>
          <a:p>
            <a:pPr marL="288000" indent="-288000" eaLnBrk="1" fontAlgn="ctr">
              <a:spcAft>
                <a:spcPts val="1200"/>
              </a:spcAft>
              <a:buClr>
                <a:srgbClr val="0070C0"/>
              </a:buClr>
              <a:buSzPct val="130000"/>
              <a:buFont typeface="Arial" pitchFamily="34" charset="0"/>
              <a:buChar char="•"/>
            </a:pPr>
            <a:endParaRPr lang="ru-RU" sz="2600" dirty="0">
              <a:solidFill>
                <a:srgbClr val="353535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eaLnBrk="1" fontAlgn="ctr">
              <a:spcAft>
                <a:spcPts val="1200"/>
              </a:spcAft>
              <a:buClr>
                <a:srgbClr val="0070C0"/>
              </a:buClr>
              <a:buSzPct val="130000"/>
              <a:buFont typeface="Arial" pitchFamily="34" charset="0"/>
              <a:buChar char="•"/>
            </a:pPr>
            <a:endParaRPr lang="ru-RU" sz="3200" dirty="0">
              <a:solidFill>
                <a:srgbClr val="353535"/>
              </a:solidFill>
            </a:endParaRPr>
          </a:p>
        </p:txBody>
      </p:sp>
      <p:sp>
        <p:nvSpPr>
          <p:cNvPr id="49" name="Прямоугольник 20"/>
          <p:cNvSpPr/>
          <p:nvPr/>
        </p:nvSpPr>
        <p:spPr>
          <a:xfrm>
            <a:off x="7888288" y="4984710"/>
            <a:ext cx="6838950" cy="683264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>
              <a:spcAft>
                <a:spcPts val="1200"/>
              </a:spcAft>
            </a:pPr>
            <a:r>
              <a:rPr lang="ru-RU" sz="36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Физикальное</a:t>
            </a:r>
            <a:r>
              <a:rPr lang="ru-RU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br>
              <a:rPr lang="ru-RU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ru-RU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обследование:</a:t>
            </a:r>
          </a:p>
          <a:p>
            <a:pPr marL="288000" indent="-288000" eaLnBrk="1" fontAlgn="ctr">
              <a:spcAft>
                <a:spcPts val="1200"/>
              </a:spcAft>
              <a:buClr>
                <a:srgbClr val="0070C0"/>
              </a:buClr>
              <a:buSzPct val="130000"/>
              <a:buFont typeface="Arial" pitchFamily="34" charset="0"/>
              <a:buChar char="•"/>
            </a:pPr>
            <a:r>
              <a:rPr lang="ru-RU" sz="26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оценка слизистых оболочек верхних дыхательных путей</a:t>
            </a:r>
            <a:r>
              <a:rPr lang="en-US" sz="26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;</a:t>
            </a:r>
            <a:endParaRPr lang="ru-RU" sz="2600" dirty="0">
              <a:solidFill>
                <a:srgbClr val="353535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288000" indent="-288000" eaLnBrk="1" fontAlgn="ctr">
              <a:spcAft>
                <a:spcPts val="1200"/>
              </a:spcAft>
              <a:buClr>
                <a:srgbClr val="0070C0"/>
              </a:buClr>
              <a:buSzPct val="130000"/>
              <a:buFont typeface="Arial" pitchFamily="34" charset="0"/>
              <a:buChar char="•"/>
            </a:pPr>
            <a:r>
              <a:rPr lang="ru-RU" sz="26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аускультация и перкуссия легких</a:t>
            </a:r>
            <a:r>
              <a:rPr lang="en-US" sz="26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;</a:t>
            </a:r>
            <a:endParaRPr lang="ru-RU" sz="2600" dirty="0">
              <a:solidFill>
                <a:srgbClr val="353535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288000" indent="-288000" eaLnBrk="1" fontAlgn="ctr">
              <a:spcAft>
                <a:spcPts val="1200"/>
              </a:spcAft>
              <a:buClr>
                <a:srgbClr val="0070C0"/>
              </a:buClr>
              <a:buSzPct val="130000"/>
              <a:buFont typeface="Arial" pitchFamily="34" charset="0"/>
              <a:buChar char="•"/>
            </a:pPr>
            <a:r>
              <a:rPr lang="ru-RU" sz="26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пальпация лимфатических узлов</a:t>
            </a:r>
            <a:r>
              <a:rPr lang="en-US" sz="26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;</a:t>
            </a:r>
            <a:endParaRPr lang="ru-RU" sz="2600" dirty="0">
              <a:solidFill>
                <a:srgbClr val="353535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288000" indent="-288000" eaLnBrk="1" fontAlgn="ctr">
              <a:spcAft>
                <a:spcPts val="1200"/>
              </a:spcAft>
              <a:buClr>
                <a:srgbClr val="0070C0"/>
              </a:buClr>
              <a:buSzPct val="130000"/>
              <a:buFont typeface="Arial" pitchFamily="34" charset="0"/>
              <a:buChar char="•"/>
            </a:pPr>
            <a:r>
              <a:rPr lang="ru-RU" sz="26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исследование органов брюшной полости с определением размеров печени </a:t>
            </a:r>
            <a:br>
              <a:rPr lang="ru-RU" sz="26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ru-RU" sz="26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и селезенки</a:t>
            </a:r>
            <a:r>
              <a:rPr lang="en-US" sz="26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;</a:t>
            </a:r>
            <a:endParaRPr lang="ru-RU" sz="2600" dirty="0">
              <a:solidFill>
                <a:srgbClr val="353535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288000" indent="-288000" eaLnBrk="1" fontAlgn="ctr">
              <a:spcAft>
                <a:spcPts val="1200"/>
              </a:spcAft>
              <a:buClr>
                <a:srgbClr val="0070C0"/>
              </a:buClr>
              <a:buSzPct val="130000"/>
              <a:buFont typeface="Arial" pitchFamily="34" charset="0"/>
              <a:buChar char="•"/>
            </a:pPr>
            <a:r>
              <a:rPr lang="ru-RU" sz="26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термометрия;</a:t>
            </a:r>
          </a:p>
          <a:p>
            <a:pPr marL="288000" indent="-288000" eaLnBrk="1" fontAlgn="ctr">
              <a:spcAft>
                <a:spcPts val="1200"/>
              </a:spcAft>
              <a:buClr>
                <a:srgbClr val="0070C0"/>
              </a:buClr>
              <a:buSzPct val="130000"/>
              <a:buFont typeface="Arial" pitchFamily="34" charset="0"/>
              <a:buChar char="•"/>
            </a:pPr>
            <a:r>
              <a:rPr lang="ru-RU" sz="26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измерение ЧСС, АД и ЧДД;</a:t>
            </a:r>
          </a:p>
          <a:p>
            <a:pPr marL="288000" indent="-288000" eaLnBrk="1" fontAlgn="ctr">
              <a:spcAft>
                <a:spcPts val="1200"/>
              </a:spcAft>
              <a:buClr>
                <a:srgbClr val="0070C0"/>
              </a:buClr>
              <a:buSzPct val="130000"/>
              <a:buFont typeface="Arial" pitchFamily="34" charset="0"/>
              <a:buChar char="•"/>
            </a:pPr>
            <a:r>
              <a:rPr lang="ru-RU" sz="26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измерение </a:t>
            </a:r>
            <a:r>
              <a:rPr lang="en-US" sz="26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SpO</a:t>
            </a:r>
            <a:r>
              <a:rPr lang="en-US" sz="2600" baseline="-250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2</a:t>
            </a:r>
            <a:r>
              <a:rPr lang="ru-RU" sz="26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;</a:t>
            </a:r>
          </a:p>
          <a:p>
            <a:pPr marL="288000" indent="-288000" eaLnBrk="1" fontAlgn="ctr">
              <a:spcAft>
                <a:spcPts val="1200"/>
              </a:spcAft>
              <a:buClr>
                <a:srgbClr val="0070C0"/>
              </a:buClr>
              <a:buSzPct val="130000"/>
              <a:buFont typeface="Arial" pitchFamily="34" charset="0"/>
              <a:buChar char="•"/>
            </a:pPr>
            <a:r>
              <a:rPr lang="ru-RU" sz="26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оценка уровня сознания.</a:t>
            </a:r>
          </a:p>
        </p:txBody>
      </p:sp>
      <p:sp>
        <p:nvSpPr>
          <p:cNvPr id="13324" name="Прямоугольник 35"/>
          <p:cNvSpPr>
            <a:spLocks noChangeArrowheads="1"/>
          </p:cNvSpPr>
          <p:nvPr/>
        </p:nvSpPr>
        <p:spPr bwMode="auto">
          <a:xfrm>
            <a:off x="450850" y="2609850"/>
            <a:ext cx="6342063" cy="343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96900" eaLnBrk="1"/>
            <a:r>
              <a:rPr lang="ru-RU" sz="3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Диагноз</a:t>
            </a:r>
            <a:r>
              <a:rPr lang="ru-RU" sz="31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ru-RU" sz="3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устанавливается</a:t>
            </a:r>
            <a:r>
              <a:rPr lang="ru-RU" sz="31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br>
              <a:rPr lang="ru-RU" sz="31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ru-RU" sz="31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на основании клинического обследования, данных эпидемиологического анамнеза и результатов инструментальных и  лабораторных исследований</a:t>
            </a:r>
          </a:p>
        </p:txBody>
      </p:sp>
      <p:sp>
        <p:nvSpPr>
          <p:cNvPr id="52" name="Овал 36"/>
          <p:cNvSpPr/>
          <p:nvPr/>
        </p:nvSpPr>
        <p:spPr>
          <a:xfrm>
            <a:off x="7268828" y="2467979"/>
            <a:ext cx="570944" cy="570944"/>
          </a:xfrm>
          <a:prstGeom prst="ellipse">
            <a:avLst/>
          </a:prstGeom>
          <a:solidFill>
            <a:srgbClr val="0070C0"/>
          </a:solidFill>
          <a:ln w="50800" cap="flat">
            <a:solidFill>
              <a:srgbClr val="0070C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83534" tIns="83534" rIns="83534" bIns="83534" spcCol="38100" anchor="ctr"/>
          <a:lstStyle/>
          <a:p>
            <a:pPr algn="ctr" defTabSz="2101265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0" dirty="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53" name="Овал 42"/>
          <p:cNvSpPr/>
          <p:nvPr/>
        </p:nvSpPr>
        <p:spPr>
          <a:xfrm>
            <a:off x="7278545" y="5286973"/>
            <a:ext cx="570944" cy="570944"/>
          </a:xfrm>
          <a:prstGeom prst="ellipse">
            <a:avLst/>
          </a:prstGeom>
          <a:solidFill>
            <a:srgbClr val="0070C0"/>
          </a:solidFill>
          <a:ln w="50800" cap="flat">
            <a:solidFill>
              <a:srgbClr val="0070C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83534" tIns="83534" rIns="83534" bIns="83534" spcCol="38100" anchor="ctr"/>
          <a:lstStyle/>
          <a:p>
            <a:pPr algn="ctr" defTabSz="2101265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0" dirty="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54" name="Овал 43"/>
          <p:cNvSpPr/>
          <p:nvPr/>
        </p:nvSpPr>
        <p:spPr>
          <a:xfrm>
            <a:off x="15178439" y="2467979"/>
            <a:ext cx="570944" cy="570944"/>
          </a:xfrm>
          <a:prstGeom prst="ellipse">
            <a:avLst/>
          </a:prstGeom>
          <a:solidFill>
            <a:srgbClr val="0070C0"/>
          </a:solidFill>
          <a:ln w="50800" cap="flat">
            <a:solidFill>
              <a:srgbClr val="0070C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83534" tIns="83534" rIns="83534" bIns="83534" spcCol="38100" anchor="ctr"/>
          <a:lstStyle/>
          <a:p>
            <a:pPr algn="ctr" defTabSz="2101265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0" dirty="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55" name="Овал 44"/>
          <p:cNvSpPr/>
          <p:nvPr/>
        </p:nvSpPr>
        <p:spPr>
          <a:xfrm>
            <a:off x="15183537" y="6000253"/>
            <a:ext cx="570944" cy="570944"/>
          </a:xfrm>
          <a:prstGeom prst="ellipse">
            <a:avLst/>
          </a:prstGeom>
          <a:solidFill>
            <a:srgbClr val="0070C0"/>
          </a:solidFill>
          <a:ln w="50800" cap="flat">
            <a:solidFill>
              <a:srgbClr val="0070C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83534" tIns="83534" rIns="83534" bIns="83534" spcCol="38100" anchor="ctr"/>
          <a:lstStyle/>
          <a:p>
            <a:pPr algn="ctr" defTabSz="2101265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0" dirty="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Arial" panose="020B0604020202020204" pitchFamily="34" charset="0"/>
              </a:rPr>
              <a:t>4</a:t>
            </a:r>
          </a:p>
        </p:txBody>
      </p:sp>
      <p:cxnSp>
        <p:nvCxnSpPr>
          <p:cNvPr id="67" name="Прямая соединительная линия 76"/>
          <p:cNvCxnSpPr>
            <a:cxnSpLocks/>
            <a:stCxn id="52" idx="4"/>
          </p:cNvCxnSpPr>
          <p:nvPr/>
        </p:nvCxnSpPr>
        <p:spPr>
          <a:xfrm>
            <a:off x="7554300" y="3038923"/>
            <a:ext cx="0" cy="2124075"/>
          </a:xfrm>
          <a:prstGeom prst="line">
            <a:avLst/>
          </a:prstGeom>
          <a:noFill/>
          <a:ln w="50800" cap="flat">
            <a:solidFill>
              <a:srgbClr val="0070C0"/>
            </a:solidFill>
            <a:prstDash val="solid"/>
            <a:miter lim="800000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8" name="Прямая соединительная линия 78"/>
          <p:cNvCxnSpPr>
            <a:cxnSpLocks/>
          </p:cNvCxnSpPr>
          <p:nvPr/>
        </p:nvCxnSpPr>
        <p:spPr>
          <a:xfrm>
            <a:off x="15467773" y="3038923"/>
            <a:ext cx="0" cy="2818994"/>
          </a:xfrm>
          <a:prstGeom prst="line">
            <a:avLst/>
          </a:prstGeom>
          <a:noFill/>
          <a:ln w="50800" cap="flat">
            <a:solidFill>
              <a:srgbClr val="0070C0"/>
            </a:solidFill>
            <a:prstDash val="solid"/>
            <a:miter lim="800000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9" name="Прямоугольник 86"/>
          <p:cNvSpPr/>
          <p:nvPr/>
        </p:nvSpPr>
        <p:spPr>
          <a:xfrm>
            <a:off x="15817850" y="12349442"/>
            <a:ext cx="556664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/>
            <a:r>
              <a:rPr lang="ru-RU" sz="2000" b="1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Сокращения:</a:t>
            </a:r>
          </a:p>
          <a:p>
            <a:pPr eaLnBrk="1"/>
            <a:r>
              <a:rPr lang="ru-RU" sz="20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КТ – компьютерная томография </a:t>
            </a:r>
          </a:p>
          <a:p>
            <a:pPr eaLnBrk="1"/>
            <a:r>
              <a:rPr lang="ru-RU" sz="20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ЭКГ – электрокардиограмма </a:t>
            </a:r>
          </a:p>
          <a:p>
            <a:pPr eaLnBrk="1"/>
            <a:r>
              <a:rPr lang="ru-RU" sz="20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ОДН – острая дыхательная недостаточность </a:t>
            </a:r>
          </a:p>
          <a:p>
            <a:pPr eaLnBrk="1"/>
            <a:r>
              <a:rPr lang="ru-RU" sz="20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ПЦР – </a:t>
            </a:r>
            <a:r>
              <a:rPr lang="ru-RU" sz="2000" dirty="0" err="1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полимеразная</a:t>
            </a:r>
            <a:r>
              <a:rPr lang="ru-RU" sz="20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цепная реакция</a:t>
            </a:r>
          </a:p>
          <a:p>
            <a:pPr eaLnBrk="1"/>
            <a:r>
              <a:rPr lang="ru-RU" sz="20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ЧСС – частота сердечных сокращений</a:t>
            </a:r>
          </a:p>
          <a:p>
            <a:pPr eaLnBrk="1"/>
            <a:r>
              <a:rPr lang="ru-RU" sz="20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АД – артериальное давление</a:t>
            </a:r>
          </a:p>
          <a:p>
            <a:pPr eaLnBrk="1"/>
            <a:r>
              <a:rPr lang="ru-RU" sz="20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ЧДД – частота дыхательных движений</a:t>
            </a:r>
          </a:p>
        </p:txBody>
      </p:sp>
      <p:cxnSp>
        <p:nvCxnSpPr>
          <p:cNvPr id="70" name="Прямая соединительная линия 76"/>
          <p:cNvCxnSpPr>
            <a:cxnSpLocks/>
          </p:cNvCxnSpPr>
          <p:nvPr/>
        </p:nvCxnSpPr>
        <p:spPr>
          <a:xfrm flipH="1">
            <a:off x="11291455" y="2791380"/>
            <a:ext cx="3736664" cy="2682402"/>
          </a:xfrm>
          <a:prstGeom prst="line">
            <a:avLst/>
          </a:prstGeom>
          <a:noFill/>
          <a:ln w="50800" cap="flat">
            <a:solidFill>
              <a:srgbClr val="0070C0"/>
            </a:solidFill>
            <a:prstDash val="solid"/>
            <a:miter lim="800000"/>
            <a:head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1" name="Скругленный прямоугольник 40"/>
          <p:cNvSpPr/>
          <p:nvPr/>
        </p:nvSpPr>
        <p:spPr>
          <a:xfrm>
            <a:off x="870524" y="6511946"/>
            <a:ext cx="5921093" cy="5536774"/>
          </a:xfrm>
          <a:prstGeom prst="roundRect">
            <a:avLst>
              <a:gd name="adj" fmla="val 4641"/>
            </a:avLst>
          </a:prstGeom>
          <a:solidFill>
            <a:schemeClr val="bg1">
              <a:lumMod val="95000"/>
            </a:schemeClr>
          </a:solidFill>
          <a:ln w="50800" cap="flat">
            <a:solidFill>
              <a:srgbClr val="0070C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83534" tIns="83534" rIns="83534" bIns="83534" spcCol="38100" anchor="ctr"/>
          <a:lstStyle/>
          <a:p>
            <a:pPr defTabSz="2101265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latin typeface="Arial" panose="020B0604020202020204" pitchFamily="34" charset="0"/>
              <a:ea typeface="Open Sans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2" name="Прямоугольник 38"/>
          <p:cNvSpPr/>
          <p:nvPr/>
        </p:nvSpPr>
        <p:spPr>
          <a:xfrm>
            <a:off x="1147763" y="6662738"/>
            <a:ext cx="5794375" cy="51546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>
              <a:spcAft>
                <a:spcPts val="1800"/>
              </a:spcAft>
            </a:pPr>
            <a:r>
              <a:rPr lang="ru-RU" sz="3600" b="1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Инструментальная диагностика</a:t>
            </a:r>
          </a:p>
          <a:p>
            <a:pPr marL="288000" indent="-288000" eaLnBrk="1" fontAlgn="ctr">
              <a:spcAft>
                <a:spcPts val="600"/>
              </a:spcAft>
              <a:buClr>
                <a:srgbClr val="0070C0"/>
              </a:buClr>
              <a:buSzPct val="130000"/>
              <a:buFont typeface="Arial" pitchFamily="34" charset="0"/>
              <a:buChar char="•"/>
            </a:pPr>
            <a:r>
              <a:rPr lang="ru-RU" sz="3100" b="1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КТ </a:t>
            </a:r>
            <a:r>
              <a:rPr lang="ru-RU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легких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(максимальная чувствительность)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;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288000" indent="-288000" eaLnBrk="1" fontAlgn="ctr">
              <a:spcAft>
                <a:spcPts val="600"/>
              </a:spcAft>
              <a:buClr>
                <a:srgbClr val="0070C0"/>
              </a:buClr>
              <a:buSzPct val="130000"/>
              <a:buFont typeface="Arial" pitchFamily="34" charset="0"/>
              <a:buChar char="•"/>
            </a:pPr>
            <a:r>
              <a:rPr lang="ru-RU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обзорная рентгенография 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/>
            </a:r>
            <a:b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ru-RU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легких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(большая пропускная способность)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;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288000" indent="-288000" eaLnBrk="1" fontAlgn="ctr">
              <a:spcAft>
                <a:spcPts val="600"/>
              </a:spcAft>
              <a:buClr>
                <a:srgbClr val="0070C0"/>
              </a:buClr>
              <a:buSzPct val="130000"/>
              <a:buFont typeface="Arial" pitchFamily="34" charset="0"/>
              <a:buChar char="•"/>
            </a:pPr>
            <a:r>
              <a:rPr lang="ru-RU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УЗИ легких </a:t>
            </a:r>
            <a:br>
              <a:rPr lang="ru-RU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(дополнительный метод)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;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288000" indent="-288000" eaLnBrk="1" fontAlgn="ctr">
              <a:spcAft>
                <a:spcPts val="600"/>
              </a:spcAft>
              <a:buClr>
                <a:srgbClr val="0070C0"/>
              </a:buClr>
              <a:buSzPct val="130000"/>
              <a:buFont typeface="Arial" pitchFamily="34" charset="0"/>
              <a:buChar char="•"/>
            </a:pPr>
            <a:r>
              <a:rPr lang="ru-RU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ЭКГ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.</a:t>
            </a:r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cxnSp>
        <p:nvCxnSpPr>
          <p:cNvPr id="73" name="Прямая соединительная линия 76"/>
          <p:cNvCxnSpPr>
            <a:cxnSpLocks/>
          </p:cNvCxnSpPr>
          <p:nvPr/>
        </p:nvCxnSpPr>
        <p:spPr>
          <a:xfrm>
            <a:off x="3767138" y="5727259"/>
            <a:ext cx="0" cy="784688"/>
          </a:xfrm>
          <a:prstGeom prst="line">
            <a:avLst/>
          </a:prstGeom>
          <a:noFill/>
          <a:ln w="50800" cap="flat">
            <a:solidFill>
              <a:srgbClr val="0070C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5" name="Прямоугольник 35"/>
          <p:cNvSpPr/>
          <p:nvPr/>
        </p:nvSpPr>
        <p:spPr>
          <a:xfrm>
            <a:off x="490538" y="12560840"/>
            <a:ext cx="14177962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596900" eaLnBrk="1"/>
            <a:r>
              <a:rPr lang="ru-RU" sz="2800" b="1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Госпитализация осуществляется с учетом требований, предусмотренных приказом Минздрава России от 19.03.2020 № 198н  </a:t>
            </a:r>
            <a:r>
              <a:rPr lang="ru-RU" sz="28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ред. от 07.07.2020 </a:t>
            </a:r>
            <a:r>
              <a:rPr lang="en-US" sz="28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/>
            </a:r>
            <a:br>
              <a:rPr lang="en-US" sz="28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ru-RU" sz="28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«О временном порядке организации работы медицинских организаций в целях реализации мер по профилактике и снижению рисков распространения новой </a:t>
            </a:r>
            <a:r>
              <a:rPr lang="ru-RU" sz="2800" dirty="0" err="1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коронавирусной</a:t>
            </a:r>
            <a:r>
              <a:rPr lang="ru-RU" sz="28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инфекции COVID-19</a:t>
            </a:r>
          </a:p>
        </p:txBody>
      </p:sp>
      <p:cxnSp>
        <p:nvCxnSpPr>
          <p:cNvPr id="27" name="Прямая соединительная линия 78"/>
          <p:cNvCxnSpPr>
            <a:cxnSpLocks/>
            <a:endCxn id="29" idx="0"/>
          </p:cNvCxnSpPr>
          <p:nvPr/>
        </p:nvCxnSpPr>
        <p:spPr>
          <a:xfrm flipH="1">
            <a:off x="15463911" y="6571197"/>
            <a:ext cx="3862" cy="3219537"/>
          </a:xfrm>
          <a:prstGeom prst="line">
            <a:avLst/>
          </a:prstGeom>
          <a:noFill/>
          <a:ln w="50800" cap="flat">
            <a:solidFill>
              <a:srgbClr val="0070C0"/>
            </a:solidFill>
            <a:prstDash val="solid"/>
            <a:miter lim="800000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9" name="Овал 44"/>
          <p:cNvSpPr/>
          <p:nvPr/>
        </p:nvSpPr>
        <p:spPr>
          <a:xfrm>
            <a:off x="15178439" y="9790734"/>
            <a:ext cx="570944" cy="570944"/>
          </a:xfrm>
          <a:prstGeom prst="ellipse">
            <a:avLst/>
          </a:prstGeom>
          <a:solidFill>
            <a:srgbClr val="0070C0"/>
          </a:solidFill>
          <a:ln w="50800" cap="flat">
            <a:solidFill>
              <a:srgbClr val="0070C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83534" tIns="83534" rIns="83534" bIns="83534" spcCol="38100" anchor="ctr"/>
          <a:lstStyle/>
          <a:p>
            <a:pPr algn="ctr" defTabSz="2101265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0" dirty="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Arial" panose="020B0604020202020204" pitchFamily="34" charset="0"/>
              </a:rPr>
              <a:t>5</a:t>
            </a:r>
          </a:p>
        </p:txBody>
      </p:sp>
      <p:sp>
        <p:nvSpPr>
          <p:cNvPr id="31" name="Прямоугольник 20"/>
          <p:cNvSpPr/>
          <p:nvPr/>
        </p:nvSpPr>
        <p:spPr>
          <a:xfrm>
            <a:off x="15774988" y="9470592"/>
            <a:ext cx="4882139" cy="333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>
              <a:spcAft>
                <a:spcPts val="1800"/>
              </a:spcAft>
            </a:pPr>
            <a:r>
              <a:rPr lang="ru-RU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Инструментальная диагностика:</a:t>
            </a:r>
          </a:p>
          <a:p>
            <a:pPr marL="288000" indent="-288000" eaLnBrk="1" fontAlgn="ctr">
              <a:spcAft>
                <a:spcPts val="600"/>
              </a:spcAft>
              <a:buClr>
                <a:srgbClr val="0070C0"/>
              </a:buClr>
              <a:buSzPct val="130000"/>
              <a:buFont typeface="Arial" pitchFamily="34" charset="0"/>
              <a:buChar char="•"/>
            </a:pPr>
            <a:r>
              <a:rPr lang="ru-RU" sz="2600" dirty="0" err="1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пульсоксиметрия</a:t>
            </a:r>
            <a:r>
              <a:rPr lang="en-US" sz="26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;</a:t>
            </a:r>
            <a:endParaRPr lang="ru-RU" sz="2600" dirty="0">
              <a:solidFill>
                <a:srgbClr val="353535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288000" indent="-288000" eaLnBrk="1" fontAlgn="ctr">
              <a:spcAft>
                <a:spcPts val="600"/>
              </a:spcAft>
              <a:buClr>
                <a:srgbClr val="0070C0"/>
              </a:buClr>
              <a:buSzPct val="130000"/>
              <a:buFont typeface="Arial" pitchFamily="34" charset="0"/>
              <a:buChar char="•"/>
            </a:pPr>
            <a:r>
              <a:rPr lang="ru-RU" sz="26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лучевая диагностика</a:t>
            </a:r>
            <a:r>
              <a:rPr lang="en-US" sz="26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;</a:t>
            </a:r>
            <a:endParaRPr lang="ru-RU" sz="2600" dirty="0">
              <a:solidFill>
                <a:srgbClr val="353535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288000" indent="-288000" eaLnBrk="1" fontAlgn="ctr">
              <a:spcAft>
                <a:spcPts val="600"/>
              </a:spcAft>
              <a:buClr>
                <a:srgbClr val="0070C0"/>
              </a:buClr>
              <a:buSzPct val="130000"/>
              <a:buFont typeface="Arial" pitchFamily="34" charset="0"/>
              <a:buChar char="•"/>
            </a:pPr>
            <a:r>
              <a:rPr lang="ru-RU" sz="26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ЭКГ</a:t>
            </a:r>
            <a:r>
              <a:rPr lang="en-US" sz="26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.</a:t>
            </a:r>
            <a:endParaRPr lang="ru-RU" sz="2600" dirty="0">
              <a:solidFill>
                <a:srgbClr val="353535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eaLnBrk="1" fontAlgn="ctr">
              <a:spcAft>
                <a:spcPts val="1800"/>
              </a:spcAft>
              <a:buClr>
                <a:srgbClr val="0070C0"/>
              </a:buClr>
              <a:buSzPct val="130000"/>
              <a:buFont typeface="Arial" pitchFamily="34" charset="0"/>
              <a:buChar char="•"/>
            </a:pPr>
            <a:endParaRPr lang="ru-RU" sz="2600" dirty="0">
              <a:solidFill>
                <a:srgbClr val="353535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3B92693-0069-EE4D-97DC-2F263CE4D874}"/>
              </a:ext>
            </a:extLst>
          </p:cNvPr>
          <p:cNvCxnSpPr>
            <a:cxnSpLocks/>
          </p:cNvCxnSpPr>
          <p:nvPr/>
        </p:nvCxnSpPr>
        <p:spPr>
          <a:xfrm>
            <a:off x="804860" y="1822438"/>
            <a:ext cx="12039600" cy="0"/>
          </a:xfrm>
          <a:prstGeom prst="line">
            <a:avLst/>
          </a:prstGeom>
          <a:noFill/>
          <a:ln w="190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50EA490-D18F-F64A-810C-FFD20E3AC3BA}"/>
              </a:ext>
            </a:extLst>
          </p:cNvPr>
          <p:cNvCxnSpPr>
            <a:cxnSpLocks/>
          </p:cNvCxnSpPr>
          <p:nvPr/>
        </p:nvCxnSpPr>
        <p:spPr>
          <a:xfrm>
            <a:off x="804860" y="1783473"/>
            <a:ext cx="3263901" cy="0"/>
          </a:xfrm>
          <a:prstGeom prst="line">
            <a:avLst/>
          </a:prstGeom>
          <a:noFill/>
          <a:ln w="73025" cap="flat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41590853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/>
          <p:cNvSpPr/>
          <p:nvPr/>
        </p:nvSpPr>
        <p:spPr>
          <a:xfrm>
            <a:off x="531748" y="5755841"/>
            <a:ext cx="8591932" cy="1409367"/>
          </a:xfrm>
          <a:prstGeom prst="roundRect">
            <a:avLst>
              <a:gd name="adj" fmla="val 4667"/>
            </a:avLst>
          </a:prstGeom>
          <a:solidFill>
            <a:srgbClr val="FFE7E7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83534" tIns="83534" rIns="83534" bIns="83534" spcCol="38100" anchor="ctr">
            <a:noAutofit/>
          </a:bodyPr>
          <a:lstStyle/>
          <a:p>
            <a:pPr defTabSz="2101265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" name="Прямоугольник 30"/>
          <p:cNvSpPr/>
          <p:nvPr/>
        </p:nvSpPr>
        <p:spPr>
          <a:xfrm>
            <a:off x="135649" y="3068253"/>
            <a:ext cx="10176396" cy="11587162"/>
          </a:xfrm>
          <a:prstGeom prst="rect">
            <a:avLst/>
          </a:prstGeom>
        </p:spPr>
        <p:txBody>
          <a:bodyPr lIns="72000">
            <a:noAutofit/>
          </a:bodyPr>
          <a:lstStyle/>
          <a:p>
            <a:pPr marL="457200" indent="-457200" eaLnBrk="1">
              <a:lnSpc>
                <a:spcPts val="3360"/>
              </a:lnSpc>
              <a:spcAft>
                <a:spcPts val="400"/>
              </a:spcAft>
              <a:buClr>
                <a:srgbClr val="D30102"/>
              </a:buClr>
              <a:buFont typeface="Wingdings" pitchFamily="2" charset="2"/>
              <a:buChar char="ü"/>
            </a:pPr>
            <a:r>
              <a:rPr lang="ru-RU" sz="2700" b="1" dirty="0">
                <a:latin typeface="Arial" panose="020B0604020202020204" pitchFamily="34" charset="0"/>
                <a:cs typeface="Arial" pitchFamily="34" charset="0"/>
                <a:sym typeface="Arial" pitchFamily="34" charset="0"/>
              </a:rPr>
              <a:t>выявление РНК </a:t>
            </a:r>
            <a:r>
              <a:rPr lang="en-US" sz="2700" b="1" dirty="0">
                <a:latin typeface="Arial" panose="020B0604020202020204" pitchFamily="34" charset="0"/>
                <a:cs typeface="Arial" pitchFamily="34" charset="0"/>
                <a:sym typeface="Arial" pitchFamily="34" charset="0"/>
              </a:rPr>
              <a:t>SARS-CoV-2 </a:t>
            </a:r>
            <a:r>
              <a:rPr lang="ru-RU" sz="2700" dirty="0">
                <a:latin typeface="Arial" panose="020B0604020202020204" pitchFamily="34" charset="0"/>
                <a:cs typeface="Arial" pitchFamily="34" charset="0"/>
                <a:sym typeface="Arial" pitchFamily="34" charset="0"/>
              </a:rPr>
              <a:t>рекомендуется проводить </a:t>
            </a:r>
            <a:r>
              <a:rPr lang="ru-RU" sz="2700" b="1" dirty="0">
                <a:latin typeface="+mn-lt"/>
                <a:cs typeface="Arial" pitchFamily="34" charset="0"/>
                <a:sym typeface="Arial" pitchFamily="34" charset="0"/>
              </a:rPr>
              <a:t>всем лицам с признаками ОРВИ;</a:t>
            </a:r>
          </a:p>
          <a:p>
            <a:pPr marL="457200" indent="-457200" eaLnBrk="1">
              <a:lnSpc>
                <a:spcPts val="3360"/>
              </a:lnSpc>
              <a:spcAft>
                <a:spcPts val="400"/>
              </a:spcAft>
              <a:buClr>
                <a:srgbClr val="D30102"/>
              </a:buClr>
              <a:buFont typeface="Wingdings" pitchFamily="2" charset="2"/>
              <a:buChar char="ü"/>
            </a:pPr>
            <a:r>
              <a:rPr lang="ru-RU" sz="2700" dirty="0">
                <a:latin typeface="+mn-lt"/>
                <a:cs typeface="Arial" pitchFamily="34" charset="0"/>
                <a:sym typeface="Arial" pitchFamily="34" charset="0"/>
              </a:rPr>
              <a:t>основным видом биоматериала для лабораторного исследования на наличие РНК </a:t>
            </a:r>
            <a:r>
              <a:rPr lang="ru-RU" sz="2700" dirty="0">
                <a:solidFill>
                  <a:srgbClr val="353535"/>
                </a:solidFill>
                <a:latin typeface="+mn-lt"/>
                <a:cs typeface="Arial" pitchFamily="34" charset="0"/>
              </a:rPr>
              <a:t>SARS-CoV-2</a:t>
            </a:r>
            <a:r>
              <a:rPr lang="ru-RU" sz="2700" b="1" dirty="0">
                <a:solidFill>
                  <a:srgbClr val="353535"/>
                </a:solidFill>
                <a:latin typeface="+mn-lt"/>
                <a:cs typeface="Arial" pitchFamily="34" charset="0"/>
              </a:rPr>
              <a:t> </a:t>
            </a:r>
            <a:r>
              <a:rPr lang="ru-RU" sz="2700" dirty="0">
                <a:latin typeface="+mn-lt"/>
                <a:cs typeface="Arial" pitchFamily="34" charset="0"/>
                <a:sym typeface="Arial" pitchFamily="34" charset="0"/>
              </a:rPr>
              <a:t>является </a:t>
            </a:r>
            <a:r>
              <a:rPr lang="ru-RU" sz="2700" b="1" dirty="0">
                <a:latin typeface="+mn-lt"/>
                <a:cs typeface="Arial" pitchFamily="34" charset="0"/>
                <a:sym typeface="Arial" pitchFamily="34" charset="0"/>
              </a:rPr>
              <a:t>мазок из носоглотки и/или ротоглотки</a:t>
            </a:r>
            <a:r>
              <a:rPr lang="ru-RU" sz="2700" dirty="0">
                <a:latin typeface="+mn-lt"/>
                <a:cs typeface="Arial" pitchFamily="34" charset="0"/>
                <a:sym typeface="Arial" pitchFamily="34" charset="0"/>
              </a:rPr>
              <a:t>, на наличие </a:t>
            </a:r>
            <a:r>
              <a:rPr lang="ru-RU" sz="2700" dirty="0" err="1">
                <a:latin typeface="+mn-lt"/>
              </a:rPr>
              <a:t>IgА</a:t>
            </a:r>
            <a:r>
              <a:rPr lang="ru-RU" sz="2700" dirty="0">
                <a:latin typeface="+mn-lt"/>
              </a:rPr>
              <a:t>/</a:t>
            </a:r>
            <a:r>
              <a:rPr lang="ru-RU" sz="2700" dirty="0" err="1">
                <a:latin typeface="+mn-lt"/>
              </a:rPr>
              <a:t>IgM</a:t>
            </a:r>
            <a:r>
              <a:rPr lang="ru-RU" sz="2700" dirty="0">
                <a:latin typeface="+mn-lt"/>
              </a:rPr>
              <a:t> и </a:t>
            </a:r>
            <a:r>
              <a:rPr lang="ru-RU" sz="2700" dirty="0" err="1">
                <a:latin typeface="+mn-lt"/>
              </a:rPr>
              <a:t>IgG</a:t>
            </a:r>
            <a:r>
              <a:rPr lang="ru-RU" sz="2700" dirty="0">
                <a:latin typeface="+mn-lt"/>
              </a:rPr>
              <a:t> к SARS-CoV-2 – </a:t>
            </a:r>
            <a:r>
              <a:rPr lang="ru-RU" sz="2700" b="1" dirty="0">
                <a:latin typeface="+mn-lt"/>
              </a:rPr>
              <a:t>кровь;</a:t>
            </a:r>
            <a:endParaRPr lang="ru-RU" sz="2700" b="1" dirty="0">
              <a:latin typeface="+mn-lt"/>
              <a:cs typeface="Arial" pitchFamily="34" charset="0"/>
              <a:sym typeface="Arial" pitchFamily="34" charset="0"/>
            </a:endParaRPr>
          </a:p>
          <a:p>
            <a:pPr marL="457200" indent="-457200" eaLnBrk="1">
              <a:lnSpc>
                <a:spcPts val="3360"/>
              </a:lnSpc>
              <a:spcAft>
                <a:spcPts val="400"/>
              </a:spcAft>
              <a:buClr>
                <a:srgbClr val="D30102"/>
              </a:buClr>
              <a:buFont typeface="Wingdings" pitchFamily="2" charset="2"/>
              <a:buChar char="ü"/>
            </a:pPr>
            <a:r>
              <a:rPr lang="ru-RU" sz="2700" dirty="0">
                <a:latin typeface="+mn-lt"/>
                <a:cs typeface="Arial" pitchFamily="34" charset="0"/>
                <a:sym typeface="Arial" pitchFamily="34" charset="0"/>
              </a:rPr>
              <a:t>все образцы, полученные для лабораторного исследования, следует считать </a:t>
            </a:r>
            <a:r>
              <a:rPr lang="en-US" sz="2700" dirty="0">
                <a:latin typeface="+mn-lt"/>
                <a:cs typeface="Arial" pitchFamily="34" charset="0"/>
                <a:sym typeface="Arial" pitchFamily="34" charset="0"/>
              </a:rPr>
              <a:t/>
            </a:r>
            <a:br>
              <a:rPr lang="en-US" sz="2700" dirty="0">
                <a:latin typeface="+mn-lt"/>
                <a:cs typeface="Arial" pitchFamily="34" charset="0"/>
                <a:sym typeface="Arial" pitchFamily="34" charset="0"/>
              </a:rPr>
            </a:br>
            <a:r>
              <a:rPr lang="ru-RU" sz="2700" b="1" dirty="0">
                <a:latin typeface="+mn-lt"/>
                <a:cs typeface="Arial" pitchFamily="34" charset="0"/>
                <a:sym typeface="Arial" pitchFamily="34" charset="0"/>
              </a:rPr>
              <a:t>потенциально инфекционными;</a:t>
            </a:r>
          </a:p>
          <a:p>
            <a:pPr marL="457200" indent="-457200" eaLnBrk="1">
              <a:lnSpc>
                <a:spcPts val="3360"/>
              </a:lnSpc>
              <a:spcAft>
                <a:spcPts val="400"/>
              </a:spcAft>
              <a:buClr>
                <a:srgbClr val="D30102"/>
              </a:buClr>
              <a:buFont typeface="Wingdings" pitchFamily="2" charset="2"/>
              <a:buChar char="ü"/>
            </a:pPr>
            <a:r>
              <a:rPr lang="ru-RU" sz="2800" dirty="0">
                <a:latin typeface="+mn-lt"/>
              </a:rPr>
              <a:t>обследование на наличие </a:t>
            </a:r>
            <a:r>
              <a:rPr lang="ru-RU" sz="2800" b="1" dirty="0" err="1">
                <a:latin typeface="+mn-lt"/>
              </a:rPr>
              <a:t>IgА</a:t>
            </a:r>
            <a:r>
              <a:rPr lang="ru-RU" sz="2800" b="1" dirty="0">
                <a:latin typeface="+mn-lt"/>
              </a:rPr>
              <a:t>/</a:t>
            </a:r>
            <a:r>
              <a:rPr lang="ru-RU" sz="2800" b="1" dirty="0" err="1">
                <a:latin typeface="+mn-lt"/>
              </a:rPr>
              <a:t>IgM</a:t>
            </a:r>
            <a:r>
              <a:rPr lang="ru-RU" sz="2800" b="1" dirty="0">
                <a:latin typeface="+mn-lt"/>
              </a:rPr>
              <a:t> и/или </a:t>
            </a:r>
            <a:r>
              <a:rPr lang="ru-RU" sz="2800" b="1" dirty="0" err="1">
                <a:latin typeface="+mn-lt"/>
              </a:rPr>
              <a:t>IgG</a:t>
            </a:r>
            <a:r>
              <a:rPr lang="ru-RU" sz="2800" b="1" dirty="0">
                <a:latin typeface="+mn-lt"/>
              </a:rPr>
              <a:t> </a:t>
            </a:r>
            <a:r>
              <a:rPr lang="ru-RU" sz="2800" dirty="0">
                <a:latin typeface="+mn-lt"/>
              </a:rPr>
              <a:t/>
            </a:r>
            <a:br>
              <a:rPr lang="ru-RU" sz="2800" dirty="0">
                <a:latin typeface="+mn-lt"/>
              </a:rPr>
            </a:br>
            <a:r>
              <a:rPr lang="ru-RU" sz="2800" dirty="0">
                <a:latin typeface="+mn-lt"/>
              </a:rPr>
              <a:t>к SARS-CoV-2 рекомендуется </a:t>
            </a:r>
            <a:r>
              <a:rPr lang="ru-RU" sz="2800" b="1" dirty="0">
                <a:latin typeface="+mn-lt"/>
              </a:rPr>
              <a:t>проводить всем медработникам</a:t>
            </a:r>
            <a:r>
              <a:rPr lang="ru-RU" sz="2800" dirty="0">
                <a:latin typeface="+mn-lt"/>
              </a:rPr>
              <a:t> (кратность обследования 1 раз </a:t>
            </a:r>
            <a:br>
              <a:rPr lang="ru-RU" sz="2800" dirty="0">
                <a:latin typeface="+mn-lt"/>
              </a:rPr>
            </a:br>
            <a:r>
              <a:rPr lang="ru-RU" sz="2800" dirty="0">
                <a:latin typeface="+mn-lt"/>
              </a:rPr>
              <a:t>в 7 дней) и </a:t>
            </a:r>
            <a:r>
              <a:rPr lang="ru-RU" sz="2800" b="1" dirty="0">
                <a:latin typeface="+mn-lt"/>
              </a:rPr>
              <a:t>пациентам госпитализированным </a:t>
            </a:r>
            <a:br>
              <a:rPr lang="ru-RU" sz="2800" b="1" dirty="0">
                <a:latin typeface="+mn-lt"/>
              </a:rPr>
            </a:br>
            <a:r>
              <a:rPr lang="ru-RU" sz="2800" dirty="0">
                <a:latin typeface="+mn-lt"/>
              </a:rPr>
              <a:t>для плановой мед помощи.</a:t>
            </a:r>
          </a:p>
          <a:p>
            <a:pPr marL="457200" indent="-457200" eaLnBrk="1">
              <a:lnSpc>
                <a:spcPts val="3360"/>
              </a:lnSpc>
              <a:spcAft>
                <a:spcPts val="400"/>
              </a:spcAft>
              <a:buClr>
                <a:srgbClr val="D30102"/>
              </a:buClr>
              <a:buFont typeface="Wingdings" pitchFamily="2" charset="2"/>
              <a:buChar char="ü"/>
            </a:pPr>
            <a:r>
              <a:rPr lang="ru-RU" sz="2700" b="1" dirty="0">
                <a:latin typeface="+mn-lt"/>
                <a:cs typeface="Arial" pitchFamily="34" charset="0"/>
                <a:sym typeface="Arial" pitchFamily="34" charset="0"/>
              </a:rPr>
              <a:t>тестирование на антитела </a:t>
            </a:r>
            <a:r>
              <a:rPr lang="ru-RU" sz="2700" dirty="0">
                <a:latin typeface="+mn-lt"/>
                <a:cs typeface="Arial" pitchFamily="34" charset="0"/>
                <a:sym typeface="Arial" pitchFamily="34" charset="0"/>
              </a:rPr>
              <a:t>к вирусу SARS-Cov-2 рекомендуется </a:t>
            </a:r>
            <a:r>
              <a:rPr lang="ru-RU" sz="2700" b="1" dirty="0">
                <a:latin typeface="+mn-lt"/>
                <a:cs typeface="Arial" pitchFamily="34" charset="0"/>
                <a:sym typeface="Arial" pitchFamily="34" charset="0"/>
              </a:rPr>
              <a:t>в следующих случаях</a:t>
            </a:r>
            <a:r>
              <a:rPr lang="ru-RU" sz="2700" dirty="0">
                <a:latin typeface="+mn-lt"/>
                <a:cs typeface="Arial" pitchFamily="34" charset="0"/>
                <a:sym typeface="Arial" pitchFamily="34" charset="0"/>
              </a:rPr>
              <a:t>:</a:t>
            </a:r>
            <a:br>
              <a:rPr lang="ru-RU" sz="2700" dirty="0">
                <a:latin typeface="+mn-lt"/>
                <a:cs typeface="Arial" pitchFamily="34" charset="0"/>
                <a:sym typeface="Arial" pitchFamily="34" charset="0"/>
              </a:rPr>
            </a:br>
            <a:r>
              <a:rPr lang="ru-RU" sz="2700" dirty="0">
                <a:latin typeface="+mn-lt"/>
                <a:cs typeface="Arial" pitchFamily="34" charset="0"/>
                <a:sym typeface="Arial" pitchFamily="34" charset="0"/>
              </a:rPr>
              <a:t>− в качестве дополнительного метода диагностики острой инфекции или при невозможности исследования мазков методом амплификации нуклеиновых кислот, </a:t>
            </a:r>
            <a:br>
              <a:rPr lang="ru-RU" sz="2700" dirty="0">
                <a:latin typeface="+mn-lt"/>
                <a:cs typeface="Arial" pitchFamily="34" charset="0"/>
                <a:sym typeface="Arial" pitchFamily="34" charset="0"/>
              </a:rPr>
            </a:br>
            <a:r>
              <a:rPr lang="ru-RU" sz="2700" dirty="0">
                <a:latin typeface="+mn-lt"/>
                <a:cs typeface="Arial" pitchFamily="34" charset="0"/>
                <a:sym typeface="Arial" pitchFamily="34" charset="0"/>
              </a:rPr>
              <a:t>− для выявления лиц с бессимптомной формой инфекции;</a:t>
            </a:r>
            <a:br>
              <a:rPr lang="ru-RU" sz="2700" dirty="0">
                <a:latin typeface="+mn-lt"/>
                <a:cs typeface="Arial" pitchFamily="34" charset="0"/>
                <a:sym typeface="Arial" pitchFamily="34" charset="0"/>
              </a:rPr>
            </a:br>
            <a:r>
              <a:rPr lang="ru-RU" sz="2700" dirty="0">
                <a:latin typeface="+mn-lt"/>
                <a:cs typeface="Arial" pitchFamily="34" charset="0"/>
                <a:sym typeface="Arial" pitchFamily="34" charset="0"/>
              </a:rPr>
              <a:t>− для установления факта перенесенной ранее инфекции;</a:t>
            </a:r>
            <a:br>
              <a:rPr lang="ru-RU" sz="2700" dirty="0">
                <a:latin typeface="+mn-lt"/>
                <a:cs typeface="Arial" pitchFamily="34" charset="0"/>
                <a:sym typeface="Arial" pitchFamily="34" charset="0"/>
              </a:rPr>
            </a:br>
            <a:r>
              <a:rPr lang="ru-RU" sz="2700" dirty="0">
                <a:latin typeface="+mn-lt"/>
                <a:cs typeface="Arial" pitchFamily="34" charset="0"/>
                <a:sym typeface="Arial" pitchFamily="34" charset="0"/>
              </a:rPr>
              <a:t>− для отбора потенциальных доноров иммунокомпетентной плазмы; </a:t>
            </a:r>
          </a:p>
          <a:p>
            <a:pPr marL="457200" indent="-457200" eaLnBrk="1">
              <a:lnSpc>
                <a:spcPts val="3360"/>
              </a:lnSpc>
              <a:spcAft>
                <a:spcPts val="400"/>
              </a:spcAft>
              <a:buClr>
                <a:srgbClr val="D30102"/>
              </a:buClr>
              <a:buFont typeface="Wingdings" pitchFamily="2" charset="2"/>
              <a:buChar char="ü"/>
            </a:pPr>
            <a:r>
              <a:rPr lang="ru-RU" sz="2700" dirty="0">
                <a:latin typeface="+mn-lt"/>
                <a:cs typeface="Arial" pitchFamily="34" charset="0"/>
                <a:sym typeface="Arial" pitchFamily="34" charset="0"/>
              </a:rPr>
              <a:t>при оценке напряженности </a:t>
            </a:r>
            <a:r>
              <a:rPr lang="ru-RU" sz="2700" b="1" dirty="0">
                <a:latin typeface="+mn-lt"/>
                <a:cs typeface="Arial" pitchFamily="34" charset="0"/>
                <a:sym typeface="Arial" pitchFamily="34" charset="0"/>
              </a:rPr>
              <a:t>поствакцинального </a:t>
            </a:r>
            <a:r>
              <a:rPr lang="ru-RU" sz="2700" b="1" dirty="0" err="1">
                <a:latin typeface="+mn-lt"/>
                <a:cs typeface="Arial" pitchFamily="34" charset="0"/>
                <a:sym typeface="Arial" pitchFamily="34" charset="0"/>
              </a:rPr>
              <a:t>протективного</a:t>
            </a:r>
            <a:r>
              <a:rPr lang="ru-RU" sz="2700" b="1" dirty="0">
                <a:latin typeface="+mn-lt"/>
                <a:cs typeface="Arial" pitchFamily="34" charset="0"/>
                <a:sym typeface="Arial" pitchFamily="34" charset="0"/>
              </a:rPr>
              <a:t> иммунитета </a:t>
            </a:r>
            <a:r>
              <a:rPr lang="ru-RU" sz="2700" dirty="0">
                <a:latin typeface="+mn-lt"/>
                <a:cs typeface="Arial" pitchFamily="34" charset="0"/>
                <a:sym typeface="Arial" pitchFamily="34" charset="0"/>
              </a:rPr>
              <a:t>рекомендуется определение </a:t>
            </a:r>
            <a:r>
              <a:rPr lang="ru-RU" sz="2700" b="1" dirty="0">
                <a:latin typeface="+mn-lt"/>
                <a:cs typeface="Arial" pitchFamily="34" charset="0"/>
                <a:sym typeface="Arial" pitchFamily="34" charset="0"/>
              </a:rPr>
              <a:t>анти-</a:t>
            </a:r>
            <a:r>
              <a:rPr lang="en-US" sz="2700" b="1" dirty="0">
                <a:latin typeface="+mn-lt"/>
                <a:cs typeface="Arial" pitchFamily="34" charset="0"/>
                <a:sym typeface="Arial" pitchFamily="34" charset="0"/>
              </a:rPr>
              <a:t>RBD </a:t>
            </a:r>
            <a:r>
              <a:rPr lang="ru-RU" sz="2700" b="1" dirty="0">
                <a:latin typeface="+mn-lt"/>
                <a:cs typeface="Arial" pitchFamily="34" charset="0"/>
                <a:sym typeface="Arial" pitchFamily="34" charset="0"/>
              </a:rPr>
              <a:t>антител</a:t>
            </a:r>
          </a:p>
          <a:p>
            <a:pPr marL="457200" indent="-457200" eaLnBrk="1">
              <a:lnSpc>
                <a:spcPts val="3360"/>
              </a:lnSpc>
              <a:spcAft>
                <a:spcPts val="600"/>
              </a:spcAft>
              <a:buClr>
                <a:srgbClr val="D30102"/>
              </a:buClr>
              <a:buFont typeface="Wingdings" pitchFamily="2" charset="2"/>
              <a:buChar char="ü"/>
            </a:pPr>
            <a:endParaRPr lang="ru-RU" sz="2700" dirty="0">
              <a:latin typeface="Arial" panose="020B0604020202020204" pitchFamily="34" charset="0"/>
              <a:cs typeface="Arial" pitchFamily="34" charset="0"/>
              <a:sym typeface="Arial" pitchFamily="34" charset="0"/>
            </a:endParaRPr>
          </a:p>
        </p:txBody>
      </p:sp>
      <p:graphicFrame>
        <p:nvGraphicFramePr>
          <p:cNvPr id="17412" name="Объект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65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: скругленные углы 12">
            <a:extLst>
              <a:ext uri="{FF2B5EF4-FFF2-40B4-BE49-F238E27FC236}">
                <a16:creationId xmlns:a16="http://schemas.microsoft.com/office/drawing/2014/main" id="{90283B2B-2C39-A641-8CD6-0C5EAE57988A}"/>
              </a:ext>
            </a:extLst>
          </p:cNvPr>
          <p:cNvSpPr/>
          <p:nvPr/>
        </p:nvSpPr>
        <p:spPr>
          <a:xfrm>
            <a:off x="10406315" y="4874467"/>
            <a:ext cx="11160000" cy="9813190"/>
          </a:xfrm>
          <a:prstGeom prst="roundRect">
            <a:avLst>
              <a:gd name="adj" fmla="val 0"/>
            </a:avLst>
          </a:prstGeom>
          <a:solidFill>
            <a:srgbClr val="E2E7FE"/>
          </a:solidFill>
          <a:ln w="381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83534" tIns="83534" rIns="83534" bIns="83534" spcCol="38100" anchor="ctr">
            <a:noAutofit/>
          </a:bodyPr>
          <a:lstStyle/>
          <a:p>
            <a:pPr defTabSz="2101265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10406315" y="3211922"/>
            <a:ext cx="11160000" cy="1584000"/>
          </a:xfrm>
          <a:prstGeom prst="roundRect">
            <a:avLst>
              <a:gd name="adj" fmla="val 0"/>
            </a:avLst>
          </a:prstGeom>
          <a:solidFill>
            <a:srgbClr val="FFE7E7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83534" tIns="83534" rIns="83534" bIns="83534" spcCol="38100" anchor="ctr">
            <a:noAutofit/>
          </a:bodyPr>
          <a:lstStyle/>
          <a:p>
            <a:pPr defTabSz="2101265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4" name="Straight Connector 33"/>
          <p:cNvCxnSpPr>
            <a:cxnSpLocks/>
          </p:cNvCxnSpPr>
          <p:nvPr/>
        </p:nvCxnSpPr>
        <p:spPr>
          <a:xfrm>
            <a:off x="876300" y="2236788"/>
            <a:ext cx="9035796" cy="0"/>
          </a:xfrm>
          <a:prstGeom prst="line">
            <a:avLst/>
          </a:prstGeom>
          <a:noFill/>
          <a:ln w="190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Straight Connector 34"/>
          <p:cNvCxnSpPr>
            <a:cxnSpLocks/>
          </p:cNvCxnSpPr>
          <p:nvPr/>
        </p:nvCxnSpPr>
        <p:spPr>
          <a:xfrm>
            <a:off x="876300" y="2197823"/>
            <a:ext cx="3263901" cy="0"/>
          </a:xfrm>
          <a:prstGeom prst="line">
            <a:avLst/>
          </a:prstGeom>
          <a:noFill/>
          <a:ln w="73025" cap="flat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Прямоугольник 5"/>
          <p:cNvSpPr/>
          <p:nvPr/>
        </p:nvSpPr>
        <p:spPr>
          <a:xfrm>
            <a:off x="457200" y="14957706"/>
            <a:ext cx="194437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/>
            <a:r>
              <a:rPr lang="ru-RU" sz="2000" dirty="0">
                <a:solidFill>
                  <a:srgbClr val="575757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*</a:t>
            </a:r>
            <a:r>
              <a:rPr lang="en-US" sz="2000" dirty="0">
                <a:solidFill>
                  <a:srgbClr val="575757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ru-RU" sz="2000" dirty="0">
                <a:solidFill>
                  <a:srgbClr val="575757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СП 1.2.036-95 «Порядок учета, хранения, передачи и транспортирования микроорганизмов </a:t>
            </a:r>
            <a:r>
              <a:rPr lang="ru-RU" sz="2000" dirty="0" err="1">
                <a:solidFill>
                  <a:srgbClr val="575757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I</a:t>
            </a:r>
            <a:r>
              <a:rPr lang="ru-RU" sz="2000" dirty="0">
                <a:solidFill>
                  <a:srgbClr val="575757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sz="2000" dirty="0">
                <a:solidFill>
                  <a:srgbClr val="575757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–</a:t>
            </a:r>
            <a:r>
              <a:rPr lang="ru-RU" sz="2000" dirty="0">
                <a:solidFill>
                  <a:srgbClr val="575757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IV групп патогенности»</a:t>
            </a:r>
          </a:p>
          <a:p>
            <a:pPr eaLnBrk="1"/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Подробнее см. приложение 3</a:t>
            </a:r>
          </a:p>
        </p:txBody>
      </p:sp>
      <p:sp>
        <p:nvSpPr>
          <p:cNvPr id="25" name="Прямоугольник 30"/>
          <p:cNvSpPr/>
          <p:nvPr/>
        </p:nvSpPr>
        <p:spPr>
          <a:xfrm>
            <a:off x="10642120" y="3346282"/>
            <a:ext cx="10829925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eaLnBrk="1">
              <a:spcAft>
                <a:spcPts val="2400"/>
              </a:spcAft>
              <a:buClr>
                <a:srgbClr val="D30102"/>
              </a:buClr>
              <a:buFont typeface="Wingdings" pitchFamily="2" charset="2"/>
              <a:buChar char="ü"/>
            </a:pPr>
            <a:r>
              <a:rPr lang="ru-RU" sz="2900" dirty="0">
                <a:latin typeface="Arial" pitchFamily="34" charset="0"/>
                <a:cs typeface="Arial" pitchFamily="34" charset="0"/>
                <a:sym typeface="Arial" pitchFamily="34" charset="0"/>
              </a:rPr>
              <a:t>пробы от пациентов должны быть транспортированы </a:t>
            </a:r>
            <a:r>
              <a:rPr lang="en-US" sz="2900" dirty="0">
                <a:latin typeface="Arial" pitchFamily="34" charset="0"/>
                <a:cs typeface="Arial" pitchFamily="34" charset="0"/>
                <a:sym typeface="Arial" pitchFamily="34" charset="0"/>
              </a:rPr>
              <a:t/>
            </a:r>
            <a:br>
              <a:rPr lang="en-US" sz="2900" dirty="0"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ru-RU" sz="2900" dirty="0">
                <a:latin typeface="Arial" pitchFamily="34" charset="0"/>
                <a:cs typeface="Arial" pitchFamily="34" charset="0"/>
                <a:sym typeface="Arial" pitchFamily="34" charset="0"/>
              </a:rPr>
              <a:t>с соблюдением требований санитарных правил* </a:t>
            </a:r>
            <a:r>
              <a:rPr lang="ru-RU" sz="2400" dirty="0">
                <a:latin typeface="Arial" pitchFamily="34" charset="0"/>
                <a:cs typeface="Arial" pitchFamily="34" charset="0"/>
                <a:sym typeface="Arial" pitchFamily="34" charset="0"/>
              </a:rPr>
              <a:t>Транспортировка возможна на льду</a:t>
            </a:r>
          </a:p>
        </p:txBody>
      </p:sp>
      <p:cxnSp>
        <p:nvCxnSpPr>
          <p:cNvPr id="23" name="Прямая соединительная линия 8"/>
          <p:cNvCxnSpPr>
            <a:cxnSpLocks/>
          </p:cNvCxnSpPr>
          <p:nvPr/>
        </p:nvCxnSpPr>
        <p:spPr>
          <a:xfrm>
            <a:off x="531748" y="14862456"/>
            <a:ext cx="10220715" cy="0"/>
          </a:xfrm>
          <a:prstGeom prst="line">
            <a:avLst/>
          </a:prstGeom>
          <a:noFill/>
          <a:ln w="12700" cap="flat">
            <a:solidFill>
              <a:schemeClr val="bg1">
                <a:lumMod val="50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Прямоугольник с одним вырезанным углом 5"/>
          <p:cNvSpPr/>
          <p:nvPr/>
        </p:nvSpPr>
        <p:spPr>
          <a:xfrm>
            <a:off x="10406316" y="2422797"/>
            <a:ext cx="5069212" cy="804092"/>
          </a:xfrm>
          <a:prstGeom prst="snip1Rect">
            <a:avLst/>
          </a:prstGeom>
          <a:solidFill>
            <a:schemeClr val="accent1">
              <a:lumMod val="75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83534" tIns="83534" rIns="83534" bIns="83534" spcCol="38100" anchor="ctr"/>
          <a:lstStyle/>
          <a:p>
            <a:pPr defTabSz="2101265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 Транспортировка</a:t>
            </a:r>
          </a:p>
        </p:txBody>
      </p:sp>
      <p:sp>
        <p:nvSpPr>
          <p:cNvPr id="18" name="Прямоугольник 30">
            <a:extLst>
              <a:ext uri="{FF2B5EF4-FFF2-40B4-BE49-F238E27FC236}">
                <a16:creationId xmlns:a16="http://schemas.microsoft.com/office/drawing/2014/main" id="{9CBF8022-8273-7E46-95C2-0C47BC3BB011}"/>
              </a:ext>
            </a:extLst>
          </p:cNvPr>
          <p:cNvSpPr/>
          <p:nvPr/>
        </p:nvSpPr>
        <p:spPr>
          <a:xfrm>
            <a:off x="10642120" y="4970721"/>
            <a:ext cx="10829925" cy="9930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3" indent="-457200" eaLnBrk="1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0070C0"/>
              </a:buClr>
              <a:buFont typeface="Wingdings" pitchFamily="2" charset="2"/>
              <a:buChar char="ü"/>
            </a:pPr>
            <a:r>
              <a:rPr lang="ru-RU" sz="2700" dirty="0">
                <a:latin typeface="Arial" pitchFamily="34" charset="0"/>
                <a:cs typeface="Arial" pitchFamily="34" charset="0"/>
                <a:sym typeface="Arial" pitchFamily="34" charset="0"/>
              </a:rPr>
              <a:t>на сопровождающем формуляре необходимо указать наименование подозреваемой ОРИ, предварительно уведомив лабораторию о том, какой образец транспортируется;</a:t>
            </a:r>
          </a:p>
          <a:p>
            <a:pPr marL="457200" lvl="2" indent="-457200" eaLnBrk="1">
              <a:lnSpc>
                <a:spcPct val="110000"/>
              </a:lnSpc>
              <a:spcAft>
                <a:spcPts val="1200"/>
              </a:spcAft>
              <a:buClr>
                <a:srgbClr val="0070C0"/>
              </a:buClr>
              <a:buFont typeface="Wingdings" pitchFamily="2" charset="2"/>
              <a:buChar char="ü"/>
            </a:pPr>
            <a:r>
              <a:rPr lang="ru-RU" sz="2700" dirty="0">
                <a:latin typeface="Arial" pitchFamily="34" charset="0"/>
                <a:cs typeface="Arial" pitchFamily="34" charset="0"/>
                <a:sym typeface="Arial" pitchFamily="34" charset="0"/>
              </a:rPr>
              <a:t>лабораторная диагностика проводится в лабораториях Центров гигиены и эпидемиологии Роспотребнадзора и других организаций, имеющих санитарно-эпидемиологическое заключение на работу с возбудителями III-IV группы патогенности с использованием методов диагностики, не предполагающих накопление возбудителя; </a:t>
            </a:r>
          </a:p>
          <a:p>
            <a:pPr marL="457200" lvl="2" indent="-457200" eaLnBrk="1">
              <a:lnSpc>
                <a:spcPct val="110000"/>
              </a:lnSpc>
              <a:spcAft>
                <a:spcPts val="1200"/>
              </a:spcAft>
              <a:buClr>
                <a:srgbClr val="0070C0"/>
              </a:buClr>
              <a:buFont typeface="Wingdings" pitchFamily="2" charset="2"/>
              <a:buChar char="ü"/>
            </a:pPr>
            <a:r>
              <a:rPr lang="ru-RU" sz="2700" b="1" dirty="0">
                <a:latin typeface="Arial" pitchFamily="34" charset="0"/>
                <a:cs typeface="Arial" pitchFamily="34" charset="0"/>
                <a:sym typeface="Arial" pitchFamily="34" charset="0"/>
              </a:rPr>
              <a:t>положительный или сомнительный результат передается  </a:t>
            </a:r>
            <a:r>
              <a:rPr lang="ru-RU" sz="2700" dirty="0">
                <a:latin typeface="Arial" pitchFamily="34" charset="0"/>
                <a:cs typeface="Arial" pitchFamily="34" charset="0"/>
                <a:sym typeface="Arial" pitchFamily="34" charset="0"/>
              </a:rPr>
              <a:t>лечащему врачу и в территориальный орган </a:t>
            </a:r>
            <a:r>
              <a:rPr lang="ru-RU" sz="2700" dirty="0" err="1">
                <a:latin typeface="Arial" pitchFamily="34" charset="0"/>
                <a:cs typeface="Arial" pitchFamily="34" charset="0"/>
                <a:sym typeface="Arial" pitchFamily="34" charset="0"/>
              </a:rPr>
              <a:t>Роспотребнадзора</a:t>
            </a:r>
            <a:r>
              <a:rPr lang="ru-RU" sz="2700" dirty="0">
                <a:latin typeface="Arial" pitchFamily="34" charset="0"/>
                <a:cs typeface="Arial" pitchFamily="34" charset="0"/>
                <a:sym typeface="Arial" pitchFamily="34" charset="0"/>
              </a:rPr>
              <a:t>; </a:t>
            </a:r>
          </a:p>
          <a:p>
            <a:pPr marL="457200" lvl="2" indent="-457200" eaLnBrk="1">
              <a:lnSpc>
                <a:spcPct val="110000"/>
              </a:lnSpc>
              <a:spcAft>
                <a:spcPts val="1200"/>
              </a:spcAft>
              <a:buClr>
                <a:srgbClr val="0070C0"/>
              </a:buClr>
              <a:buFont typeface="Wingdings" pitchFamily="2" charset="2"/>
              <a:buChar char="ü"/>
            </a:pPr>
            <a:r>
              <a:rPr lang="ru-RU" sz="2700" dirty="0">
                <a:latin typeface="Arial" pitchFamily="34" charset="0"/>
                <a:cs typeface="Arial" pitchFamily="34" charset="0"/>
                <a:sym typeface="Arial" pitchFamily="34" charset="0"/>
              </a:rPr>
              <a:t>этот же материал может быть направлен для </a:t>
            </a:r>
            <a:r>
              <a:rPr lang="ru-RU" sz="2700" b="1" dirty="0">
                <a:latin typeface="Arial" pitchFamily="34" charset="0"/>
                <a:cs typeface="Arial" pitchFamily="34" charset="0"/>
                <a:sym typeface="Arial" pitchFamily="34" charset="0"/>
              </a:rPr>
              <a:t>повторного тестирования в </a:t>
            </a:r>
            <a:r>
              <a:rPr lang="ru-RU" sz="2700" b="1" dirty="0" err="1">
                <a:latin typeface="Arial" pitchFamily="34" charset="0"/>
                <a:cs typeface="Arial" pitchFamily="34" charset="0"/>
                <a:sym typeface="Arial" pitchFamily="34" charset="0"/>
              </a:rPr>
              <a:t>референтной</a:t>
            </a:r>
            <a:r>
              <a:rPr lang="ru-RU" sz="2700" b="1" dirty="0">
                <a:latin typeface="Arial" pitchFamily="34" charset="0"/>
                <a:cs typeface="Arial" pitchFamily="34" charset="0"/>
                <a:sym typeface="Arial" pitchFamily="34" charset="0"/>
              </a:rPr>
              <a:t> лаборатории </a:t>
            </a:r>
          </a:p>
          <a:p>
            <a:pPr marL="457200" lvl="2" indent="-457200" eaLnBrk="1">
              <a:lnSpc>
                <a:spcPct val="110000"/>
              </a:lnSpc>
              <a:spcAft>
                <a:spcPts val="1200"/>
              </a:spcAft>
              <a:buClr>
                <a:srgbClr val="0070C0"/>
              </a:buClr>
              <a:buFont typeface="Wingdings" pitchFamily="2" charset="2"/>
              <a:buChar char="ü"/>
            </a:pPr>
            <a:r>
              <a:rPr lang="ru-RU" sz="2700" b="1" dirty="0">
                <a:latin typeface="Arial" pitchFamily="34" charset="0"/>
                <a:cs typeface="Arial" pitchFamily="34" charset="0"/>
                <a:sym typeface="Arial" pitchFamily="34" charset="0"/>
              </a:rPr>
              <a:t>срок получения результата – не более 48 часов </a:t>
            </a:r>
            <a:r>
              <a:rPr lang="ru-RU" sz="2700" dirty="0">
                <a:latin typeface="Arial" pitchFamily="34" charset="0"/>
                <a:cs typeface="Arial" pitchFamily="34" charset="0"/>
                <a:sym typeface="Arial" pitchFamily="34" charset="0"/>
              </a:rPr>
              <a:t>с момента доставки образца в лабораторию;</a:t>
            </a:r>
          </a:p>
          <a:p>
            <a:pPr marL="457200" lvl="2" indent="-457200" eaLnBrk="1">
              <a:lnSpc>
                <a:spcPct val="110000"/>
              </a:lnSpc>
              <a:spcAft>
                <a:spcPts val="1200"/>
              </a:spcAft>
              <a:buClr>
                <a:srgbClr val="0070C0"/>
              </a:buClr>
              <a:buFont typeface="Wingdings" pitchFamily="2" charset="2"/>
              <a:buChar char="ü"/>
            </a:pPr>
            <a:r>
              <a:rPr lang="ru-RU" sz="2700" dirty="0">
                <a:latin typeface="Arial" pitchFamily="34" charset="0"/>
                <a:cs typeface="Arial" pitchFamily="34" charset="0"/>
                <a:sym typeface="Arial" pitchFamily="34" charset="0"/>
              </a:rPr>
              <a:t>медицинские организации, выявившие случай </a:t>
            </a:r>
            <a:r>
              <a:rPr lang="en-US" sz="2700" dirty="0">
                <a:latin typeface="Arial" pitchFamily="34" charset="0"/>
                <a:cs typeface="Arial" pitchFamily="34" charset="0"/>
                <a:sym typeface="Arial" pitchFamily="34" charset="0"/>
              </a:rPr>
              <a:t/>
            </a:r>
            <a:br>
              <a:rPr lang="en-US" sz="2700" dirty="0"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ru-RU" sz="2700" dirty="0">
                <a:latin typeface="Arial" pitchFamily="34" charset="0"/>
                <a:cs typeface="Arial" pitchFamily="34" charset="0"/>
                <a:sym typeface="Arial" pitchFamily="34" charset="0"/>
              </a:rPr>
              <a:t>заболевания (</a:t>
            </a:r>
            <a:r>
              <a:rPr lang="ru-RU" sz="2700" b="1" dirty="0">
                <a:latin typeface="Arial" pitchFamily="34" charset="0"/>
                <a:cs typeface="Arial" pitchFamily="34" charset="0"/>
                <a:sym typeface="Arial" pitchFamily="34" charset="0"/>
              </a:rPr>
              <a:t>в </a:t>
            </a:r>
            <a:r>
              <a:rPr lang="ru-RU" sz="2700" b="1" dirty="0" err="1">
                <a:latin typeface="Arial" pitchFamily="34" charset="0"/>
                <a:cs typeface="Arial" pitchFamily="34" charset="0"/>
                <a:sym typeface="Arial" pitchFamily="34" charset="0"/>
              </a:rPr>
              <a:t>т.ч</a:t>
            </a:r>
            <a:r>
              <a:rPr lang="ru-RU" sz="2700" b="1" dirty="0">
                <a:latin typeface="Arial" pitchFamily="34" charset="0"/>
                <a:cs typeface="Arial" pitchFamily="34" charset="0"/>
                <a:sym typeface="Arial" pitchFamily="34" charset="0"/>
              </a:rPr>
              <a:t>. подозрительный</a:t>
            </a:r>
            <a:r>
              <a:rPr lang="ru-RU" sz="2700" dirty="0">
                <a:latin typeface="Arial" pitchFamily="34" charset="0"/>
                <a:cs typeface="Arial" pitchFamily="34" charset="0"/>
                <a:sym typeface="Arial" pitchFamily="34" charset="0"/>
              </a:rPr>
              <a:t>), вносят информацию </a:t>
            </a:r>
            <a:r>
              <a:rPr lang="en-US" sz="2700" dirty="0">
                <a:latin typeface="Arial" pitchFamily="34" charset="0"/>
                <a:cs typeface="Arial" pitchFamily="34" charset="0"/>
                <a:sym typeface="Arial" pitchFamily="34" charset="0"/>
              </a:rPr>
              <a:t/>
            </a:r>
            <a:br>
              <a:rPr lang="en-US" sz="2700" dirty="0"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ru-RU" sz="2700" dirty="0">
                <a:latin typeface="Arial" pitchFamily="34" charset="0"/>
                <a:cs typeface="Arial" pitchFamily="34" charset="0"/>
                <a:sym typeface="Arial" pitchFamily="34" charset="0"/>
              </a:rPr>
              <a:t>о нем в информационный ресурс (https://ncov.ncmbr.ru).</a:t>
            </a:r>
          </a:p>
        </p:txBody>
      </p:sp>
      <p:sp>
        <p:nvSpPr>
          <p:cNvPr id="17" name="TextBox 77">
            <a:extLst>
              <a:ext uri="{FF2B5EF4-FFF2-40B4-BE49-F238E27FC236}">
                <a16:creationId xmlns:a16="http://schemas.microsoft.com/office/drawing/2014/main" id="{6EDE301B-17C2-4408-836F-DDD22E0CBE2E}"/>
              </a:ext>
            </a:extLst>
          </p:cNvPr>
          <p:cNvSpPr txBox="1"/>
          <p:nvPr/>
        </p:nvSpPr>
        <p:spPr>
          <a:xfrm>
            <a:off x="2494998" y="618876"/>
            <a:ext cx="15965488" cy="133032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90000"/>
              </a:lnSpc>
            </a:pPr>
            <a:r>
              <a:rPr lang="ru-RU" sz="4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Этиологическая лабораторная диагностика</a:t>
            </a:r>
            <a:br>
              <a:rPr lang="ru-RU" sz="4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4800" b="1" dirty="0">
                <a:solidFill>
                  <a:srgbClr val="353535"/>
                </a:solidFill>
                <a:latin typeface="Arial" pitchFamily="34" charset="0"/>
                <a:cs typeface="Arial" pitchFamily="34" charset="0"/>
              </a:rPr>
              <a:t>нового коронавируса SARS-CoV-2 </a:t>
            </a:r>
            <a:r>
              <a:rPr lang="en-US" sz="48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[2]</a:t>
            </a:r>
            <a:endParaRPr lang="ru-RU" sz="48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44767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54">
            <a:extLst>
              <a:ext uri="{FF2B5EF4-FFF2-40B4-BE49-F238E27FC236}">
                <a16:creationId xmlns:a16="http://schemas.microsoft.com/office/drawing/2014/main" id="{60B7D3DB-7E5F-4737-9264-EAEBB862DD31}"/>
              </a:ext>
            </a:extLst>
          </p:cNvPr>
          <p:cNvSpPr/>
          <p:nvPr/>
        </p:nvSpPr>
        <p:spPr>
          <a:xfrm>
            <a:off x="1119188" y="14048060"/>
            <a:ext cx="20033931" cy="1048644"/>
          </a:xfrm>
          <a:prstGeom prst="roundRect">
            <a:avLst>
              <a:gd name="adj" fmla="val 4641"/>
            </a:avLst>
          </a:prstGeom>
          <a:solidFill>
            <a:srgbClr val="FFD2D2"/>
          </a:solidFill>
          <a:ln w="381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1080000" tIns="83534" rIns="83534" bIns="83534" spcCol="38100" anchor="ctr"/>
          <a:lstStyle/>
          <a:p>
            <a:pPr eaLnBrk="1">
              <a:spcBef>
                <a:spcPts val="300"/>
              </a:spcBef>
            </a:pPr>
            <a:r>
              <a:rPr lang="ru-RU" sz="2800" b="1" dirty="0"/>
              <a:t>Любой случай </a:t>
            </a:r>
            <a:r>
              <a:rPr lang="ru-RU" sz="2800" dirty="0"/>
              <a:t>респираторного заболевания следует рассматривать </a:t>
            </a:r>
            <a:r>
              <a:rPr lang="ru-RU" sz="2800" b="1" dirty="0"/>
              <a:t>как подозрительный на COVID-19.</a:t>
            </a:r>
            <a:endParaRPr lang="ru-RU" sz="2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54">
            <a:extLst>
              <a:ext uri="{FF2B5EF4-FFF2-40B4-BE49-F238E27FC236}">
                <a16:creationId xmlns:a16="http://schemas.microsoft.com/office/drawing/2014/main" id="{851B2E60-04D4-4404-9EED-91D8FD36601A}"/>
              </a:ext>
            </a:extLst>
          </p:cNvPr>
          <p:cNvSpPr/>
          <p:nvPr/>
        </p:nvSpPr>
        <p:spPr>
          <a:xfrm>
            <a:off x="1119188" y="10212950"/>
            <a:ext cx="20033931" cy="1175159"/>
          </a:xfrm>
          <a:prstGeom prst="roundRect">
            <a:avLst>
              <a:gd name="adj" fmla="val 4641"/>
            </a:avLst>
          </a:prstGeom>
          <a:solidFill>
            <a:schemeClr val="bg1">
              <a:lumMod val="95000"/>
            </a:schemeClr>
          </a:solidFill>
          <a:ln w="381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60000" tIns="360000" rIns="360000" bIns="360000" spcCol="38100" anchor="ctr"/>
          <a:lstStyle/>
          <a:p>
            <a:pPr defTabSz="2101265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kern="0" dirty="0"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Arial" panose="020B0604020202020204" pitchFamily="34" charset="0"/>
              </a:rPr>
              <a:t>При туберкулезе симптомы чаще развиваются постепенно, но возможно острое и совместное течение заболеваний. Для исключения туберкулеза рекомендованы лабораторная диагностика и лучевое обследование.</a:t>
            </a:r>
          </a:p>
        </p:txBody>
      </p:sp>
      <p:sp>
        <p:nvSpPr>
          <p:cNvPr id="2" name="TextBox 77"/>
          <p:cNvSpPr/>
          <p:nvPr/>
        </p:nvSpPr>
        <p:spPr>
          <a:xfrm>
            <a:off x="2547938" y="595313"/>
            <a:ext cx="14676437" cy="63703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0" tIns="0" rIns="0" bIns="0" compatLnSpc="0">
            <a:spAutoFit/>
          </a:bodyPr>
          <a:lstStyle/>
          <a:p>
            <a:pPr defTabSz="2101265" eaLnBrk="1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3200"/>
            </a:pPr>
            <a:r>
              <a:rPr lang="ru-RU" sz="4800" b="1" kern="0" dirty="0">
                <a:solidFill>
                  <a:srgbClr val="C00000"/>
                </a:solidFill>
                <a:latin typeface="Arial" pitchFamily="34"/>
                <a:ea typeface="Helvetica" pitchFamily="2"/>
                <a:cs typeface="Arial" pitchFamily="34"/>
                <a:sym typeface="Open Sans"/>
              </a:rPr>
              <a:t>Дифференциальная диагностика</a:t>
            </a:r>
            <a:r>
              <a:rPr lang="en-US" sz="4800" b="1" kern="0" dirty="0">
                <a:solidFill>
                  <a:srgbClr val="C00000"/>
                </a:solidFill>
                <a:latin typeface="Arial" pitchFamily="34"/>
                <a:ea typeface="Helvetica" pitchFamily="2"/>
                <a:cs typeface="Arial" pitchFamily="34"/>
                <a:sym typeface="Open Sans"/>
              </a:rPr>
              <a:t> </a:t>
            </a:r>
            <a:r>
              <a:rPr lang="en-US" sz="4800" b="1" kern="0" dirty="0">
                <a:solidFill>
                  <a:schemeClr val="tx1"/>
                </a:solidFill>
                <a:latin typeface="Arial" pitchFamily="34"/>
                <a:ea typeface="Helvetica" pitchFamily="2"/>
                <a:cs typeface="Arial" pitchFamily="34"/>
                <a:sym typeface="Open Sans"/>
              </a:rPr>
              <a:t>COVID-19</a:t>
            </a:r>
            <a:r>
              <a:rPr lang="en-US" sz="4800" b="1" kern="0" dirty="0">
                <a:solidFill>
                  <a:srgbClr val="C00000"/>
                </a:solidFill>
                <a:latin typeface="Arial" pitchFamily="34"/>
                <a:ea typeface="Helvetica" pitchFamily="2"/>
                <a:cs typeface="Arial" pitchFamily="34"/>
                <a:sym typeface="Open Sans"/>
              </a:rPr>
              <a:t> </a:t>
            </a:r>
            <a:endParaRPr lang="ru-RU" sz="4800" b="1" kern="0" dirty="0">
              <a:latin typeface="Arial" pitchFamily="34"/>
              <a:ea typeface="Helvetica" pitchFamily="2"/>
              <a:cs typeface="Arial" pitchFamily="34"/>
              <a:sym typeface="Open Sans"/>
            </a:endParaRPr>
          </a:p>
        </p:txBody>
      </p:sp>
      <p:sp>
        <p:nvSpPr>
          <p:cNvPr id="6" name="Прямоугольник 15"/>
          <p:cNvSpPr/>
          <p:nvPr/>
        </p:nvSpPr>
        <p:spPr>
          <a:xfrm>
            <a:off x="13506450" y="2592388"/>
            <a:ext cx="6869113" cy="648017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5000" rIns="90000" bIns="45000" compatLnSpc="0"/>
          <a:lstStyle/>
          <a:p>
            <a:pPr algn="ctr" defTabSz="2101265" eaLnBrk="1"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lang="ru-RU" sz="2800" kern="0">
                <a:latin typeface="Arial" pitchFamily="34"/>
                <a:ea typeface="Calibri" pitchFamily="2"/>
                <a:cs typeface="Arial" pitchFamily="34"/>
                <a:sym typeface="Open Sans"/>
              </a:rPr>
              <a:t>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890776"/>
              </p:ext>
            </p:extLst>
          </p:nvPr>
        </p:nvGraphicFramePr>
        <p:xfrm>
          <a:off x="1119188" y="2108950"/>
          <a:ext cx="20033932" cy="7841350"/>
        </p:xfrm>
        <a:graphic>
          <a:graphicData uri="http://schemas.openxmlformats.org/drawingml/2006/table">
            <a:tbl>
              <a:tblPr/>
              <a:tblGrid>
                <a:gridCol w="5008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080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08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097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12150">
                <a:tc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575757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Helvetica" pitchFamily="34" charset="0"/>
                      </a:endParaRPr>
                    </a:p>
                  </a:txBody>
                  <a:tcPr marL="108000" marR="108000" marT="180000" marB="180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575757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Helvetica" pitchFamily="34" charset="0"/>
                        </a:rPr>
                        <a:t>COVID-19</a:t>
                      </a:r>
                      <a:endParaRPr kumimoji="0" lang="ru-RU" sz="3200" b="1" i="0" u="none" strike="noStrike" cap="none" normalizeH="0" baseline="0">
                        <a:ln>
                          <a:noFill/>
                        </a:ln>
                        <a:solidFill>
                          <a:srgbClr val="575757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Helvetica" pitchFamily="34" charset="0"/>
                      </a:endParaRPr>
                    </a:p>
                  </a:txBody>
                  <a:tcPr marL="108000" marR="108000" marT="180000" marB="180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75757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Helvetica" pitchFamily="34" charset="0"/>
                        </a:rPr>
                        <a:t>ОРВИ</a:t>
                      </a:r>
                    </a:p>
                  </a:txBody>
                  <a:tcPr marL="108000" marR="108000" marT="180000" marB="180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75757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Helvetica" pitchFamily="34" charset="0"/>
                        </a:rPr>
                        <a:t>Грипп</a:t>
                      </a:r>
                    </a:p>
                  </a:txBody>
                  <a:tcPr marL="108000" marR="108000" marT="180000" marB="18000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7871">
                <a:tc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75757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Helvetica" pitchFamily="34" charset="0"/>
                        </a:rPr>
                        <a:t>Длительность инкубационного </a:t>
                      </a:r>
                      <a:b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75757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Helvetica" pitchFamily="34" charset="0"/>
                        </a:rPr>
                      </a:b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75757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Helvetica" pitchFamily="34" charset="0"/>
                        </a:rPr>
                        <a:t>периода</a:t>
                      </a:r>
                    </a:p>
                  </a:txBody>
                  <a:tcPr marL="108000" marR="108000" marT="180000" marB="180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75757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Helvetica" pitchFamily="34" charset="0"/>
                        </a:rPr>
                        <a:t>От 1 до 14 дней</a:t>
                      </a:r>
                    </a:p>
                    <a:p>
                      <a:pPr marL="0" marR="0" lvl="0" indent="0" algn="ctr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75757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Helvetica" pitchFamily="34" charset="0"/>
                        </a:rPr>
                        <a:t>(в среднем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75757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Helvetica" pitchFamily="34" charset="0"/>
                        </a:rPr>
                        <a:t/>
                      </a:r>
                      <a:b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75757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Helvetica" pitchFamily="34" charset="0"/>
                        </a:rPr>
                      </a:b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75757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Helvetica" pitchFamily="34" charset="0"/>
                        </a:rPr>
                        <a:t>5 дней)</a:t>
                      </a:r>
                    </a:p>
                  </a:txBody>
                  <a:tcPr marL="108000" marR="108000" marT="180000" marB="180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575757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Helvetica" pitchFamily="34" charset="0"/>
                        </a:rPr>
                        <a:t>Не более </a:t>
                      </a: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575757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Helvetica" pitchFamily="34" charset="0"/>
                        </a:rPr>
                        <a:t>3 дней</a:t>
                      </a:r>
                    </a:p>
                  </a:txBody>
                  <a:tcPr marL="108000" marR="108000" marT="180000" marB="180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75757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Helvetica" pitchFamily="34" charset="0"/>
                        </a:rPr>
                        <a:t>Не более </a:t>
                      </a: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75757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Helvetica" pitchFamily="34" charset="0"/>
                        </a:rPr>
                        <a:t>3 дней</a:t>
                      </a:r>
                    </a:p>
                  </a:txBody>
                  <a:tcPr marL="108000" marR="108000" marT="180000" marB="18000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75757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Helvetica" pitchFamily="34" charset="0"/>
                        </a:rPr>
                        <a:t>Острое начало</a:t>
                      </a:r>
                    </a:p>
                  </a:txBody>
                  <a:tcPr marL="108000" marR="108000" marT="180000" marB="180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75757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Helvetica" pitchFamily="34" charset="0"/>
                        </a:rPr>
                        <a:t>-</a:t>
                      </a:r>
                    </a:p>
                  </a:txBody>
                  <a:tcPr marL="108000" marR="108000" marT="180000" marB="180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75757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Helvetica" pitchFamily="34" charset="0"/>
                        </a:rPr>
                        <a:t>-</a:t>
                      </a:r>
                    </a:p>
                  </a:txBody>
                  <a:tcPr marL="108000" marR="108000" marT="180000" marB="180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b="0" i="0" u="none" strike="noStrike" cap="none" normalizeH="0" baseline="0">
                          <a:ln>
                            <a:noFill/>
                          </a:ln>
                          <a:solidFill>
                            <a:srgbClr val="575757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Helvetica" pitchFamily="34" charset="0"/>
                        </a:rPr>
                        <a:t>+</a:t>
                      </a:r>
                    </a:p>
                  </a:txBody>
                  <a:tcPr marL="108000" marR="108000" marT="180000" marB="18000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75757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Helvetica" pitchFamily="34" charset="0"/>
                        </a:rPr>
                        <a:t>Высокая лихорадка</a:t>
                      </a:r>
                    </a:p>
                  </a:txBody>
                  <a:tcPr marL="108000" marR="108000" marT="180000" marB="180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75757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Helvetica" pitchFamily="34" charset="0"/>
                        </a:rPr>
                        <a:t>+</a:t>
                      </a:r>
                    </a:p>
                  </a:txBody>
                  <a:tcPr marL="108000" marR="108000" marT="180000" marB="180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75757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Helvetica" pitchFamily="34" charset="0"/>
                        </a:rPr>
                        <a:t>-</a:t>
                      </a:r>
                    </a:p>
                  </a:txBody>
                  <a:tcPr marL="108000" marR="108000" marT="180000" marB="180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75757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Helvetica" pitchFamily="34" charset="0"/>
                        </a:rPr>
                        <a:t>++</a:t>
                      </a:r>
                    </a:p>
                  </a:txBody>
                  <a:tcPr marL="108000" marR="108000" marT="180000" marB="18000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75757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Helvetica" pitchFamily="34" charset="0"/>
                        </a:rPr>
                        <a:t>Слабость</a:t>
                      </a:r>
                    </a:p>
                  </a:txBody>
                  <a:tcPr marL="108000" marR="108000" marT="180000" marB="180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75757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Helvetica" pitchFamily="34" charset="0"/>
                        </a:rPr>
                        <a:t>+</a:t>
                      </a:r>
                    </a:p>
                  </a:txBody>
                  <a:tcPr marL="108000" marR="108000" marT="180000" marB="180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75757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Helvetica" pitchFamily="34" charset="0"/>
                        </a:rPr>
                        <a:t>-</a:t>
                      </a:r>
                    </a:p>
                  </a:txBody>
                  <a:tcPr marL="108000" marR="108000" marT="180000" marB="180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75757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Helvetica" pitchFamily="34" charset="0"/>
                        </a:rPr>
                        <a:t>+</a:t>
                      </a:r>
                    </a:p>
                  </a:txBody>
                  <a:tcPr marL="108000" marR="108000" marT="180000" marB="18000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75757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Helvetica" pitchFamily="34" charset="0"/>
                        </a:rPr>
                        <a:t>Одышка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75757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Helvetica" pitchFamily="34" charset="0"/>
                        </a:rPr>
                        <a:t/>
                      </a:r>
                      <a:b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75757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Helvetica" pitchFamily="34" charset="0"/>
                        </a:rPr>
                      </a:b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75757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Helvetica" pitchFamily="34" charset="0"/>
                        </a:rPr>
                        <a:t>и затрудненное </a:t>
                      </a:r>
                      <a:b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75757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Helvetica" pitchFamily="34" charset="0"/>
                        </a:rPr>
                      </a:b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75757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Helvetica" pitchFamily="34" charset="0"/>
                        </a:rPr>
                        <a:t>дыхание</a:t>
                      </a:r>
                    </a:p>
                  </a:txBody>
                  <a:tcPr marL="108000" marR="108000" marT="180000" marB="180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75757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Helvetica" pitchFamily="34" charset="0"/>
                        </a:rPr>
                        <a:t>+</a:t>
                      </a:r>
                    </a:p>
                  </a:txBody>
                  <a:tcPr marL="108000" marR="108000" marT="180000" marB="180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75757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Helvetica" pitchFamily="34" charset="0"/>
                        </a:rPr>
                        <a:t>+/-</a:t>
                      </a:r>
                    </a:p>
                  </a:txBody>
                  <a:tcPr marL="108000" marR="108000" marT="180000" marB="180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100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75757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Helvetica" pitchFamily="34" charset="0"/>
                        </a:rPr>
                        <a:t>+/-</a:t>
                      </a:r>
                    </a:p>
                  </a:txBody>
                  <a:tcPr marL="108000" marR="108000" marT="180000" marB="18000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Скругленный прямоугольник 54"/>
          <p:cNvSpPr/>
          <p:nvPr/>
        </p:nvSpPr>
        <p:spPr>
          <a:xfrm>
            <a:off x="1119188" y="11676644"/>
            <a:ext cx="20033931" cy="2082882"/>
          </a:xfrm>
          <a:prstGeom prst="roundRect">
            <a:avLst>
              <a:gd name="adj" fmla="val 4641"/>
            </a:avLst>
          </a:prstGeom>
          <a:solidFill>
            <a:srgbClr val="E2E7FE"/>
          </a:solidFill>
          <a:ln w="381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60000" tIns="360000" rIns="360000" bIns="360000" spcCol="38100" anchor="ctr"/>
          <a:lstStyle/>
          <a:p>
            <a:pPr eaLnBrk="1">
              <a:spcBef>
                <a:spcPts val="300"/>
              </a:spcBef>
            </a:pPr>
            <a:r>
              <a:rPr lang="ru-RU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При вирусных гастроэнтеритах ведущим будет поражение желудочно-кишечного тракта, симптомы поражения дыхательных путей, как правило, выражены минимально.</a:t>
            </a:r>
          </a:p>
          <a:p>
            <a:pPr eaLnBrk="1">
              <a:spcBef>
                <a:spcPts val="300"/>
              </a:spcBef>
            </a:pPr>
            <a:r>
              <a:rPr lang="ru-RU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Во всех подозрительных случаях показано обследование на SARS-COV-2 и возбудителей других респираторных инфекций.</a:t>
            </a:r>
            <a:endParaRPr lang="ru-RU" sz="2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33"/>
          <p:cNvCxnSpPr>
            <a:cxnSpLocks/>
          </p:cNvCxnSpPr>
          <p:nvPr/>
        </p:nvCxnSpPr>
        <p:spPr>
          <a:xfrm>
            <a:off x="876300" y="1708468"/>
            <a:ext cx="9035796" cy="0"/>
          </a:xfrm>
          <a:prstGeom prst="line">
            <a:avLst/>
          </a:prstGeom>
          <a:noFill/>
          <a:ln w="190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Straight Connector 34"/>
          <p:cNvCxnSpPr>
            <a:cxnSpLocks/>
          </p:cNvCxnSpPr>
          <p:nvPr/>
        </p:nvCxnSpPr>
        <p:spPr>
          <a:xfrm>
            <a:off x="876300" y="1669503"/>
            <a:ext cx="3263901" cy="0"/>
          </a:xfrm>
          <a:prstGeom prst="line">
            <a:avLst/>
          </a:prstGeom>
          <a:noFill/>
          <a:ln w="73025" cap="flat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2" name="Graphic 10" descr="Warning">
            <a:extLst>
              <a:ext uri="{FF2B5EF4-FFF2-40B4-BE49-F238E27FC236}">
                <a16:creationId xmlns:a16="http://schemas.microsoft.com/office/drawing/2014/main" id="{E646BBC2-243A-4915-ACDA-24990EAD3C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262001" y="14138089"/>
            <a:ext cx="803397" cy="80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499400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Объект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34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77"/>
          <p:cNvSpPr txBox="1"/>
          <p:nvPr/>
        </p:nvSpPr>
        <p:spPr>
          <a:xfrm>
            <a:off x="3409950" y="619194"/>
            <a:ext cx="16122650" cy="66516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90000"/>
              </a:lnSpc>
            </a:pPr>
            <a:r>
              <a:rPr lang="ru-RU" sz="4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Лечение</a:t>
            </a:r>
            <a:r>
              <a:rPr lang="en-US" sz="4800" b="1" dirty="0">
                <a:solidFill>
                  <a:srgbClr val="D3010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>
                <a:solidFill>
                  <a:srgbClr val="353535"/>
                </a:solidFill>
                <a:latin typeface="Arial" pitchFamily="34" charset="0"/>
                <a:cs typeface="Arial" pitchFamily="34" charset="0"/>
              </a:rPr>
              <a:t>COVID-19</a:t>
            </a:r>
            <a:endParaRPr lang="ru-RU" sz="4800" b="1" dirty="0">
              <a:solidFill>
                <a:srgbClr val="353535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Straight Connector 33"/>
          <p:cNvCxnSpPr>
            <a:cxnSpLocks/>
          </p:cNvCxnSpPr>
          <p:nvPr/>
        </p:nvCxnSpPr>
        <p:spPr>
          <a:xfrm>
            <a:off x="876300" y="1543050"/>
            <a:ext cx="9438132" cy="0"/>
          </a:xfrm>
          <a:prstGeom prst="line">
            <a:avLst/>
          </a:prstGeom>
          <a:noFill/>
          <a:ln w="190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Straight Connector 34"/>
          <p:cNvCxnSpPr>
            <a:cxnSpLocks/>
          </p:cNvCxnSpPr>
          <p:nvPr/>
        </p:nvCxnSpPr>
        <p:spPr>
          <a:xfrm>
            <a:off x="876300" y="1516353"/>
            <a:ext cx="3263901" cy="0"/>
          </a:xfrm>
          <a:prstGeom prst="line">
            <a:avLst/>
          </a:prstGeom>
          <a:noFill/>
          <a:ln w="73025" cap="flat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TextBox 77"/>
          <p:cNvSpPr txBox="1"/>
          <p:nvPr/>
        </p:nvSpPr>
        <p:spPr>
          <a:xfrm>
            <a:off x="876300" y="696913"/>
            <a:ext cx="2679700" cy="55403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90000"/>
              </a:lnSpc>
            </a:pPr>
            <a:r>
              <a:rPr lang="ru-RU" b="1">
                <a:solidFill>
                  <a:srgbClr val="353535"/>
                </a:solidFill>
                <a:latin typeface="Arial" pitchFamily="34" charset="0"/>
                <a:cs typeface="Arial" pitchFamily="34" charset="0"/>
              </a:rPr>
              <a:t>п. 5</a:t>
            </a:r>
            <a:r>
              <a:rPr lang="en-US" b="1">
                <a:solidFill>
                  <a:srgbClr val="353535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b="1">
                <a:solidFill>
                  <a:srgbClr val="353535"/>
                </a:solidFill>
                <a:latin typeface="Arial" pitchFamily="34" charset="0"/>
                <a:cs typeface="Arial" pitchFamily="34" charset="0"/>
              </a:rPr>
              <a:t>1-5.3.</a:t>
            </a:r>
          </a:p>
        </p:txBody>
      </p:sp>
      <p:sp>
        <p:nvSpPr>
          <p:cNvPr id="38" name="Скругленный прямоугольник 18"/>
          <p:cNvSpPr/>
          <p:nvPr/>
        </p:nvSpPr>
        <p:spPr>
          <a:xfrm>
            <a:off x="15622925" y="6389326"/>
            <a:ext cx="5849727" cy="7525070"/>
          </a:xfrm>
          <a:prstGeom prst="roundRect">
            <a:avLst>
              <a:gd name="adj" fmla="val 3264"/>
            </a:avLst>
          </a:prstGeom>
          <a:solidFill>
            <a:srgbClr val="E2E7FE"/>
          </a:solidFill>
          <a:ln w="381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83534" tIns="83534" rIns="83534" bIns="83534" spcCol="38100" anchor="ctr"/>
          <a:lstStyle/>
          <a:p>
            <a:pPr defTabSz="2101265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latin typeface="Arial" panose="020B0604020202020204" pitchFamily="34" charset="0"/>
              <a:ea typeface="Open Sans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9" name="Скругленный прямоугольник 17"/>
          <p:cNvSpPr/>
          <p:nvPr/>
        </p:nvSpPr>
        <p:spPr>
          <a:xfrm>
            <a:off x="814388" y="9760057"/>
            <a:ext cx="6888886" cy="4154338"/>
          </a:xfrm>
          <a:prstGeom prst="roundRect">
            <a:avLst>
              <a:gd name="adj" fmla="val 4641"/>
            </a:avLst>
          </a:prstGeom>
          <a:solidFill>
            <a:schemeClr val="tx2">
              <a:lumMod val="20000"/>
              <a:lumOff val="80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83534" tIns="83534" rIns="83534" bIns="83534" spcCol="38100" anchor="ctr"/>
          <a:lstStyle/>
          <a:p>
            <a:pPr defTabSz="2101265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latin typeface="Arial" panose="020B0604020202020204" pitchFamily="34" charset="0"/>
              <a:ea typeface="Open Sans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0" name="Прямоугольник 2"/>
          <p:cNvSpPr/>
          <p:nvPr/>
        </p:nvSpPr>
        <p:spPr>
          <a:xfrm>
            <a:off x="782638" y="1881188"/>
            <a:ext cx="7107237" cy="66633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/>
            <a:r>
              <a:rPr lang="ru-RU" b="1" dirty="0">
                <a:latin typeface="Arial" pitchFamily="34" charset="0"/>
                <a:ea typeface="Times New Roman" pitchFamily="18" charset="0"/>
                <a:cs typeface="Arial" pitchFamily="34" charset="0"/>
                <a:sym typeface="Arial" pitchFamily="34" charset="0"/>
              </a:rPr>
              <a:t>Этиотропное</a:t>
            </a:r>
          </a:p>
          <a:p>
            <a:pPr eaLnBrk="1">
              <a:spcBef>
                <a:spcPts val="1200"/>
              </a:spcBef>
              <a:spcAft>
                <a:spcPts val="600"/>
              </a:spcAft>
            </a:pPr>
            <a:r>
              <a:rPr lang="ru-RU" sz="3000" dirty="0">
                <a:latin typeface="Arial" pitchFamily="34" charset="0"/>
                <a:ea typeface="Times New Roman" pitchFamily="18" charset="0"/>
                <a:cs typeface="Arial" pitchFamily="34" charset="0"/>
                <a:sym typeface="Arial" pitchFamily="34" charset="0"/>
              </a:rPr>
              <a:t>В настоящее время выделяют следующие препараты этиологической направленности</a:t>
            </a:r>
            <a:r>
              <a:rPr lang="ru-RU" sz="2800" dirty="0">
                <a:solidFill>
                  <a:srgbClr val="575757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Arial" pitchFamily="34" charset="0"/>
              </a:rPr>
              <a:t>:</a:t>
            </a:r>
          </a:p>
          <a:p>
            <a:pPr marL="360000" indent="-360000" eaLnBrk="1" fontAlgn="ctr">
              <a:spcBef>
                <a:spcPts val="1800"/>
              </a:spcBef>
              <a:buClr>
                <a:srgbClr val="0070C0"/>
              </a:buClr>
              <a:buSzPct val="125000"/>
              <a:buFont typeface="Arial" pitchFamily="34" charset="0"/>
              <a:buChar char="•"/>
            </a:pPr>
            <a:r>
              <a:rPr lang="ru-RU" sz="3200" dirty="0" err="1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фавипиравир</a:t>
            </a:r>
            <a:r>
              <a:rPr lang="ru-RU" sz="32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;</a:t>
            </a:r>
          </a:p>
          <a:p>
            <a:pPr marL="360000" indent="-360000" eaLnBrk="1" fontAlgn="ctr">
              <a:spcBef>
                <a:spcPts val="1800"/>
              </a:spcBef>
              <a:buClr>
                <a:srgbClr val="0070C0"/>
              </a:buClr>
              <a:buSzPct val="125000"/>
              <a:buFont typeface="Arial" pitchFamily="34" charset="0"/>
              <a:buChar char="•"/>
            </a:pPr>
            <a:r>
              <a:rPr lang="ru-RU" sz="3200" dirty="0" err="1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гидроксихлорохин</a:t>
            </a:r>
            <a:r>
              <a:rPr lang="ru-RU" sz="32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;</a:t>
            </a:r>
          </a:p>
          <a:p>
            <a:pPr marL="360000" indent="-360000" eaLnBrk="1" fontAlgn="ctr">
              <a:spcBef>
                <a:spcPts val="1800"/>
              </a:spcBef>
              <a:buClr>
                <a:srgbClr val="0070C0"/>
              </a:buClr>
              <a:buSzPct val="125000"/>
              <a:buFont typeface="Arial" pitchFamily="34" charset="0"/>
              <a:buChar char="•"/>
            </a:pPr>
            <a:r>
              <a:rPr lang="ru-RU" sz="3200" dirty="0" err="1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гидроксихлорохин</a:t>
            </a:r>
            <a:r>
              <a:rPr lang="ru-RU" sz="32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+ </a:t>
            </a:r>
            <a:r>
              <a:rPr lang="ru-RU" sz="3200" dirty="0" err="1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азитромицин</a:t>
            </a:r>
            <a:r>
              <a:rPr lang="ru-RU" sz="32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;</a:t>
            </a:r>
          </a:p>
          <a:p>
            <a:pPr marL="360000" indent="-360000" eaLnBrk="1" fontAlgn="ctr">
              <a:spcBef>
                <a:spcPts val="1800"/>
              </a:spcBef>
              <a:buClr>
                <a:srgbClr val="0070C0"/>
              </a:buClr>
              <a:buSzPct val="125000"/>
              <a:buFont typeface="Arial" pitchFamily="34" charset="0"/>
              <a:buChar char="•"/>
            </a:pPr>
            <a:r>
              <a:rPr lang="ru-RU" sz="32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препараты интерферона-альфа;</a:t>
            </a:r>
          </a:p>
          <a:p>
            <a:pPr marL="360000" indent="-360000" eaLnBrk="1" fontAlgn="ctr">
              <a:spcBef>
                <a:spcPts val="1800"/>
              </a:spcBef>
              <a:buClr>
                <a:srgbClr val="0070C0"/>
              </a:buClr>
              <a:buSzPct val="125000"/>
              <a:buFont typeface="Arial" pitchFamily="34" charset="0"/>
              <a:buChar char="•"/>
            </a:pPr>
            <a:r>
              <a:rPr lang="ru-RU" sz="3200" dirty="0" err="1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ремдесивир</a:t>
            </a:r>
            <a:r>
              <a:rPr lang="ru-RU" sz="32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;</a:t>
            </a:r>
          </a:p>
          <a:p>
            <a:pPr marL="360000" indent="-360000" eaLnBrk="1" fontAlgn="ctr">
              <a:spcBef>
                <a:spcPts val="1800"/>
              </a:spcBef>
              <a:buClr>
                <a:srgbClr val="0070C0"/>
              </a:buClr>
              <a:buSzPct val="125000"/>
              <a:buFont typeface="Arial" pitchFamily="34" charset="0"/>
              <a:buChar char="•"/>
            </a:pPr>
            <a:r>
              <a:rPr lang="ru-RU" sz="3200" dirty="0" err="1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умифеновир</a:t>
            </a:r>
            <a:r>
              <a:rPr lang="ru-RU" sz="32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;</a:t>
            </a:r>
          </a:p>
        </p:txBody>
      </p:sp>
      <p:sp>
        <p:nvSpPr>
          <p:cNvPr id="21514" name="Прямоугольник 1"/>
          <p:cNvSpPr>
            <a:spLocks noChangeArrowheads="1"/>
          </p:cNvSpPr>
          <p:nvPr/>
        </p:nvSpPr>
        <p:spPr bwMode="auto">
          <a:xfrm>
            <a:off x="1060380" y="9880998"/>
            <a:ext cx="6657975" cy="383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/>
            <a:r>
              <a:rPr lang="ru-RU" sz="2700" dirty="0">
                <a:latin typeface="Arial" pitchFamily="34" charset="0"/>
                <a:cs typeface="Arial" pitchFamily="34" charset="0"/>
                <a:sym typeface="Arial" pitchFamily="34" charset="0"/>
              </a:rPr>
              <a:t>Опубликованные на сегодня сведения </a:t>
            </a:r>
            <a:br>
              <a:rPr lang="ru-RU" sz="2700" dirty="0"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ru-RU" sz="2700" dirty="0">
                <a:latin typeface="Arial" pitchFamily="34" charset="0"/>
                <a:cs typeface="Arial" pitchFamily="34" charset="0"/>
                <a:sym typeface="Arial" pitchFamily="34" charset="0"/>
              </a:rPr>
              <a:t>о результатах лечения с применением данных препаратов не позволяют сделать однозначный вывод об их эффективности/неэффективности, </a:t>
            </a:r>
            <a:br>
              <a:rPr lang="ru-RU" sz="2700" dirty="0"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ru-RU" sz="2700" dirty="0">
                <a:latin typeface="Arial" pitchFamily="34" charset="0"/>
                <a:cs typeface="Arial" pitchFamily="34" charset="0"/>
                <a:sym typeface="Arial" pitchFamily="34" charset="0"/>
              </a:rPr>
              <a:t>в связи с чем их применение </a:t>
            </a:r>
            <a:r>
              <a:rPr lang="ru-RU" sz="2700" b="1" dirty="0">
                <a:latin typeface="Arial" pitchFamily="34" charset="0"/>
                <a:cs typeface="Arial" pitchFamily="34" charset="0"/>
                <a:sym typeface="Arial" pitchFamily="34" charset="0"/>
              </a:rPr>
              <a:t>допустимо по решению врачебной комиссии,</a:t>
            </a:r>
            <a:r>
              <a:rPr lang="ru-RU" sz="2700" dirty="0">
                <a:latin typeface="Arial" pitchFamily="34" charset="0"/>
                <a:cs typeface="Arial" pitchFamily="34" charset="0"/>
                <a:sym typeface="Arial" pitchFamily="34" charset="0"/>
              </a:rPr>
              <a:t> если возможная польза </a:t>
            </a:r>
            <a:r>
              <a:rPr lang="en-US" sz="2700" dirty="0">
                <a:latin typeface="Arial" pitchFamily="34" charset="0"/>
                <a:cs typeface="Arial" pitchFamily="34" charset="0"/>
                <a:sym typeface="Arial" pitchFamily="34" charset="0"/>
              </a:rPr>
              <a:t/>
            </a:r>
            <a:br>
              <a:rPr lang="en-US" sz="2700" dirty="0"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ru-RU" sz="2700" dirty="0">
                <a:latin typeface="Arial" pitchFamily="34" charset="0"/>
                <a:cs typeface="Arial" pitchFamily="34" charset="0"/>
                <a:sym typeface="Arial" pitchFamily="34" charset="0"/>
              </a:rPr>
              <a:t>для пациента превысит риск.</a:t>
            </a:r>
          </a:p>
        </p:txBody>
      </p:sp>
      <p:sp>
        <p:nvSpPr>
          <p:cNvPr id="43" name="Прямоугольник 16"/>
          <p:cNvSpPr/>
          <p:nvPr/>
        </p:nvSpPr>
        <p:spPr>
          <a:xfrm>
            <a:off x="15711488" y="1938338"/>
            <a:ext cx="5535612" cy="324704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/>
            <a:r>
              <a:rPr lang="ru-RU" b="1" dirty="0">
                <a:latin typeface="Arial" pitchFamily="34" charset="0"/>
                <a:ea typeface="Times New Roman" pitchFamily="18" charset="0"/>
                <a:cs typeface="Arial" pitchFamily="34" charset="0"/>
                <a:sym typeface="Arial" pitchFamily="34" charset="0"/>
              </a:rPr>
              <a:t>Симптоматическое</a:t>
            </a:r>
          </a:p>
          <a:p>
            <a:pPr marL="360000" indent="-360000" eaLnBrk="1" fontAlgn="ctr">
              <a:spcBef>
                <a:spcPts val="1200"/>
              </a:spcBef>
              <a:buClr>
                <a:srgbClr val="0070C0"/>
              </a:buClr>
              <a:buSzPct val="125000"/>
              <a:buFont typeface="Arial" pitchFamily="34" charset="0"/>
              <a:buChar char="•"/>
            </a:pPr>
            <a:r>
              <a:rPr lang="ru-RU" sz="27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купирование лихорадки;</a:t>
            </a:r>
          </a:p>
          <a:p>
            <a:pPr marL="360000" indent="-360000" eaLnBrk="1" fontAlgn="ctr">
              <a:spcBef>
                <a:spcPts val="1200"/>
              </a:spcBef>
              <a:buClr>
                <a:srgbClr val="0070C0"/>
              </a:buClr>
              <a:buSzPct val="125000"/>
              <a:buFont typeface="Arial" pitchFamily="34" charset="0"/>
              <a:buChar char="•"/>
            </a:pPr>
            <a:r>
              <a:rPr lang="ru-RU" sz="27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комплексная терапия </a:t>
            </a:r>
            <a:r>
              <a:rPr lang="en-US" sz="27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/>
            </a:r>
            <a:br>
              <a:rPr lang="en-US" sz="27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ru-RU" sz="27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ринита</a:t>
            </a:r>
            <a:r>
              <a:rPr lang="en-US" sz="27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ru-RU" sz="27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/</a:t>
            </a:r>
            <a:r>
              <a:rPr lang="en-US" sz="27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ru-RU" sz="2700" dirty="0" err="1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ринофарингита</a:t>
            </a:r>
            <a:r>
              <a:rPr lang="ru-RU" sz="27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; </a:t>
            </a:r>
          </a:p>
          <a:p>
            <a:pPr marL="360000" indent="-360000" eaLnBrk="1" fontAlgn="ctr">
              <a:spcBef>
                <a:spcPts val="1200"/>
              </a:spcBef>
              <a:buClr>
                <a:srgbClr val="0070C0"/>
              </a:buClr>
              <a:buSzPct val="125000"/>
              <a:buFont typeface="Arial" pitchFamily="34" charset="0"/>
              <a:buChar char="•"/>
            </a:pPr>
            <a:r>
              <a:rPr lang="ru-RU" sz="2700" dirty="0">
                <a:solidFill>
                  <a:srgbClr val="35353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комплексная терапия бронхита. </a:t>
            </a:r>
          </a:p>
        </p:txBody>
      </p:sp>
      <p:sp>
        <p:nvSpPr>
          <p:cNvPr id="21516" name="Прямоугольник 6"/>
          <p:cNvSpPr>
            <a:spLocks noChangeArrowheads="1"/>
          </p:cNvSpPr>
          <p:nvPr/>
        </p:nvSpPr>
        <p:spPr bwMode="auto">
          <a:xfrm>
            <a:off x="15779750" y="6632576"/>
            <a:ext cx="5583238" cy="704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>
              <a:spcBef>
                <a:spcPts val="1200"/>
              </a:spcBef>
            </a:pPr>
            <a:r>
              <a:rPr lang="ru-RU" sz="2700" b="1" dirty="0">
                <a:latin typeface="Arial" pitchFamily="34" charset="0"/>
                <a:cs typeface="Arial" pitchFamily="34" charset="0"/>
                <a:sym typeface="Arial" pitchFamily="34" charset="0"/>
              </a:rPr>
              <a:t>Жаропонижающие назначают </a:t>
            </a:r>
            <a:r>
              <a:rPr lang="ru-RU" sz="2700" dirty="0">
                <a:latin typeface="Arial" pitchFamily="34" charset="0"/>
                <a:cs typeface="Arial" pitchFamily="34" charset="0"/>
                <a:sym typeface="Arial" pitchFamily="34" charset="0"/>
              </a:rPr>
              <a:t>при температуре </a:t>
            </a:r>
            <a:br>
              <a:rPr lang="ru-RU" sz="2700" dirty="0"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ru-RU" sz="2700" dirty="0">
                <a:latin typeface="Arial" pitchFamily="34" charset="0"/>
                <a:cs typeface="Arial" pitchFamily="34" charset="0"/>
                <a:sym typeface="Arial" pitchFamily="34" charset="0"/>
              </a:rPr>
              <a:t>выше 38,0-38,5</a:t>
            </a:r>
            <a:r>
              <a:rPr lang="en-US" sz="2700" dirty="0"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ru-RU" sz="2700" dirty="0" err="1">
                <a:latin typeface="Arial" pitchFamily="34" charset="0"/>
                <a:cs typeface="Arial" pitchFamily="34" charset="0"/>
                <a:sym typeface="Arial" pitchFamily="34" charset="0"/>
              </a:rPr>
              <a:t>ºС.</a:t>
            </a:r>
            <a:r>
              <a:rPr lang="ru-RU" sz="2700" dirty="0"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</a:p>
          <a:p>
            <a:pPr eaLnBrk="1">
              <a:spcBef>
                <a:spcPts val="1200"/>
              </a:spcBef>
            </a:pPr>
            <a:r>
              <a:rPr lang="ru-RU" sz="2700" dirty="0">
                <a:latin typeface="Arial" pitchFamily="34" charset="0"/>
                <a:cs typeface="Arial" pitchFamily="34" charset="0"/>
                <a:sym typeface="Arial" pitchFamily="34" charset="0"/>
              </a:rPr>
              <a:t>При плохой переносимости лихорадочного синдрома, головных болях, повышении артериального давления </a:t>
            </a:r>
            <a:r>
              <a:rPr lang="en-US" sz="2700" dirty="0">
                <a:latin typeface="Arial" pitchFamily="34" charset="0"/>
                <a:cs typeface="Arial" pitchFamily="34" charset="0"/>
                <a:sym typeface="Arial" pitchFamily="34" charset="0"/>
              </a:rPr>
              <a:t/>
            </a:r>
            <a:br>
              <a:rPr lang="en-US" sz="2700" dirty="0"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ru-RU" sz="2700" dirty="0">
                <a:latin typeface="Arial" pitchFamily="34" charset="0"/>
                <a:cs typeface="Arial" pitchFamily="34" charset="0"/>
                <a:sym typeface="Arial" pitchFamily="34" charset="0"/>
              </a:rPr>
              <a:t>и выраженной тахикардии (особенно при наличии ишемических изменений </a:t>
            </a:r>
            <a:r>
              <a:rPr lang="en-US" sz="2700" dirty="0">
                <a:latin typeface="Arial" pitchFamily="34" charset="0"/>
                <a:cs typeface="Arial" pitchFamily="34" charset="0"/>
                <a:sym typeface="Arial" pitchFamily="34" charset="0"/>
              </a:rPr>
              <a:t/>
            </a:r>
            <a:br>
              <a:rPr lang="en-US" sz="2700" dirty="0"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ru-RU" sz="2700" dirty="0">
                <a:latin typeface="Arial" pitchFamily="34" charset="0"/>
                <a:cs typeface="Arial" pitchFamily="34" charset="0"/>
                <a:sym typeface="Arial" pitchFamily="34" charset="0"/>
              </a:rPr>
              <a:t>или нарушениях ритма) жаропонижающие используют </a:t>
            </a:r>
            <a:br>
              <a:rPr lang="ru-RU" sz="2700" dirty="0"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ru-RU" sz="2700" dirty="0">
                <a:latin typeface="Arial" pitchFamily="34" charset="0"/>
                <a:cs typeface="Arial" pitchFamily="34" charset="0"/>
                <a:sym typeface="Arial" pitchFamily="34" charset="0"/>
              </a:rPr>
              <a:t>и при более низких цифрах. </a:t>
            </a:r>
          </a:p>
          <a:p>
            <a:pPr eaLnBrk="1">
              <a:spcBef>
                <a:spcPts val="1200"/>
              </a:spcBef>
            </a:pPr>
            <a:r>
              <a:rPr lang="ru-RU" sz="2700" b="1" dirty="0">
                <a:latin typeface="Arial" pitchFamily="34" charset="0"/>
                <a:cs typeface="Arial" pitchFamily="34" charset="0"/>
                <a:sym typeface="Arial" pitchFamily="34" charset="0"/>
              </a:rPr>
              <a:t>Наиболее безопасным препаратом является парацетамол</a:t>
            </a:r>
          </a:p>
        </p:txBody>
      </p:sp>
      <p:sp>
        <p:nvSpPr>
          <p:cNvPr id="54" name="Скругленный прямоугольник 17"/>
          <p:cNvSpPr/>
          <p:nvPr/>
        </p:nvSpPr>
        <p:spPr>
          <a:xfrm>
            <a:off x="7860100" y="1768655"/>
            <a:ext cx="7453262" cy="12145740"/>
          </a:xfrm>
          <a:prstGeom prst="roundRect">
            <a:avLst>
              <a:gd name="adj" fmla="val 1980"/>
            </a:avLst>
          </a:prstGeom>
          <a:solidFill>
            <a:srgbClr val="D6EDBD">
              <a:alpha val="49804"/>
            </a:srgbClr>
          </a:solidFill>
          <a:ln w="381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83534" tIns="83534" rIns="83534" bIns="83534" spcCol="38100" anchor="ctr"/>
          <a:lstStyle/>
          <a:p>
            <a:pPr defTabSz="2101265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latin typeface="Open Sans"/>
              <a:ea typeface="Open Sans"/>
              <a:cs typeface="Open Sans"/>
              <a:sym typeface="Arial" panose="020B0604020202020204" pitchFamily="34" charset="0"/>
            </a:endParaRPr>
          </a:p>
        </p:txBody>
      </p:sp>
      <p:sp>
        <p:nvSpPr>
          <p:cNvPr id="75" name="Прямоугольник 15"/>
          <p:cNvSpPr/>
          <p:nvPr/>
        </p:nvSpPr>
        <p:spPr>
          <a:xfrm>
            <a:off x="7964347" y="1938338"/>
            <a:ext cx="7185166" cy="11510376"/>
          </a:xfrm>
          <a:prstGeom prst="rect">
            <a:avLst/>
          </a:prstGeom>
        </p:spPr>
        <p:txBody>
          <a:bodyPr/>
          <a:lstStyle/>
          <a:p>
            <a:pPr eaLnBrk="1">
              <a:spcBef>
                <a:spcPts val="600"/>
              </a:spcBef>
            </a:pPr>
            <a:r>
              <a:rPr lang="ru-RU" b="1" dirty="0">
                <a:latin typeface="+mn-lt"/>
                <a:ea typeface="Times New Roman" pitchFamily="18" charset="0"/>
                <a:cs typeface="Arial" pitchFamily="34" charset="0"/>
                <a:sym typeface="Arial" pitchFamily="34" charset="0"/>
              </a:rPr>
              <a:t>Патогенетическое</a:t>
            </a:r>
          </a:p>
          <a:p>
            <a:pPr marL="360000" indent="-360000" eaLnBrk="1" fontAlgn="ctr">
              <a:spcBef>
                <a:spcPts val="600"/>
              </a:spcBef>
              <a:buClr>
                <a:srgbClr val="00B050"/>
              </a:buClr>
              <a:buSzPct val="125000"/>
              <a:buFont typeface="Arial" pitchFamily="34" charset="0"/>
              <a:buChar char="•"/>
            </a:pPr>
            <a:r>
              <a:rPr lang="ru-RU" sz="2700" b="1" dirty="0" err="1">
                <a:solidFill>
                  <a:srgbClr val="353535"/>
                </a:solidFill>
                <a:latin typeface="+mn-lt"/>
                <a:ea typeface="Times New Roman" pitchFamily="18" charset="0"/>
                <a:cs typeface="Arial" pitchFamily="34" charset="0"/>
                <a:sym typeface="Arial" pitchFamily="34" charset="0"/>
              </a:rPr>
              <a:t>глюкокортикоиды</a:t>
            </a:r>
            <a:r>
              <a:rPr lang="ru-RU" sz="2700" dirty="0">
                <a:solidFill>
                  <a:srgbClr val="353535"/>
                </a:solidFill>
                <a:latin typeface="+mn-lt"/>
                <a:ea typeface="Times New Roman" pitchFamily="18" charset="0"/>
                <a:cs typeface="Arial" pitchFamily="34" charset="0"/>
                <a:sym typeface="Arial" pitchFamily="34" charset="0"/>
              </a:rPr>
              <a:t> назначаются только пациентам </a:t>
            </a:r>
            <a:r>
              <a:rPr lang="ru-RU" sz="2700" b="1" dirty="0">
                <a:solidFill>
                  <a:srgbClr val="353535"/>
                </a:solidFill>
                <a:latin typeface="+mn-lt"/>
                <a:ea typeface="Times New Roman" pitchFamily="18" charset="0"/>
                <a:cs typeface="Arial" pitchFamily="34" charset="0"/>
                <a:sym typeface="Arial" pitchFamily="34" charset="0"/>
              </a:rPr>
              <a:t>с признаками </a:t>
            </a:r>
            <a:r>
              <a:rPr lang="ru-RU" sz="2700" b="1" dirty="0" err="1">
                <a:solidFill>
                  <a:srgbClr val="353535"/>
                </a:solidFill>
                <a:latin typeface="+mn-lt"/>
                <a:ea typeface="Times New Roman" pitchFamily="18" charset="0"/>
                <a:cs typeface="Arial" pitchFamily="34" charset="0"/>
                <a:sym typeface="Arial" pitchFamily="34" charset="0"/>
              </a:rPr>
              <a:t>цитокинового</a:t>
            </a:r>
            <a:r>
              <a:rPr lang="ru-RU" sz="2700" b="1" dirty="0">
                <a:solidFill>
                  <a:srgbClr val="353535"/>
                </a:solidFill>
                <a:latin typeface="+mn-lt"/>
                <a:ea typeface="Times New Roman" pitchFamily="18" charset="0"/>
                <a:cs typeface="Arial" pitchFamily="34" charset="0"/>
                <a:sym typeface="Arial" pitchFamily="34" charset="0"/>
              </a:rPr>
              <a:t> шторма;</a:t>
            </a:r>
          </a:p>
          <a:p>
            <a:pPr marL="360000" indent="-360000" eaLnBrk="1" fontAlgn="ctr">
              <a:spcBef>
                <a:spcPts val="600"/>
              </a:spcBef>
              <a:buClr>
                <a:srgbClr val="00B050"/>
              </a:buClr>
              <a:buSzPct val="125000"/>
              <a:buFont typeface="Arial" pitchFamily="34" charset="0"/>
              <a:buChar char="•"/>
            </a:pPr>
            <a:r>
              <a:rPr lang="ru-RU" sz="2700" dirty="0">
                <a:solidFill>
                  <a:srgbClr val="353535"/>
                </a:solidFill>
                <a:latin typeface="+mn-lt"/>
                <a:ea typeface="Times New Roman" pitchFamily="18" charset="0"/>
                <a:cs typeface="Arial" pitchFamily="34" charset="0"/>
                <a:sym typeface="Arial" pitchFamily="34" charset="0"/>
              </a:rPr>
              <a:t>назначение </a:t>
            </a:r>
            <a:r>
              <a:rPr lang="ru-RU" sz="2700" b="1" dirty="0">
                <a:solidFill>
                  <a:srgbClr val="353535"/>
                </a:solidFill>
                <a:latin typeface="+mn-lt"/>
                <a:ea typeface="Times New Roman" pitchFamily="18" charset="0"/>
                <a:cs typeface="Arial" pitchFamily="34" charset="0"/>
                <a:sym typeface="Arial" pitchFamily="34" charset="0"/>
              </a:rPr>
              <a:t>гепарина всем госпитализированным </a:t>
            </a:r>
            <a:r>
              <a:rPr lang="ru-RU" sz="2700" dirty="0">
                <a:solidFill>
                  <a:srgbClr val="353535"/>
                </a:solidFill>
                <a:latin typeface="+mn-lt"/>
                <a:ea typeface="Times New Roman" pitchFamily="18" charset="0"/>
                <a:cs typeface="Arial" pitchFamily="34" charset="0"/>
                <a:sym typeface="Arial" pitchFamily="34" charset="0"/>
              </a:rPr>
              <a:t>пациентам*;</a:t>
            </a:r>
          </a:p>
          <a:p>
            <a:pPr marL="360000" indent="-360000" eaLnBrk="1" fontAlgn="ctr">
              <a:spcBef>
                <a:spcPts val="600"/>
              </a:spcBef>
              <a:buClr>
                <a:srgbClr val="00B050"/>
              </a:buClr>
              <a:buSzPct val="125000"/>
              <a:buFont typeface="Arial" pitchFamily="34" charset="0"/>
              <a:buChar char="•"/>
            </a:pPr>
            <a:r>
              <a:rPr lang="ru-RU" sz="2700" b="1" dirty="0">
                <a:solidFill>
                  <a:srgbClr val="353535"/>
                </a:solidFill>
                <a:latin typeface="+mn-lt"/>
                <a:ea typeface="Times New Roman" pitchFamily="18" charset="0"/>
                <a:cs typeface="Arial" pitchFamily="34" charset="0"/>
                <a:sym typeface="Arial" pitchFamily="34" charset="0"/>
              </a:rPr>
              <a:t>ингибиторы ИЛ-6 и ИЛ-1 </a:t>
            </a:r>
            <a:r>
              <a:rPr lang="ru-RU" sz="2700" dirty="0">
                <a:solidFill>
                  <a:srgbClr val="353535"/>
                </a:solidFill>
                <a:latin typeface="+mn-lt"/>
                <a:ea typeface="Times New Roman" pitchFamily="18" charset="0"/>
                <a:cs typeface="Arial" pitchFamily="34" charset="0"/>
                <a:sym typeface="Arial" pitchFamily="34" charset="0"/>
              </a:rPr>
              <a:t>применяются для </a:t>
            </a:r>
            <a:r>
              <a:rPr lang="ru-RU" sz="2700" b="1" dirty="0">
                <a:solidFill>
                  <a:srgbClr val="353535"/>
                </a:solidFill>
                <a:latin typeface="+mn-lt"/>
                <a:ea typeface="Times New Roman" pitchFamily="18" charset="0"/>
                <a:cs typeface="Arial" pitchFamily="34" charset="0"/>
                <a:sym typeface="Arial" pitchFamily="34" charset="0"/>
              </a:rPr>
              <a:t>лечения критических форм </a:t>
            </a:r>
            <a:r>
              <a:rPr lang="ru-RU" sz="2700" dirty="0">
                <a:solidFill>
                  <a:srgbClr val="353535"/>
                </a:solidFill>
                <a:latin typeface="+mn-lt"/>
                <a:ea typeface="Times New Roman" pitchFamily="18" charset="0"/>
                <a:cs typeface="Arial" pitchFamily="34" charset="0"/>
                <a:sym typeface="Arial" pitchFamily="34" charset="0"/>
              </a:rPr>
              <a:t/>
            </a:r>
            <a:br>
              <a:rPr lang="ru-RU" sz="2700" dirty="0">
                <a:solidFill>
                  <a:srgbClr val="353535"/>
                </a:solidFill>
                <a:latin typeface="+mn-lt"/>
                <a:ea typeface="Times New Roman" pitchFamily="18" charset="0"/>
                <a:cs typeface="Arial" pitchFamily="34" charset="0"/>
                <a:sym typeface="Arial" pitchFamily="34" charset="0"/>
              </a:rPr>
            </a:br>
            <a:r>
              <a:rPr lang="ru-RU" sz="2700" dirty="0">
                <a:solidFill>
                  <a:srgbClr val="353535"/>
                </a:solidFill>
                <a:latin typeface="+mn-lt"/>
                <a:ea typeface="Times New Roman" pitchFamily="18" charset="0"/>
                <a:cs typeface="Arial" pitchFamily="34" charset="0"/>
                <a:sym typeface="Arial" pitchFamily="34" charset="0"/>
              </a:rPr>
              <a:t>COVID-19;</a:t>
            </a:r>
          </a:p>
          <a:p>
            <a:pPr marL="360000" indent="-360000" eaLnBrk="1" fontAlgn="ctr">
              <a:spcBef>
                <a:spcPts val="600"/>
              </a:spcBef>
              <a:buClr>
                <a:srgbClr val="00B050"/>
              </a:buClr>
              <a:buSzPct val="125000"/>
              <a:buFont typeface="Arial" pitchFamily="34" charset="0"/>
              <a:buChar char="•"/>
            </a:pPr>
            <a:r>
              <a:rPr lang="ru-RU" sz="2700" dirty="0">
                <a:solidFill>
                  <a:srgbClr val="353535"/>
                </a:solidFill>
                <a:latin typeface="+mn-lt"/>
                <a:ea typeface="Times New Roman" pitchFamily="18" charset="0"/>
                <a:cs typeface="Arial" pitchFamily="34" charset="0"/>
                <a:sym typeface="Arial" pitchFamily="34" charset="0"/>
              </a:rPr>
              <a:t>при </a:t>
            </a:r>
            <a:r>
              <a:rPr lang="ru-RU" sz="2700" b="1" dirty="0">
                <a:solidFill>
                  <a:srgbClr val="353535"/>
                </a:solidFill>
                <a:latin typeface="+mn-lt"/>
                <a:ea typeface="Times New Roman" pitchFamily="18" charset="0"/>
                <a:cs typeface="Arial" pitchFamily="34" charset="0"/>
                <a:sym typeface="Arial" pitchFamily="34" charset="0"/>
              </a:rPr>
              <a:t>среднетяжелой форме пневмонии </a:t>
            </a:r>
            <a:r>
              <a:rPr lang="ru-RU" sz="2700" dirty="0">
                <a:solidFill>
                  <a:srgbClr val="353535"/>
                </a:solidFill>
                <a:latin typeface="+mn-lt"/>
                <a:ea typeface="Times New Roman" pitchFamily="18" charset="0"/>
                <a:cs typeface="Arial" pitchFamily="34" charset="0"/>
                <a:sym typeface="Arial" pitchFamily="34" charset="0"/>
              </a:rPr>
              <a:t>возможно назначение ингибиторов </a:t>
            </a:r>
            <a:r>
              <a:rPr lang="ru-RU" sz="2700" b="1" dirty="0" err="1">
                <a:solidFill>
                  <a:srgbClr val="353535"/>
                </a:solidFill>
                <a:latin typeface="+mn-lt"/>
                <a:ea typeface="Times New Roman" pitchFamily="18" charset="0"/>
                <a:cs typeface="Arial" pitchFamily="34" charset="0"/>
                <a:sym typeface="Arial" pitchFamily="34" charset="0"/>
              </a:rPr>
              <a:t>янус‑киназ</a:t>
            </a:r>
            <a:r>
              <a:rPr lang="ru-RU" sz="2700" b="1" dirty="0">
                <a:solidFill>
                  <a:srgbClr val="353535"/>
                </a:solidFill>
                <a:latin typeface="+mn-lt"/>
                <a:ea typeface="Times New Roman" pitchFamily="18" charset="0"/>
                <a:cs typeface="Arial" pitchFamily="34" charset="0"/>
                <a:sym typeface="Arial" pitchFamily="34" charset="0"/>
              </a:rPr>
              <a:t> и ИЛ-6</a:t>
            </a:r>
            <a:r>
              <a:rPr lang="ru-RU" sz="2700" dirty="0">
                <a:solidFill>
                  <a:srgbClr val="353535"/>
                </a:solidFill>
                <a:latin typeface="+mn-lt"/>
                <a:ea typeface="Times New Roman" pitchFamily="18" charset="0"/>
                <a:cs typeface="Arial" pitchFamily="34" charset="0"/>
                <a:sym typeface="Arial" pitchFamily="34" charset="0"/>
              </a:rPr>
              <a:t>;</a:t>
            </a:r>
          </a:p>
          <a:p>
            <a:pPr marL="360000" indent="-360000" eaLnBrk="1" fontAlgn="ctr">
              <a:spcBef>
                <a:spcPts val="600"/>
              </a:spcBef>
              <a:buClr>
                <a:srgbClr val="00B050"/>
              </a:buClr>
              <a:buSzPct val="125000"/>
              <a:buFont typeface="Arial" pitchFamily="34" charset="0"/>
              <a:buChar char="•"/>
            </a:pPr>
            <a:r>
              <a:rPr lang="ru-RU" sz="2700" dirty="0">
                <a:latin typeface="+mn-lt"/>
                <a:ea typeface="Times New Roman" pitchFamily="18" charset="0"/>
                <a:cs typeface="Arial" pitchFamily="34" charset="0"/>
                <a:sym typeface="Arial" pitchFamily="34" charset="0"/>
              </a:rPr>
              <a:t>достаточное количество жидкости; </a:t>
            </a:r>
            <a:r>
              <a:rPr lang="en-US" sz="2700" dirty="0">
                <a:latin typeface="+mn-lt"/>
                <a:ea typeface="Times New Roman" pitchFamily="18" charset="0"/>
                <a:cs typeface="Arial" pitchFamily="34" charset="0"/>
                <a:sym typeface="Arial" pitchFamily="34" charset="0"/>
              </a:rPr>
              <a:t/>
            </a:r>
            <a:br>
              <a:rPr lang="en-US" sz="2700" dirty="0">
                <a:latin typeface="+mn-lt"/>
                <a:ea typeface="Times New Roman" pitchFamily="18" charset="0"/>
                <a:cs typeface="Arial" pitchFamily="34" charset="0"/>
                <a:sym typeface="Arial" pitchFamily="34" charset="0"/>
              </a:rPr>
            </a:br>
            <a:r>
              <a:rPr lang="ru-RU" sz="2700" dirty="0">
                <a:latin typeface="+mn-lt"/>
                <a:ea typeface="Times New Roman" pitchFamily="18" charset="0"/>
                <a:cs typeface="Arial" pitchFamily="34" charset="0"/>
                <a:sym typeface="Arial" pitchFamily="34" charset="0"/>
              </a:rPr>
              <a:t>при выраженной интоксикации показаны </a:t>
            </a:r>
            <a:r>
              <a:rPr lang="ru-RU" sz="2700" dirty="0" err="1">
                <a:latin typeface="+mn-lt"/>
                <a:ea typeface="Times New Roman" pitchFamily="18" charset="0"/>
                <a:cs typeface="Arial" pitchFamily="34" charset="0"/>
                <a:sym typeface="Arial" pitchFamily="34" charset="0"/>
              </a:rPr>
              <a:t>энтеросорбенты</a:t>
            </a:r>
            <a:r>
              <a:rPr lang="ru-RU" sz="2700" dirty="0">
                <a:latin typeface="+mn-lt"/>
                <a:ea typeface="Times New Roman" pitchFamily="18" charset="0"/>
                <a:cs typeface="Arial" pitchFamily="34" charset="0"/>
                <a:sym typeface="Arial" pitchFamily="34" charset="0"/>
              </a:rPr>
              <a:t>; </a:t>
            </a:r>
          </a:p>
          <a:p>
            <a:pPr marL="360000" indent="-360000" eaLnBrk="1" fontAlgn="ctr">
              <a:spcBef>
                <a:spcPts val="600"/>
              </a:spcBef>
              <a:buClr>
                <a:srgbClr val="00B050"/>
              </a:buClr>
              <a:buSzPct val="125000"/>
              <a:buFont typeface="Arial" pitchFamily="34" charset="0"/>
              <a:buChar char="•"/>
            </a:pPr>
            <a:r>
              <a:rPr lang="ru-RU" sz="2700" dirty="0" err="1">
                <a:latin typeface="+mn-lt"/>
                <a:ea typeface="Times New Roman" pitchFamily="18" charset="0"/>
                <a:cs typeface="Arial" pitchFamily="34" charset="0"/>
                <a:sym typeface="Arial" pitchFamily="34" charset="0"/>
              </a:rPr>
              <a:t>инфузионная</a:t>
            </a:r>
            <a:r>
              <a:rPr lang="ru-RU" sz="2700" dirty="0">
                <a:latin typeface="+mn-lt"/>
                <a:ea typeface="Times New Roman" pitchFamily="18" charset="0"/>
                <a:cs typeface="Arial" pitchFamily="34" charset="0"/>
                <a:sym typeface="Arial" pitchFamily="34" charset="0"/>
              </a:rPr>
              <a:t> терапия на фоне форсированного диуреза у пациентов в тяжелом состоянии (с осторожностью);</a:t>
            </a:r>
          </a:p>
          <a:p>
            <a:pPr marL="360000" indent="-360000" eaLnBrk="1" fontAlgn="ctr">
              <a:spcBef>
                <a:spcPts val="600"/>
              </a:spcBef>
              <a:buClr>
                <a:srgbClr val="00B050"/>
              </a:buClr>
              <a:buSzPct val="125000"/>
              <a:buFont typeface="Arial" pitchFamily="34" charset="0"/>
              <a:buChar char="•"/>
            </a:pPr>
            <a:r>
              <a:rPr lang="ru-RU" sz="2700" dirty="0">
                <a:latin typeface="+mn-lt"/>
                <a:ea typeface="Times New Roman" pitchFamily="18" charset="0"/>
                <a:cs typeface="Arial" pitchFamily="34" charset="0"/>
                <a:sym typeface="Arial" pitchFamily="34" charset="0"/>
              </a:rPr>
              <a:t>при необходимости зондовое питание с</a:t>
            </a:r>
            <a:r>
              <a:rPr lang="ru-RU" sz="2700" dirty="0">
                <a:ea typeface="Times New Roman" pitchFamily="18" charset="0"/>
                <a:cs typeface="Arial" pitchFamily="34" charset="0"/>
                <a:sym typeface="Arial" pitchFamily="34" charset="0"/>
              </a:rPr>
              <a:t> </a:t>
            </a:r>
            <a:r>
              <a:rPr lang="ru-RU" sz="2700" dirty="0">
                <a:latin typeface="+mn-lt"/>
                <a:ea typeface="Times New Roman" pitchFamily="18" charset="0"/>
                <a:cs typeface="Arial" pitchFamily="34" charset="0"/>
                <a:sym typeface="Arial" pitchFamily="34" charset="0"/>
              </a:rPr>
              <a:t>использованием стандартных и</a:t>
            </a:r>
            <a:r>
              <a:rPr lang="ru-RU" sz="2700" dirty="0">
                <a:ea typeface="Times New Roman" pitchFamily="18" charset="0"/>
                <a:cs typeface="Arial" pitchFamily="34" charset="0"/>
                <a:sym typeface="Arial" pitchFamily="34" charset="0"/>
              </a:rPr>
              <a:t> </a:t>
            </a:r>
            <a:r>
              <a:rPr lang="ru-RU" sz="2700" dirty="0" err="1">
                <a:latin typeface="+mn-lt"/>
                <a:ea typeface="Times New Roman" pitchFamily="18" charset="0"/>
                <a:cs typeface="Arial" pitchFamily="34" charset="0"/>
                <a:sym typeface="Arial" pitchFamily="34" charset="0"/>
              </a:rPr>
              <a:t>полуэлементарных</a:t>
            </a:r>
            <a:r>
              <a:rPr lang="ru-RU" sz="2700" dirty="0">
                <a:latin typeface="+mn-lt"/>
                <a:ea typeface="Times New Roman" pitchFamily="18" charset="0"/>
                <a:cs typeface="Arial" pitchFamily="34" charset="0"/>
                <a:sym typeface="Arial" pitchFamily="34" charset="0"/>
              </a:rPr>
              <a:t> смесей;</a:t>
            </a:r>
          </a:p>
          <a:p>
            <a:pPr marL="360000" indent="-360000" eaLnBrk="1" fontAlgn="ctr">
              <a:spcBef>
                <a:spcPts val="600"/>
              </a:spcBef>
              <a:buClr>
                <a:srgbClr val="00B050"/>
              </a:buClr>
              <a:buSzPct val="125000"/>
              <a:buFont typeface="Arial" pitchFamily="34" charset="0"/>
              <a:buChar char="•"/>
            </a:pPr>
            <a:r>
              <a:rPr lang="ru-RU" sz="2700" dirty="0" err="1">
                <a:latin typeface="+mn-lt"/>
                <a:ea typeface="Times New Roman" pitchFamily="18" charset="0"/>
                <a:cs typeface="Arial" pitchFamily="34" charset="0"/>
                <a:sym typeface="Arial" pitchFamily="34" charset="0"/>
              </a:rPr>
              <a:t>мукоактивные</a:t>
            </a:r>
            <a:r>
              <a:rPr lang="ru-RU" sz="2700" dirty="0">
                <a:latin typeface="+mn-lt"/>
                <a:ea typeface="Times New Roman" pitchFamily="18" charset="0"/>
                <a:cs typeface="Arial" pitchFamily="34" charset="0"/>
                <a:sym typeface="Arial" pitchFamily="34" charset="0"/>
              </a:rPr>
              <a:t> препараты с целью улучшения отхождения мокроты;</a:t>
            </a:r>
          </a:p>
          <a:p>
            <a:pPr marL="360000" indent="-360000" eaLnBrk="1" fontAlgn="ctr">
              <a:spcBef>
                <a:spcPts val="600"/>
              </a:spcBef>
              <a:buClr>
                <a:srgbClr val="00B050"/>
              </a:buClr>
              <a:buSzPct val="125000"/>
              <a:buFont typeface="Arial" pitchFamily="34" charset="0"/>
              <a:buChar char="•"/>
            </a:pPr>
            <a:r>
              <a:rPr lang="ru-RU" sz="2700" dirty="0" err="1">
                <a:latin typeface="+mn-lt"/>
                <a:ea typeface="Times New Roman" pitchFamily="18" charset="0"/>
                <a:cs typeface="Arial" pitchFamily="34" charset="0"/>
                <a:sym typeface="Arial" pitchFamily="34" charset="0"/>
              </a:rPr>
              <a:t>бронхолитическая</a:t>
            </a:r>
            <a:r>
              <a:rPr lang="ru-RU" sz="2700" dirty="0">
                <a:latin typeface="+mn-lt"/>
                <a:ea typeface="Times New Roman" pitchFamily="18" charset="0"/>
                <a:cs typeface="Arial" pitchFamily="34" charset="0"/>
                <a:sym typeface="Arial" pitchFamily="34" charset="0"/>
              </a:rPr>
              <a:t> </a:t>
            </a:r>
            <a:r>
              <a:rPr lang="en-US" sz="2700" dirty="0">
                <a:latin typeface="+mn-lt"/>
                <a:ea typeface="Times New Roman" pitchFamily="18" charset="0"/>
                <a:cs typeface="Arial" pitchFamily="34" charset="0"/>
                <a:sym typeface="Arial" pitchFamily="34" charset="0"/>
              </a:rPr>
              <a:t/>
            </a:r>
            <a:br>
              <a:rPr lang="en-US" sz="2700" dirty="0">
                <a:latin typeface="+mn-lt"/>
                <a:ea typeface="Times New Roman" pitchFamily="18" charset="0"/>
                <a:cs typeface="Arial" pitchFamily="34" charset="0"/>
                <a:sym typeface="Arial" pitchFamily="34" charset="0"/>
              </a:rPr>
            </a:br>
            <a:r>
              <a:rPr lang="ru-RU" sz="2700" dirty="0">
                <a:latin typeface="+mn-lt"/>
                <a:ea typeface="Times New Roman" pitchFamily="18" charset="0"/>
                <a:cs typeface="Arial" pitchFamily="34" charset="0"/>
                <a:sym typeface="Arial" pitchFamily="34" charset="0"/>
              </a:rPr>
              <a:t>ингаляционная терапия </a:t>
            </a:r>
            <a:r>
              <a:rPr lang="ru-RU" sz="2700" dirty="0" err="1">
                <a:latin typeface="+mn-lt"/>
                <a:ea typeface="Times New Roman" pitchFamily="18" charset="0"/>
                <a:cs typeface="Arial" pitchFamily="34" charset="0"/>
                <a:sym typeface="Arial" pitchFamily="34" charset="0"/>
              </a:rPr>
              <a:t>бронхообструктивного</a:t>
            </a:r>
            <a:r>
              <a:rPr lang="ru-RU" sz="2700" dirty="0">
                <a:latin typeface="+mn-lt"/>
                <a:ea typeface="Times New Roman" pitchFamily="18" charset="0"/>
                <a:cs typeface="Arial" pitchFamily="34" charset="0"/>
                <a:sym typeface="Arial" pitchFamily="34" charset="0"/>
              </a:rPr>
              <a:t> синдрома.</a:t>
            </a:r>
          </a:p>
        </p:txBody>
      </p:sp>
      <p:sp>
        <p:nvSpPr>
          <p:cNvPr id="15" name="TextBox 77"/>
          <p:cNvSpPr/>
          <p:nvPr/>
        </p:nvSpPr>
        <p:spPr>
          <a:xfrm>
            <a:off x="814388" y="15088965"/>
            <a:ext cx="15828962" cy="29495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0" tIns="0" rIns="0" bIns="0" compatLnSpc="0">
            <a:spAutoFit/>
          </a:bodyPr>
          <a:lstStyle/>
          <a:p>
            <a:pPr defTabSz="2101265" eaLnBrk="1" fontAlgn="auto">
              <a:spcBef>
                <a:spcPts val="0"/>
              </a:spcBef>
              <a:spcAft>
                <a:spcPts val="0"/>
              </a:spcAft>
              <a:defRPr sz="3200"/>
            </a:pPr>
            <a:r>
              <a:rPr lang="ru-RU" sz="2000" kern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itchFamily="34"/>
                <a:ea typeface="Helvetica" pitchFamily="2"/>
                <a:cs typeface="Arial" pitchFamily="34"/>
                <a:sym typeface="Open Sans"/>
              </a:rPr>
              <a:t>*При отсутствии абсолютных противопоказаний, дозы препаратов гепарина представлены в Приложении 9 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Объект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78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77"/>
          <p:cNvSpPr txBox="1"/>
          <p:nvPr/>
        </p:nvSpPr>
        <p:spPr>
          <a:xfrm>
            <a:off x="2509619" y="621642"/>
            <a:ext cx="16122650" cy="132959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90000"/>
              </a:lnSpc>
            </a:pPr>
            <a:r>
              <a:rPr lang="ru-RU" sz="4800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Клиническое использование </a:t>
            </a:r>
            <a:r>
              <a:rPr lang="ru-RU" sz="4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плазмы </a:t>
            </a:r>
            <a:r>
              <a:rPr lang="ru-RU" sz="4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антиковидной</a:t>
            </a:r>
            <a:r>
              <a:rPr lang="ru-RU" sz="4800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, патоген-редуцированной</a:t>
            </a:r>
          </a:p>
        </p:txBody>
      </p:sp>
      <p:cxnSp>
        <p:nvCxnSpPr>
          <p:cNvPr id="34" name="Straight Connector 33"/>
          <p:cNvCxnSpPr>
            <a:cxnSpLocks/>
          </p:cNvCxnSpPr>
          <p:nvPr/>
        </p:nvCxnSpPr>
        <p:spPr>
          <a:xfrm>
            <a:off x="876300" y="2162033"/>
            <a:ext cx="9438132" cy="0"/>
          </a:xfrm>
          <a:prstGeom prst="line">
            <a:avLst/>
          </a:prstGeom>
          <a:noFill/>
          <a:ln w="190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Straight Connector 34"/>
          <p:cNvCxnSpPr>
            <a:cxnSpLocks/>
          </p:cNvCxnSpPr>
          <p:nvPr/>
        </p:nvCxnSpPr>
        <p:spPr>
          <a:xfrm>
            <a:off x="876300" y="2135336"/>
            <a:ext cx="3263901" cy="0"/>
          </a:xfrm>
          <a:prstGeom prst="line">
            <a:avLst/>
          </a:prstGeom>
          <a:noFill/>
          <a:ln w="73025" cap="flat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TextBox 77"/>
          <p:cNvSpPr txBox="1"/>
          <p:nvPr/>
        </p:nvSpPr>
        <p:spPr>
          <a:xfrm>
            <a:off x="876300" y="696913"/>
            <a:ext cx="2679700" cy="55403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90000"/>
              </a:lnSpc>
            </a:pPr>
            <a:r>
              <a:rPr lang="ru-RU" b="1" dirty="0">
                <a:solidFill>
                  <a:srgbClr val="353535"/>
                </a:solidFill>
                <a:latin typeface="Arial" pitchFamily="34" charset="0"/>
                <a:cs typeface="Arial" pitchFamily="34" charset="0"/>
              </a:rPr>
              <a:t>п. 5</a:t>
            </a:r>
            <a:r>
              <a:rPr lang="en-US" b="1" dirty="0">
                <a:solidFill>
                  <a:srgbClr val="353535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b="1" dirty="0">
                <a:solidFill>
                  <a:srgbClr val="353535"/>
                </a:solidFill>
                <a:latin typeface="Arial" pitchFamily="34" charset="0"/>
                <a:cs typeface="Arial" pitchFamily="34" charset="0"/>
              </a:rPr>
              <a:t>1.</a:t>
            </a:r>
          </a:p>
        </p:txBody>
      </p:sp>
      <p:sp>
        <p:nvSpPr>
          <p:cNvPr id="21516" name="Прямоугольник 6"/>
          <p:cNvSpPr>
            <a:spLocks noChangeArrowheads="1"/>
          </p:cNvSpPr>
          <p:nvPr/>
        </p:nvSpPr>
        <p:spPr bwMode="auto">
          <a:xfrm>
            <a:off x="876300" y="2909592"/>
            <a:ext cx="9930227" cy="940250"/>
          </a:xfrm>
          <a:prstGeom prst="snipRound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eaLnBrk="1">
              <a:spcBef>
                <a:spcPts val="1200"/>
              </a:spcBef>
            </a:pPr>
            <a:r>
              <a:rPr lang="ru-RU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Требования к донору*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76298" y="14223486"/>
            <a:ext cx="197485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+mn-lt"/>
              </a:rPr>
              <a:t>*При незначительных изменениях, выявленных в ходе лабораторного обследования донора, решение о допуске к </a:t>
            </a:r>
            <a:r>
              <a:rPr lang="ru-RU" sz="2000" dirty="0" err="1">
                <a:latin typeface="+mn-lt"/>
              </a:rPr>
              <a:t>донации</a:t>
            </a:r>
            <a:r>
              <a:rPr lang="ru-RU" sz="2000" dirty="0">
                <a:latin typeface="+mn-lt"/>
              </a:rPr>
              <a:t> принимается врачом-</a:t>
            </a:r>
            <a:r>
              <a:rPr lang="ru-RU" sz="2000" dirty="0" err="1">
                <a:latin typeface="+mn-lt"/>
              </a:rPr>
              <a:t>трансфузиологом</a:t>
            </a:r>
            <a:r>
              <a:rPr lang="ru-RU" sz="2000" dirty="0">
                <a:latin typeface="+mn-lt"/>
              </a:rPr>
              <a:t> по согласованию с заведующим отделением</a:t>
            </a:r>
          </a:p>
        </p:txBody>
      </p:sp>
      <p:sp>
        <p:nvSpPr>
          <p:cNvPr id="12" name="Прямоугольник 6">
            <a:extLst>
              <a:ext uri="{FF2B5EF4-FFF2-40B4-BE49-F238E27FC236}">
                <a16:creationId xmlns:a16="http://schemas.microsoft.com/office/drawing/2014/main" id="{149BE23F-E318-134A-BECC-5CC6E21CF4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298" y="3820675"/>
            <a:ext cx="9930229" cy="10318488"/>
          </a:xfrm>
          <a:prstGeom prst="rect">
            <a:avLst/>
          </a:prstGeom>
          <a:solidFill>
            <a:srgbClr val="D6EDBD"/>
          </a:solidFill>
          <a:ln w="9525">
            <a:noFill/>
            <a:miter lim="800000"/>
            <a:headEnd/>
            <a:tailEnd/>
          </a:ln>
        </p:spPr>
        <p:txBody>
          <a:bodyPr wrap="square" lIns="180000" tIns="360000" rIns="180000">
            <a:noAutofit/>
          </a:bodyPr>
          <a:lstStyle/>
          <a:p>
            <a:pPr marL="457200" indent="-457200" eaLnBrk="1">
              <a:spcBef>
                <a:spcPts val="4800"/>
              </a:spcBef>
              <a:buFont typeface="Wingdings" pitchFamily="2" charset="2"/>
              <a:buChar char="Ø"/>
            </a:pPr>
            <a:r>
              <a:rPr lang="ru-RU" sz="2700" dirty="0">
                <a:latin typeface="Arial" pitchFamily="34" charset="0"/>
                <a:cs typeface="Arial" pitchFamily="34" charset="0"/>
                <a:sym typeface="Arial" pitchFamily="34" charset="0"/>
              </a:rPr>
              <a:t>возраст 18-55 лет;</a:t>
            </a:r>
          </a:p>
          <a:p>
            <a:pPr marL="457200" indent="-457200" eaLnBrk="1">
              <a:spcBef>
                <a:spcPts val="4800"/>
              </a:spcBef>
              <a:buFont typeface="Wingdings" pitchFamily="2" charset="2"/>
              <a:buChar char="Ø"/>
            </a:pPr>
            <a:r>
              <a:rPr lang="ru-RU" sz="2700" dirty="0">
                <a:latin typeface="Arial" pitchFamily="34" charset="0"/>
                <a:cs typeface="Arial" pitchFamily="34" charset="0"/>
                <a:sym typeface="Arial" pitchFamily="34" charset="0"/>
              </a:rPr>
              <a:t>масса тела более 50 кг;</a:t>
            </a:r>
          </a:p>
          <a:p>
            <a:pPr marL="457200" indent="-457200" eaLnBrk="1">
              <a:spcBef>
                <a:spcPts val="4800"/>
              </a:spcBef>
              <a:buFont typeface="Wingdings" pitchFamily="2" charset="2"/>
              <a:buChar char="Ø"/>
            </a:pPr>
            <a:r>
              <a:rPr lang="ru-RU" sz="2700" dirty="0">
                <a:latin typeface="Arial" pitchFamily="34" charset="0"/>
                <a:cs typeface="Arial" pitchFamily="34" charset="0"/>
                <a:sym typeface="Arial" pitchFamily="34" charset="0"/>
              </a:rPr>
              <a:t>более 14 дней после исчезновения клинических симптомов;</a:t>
            </a:r>
          </a:p>
          <a:p>
            <a:pPr marL="457200" indent="-457200" eaLnBrk="1">
              <a:spcBef>
                <a:spcPts val="4800"/>
              </a:spcBef>
              <a:buFont typeface="Wingdings" pitchFamily="2" charset="2"/>
              <a:buChar char="Ø"/>
            </a:pPr>
            <a:r>
              <a:rPr lang="ru-RU" sz="2700" dirty="0">
                <a:latin typeface="Arial" pitchFamily="34" charset="0"/>
                <a:cs typeface="Arial" pitchFamily="34" charset="0"/>
                <a:sym typeface="Arial" pitchFamily="34" charset="0"/>
              </a:rPr>
              <a:t>двукратный отрицательный результат исследования </a:t>
            </a:r>
            <a:br>
              <a:rPr lang="ru-RU" sz="2700" dirty="0"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ru-RU" sz="2700" dirty="0">
                <a:latin typeface="Arial" pitchFamily="34" charset="0"/>
                <a:cs typeface="Arial" pitchFamily="34" charset="0"/>
                <a:sym typeface="Arial" pitchFamily="34" charset="0"/>
              </a:rPr>
              <a:t>на наличие РНК SARS-CoV-2 в </a:t>
            </a:r>
            <a:r>
              <a:rPr lang="ru-RU" sz="2700" dirty="0" err="1">
                <a:latin typeface="Arial" pitchFamily="34" charset="0"/>
                <a:cs typeface="Arial" pitchFamily="34" charset="0"/>
                <a:sym typeface="Arial" pitchFamily="34" charset="0"/>
              </a:rPr>
              <a:t>орофарингеальном</a:t>
            </a:r>
            <a:r>
              <a:rPr lang="ru-RU" sz="2700" dirty="0">
                <a:latin typeface="Arial" pitchFamily="34" charset="0"/>
                <a:cs typeface="Arial" pitchFamily="34" charset="0"/>
                <a:sym typeface="Arial" pitchFamily="34" charset="0"/>
              </a:rPr>
              <a:t> мазке с интервалом от 24 ч;</a:t>
            </a:r>
          </a:p>
          <a:p>
            <a:pPr marL="457200" indent="-457200" eaLnBrk="1">
              <a:spcBef>
                <a:spcPts val="4800"/>
              </a:spcBef>
              <a:buFont typeface="Wingdings" pitchFamily="2" charset="2"/>
              <a:buChar char="Ø"/>
            </a:pPr>
            <a:r>
              <a:rPr lang="ru-RU" sz="2700" dirty="0">
                <a:latin typeface="Arial" pitchFamily="34" charset="0"/>
                <a:cs typeface="Arial" pitchFamily="34" charset="0"/>
                <a:sym typeface="Arial" pitchFamily="34" charset="0"/>
              </a:rPr>
              <a:t>вируснейтрализующая активность плазмы </a:t>
            </a:r>
            <a:br>
              <a:rPr lang="ru-RU" sz="2700" dirty="0"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ru-RU" sz="2700" dirty="0">
                <a:latin typeface="Arial" pitchFamily="34" charset="0"/>
                <a:cs typeface="Arial" pitchFamily="34" charset="0"/>
                <a:sym typeface="Arial" pitchFamily="34" charset="0"/>
              </a:rPr>
              <a:t>в разведении 1:160 (при отсутствии донора </a:t>
            </a:r>
            <a:br>
              <a:rPr lang="ru-RU" sz="2700" dirty="0"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ru-RU" sz="2700" dirty="0">
                <a:latin typeface="Arial" pitchFamily="34" charset="0"/>
                <a:cs typeface="Arial" pitchFamily="34" charset="0"/>
                <a:sym typeface="Arial" pitchFamily="34" charset="0"/>
              </a:rPr>
              <a:t>с необходимым уровнем возможна заготовка </a:t>
            </a:r>
            <a:br>
              <a:rPr lang="ru-RU" sz="2700" dirty="0"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ru-RU" sz="2700" dirty="0">
                <a:latin typeface="Arial" pitchFamily="34" charset="0"/>
                <a:cs typeface="Arial" pitchFamily="34" charset="0"/>
                <a:sym typeface="Arial" pitchFamily="34" charset="0"/>
              </a:rPr>
              <a:t>плазмы с уровнем 1:80);</a:t>
            </a:r>
          </a:p>
          <a:p>
            <a:pPr marL="457200" indent="-457200" eaLnBrk="1">
              <a:spcBef>
                <a:spcPts val="4800"/>
              </a:spcBef>
              <a:buFont typeface="Wingdings" pitchFamily="2" charset="2"/>
              <a:buChar char="Ø"/>
            </a:pPr>
            <a:r>
              <a:rPr lang="ru-RU" sz="2700" dirty="0">
                <a:latin typeface="Arial" pitchFamily="34" charset="0"/>
                <a:cs typeface="Arial" pitchFamily="34" charset="0"/>
                <a:sym typeface="Arial" pitchFamily="34" charset="0"/>
              </a:rPr>
              <a:t>концентрация общего белка крови </a:t>
            </a:r>
            <a:br>
              <a:rPr lang="ru-RU" sz="2700" dirty="0"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ru-RU" sz="2700" dirty="0">
                <a:latin typeface="Arial" pitchFamily="34" charset="0"/>
                <a:cs typeface="Arial" pitchFamily="34" charset="0"/>
                <a:sym typeface="Arial" pitchFamily="34" charset="0"/>
              </a:rPr>
              <a:t>не менее 65 г/л;</a:t>
            </a:r>
          </a:p>
          <a:p>
            <a:pPr marL="457200" indent="-457200" eaLnBrk="1">
              <a:spcBef>
                <a:spcPts val="4800"/>
              </a:spcBef>
              <a:buFont typeface="Wingdings" pitchFamily="2" charset="2"/>
              <a:buChar char="Ø"/>
            </a:pPr>
            <a:r>
              <a:rPr lang="ru-RU" sz="2700" dirty="0">
                <a:latin typeface="Arial" pitchFamily="34" charset="0"/>
                <a:cs typeface="Arial" pitchFamily="34" charset="0"/>
                <a:sym typeface="Arial" pitchFamily="34" charset="0"/>
              </a:rPr>
              <a:t>интервал между </a:t>
            </a:r>
            <a:r>
              <a:rPr lang="ru-RU" sz="2700" dirty="0" err="1">
                <a:latin typeface="Arial" pitchFamily="34" charset="0"/>
                <a:cs typeface="Arial" pitchFamily="34" charset="0"/>
                <a:sym typeface="Arial" pitchFamily="34" charset="0"/>
              </a:rPr>
              <a:t>донациями</a:t>
            </a:r>
            <a:r>
              <a:rPr lang="ru-RU" sz="2700" dirty="0">
                <a:latin typeface="Arial" pitchFamily="34" charset="0"/>
                <a:cs typeface="Arial" pitchFamily="34" charset="0"/>
                <a:sym typeface="Arial" pitchFamily="34" charset="0"/>
              </a:rPr>
              <a:t> не менее 14 дней.</a:t>
            </a:r>
            <a:endParaRPr lang="ru-RU" sz="2700" b="1" dirty="0"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19" name="Прямоугольник 6">
            <a:extLst>
              <a:ext uri="{FF2B5EF4-FFF2-40B4-BE49-F238E27FC236}">
                <a16:creationId xmlns:a16="http://schemas.microsoft.com/office/drawing/2014/main" id="{17096093-63E4-0742-97CC-100556855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69273" y="2909592"/>
            <a:ext cx="9659896" cy="1455374"/>
          </a:xfrm>
          <a:prstGeom prst="snipRound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eaLnBrk="1">
              <a:spcBef>
                <a:spcPts val="1200"/>
              </a:spcBef>
            </a:pPr>
            <a:r>
              <a:rPr lang="ru-RU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Показания к клиническому использованию </a:t>
            </a:r>
            <a:r>
              <a:rPr lang="ru-RU" sz="3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антиковидной</a:t>
            </a:r>
            <a:r>
              <a:rPr lang="ru-RU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плазмы</a:t>
            </a:r>
          </a:p>
        </p:txBody>
      </p:sp>
      <p:sp>
        <p:nvSpPr>
          <p:cNvPr id="21" name="Прямоугольник 6">
            <a:extLst>
              <a:ext uri="{FF2B5EF4-FFF2-40B4-BE49-F238E27FC236}">
                <a16:creationId xmlns:a16="http://schemas.microsoft.com/office/drawing/2014/main" id="{9F16F1EB-17FC-DA41-9832-D8BD396BD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69272" y="4370978"/>
            <a:ext cx="9659897" cy="50812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180000" tIns="360000" rIns="180000">
            <a:noAutofit/>
          </a:bodyPr>
          <a:lstStyle/>
          <a:p>
            <a:pPr algn="ctr" eaLnBrk="1">
              <a:spcBef>
                <a:spcPts val="1200"/>
              </a:spcBef>
            </a:pPr>
            <a:r>
              <a:rPr lang="ru-RU" sz="2700" b="1" dirty="0">
                <a:latin typeface="Arial" pitchFamily="34" charset="0"/>
                <a:cs typeface="Arial" pitchFamily="34" charset="0"/>
                <a:sym typeface="Arial" pitchFamily="34" charset="0"/>
              </a:rPr>
              <a:t>Клинические симптомы </a:t>
            </a:r>
          </a:p>
          <a:p>
            <a:pPr marL="514350" indent="-514350" eaLnBrk="1">
              <a:spcBef>
                <a:spcPts val="600"/>
              </a:spcBef>
              <a:buAutoNum type="arabicPeriod"/>
            </a:pPr>
            <a:r>
              <a:rPr lang="ru-RU" sz="2700" dirty="0">
                <a:latin typeface="Arial" pitchFamily="34" charset="0"/>
                <a:cs typeface="Arial" pitchFamily="34" charset="0"/>
                <a:sym typeface="Arial" pitchFamily="34" charset="0"/>
              </a:rPr>
              <a:t>от 3 до 7 дней  </a:t>
            </a:r>
          </a:p>
          <a:p>
            <a:pPr marL="640080" indent="-365760" eaLnBrk="1">
              <a:spcBef>
                <a:spcPts val="600"/>
              </a:spcBef>
              <a:buFontTx/>
              <a:buChar char="-"/>
            </a:pPr>
            <a:r>
              <a:rPr lang="ru-RU" sz="2700" dirty="0">
                <a:latin typeface="Arial" pitchFamily="34" charset="0"/>
                <a:cs typeface="Arial" pitchFamily="34" charset="0"/>
                <a:sym typeface="Arial" pitchFamily="34" charset="0"/>
              </a:rPr>
              <a:t>при тяжелом состоянии пациента с положительным результатом лабораторного исследования на РНК SARS-CoV-2;</a:t>
            </a:r>
          </a:p>
          <a:p>
            <a:pPr marL="640080" indent="-365760" eaLnBrk="1">
              <a:spcBef>
                <a:spcPts val="600"/>
              </a:spcBef>
              <a:buFontTx/>
              <a:buChar char="-"/>
            </a:pPr>
            <a:r>
              <a:rPr lang="ru-RU" sz="2700" dirty="0">
                <a:latin typeface="Arial" pitchFamily="34" charset="0"/>
                <a:cs typeface="Arial" pitchFamily="34" charset="0"/>
                <a:sym typeface="Arial" pitchFamily="34" charset="0"/>
              </a:rPr>
              <a:t>при средняя степень тяжести с проявлениями ОРДС.</a:t>
            </a:r>
          </a:p>
          <a:p>
            <a:pPr eaLnBrk="1">
              <a:spcBef>
                <a:spcPts val="600"/>
              </a:spcBef>
            </a:pPr>
            <a:r>
              <a:rPr lang="ru-RU" sz="2700" dirty="0">
                <a:latin typeface="Arial" pitchFamily="34" charset="0"/>
                <a:cs typeface="Arial" pitchFamily="34" charset="0"/>
                <a:sym typeface="Arial" pitchFamily="34" charset="0"/>
              </a:rPr>
              <a:t>2.   более 21 дня </a:t>
            </a:r>
          </a:p>
          <a:p>
            <a:pPr marL="640080" indent="-365760" eaLnBrk="1">
              <a:spcBef>
                <a:spcPts val="600"/>
              </a:spcBef>
            </a:pPr>
            <a:r>
              <a:rPr lang="ru-RU" sz="2700" dirty="0">
                <a:latin typeface="Arial" pitchFamily="34" charset="0"/>
                <a:cs typeface="Arial" pitchFamily="34" charset="0"/>
                <a:sym typeface="Arial" pitchFamily="34" charset="0"/>
              </a:rPr>
              <a:t>    при неэффективности проводимой терапии</a:t>
            </a:r>
            <a:r>
              <a:rPr lang="en-US" sz="2700" dirty="0"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br>
              <a:rPr lang="en-US" sz="2700" dirty="0"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ru-RU" sz="2700" dirty="0">
                <a:latin typeface="Arial" pitchFamily="34" charset="0"/>
                <a:cs typeface="Arial" pitchFamily="34" charset="0"/>
                <a:sym typeface="Arial" pitchFamily="34" charset="0"/>
              </a:rPr>
              <a:t>и положительном результате  исследования</a:t>
            </a:r>
            <a:r>
              <a:rPr lang="en-US" sz="2700" dirty="0"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ru-RU" sz="2700" dirty="0">
                <a:latin typeface="Arial" pitchFamily="34" charset="0"/>
                <a:cs typeface="Arial" pitchFamily="34" charset="0"/>
                <a:sym typeface="Arial" pitchFamily="34" charset="0"/>
              </a:rPr>
              <a:t>на РНК</a:t>
            </a:r>
            <a:r>
              <a:rPr lang="en-US" sz="2700" dirty="0">
                <a:latin typeface="Arial" pitchFamily="34" charset="0"/>
                <a:cs typeface="Arial" pitchFamily="34" charset="0"/>
                <a:sym typeface="Arial" pitchFamily="34" charset="0"/>
              </a:rPr>
              <a:t/>
            </a:r>
            <a:br>
              <a:rPr lang="en-US" sz="2700" dirty="0"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ru-RU" sz="2700" dirty="0">
                <a:latin typeface="Arial" pitchFamily="34" charset="0"/>
                <a:cs typeface="Arial" pitchFamily="34" charset="0"/>
                <a:sym typeface="Arial" pitchFamily="34" charset="0"/>
              </a:rPr>
              <a:t>SARS-CoV-2.</a:t>
            </a:r>
          </a:p>
        </p:txBody>
      </p:sp>
      <p:sp>
        <p:nvSpPr>
          <p:cNvPr id="22" name="Прямоугольник 6">
            <a:extLst>
              <a:ext uri="{FF2B5EF4-FFF2-40B4-BE49-F238E27FC236}">
                <a16:creationId xmlns:a16="http://schemas.microsoft.com/office/drawing/2014/main" id="{7835C619-CC2E-7D4D-848D-84F7FFD46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69273" y="9807349"/>
            <a:ext cx="9659896" cy="1455374"/>
          </a:xfrm>
          <a:prstGeom prst="snipRoundRect">
            <a:avLst/>
          </a:prstGeom>
          <a:solidFill>
            <a:srgbClr val="FE3D3B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eaLnBrk="1">
              <a:spcBef>
                <a:spcPts val="1200"/>
              </a:spcBef>
            </a:pPr>
            <a:r>
              <a:rPr lang="ru-RU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Противопоказания к клиническому использованию </a:t>
            </a:r>
            <a:r>
              <a:rPr lang="ru-RU" sz="3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антиковидной</a:t>
            </a:r>
            <a:r>
              <a:rPr lang="ru-RU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плазмы</a:t>
            </a:r>
          </a:p>
        </p:txBody>
      </p:sp>
      <p:sp>
        <p:nvSpPr>
          <p:cNvPr id="23" name="Прямоугольник 6">
            <a:extLst>
              <a:ext uri="{FF2B5EF4-FFF2-40B4-BE49-F238E27FC236}">
                <a16:creationId xmlns:a16="http://schemas.microsoft.com/office/drawing/2014/main" id="{C56632A7-4084-4149-80A0-47CD628CDC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69272" y="11233556"/>
            <a:ext cx="9659898" cy="29056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180000" tIns="360000" rIns="180000">
            <a:noAutofit/>
          </a:bodyPr>
          <a:lstStyle/>
          <a:p>
            <a:pPr marL="457200" indent="-457200" eaLnBrk="1"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2700" dirty="0">
                <a:latin typeface="Arial" pitchFamily="34" charset="0"/>
                <a:cs typeface="Arial" pitchFamily="34" charset="0"/>
                <a:sym typeface="Arial" pitchFamily="34" charset="0"/>
              </a:rPr>
              <a:t>аллергические реакции на белки плазмы или цитрат натрия в анамнезе;</a:t>
            </a:r>
          </a:p>
          <a:p>
            <a:pPr marL="457200" indent="-457200" eaLnBrk="1"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2700" dirty="0">
                <a:latin typeface="Arial" pitchFamily="34" charset="0"/>
                <a:cs typeface="Arial" pitchFamily="34" charset="0"/>
                <a:sym typeface="Arial" pitchFamily="34" charset="0"/>
              </a:rPr>
              <a:t>пациентам с аутоиммунными заболеваниями или селективным дефицитом </a:t>
            </a:r>
            <a:r>
              <a:rPr lang="ru-RU" sz="2700" dirty="0" err="1">
                <a:latin typeface="Arial" pitchFamily="34" charset="0"/>
                <a:cs typeface="Arial" pitchFamily="34" charset="0"/>
                <a:sym typeface="Arial" pitchFamily="34" charset="0"/>
              </a:rPr>
              <a:t>IgА</a:t>
            </a:r>
            <a:r>
              <a:rPr lang="ru-RU" sz="2700" dirty="0">
                <a:latin typeface="Arial" pitchFamily="34" charset="0"/>
                <a:cs typeface="Arial" pitchFamily="34" charset="0"/>
                <a:sym typeface="Arial" pitchFamily="34" charset="0"/>
              </a:rPr>
              <a:t> в анамнезе необходима тщательная оценка возможных побочных эффектов.</a:t>
            </a:r>
            <a:endParaRPr lang="ru-RU" sz="2700" b="1" dirty="0"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739067"/>
      </p:ext>
    </p:ext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27943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 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 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.%m.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12&quot;&gt;&lt;elem m_fUsage=&quot;4.09510000000000040643E+00&quot;&gt;&lt;m_msothmcolidx val=&quot;0&quot;/&gt;&lt;m_rgb r=&quot;76&quot; g=&quot;C0&quot; b=&quot;6A&quot;/&gt;&lt;/elem&gt;&lt;elem m_fUsage=&quot;3.64156668158019147796E+00&quot;&gt;&lt;m_msothmcolidx val=&quot;0&quot;/&gt;&lt;m_rgb r=&quot;1A&quot; g=&quot;AA&quot; b=&quot;74&quot;/&gt;&lt;/elem&gt;&lt;elem m_fUsage=&quot;1.99728885416644041939E+00&quot;&gt;&lt;m_msothmcolidx val=&quot;0&quot;/&gt;&lt;m_rgb r=&quot;F1&quot; g=&quot;3E&quot; b=&quot;45&quot;/&gt;&lt;/elem&gt;&lt;elem m_fUsage=&quot;3.81520424476946215520E-02&quot;&gt;&lt;m_msothmcolidx val=&quot;0&quot;/&gt;&lt;m_rgb r=&quot;FA&quot; g=&quot;B8&quot; b=&quot;BB&quot;/&gt;&lt;/elem&gt;&lt;elem m_fUsage=&quot;3.43368382029251573151E-02&quot;&gt;&lt;m_msothmcolidx val=&quot;0&quot;/&gt;&lt;m_rgb r=&quot;F9&quot; g=&quot;A5&quot; b=&quot;A9&quot;/&gt;&lt;/elem&gt;&lt;elem m_fUsage=&quot;3.09031543826326429714E-02&quot;&gt;&lt;m_msothmcolidx val=&quot;0&quot;/&gt;&lt;m_rgb r=&quot;F8&quot; g=&quot;96&quot; b=&quot;9B&quot;/&gt;&lt;/elem&gt;&lt;elem m_fUsage=&quot;2.78128389443693807559E-02&quot;&gt;&lt;m_msothmcolidx val=&quot;0&quot;/&gt;&lt;m_rgb r=&quot;F7&quot; g=&quot;89&quot; b=&quot;8E&quot;/&gt;&lt;/elem&gt;&lt;elem m_fUsage=&quot;2.50315550499324440681E-02&quot;&gt;&lt;m_msothmcolidx val=&quot;0&quot;/&gt;&lt;m_rgb r=&quot;F6&quot; g=&quot;76&quot; b=&quot;7C&quot;/&gt;&lt;/elem&gt;&lt;elem m_fUsage=&quot;2.25283995449391989674E-02&quot;&gt;&lt;m_msothmcolidx val=&quot;0&quot;/&gt;&lt;m_rgb r=&quot;F4&quot; g=&quot;5E&quot; b=&quot;65&quot;/&gt;&lt;/elem&gt;&lt;elem m_fUsage=&quot;8.72796356808772273717E-03&quot;&gt;&lt;m_msothmcolidx val=&quot;0&quot;/&gt;&lt;m_rgb r=&quot;BD&quot; g=&quot;04&quot; b=&quot;37&quot;/&gt;&lt;/elem&gt;&lt;elem m_fUsage=&quot;7.85516721127895063692E-03&quot;&gt;&lt;m_msothmcolidx val=&quot;0&quot;/&gt;&lt;m_rgb r=&quot;DC&quot; g=&quot;AD&quot; b=&quot;CF&quot;/&gt;&lt;/elem&gt;&lt;elem m_fUsage=&quot;7.06965049015105539976E-03&quot;&gt;&lt;m_msothmcolidx val=&quot;0&quot;/&gt;&lt;m_rgb r=&quot;52&quot; g=&quot;A9&quot; b=&quot;6C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B&amp;D-Powerpoint Template_16x9">
  <a:themeElements>
    <a:clrScheme name="B&amp;D-Powerpoint Template_16x9">
      <a:dk1>
        <a:srgbClr val="1F1F1F"/>
      </a:dk1>
      <a:lt1>
        <a:srgbClr val="FFFFFF"/>
      </a:lt1>
      <a:dk2>
        <a:srgbClr val="A7A7A7"/>
      </a:dk2>
      <a:lt2>
        <a:srgbClr val="535353"/>
      </a:lt2>
      <a:accent1>
        <a:srgbClr val="FE1C1D"/>
      </a:accent1>
      <a:accent2>
        <a:srgbClr val="FF5757"/>
      </a:accent2>
      <a:accent3>
        <a:srgbClr val="C9D2FD"/>
      </a:accent3>
      <a:accent4>
        <a:srgbClr val="5E78FA"/>
      </a:accent4>
      <a:accent5>
        <a:srgbClr val="0420AB"/>
      </a:accent5>
      <a:accent6>
        <a:srgbClr val="021572"/>
      </a:accent6>
      <a:hlink>
        <a:srgbClr val="0000FF"/>
      </a:hlink>
      <a:folHlink>
        <a:srgbClr val="FF00FF"/>
      </a:folHlink>
    </a:clrScheme>
    <a:fontScheme name="Covid-19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B&amp;D-Powerpoint Template_16x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83534" tIns="83534" rIns="83534" bIns="83534" numCol="1" spcCol="38100" rtlCol="0" anchor="ctr">
        <a:spAutoFit/>
      </a:bodyPr>
      <a:lstStyle>
        <a:defPPr marL="0" marR="0" indent="0" algn="l" defTabSz="21012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1F1F1F"/>
            </a:solidFill>
            <a:effectLst/>
            <a:uFillTx/>
            <a:latin typeface="Open Sans"/>
            <a:ea typeface="Open Sans"/>
            <a:cs typeface="Open Sans"/>
            <a:sym typeface="Open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83534" tIns="83534" rIns="83534" bIns="83534" numCol="1" spcCol="38100" rtlCol="0" anchor="t">
        <a:spAutoFit/>
      </a:bodyPr>
      <a:lstStyle>
        <a:defPPr marL="0" marR="0" indent="0" algn="l" defTabSz="21012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1F1F1F"/>
            </a:solidFill>
            <a:effectLst/>
            <a:uFillTx/>
            <a:latin typeface="Open Sans"/>
            <a:ea typeface="Open Sans"/>
            <a:cs typeface="Open Sans"/>
            <a:sym typeface="Open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B&amp;D-Powerpoint Template_16x9">
  <a:themeElements>
    <a:clrScheme name="B&amp;D-Powerpoint Template_16x9">
      <a:dk1>
        <a:srgbClr val="1F1F1F"/>
      </a:dk1>
      <a:lt1>
        <a:srgbClr val="FFFFFF"/>
      </a:lt1>
      <a:dk2>
        <a:srgbClr val="A7A7A7"/>
      </a:dk2>
      <a:lt2>
        <a:srgbClr val="535353"/>
      </a:lt2>
      <a:accent1>
        <a:srgbClr val="FE1C1D"/>
      </a:accent1>
      <a:accent2>
        <a:srgbClr val="FF5757"/>
      </a:accent2>
      <a:accent3>
        <a:srgbClr val="C9D2FD"/>
      </a:accent3>
      <a:accent4>
        <a:srgbClr val="5E78FA"/>
      </a:accent4>
      <a:accent5>
        <a:srgbClr val="0420AB"/>
      </a:accent5>
      <a:accent6>
        <a:srgbClr val="021572"/>
      </a:accent6>
      <a:hlink>
        <a:srgbClr val="0000FF"/>
      </a:hlink>
      <a:folHlink>
        <a:srgbClr val="FF00FF"/>
      </a:folHlink>
    </a:clrScheme>
    <a:fontScheme name="B&amp;D-Powerpoint Template_16x9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B&amp;D-Powerpoint Template_16x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83534" tIns="83534" rIns="83534" bIns="83534" numCol="1" spcCol="38100" rtlCol="0" anchor="ctr">
        <a:spAutoFit/>
      </a:bodyPr>
      <a:lstStyle>
        <a:defPPr marL="0" marR="0" indent="0" algn="l" defTabSz="21012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1F1F1F"/>
            </a:solidFill>
            <a:effectLst/>
            <a:uFillTx/>
            <a:latin typeface="Open Sans"/>
            <a:ea typeface="Open Sans"/>
            <a:cs typeface="Open Sans"/>
            <a:sym typeface="Open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83534" tIns="83534" rIns="83534" bIns="83534" numCol="1" spcCol="38100" rtlCol="0" anchor="t">
        <a:spAutoFit/>
      </a:bodyPr>
      <a:lstStyle>
        <a:defPPr marL="0" marR="0" indent="0" algn="l" defTabSz="21012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1F1F1F"/>
            </a:solidFill>
            <a:effectLst/>
            <a:uFillTx/>
            <a:latin typeface="Open Sans"/>
            <a:ea typeface="Open Sans"/>
            <a:cs typeface="Open Sans"/>
            <a:sym typeface="Open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B&amp;D-Powerpoint Template_16x9">
  <a:themeElements>
    <a:clrScheme name="B&amp;D-Powerpoint Template_16x9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E1C1D"/>
      </a:accent1>
      <a:accent2>
        <a:srgbClr val="FF5757"/>
      </a:accent2>
      <a:accent3>
        <a:srgbClr val="C9D2FD"/>
      </a:accent3>
      <a:accent4>
        <a:srgbClr val="5E78FA"/>
      </a:accent4>
      <a:accent5>
        <a:srgbClr val="0420AB"/>
      </a:accent5>
      <a:accent6>
        <a:srgbClr val="021572"/>
      </a:accent6>
      <a:hlink>
        <a:srgbClr val="0000FF"/>
      </a:hlink>
      <a:folHlink>
        <a:srgbClr val="FF00FF"/>
      </a:folHlink>
    </a:clrScheme>
    <a:fontScheme name="B&amp;D-Powerpoint Template_16x9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B&amp;D-Powerpoint Template_16x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83534" tIns="83534" rIns="83534" bIns="83534" numCol="1" spcCol="38100" rtlCol="0" anchor="ctr">
        <a:spAutoFit/>
      </a:bodyPr>
      <a:lstStyle>
        <a:defPPr marL="0" marR="0" indent="0" algn="l" defTabSz="21012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1F1F1F"/>
            </a:solidFill>
            <a:effectLst/>
            <a:uFillTx/>
            <a:latin typeface="Open Sans"/>
            <a:ea typeface="Open Sans"/>
            <a:cs typeface="Open Sans"/>
            <a:sym typeface="Open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83534" tIns="83534" rIns="83534" bIns="83534" numCol="1" spcCol="38100" rtlCol="0" anchor="t">
        <a:spAutoFit/>
      </a:bodyPr>
      <a:lstStyle>
        <a:defPPr marL="0" marR="0" indent="0" algn="l" defTabSz="21012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1F1F1F"/>
            </a:solidFill>
            <a:effectLst/>
            <a:uFillTx/>
            <a:latin typeface="Open Sans"/>
            <a:ea typeface="Open Sans"/>
            <a:cs typeface="Open Sans"/>
            <a:sym typeface="Open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52529</TotalTime>
  <Words>10383</Words>
  <Application>Microsoft Office PowerPoint</Application>
  <PresentationFormat>Произвольный</PresentationFormat>
  <Paragraphs>1250</Paragraphs>
  <Slides>47</Slides>
  <Notes>46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47</vt:i4>
      </vt:variant>
    </vt:vector>
  </HeadingPairs>
  <TitlesOfParts>
    <vt:vector size="64" baseType="lpstr">
      <vt:lpstr>Microsoft YaHei</vt:lpstr>
      <vt:lpstr>Montserrat</vt:lpstr>
      <vt:lpstr>Open Sans</vt:lpstr>
      <vt:lpstr>Arial</vt:lpstr>
      <vt:lpstr>Arial Narrow</vt:lpstr>
      <vt:lpstr>Calibri</vt:lpstr>
      <vt:lpstr>Courier New</vt:lpstr>
      <vt:lpstr>Helvetica</vt:lpstr>
      <vt:lpstr>Lucida Sans Unicode</vt:lpstr>
      <vt:lpstr>Symbol</vt:lpstr>
      <vt:lpstr>Tahoma</vt:lpstr>
      <vt:lpstr>Times New Roman</vt:lpstr>
      <vt:lpstr>Wingdings</vt:lpstr>
      <vt:lpstr>B&amp;D-Powerpoint Template_16x9</vt:lpstr>
      <vt:lpstr>1_B&amp;D-Powerpoint Template_16x9</vt:lpstr>
      <vt:lpstr>think-cell Slide</vt:lpstr>
      <vt:lpstr>Слайд think-cell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А.И. Панин</dc:creator>
  <cp:keywords>COVID-19</cp:keywords>
  <cp:lastModifiedBy>user</cp:lastModifiedBy>
  <cp:revision>3186</cp:revision>
  <cp:lastPrinted>2020-03-03T14:47:17Z</cp:lastPrinted>
  <dcterms:modified xsi:type="dcterms:W3CDTF">2020-10-01T04:08:06Z</dcterms:modified>
</cp:coreProperties>
</file>