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30"/>
  </p:notesMasterIdLst>
  <p:sldIdLst>
    <p:sldId id="282" r:id="rId2"/>
    <p:sldId id="283" r:id="rId3"/>
    <p:sldId id="284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81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56" r:id="rId20"/>
    <p:sldId id="257" r:id="rId21"/>
    <p:sldId id="258" r:id="rId22"/>
    <p:sldId id="259" r:id="rId23"/>
    <p:sldId id="272" r:id="rId24"/>
    <p:sldId id="273" r:id="rId25"/>
    <p:sldId id="260" r:id="rId26"/>
    <p:sldId id="261" r:id="rId27"/>
    <p:sldId id="262" r:id="rId28"/>
    <p:sldId id="27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B2B3"/>
    <a:srgbClr val="A2C1C2"/>
    <a:srgbClr val="87A3AF"/>
    <a:srgbClr val="8CB9D0"/>
    <a:srgbClr val="33CCCC"/>
    <a:srgbClr val="00355C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39" autoAdjust="0"/>
  </p:normalViewPr>
  <p:slideViewPr>
    <p:cSldViewPr>
      <p:cViewPr varScale="1">
        <p:scale>
          <a:sx n="95" d="100"/>
          <a:sy n="95" d="100"/>
        </p:scale>
        <p:origin x="-20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695310598429499E-2"/>
          <c:y val="6.993954694689096E-2"/>
          <c:w val="0.93460937880314099"/>
          <c:h val="0.7234301552701041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по сумме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aseline="0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31</c:v>
                </c:pt>
                <c:pt idx="1">
                  <c:v>38</c:v>
                </c:pt>
                <c:pt idx="2">
                  <c:v>45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по количеству упаковок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aseline="0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61</c:v>
                </c:pt>
                <c:pt idx="1">
                  <c:v>64.5</c:v>
                </c:pt>
                <c:pt idx="2">
                  <c:v>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7350016"/>
        <c:axId val="57351552"/>
        <c:axId val="0"/>
      </c:bar3DChart>
      <c:catAx>
        <c:axId val="57350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aseline="0">
                <a:solidFill>
                  <a:schemeClr val="tx2"/>
                </a:solidFill>
              </a:defRPr>
            </a:pPr>
            <a:endParaRPr lang="ru-RU"/>
          </a:p>
        </c:txPr>
        <c:crossAx val="57351552"/>
        <c:crosses val="autoZero"/>
        <c:auto val="1"/>
        <c:lblAlgn val="ctr"/>
        <c:lblOffset val="100"/>
        <c:noMultiLvlLbl val="0"/>
      </c:catAx>
      <c:valAx>
        <c:axId val="573515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73500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8110749338136449E-2"/>
          <c:y val="0.86316750246141238"/>
          <c:w val="0.89999985957633244"/>
          <c:h val="7.2974650326208965E-2"/>
        </c:manualLayout>
      </c:layout>
      <c:overlay val="0"/>
      <c:txPr>
        <a:bodyPr/>
        <a:lstStyle/>
        <a:p>
          <a:pPr>
            <a:defRPr sz="1600" baseline="0">
              <a:solidFill>
                <a:schemeClr val="tx2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1487603305785207E-2"/>
          <c:y val="8.2417582417582524E-3"/>
          <c:w val="0.98016528925619839"/>
          <c:h val="0.695054945054944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Sheet1!$B$1:$B$2</c:f>
              <c:strCache>
                <c:ptCount val="1"/>
                <c:pt idx="0">
                  <c:v>Смертность</c:v>
                </c:pt>
              </c:strCache>
            </c:strRef>
          </c:tx>
          <c:spPr>
            <a:ln w="37980">
              <a:solidFill>
                <a:srgbClr val="6699FF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6699FF"/>
              </a:solidFill>
              <a:ln>
                <a:solidFill>
                  <a:srgbClr val="00008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dLbls>
            <c:dLbl>
              <c:idx val="0"/>
              <c:layout>
                <c:manualLayout>
                  <c:x val="-4.8259452532281664E-2"/>
                  <c:y val="4.74930029939535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8755270395096834E-2"/>
                  <c:y val="4.47457502467005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090398081989618E-2"/>
                  <c:y val="-4.48725709056968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8259461725451671E-2"/>
                  <c:y val="-4.2067388988377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3796601902316427E-2"/>
                  <c:y val="-4.2067388988377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7515560260999496E-2"/>
                  <c:y val="-5.21021274591739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4622948371748412E-2"/>
                  <c:y val="-4.93548747119208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0160247459122833E-2"/>
                  <c:y val="-5.29987643400624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3.4044495074003887E-2"/>
                  <c:y val="4.77532439601408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5.6667233980189045E-2"/>
                  <c:y val="7.3690551739228533E-2"/>
                </c:manualLayout>
              </c:layout>
              <c:spPr>
                <a:noFill/>
                <a:ln w="12660">
                  <a:noFill/>
                  <a:prstDash val="solid"/>
                </a:ln>
              </c:spPr>
              <c:txPr>
                <a:bodyPr/>
                <a:lstStyle/>
                <a:p>
                  <a:pPr>
                    <a:defRPr sz="1600" b="1" i="0" u="none" strike="noStrike" baseline="0">
                      <a:solidFill>
                        <a:srgbClr val="6699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7.5050851383949534E-3"/>
                  <c:y val="7.8937130004370887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u="none" strike="noStrike" baseline="0">
                        <a:solidFill>
                          <a:srgbClr val="6699FF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2400" baseline="0" dirty="0" smtClean="0">
                        <a:solidFill>
                          <a:srgbClr val="6699FF"/>
                        </a:solidFill>
                        <a:latin typeface="+mn-lt"/>
                      </a:rPr>
                      <a:t>1</a:t>
                    </a:r>
                    <a:r>
                      <a:rPr lang="ru-RU" sz="2400" dirty="0" smtClean="0">
                        <a:solidFill>
                          <a:srgbClr val="6699FF"/>
                        </a:solidFill>
                        <a:latin typeface="+mn-lt"/>
                      </a:rPr>
                      <a:t>4,0</a:t>
                    </a:r>
                    <a:endParaRPr lang="ru-RU" sz="2400" dirty="0">
                      <a:solidFill>
                        <a:srgbClr val="6699FF"/>
                      </a:solidFill>
                      <a:latin typeface="+mn-lt"/>
                    </a:endParaRPr>
                  </a:p>
                </c:rich>
              </c:tx>
              <c:spPr>
                <a:noFill/>
                <a:ln w="12660">
                  <a:solidFill>
                    <a:srgbClr val="00CCFF"/>
                  </a:solidFill>
                  <a:prstDash val="solid"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1"/>
              <c:spPr>
                <a:noFill/>
                <a:ln w="25320">
                  <a:noFill/>
                </a:ln>
              </c:spPr>
              <c:txPr>
                <a:bodyPr/>
                <a:lstStyle/>
                <a:p>
                  <a:pPr>
                    <a:defRPr sz="1600" b="1" i="0" u="none" strike="noStrike" baseline="0">
                      <a:solidFill>
                        <a:srgbClr val="6699FF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>
                <a:noFill/>
                <a:ln w="25320">
                  <a:noFill/>
                </a:ln>
              </c:spPr>
              <c:txPr>
                <a:bodyPr/>
                <a:lstStyle/>
                <a:p>
                  <a:pPr>
                    <a:defRPr sz="1600" b="1" i="0" u="none" strike="noStrike" baseline="0">
                      <a:solidFill>
                        <a:srgbClr val="6699FF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20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rgbClr val="6699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Sheet1!$A$3:$A$13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Sheet1!$B$3:$B$13</c:f>
              <c:numCache>
                <c:formatCode>General</c:formatCode>
                <c:ptCount val="11"/>
                <c:pt idx="0">
                  <c:v>16.600000000000001</c:v>
                </c:pt>
                <c:pt idx="1">
                  <c:v>16.600000000000001</c:v>
                </c:pt>
                <c:pt idx="2">
                  <c:v>15.3</c:v>
                </c:pt>
                <c:pt idx="3">
                  <c:v>14.7</c:v>
                </c:pt>
                <c:pt idx="4">
                  <c:v>14.7</c:v>
                </c:pt>
                <c:pt idx="5">
                  <c:v>14.3</c:v>
                </c:pt>
                <c:pt idx="6">
                  <c:v>14.3</c:v>
                </c:pt>
                <c:pt idx="7">
                  <c:v>14.1</c:v>
                </c:pt>
                <c:pt idx="8">
                  <c:v>13.9</c:v>
                </c:pt>
                <c:pt idx="9">
                  <c:v>13.8</c:v>
                </c:pt>
                <c:pt idx="10" formatCode="0.0">
                  <c:v>14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Sheet1!$C$1:$C$2</c:f>
              <c:strCache>
                <c:ptCount val="1"/>
                <c:pt idx="0">
                  <c:v>Рождаемость</c:v>
                </c:pt>
              </c:strCache>
            </c:strRef>
          </c:tx>
          <c:spPr>
            <a:ln w="37980">
              <a:solidFill>
                <a:schemeClr val="bg2">
                  <a:lumMod val="25000"/>
                </a:schemeClr>
              </a:solidFill>
              <a:prstDash val="solid"/>
            </a:ln>
          </c:spPr>
          <c:marker>
            <c:symbol val="diamond"/>
            <c:size val="7"/>
            <c:spPr>
              <a:solidFill>
                <a:schemeClr val="bg2">
                  <a:lumMod val="25000"/>
                </a:schemeClr>
              </a:solidFill>
              <a:ln>
                <a:solidFill>
                  <a:srgbClr val="003300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dLbls>
            <c:dLbl>
              <c:idx val="0"/>
              <c:layout>
                <c:manualLayout>
                  <c:x val="-3.3383419474430416E-2"/>
                  <c:y val="4.0598258431546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3796592709147111E-2"/>
                  <c:y val="4.61215817447148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9333732886011559E-2"/>
                  <c:y val="3.785100568429407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8094172469253058E-2"/>
                  <c:y val="4.96787243841277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8755279588267055E-2"/>
                  <c:y val="4.1350219153640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4292419765131398E-2"/>
                  <c:y val="4.31431993826782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3052700437864256E-2"/>
                  <c:y val="3.75907647181066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1895784649205242E-2"/>
                  <c:y val="4.49070682603129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3.9003172759954748E-2"/>
                  <c:y val="-6.68915866662269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6051822908356403E-2"/>
                  <c:y val="-7.7544317625610981E-2"/>
                </c:manualLayout>
              </c:layout>
              <c:tx>
                <c:rich>
                  <a:bodyPr/>
                  <a:lstStyle/>
                  <a:p>
                    <a:pPr>
                      <a:defRPr sz="1600" b="1" i="0" u="none" strike="noStrike" baseline="0">
                        <a:solidFill>
                          <a:schemeClr val="bg2">
                            <a:lumMod val="50000"/>
                          </a:schemeClr>
                        </a:solidFill>
                        <a:latin typeface="Arial Black"/>
                        <a:ea typeface="Arial Black"/>
                        <a:cs typeface="Arial Black"/>
                      </a:defRPr>
                    </a:pPr>
                    <a:r>
                      <a:rPr lang="ru-RU" sz="1600" b="1" i="0" strike="noStrike" baseline="0" dirty="0" smtClean="0">
                        <a:solidFill>
                          <a:srgbClr val="00355C"/>
                        </a:solidFill>
                        <a:latin typeface="Arial"/>
                        <a:cs typeface="Arial"/>
                      </a:rPr>
                      <a:t>1</a:t>
                    </a:r>
                    <a:r>
                      <a:rPr lang="ru-RU" sz="1600" b="1" i="0" strike="noStrike" dirty="0" smtClean="0">
                        <a:solidFill>
                          <a:srgbClr val="00355C"/>
                        </a:solidFill>
                        <a:latin typeface="Arial"/>
                        <a:cs typeface="Arial"/>
                      </a:rPr>
                      <a:t>4,5</a:t>
                    </a:r>
                    <a:endParaRPr lang="ru-RU" sz="1150" b="1" i="0" strike="noStrike" dirty="0">
                      <a:solidFill>
                        <a:srgbClr val="00355C"/>
                      </a:solidFill>
                      <a:latin typeface="Arial"/>
                      <a:cs typeface="Arial"/>
                    </a:endParaRPr>
                  </a:p>
                </c:rich>
              </c:tx>
              <c:spPr>
                <a:noFill/>
                <a:ln w="12660">
                  <a:noFill/>
                  <a:prstDash val="solid"/>
                </a:ln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6.2555166761238314E-3"/>
                  <c:y val="-6.1612220808254188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u="none" strike="noStrike" baseline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defRPr>
                    </a:pPr>
                    <a:r>
                      <a:rPr lang="ru-RU" sz="2400" baseline="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</a:rPr>
                      <a:t>1</a:t>
                    </a:r>
                    <a:r>
                      <a:rPr lang="ru-RU" sz="24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</a:rPr>
                      <a:t>4,6</a:t>
                    </a:r>
                    <a:endParaRPr lang="ru-RU" sz="2400" dirty="0">
                      <a:solidFill>
                        <a:schemeClr val="accent3">
                          <a:lumMod val="50000"/>
                        </a:schemeClr>
                      </a:solidFill>
                      <a:latin typeface="+mn-lt"/>
                    </a:endParaRPr>
                  </a:p>
                </c:rich>
              </c:tx>
              <c:spPr>
                <a:noFill/>
                <a:ln w="12660">
                  <a:solidFill>
                    <a:srgbClr val="00FF00"/>
                  </a:solidFill>
                  <a:prstDash val="solid"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1"/>
              <c:spPr>
                <a:noFill/>
                <a:ln w="25320">
                  <a:noFill/>
                </a:ln>
              </c:spPr>
              <c:txPr>
                <a:bodyPr/>
                <a:lstStyle/>
                <a:p>
                  <a:pPr>
                    <a:defRPr sz="1600" b="1" i="0" u="none" strike="noStrike" baseline="0">
                      <a:solidFill>
                        <a:schemeClr val="bg2">
                          <a:lumMod val="50000"/>
                        </a:schemeClr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>
                <a:noFill/>
                <a:ln w="25320">
                  <a:noFill/>
                </a:ln>
              </c:spPr>
              <c:txPr>
                <a:bodyPr/>
                <a:lstStyle/>
                <a:p>
                  <a:pPr>
                    <a:defRPr sz="1600" b="1" i="0" u="none" strike="noStrike" baseline="0">
                      <a:solidFill>
                        <a:schemeClr val="bg2">
                          <a:lumMod val="50000"/>
                        </a:schemeClr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20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chemeClr val="bg2">
                        <a:lumMod val="50000"/>
                      </a:schemeClr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Sheet1!$A$3:$A$13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Sheet1!$C$3:$C$13</c:f>
              <c:numCache>
                <c:formatCode>General</c:formatCode>
                <c:ptCount val="11"/>
                <c:pt idx="0">
                  <c:v>10.7</c:v>
                </c:pt>
                <c:pt idx="1">
                  <c:v>10.4</c:v>
                </c:pt>
                <c:pt idx="2">
                  <c:v>10.7</c:v>
                </c:pt>
                <c:pt idx="3">
                  <c:v>11.5</c:v>
                </c:pt>
                <c:pt idx="4">
                  <c:v>12.4</c:v>
                </c:pt>
                <c:pt idx="5">
                  <c:v>12.8</c:v>
                </c:pt>
                <c:pt idx="6">
                  <c:v>13.4</c:v>
                </c:pt>
                <c:pt idx="7">
                  <c:v>13.5</c:v>
                </c:pt>
                <c:pt idx="8">
                  <c:v>14.3</c:v>
                </c:pt>
                <c:pt idx="9">
                  <c:v>14.5</c:v>
                </c:pt>
                <c:pt idx="10">
                  <c:v>14.6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7784576"/>
        <c:axId val="57810944"/>
      </c:lineChart>
      <c:catAx>
        <c:axId val="57784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660">
            <a:solidFill>
              <a:srgbClr val="C0C0C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578109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7810944"/>
        <c:scaling>
          <c:orientation val="minMax"/>
          <c:max val="17.5"/>
          <c:min val="8"/>
        </c:scaling>
        <c:delete val="1"/>
        <c:axPos val="l"/>
        <c:numFmt formatCode="General" sourceLinked="1"/>
        <c:majorTickMark val="out"/>
        <c:minorTickMark val="none"/>
        <c:tickLblPos val="none"/>
        <c:crossAx val="57784576"/>
        <c:crosses val="autoZero"/>
        <c:crossBetween val="between"/>
        <c:majorUnit val="5"/>
        <c:minorUnit val="0.5"/>
      </c:valAx>
      <c:spPr>
        <a:noFill/>
        <a:ln w="1831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570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037974683544333E-2"/>
          <c:y val="6.666666666666668E-2"/>
          <c:w val="0.91455696202531556"/>
          <c:h val="0.7738095238095272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Sheet1!$A$2</c:f>
              <c:strCache>
                <c:ptCount val="1"/>
                <c:pt idx="0">
                  <c:v>ВПР</c:v>
                </c:pt>
              </c:strCache>
            </c:strRef>
          </c:tx>
          <c:spPr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6699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Sheet1!$B$1:$C$1</c:f>
              <c:strCache>
                <c:ptCount val="2"/>
                <c:pt idx="0">
                  <c:v>Областной перинатальный центр</c:v>
                </c:pt>
                <c:pt idx="1">
                  <c:v>другие учреждения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88.9</c:v>
                </c:pt>
                <c:pt idx="1">
                  <c:v>11.1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924224"/>
        <c:axId val="57926016"/>
      </c:barChart>
      <c:catAx>
        <c:axId val="57924224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ln w="16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49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792601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7926016"/>
        <c:scaling>
          <c:orientation val="minMax"/>
        </c:scaling>
        <c:delete val="0"/>
        <c:axPos val="l"/>
        <c:numFmt formatCode="General" sourceLinked="1"/>
        <c:majorTickMark val="cross"/>
        <c:minorTickMark val="none"/>
        <c:tickLblPos val="nextTo"/>
        <c:spPr>
          <a:ln w="16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527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7924224"/>
        <c:crosses val="autoZero"/>
        <c:crossBetween val="between"/>
      </c:valAx>
      <c:spPr>
        <a:noFill/>
        <a:ln w="1339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527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D229C7-5FDA-48FE-A47E-A4A8831E336B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C73EBF55-748F-4F5A-99AF-51223069E8AA}">
      <dgm:prSet custT="1"/>
      <dgm:spPr/>
      <dgm:t>
        <a:bodyPr/>
        <a:lstStyle/>
        <a:p>
          <a:r>
            <a:rPr lang="ru-RU" sz="2000" dirty="0" smtClean="0"/>
            <a:t>Цель:</a:t>
          </a:r>
        </a:p>
        <a:p>
          <a:r>
            <a:rPr lang="ru-RU" sz="2000" dirty="0" smtClean="0"/>
            <a:t>Повышение доступности качественных эффективных и безопасных лекарственных препаратов  для удовлетворения потребности населения и системы здравоохранения </a:t>
          </a:r>
          <a:endParaRPr lang="ru-RU" sz="2000" dirty="0"/>
        </a:p>
      </dgm:t>
    </dgm:pt>
    <dgm:pt modelId="{0CAEBBD5-415C-4C9A-AB12-B7A48ED61C07}" type="parTrans" cxnId="{79F59DEB-B8BE-4A0E-BFCF-3370E386E8D2}">
      <dgm:prSet/>
      <dgm:spPr/>
      <dgm:t>
        <a:bodyPr/>
        <a:lstStyle/>
        <a:p>
          <a:endParaRPr lang="ru-RU"/>
        </a:p>
      </dgm:t>
    </dgm:pt>
    <dgm:pt modelId="{F67550EC-0726-491B-B7EC-3A55AA089135}" type="sibTrans" cxnId="{79F59DEB-B8BE-4A0E-BFCF-3370E386E8D2}">
      <dgm:prSet/>
      <dgm:spPr/>
      <dgm:t>
        <a:bodyPr/>
        <a:lstStyle/>
        <a:p>
          <a:endParaRPr lang="ru-RU"/>
        </a:p>
      </dgm:t>
    </dgm:pt>
    <dgm:pt modelId="{3DB858BA-951B-425E-9183-8C3C3EB4CA4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dirty="0" smtClean="0"/>
            <a:t>Задача 1.</a:t>
          </a:r>
        </a:p>
        <a:p>
          <a:pPr>
            <a:lnSpc>
              <a:spcPct val="100000"/>
            </a:lnSpc>
          </a:pPr>
          <a:r>
            <a:rPr lang="ru-RU" sz="1400" dirty="0" smtClean="0"/>
            <a:t>Повышение доступности лекарственных препаратов при оказании медицинской помощи</a:t>
          </a:r>
          <a:endParaRPr lang="ru-RU" sz="1400" dirty="0"/>
        </a:p>
      </dgm:t>
    </dgm:pt>
    <dgm:pt modelId="{44048A6C-4BE5-4447-A8A3-5CB82EA7305D}" type="parTrans" cxnId="{06E24D25-0B23-4DE8-8F32-F31D759A3DD4}">
      <dgm:prSet/>
      <dgm:spPr/>
      <dgm:t>
        <a:bodyPr/>
        <a:lstStyle/>
        <a:p>
          <a:endParaRPr lang="ru-RU"/>
        </a:p>
      </dgm:t>
    </dgm:pt>
    <dgm:pt modelId="{6999619C-8CE2-42F7-ACF2-AEBC51E0CF9D}" type="sibTrans" cxnId="{06E24D25-0B23-4DE8-8F32-F31D759A3DD4}">
      <dgm:prSet/>
      <dgm:spPr/>
      <dgm:t>
        <a:bodyPr/>
        <a:lstStyle/>
        <a:p>
          <a:endParaRPr lang="ru-RU"/>
        </a:p>
      </dgm:t>
    </dgm:pt>
    <dgm:pt modelId="{545994CE-CBAD-44F1-B91D-94EFBB2E7E69}">
      <dgm:prSet custT="1"/>
      <dgm:spPr/>
      <dgm:t>
        <a:bodyPr/>
        <a:lstStyle/>
        <a:p>
          <a:r>
            <a:rPr lang="ru-RU" sz="1400" dirty="0" smtClean="0"/>
            <a:t>Задача 2.</a:t>
          </a:r>
        </a:p>
        <a:p>
          <a:r>
            <a:rPr lang="ru-RU" sz="1400" dirty="0" smtClean="0"/>
            <a:t>Формирование системы рационального использования качественных лекарственных препаратов</a:t>
          </a:r>
          <a:endParaRPr lang="ru-RU" sz="1400" dirty="0"/>
        </a:p>
      </dgm:t>
    </dgm:pt>
    <dgm:pt modelId="{4804877F-0B8D-4DE5-B7D6-48B6842ED757}" type="parTrans" cxnId="{3555DAB4-1FFF-4421-BB4C-49BC40D71D29}">
      <dgm:prSet/>
      <dgm:spPr/>
      <dgm:t>
        <a:bodyPr/>
        <a:lstStyle/>
        <a:p>
          <a:endParaRPr lang="ru-RU"/>
        </a:p>
      </dgm:t>
    </dgm:pt>
    <dgm:pt modelId="{6EEB43E5-4A1A-436D-A21B-1DEE00D36E6C}" type="sibTrans" cxnId="{3555DAB4-1FFF-4421-BB4C-49BC40D71D29}">
      <dgm:prSet/>
      <dgm:spPr/>
      <dgm:t>
        <a:bodyPr/>
        <a:lstStyle/>
        <a:p>
          <a:endParaRPr lang="ru-RU"/>
        </a:p>
      </dgm:t>
    </dgm:pt>
    <dgm:pt modelId="{6A6FD5F2-F189-4511-8378-C86F76B5ED1F}" type="pres">
      <dgm:prSet presAssocID="{D7D229C7-5FDA-48FE-A47E-A4A8831E336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E2CB780-3D36-4209-B43D-A8540D77A294}" type="pres">
      <dgm:prSet presAssocID="{C73EBF55-748F-4F5A-99AF-51223069E8AA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EDD2B0A-7B4C-4FA0-A0BD-EDBB4D71420C}" type="pres">
      <dgm:prSet presAssocID="{C73EBF55-748F-4F5A-99AF-51223069E8AA}" presName="rootComposite1" presStyleCnt="0"/>
      <dgm:spPr/>
      <dgm:t>
        <a:bodyPr/>
        <a:lstStyle/>
        <a:p>
          <a:endParaRPr lang="ru-RU"/>
        </a:p>
      </dgm:t>
    </dgm:pt>
    <dgm:pt modelId="{12B60616-537B-4030-B8E7-A0867A0661B3}" type="pres">
      <dgm:prSet presAssocID="{C73EBF55-748F-4F5A-99AF-51223069E8AA}" presName="rootText1" presStyleLbl="node0" presStyleIdx="0" presStyleCnt="1" custScaleX="153509" custScaleY="114616" custLinFactNeighborY="76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84B7B9-7A3E-4F30-8FF9-03DFE10FB07C}" type="pres">
      <dgm:prSet presAssocID="{C73EBF55-748F-4F5A-99AF-51223069E8A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07B4D47-7D3C-4F12-9ABD-7864E88D2874}" type="pres">
      <dgm:prSet presAssocID="{C73EBF55-748F-4F5A-99AF-51223069E8AA}" presName="hierChild2" presStyleCnt="0"/>
      <dgm:spPr/>
      <dgm:t>
        <a:bodyPr/>
        <a:lstStyle/>
        <a:p>
          <a:endParaRPr lang="ru-RU"/>
        </a:p>
      </dgm:t>
    </dgm:pt>
    <dgm:pt modelId="{32CB5CA3-26F0-4695-AEDB-1DF9795071CA}" type="pres">
      <dgm:prSet presAssocID="{44048A6C-4BE5-4447-A8A3-5CB82EA7305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ECD90F10-24F8-4439-A502-AF02E7E565FA}" type="pres">
      <dgm:prSet presAssocID="{3DB858BA-951B-425E-9183-8C3C3EB4CA4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C19F8FC-74C7-41E0-BCC0-ADAE2935369D}" type="pres">
      <dgm:prSet presAssocID="{3DB858BA-951B-425E-9183-8C3C3EB4CA4B}" presName="rootComposite" presStyleCnt="0"/>
      <dgm:spPr/>
      <dgm:t>
        <a:bodyPr/>
        <a:lstStyle/>
        <a:p>
          <a:endParaRPr lang="ru-RU"/>
        </a:p>
      </dgm:t>
    </dgm:pt>
    <dgm:pt modelId="{D1973A66-A96B-4F49-8559-05A7F62C897E}" type="pres">
      <dgm:prSet presAssocID="{3DB858BA-951B-425E-9183-8C3C3EB4CA4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9823DB-8396-46FA-AAB3-2BE4E35B1382}" type="pres">
      <dgm:prSet presAssocID="{3DB858BA-951B-425E-9183-8C3C3EB4CA4B}" presName="rootConnector" presStyleLbl="node2" presStyleIdx="0" presStyleCnt="2"/>
      <dgm:spPr/>
      <dgm:t>
        <a:bodyPr/>
        <a:lstStyle/>
        <a:p>
          <a:endParaRPr lang="ru-RU"/>
        </a:p>
      </dgm:t>
    </dgm:pt>
    <dgm:pt modelId="{A025714B-7748-409D-B446-1F996E98FCD3}" type="pres">
      <dgm:prSet presAssocID="{3DB858BA-951B-425E-9183-8C3C3EB4CA4B}" presName="hierChild4" presStyleCnt="0"/>
      <dgm:spPr/>
      <dgm:t>
        <a:bodyPr/>
        <a:lstStyle/>
        <a:p>
          <a:endParaRPr lang="ru-RU"/>
        </a:p>
      </dgm:t>
    </dgm:pt>
    <dgm:pt modelId="{CF1B139E-D4DB-4CC6-8D50-092BB7FA3AA5}" type="pres">
      <dgm:prSet presAssocID="{3DB858BA-951B-425E-9183-8C3C3EB4CA4B}" presName="hierChild5" presStyleCnt="0"/>
      <dgm:spPr/>
      <dgm:t>
        <a:bodyPr/>
        <a:lstStyle/>
        <a:p>
          <a:endParaRPr lang="ru-RU"/>
        </a:p>
      </dgm:t>
    </dgm:pt>
    <dgm:pt modelId="{8DF06E83-4218-490C-9046-754830F461EA}" type="pres">
      <dgm:prSet presAssocID="{4804877F-0B8D-4DE5-B7D6-48B6842ED757}" presName="Name37" presStyleLbl="parChTrans1D2" presStyleIdx="1" presStyleCnt="2"/>
      <dgm:spPr/>
      <dgm:t>
        <a:bodyPr/>
        <a:lstStyle/>
        <a:p>
          <a:endParaRPr lang="ru-RU"/>
        </a:p>
      </dgm:t>
    </dgm:pt>
    <dgm:pt modelId="{9D89A59A-1C98-49D7-9C9F-966D6113E724}" type="pres">
      <dgm:prSet presAssocID="{545994CE-CBAD-44F1-B91D-94EFBB2E7E6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448072F-C5D6-46AB-A779-D89EEF5AF637}" type="pres">
      <dgm:prSet presAssocID="{545994CE-CBAD-44F1-B91D-94EFBB2E7E69}" presName="rootComposite" presStyleCnt="0"/>
      <dgm:spPr/>
      <dgm:t>
        <a:bodyPr/>
        <a:lstStyle/>
        <a:p>
          <a:endParaRPr lang="ru-RU"/>
        </a:p>
      </dgm:t>
    </dgm:pt>
    <dgm:pt modelId="{4CA4C55B-0AB7-4AE4-933C-7B2E2A3B56C9}" type="pres">
      <dgm:prSet presAssocID="{545994CE-CBAD-44F1-B91D-94EFBB2E7E6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29D1E7-49FC-4344-AD1E-F7F5C4F01D95}" type="pres">
      <dgm:prSet presAssocID="{545994CE-CBAD-44F1-B91D-94EFBB2E7E69}" presName="rootConnector" presStyleLbl="node2" presStyleIdx="1" presStyleCnt="2"/>
      <dgm:spPr/>
      <dgm:t>
        <a:bodyPr/>
        <a:lstStyle/>
        <a:p>
          <a:endParaRPr lang="ru-RU"/>
        </a:p>
      </dgm:t>
    </dgm:pt>
    <dgm:pt modelId="{155E9F45-E399-4CD8-8E66-8EFF9E75ADA0}" type="pres">
      <dgm:prSet presAssocID="{545994CE-CBAD-44F1-B91D-94EFBB2E7E69}" presName="hierChild4" presStyleCnt="0"/>
      <dgm:spPr/>
      <dgm:t>
        <a:bodyPr/>
        <a:lstStyle/>
        <a:p>
          <a:endParaRPr lang="ru-RU"/>
        </a:p>
      </dgm:t>
    </dgm:pt>
    <dgm:pt modelId="{0958223E-F943-4B61-B9F7-98C317D0BBA4}" type="pres">
      <dgm:prSet presAssocID="{545994CE-CBAD-44F1-B91D-94EFBB2E7E69}" presName="hierChild5" presStyleCnt="0"/>
      <dgm:spPr/>
      <dgm:t>
        <a:bodyPr/>
        <a:lstStyle/>
        <a:p>
          <a:endParaRPr lang="ru-RU"/>
        </a:p>
      </dgm:t>
    </dgm:pt>
    <dgm:pt modelId="{FB81C031-C9D2-4C1D-8D2D-0A224DCB86AD}" type="pres">
      <dgm:prSet presAssocID="{C73EBF55-748F-4F5A-99AF-51223069E8AA}" presName="hierChild3" presStyleCnt="0"/>
      <dgm:spPr/>
      <dgm:t>
        <a:bodyPr/>
        <a:lstStyle/>
        <a:p>
          <a:endParaRPr lang="ru-RU"/>
        </a:p>
      </dgm:t>
    </dgm:pt>
  </dgm:ptLst>
  <dgm:cxnLst>
    <dgm:cxn modelId="{3555DAB4-1FFF-4421-BB4C-49BC40D71D29}" srcId="{C73EBF55-748F-4F5A-99AF-51223069E8AA}" destId="{545994CE-CBAD-44F1-B91D-94EFBB2E7E69}" srcOrd="1" destOrd="0" parTransId="{4804877F-0B8D-4DE5-B7D6-48B6842ED757}" sibTransId="{6EEB43E5-4A1A-436D-A21B-1DEE00D36E6C}"/>
    <dgm:cxn modelId="{68BD5F8F-9EB9-428B-890D-16078EBD72BD}" type="presOf" srcId="{D7D229C7-5FDA-48FE-A47E-A4A8831E336B}" destId="{6A6FD5F2-F189-4511-8378-C86F76B5ED1F}" srcOrd="0" destOrd="0" presId="urn:microsoft.com/office/officeart/2005/8/layout/orgChart1"/>
    <dgm:cxn modelId="{06E24D25-0B23-4DE8-8F32-F31D759A3DD4}" srcId="{C73EBF55-748F-4F5A-99AF-51223069E8AA}" destId="{3DB858BA-951B-425E-9183-8C3C3EB4CA4B}" srcOrd="0" destOrd="0" parTransId="{44048A6C-4BE5-4447-A8A3-5CB82EA7305D}" sibTransId="{6999619C-8CE2-42F7-ACF2-AEBC51E0CF9D}"/>
    <dgm:cxn modelId="{9FED6293-1078-4E8E-B04B-185B4D49676A}" type="presOf" srcId="{44048A6C-4BE5-4447-A8A3-5CB82EA7305D}" destId="{32CB5CA3-26F0-4695-AEDB-1DF9795071CA}" srcOrd="0" destOrd="0" presId="urn:microsoft.com/office/officeart/2005/8/layout/orgChart1"/>
    <dgm:cxn modelId="{428F0619-DBEC-4638-B3CF-FB81D4125ED3}" type="presOf" srcId="{4804877F-0B8D-4DE5-B7D6-48B6842ED757}" destId="{8DF06E83-4218-490C-9046-754830F461EA}" srcOrd="0" destOrd="0" presId="urn:microsoft.com/office/officeart/2005/8/layout/orgChart1"/>
    <dgm:cxn modelId="{79F59DEB-B8BE-4A0E-BFCF-3370E386E8D2}" srcId="{D7D229C7-5FDA-48FE-A47E-A4A8831E336B}" destId="{C73EBF55-748F-4F5A-99AF-51223069E8AA}" srcOrd="0" destOrd="0" parTransId="{0CAEBBD5-415C-4C9A-AB12-B7A48ED61C07}" sibTransId="{F67550EC-0726-491B-B7EC-3A55AA089135}"/>
    <dgm:cxn modelId="{0354408B-3DCD-4889-A233-4779867E10AE}" type="presOf" srcId="{545994CE-CBAD-44F1-B91D-94EFBB2E7E69}" destId="{4CA4C55B-0AB7-4AE4-933C-7B2E2A3B56C9}" srcOrd="0" destOrd="0" presId="urn:microsoft.com/office/officeart/2005/8/layout/orgChart1"/>
    <dgm:cxn modelId="{F3150DBE-19B8-4F57-ADE9-2CCF55FC29BB}" type="presOf" srcId="{3DB858BA-951B-425E-9183-8C3C3EB4CA4B}" destId="{919823DB-8396-46FA-AAB3-2BE4E35B1382}" srcOrd="1" destOrd="0" presId="urn:microsoft.com/office/officeart/2005/8/layout/orgChart1"/>
    <dgm:cxn modelId="{69DA987F-52DD-48EB-AEA9-10623E8F044F}" type="presOf" srcId="{C73EBF55-748F-4F5A-99AF-51223069E8AA}" destId="{12B60616-537B-4030-B8E7-A0867A0661B3}" srcOrd="0" destOrd="0" presId="urn:microsoft.com/office/officeart/2005/8/layout/orgChart1"/>
    <dgm:cxn modelId="{FD1B28DA-3315-4CA3-AE6A-9F59E9AB54AF}" type="presOf" srcId="{545994CE-CBAD-44F1-B91D-94EFBB2E7E69}" destId="{1229D1E7-49FC-4344-AD1E-F7F5C4F01D95}" srcOrd="1" destOrd="0" presId="urn:microsoft.com/office/officeart/2005/8/layout/orgChart1"/>
    <dgm:cxn modelId="{6AB6892B-A640-4A0C-9EEA-457B2AC48817}" type="presOf" srcId="{C73EBF55-748F-4F5A-99AF-51223069E8AA}" destId="{B284B7B9-7A3E-4F30-8FF9-03DFE10FB07C}" srcOrd="1" destOrd="0" presId="urn:microsoft.com/office/officeart/2005/8/layout/orgChart1"/>
    <dgm:cxn modelId="{FDDEA0A1-DDDA-4563-8AD3-5029EBA53445}" type="presOf" srcId="{3DB858BA-951B-425E-9183-8C3C3EB4CA4B}" destId="{D1973A66-A96B-4F49-8559-05A7F62C897E}" srcOrd="0" destOrd="0" presId="urn:microsoft.com/office/officeart/2005/8/layout/orgChart1"/>
    <dgm:cxn modelId="{CBCEBAA6-7EFE-4356-945A-2268DCCDA2C8}" type="presParOf" srcId="{6A6FD5F2-F189-4511-8378-C86F76B5ED1F}" destId="{3E2CB780-3D36-4209-B43D-A8540D77A294}" srcOrd="0" destOrd="0" presId="urn:microsoft.com/office/officeart/2005/8/layout/orgChart1"/>
    <dgm:cxn modelId="{0D986D4B-EAC9-4AEB-BF2C-AB47553D1457}" type="presParOf" srcId="{3E2CB780-3D36-4209-B43D-A8540D77A294}" destId="{2EDD2B0A-7B4C-4FA0-A0BD-EDBB4D71420C}" srcOrd="0" destOrd="0" presId="urn:microsoft.com/office/officeart/2005/8/layout/orgChart1"/>
    <dgm:cxn modelId="{9E6A1116-FAAF-4126-8016-56E0A47556CA}" type="presParOf" srcId="{2EDD2B0A-7B4C-4FA0-A0BD-EDBB4D71420C}" destId="{12B60616-537B-4030-B8E7-A0867A0661B3}" srcOrd="0" destOrd="0" presId="urn:microsoft.com/office/officeart/2005/8/layout/orgChart1"/>
    <dgm:cxn modelId="{7D7B896A-8069-4CA0-9A70-4AD434CCE894}" type="presParOf" srcId="{2EDD2B0A-7B4C-4FA0-A0BD-EDBB4D71420C}" destId="{B284B7B9-7A3E-4F30-8FF9-03DFE10FB07C}" srcOrd="1" destOrd="0" presId="urn:microsoft.com/office/officeart/2005/8/layout/orgChart1"/>
    <dgm:cxn modelId="{738F8782-B642-43F1-85F7-C39C317C8D1D}" type="presParOf" srcId="{3E2CB780-3D36-4209-B43D-A8540D77A294}" destId="{707B4D47-7D3C-4F12-9ABD-7864E88D2874}" srcOrd="1" destOrd="0" presId="urn:microsoft.com/office/officeart/2005/8/layout/orgChart1"/>
    <dgm:cxn modelId="{D3C92C70-6570-4324-9A75-8D4E695485EA}" type="presParOf" srcId="{707B4D47-7D3C-4F12-9ABD-7864E88D2874}" destId="{32CB5CA3-26F0-4695-AEDB-1DF9795071CA}" srcOrd="0" destOrd="0" presId="urn:microsoft.com/office/officeart/2005/8/layout/orgChart1"/>
    <dgm:cxn modelId="{4C19EC11-F27C-47A7-8548-62450FAA54F4}" type="presParOf" srcId="{707B4D47-7D3C-4F12-9ABD-7864E88D2874}" destId="{ECD90F10-24F8-4439-A502-AF02E7E565FA}" srcOrd="1" destOrd="0" presId="urn:microsoft.com/office/officeart/2005/8/layout/orgChart1"/>
    <dgm:cxn modelId="{62403F74-5063-4782-ACAB-7FA76FBD4C12}" type="presParOf" srcId="{ECD90F10-24F8-4439-A502-AF02E7E565FA}" destId="{FC19F8FC-74C7-41E0-BCC0-ADAE2935369D}" srcOrd="0" destOrd="0" presId="urn:microsoft.com/office/officeart/2005/8/layout/orgChart1"/>
    <dgm:cxn modelId="{12979A49-9FB0-4963-B301-A9D2936FA762}" type="presParOf" srcId="{FC19F8FC-74C7-41E0-BCC0-ADAE2935369D}" destId="{D1973A66-A96B-4F49-8559-05A7F62C897E}" srcOrd="0" destOrd="0" presId="urn:microsoft.com/office/officeart/2005/8/layout/orgChart1"/>
    <dgm:cxn modelId="{1F1986D3-B166-4C50-AF11-DA5160BB5F18}" type="presParOf" srcId="{FC19F8FC-74C7-41E0-BCC0-ADAE2935369D}" destId="{919823DB-8396-46FA-AAB3-2BE4E35B1382}" srcOrd="1" destOrd="0" presId="urn:microsoft.com/office/officeart/2005/8/layout/orgChart1"/>
    <dgm:cxn modelId="{F8E9995C-75B4-45C3-BB98-F3341DD1B60F}" type="presParOf" srcId="{ECD90F10-24F8-4439-A502-AF02E7E565FA}" destId="{A025714B-7748-409D-B446-1F996E98FCD3}" srcOrd="1" destOrd="0" presId="urn:microsoft.com/office/officeart/2005/8/layout/orgChart1"/>
    <dgm:cxn modelId="{48B3656C-50A8-4496-9C5D-851E6C117DFE}" type="presParOf" srcId="{ECD90F10-24F8-4439-A502-AF02E7E565FA}" destId="{CF1B139E-D4DB-4CC6-8D50-092BB7FA3AA5}" srcOrd="2" destOrd="0" presId="urn:microsoft.com/office/officeart/2005/8/layout/orgChart1"/>
    <dgm:cxn modelId="{8D6C8999-27AA-4EFD-9BDB-5F43A98AE7AD}" type="presParOf" srcId="{707B4D47-7D3C-4F12-9ABD-7864E88D2874}" destId="{8DF06E83-4218-490C-9046-754830F461EA}" srcOrd="2" destOrd="0" presId="urn:microsoft.com/office/officeart/2005/8/layout/orgChart1"/>
    <dgm:cxn modelId="{3A6182BC-9ACA-406F-A35A-59ED2C65A954}" type="presParOf" srcId="{707B4D47-7D3C-4F12-9ABD-7864E88D2874}" destId="{9D89A59A-1C98-49D7-9C9F-966D6113E724}" srcOrd="3" destOrd="0" presId="urn:microsoft.com/office/officeart/2005/8/layout/orgChart1"/>
    <dgm:cxn modelId="{3971743F-8D21-4E2B-90C8-1BC955429E13}" type="presParOf" srcId="{9D89A59A-1C98-49D7-9C9F-966D6113E724}" destId="{A448072F-C5D6-46AB-A779-D89EEF5AF637}" srcOrd="0" destOrd="0" presId="urn:microsoft.com/office/officeart/2005/8/layout/orgChart1"/>
    <dgm:cxn modelId="{797D813F-9B2A-4D5C-B573-260560DEF10B}" type="presParOf" srcId="{A448072F-C5D6-46AB-A779-D89EEF5AF637}" destId="{4CA4C55B-0AB7-4AE4-933C-7B2E2A3B56C9}" srcOrd="0" destOrd="0" presId="urn:microsoft.com/office/officeart/2005/8/layout/orgChart1"/>
    <dgm:cxn modelId="{76DE8591-0020-45B2-8581-48C1BAB84B26}" type="presParOf" srcId="{A448072F-C5D6-46AB-A779-D89EEF5AF637}" destId="{1229D1E7-49FC-4344-AD1E-F7F5C4F01D95}" srcOrd="1" destOrd="0" presId="urn:microsoft.com/office/officeart/2005/8/layout/orgChart1"/>
    <dgm:cxn modelId="{773335C4-012C-4ABA-88DE-88C623F1565B}" type="presParOf" srcId="{9D89A59A-1C98-49D7-9C9F-966D6113E724}" destId="{155E9F45-E399-4CD8-8E66-8EFF9E75ADA0}" srcOrd="1" destOrd="0" presId="urn:microsoft.com/office/officeart/2005/8/layout/orgChart1"/>
    <dgm:cxn modelId="{021BAA8F-BEC0-4538-813A-4E16437912AC}" type="presParOf" srcId="{9D89A59A-1C98-49D7-9C9F-966D6113E724}" destId="{0958223E-F943-4B61-B9F7-98C317D0BBA4}" srcOrd="2" destOrd="0" presId="urn:microsoft.com/office/officeart/2005/8/layout/orgChart1"/>
    <dgm:cxn modelId="{9C786BC9-B36B-4942-A915-BB5BDD286EFC}" type="presParOf" srcId="{3E2CB780-3D36-4209-B43D-A8540D77A294}" destId="{FB81C031-C9D2-4C1D-8D2D-0A224DCB86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ACD840-4197-40CC-8D8A-D6C70BC3F6F5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80A91926-2743-4F50-B9C0-8D5E2512D6DB}">
      <dgm:prSet phldrT="[Текст]" custT="1"/>
      <dgm:spPr/>
      <dgm:t>
        <a:bodyPr/>
        <a:lstStyle/>
        <a:p>
          <a:pPr rtl="0"/>
          <a:r>
            <a:rPr lang="ru-RU" sz="1800" dirty="0" smtClean="0">
              <a:solidFill>
                <a:schemeClr val="tx2"/>
              </a:solidFill>
            </a:rPr>
            <a:t>Удовлетворение потребности отдельных категорий граждан  лекарственными препаратами, обеспечение которыми осуществляется за счет средств бюджетов </a:t>
          </a:r>
          <a:endParaRPr lang="ru-RU" sz="1800" dirty="0">
            <a:solidFill>
              <a:schemeClr val="tx2"/>
            </a:solidFill>
          </a:endParaRPr>
        </a:p>
      </dgm:t>
    </dgm:pt>
    <dgm:pt modelId="{9FB79066-5F60-439B-8D52-384B33337870}" type="parTrans" cxnId="{160AA1E4-8C87-4917-910C-B608D73BCA33}">
      <dgm:prSet/>
      <dgm:spPr/>
      <dgm:t>
        <a:bodyPr/>
        <a:lstStyle/>
        <a:p>
          <a:endParaRPr lang="ru-RU"/>
        </a:p>
      </dgm:t>
    </dgm:pt>
    <dgm:pt modelId="{0E37F681-D1E1-4C44-955E-665F34005B63}" type="sibTrans" cxnId="{160AA1E4-8C87-4917-910C-B608D73BCA33}">
      <dgm:prSet/>
      <dgm:spPr/>
      <dgm:t>
        <a:bodyPr/>
        <a:lstStyle/>
        <a:p>
          <a:endParaRPr lang="ru-RU"/>
        </a:p>
      </dgm:t>
    </dgm:pt>
    <dgm:pt modelId="{E2591783-1608-4207-BDA1-F0910E17CFD8}">
      <dgm:prSet phldrT="[Текст]" custT="1"/>
      <dgm:spPr/>
      <dgm:t>
        <a:bodyPr/>
        <a:lstStyle/>
        <a:p>
          <a:r>
            <a:rPr lang="ru-RU" sz="900" b="1" dirty="0" smtClean="0"/>
            <a:t>Организация обеспечения граждан, включенных в Федеральный регистр лиц, имеющих право на получение государственной социальной помощи и не отказавшихся от получения социальной услуги,   лекарственными препаратами, изделиями медицинского назначения, а также специализированными продуктами  лечебного питания для детей-инвалидов</a:t>
          </a:r>
          <a:endParaRPr lang="ru-RU" sz="900" b="1" dirty="0"/>
        </a:p>
      </dgm:t>
    </dgm:pt>
    <dgm:pt modelId="{C6783551-2241-45FE-B7F3-83C5FB77F003}" type="parTrans" cxnId="{AC1F4E2A-8E16-4FC3-A7AD-B8A5D13ED680}">
      <dgm:prSet/>
      <dgm:spPr/>
      <dgm:t>
        <a:bodyPr/>
        <a:lstStyle/>
        <a:p>
          <a:endParaRPr lang="ru-RU"/>
        </a:p>
      </dgm:t>
    </dgm:pt>
    <dgm:pt modelId="{26F0C175-0637-4471-9027-8E3F3282B1CD}" type="sibTrans" cxnId="{AC1F4E2A-8E16-4FC3-A7AD-B8A5D13ED680}">
      <dgm:prSet/>
      <dgm:spPr/>
      <dgm:t>
        <a:bodyPr/>
        <a:lstStyle/>
        <a:p>
          <a:endParaRPr lang="ru-RU"/>
        </a:p>
      </dgm:t>
    </dgm:pt>
    <dgm:pt modelId="{BD17BC8A-CB97-4ED8-9B21-4875F0146617}">
      <dgm:prSet phldrT="[Текст]" custT="1"/>
      <dgm:spPr/>
      <dgm:t>
        <a:bodyPr/>
        <a:lstStyle/>
        <a:p>
          <a:r>
            <a:rPr lang="ru-RU" sz="900" b="1" dirty="0" smtClean="0"/>
            <a:t>Организация обеспечения лекарственными препаратами лиц, больных гемофилией, муковисцидозом, гипофизарным нанизмом, болезнью   Гоше, злокачественными новообразованиями  лимфоидной, кроветворной и родственных им тканей, рассеянным склерозом, лиц после трансплантации органов и (или) тканей</a:t>
          </a:r>
          <a:endParaRPr lang="ru-RU" sz="900" b="1" dirty="0"/>
        </a:p>
      </dgm:t>
    </dgm:pt>
    <dgm:pt modelId="{C08DBD72-A518-41D4-A17B-4FAD340240F4}" type="parTrans" cxnId="{BC448193-C1B6-4198-B7B5-9F6329C166FB}">
      <dgm:prSet/>
      <dgm:spPr/>
      <dgm:t>
        <a:bodyPr/>
        <a:lstStyle/>
        <a:p>
          <a:endParaRPr lang="ru-RU"/>
        </a:p>
      </dgm:t>
    </dgm:pt>
    <dgm:pt modelId="{478AB8C1-58E5-45D4-BA16-E9AD678340D2}" type="sibTrans" cxnId="{BC448193-C1B6-4198-B7B5-9F6329C166FB}">
      <dgm:prSet/>
      <dgm:spPr/>
      <dgm:t>
        <a:bodyPr/>
        <a:lstStyle/>
        <a:p>
          <a:endParaRPr lang="ru-RU"/>
        </a:p>
      </dgm:t>
    </dgm:pt>
    <dgm:pt modelId="{6995A3F6-442D-4A0F-889F-0B1FBF0B402D}">
      <dgm:prSet phldrT="[Текст]" custT="1"/>
      <dgm:spPr/>
      <dgm:t>
        <a:bodyPr/>
        <a:lstStyle/>
        <a:p>
          <a:r>
            <a:rPr lang="ru-RU" sz="900" b="1" dirty="0" smtClean="0"/>
            <a:t>Организация обеспечения антивирусными препаратами  для профилактики и лечения лиц, инфицированных    вирусами иммунодефицита человека и гепатитов B и С</a:t>
          </a:r>
          <a:endParaRPr lang="ru-RU" sz="900" b="1" dirty="0"/>
        </a:p>
      </dgm:t>
    </dgm:pt>
    <dgm:pt modelId="{26135B9E-1558-4540-992F-48AF7045BAB3}" type="parTrans" cxnId="{5FD6A160-AA3E-466F-BCC6-0B2AE85C430D}">
      <dgm:prSet/>
      <dgm:spPr/>
      <dgm:t>
        <a:bodyPr/>
        <a:lstStyle/>
        <a:p>
          <a:endParaRPr lang="ru-RU"/>
        </a:p>
      </dgm:t>
    </dgm:pt>
    <dgm:pt modelId="{51732FF9-0E19-4F9A-9297-E74426D1E83E}" type="sibTrans" cxnId="{5FD6A160-AA3E-466F-BCC6-0B2AE85C430D}">
      <dgm:prSet/>
      <dgm:spPr/>
      <dgm:t>
        <a:bodyPr/>
        <a:lstStyle/>
        <a:p>
          <a:endParaRPr lang="ru-RU"/>
        </a:p>
      </dgm:t>
    </dgm:pt>
    <dgm:pt modelId="{F588795D-FD96-4547-ABB8-2308CB9AB2BB}">
      <dgm:prSet custT="1"/>
      <dgm:spPr/>
      <dgm:t>
        <a:bodyPr/>
        <a:lstStyle/>
        <a:p>
          <a:r>
            <a:rPr lang="ru-RU" sz="900" b="1" dirty="0" smtClean="0"/>
            <a:t>Организация лекарственного обеспечения больных туберкулезом с множественной лекарственной устойчивостью возбудителя за счет средств федерального бюджета</a:t>
          </a:r>
          <a:endParaRPr lang="ru-RU" sz="900" b="1" dirty="0"/>
        </a:p>
      </dgm:t>
    </dgm:pt>
    <dgm:pt modelId="{37E4253F-13D0-4C77-A311-F635FEBB0D45}" type="parTrans" cxnId="{13DF8E21-D260-4332-A0C7-0D22392523A2}">
      <dgm:prSet/>
      <dgm:spPr/>
      <dgm:t>
        <a:bodyPr/>
        <a:lstStyle/>
        <a:p>
          <a:endParaRPr lang="ru-RU"/>
        </a:p>
      </dgm:t>
    </dgm:pt>
    <dgm:pt modelId="{ACB42050-ECC3-4290-8E85-2A02079289CF}" type="sibTrans" cxnId="{13DF8E21-D260-4332-A0C7-0D22392523A2}">
      <dgm:prSet/>
      <dgm:spPr/>
      <dgm:t>
        <a:bodyPr/>
        <a:lstStyle/>
        <a:p>
          <a:endParaRPr lang="ru-RU"/>
        </a:p>
      </dgm:t>
    </dgm:pt>
    <dgm:pt modelId="{DCB20BFE-A977-4FE1-9FF1-60E5D7ABA659}">
      <dgm:prSet custT="1"/>
      <dgm:spPr/>
      <dgm:t>
        <a:bodyPr/>
        <a:lstStyle/>
        <a:p>
          <a:r>
            <a:rPr lang="ru-RU" sz="900" b="1" dirty="0" smtClean="0"/>
            <a:t>Организация обеспечения граждан лекарственными препаратами для лечения заболеваний, включенных в перечень </a:t>
          </a:r>
          <a:r>
            <a:rPr lang="ru-RU" sz="900" b="1" dirty="0" err="1" smtClean="0"/>
            <a:t>жизнеугрожающих</a:t>
          </a:r>
          <a:r>
            <a:rPr lang="ru-RU" sz="900" b="1" dirty="0" smtClean="0"/>
            <a:t> и хронических прогрессирующих редких (</a:t>
          </a:r>
          <a:r>
            <a:rPr lang="ru-RU" sz="900" b="1" dirty="0" err="1" smtClean="0"/>
            <a:t>орфанных</a:t>
          </a:r>
          <a:r>
            <a:rPr lang="ru-RU" sz="900" b="1" dirty="0" smtClean="0"/>
            <a:t>) заболеваний, приводящих к сокращению продолжительности жизни гражданина или инвалидности</a:t>
          </a:r>
          <a:endParaRPr lang="ru-RU" sz="900" b="1" dirty="0"/>
        </a:p>
      </dgm:t>
    </dgm:pt>
    <dgm:pt modelId="{C5813B96-5530-44B5-B9AA-FAA1997F8BAD}" type="parTrans" cxnId="{7DF4EE0C-A085-432A-9952-3C91AA880B33}">
      <dgm:prSet/>
      <dgm:spPr/>
      <dgm:t>
        <a:bodyPr/>
        <a:lstStyle/>
        <a:p>
          <a:endParaRPr lang="ru-RU"/>
        </a:p>
      </dgm:t>
    </dgm:pt>
    <dgm:pt modelId="{23FABD56-ADB5-43F0-82CE-1CD13A891390}" type="sibTrans" cxnId="{7DF4EE0C-A085-432A-9952-3C91AA880B33}">
      <dgm:prSet/>
      <dgm:spPr/>
      <dgm:t>
        <a:bodyPr/>
        <a:lstStyle/>
        <a:p>
          <a:endParaRPr lang="ru-RU"/>
        </a:p>
      </dgm:t>
    </dgm:pt>
    <dgm:pt modelId="{A86AC459-E2EB-45C0-A909-341498ED9F04}">
      <dgm:prSet custT="1"/>
      <dgm:spPr/>
      <dgm:t>
        <a:bodyPr/>
        <a:lstStyle/>
        <a:p>
          <a:r>
            <a:rPr lang="ru-RU" sz="900" b="1" dirty="0" smtClean="0"/>
            <a:t>Организация обеспечения лекарственными препаратами граждан, проживающих в Свердловской области, страдающих социально значимыми заболеваниями</a:t>
          </a:r>
          <a:endParaRPr lang="ru-RU" sz="900" b="1" dirty="0"/>
        </a:p>
      </dgm:t>
    </dgm:pt>
    <dgm:pt modelId="{6438BBDC-219C-4E70-9925-6277E7287B48}" type="parTrans" cxnId="{5196AE62-50D3-4D00-BE42-F0D8D9078CBE}">
      <dgm:prSet/>
      <dgm:spPr/>
      <dgm:t>
        <a:bodyPr/>
        <a:lstStyle/>
        <a:p>
          <a:endParaRPr lang="ru-RU"/>
        </a:p>
      </dgm:t>
    </dgm:pt>
    <dgm:pt modelId="{CE59904A-E939-43E4-986A-E7D621FE27EC}" type="sibTrans" cxnId="{5196AE62-50D3-4D00-BE42-F0D8D9078CBE}">
      <dgm:prSet/>
      <dgm:spPr/>
      <dgm:t>
        <a:bodyPr/>
        <a:lstStyle/>
        <a:p>
          <a:endParaRPr lang="ru-RU"/>
        </a:p>
      </dgm:t>
    </dgm:pt>
    <dgm:pt modelId="{522F8563-97CC-4FAA-8639-6642410BF097}">
      <dgm:prSet custT="1"/>
      <dgm:spPr/>
      <dgm:t>
        <a:bodyPr/>
        <a:lstStyle/>
        <a:p>
          <a:r>
            <a:rPr lang="ru-RU" sz="900" b="1" dirty="0" smtClean="0"/>
            <a:t>Организация обеспечения лекарственными препаратами в соответствии с перечнем групп населения и категорий заболеваний, при амбулаторном лечении   которых лекарственные препараты и изделия медицинского назначения отпускаются по рецептам  врачей бесплатно или с 50-процентной скидкой     </a:t>
          </a:r>
          <a:endParaRPr lang="ru-RU" sz="900" b="1" dirty="0"/>
        </a:p>
      </dgm:t>
    </dgm:pt>
    <dgm:pt modelId="{C0D7B199-BA69-4E0D-AFBE-423BF7190E8B}" type="parTrans" cxnId="{BD43CB17-56D5-4413-B300-61C5905ACD22}">
      <dgm:prSet/>
      <dgm:spPr/>
      <dgm:t>
        <a:bodyPr/>
        <a:lstStyle/>
        <a:p>
          <a:endParaRPr lang="ru-RU"/>
        </a:p>
      </dgm:t>
    </dgm:pt>
    <dgm:pt modelId="{B05C3642-57A7-44C6-B8D4-3814225722DF}" type="sibTrans" cxnId="{BD43CB17-56D5-4413-B300-61C5905ACD22}">
      <dgm:prSet/>
      <dgm:spPr/>
      <dgm:t>
        <a:bodyPr/>
        <a:lstStyle/>
        <a:p>
          <a:endParaRPr lang="ru-RU"/>
        </a:p>
      </dgm:t>
    </dgm:pt>
    <dgm:pt modelId="{FF21F4CF-3F7B-4284-A8A6-E0ADC5D97956}" type="pres">
      <dgm:prSet presAssocID="{12ACD840-4197-40CC-8D8A-D6C70BC3F6F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D7140E-FED8-4885-8B41-479A1D064264}" type="pres">
      <dgm:prSet presAssocID="{80A91926-2743-4F50-B9C0-8D5E2512D6DB}" presName="compNode" presStyleCnt="0"/>
      <dgm:spPr/>
      <dgm:t>
        <a:bodyPr/>
        <a:lstStyle/>
        <a:p>
          <a:endParaRPr lang="ru-RU"/>
        </a:p>
      </dgm:t>
    </dgm:pt>
    <dgm:pt modelId="{C5D27789-2F23-4AC7-B77C-21ADB26D384C}" type="pres">
      <dgm:prSet presAssocID="{80A91926-2743-4F50-B9C0-8D5E2512D6DB}" presName="aNode" presStyleLbl="bgShp" presStyleIdx="0" presStyleCnt="1" custLinFactNeighborX="415"/>
      <dgm:spPr/>
      <dgm:t>
        <a:bodyPr/>
        <a:lstStyle/>
        <a:p>
          <a:endParaRPr lang="ru-RU"/>
        </a:p>
      </dgm:t>
    </dgm:pt>
    <dgm:pt modelId="{1B38BF9F-D943-449A-ADED-1497D8EDF3DB}" type="pres">
      <dgm:prSet presAssocID="{80A91926-2743-4F50-B9C0-8D5E2512D6DB}" presName="textNode" presStyleLbl="bgShp" presStyleIdx="0" presStyleCnt="1"/>
      <dgm:spPr/>
      <dgm:t>
        <a:bodyPr/>
        <a:lstStyle/>
        <a:p>
          <a:endParaRPr lang="ru-RU"/>
        </a:p>
      </dgm:t>
    </dgm:pt>
    <dgm:pt modelId="{302B08B1-601E-4167-9FE2-FB9B83EE8758}" type="pres">
      <dgm:prSet presAssocID="{80A91926-2743-4F50-B9C0-8D5E2512D6DB}" presName="compChildNode" presStyleCnt="0"/>
      <dgm:spPr/>
      <dgm:t>
        <a:bodyPr/>
        <a:lstStyle/>
        <a:p>
          <a:endParaRPr lang="ru-RU"/>
        </a:p>
      </dgm:t>
    </dgm:pt>
    <dgm:pt modelId="{FCEC82D7-6A57-4B7F-BF57-C6CF094D25E8}" type="pres">
      <dgm:prSet presAssocID="{80A91926-2743-4F50-B9C0-8D5E2512D6DB}" presName="theInnerList" presStyleCnt="0"/>
      <dgm:spPr/>
      <dgm:t>
        <a:bodyPr/>
        <a:lstStyle/>
        <a:p>
          <a:endParaRPr lang="ru-RU"/>
        </a:p>
      </dgm:t>
    </dgm:pt>
    <dgm:pt modelId="{5351602E-2F84-4616-B800-1E37A8AD8E32}" type="pres">
      <dgm:prSet presAssocID="{E2591783-1608-4207-BDA1-F0910E17CFD8}" presName="childNode" presStyleLbl="node1" presStyleIdx="0" presStyleCnt="7" custScaleX="118836" custScaleY="2000000" custLinFactNeighborX="382" custLinFactNeighborY="-9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FD2D9F-1B0C-4EAF-8867-B9F1115E9D53}" type="pres">
      <dgm:prSet presAssocID="{E2591783-1608-4207-BDA1-F0910E17CFD8}" presName="aSpace2" presStyleCnt="0"/>
      <dgm:spPr/>
      <dgm:t>
        <a:bodyPr/>
        <a:lstStyle/>
        <a:p>
          <a:endParaRPr lang="ru-RU"/>
        </a:p>
      </dgm:t>
    </dgm:pt>
    <dgm:pt modelId="{726FF5AC-0BBB-48C7-9E7C-9CB5EA3E750B}" type="pres">
      <dgm:prSet presAssocID="{BD17BC8A-CB97-4ED8-9B21-4875F0146617}" presName="childNode" presStyleLbl="node1" presStyleIdx="1" presStyleCnt="7" custScaleX="118836" custScaleY="2000000" custLinFactNeighborX="382" custLinFactNeighborY="-9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96353-9AFB-4285-98D1-F945CCB5719D}" type="pres">
      <dgm:prSet presAssocID="{BD17BC8A-CB97-4ED8-9B21-4875F0146617}" presName="aSpace2" presStyleCnt="0"/>
      <dgm:spPr/>
      <dgm:t>
        <a:bodyPr/>
        <a:lstStyle/>
        <a:p>
          <a:endParaRPr lang="ru-RU"/>
        </a:p>
      </dgm:t>
    </dgm:pt>
    <dgm:pt modelId="{C3483303-039A-450F-9231-F8965294B703}" type="pres">
      <dgm:prSet presAssocID="{6995A3F6-442D-4A0F-889F-0B1FBF0B402D}" presName="childNode" presStyleLbl="node1" presStyleIdx="2" presStyleCnt="7" custScaleX="118836" custScaleY="2000000" custLinFactNeighborX="382" custLinFactNeighborY="-9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372FBA-E0EE-4B13-BA8D-2617EB06C606}" type="pres">
      <dgm:prSet presAssocID="{6995A3F6-442D-4A0F-889F-0B1FBF0B402D}" presName="aSpace2" presStyleCnt="0"/>
      <dgm:spPr/>
      <dgm:t>
        <a:bodyPr/>
        <a:lstStyle/>
        <a:p>
          <a:endParaRPr lang="ru-RU"/>
        </a:p>
      </dgm:t>
    </dgm:pt>
    <dgm:pt modelId="{CD9A2586-50A9-4D76-A666-4D93D1F72978}" type="pres">
      <dgm:prSet presAssocID="{F588795D-FD96-4547-ABB8-2308CB9AB2BB}" presName="childNode" presStyleLbl="node1" presStyleIdx="3" presStyleCnt="7" custScaleX="118836" custScaleY="2000000" custLinFactNeighborX="382" custLinFactNeighborY="-9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8B817-68E4-4209-88E1-E5494DF9B597}" type="pres">
      <dgm:prSet presAssocID="{F588795D-FD96-4547-ABB8-2308CB9AB2BB}" presName="aSpace2" presStyleCnt="0"/>
      <dgm:spPr/>
      <dgm:t>
        <a:bodyPr/>
        <a:lstStyle/>
        <a:p>
          <a:endParaRPr lang="ru-RU"/>
        </a:p>
      </dgm:t>
    </dgm:pt>
    <dgm:pt modelId="{56504F08-2144-4904-832C-614497AF586A}" type="pres">
      <dgm:prSet presAssocID="{DCB20BFE-A977-4FE1-9FF1-60E5D7ABA659}" presName="childNode" presStyleLbl="node1" presStyleIdx="4" presStyleCnt="7" custScaleX="118836" custScaleY="2000000" custLinFactNeighborX="382" custLinFactNeighborY="-9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D2393A-E7CA-4D62-A053-1D560F4E6810}" type="pres">
      <dgm:prSet presAssocID="{DCB20BFE-A977-4FE1-9FF1-60E5D7ABA659}" presName="aSpace2" presStyleCnt="0"/>
      <dgm:spPr/>
      <dgm:t>
        <a:bodyPr/>
        <a:lstStyle/>
        <a:p>
          <a:endParaRPr lang="ru-RU"/>
        </a:p>
      </dgm:t>
    </dgm:pt>
    <dgm:pt modelId="{07E06354-DD29-4225-A584-9C5309586032}" type="pres">
      <dgm:prSet presAssocID="{A86AC459-E2EB-45C0-A909-341498ED9F04}" presName="childNode" presStyleLbl="node1" presStyleIdx="5" presStyleCnt="7" custScaleX="118836" custScaleY="2000000" custLinFactNeighborX="382" custLinFactNeighborY="31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B146D6-A215-4402-A62D-C2A38F3874FE}" type="pres">
      <dgm:prSet presAssocID="{A86AC459-E2EB-45C0-A909-341498ED9F04}" presName="aSpace2" presStyleCnt="0"/>
      <dgm:spPr/>
      <dgm:t>
        <a:bodyPr/>
        <a:lstStyle/>
        <a:p>
          <a:endParaRPr lang="ru-RU"/>
        </a:p>
      </dgm:t>
    </dgm:pt>
    <dgm:pt modelId="{B598930F-298A-47CA-BC4D-2102BC4C31E6}" type="pres">
      <dgm:prSet presAssocID="{522F8563-97CC-4FAA-8639-6642410BF097}" presName="childNode" presStyleLbl="node1" presStyleIdx="6" presStyleCnt="7" custScaleX="119255" custScaleY="20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2758C6-D955-4278-988C-F9949A6A16EA}" type="presOf" srcId="{12ACD840-4197-40CC-8D8A-D6C70BC3F6F5}" destId="{FF21F4CF-3F7B-4284-A8A6-E0ADC5D97956}" srcOrd="0" destOrd="0" presId="urn:microsoft.com/office/officeart/2005/8/layout/lProcess2"/>
    <dgm:cxn modelId="{5196AE62-50D3-4D00-BE42-F0D8D9078CBE}" srcId="{80A91926-2743-4F50-B9C0-8D5E2512D6DB}" destId="{A86AC459-E2EB-45C0-A909-341498ED9F04}" srcOrd="5" destOrd="0" parTransId="{6438BBDC-219C-4E70-9925-6277E7287B48}" sibTransId="{CE59904A-E939-43E4-986A-E7D621FE27EC}"/>
    <dgm:cxn modelId="{51549914-7AA7-4F00-AE3A-6EC3C77FE823}" type="presOf" srcId="{A86AC459-E2EB-45C0-A909-341498ED9F04}" destId="{07E06354-DD29-4225-A584-9C5309586032}" srcOrd="0" destOrd="0" presId="urn:microsoft.com/office/officeart/2005/8/layout/lProcess2"/>
    <dgm:cxn modelId="{BD43CB17-56D5-4413-B300-61C5905ACD22}" srcId="{80A91926-2743-4F50-B9C0-8D5E2512D6DB}" destId="{522F8563-97CC-4FAA-8639-6642410BF097}" srcOrd="6" destOrd="0" parTransId="{C0D7B199-BA69-4E0D-AFBE-423BF7190E8B}" sibTransId="{B05C3642-57A7-44C6-B8D4-3814225722DF}"/>
    <dgm:cxn modelId="{5EC368E9-7185-4D72-AC97-C7C09E86B2B6}" type="presOf" srcId="{E2591783-1608-4207-BDA1-F0910E17CFD8}" destId="{5351602E-2F84-4616-B800-1E37A8AD8E32}" srcOrd="0" destOrd="0" presId="urn:microsoft.com/office/officeart/2005/8/layout/lProcess2"/>
    <dgm:cxn modelId="{AC1F4E2A-8E16-4FC3-A7AD-B8A5D13ED680}" srcId="{80A91926-2743-4F50-B9C0-8D5E2512D6DB}" destId="{E2591783-1608-4207-BDA1-F0910E17CFD8}" srcOrd="0" destOrd="0" parTransId="{C6783551-2241-45FE-B7F3-83C5FB77F003}" sibTransId="{26F0C175-0637-4471-9027-8E3F3282B1CD}"/>
    <dgm:cxn modelId="{B46E09A9-05A7-4082-B024-3ADCE0A8D6DF}" type="presOf" srcId="{522F8563-97CC-4FAA-8639-6642410BF097}" destId="{B598930F-298A-47CA-BC4D-2102BC4C31E6}" srcOrd="0" destOrd="0" presId="urn:microsoft.com/office/officeart/2005/8/layout/lProcess2"/>
    <dgm:cxn modelId="{13DF8E21-D260-4332-A0C7-0D22392523A2}" srcId="{80A91926-2743-4F50-B9C0-8D5E2512D6DB}" destId="{F588795D-FD96-4547-ABB8-2308CB9AB2BB}" srcOrd="3" destOrd="0" parTransId="{37E4253F-13D0-4C77-A311-F635FEBB0D45}" sibTransId="{ACB42050-ECC3-4290-8E85-2A02079289CF}"/>
    <dgm:cxn modelId="{01EF1AEF-DD7C-45E8-9641-D868CD684127}" type="presOf" srcId="{80A91926-2743-4F50-B9C0-8D5E2512D6DB}" destId="{1B38BF9F-D943-449A-ADED-1497D8EDF3DB}" srcOrd="1" destOrd="0" presId="urn:microsoft.com/office/officeart/2005/8/layout/lProcess2"/>
    <dgm:cxn modelId="{EBE56415-7C57-4F53-BAE6-3E54686912F1}" type="presOf" srcId="{80A91926-2743-4F50-B9C0-8D5E2512D6DB}" destId="{C5D27789-2F23-4AC7-B77C-21ADB26D384C}" srcOrd="0" destOrd="0" presId="urn:microsoft.com/office/officeart/2005/8/layout/lProcess2"/>
    <dgm:cxn modelId="{D1B55F54-A909-482B-8511-AEFD15CF773D}" type="presOf" srcId="{6995A3F6-442D-4A0F-889F-0B1FBF0B402D}" destId="{C3483303-039A-450F-9231-F8965294B703}" srcOrd="0" destOrd="0" presId="urn:microsoft.com/office/officeart/2005/8/layout/lProcess2"/>
    <dgm:cxn modelId="{E6FDD03F-9B4F-4E3C-BA93-05DADBD85532}" type="presOf" srcId="{F588795D-FD96-4547-ABB8-2308CB9AB2BB}" destId="{CD9A2586-50A9-4D76-A666-4D93D1F72978}" srcOrd="0" destOrd="0" presId="urn:microsoft.com/office/officeart/2005/8/layout/lProcess2"/>
    <dgm:cxn modelId="{886E43CF-EF03-4805-9664-B9A7C9BBE5B5}" type="presOf" srcId="{DCB20BFE-A977-4FE1-9FF1-60E5D7ABA659}" destId="{56504F08-2144-4904-832C-614497AF586A}" srcOrd="0" destOrd="0" presId="urn:microsoft.com/office/officeart/2005/8/layout/lProcess2"/>
    <dgm:cxn modelId="{160AA1E4-8C87-4917-910C-B608D73BCA33}" srcId="{12ACD840-4197-40CC-8D8A-D6C70BC3F6F5}" destId="{80A91926-2743-4F50-B9C0-8D5E2512D6DB}" srcOrd="0" destOrd="0" parTransId="{9FB79066-5F60-439B-8D52-384B33337870}" sibTransId="{0E37F681-D1E1-4C44-955E-665F34005B63}"/>
    <dgm:cxn modelId="{7DF4EE0C-A085-432A-9952-3C91AA880B33}" srcId="{80A91926-2743-4F50-B9C0-8D5E2512D6DB}" destId="{DCB20BFE-A977-4FE1-9FF1-60E5D7ABA659}" srcOrd="4" destOrd="0" parTransId="{C5813B96-5530-44B5-B9AA-FAA1997F8BAD}" sibTransId="{23FABD56-ADB5-43F0-82CE-1CD13A891390}"/>
    <dgm:cxn modelId="{BC448193-C1B6-4198-B7B5-9F6329C166FB}" srcId="{80A91926-2743-4F50-B9C0-8D5E2512D6DB}" destId="{BD17BC8A-CB97-4ED8-9B21-4875F0146617}" srcOrd="1" destOrd="0" parTransId="{C08DBD72-A518-41D4-A17B-4FAD340240F4}" sibTransId="{478AB8C1-58E5-45D4-BA16-E9AD678340D2}"/>
    <dgm:cxn modelId="{D424425C-D749-40BE-A970-0FD11400C41D}" type="presOf" srcId="{BD17BC8A-CB97-4ED8-9B21-4875F0146617}" destId="{726FF5AC-0BBB-48C7-9E7C-9CB5EA3E750B}" srcOrd="0" destOrd="0" presId="urn:microsoft.com/office/officeart/2005/8/layout/lProcess2"/>
    <dgm:cxn modelId="{5FD6A160-AA3E-466F-BCC6-0B2AE85C430D}" srcId="{80A91926-2743-4F50-B9C0-8D5E2512D6DB}" destId="{6995A3F6-442D-4A0F-889F-0B1FBF0B402D}" srcOrd="2" destOrd="0" parTransId="{26135B9E-1558-4540-992F-48AF7045BAB3}" sibTransId="{51732FF9-0E19-4F9A-9297-E74426D1E83E}"/>
    <dgm:cxn modelId="{9E103F50-DA36-4B04-9FA6-85CD16DDB54A}" type="presParOf" srcId="{FF21F4CF-3F7B-4284-A8A6-E0ADC5D97956}" destId="{08D7140E-FED8-4885-8B41-479A1D064264}" srcOrd="0" destOrd="0" presId="urn:microsoft.com/office/officeart/2005/8/layout/lProcess2"/>
    <dgm:cxn modelId="{EC1F9A32-D6D1-4DDF-81AD-052C18414E7C}" type="presParOf" srcId="{08D7140E-FED8-4885-8B41-479A1D064264}" destId="{C5D27789-2F23-4AC7-B77C-21ADB26D384C}" srcOrd="0" destOrd="0" presId="urn:microsoft.com/office/officeart/2005/8/layout/lProcess2"/>
    <dgm:cxn modelId="{069934EC-AF22-4A72-BA20-5654028D80BD}" type="presParOf" srcId="{08D7140E-FED8-4885-8B41-479A1D064264}" destId="{1B38BF9F-D943-449A-ADED-1497D8EDF3DB}" srcOrd="1" destOrd="0" presId="urn:microsoft.com/office/officeart/2005/8/layout/lProcess2"/>
    <dgm:cxn modelId="{6ACCE86B-AABD-466C-BDA8-81CF1383D453}" type="presParOf" srcId="{08D7140E-FED8-4885-8B41-479A1D064264}" destId="{302B08B1-601E-4167-9FE2-FB9B83EE8758}" srcOrd="2" destOrd="0" presId="urn:microsoft.com/office/officeart/2005/8/layout/lProcess2"/>
    <dgm:cxn modelId="{2EA521C0-A8FE-49E6-BE31-775152AE0F31}" type="presParOf" srcId="{302B08B1-601E-4167-9FE2-FB9B83EE8758}" destId="{FCEC82D7-6A57-4B7F-BF57-C6CF094D25E8}" srcOrd="0" destOrd="0" presId="urn:microsoft.com/office/officeart/2005/8/layout/lProcess2"/>
    <dgm:cxn modelId="{212F0F1D-584A-4A38-95CC-85D11B6905DC}" type="presParOf" srcId="{FCEC82D7-6A57-4B7F-BF57-C6CF094D25E8}" destId="{5351602E-2F84-4616-B800-1E37A8AD8E32}" srcOrd="0" destOrd="0" presId="urn:microsoft.com/office/officeart/2005/8/layout/lProcess2"/>
    <dgm:cxn modelId="{981CA589-3D16-4F6A-8421-F7636852313F}" type="presParOf" srcId="{FCEC82D7-6A57-4B7F-BF57-C6CF094D25E8}" destId="{07FD2D9F-1B0C-4EAF-8867-B9F1115E9D53}" srcOrd="1" destOrd="0" presId="urn:microsoft.com/office/officeart/2005/8/layout/lProcess2"/>
    <dgm:cxn modelId="{20B6085F-E743-472F-A7AA-FB6373C97C66}" type="presParOf" srcId="{FCEC82D7-6A57-4B7F-BF57-C6CF094D25E8}" destId="{726FF5AC-0BBB-48C7-9E7C-9CB5EA3E750B}" srcOrd="2" destOrd="0" presId="urn:microsoft.com/office/officeart/2005/8/layout/lProcess2"/>
    <dgm:cxn modelId="{DDB27AF4-0C71-4E69-8695-767FEE2BD682}" type="presParOf" srcId="{FCEC82D7-6A57-4B7F-BF57-C6CF094D25E8}" destId="{ED096353-9AFB-4285-98D1-F945CCB5719D}" srcOrd="3" destOrd="0" presId="urn:microsoft.com/office/officeart/2005/8/layout/lProcess2"/>
    <dgm:cxn modelId="{E3D9CC9B-004A-4DE8-A4A2-A2B59D9D1859}" type="presParOf" srcId="{FCEC82D7-6A57-4B7F-BF57-C6CF094D25E8}" destId="{C3483303-039A-450F-9231-F8965294B703}" srcOrd="4" destOrd="0" presId="urn:microsoft.com/office/officeart/2005/8/layout/lProcess2"/>
    <dgm:cxn modelId="{2BA72DD8-4A07-4C7F-901A-2BDFAE834941}" type="presParOf" srcId="{FCEC82D7-6A57-4B7F-BF57-C6CF094D25E8}" destId="{3E372FBA-E0EE-4B13-BA8D-2617EB06C606}" srcOrd="5" destOrd="0" presId="urn:microsoft.com/office/officeart/2005/8/layout/lProcess2"/>
    <dgm:cxn modelId="{C560C742-5401-46B6-8AAA-DE2C748F780D}" type="presParOf" srcId="{FCEC82D7-6A57-4B7F-BF57-C6CF094D25E8}" destId="{CD9A2586-50A9-4D76-A666-4D93D1F72978}" srcOrd="6" destOrd="0" presId="urn:microsoft.com/office/officeart/2005/8/layout/lProcess2"/>
    <dgm:cxn modelId="{40EBC7B9-A4DB-412F-84D5-766CF117027E}" type="presParOf" srcId="{FCEC82D7-6A57-4B7F-BF57-C6CF094D25E8}" destId="{1298B817-68E4-4209-88E1-E5494DF9B597}" srcOrd="7" destOrd="0" presId="urn:microsoft.com/office/officeart/2005/8/layout/lProcess2"/>
    <dgm:cxn modelId="{6290E43C-499F-4419-8552-617BB07D414D}" type="presParOf" srcId="{FCEC82D7-6A57-4B7F-BF57-C6CF094D25E8}" destId="{56504F08-2144-4904-832C-614497AF586A}" srcOrd="8" destOrd="0" presId="urn:microsoft.com/office/officeart/2005/8/layout/lProcess2"/>
    <dgm:cxn modelId="{20106634-69E9-45AF-B2E5-21228B5CD5AD}" type="presParOf" srcId="{FCEC82D7-6A57-4B7F-BF57-C6CF094D25E8}" destId="{3DD2393A-E7CA-4D62-A053-1D560F4E6810}" srcOrd="9" destOrd="0" presId="urn:microsoft.com/office/officeart/2005/8/layout/lProcess2"/>
    <dgm:cxn modelId="{D5A82730-23B3-4876-8A26-800B461D966E}" type="presParOf" srcId="{FCEC82D7-6A57-4B7F-BF57-C6CF094D25E8}" destId="{07E06354-DD29-4225-A584-9C5309586032}" srcOrd="10" destOrd="0" presId="urn:microsoft.com/office/officeart/2005/8/layout/lProcess2"/>
    <dgm:cxn modelId="{550C3814-A78C-42B2-B8B2-5171969D1C78}" type="presParOf" srcId="{FCEC82D7-6A57-4B7F-BF57-C6CF094D25E8}" destId="{8AB146D6-A215-4402-A62D-C2A38F3874FE}" srcOrd="11" destOrd="0" presId="urn:microsoft.com/office/officeart/2005/8/layout/lProcess2"/>
    <dgm:cxn modelId="{1163732C-AC9F-416F-8ACA-68A296F0C927}" type="presParOf" srcId="{FCEC82D7-6A57-4B7F-BF57-C6CF094D25E8}" destId="{B598930F-298A-47CA-BC4D-2102BC4C31E6}" srcOrd="1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C27739-8DA3-422F-A1A5-C849AE636F34}" type="doc">
      <dgm:prSet loTypeId="urn:microsoft.com/office/officeart/2005/8/layout/matrix1" loCatId="matrix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46AE694-0FAA-4725-B83E-46EA91010C87}">
      <dgm:prSet phldrT="[Текст]" custT="1"/>
      <dgm:spPr/>
      <dgm:t>
        <a:bodyPr/>
        <a:lstStyle/>
        <a:p>
          <a:r>
            <a:rPr lang="ru-RU" sz="1800" b="1" dirty="0" smtClean="0"/>
            <a:t>Мониторинг цен и ассортимента на жизненно необходимые и важнейшие лекарственные препараты</a:t>
          </a:r>
          <a:endParaRPr lang="ru-RU" sz="1800" b="1" dirty="0"/>
        </a:p>
      </dgm:t>
    </dgm:pt>
    <dgm:pt modelId="{6E4AC7D9-7412-43FA-B8C7-E3DEAA0DB778}" type="parTrans" cxnId="{F1D51BFC-0F1B-4FE2-A820-24C09C91E0DA}">
      <dgm:prSet/>
      <dgm:spPr/>
      <dgm:t>
        <a:bodyPr/>
        <a:lstStyle/>
        <a:p>
          <a:endParaRPr lang="ru-RU"/>
        </a:p>
      </dgm:t>
    </dgm:pt>
    <dgm:pt modelId="{FA310C43-28D0-448E-9D22-C4A077EFEF75}" type="sibTrans" cxnId="{F1D51BFC-0F1B-4FE2-A820-24C09C91E0DA}">
      <dgm:prSet/>
      <dgm:spPr/>
      <dgm:t>
        <a:bodyPr/>
        <a:lstStyle/>
        <a:p>
          <a:endParaRPr lang="ru-RU"/>
        </a:p>
      </dgm:t>
    </dgm:pt>
    <dgm:pt modelId="{481C3CEF-7C04-4927-A797-DE0FBB26B2C0}">
      <dgm:prSet phldrT="[Текст]" custT="1"/>
      <dgm:spPr/>
      <dgm:t>
        <a:bodyPr/>
        <a:lstStyle/>
        <a:p>
          <a:pPr algn="l">
            <a:lnSpc>
              <a:spcPct val="90000"/>
            </a:lnSpc>
            <a:spcAft>
              <a:spcPct val="35000"/>
            </a:spcAft>
          </a:pPr>
          <a:endParaRPr lang="ru-RU" sz="1400" b="1" dirty="0" smtClean="0"/>
        </a:p>
        <a:p>
          <a:pPr algn="l">
            <a:lnSpc>
              <a:spcPct val="90000"/>
            </a:lnSpc>
            <a:spcAft>
              <a:spcPct val="35000"/>
            </a:spcAft>
          </a:pPr>
          <a:endParaRPr lang="ru-RU" sz="1400" b="1" dirty="0" smtClean="0"/>
        </a:p>
        <a:p>
          <a:pPr algn="l">
            <a:lnSpc>
              <a:spcPct val="90000"/>
            </a:lnSpc>
            <a:spcAft>
              <a:spcPts val="0"/>
            </a:spcAft>
          </a:pPr>
          <a:r>
            <a:rPr lang="ru-RU" sz="1400" b="1" dirty="0" smtClean="0"/>
            <a:t>       Приказ Министерства здравоохранения СО и Территориального управления Федеральной службы по надзору в сфере здравоохранения и социального развития по Свердловской области от 24.05.2012 № 580-п/п66-24/12 «Об организации и осуществлении мониторинга ассортимента и цен на жизненно-необходимые и важнейшие лекарственные препараты в стационарных медицинских </a:t>
          </a:r>
        </a:p>
        <a:p>
          <a:pPr algn="l">
            <a:lnSpc>
              <a:spcPct val="90000"/>
            </a:lnSpc>
            <a:spcAft>
              <a:spcPts val="0"/>
            </a:spcAft>
          </a:pPr>
          <a:r>
            <a:rPr lang="ru-RU" sz="1400" b="1" dirty="0" smtClean="0"/>
            <a:t>организациях и аптечных</a:t>
          </a:r>
        </a:p>
        <a:p>
          <a:pPr algn="l">
            <a:lnSpc>
              <a:spcPct val="90000"/>
            </a:lnSpc>
            <a:spcAft>
              <a:spcPts val="0"/>
            </a:spcAft>
          </a:pPr>
          <a:r>
            <a:rPr lang="ru-RU" sz="1400" b="1" dirty="0" smtClean="0"/>
            <a:t>организациях на территории Свердловской области»</a:t>
          </a:r>
        </a:p>
      </dgm:t>
    </dgm:pt>
    <dgm:pt modelId="{2672A9C5-BE07-4D1E-990D-920696FAB2AC}" type="parTrans" cxnId="{B5A58E59-A0A2-4CF2-843F-2630FB67B7CF}">
      <dgm:prSet/>
      <dgm:spPr/>
      <dgm:t>
        <a:bodyPr/>
        <a:lstStyle/>
        <a:p>
          <a:endParaRPr lang="ru-RU"/>
        </a:p>
      </dgm:t>
    </dgm:pt>
    <dgm:pt modelId="{953C85D4-58EE-49DD-B585-7770B70E844F}" type="sibTrans" cxnId="{B5A58E59-A0A2-4CF2-843F-2630FB67B7CF}">
      <dgm:prSet/>
      <dgm:spPr/>
      <dgm:t>
        <a:bodyPr/>
        <a:lstStyle/>
        <a:p>
          <a:endParaRPr lang="ru-RU"/>
        </a:p>
      </dgm:t>
    </dgm:pt>
    <dgm:pt modelId="{A7C5683D-0EA6-4730-8FD2-2122BA6B0604}">
      <dgm:prSet phldrT="[Текст]" custT="1"/>
      <dgm:spPr/>
      <dgm:t>
        <a:bodyPr/>
        <a:lstStyle/>
        <a:p>
          <a:pPr algn="l"/>
          <a:endParaRPr lang="ru-RU" sz="1600" b="0" dirty="0" smtClean="0"/>
        </a:p>
        <a:p>
          <a:pPr algn="l"/>
          <a:endParaRPr lang="ru-RU" sz="1600" b="0" dirty="0" smtClean="0"/>
        </a:p>
        <a:p>
          <a:pPr algn="l"/>
          <a:r>
            <a:rPr lang="ru-RU" sz="1600" b="1" dirty="0" smtClean="0"/>
            <a:t>На 2015 год перечень ЖНВЛП утвержден  Распоряжением Правительства  Российской Федерации </a:t>
          </a:r>
          <a:r>
            <a:rPr lang="ru-RU" sz="1600" b="1" dirty="0" smtClean="0">
              <a:effectLst/>
              <a:latin typeface="Calibri"/>
              <a:ea typeface="Calibri"/>
              <a:cs typeface="Calibri"/>
            </a:rPr>
            <a:t>от 30 декабря 2014 г. N 2782-р</a:t>
          </a:r>
          <a:endParaRPr lang="ru-RU" sz="1600" b="1" dirty="0" smtClean="0">
            <a:effectLst/>
            <a:latin typeface="Calibri"/>
            <a:ea typeface="Calibri"/>
            <a:cs typeface="Times New Roman"/>
          </a:endParaRPr>
        </a:p>
        <a:p>
          <a:pPr algn="l"/>
          <a:endParaRPr lang="ru-RU" sz="1600" b="1" dirty="0" smtClean="0"/>
        </a:p>
        <a:p>
          <a:pPr algn="r"/>
          <a:endParaRPr lang="ru-RU" sz="2800" b="1" dirty="0" smtClean="0"/>
        </a:p>
      </dgm:t>
    </dgm:pt>
    <dgm:pt modelId="{77614A48-8FF8-4614-AD4C-29049FFECAD8}" type="parTrans" cxnId="{7B3E2538-A0E8-46A4-B15F-F92FBA17463F}">
      <dgm:prSet/>
      <dgm:spPr/>
      <dgm:t>
        <a:bodyPr/>
        <a:lstStyle/>
        <a:p>
          <a:endParaRPr lang="ru-RU"/>
        </a:p>
      </dgm:t>
    </dgm:pt>
    <dgm:pt modelId="{8A408D2C-18EF-4610-BC53-460FE82C4E2C}" type="sibTrans" cxnId="{7B3E2538-A0E8-46A4-B15F-F92FBA17463F}">
      <dgm:prSet/>
      <dgm:spPr/>
      <dgm:t>
        <a:bodyPr/>
        <a:lstStyle/>
        <a:p>
          <a:endParaRPr lang="ru-RU"/>
        </a:p>
      </dgm:t>
    </dgm:pt>
    <dgm:pt modelId="{CB3BF2EF-155F-4FBB-A957-715B273A1678}">
      <dgm:prSet phldrT="[Текст]" custT="1"/>
      <dgm:spPr/>
      <dgm:t>
        <a:bodyPr/>
        <a:lstStyle/>
        <a:p>
          <a:pPr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dirty="0" smtClean="0"/>
            <a:t>Принимает участие 140 юридических лиц </a:t>
          </a:r>
        </a:p>
        <a:p>
          <a:pPr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dirty="0"/>
        </a:p>
      </dgm:t>
    </dgm:pt>
    <dgm:pt modelId="{C575CB05-8B44-46FF-89C2-72F2129BFA93}" type="parTrans" cxnId="{63FC517D-7801-4A93-82E5-C253A6028225}">
      <dgm:prSet/>
      <dgm:spPr/>
      <dgm:t>
        <a:bodyPr/>
        <a:lstStyle/>
        <a:p>
          <a:endParaRPr lang="ru-RU"/>
        </a:p>
      </dgm:t>
    </dgm:pt>
    <dgm:pt modelId="{2C9F7FFD-733D-413B-869B-8C3CAF74F383}" type="sibTrans" cxnId="{63FC517D-7801-4A93-82E5-C253A6028225}">
      <dgm:prSet/>
      <dgm:spPr/>
      <dgm:t>
        <a:bodyPr/>
        <a:lstStyle/>
        <a:p>
          <a:endParaRPr lang="ru-RU"/>
        </a:p>
      </dgm:t>
    </dgm:pt>
    <dgm:pt modelId="{794C56C7-035B-4BB9-B6C1-A2FA18DFB2A3}">
      <dgm:prSet phldrT="[Текст]" custT="1"/>
      <dgm:spPr/>
      <dgm:t>
        <a:bodyPr/>
        <a:lstStyle/>
        <a:p>
          <a:pPr marL="0" marR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Ежемесячный  отчет о результатах мониторинга цен и ассортимента на ЖНВЛП на официальном сайте</a:t>
          </a:r>
        </a:p>
        <a:p>
          <a:pPr marL="0" marR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Федеральной службы по надзору в сфере здравоохранения</a:t>
          </a:r>
        </a:p>
        <a:p>
          <a:pPr marL="0" marR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dirty="0" smtClean="0"/>
            <a:t>http://www.roszdravnadzor.ru/</a:t>
          </a:r>
          <a:r>
            <a:rPr lang="ru-RU" sz="1800" b="1" dirty="0" smtClean="0"/>
            <a:t>  </a:t>
          </a:r>
        </a:p>
        <a:p>
          <a:pPr marL="0" marR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</dgm:t>
    </dgm:pt>
    <dgm:pt modelId="{4012DD11-30A2-4C08-B07F-F27E1A67EB9A}" type="parTrans" cxnId="{927D2ED4-2818-4598-94D8-E89BAE6F3584}">
      <dgm:prSet/>
      <dgm:spPr/>
      <dgm:t>
        <a:bodyPr/>
        <a:lstStyle/>
        <a:p>
          <a:endParaRPr lang="ru-RU"/>
        </a:p>
      </dgm:t>
    </dgm:pt>
    <dgm:pt modelId="{5FEEB7A1-C648-4730-998A-4D2B570E921D}" type="sibTrans" cxnId="{927D2ED4-2818-4598-94D8-E89BAE6F3584}">
      <dgm:prSet/>
      <dgm:spPr/>
      <dgm:t>
        <a:bodyPr/>
        <a:lstStyle/>
        <a:p>
          <a:endParaRPr lang="ru-RU"/>
        </a:p>
      </dgm:t>
    </dgm:pt>
    <dgm:pt modelId="{4A53C8B3-F0A3-4680-9D7B-39402B7DCFFB}" type="pres">
      <dgm:prSet presAssocID="{45C27739-8DA3-422F-A1A5-C849AE636F3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FDD5C1-BFD0-4DE9-BDA8-090AE52C9CD5}" type="pres">
      <dgm:prSet presAssocID="{45C27739-8DA3-422F-A1A5-C849AE636F34}" presName="matrix" presStyleCnt="0"/>
      <dgm:spPr/>
      <dgm:t>
        <a:bodyPr/>
        <a:lstStyle/>
        <a:p>
          <a:endParaRPr lang="ru-RU"/>
        </a:p>
      </dgm:t>
    </dgm:pt>
    <dgm:pt modelId="{A96A229D-9E87-4BE8-A76A-6BF6401F73E9}" type="pres">
      <dgm:prSet presAssocID="{45C27739-8DA3-422F-A1A5-C849AE636F34}" presName="tile1" presStyleLbl="node1" presStyleIdx="0" presStyleCnt="4"/>
      <dgm:spPr/>
      <dgm:t>
        <a:bodyPr/>
        <a:lstStyle/>
        <a:p>
          <a:endParaRPr lang="ru-RU"/>
        </a:p>
      </dgm:t>
    </dgm:pt>
    <dgm:pt modelId="{68B65500-078E-49C0-A1E8-97F3B716E96E}" type="pres">
      <dgm:prSet presAssocID="{45C27739-8DA3-422F-A1A5-C849AE636F3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3A1A40-E977-420B-ABF7-84175C987356}" type="pres">
      <dgm:prSet presAssocID="{45C27739-8DA3-422F-A1A5-C849AE636F34}" presName="tile2" presStyleLbl="node1" presStyleIdx="1" presStyleCnt="4" custLinFactNeighborX="0"/>
      <dgm:spPr/>
      <dgm:t>
        <a:bodyPr/>
        <a:lstStyle/>
        <a:p>
          <a:endParaRPr lang="ru-RU"/>
        </a:p>
      </dgm:t>
    </dgm:pt>
    <dgm:pt modelId="{5E276B3A-4E0D-472B-B8B8-3348427B18D0}" type="pres">
      <dgm:prSet presAssocID="{45C27739-8DA3-422F-A1A5-C849AE636F3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30D171-9BF6-49E5-A7EB-BA76C02554AC}" type="pres">
      <dgm:prSet presAssocID="{45C27739-8DA3-422F-A1A5-C849AE636F34}" presName="tile3" presStyleLbl="node1" presStyleIdx="2" presStyleCnt="4"/>
      <dgm:spPr/>
      <dgm:t>
        <a:bodyPr/>
        <a:lstStyle/>
        <a:p>
          <a:endParaRPr lang="ru-RU"/>
        </a:p>
      </dgm:t>
    </dgm:pt>
    <dgm:pt modelId="{FA05DF5F-54B9-4A49-B1E1-AAB605392E02}" type="pres">
      <dgm:prSet presAssocID="{45C27739-8DA3-422F-A1A5-C849AE636F3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FDCC6-D7C5-4FDC-BB79-C1203DBBD9E9}" type="pres">
      <dgm:prSet presAssocID="{45C27739-8DA3-422F-A1A5-C849AE636F34}" presName="tile4" presStyleLbl="node1" presStyleIdx="3" presStyleCnt="4" custLinFactNeighborY="-472"/>
      <dgm:spPr/>
      <dgm:t>
        <a:bodyPr/>
        <a:lstStyle/>
        <a:p>
          <a:endParaRPr lang="ru-RU"/>
        </a:p>
      </dgm:t>
    </dgm:pt>
    <dgm:pt modelId="{992D72B9-7D13-464F-B863-E97F81EEDD3D}" type="pres">
      <dgm:prSet presAssocID="{45C27739-8DA3-422F-A1A5-C849AE636F3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1FA113-0418-458A-842F-C4C69CF2355A}" type="pres">
      <dgm:prSet presAssocID="{45C27739-8DA3-422F-A1A5-C849AE636F34}" presName="centerTile" presStyleLbl="fgShp" presStyleIdx="0" presStyleCnt="1" custScaleX="112809" custScaleY="122382" custLinFactNeighborX="2732" custLinFactNeighborY="422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47FD29F3-1F05-43E7-8EB1-79B7DFE48785}" type="presOf" srcId="{45C27739-8DA3-422F-A1A5-C849AE636F34}" destId="{4A53C8B3-F0A3-4680-9D7B-39402B7DCFFB}" srcOrd="0" destOrd="0" presId="urn:microsoft.com/office/officeart/2005/8/layout/matrix1"/>
    <dgm:cxn modelId="{B5A58E59-A0A2-4CF2-843F-2630FB67B7CF}" srcId="{946AE694-0FAA-4725-B83E-46EA91010C87}" destId="{481C3CEF-7C04-4927-A797-DE0FBB26B2C0}" srcOrd="0" destOrd="0" parTransId="{2672A9C5-BE07-4D1E-990D-920696FAB2AC}" sibTransId="{953C85D4-58EE-49DD-B585-7770B70E844F}"/>
    <dgm:cxn modelId="{63FC517D-7801-4A93-82E5-C253A6028225}" srcId="{946AE694-0FAA-4725-B83E-46EA91010C87}" destId="{CB3BF2EF-155F-4FBB-A957-715B273A1678}" srcOrd="2" destOrd="0" parTransId="{C575CB05-8B44-46FF-89C2-72F2129BFA93}" sibTransId="{2C9F7FFD-733D-413B-869B-8C3CAF74F383}"/>
    <dgm:cxn modelId="{7AE87B82-2CDF-46AC-A28D-BD5CB3ADC214}" type="presOf" srcId="{481C3CEF-7C04-4927-A797-DE0FBB26B2C0}" destId="{68B65500-078E-49C0-A1E8-97F3B716E96E}" srcOrd="1" destOrd="0" presId="urn:microsoft.com/office/officeart/2005/8/layout/matrix1"/>
    <dgm:cxn modelId="{927D2ED4-2818-4598-94D8-E89BAE6F3584}" srcId="{946AE694-0FAA-4725-B83E-46EA91010C87}" destId="{794C56C7-035B-4BB9-B6C1-A2FA18DFB2A3}" srcOrd="3" destOrd="0" parTransId="{4012DD11-30A2-4C08-B07F-F27E1A67EB9A}" sibTransId="{5FEEB7A1-C648-4730-998A-4D2B570E921D}"/>
    <dgm:cxn modelId="{C1F28EE6-7898-4045-98AC-CC93788481E1}" type="presOf" srcId="{CB3BF2EF-155F-4FBB-A957-715B273A1678}" destId="{0930D171-9BF6-49E5-A7EB-BA76C02554AC}" srcOrd="0" destOrd="0" presId="urn:microsoft.com/office/officeart/2005/8/layout/matrix1"/>
    <dgm:cxn modelId="{4F96A099-1C51-41B7-8A48-E0EE4185F153}" type="presOf" srcId="{794C56C7-035B-4BB9-B6C1-A2FA18DFB2A3}" destId="{D92FDCC6-D7C5-4FDC-BB79-C1203DBBD9E9}" srcOrd="0" destOrd="0" presId="urn:microsoft.com/office/officeart/2005/8/layout/matrix1"/>
    <dgm:cxn modelId="{A7630643-DFB3-4CF2-B922-2DA75DD9F6CC}" type="presOf" srcId="{A7C5683D-0EA6-4730-8FD2-2122BA6B0604}" destId="{5E276B3A-4E0D-472B-B8B8-3348427B18D0}" srcOrd="1" destOrd="0" presId="urn:microsoft.com/office/officeart/2005/8/layout/matrix1"/>
    <dgm:cxn modelId="{7B3E2538-A0E8-46A4-B15F-F92FBA17463F}" srcId="{946AE694-0FAA-4725-B83E-46EA91010C87}" destId="{A7C5683D-0EA6-4730-8FD2-2122BA6B0604}" srcOrd="1" destOrd="0" parTransId="{77614A48-8FF8-4614-AD4C-29049FFECAD8}" sibTransId="{8A408D2C-18EF-4610-BC53-460FE82C4E2C}"/>
    <dgm:cxn modelId="{F1D51BFC-0F1B-4FE2-A820-24C09C91E0DA}" srcId="{45C27739-8DA3-422F-A1A5-C849AE636F34}" destId="{946AE694-0FAA-4725-B83E-46EA91010C87}" srcOrd="0" destOrd="0" parTransId="{6E4AC7D9-7412-43FA-B8C7-E3DEAA0DB778}" sibTransId="{FA310C43-28D0-448E-9D22-C4A077EFEF75}"/>
    <dgm:cxn modelId="{9410F787-816C-4DB3-8175-CE44561EC03A}" type="presOf" srcId="{481C3CEF-7C04-4927-A797-DE0FBB26B2C0}" destId="{A96A229D-9E87-4BE8-A76A-6BF6401F73E9}" srcOrd="0" destOrd="0" presId="urn:microsoft.com/office/officeart/2005/8/layout/matrix1"/>
    <dgm:cxn modelId="{D38914B4-73B8-4882-B398-B136FBFF7291}" type="presOf" srcId="{946AE694-0FAA-4725-B83E-46EA91010C87}" destId="{571FA113-0418-458A-842F-C4C69CF2355A}" srcOrd="0" destOrd="0" presId="urn:microsoft.com/office/officeart/2005/8/layout/matrix1"/>
    <dgm:cxn modelId="{9839633A-C007-44DE-83E5-206970482CFB}" type="presOf" srcId="{794C56C7-035B-4BB9-B6C1-A2FA18DFB2A3}" destId="{992D72B9-7D13-464F-B863-E97F81EEDD3D}" srcOrd="1" destOrd="0" presId="urn:microsoft.com/office/officeart/2005/8/layout/matrix1"/>
    <dgm:cxn modelId="{C6516173-5DB6-4721-9094-7A6C38F9C9BD}" type="presOf" srcId="{A7C5683D-0EA6-4730-8FD2-2122BA6B0604}" destId="{DC3A1A40-E977-420B-ABF7-84175C987356}" srcOrd="0" destOrd="0" presId="urn:microsoft.com/office/officeart/2005/8/layout/matrix1"/>
    <dgm:cxn modelId="{AACA0C37-41B4-4940-8BE5-5AED7B999852}" type="presOf" srcId="{CB3BF2EF-155F-4FBB-A957-715B273A1678}" destId="{FA05DF5F-54B9-4A49-B1E1-AAB605392E02}" srcOrd="1" destOrd="0" presId="urn:microsoft.com/office/officeart/2005/8/layout/matrix1"/>
    <dgm:cxn modelId="{83B04AC9-B36B-43B2-B130-06ED56CEFB75}" type="presParOf" srcId="{4A53C8B3-F0A3-4680-9D7B-39402B7DCFFB}" destId="{B4FDD5C1-BFD0-4DE9-BDA8-090AE52C9CD5}" srcOrd="0" destOrd="0" presId="urn:microsoft.com/office/officeart/2005/8/layout/matrix1"/>
    <dgm:cxn modelId="{F1CD5D63-5F13-4AE4-900C-B0D664D0381E}" type="presParOf" srcId="{B4FDD5C1-BFD0-4DE9-BDA8-090AE52C9CD5}" destId="{A96A229D-9E87-4BE8-A76A-6BF6401F73E9}" srcOrd="0" destOrd="0" presId="urn:microsoft.com/office/officeart/2005/8/layout/matrix1"/>
    <dgm:cxn modelId="{7F507931-64CE-4B8D-A695-3DB2BD412506}" type="presParOf" srcId="{B4FDD5C1-BFD0-4DE9-BDA8-090AE52C9CD5}" destId="{68B65500-078E-49C0-A1E8-97F3B716E96E}" srcOrd="1" destOrd="0" presId="urn:microsoft.com/office/officeart/2005/8/layout/matrix1"/>
    <dgm:cxn modelId="{CBE442BC-FE35-47A7-A7B4-A6979F32036B}" type="presParOf" srcId="{B4FDD5C1-BFD0-4DE9-BDA8-090AE52C9CD5}" destId="{DC3A1A40-E977-420B-ABF7-84175C987356}" srcOrd="2" destOrd="0" presId="urn:microsoft.com/office/officeart/2005/8/layout/matrix1"/>
    <dgm:cxn modelId="{7D0D003E-3136-4D65-9B92-1C3FC49CE279}" type="presParOf" srcId="{B4FDD5C1-BFD0-4DE9-BDA8-090AE52C9CD5}" destId="{5E276B3A-4E0D-472B-B8B8-3348427B18D0}" srcOrd="3" destOrd="0" presId="urn:microsoft.com/office/officeart/2005/8/layout/matrix1"/>
    <dgm:cxn modelId="{48233997-685B-4381-A590-EC6EAD903128}" type="presParOf" srcId="{B4FDD5C1-BFD0-4DE9-BDA8-090AE52C9CD5}" destId="{0930D171-9BF6-49E5-A7EB-BA76C02554AC}" srcOrd="4" destOrd="0" presId="urn:microsoft.com/office/officeart/2005/8/layout/matrix1"/>
    <dgm:cxn modelId="{0DCECB76-CD78-4F46-9DBC-FFEC1B8A0003}" type="presParOf" srcId="{B4FDD5C1-BFD0-4DE9-BDA8-090AE52C9CD5}" destId="{FA05DF5F-54B9-4A49-B1E1-AAB605392E02}" srcOrd="5" destOrd="0" presId="urn:microsoft.com/office/officeart/2005/8/layout/matrix1"/>
    <dgm:cxn modelId="{B1DE90E4-05D1-4F00-897F-D3653D71786D}" type="presParOf" srcId="{B4FDD5C1-BFD0-4DE9-BDA8-090AE52C9CD5}" destId="{D92FDCC6-D7C5-4FDC-BB79-C1203DBBD9E9}" srcOrd="6" destOrd="0" presId="urn:microsoft.com/office/officeart/2005/8/layout/matrix1"/>
    <dgm:cxn modelId="{5CE1408F-1967-442A-89A6-8826E20C74B2}" type="presParOf" srcId="{B4FDD5C1-BFD0-4DE9-BDA8-090AE52C9CD5}" destId="{992D72B9-7D13-464F-B863-E97F81EEDD3D}" srcOrd="7" destOrd="0" presId="urn:microsoft.com/office/officeart/2005/8/layout/matrix1"/>
    <dgm:cxn modelId="{8A5244E7-B44A-4B42-B70E-29F6CAD7CBF9}" type="presParOf" srcId="{4A53C8B3-F0A3-4680-9D7B-39402B7DCFFB}" destId="{571FA113-0418-458A-842F-C4C69CF2355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7C704B-07D0-4301-BA9A-3783EFCF581B}" type="doc">
      <dgm:prSet loTypeId="urn:microsoft.com/office/officeart/2005/8/layout/radial4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FEE140AA-2DCF-45D4-9DDE-EEFD94815FF8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b="1" dirty="0" smtClean="0"/>
            <a:t>Доступность лекарственной помощи сельскому населению Свердловской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800" b="1" dirty="0" smtClean="0"/>
            <a:t>области</a:t>
          </a:r>
          <a:endParaRPr lang="ru-RU" sz="1800" b="1" dirty="0"/>
        </a:p>
      </dgm:t>
    </dgm:pt>
    <dgm:pt modelId="{DDA21A17-5726-4DFD-9796-A6290BB0B10A}" type="parTrans" cxnId="{36A12D02-7FC3-4746-B1AE-B8136433195C}">
      <dgm:prSet/>
      <dgm:spPr/>
      <dgm:t>
        <a:bodyPr/>
        <a:lstStyle/>
        <a:p>
          <a:endParaRPr lang="ru-RU"/>
        </a:p>
      </dgm:t>
    </dgm:pt>
    <dgm:pt modelId="{C6BF363C-B80C-4D9C-B937-795607A38034}" type="sibTrans" cxnId="{36A12D02-7FC3-4746-B1AE-B8136433195C}">
      <dgm:prSet/>
      <dgm:spPr/>
      <dgm:t>
        <a:bodyPr/>
        <a:lstStyle/>
        <a:p>
          <a:endParaRPr lang="ru-RU"/>
        </a:p>
      </dgm:t>
    </dgm:pt>
    <dgm:pt modelId="{F377FE30-982A-4CB8-A39B-CA08BCD9E615}">
      <dgm:prSet phldrT="[Текст]" custT="1"/>
      <dgm:spPr/>
      <dgm:t>
        <a:bodyPr/>
        <a:lstStyle/>
        <a:p>
          <a:r>
            <a:rPr lang="ru-RU" sz="2000" b="1" dirty="0" smtClean="0"/>
            <a:t>173</a:t>
          </a:r>
          <a:r>
            <a:rPr lang="ru-RU" sz="1400" dirty="0" smtClean="0"/>
            <a:t> аптечных организаций, расположенные на территории сельских населенных пунктов</a:t>
          </a:r>
          <a:endParaRPr lang="ru-RU" sz="1400" dirty="0"/>
        </a:p>
      </dgm:t>
    </dgm:pt>
    <dgm:pt modelId="{27B5FE4A-10BD-493E-AF09-805A4C5B6CC7}" type="parTrans" cxnId="{F687D519-7AA9-4502-AA2B-A8C7CF823CF9}">
      <dgm:prSet/>
      <dgm:spPr/>
      <dgm:t>
        <a:bodyPr/>
        <a:lstStyle/>
        <a:p>
          <a:endParaRPr lang="ru-RU"/>
        </a:p>
      </dgm:t>
    </dgm:pt>
    <dgm:pt modelId="{3F8A2AEE-D7ED-4066-861B-C9D87D9DFCF7}" type="sibTrans" cxnId="{F687D519-7AA9-4502-AA2B-A8C7CF823CF9}">
      <dgm:prSet/>
      <dgm:spPr/>
      <dgm:t>
        <a:bodyPr/>
        <a:lstStyle/>
        <a:p>
          <a:endParaRPr lang="ru-RU"/>
        </a:p>
      </dgm:t>
    </dgm:pt>
    <dgm:pt modelId="{BB0F3BF6-A78C-470D-9247-EE9E99741F97}">
      <dgm:prSet phldrT="[Текст]" custT="1"/>
      <dgm:spPr/>
      <dgm:t>
        <a:bodyPr/>
        <a:lstStyle/>
        <a:p>
          <a:r>
            <a:rPr lang="ru-RU" sz="2000" b="1" dirty="0" smtClean="0"/>
            <a:t>103</a:t>
          </a:r>
          <a:r>
            <a:rPr lang="ru-RU" sz="1100" dirty="0" smtClean="0"/>
            <a:t> </a:t>
          </a:r>
          <a:r>
            <a:rPr lang="ru-RU" sz="1400" dirty="0" smtClean="0"/>
            <a:t>обособленные подразделения медицинских организаций (амбулатории, ФАП, ОВП) имеющие лицензию на фармацевтическую деятельность и осуществляющие розничную торговлю лекарственными препаратами</a:t>
          </a:r>
          <a:endParaRPr lang="ru-RU" sz="1400" dirty="0"/>
        </a:p>
      </dgm:t>
    </dgm:pt>
    <dgm:pt modelId="{D8C9E46A-2E68-4FBE-96AF-76F0D8525C58}" type="parTrans" cxnId="{40A27852-7B2D-4D27-8562-7589F618BFC7}">
      <dgm:prSet/>
      <dgm:spPr/>
      <dgm:t>
        <a:bodyPr/>
        <a:lstStyle/>
        <a:p>
          <a:endParaRPr lang="ru-RU"/>
        </a:p>
      </dgm:t>
    </dgm:pt>
    <dgm:pt modelId="{0C67299B-5F37-4EC9-9108-CD87DDB057FC}" type="sibTrans" cxnId="{40A27852-7B2D-4D27-8562-7589F618BFC7}">
      <dgm:prSet/>
      <dgm:spPr/>
      <dgm:t>
        <a:bodyPr/>
        <a:lstStyle/>
        <a:p>
          <a:endParaRPr lang="ru-RU"/>
        </a:p>
      </dgm:t>
    </dgm:pt>
    <dgm:pt modelId="{385BF5BC-57D8-4E0D-B609-52A635E3C8F5}">
      <dgm:prSet phldrT="[Текст]" custT="1"/>
      <dgm:spPr/>
      <dgm:t>
        <a:bodyPr/>
        <a:lstStyle/>
        <a:p>
          <a:r>
            <a:rPr lang="ru-RU" sz="1800" b="1" dirty="0" smtClean="0"/>
            <a:t>357 </a:t>
          </a:r>
          <a:r>
            <a:rPr lang="ru-RU" sz="1400" dirty="0" smtClean="0"/>
            <a:t>агентских договоров с фельдшерами по</a:t>
          </a:r>
          <a:r>
            <a:rPr lang="ru-RU" sz="1100" dirty="0" smtClean="0"/>
            <a:t> </a:t>
          </a:r>
          <a:r>
            <a:rPr lang="ru-RU" sz="1400" dirty="0" smtClean="0"/>
            <a:t>доставке </a:t>
          </a:r>
          <a:r>
            <a:rPr lang="ru-RU" sz="1400" dirty="0" smtClean="0"/>
            <a:t>лекарственных препаратов по заказам населения </a:t>
          </a:r>
          <a:r>
            <a:rPr lang="ru-RU" sz="1400" dirty="0" smtClean="0"/>
            <a:t>в обособленные подразделения медицинских организаций</a:t>
          </a:r>
          <a:endParaRPr lang="ru-RU" sz="1400" dirty="0"/>
        </a:p>
      </dgm:t>
    </dgm:pt>
    <dgm:pt modelId="{CB825BE6-82C9-47D8-BFC4-D4B72733328A}" type="parTrans" cxnId="{C7675BC3-62D1-4624-8504-6F77A19353DB}">
      <dgm:prSet/>
      <dgm:spPr/>
      <dgm:t>
        <a:bodyPr/>
        <a:lstStyle/>
        <a:p>
          <a:endParaRPr lang="ru-RU"/>
        </a:p>
      </dgm:t>
    </dgm:pt>
    <dgm:pt modelId="{142D327F-44CC-40C7-929A-3BAE38AEBAEF}" type="sibTrans" cxnId="{C7675BC3-62D1-4624-8504-6F77A19353DB}">
      <dgm:prSet/>
      <dgm:spPr/>
      <dgm:t>
        <a:bodyPr/>
        <a:lstStyle/>
        <a:p>
          <a:endParaRPr lang="ru-RU"/>
        </a:p>
      </dgm:t>
    </dgm:pt>
    <dgm:pt modelId="{6592F00A-35D3-44E4-BBF7-36C70C3A36BB}">
      <dgm:prSet/>
      <dgm:spPr/>
      <dgm:t>
        <a:bodyPr/>
        <a:lstStyle/>
        <a:p>
          <a:endParaRPr lang="ru-RU"/>
        </a:p>
      </dgm:t>
    </dgm:pt>
    <dgm:pt modelId="{590258B2-54E4-473D-A33A-5404F672E8F1}" type="parTrans" cxnId="{4242BF31-6BC1-47B6-B257-DF5FBBCE92F6}">
      <dgm:prSet/>
      <dgm:spPr/>
      <dgm:t>
        <a:bodyPr/>
        <a:lstStyle/>
        <a:p>
          <a:endParaRPr lang="ru-RU"/>
        </a:p>
      </dgm:t>
    </dgm:pt>
    <dgm:pt modelId="{46AB7F83-AB3E-45CF-B38D-5AAD9C6CBF80}" type="sibTrans" cxnId="{4242BF31-6BC1-47B6-B257-DF5FBBCE92F6}">
      <dgm:prSet/>
      <dgm:spPr/>
      <dgm:t>
        <a:bodyPr/>
        <a:lstStyle/>
        <a:p>
          <a:endParaRPr lang="ru-RU"/>
        </a:p>
      </dgm:t>
    </dgm:pt>
    <dgm:pt modelId="{8ABC64D3-B3CC-4413-8FB0-2D05283AADA0}" type="pres">
      <dgm:prSet presAssocID="{F87C704B-07D0-4301-BA9A-3783EFCF58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2DA8A9-FF20-4907-8BE3-0D2402046301}" type="pres">
      <dgm:prSet presAssocID="{FEE140AA-2DCF-45D4-9DDE-EEFD94815FF8}" presName="centerShape" presStyleLbl="node0" presStyleIdx="0" presStyleCnt="1" custScaleX="122521" custScaleY="111178"/>
      <dgm:spPr/>
      <dgm:t>
        <a:bodyPr/>
        <a:lstStyle/>
        <a:p>
          <a:endParaRPr lang="ru-RU"/>
        </a:p>
      </dgm:t>
    </dgm:pt>
    <dgm:pt modelId="{1403A01B-74D8-45AC-B21F-E36552AC68D0}" type="pres">
      <dgm:prSet presAssocID="{27B5FE4A-10BD-493E-AF09-805A4C5B6CC7}" presName="parTrans" presStyleLbl="bgSibTrans2D1" presStyleIdx="0" presStyleCnt="3" custScaleX="112951"/>
      <dgm:spPr/>
      <dgm:t>
        <a:bodyPr/>
        <a:lstStyle/>
        <a:p>
          <a:endParaRPr lang="ru-RU"/>
        </a:p>
      </dgm:t>
    </dgm:pt>
    <dgm:pt modelId="{22C989CB-4261-4CB1-A204-AC1941188B5E}" type="pres">
      <dgm:prSet presAssocID="{F377FE30-982A-4CB8-A39B-CA08BCD9E615}" presName="node" presStyleLbl="node1" presStyleIdx="0" presStyleCnt="3" custScaleX="121283" custScaleY="106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9E6A05-0A8A-4675-AB00-7FE42820C82A}" type="pres">
      <dgm:prSet presAssocID="{D8C9E46A-2E68-4FBE-96AF-76F0D8525C58}" presName="parTrans" presStyleLbl="bgSibTrans2D1" presStyleIdx="1" presStyleCnt="3" custScaleX="112951"/>
      <dgm:spPr/>
      <dgm:t>
        <a:bodyPr/>
        <a:lstStyle/>
        <a:p>
          <a:endParaRPr lang="ru-RU"/>
        </a:p>
      </dgm:t>
    </dgm:pt>
    <dgm:pt modelId="{677C0A5F-ADF5-4B9D-8130-9A27CBF72ADA}" type="pres">
      <dgm:prSet presAssocID="{BB0F3BF6-A78C-470D-9247-EE9E99741F97}" presName="node" presStyleLbl="node1" presStyleIdx="1" presStyleCnt="3" custScaleX="121283" custScaleY="106007" custRadScaleRad="85083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C1B94-8B63-452C-A2E2-B5A67EB6B9A2}" type="pres">
      <dgm:prSet presAssocID="{CB825BE6-82C9-47D8-BFC4-D4B72733328A}" presName="parTrans" presStyleLbl="bgSibTrans2D1" presStyleIdx="2" presStyleCnt="3" custScaleX="112951"/>
      <dgm:spPr/>
      <dgm:t>
        <a:bodyPr/>
        <a:lstStyle/>
        <a:p>
          <a:endParaRPr lang="ru-RU"/>
        </a:p>
      </dgm:t>
    </dgm:pt>
    <dgm:pt modelId="{1A6930DB-6085-4809-BD94-785166C7058C}" type="pres">
      <dgm:prSet presAssocID="{385BF5BC-57D8-4E0D-B609-52A635E3C8F5}" presName="node" presStyleLbl="node1" presStyleIdx="2" presStyleCnt="3" custScaleX="121283" custScaleY="106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4D4EDA-E659-45C7-B6C8-A9BEFFAD60AC}" type="presOf" srcId="{F377FE30-982A-4CB8-A39B-CA08BCD9E615}" destId="{22C989CB-4261-4CB1-A204-AC1941188B5E}" srcOrd="0" destOrd="0" presId="urn:microsoft.com/office/officeart/2005/8/layout/radial4"/>
    <dgm:cxn modelId="{28E4C845-049D-4131-AB89-8EB3B92D1C08}" type="presOf" srcId="{385BF5BC-57D8-4E0D-B609-52A635E3C8F5}" destId="{1A6930DB-6085-4809-BD94-785166C7058C}" srcOrd="0" destOrd="0" presId="urn:microsoft.com/office/officeart/2005/8/layout/radial4"/>
    <dgm:cxn modelId="{4242BF31-6BC1-47B6-B257-DF5FBBCE92F6}" srcId="{F87C704B-07D0-4301-BA9A-3783EFCF581B}" destId="{6592F00A-35D3-44E4-BBF7-36C70C3A36BB}" srcOrd="1" destOrd="0" parTransId="{590258B2-54E4-473D-A33A-5404F672E8F1}" sibTransId="{46AB7F83-AB3E-45CF-B38D-5AAD9C6CBF80}"/>
    <dgm:cxn modelId="{E8BC84DD-77EE-4AB2-B502-6D6454071D1D}" type="presOf" srcId="{D8C9E46A-2E68-4FBE-96AF-76F0D8525C58}" destId="{F89E6A05-0A8A-4675-AB00-7FE42820C82A}" srcOrd="0" destOrd="0" presId="urn:microsoft.com/office/officeart/2005/8/layout/radial4"/>
    <dgm:cxn modelId="{F687D519-7AA9-4502-AA2B-A8C7CF823CF9}" srcId="{FEE140AA-2DCF-45D4-9DDE-EEFD94815FF8}" destId="{F377FE30-982A-4CB8-A39B-CA08BCD9E615}" srcOrd="0" destOrd="0" parTransId="{27B5FE4A-10BD-493E-AF09-805A4C5B6CC7}" sibTransId="{3F8A2AEE-D7ED-4066-861B-C9D87D9DFCF7}"/>
    <dgm:cxn modelId="{40A27852-7B2D-4D27-8562-7589F618BFC7}" srcId="{FEE140AA-2DCF-45D4-9DDE-EEFD94815FF8}" destId="{BB0F3BF6-A78C-470D-9247-EE9E99741F97}" srcOrd="1" destOrd="0" parTransId="{D8C9E46A-2E68-4FBE-96AF-76F0D8525C58}" sibTransId="{0C67299B-5F37-4EC9-9108-CD87DDB057FC}"/>
    <dgm:cxn modelId="{63F718DF-26BE-441D-93B9-F84ABB9B5349}" type="presOf" srcId="{27B5FE4A-10BD-493E-AF09-805A4C5B6CC7}" destId="{1403A01B-74D8-45AC-B21F-E36552AC68D0}" srcOrd="0" destOrd="0" presId="urn:microsoft.com/office/officeart/2005/8/layout/radial4"/>
    <dgm:cxn modelId="{C883EA43-5010-482F-977E-A303166D756E}" type="presOf" srcId="{CB825BE6-82C9-47D8-BFC4-D4B72733328A}" destId="{788C1B94-8B63-452C-A2E2-B5A67EB6B9A2}" srcOrd="0" destOrd="0" presId="urn:microsoft.com/office/officeart/2005/8/layout/radial4"/>
    <dgm:cxn modelId="{C7675BC3-62D1-4624-8504-6F77A19353DB}" srcId="{FEE140AA-2DCF-45D4-9DDE-EEFD94815FF8}" destId="{385BF5BC-57D8-4E0D-B609-52A635E3C8F5}" srcOrd="2" destOrd="0" parTransId="{CB825BE6-82C9-47D8-BFC4-D4B72733328A}" sibTransId="{142D327F-44CC-40C7-929A-3BAE38AEBAEF}"/>
    <dgm:cxn modelId="{36A12D02-7FC3-4746-B1AE-B8136433195C}" srcId="{F87C704B-07D0-4301-BA9A-3783EFCF581B}" destId="{FEE140AA-2DCF-45D4-9DDE-EEFD94815FF8}" srcOrd="0" destOrd="0" parTransId="{DDA21A17-5726-4DFD-9796-A6290BB0B10A}" sibTransId="{C6BF363C-B80C-4D9C-B937-795607A38034}"/>
    <dgm:cxn modelId="{D82D58AC-2D37-49E3-959F-1573198B1B2F}" type="presOf" srcId="{FEE140AA-2DCF-45D4-9DDE-EEFD94815FF8}" destId="{E22DA8A9-FF20-4907-8BE3-0D2402046301}" srcOrd="0" destOrd="0" presId="urn:microsoft.com/office/officeart/2005/8/layout/radial4"/>
    <dgm:cxn modelId="{FA7F0071-3466-4CB7-B152-0229D73559F2}" type="presOf" srcId="{BB0F3BF6-A78C-470D-9247-EE9E99741F97}" destId="{677C0A5F-ADF5-4B9D-8130-9A27CBF72ADA}" srcOrd="0" destOrd="0" presId="urn:microsoft.com/office/officeart/2005/8/layout/radial4"/>
    <dgm:cxn modelId="{96577A13-2F19-43FD-BCC2-AA26469B7527}" type="presOf" srcId="{F87C704B-07D0-4301-BA9A-3783EFCF581B}" destId="{8ABC64D3-B3CC-4413-8FB0-2D05283AADA0}" srcOrd="0" destOrd="0" presId="urn:microsoft.com/office/officeart/2005/8/layout/radial4"/>
    <dgm:cxn modelId="{EE09E5C1-9EFF-403A-B5A0-C2EC2D2C5591}" type="presParOf" srcId="{8ABC64D3-B3CC-4413-8FB0-2D05283AADA0}" destId="{E22DA8A9-FF20-4907-8BE3-0D2402046301}" srcOrd="0" destOrd="0" presId="urn:microsoft.com/office/officeart/2005/8/layout/radial4"/>
    <dgm:cxn modelId="{B6E3B0EE-EA61-4545-85E6-2F9ED795B6A3}" type="presParOf" srcId="{8ABC64D3-B3CC-4413-8FB0-2D05283AADA0}" destId="{1403A01B-74D8-45AC-B21F-E36552AC68D0}" srcOrd="1" destOrd="0" presId="urn:microsoft.com/office/officeart/2005/8/layout/radial4"/>
    <dgm:cxn modelId="{BA2FC858-1DE4-46DE-BA72-04F8BDE81AE8}" type="presParOf" srcId="{8ABC64D3-B3CC-4413-8FB0-2D05283AADA0}" destId="{22C989CB-4261-4CB1-A204-AC1941188B5E}" srcOrd="2" destOrd="0" presId="urn:microsoft.com/office/officeart/2005/8/layout/radial4"/>
    <dgm:cxn modelId="{82B588EF-ED5D-46CB-B344-8DE6D85B1A87}" type="presParOf" srcId="{8ABC64D3-B3CC-4413-8FB0-2D05283AADA0}" destId="{F89E6A05-0A8A-4675-AB00-7FE42820C82A}" srcOrd="3" destOrd="0" presId="urn:microsoft.com/office/officeart/2005/8/layout/radial4"/>
    <dgm:cxn modelId="{5CFEA4B7-C149-4C40-BDC9-C69D503A2945}" type="presParOf" srcId="{8ABC64D3-B3CC-4413-8FB0-2D05283AADA0}" destId="{677C0A5F-ADF5-4B9D-8130-9A27CBF72ADA}" srcOrd="4" destOrd="0" presId="urn:microsoft.com/office/officeart/2005/8/layout/radial4"/>
    <dgm:cxn modelId="{DD4F6641-2642-487A-8F01-62DE13D573DB}" type="presParOf" srcId="{8ABC64D3-B3CC-4413-8FB0-2D05283AADA0}" destId="{788C1B94-8B63-452C-A2E2-B5A67EB6B9A2}" srcOrd="5" destOrd="0" presId="urn:microsoft.com/office/officeart/2005/8/layout/radial4"/>
    <dgm:cxn modelId="{2CC643ED-D299-4620-82B8-3F44D4FC195A}" type="presParOf" srcId="{8ABC64D3-B3CC-4413-8FB0-2D05283AADA0}" destId="{1A6930DB-6085-4809-BD94-785166C7058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95B11E-7601-4D58-A251-7B6EF8D390AF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2" csCatId="mainScheme" phldr="1"/>
      <dgm:spPr/>
    </dgm:pt>
    <dgm:pt modelId="{59D2FE00-F6A7-4533-A0C4-5E9EB421C8AA}">
      <dgm:prSet phldrT="[Текст]" custT="1"/>
      <dgm:spPr/>
      <dgm:t>
        <a:bodyPr/>
        <a:lstStyle/>
        <a:p>
          <a:r>
            <a:rPr lang="ru-RU" sz="1600" dirty="0" smtClean="0"/>
            <a:t>Проверку закупаемых лекарственных средств по базе Единой информационно-поисковой системы  осуществляют </a:t>
          </a:r>
          <a:r>
            <a:rPr lang="ru-RU" sz="2000" b="1" dirty="0" smtClean="0"/>
            <a:t>194 </a:t>
          </a:r>
          <a:r>
            <a:rPr lang="ru-RU" sz="1600" dirty="0" smtClean="0"/>
            <a:t>юридических лица </a:t>
          </a:r>
          <a:endParaRPr lang="ru-RU" sz="1600" dirty="0"/>
        </a:p>
      </dgm:t>
    </dgm:pt>
    <dgm:pt modelId="{BCE2DCA1-4D93-4D75-8A4B-BB2B560867A8}" type="parTrans" cxnId="{689EB1C4-916B-4B0E-B0B2-0A6BE144CED4}">
      <dgm:prSet/>
      <dgm:spPr/>
      <dgm:t>
        <a:bodyPr/>
        <a:lstStyle/>
        <a:p>
          <a:endParaRPr lang="ru-RU"/>
        </a:p>
      </dgm:t>
    </dgm:pt>
    <dgm:pt modelId="{13D7F869-F69A-4E9E-BF7F-93088C331BA6}" type="sibTrans" cxnId="{689EB1C4-916B-4B0E-B0B2-0A6BE144CED4}">
      <dgm:prSet/>
      <dgm:spPr/>
      <dgm:t>
        <a:bodyPr/>
        <a:lstStyle/>
        <a:p>
          <a:endParaRPr lang="ru-RU"/>
        </a:p>
      </dgm:t>
    </dgm:pt>
    <dgm:pt modelId="{75724A68-D0E5-40B6-A573-D7F7F76995E4}">
      <dgm:prSet phldrT="[Текст]" custT="1"/>
      <dgm:spPr/>
      <dgm:t>
        <a:bodyPr/>
        <a:lstStyle/>
        <a:p>
          <a:r>
            <a:rPr lang="ru-RU" sz="1600" dirty="0" smtClean="0"/>
            <a:t>В базе данных зарегистрировано </a:t>
          </a:r>
          <a:r>
            <a:rPr lang="ru-RU" sz="2000" b="1" dirty="0" smtClean="0"/>
            <a:t>12722</a:t>
          </a:r>
          <a:r>
            <a:rPr lang="ru-RU" sz="2000" dirty="0" smtClean="0"/>
            <a:t> </a:t>
          </a:r>
          <a:r>
            <a:rPr lang="ru-RU" sz="1600" dirty="0" smtClean="0"/>
            <a:t>заявок  на </a:t>
          </a:r>
          <a:r>
            <a:rPr lang="ru-RU" sz="2000" b="1" dirty="0" smtClean="0"/>
            <a:t>989 586</a:t>
          </a:r>
          <a:r>
            <a:rPr lang="ru-RU" sz="1600" b="1" dirty="0" smtClean="0"/>
            <a:t> </a:t>
          </a:r>
          <a:r>
            <a:rPr lang="ru-RU" sz="1600" dirty="0" smtClean="0"/>
            <a:t>партий лекарственных средств   </a:t>
          </a:r>
          <a:endParaRPr lang="ru-RU" sz="1600" dirty="0"/>
        </a:p>
      </dgm:t>
    </dgm:pt>
    <dgm:pt modelId="{4384276D-021A-4270-886C-C2F246EB5288}" type="parTrans" cxnId="{4EC4E834-84B6-4A0E-ACCD-1B48E9A0508C}">
      <dgm:prSet/>
      <dgm:spPr/>
      <dgm:t>
        <a:bodyPr/>
        <a:lstStyle/>
        <a:p>
          <a:endParaRPr lang="ru-RU"/>
        </a:p>
      </dgm:t>
    </dgm:pt>
    <dgm:pt modelId="{B2DF34EF-F805-4AF9-B6F8-F79826A0075D}" type="sibTrans" cxnId="{4EC4E834-84B6-4A0E-ACCD-1B48E9A0508C}">
      <dgm:prSet/>
      <dgm:spPr/>
      <dgm:t>
        <a:bodyPr/>
        <a:lstStyle/>
        <a:p>
          <a:endParaRPr lang="ru-RU"/>
        </a:p>
      </dgm:t>
    </dgm:pt>
    <dgm:pt modelId="{8FDCEB67-82AD-4BB2-BEDB-0BC497C6DF96}">
      <dgm:prSet phldrT="[Текст]" custT="1"/>
      <dgm:spPr/>
      <dgm:t>
        <a:bodyPr/>
        <a:lstStyle/>
        <a:p>
          <a:r>
            <a:rPr lang="ru-RU" sz="1600" dirty="0" smtClean="0"/>
            <a:t>Предотвращено </a:t>
          </a:r>
          <a:r>
            <a:rPr lang="ru-RU" sz="2000" b="1" dirty="0" smtClean="0"/>
            <a:t>136</a:t>
          </a:r>
          <a:r>
            <a:rPr lang="ru-RU" sz="2000" dirty="0" smtClean="0"/>
            <a:t> </a:t>
          </a:r>
          <a:r>
            <a:rPr lang="ru-RU" sz="1600" dirty="0" smtClean="0"/>
            <a:t>фактов поступления в медицинские и аптечные организации недоброкачественных лекарственных средств и лекарственных средств, обращение которых на момент направления заявки запрещено или приостановлено по письму Росздравнадзора</a:t>
          </a:r>
          <a:endParaRPr lang="ru-RU" sz="1600" dirty="0"/>
        </a:p>
      </dgm:t>
    </dgm:pt>
    <dgm:pt modelId="{FDD69767-646F-4F5E-A137-F932A741BE90}" type="parTrans" cxnId="{D9562668-350D-4946-8501-912EF4961007}">
      <dgm:prSet/>
      <dgm:spPr/>
      <dgm:t>
        <a:bodyPr/>
        <a:lstStyle/>
        <a:p>
          <a:endParaRPr lang="ru-RU"/>
        </a:p>
      </dgm:t>
    </dgm:pt>
    <dgm:pt modelId="{69A738AA-CD0B-4E5C-9C72-61A81E00B37B}" type="sibTrans" cxnId="{D9562668-350D-4946-8501-912EF4961007}">
      <dgm:prSet/>
      <dgm:spPr/>
      <dgm:t>
        <a:bodyPr/>
        <a:lstStyle/>
        <a:p>
          <a:endParaRPr lang="ru-RU"/>
        </a:p>
      </dgm:t>
    </dgm:pt>
    <dgm:pt modelId="{55795365-AB19-4ABC-A497-F63F4861C237}" type="pres">
      <dgm:prSet presAssocID="{1995B11E-7601-4D58-A251-7B6EF8D390AF}" presName="rootnode" presStyleCnt="0">
        <dgm:presLayoutVars>
          <dgm:chMax/>
          <dgm:chPref/>
          <dgm:dir/>
          <dgm:animLvl val="lvl"/>
        </dgm:presLayoutVars>
      </dgm:prSet>
      <dgm:spPr/>
    </dgm:pt>
    <dgm:pt modelId="{21CCBE96-4B61-4266-9EBC-B9BDA893C165}" type="pres">
      <dgm:prSet presAssocID="{59D2FE00-F6A7-4533-A0C4-5E9EB421C8AA}" presName="composite" presStyleCnt="0"/>
      <dgm:spPr/>
    </dgm:pt>
    <dgm:pt modelId="{2BEF5DE7-F233-47E7-AA30-21DA011D0FBF}" type="pres">
      <dgm:prSet presAssocID="{59D2FE00-F6A7-4533-A0C4-5E9EB421C8AA}" presName="bentUpArrow1" presStyleLbl="alignImgPlace1" presStyleIdx="0" presStyleCnt="2" custLinFactNeighborX="-74981" custLinFactNeighborY="12848"/>
      <dgm:spPr/>
    </dgm:pt>
    <dgm:pt modelId="{CF6616D4-D55B-4EA6-B3EB-C88EE9E8DD27}" type="pres">
      <dgm:prSet presAssocID="{59D2FE00-F6A7-4533-A0C4-5E9EB421C8AA}" presName="ParentText" presStyleLbl="node1" presStyleIdx="0" presStyleCnt="3" custScaleX="236080" custScaleY="1121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2827C-CE09-4257-8810-81AAAFDDEEA1}" type="pres">
      <dgm:prSet presAssocID="{59D2FE00-F6A7-4533-A0C4-5E9EB421C8AA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C909FDA9-98BD-4B89-9982-805BDF5C9DE1}" type="pres">
      <dgm:prSet presAssocID="{13D7F869-F69A-4E9E-BF7F-93088C331BA6}" presName="sibTrans" presStyleCnt="0"/>
      <dgm:spPr/>
    </dgm:pt>
    <dgm:pt modelId="{ACB585D4-8C37-441F-94FB-3585EE32CB15}" type="pres">
      <dgm:prSet presAssocID="{75724A68-D0E5-40B6-A573-D7F7F76995E4}" presName="composite" presStyleCnt="0"/>
      <dgm:spPr/>
    </dgm:pt>
    <dgm:pt modelId="{B3CB0F37-89F4-4DF6-BAA1-40FE708F71C4}" type="pres">
      <dgm:prSet presAssocID="{75724A68-D0E5-40B6-A573-D7F7F76995E4}" presName="bentUpArrow1" presStyleLbl="alignImgPlace1" presStyleIdx="1" presStyleCnt="2" custLinFactNeighborX="-54421" custLinFactNeighborY="6904"/>
      <dgm:spPr/>
    </dgm:pt>
    <dgm:pt modelId="{4678A19B-8AD5-43A7-B605-A99B3A5D05BC}" type="pres">
      <dgm:prSet presAssocID="{75724A68-D0E5-40B6-A573-D7F7F76995E4}" presName="ParentText" presStyleLbl="node1" presStyleIdx="1" presStyleCnt="3" custScaleX="236080" custScaleY="1121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37E3B-751E-41AD-AC0F-02F0F0F3198E}" type="pres">
      <dgm:prSet presAssocID="{75724A68-D0E5-40B6-A573-D7F7F76995E4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C4B37490-491D-4B31-BC79-D08034A757F3}" type="pres">
      <dgm:prSet presAssocID="{B2DF34EF-F805-4AF9-B6F8-F79826A0075D}" presName="sibTrans" presStyleCnt="0"/>
      <dgm:spPr/>
    </dgm:pt>
    <dgm:pt modelId="{0DEB1281-38C0-4AC8-BED8-643FC4F13041}" type="pres">
      <dgm:prSet presAssocID="{8FDCEB67-82AD-4BB2-BEDB-0BC497C6DF96}" presName="composite" presStyleCnt="0"/>
      <dgm:spPr/>
    </dgm:pt>
    <dgm:pt modelId="{0B2BBB67-BD55-4D13-B839-9AE3B5C2FBC8}" type="pres">
      <dgm:prSet presAssocID="{8FDCEB67-82AD-4BB2-BEDB-0BC497C6DF96}" presName="ParentText" presStyleLbl="node1" presStyleIdx="2" presStyleCnt="3" custScaleX="245587" custScaleY="14919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C1B1F8-0277-4384-BEF7-31A4135D44A2}" type="presOf" srcId="{75724A68-D0E5-40B6-A573-D7F7F76995E4}" destId="{4678A19B-8AD5-43A7-B605-A99B3A5D05BC}" srcOrd="0" destOrd="0" presId="urn:microsoft.com/office/officeart/2005/8/layout/StepDownProcess"/>
    <dgm:cxn modelId="{689EB1C4-916B-4B0E-B0B2-0A6BE144CED4}" srcId="{1995B11E-7601-4D58-A251-7B6EF8D390AF}" destId="{59D2FE00-F6A7-4533-A0C4-5E9EB421C8AA}" srcOrd="0" destOrd="0" parTransId="{BCE2DCA1-4D93-4D75-8A4B-BB2B560867A8}" sibTransId="{13D7F869-F69A-4E9E-BF7F-93088C331BA6}"/>
    <dgm:cxn modelId="{4EC4E834-84B6-4A0E-ACCD-1B48E9A0508C}" srcId="{1995B11E-7601-4D58-A251-7B6EF8D390AF}" destId="{75724A68-D0E5-40B6-A573-D7F7F76995E4}" srcOrd="1" destOrd="0" parTransId="{4384276D-021A-4270-886C-C2F246EB5288}" sibTransId="{B2DF34EF-F805-4AF9-B6F8-F79826A0075D}"/>
    <dgm:cxn modelId="{BD463109-2998-4388-850B-CA15F2C3F8EE}" type="presOf" srcId="{59D2FE00-F6A7-4533-A0C4-5E9EB421C8AA}" destId="{CF6616D4-D55B-4EA6-B3EB-C88EE9E8DD27}" srcOrd="0" destOrd="0" presId="urn:microsoft.com/office/officeart/2005/8/layout/StepDownProcess"/>
    <dgm:cxn modelId="{C0EC143E-8EDD-4924-9203-E8A789B55A88}" type="presOf" srcId="{1995B11E-7601-4D58-A251-7B6EF8D390AF}" destId="{55795365-AB19-4ABC-A497-F63F4861C237}" srcOrd="0" destOrd="0" presId="urn:microsoft.com/office/officeart/2005/8/layout/StepDownProcess"/>
    <dgm:cxn modelId="{D9562668-350D-4946-8501-912EF4961007}" srcId="{1995B11E-7601-4D58-A251-7B6EF8D390AF}" destId="{8FDCEB67-82AD-4BB2-BEDB-0BC497C6DF96}" srcOrd="2" destOrd="0" parTransId="{FDD69767-646F-4F5E-A137-F932A741BE90}" sibTransId="{69A738AA-CD0B-4E5C-9C72-61A81E00B37B}"/>
    <dgm:cxn modelId="{7625E26A-4E87-42F7-80A3-A12620F0BCBF}" type="presOf" srcId="{8FDCEB67-82AD-4BB2-BEDB-0BC497C6DF96}" destId="{0B2BBB67-BD55-4D13-B839-9AE3B5C2FBC8}" srcOrd="0" destOrd="0" presId="urn:microsoft.com/office/officeart/2005/8/layout/StepDownProcess"/>
    <dgm:cxn modelId="{DEC9FE31-E324-4931-99ED-C78E3BF019D2}" type="presParOf" srcId="{55795365-AB19-4ABC-A497-F63F4861C237}" destId="{21CCBE96-4B61-4266-9EBC-B9BDA893C165}" srcOrd="0" destOrd="0" presId="urn:microsoft.com/office/officeart/2005/8/layout/StepDownProcess"/>
    <dgm:cxn modelId="{20FA6048-70C4-48DB-8654-2327E85B2321}" type="presParOf" srcId="{21CCBE96-4B61-4266-9EBC-B9BDA893C165}" destId="{2BEF5DE7-F233-47E7-AA30-21DA011D0FBF}" srcOrd="0" destOrd="0" presId="urn:microsoft.com/office/officeart/2005/8/layout/StepDownProcess"/>
    <dgm:cxn modelId="{6B598D13-6F1B-45B0-95D0-0B547A9E3540}" type="presParOf" srcId="{21CCBE96-4B61-4266-9EBC-B9BDA893C165}" destId="{CF6616D4-D55B-4EA6-B3EB-C88EE9E8DD27}" srcOrd="1" destOrd="0" presId="urn:microsoft.com/office/officeart/2005/8/layout/StepDownProcess"/>
    <dgm:cxn modelId="{E5B56B6F-7761-4137-8167-AC05B701AE74}" type="presParOf" srcId="{21CCBE96-4B61-4266-9EBC-B9BDA893C165}" destId="{33B2827C-CE09-4257-8810-81AAAFDDEEA1}" srcOrd="2" destOrd="0" presId="urn:microsoft.com/office/officeart/2005/8/layout/StepDownProcess"/>
    <dgm:cxn modelId="{CC6B45DE-DF8D-4B0C-BAB6-562FF4D884D0}" type="presParOf" srcId="{55795365-AB19-4ABC-A497-F63F4861C237}" destId="{C909FDA9-98BD-4B89-9982-805BDF5C9DE1}" srcOrd="1" destOrd="0" presId="urn:microsoft.com/office/officeart/2005/8/layout/StepDownProcess"/>
    <dgm:cxn modelId="{96AC1CC8-75D4-427E-A308-47C5A1BBE850}" type="presParOf" srcId="{55795365-AB19-4ABC-A497-F63F4861C237}" destId="{ACB585D4-8C37-441F-94FB-3585EE32CB15}" srcOrd="2" destOrd="0" presId="urn:microsoft.com/office/officeart/2005/8/layout/StepDownProcess"/>
    <dgm:cxn modelId="{73E5FEC2-A1C1-44F7-A7E5-EA2987B5ECF3}" type="presParOf" srcId="{ACB585D4-8C37-441F-94FB-3585EE32CB15}" destId="{B3CB0F37-89F4-4DF6-BAA1-40FE708F71C4}" srcOrd="0" destOrd="0" presId="urn:microsoft.com/office/officeart/2005/8/layout/StepDownProcess"/>
    <dgm:cxn modelId="{355A81D0-5084-495A-80D7-FCFA4AC1127F}" type="presParOf" srcId="{ACB585D4-8C37-441F-94FB-3585EE32CB15}" destId="{4678A19B-8AD5-43A7-B605-A99B3A5D05BC}" srcOrd="1" destOrd="0" presId="urn:microsoft.com/office/officeart/2005/8/layout/StepDownProcess"/>
    <dgm:cxn modelId="{3C92E676-843D-4462-AEDB-CAC99C72ED43}" type="presParOf" srcId="{ACB585D4-8C37-441F-94FB-3585EE32CB15}" destId="{6CA37E3B-751E-41AD-AC0F-02F0F0F3198E}" srcOrd="2" destOrd="0" presId="urn:microsoft.com/office/officeart/2005/8/layout/StepDownProcess"/>
    <dgm:cxn modelId="{46FDFC06-8A7C-4689-A9CB-CD692269465A}" type="presParOf" srcId="{55795365-AB19-4ABC-A497-F63F4861C237}" destId="{C4B37490-491D-4B31-BC79-D08034A757F3}" srcOrd="3" destOrd="0" presId="urn:microsoft.com/office/officeart/2005/8/layout/StepDownProcess"/>
    <dgm:cxn modelId="{45440F5D-9C89-4EDE-9757-879CCC339C31}" type="presParOf" srcId="{55795365-AB19-4ABC-A497-F63F4861C237}" destId="{0DEB1281-38C0-4AC8-BED8-643FC4F13041}" srcOrd="4" destOrd="0" presId="urn:microsoft.com/office/officeart/2005/8/layout/StepDownProcess"/>
    <dgm:cxn modelId="{EFE00635-0ABE-4691-9C43-3B370B95A127}" type="presParOf" srcId="{0DEB1281-38C0-4AC8-BED8-643FC4F13041}" destId="{0B2BBB67-BD55-4D13-B839-9AE3B5C2FBC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464F20-4BE7-4735-A8F4-23559B659B8B}" type="doc">
      <dgm:prSet loTypeId="urn:microsoft.com/office/officeart/2005/8/layout/radial6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5E2DB82F-4A5A-46F1-9580-2F326F757F5D}">
      <dgm:prSet phldrT="[Текст]" custT="1"/>
      <dgm:spPr/>
      <dgm:t>
        <a:bodyPr/>
        <a:lstStyle/>
        <a:p>
          <a:r>
            <a:rPr lang="ru-RU" sz="1200" b="1" dirty="0" err="1" smtClean="0"/>
            <a:t>Информатиза-ция</a:t>
          </a:r>
          <a:r>
            <a:rPr lang="ru-RU" sz="1200" b="1" dirty="0" smtClean="0"/>
            <a:t> системы льготного лекарственного обеспечения</a:t>
          </a:r>
        </a:p>
        <a:p>
          <a:r>
            <a:rPr lang="ru-RU" sz="1200" b="1" dirty="0" smtClean="0"/>
            <a:t>АСУЛОН </a:t>
          </a:r>
        </a:p>
        <a:p>
          <a:r>
            <a:rPr lang="ru-RU" sz="1200" b="1" dirty="0" smtClean="0"/>
            <a:t>«М–</a:t>
          </a:r>
          <a:r>
            <a:rPr lang="ru-RU" sz="1200" b="1" dirty="0" err="1" smtClean="0"/>
            <a:t>Аптека+ЛПУ</a:t>
          </a:r>
          <a:r>
            <a:rPr lang="ru-RU" sz="1200" b="1" dirty="0" smtClean="0"/>
            <a:t>» </a:t>
          </a:r>
          <a:endParaRPr lang="ru-RU" sz="1200" b="1" dirty="0"/>
        </a:p>
      </dgm:t>
    </dgm:pt>
    <dgm:pt modelId="{63F3015C-7AB0-41A2-ADB8-6A114D05754F}" type="parTrans" cxnId="{3CCBEF45-F3B2-4693-BC61-63B5277D85D0}">
      <dgm:prSet/>
      <dgm:spPr/>
      <dgm:t>
        <a:bodyPr/>
        <a:lstStyle/>
        <a:p>
          <a:endParaRPr lang="ru-RU" sz="1400" b="1"/>
        </a:p>
      </dgm:t>
    </dgm:pt>
    <dgm:pt modelId="{E1F52FCB-8A87-4F89-A8E0-3BC17881CECE}" type="sibTrans" cxnId="{3CCBEF45-F3B2-4693-BC61-63B5277D85D0}">
      <dgm:prSet/>
      <dgm:spPr/>
      <dgm:t>
        <a:bodyPr/>
        <a:lstStyle/>
        <a:p>
          <a:endParaRPr lang="ru-RU" sz="1400" b="1"/>
        </a:p>
      </dgm:t>
    </dgm:pt>
    <dgm:pt modelId="{298B32A0-C17D-4FB4-8F2F-BFFE0F823829}">
      <dgm:prSet phldrT="[Текст]" custT="1"/>
      <dgm:spPr/>
      <dgm:t>
        <a:bodyPr/>
        <a:lstStyle/>
        <a:p>
          <a:r>
            <a:rPr lang="ru-RU" sz="1400" b="1" dirty="0" smtClean="0"/>
            <a:t>150 </a:t>
          </a:r>
          <a:r>
            <a:rPr lang="ru-RU" sz="1400" b="1" dirty="0" err="1" smtClean="0"/>
            <a:t>медицинс</a:t>
          </a:r>
          <a:r>
            <a:rPr lang="ru-RU" sz="1400" b="1" dirty="0" smtClean="0"/>
            <a:t>-ких </a:t>
          </a:r>
          <a:r>
            <a:rPr lang="ru-RU" sz="1400" b="1" dirty="0" err="1" smtClean="0"/>
            <a:t>организа-ций</a:t>
          </a:r>
          <a:endParaRPr lang="ru-RU" sz="1400" b="1" dirty="0"/>
        </a:p>
      </dgm:t>
    </dgm:pt>
    <dgm:pt modelId="{41CEB67D-6CDD-4BCE-B527-029FCF002E72}" type="parTrans" cxnId="{705D225D-D357-4B63-A459-E60E15F8CBA2}">
      <dgm:prSet/>
      <dgm:spPr/>
      <dgm:t>
        <a:bodyPr/>
        <a:lstStyle/>
        <a:p>
          <a:endParaRPr lang="ru-RU" sz="1400" b="1"/>
        </a:p>
      </dgm:t>
    </dgm:pt>
    <dgm:pt modelId="{BD8D3C58-4205-4523-8EE1-A994CFBCBA66}" type="sibTrans" cxnId="{705D225D-D357-4B63-A459-E60E15F8CBA2}">
      <dgm:prSet/>
      <dgm:spPr/>
      <dgm:t>
        <a:bodyPr/>
        <a:lstStyle/>
        <a:p>
          <a:endParaRPr lang="ru-RU" sz="1400" b="1"/>
        </a:p>
      </dgm:t>
    </dgm:pt>
    <dgm:pt modelId="{D40E2172-F95A-49ED-8754-A7FFBDC66ECD}">
      <dgm:prSet phldrT="[Текст]" custT="1"/>
      <dgm:spPr/>
      <dgm:t>
        <a:bodyPr/>
        <a:lstStyle/>
        <a:p>
          <a:r>
            <a:rPr lang="ru-RU" sz="1400" b="1" dirty="0" smtClean="0"/>
            <a:t>158 аптечных </a:t>
          </a:r>
          <a:r>
            <a:rPr lang="ru-RU" sz="1400" b="1" dirty="0" err="1" smtClean="0"/>
            <a:t>организа-ций</a:t>
          </a:r>
          <a:endParaRPr lang="ru-RU" sz="1400" b="1" dirty="0"/>
        </a:p>
      </dgm:t>
    </dgm:pt>
    <dgm:pt modelId="{C8328F49-F65A-48F7-810D-86F646E54AC8}" type="parTrans" cxnId="{7B789D9F-2723-4B01-932F-78EF1707368D}">
      <dgm:prSet/>
      <dgm:spPr/>
      <dgm:t>
        <a:bodyPr/>
        <a:lstStyle/>
        <a:p>
          <a:endParaRPr lang="ru-RU" sz="1400" b="1"/>
        </a:p>
      </dgm:t>
    </dgm:pt>
    <dgm:pt modelId="{0AFD83DF-7DB0-4B0B-B028-C71A1D01B38F}" type="sibTrans" cxnId="{7B789D9F-2723-4B01-932F-78EF1707368D}">
      <dgm:prSet/>
      <dgm:spPr/>
      <dgm:t>
        <a:bodyPr/>
        <a:lstStyle/>
        <a:p>
          <a:endParaRPr lang="ru-RU" sz="1400" b="1"/>
        </a:p>
      </dgm:t>
    </dgm:pt>
    <dgm:pt modelId="{D57F93A3-4F6A-4581-A3E0-5B63BA762A7C}">
      <dgm:prSet phldrT="[Текст]" custT="1"/>
      <dgm:spPr/>
      <dgm:t>
        <a:bodyPr/>
        <a:lstStyle/>
        <a:p>
          <a:r>
            <a:rPr lang="ru-RU" sz="1400" b="1" dirty="0" smtClean="0"/>
            <a:t>6 тысяч врачей и </a:t>
          </a:r>
          <a:r>
            <a:rPr lang="ru-RU" sz="1400" b="1" dirty="0" err="1" smtClean="0"/>
            <a:t>фельдше</a:t>
          </a:r>
          <a:r>
            <a:rPr lang="ru-RU" sz="1400" b="1" dirty="0" smtClean="0"/>
            <a:t>-ров</a:t>
          </a:r>
          <a:endParaRPr lang="ru-RU" sz="1400" b="1" dirty="0"/>
        </a:p>
      </dgm:t>
    </dgm:pt>
    <dgm:pt modelId="{F3153BE2-6167-4C89-A4F6-3D40A58C2F91}" type="parTrans" cxnId="{E831CAA3-5E77-4881-B273-D93BB8BC76A5}">
      <dgm:prSet/>
      <dgm:spPr/>
      <dgm:t>
        <a:bodyPr/>
        <a:lstStyle/>
        <a:p>
          <a:endParaRPr lang="ru-RU" sz="1400" b="1"/>
        </a:p>
      </dgm:t>
    </dgm:pt>
    <dgm:pt modelId="{13F82D79-6C43-4E84-A3C7-320492526D1C}" type="sibTrans" cxnId="{E831CAA3-5E77-4881-B273-D93BB8BC76A5}">
      <dgm:prSet/>
      <dgm:spPr/>
      <dgm:t>
        <a:bodyPr/>
        <a:lstStyle/>
        <a:p>
          <a:endParaRPr lang="ru-RU" sz="1400" b="1"/>
        </a:p>
      </dgm:t>
    </dgm:pt>
    <dgm:pt modelId="{4A83349D-3D4A-4ACC-B0F2-D2FDB184B784}">
      <dgm:prSet phldrT="[Текст]" custT="1"/>
      <dgm:spPr/>
      <dgm:t>
        <a:bodyPr/>
        <a:lstStyle/>
        <a:p>
          <a:r>
            <a:rPr lang="ru-RU" sz="1400" b="1" dirty="0" smtClean="0"/>
            <a:t>500 тысяч пациентов</a:t>
          </a:r>
          <a:endParaRPr lang="ru-RU" sz="1400" b="1" dirty="0"/>
        </a:p>
      </dgm:t>
    </dgm:pt>
    <dgm:pt modelId="{D06B7771-AA64-4FF5-A7D9-AD7330544420}" type="parTrans" cxnId="{6C151FC7-0B60-4044-B32F-2C0B37FD5FAE}">
      <dgm:prSet/>
      <dgm:spPr/>
      <dgm:t>
        <a:bodyPr/>
        <a:lstStyle/>
        <a:p>
          <a:endParaRPr lang="ru-RU" sz="1400" b="1"/>
        </a:p>
      </dgm:t>
    </dgm:pt>
    <dgm:pt modelId="{485FDD99-8116-4502-BB04-2F34134542B3}" type="sibTrans" cxnId="{6C151FC7-0B60-4044-B32F-2C0B37FD5FAE}">
      <dgm:prSet/>
      <dgm:spPr/>
      <dgm:t>
        <a:bodyPr/>
        <a:lstStyle/>
        <a:p>
          <a:endParaRPr lang="ru-RU" sz="1400" b="1"/>
        </a:p>
      </dgm:t>
    </dgm:pt>
    <dgm:pt modelId="{B8C5E051-1909-4759-A13B-B478099553A6}">
      <dgm:prSet phldrT="[Текст]" custT="1"/>
      <dgm:spPr/>
      <dgm:t>
        <a:bodyPr/>
        <a:lstStyle/>
        <a:p>
          <a:r>
            <a:rPr lang="ru-RU" sz="1400" b="1" dirty="0" smtClean="0"/>
            <a:t>более </a:t>
          </a:r>
          <a:r>
            <a:rPr lang="ru-RU" sz="1400" b="1" dirty="0" smtClean="0"/>
            <a:t>3 </a:t>
          </a:r>
          <a:r>
            <a:rPr lang="ru-RU" sz="1400" b="1" dirty="0" err="1" smtClean="0"/>
            <a:t>миллио</a:t>
          </a:r>
          <a:r>
            <a:rPr lang="ru-RU" sz="1400" b="1" dirty="0" smtClean="0"/>
            <a:t>-нов </a:t>
          </a:r>
          <a:r>
            <a:rPr lang="ru-RU" sz="1400" b="1" dirty="0" smtClean="0"/>
            <a:t>рецептов</a:t>
          </a:r>
          <a:endParaRPr lang="ru-RU" sz="1400" b="1" dirty="0"/>
        </a:p>
      </dgm:t>
    </dgm:pt>
    <dgm:pt modelId="{DD793684-F08C-4032-B15A-EE459277E2CB}" type="parTrans" cxnId="{6BCFFD9A-D163-455A-A8F1-8055123A41F5}">
      <dgm:prSet/>
      <dgm:spPr/>
      <dgm:t>
        <a:bodyPr/>
        <a:lstStyle/>
        <a:p>
          <a:endParaRPr lang="ru-RU" sz="1400" b="1"/>
        </a:p>
      </dgm:t>
    </dgm:pt>
    <dgm:pt modelId="{B507F796-0317-48FE-91D7-1E007AD65EBF}" type="sibTrans" cxnId="{6BCFFD9A-D163-455A-A8F1-8055123A41F5}">
      <dgm:prSet/>
      <dgm:spPr/>
      <dgm:t>
        <a:bodyPr/>
        <a:lstStyle/>
        <a:p>
          <a:endParaRPr lang="ru-RU" sz="1400" b="1"/>
        </a:p>
      </dgm:t>
    </dgm:pt>
    <dgm:pt modelId="{9AA4B46D-7293-4571-8990-43AD82C601B3}">
      <dgm:prSet phldrT="[Текст]" custT="1"/>
      <dgm:spPr/>
      <dgm:t>
        <a:bodyPr/>
        <a:lstStyle/>
        <a:p>
          <a:r>
            <a:rPr lang="ru-RU" sz="1400" b="1" dirty="0" smtClean="0"/>
            <a:t>Операторы программ </a:t>
          </a:r>
          <a:r>
            <a:rPr lang="ru-RU" sz="1400" b="1" dirty="0" err="1" smtClean="0"/>
            <a:t>лекарст</a:t>
          </a:r>
          <a:r>
            <a:rPr lang="ru-RU" sz="1400" b="1" dirty="0" smtClean="0"/>
            <a:t>-венного </a:t>
          </a:r>
          <a:r>
            <a:rPr lang="ru-RU" sz="1400" b="1" dirty="0" err="1" smtClean="0"/>
            <a:t>обеспече-ния</a:t>
          </a:r>
          <a:endParaRPr lang="ru-RU" sz="1400" b="1" dirty="0"/>
        </a:p>
      </dgm:t>
    </dgm:pt>
    <dgm:pt modelId="{E4C58AEC-B9DF-44FD-A05B-9D46CAA3DA0B}" type="sibTrans" cxnId="{E2DF3E71-A262-4740-B64C-F2B8EC211091}">
      <dgm:prSet/>
      <dgm:spPr/>
      <dgm:t>
        <a:bodyPr/>
        <a:lstStyle/>
        <a:p>
          <a:endParaRPr lang="ru-RU" sz="1400" b="1"/>
        </a:p>
      </dgm:t>
    </dgm:pt>
    <dgm:pt modelId="{6D6606BC-E136-4C32-A1B9-80AAD90D0377}" type="parTrans" cxnId="{E2DF3E71-A262-4740-B64C-F2B8EC211091}">
      <dgm:prSet/>
      <dgm:spPr/>
      <dgm:t>
        <a:bodyPr/>
        <a:lstStyle/>
        <a:p>
          <a:endParaRPr lang="ru-RU" sz="1400" b="1"/>
        </a:p>
      </dgm:t>
    </dgm:pt>
    <dgm:pt modelId="{30FC6FDF-44FA-42DB-8A66-F79EEF13A282}" type="pres">
      <dgm:prSet presAssocID="{FA464F20-4BE7-4735-A8F4-23559B659B8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9A4AC8-E318-4FA6-BBE5-992F1962AFA6}" type="pres">
      <dgm:prSet presAssocID="{5E2DB82F-4A5A-46F1-9580-2F326F757F5D}" presName="centerShape" presStyleLbl="node0" presStyleIdx="0" presStyleCnt="1" custScaleX="121577" custScaleY="117541"/>
      <dgm:spPr/>
      <dgm:t>
        <a:bodyPr/>
        <a:lstStyle/>
        <a:p>
          <a:endParaRPr lang="ru-RU"/>
        </a:p>
      </dgm:t>
    </dgm:pt>
    <dgm:pt modelId="{C8F67EA9-F517-45F4-9BDC-E768258C7C47}" type="pres">
      <dgm:prSet presAssocID="{298B32A0-C17D-4FB4-8F2F-BFFE0F823829}" presName="node" presStyleLbl="node1" presStyleIdx="0" presStyleCnt="6" custScaleX="136141" custScaleY="128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E32D06-2550-4378-A6A0-89A0B78A55B4}" type="pres">
      <dgm:prSet presAssocID="{298B32A0-C17D-4FB4-8F2F-BFFE0F823829}" presName="dummy" presStyleCnt="0"/>
      <dgm:spPr/>
      <dgm:t>
        <a:bodyPr/>
        <a:lstStyle/>
        <a:p>
          <a:endParaRPr lang="ru-RU"/>
        </a:p>
      </dgm:t>
    </dgm:pt>
    <dgm:pt modelId="{0B4333BA-5C3D-4298-92E1-03CB1400DCF6}" type="pres">
      <dgm:prSet presAssocID="{BD8D3C58-4205-4523-8EE1-A994CFBCBA66}" presName="sibTrans" presStyleLbl="sibTrans2D1" presStyleIdx="0" presStyleCnt="6"/>
      <dgm:spPr/>
      <dgm:t>
        <a:bodyPr/>
        <a:lstStyle/>
        <a:p>
          <a:endParaRPr lang="ru-RU"/>
        </a:p>
      </dgm:t>
    </dgm:pt>
    <dgm:pt modelId="{7AB52734-B3E0-4212-9E75-69AC740B9EA5}" type="pres">
      <dgm:prSet presAssocID="{D40E2172-F95A-49ED-8754-A7FFBDC66ECD}" presName="node" presStyleLbl="node1" presStyleIdx="1" presStyleCnt="6" custScaleX="136141" custScaleY="128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17378-284D-4A3D-B327-DC0F3EE7E562}" type="pres">
      <dgm:prSet presAssocID="{D40E2172-F95A-49ED-8754-A7FFBDC66ECD}" presName="dummy" presStyleCnt="0"/>
      <dgm:spPr/>
      <dgm:t>
        <a:bodyPr/>
        <a:lstStyle/>
        <a:p>
          <a:endParaRPr lang="ru-RU"/>
        </a:p>
      </dgm:t>
    </dgm:pt>
    <dgm:pt modelId="{8FBE3B2A-8305-4C25-86AB-67FAEA6E256C}" type="pres">
      <dgm:prSet presAssocID="{0AFD83DF-7DB0-4B0B-B028-C71A1D01B38F}" presName="sibTrans" presStyleLbl="sibTrans2D1" presStyleIdx="1" presStyleCnt="6"/>
      <dgm:spPr/>
      <dgm:t>
        <a:bodyPr/>
        <a:lstStyle/>
        <a:p>
          <a:endParaRPr lang="ru-RU"/>
        </a:p>
      </dgm:t>
    </dgm:pt>
    <dgm:pt modelId="{3A4B2DCF-59E6-4FF3-9C5C-C2AE68DD0ADC}" type="pres">
      <dgm:prSet presAssocID="{D57F93A3-4F6A-4581-A3E0-5B63BA762A7C}" presName="node" presStyleLbl="node1" presStyleIdx="2" presStyleCnt="6" custScaleX="136141" custScaleY="128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600B4-AF8B-47B8-91E4-B64C606FA7CE}" type="pres">
      <dgm:prSet presAssocID="{D57F93A3-4F6A-4581-A3E0-5B63BA762A7C}" presName="dummy" presStyleCnt="0"/>
      <dgm:spPr/>
      <dgm:t>
        <a:bodyPr/>
        <a:lstStyle/>
        <a:p>
          <a:endParaRPr lang="ru-RU"/>
        </a:p>
      </dgm:t>
    </dgm:pt>
    <dgm:pt modelId="{28E841B9-01E9-46EE-ABF1-3E56A176119A}" type="pres">
      <dgm:prSet presAssocID="{13F82D79-6C43-4E84-A3C7-320492526D1C}" presName="sibTrans" presStyleLbl="sibTrans2D1" presStyleIdx="2" presStyleCnt="6"/>
      <dgm:spPr/>
      <dgm:t>
        <a:bodyPr/>
        <a:lstStyle/>
        <a:p>
          <a:endParaRPr lang="ru-RU"/>
        </a:p>
      </dgm:t>
    </dgm:pt>
    <dgm:pt modelId="{63F4A449-B621-451E-8F38-3622FEE217E9}" type="pres">
      <dgm:prSet presAssocID="{4A83349D-3D4A-4ACC-B0F2-D2FDB184B784}" presName="node" presStyleLbl="node1" presStyleIdx="3" presStyleCnt="6" custScaleX="136141" custScaleY="128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DE16FB-343F-47AF-870E-BE0D6D465D8F}" type="pres">
      <dgm:prSet presAssocID="{4A83349D-3D4A-4ACC-B0F2-D2FDB184B784}" presName="dummy" presStyleCnt="0"/>
      <dgm:spPr/>
      <dgm:t>
        <a:bodyPr/>
        <a:lstStyle/>
        <a:p>
          <a:endParaRPr lang="ru-RU"/>
        </a:p>
      </dgm:t>
    </dgm:pt>
    <dgm:pt modelId="{6589A0F3-377F-4B03-8A68-C3509286A63B}" type="pres">
      <dgm:prSet presAssocID="{485FDD99-8116-4502-BB04-2F34134542B3}" presName="sibTrans" presStyleLbl="sibTrans2D1" presStyleIdx="3" presStyleCnt="6"/>
      <dgm:spPr/>
      <dgm:t>
        <a:bodyPr/>
        <a:lstStyle/>
        <a:p>
          <a:endParaRPr lang="ru-RU"/>
        </a:p>
      </dgm:t>
    </dgm:pt>
    <dgm:pt modelId="{733B770B-7150-43CB-9E62-186E6C6CF10F}" type="pres">
      <dgm:prSet presAssocID="{B8C5E051-1909-4759-A13B-B478099553A6}" presName="node" presStyleLbl="node1" presStyleIdx="4" presStyleCnt="6" custScaleX="136141" custScaleY="128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AF9BE4-9DA2-4569-B615-A796DDF7D91C}" type="pres">
      <dgm:prSet presAssocID="{B8C5E051-1909-4759-A13B-B478099553A6}" presName="dummy" presStyleCnt="0"/>
      <dgm:spPr/>
      <dgm:t>
        <a:bodyPr/>
        <a:lstStyle/>
        <a:p>
          <a:endParaRPr lang="ru-RU"/>
        </a:p>
      </dgm:t>
    </dgm:pt>
    <dgm:pt modelId="{89158477-0B8F-4D7C-BE06-44EBE2A15850}" type="pres">
      <dgm:prSet presAssocID="{B507F796-0317-48FE-91D7-1E007AD65EBF}" presName="sibTrans" presStyleLbl="sibTrans2D1" presStyleIdx="4" presStyleCnt="6"/>
      <dgm:spPr/>
      <dgm:t>
        <a:bodyPr/>
        <a:lstStyle/>
        <a:p>
          <a:endParaRPr lang="ru-RU"/>
        </a:p>
      </dgm:t>
    </dgm:pt>
    <dgm:pt modelId="{EB8100A3-15D5-42B0-A35D-D7A56D900189}" type="pres">
      <dgm:prSet presAssocID="{9AA4B46D-7293-4571-8990-43AD82C601B3}" presName="node" presStyleLbl="node1" presStyleIdx="5" presStyleCnt="6" custScaleX="136141" custScaleY="128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91343-C44B-412D-85B7-0AE9EF9C9217}" type="pres">
      <dgm:prSet presAssocID="{9AA4B46D-7293-4571-8990-43AD82C601B3}" presName="dummy" presStyleCnt="0"/>
      <dgm:spPr/>
      <dgm:t>
        <a:bodyPr/>
        <a:lstStyle/>
        <a:p>
          <a:endParaRPr lang="ru-RU"/>
        </a:p>
      </dgm:t>
    </dgm:pt>
    <dgm:pt modelId="{31576A71-84ED-4126-8DB7-77A73E8292B0}" type="pres">
      <dgm:prSet presAssocID="{E4C58AEC-B9DF-44FD-A05B-9D46CAA3DA0B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AAFE2357-0437-4B27-915E-6ED487FD97CF}" type="presOf" srcId="{D40E2172-F95A-49ED-8754-A7FFBDC66ECD}" destId="{7AB52734-B3E0-4212-9E75-69AC740B9EA5}" srcOrd="0" destOrd="0" presId="urn:microsoft.com/office/officeart/2005/8/layout/radial6"/>
    <dgm:cxn modelId="{4CDF4344-CCBA-4B6B-ACD8-DD0C0EA72BEF}" type="presOf" srcId="{B507F796-0317-48FE-91D7-1E007AD65EBF}" destId="{89158477-0B8F-4D7C-BE06-44EBE2A15850}" srcOrd="0" destOrd="0" presId="urn:microsoft.com/office/officeart/2005/8/layout/radial6"/>
    <dgm:cxn modelId="{77B5D863-4C48-4659-94C6-D83B078D5611}" type="presOf" srcId="{298B32A0-C17D-4FB4-8F2F-BFFE0F823829}" destId="{C8F67EA9-F517-45F4-9BDC-E768258C7C47}" srcOrd="0" destOrd="0" presId="urn:microsoft.com/office/officeart/2005/8/layout/radial6"/>
    <dgm:cxn modelId="{97BD10DB-1060-4181-BA52-0CAB5818767D}" type="presOf" srcId="{9AA4B46D-7293-4571-8990-43AD82C601B3}" destId="{EB8100A3-15D5-42B0-A35D-D7A56D900189}" srcOrd="0" destOrd="0" presId="urn:microsoft.com/office/officeart/2005/8/layout/radial6"/>
    <dgm:cxn modelId="{B0FA2F5E-BD66-4E5F-AC8E-5D643D412B98}" type="presOf" srcId="{4A83349D-3D4A-4ACC-B0F2-D2FDB184B784}" destId="{63F4A449-B621-451E-8F38-3622FEE217E9}" srcOrd="0" destOrd="0" presId="urn:microsoft.com/office/officeart/2005/8/layout/radial6"/>
    <dgm:cxn modelId="{E2DF3E71-A262-4740-B64C-F2B8EC211091}" srcId="{5E2DB82F-4A5A-46F1-9580-2F326F757F5D}" destId="{9AA4B46D-7293-4571-8990-43AD82C601B3}" srcOrd="5" destOrd="0" parTransId="{6D6606BC-E136-4C32-A1B9-80AAD90D0377}" sibTransId="{E4C58AEC-B9DF-44FD-A05B-9D46CAA3DA0B}"/>
    <dgm:cxn modelId="{CA139F07-D467-416B-90C6-EDF2665E8CA3}" type="presOf" srcId="{0AFD83DF-7DB0-4B0B-B028-C71A1D01B38F}" destId="{8FBE3B2A-8305-4C25-86AB-67FAEA6E256C}" srcOrd="0" destOrd="0" presId="urn:microsoft.com/office/officeart/2005/8/layout/radial6"/>
    <dgm:cxn modelId="{E831CAA3-5E77-4881-B273-D93BB8BC76A5}" srcId="{5E2DB82F-4A5A-46F1-9580-2F326F757F5D}" destId="{D57F93A3-4F6A-4581-A3E0-5B63BA762A7C}" srcOrd="2" destOrd="0" parTransId="{F3153BE2-6167-4C89-A4F6-3D40A58C2F91}" sibTransId="{13F82D79-6C43-4E84-A3C7-320492526D1C}"/>
    <dgm:cxn modelId="{3CCBEF45-F3B2-4693-BC61-63B5277D85D0}" srcId="{FA464F20-4BE7-4735-A8F4-23559B659B8B}" destId="{5E2DB82F-4A5A-46F1-9580-2F326F757F5D}" srcOrd="0" destOrd="0" parTransId="{63F3015C-7AB0-41A2-ADB8-6A114D05754F}" sibTransId="{E1F52FCB-8A87-4F89-A8E0-3BC17881CECE}"/>
    <dgm:cxn modelId="{705D225D-D357-4B63-A459-E60E15F8CBA2}" srcId="{5E2DB82F-4A5A-46F1-9580-2F326F757F5D}" destId="{298B32A0-C17D-4FB4-8F2F-BFFE0F823829}" srcOrd="0" destOrd="0" parTransId="{41CEB67D-6CDD-4BCE-B527-029FCF002E72}" sibTransId="{BD8D3C58-4205-4523-8EE1-A994CFBCBA66}"/>
    <dgm:cxn modelId="{53FEABA5-E48F-4D56-8147-28C168DD514A}" type="presOf" srcId="{485FDD99-8116-4502-BB04-2F34134542B3}" destId="{6589A0F3-377F-4B03-8A68-C3509286A63B}" srcOrd="0" destOrd="0" presId="urn:microsoft.com/office/officeart/2005/8/layout/radial6"/>
    <dgm:cxn modelId="{174BEB0D-D3B6-466C-8CC6-D328196B28F0}" type="presOf" srcId="{5E2DB82F-4A5A-46F1-9580-2F326F757F5D}" destId="{359A4AC8-E318-4FA6-BBE5-992F1962AFA6}" srcOrd="0" destOrd="0" presId="urn:microsoft.com/office/officeart/2005/8/layout/radial6"/>
    <dgm:cxn modelId="{6BCFFD9A-D163-455A-A8F1-8055123A41F5}" srcId="{5E2DB82F-4A5A-46F1-9580-2F326F757F5D}" destId="{B8C5E051-1909-4759-A13B-B478099553A6}" srcOrd="4" destOrd="0" parTransId="{DD793684-F08C-4032-B15A-EE459277E2CB}" sibTransId="{B507F796-0317-48FE-91D7-1E007AD65EBF}"/>
    <dgm:cxn modelId="{FDA53424-4D12-4155-B8F6-8940EF7D11B7}" type="presOf" srcId="{B8C5E051-1909-4759-A13B-B478099553A6}" destId="{733B770B-7150-43CB-9E62-186E6C6CF10F}" srcOrd="0" destOrd="0" presId="urn:microsoft.com/office/officeart/2005/8/layout/radial6"/>
    <dgm:cxn modelId="{3E3E8774-7D82-4500-A6C0-D23006B5FF78}" type="presOf" srcId="{D57F93A3-4F6A-4581-A3E0-5B63BA762A7C}" destId="{3A4B2DCF-59E6-4FF3-9C5C-C2AE68DD0ADC}" srcOrd="0" destOrd="0" presId="urn:microsoft.com/office/officeart/2005/8/layout/radial6"/>
    <dgm:cxn modelId="{6C151FC7-0B60-4044-B32F-2C0B37FD5FAE}" srcId="{5E2DB82F-4A5A-46F1-9580-2F326F757F5D}" destId="{4A83349D-3D4A-4ACC-B0F2-D2FDB184B784}" srcOrd="3" destOrd="0" parTransId="{D06B7771-AA64-4FF5-A7D9-AD7330544420}" sibTransId="{485FDD99-8116-4502-BB04-2F34134542B3}"/>
    <dgm:cxn modelId="{7B789D9F-2723-4B01-932F-78EF1707368D}" srcId="{5E2DB82F-4A5A-46F1-9580-2F326F757F5D}" destId="{D40E2172-F95A-49ED-8754-A7FFBDC66ECD}" srcOrd="1" destOrd="0" parTransId="{C8328F49-F65A-48F7-810D-86F646E54AC8}" sibTransId="{0AFD83DF-7DB0-4B0B-B028-C71A1D01B38F}"/>
    <dgm:cxn modelId="{07E5F6FA-6EC1-4B13-A4FD-080EB4EAC0A1}" type="presOf" srcId="{BD8D3C58-4205-4523-8EE1-A994CFBCBA66}" destId="{0B4333BA-5C3D-4298-92E1-03CB1400DCF6}" srcOrd="0" destOrd="0" presId="urn:microsoft.com/office/officeart/2005/8/layout/radial6"/>
    <dgm:cxn modelId="{C144B4F2-38E0-400D-8447-8781894B3F05}" type="presOf" srcId="{13F82D79-6C43-4E84-A3C7-320492526D1C}" destId="{28E841B9-01E9-46EE-ABF1-3E56A176119A}" srcOrd="0" destOrd="0" presId="urn:microsoft.com/office/officeart/2005/8/layout/radial6"/>
    <dgm:cxn modelId="{7252BCFA-A24F-4F79-AFD2-0C4AFB65A0A6}" type="presOf" srcId="{E4C58AEC-B9DF-44FD-A05B-9D46CAA3DA0B}" destId="{31576A71-84ED-4126-8DB7-77A73E8292B0}" srcOrd="0" destOrd="0" presId="urn:microsoft.com/office/officeart/2005/8/layout/radial6"/>
    <dgm:cxn modelId="{B89CE065-60C9-4450-901A-EA67F7345D1A}" type="presOf" srcId="{FA464F20-4BE7-4735-A8F4-23559B659B8B}" destId="{30FC6FDF-44FA-42DB-8A66-F79EEF13A282}" srcOrd="0" destOrd="0" presId="urn:microsoft.com/office/officeart/2005/8/layout/radial6"/>
    <dgm:cxn modelId="{2DBDEB05-9B42-4F56-A7C4-232451E34D2D}" type="presParOf" srcId="{30FC6FDF-44FA-42DB-8A66-F79EEF13A282}" destId="{359A4AC8-E318-4FA6-BBE5-992F1962AFA6}" srcOrd="0" destOrd="0" presId="urn:microsoft.com/office/officeart/2005/8/layout/radial6"/>
    <dgm:cxn modelId="{3085EC53-E2FC-4EF4-BD09-9A7466FBEC70}" type="presParOf" srcId="{30FC6FDF-44FA-42DB-8A66-F79EEF13A282}" destId="{C8F67EA9-F517-45F4-9BDC-E768258C7C47}" srcOrd="1" destOrd="0" presId="urn:microsoft.com/office/officeart/2005/8/layout/radial6"/>
    <dgm:cxn modelId="{7456C6DE-C92F-41E1-BE32-4254B64804D9}" type="presParOf" srcId="{30FC6FDF-44FA-42DB-8A66-F79EEF13A282}" destId="{9FE32D06-2550-4378-A6A0-89A0B78A55B4}" srcOrd="2" destOrd="0" presId="urn:microsoft.com/office/officeart/2005/8/layout/radial6"/>
    <dgm:cxn modelId="{11C05F16-ED43-4D14-A3E5-7F7B5D8E5B0E}" type="presParOf" srcId="{30FC6FDF-44FA-42DB-8A66-F79EEF13A282}" destId="{0B4333BA-5C3D-4298-92E1-03CB1400DCF6}" srcOrd="3" destOrd="0" presId="urn:microsoft.com/office/officeart/2005/8/layout/radial6"/>
    <dgm:cxn modelId="{6DD0DFF5-6252-4AF2-A13A-D683BE78DC8F}" type="presParOf" srcId="{30FC6FDF-44FA-42DB-8A66-F79EEF13A282}" destId="{7AB52734-B3E0-4212-9E75-69AC740B9EA5}" srcOrd="4" destOrd="0" presId="urn:microsoft.com/office/officeart/2005/8/layout/radial6"/>
    <dgm:cxn modelId="{FBA66CB0-A13E-4802-ABDE-43913BAE476D}" type="presParOf" srcId="{30FC6FDF-44FA-42DB-8A66-F79EEF13A282}" destId="{D0017378-284D-4A3D-B327-DC0F3EE7E562}" srcOrd="5" destOrd="0" presId="urn:microsoft.com/office/officeart/2005/8/layout/radial6"/>
    <dgm:cxn modelId="{38AC102A-BEC2-42B8-9E03-072E07635C25}" type="presParOf" srcId="{30FC6FDF-44FA-42DB-8A66-F79EEF13A282}" destId="{8FBE3B2A-8305-4C25-86AB-67FAEA6E256C}" srcOrd="6" destOrd="0" presId="urn:microsoft.com/office/officeart/2005/8/layout/radial6"/>
    <dgm:cxn modelId="{8FA99238-7CC1-437B-BC1B-D66D5324CAD2}" type="presParOf" srcId="{30FC6FDF-44FA-42DB-8A66-F79EEF13A282}" destId="{3A4B2DCF-59E6-4FF3-9C5C-C2AE68DD0ADC}" srcOrd="7" destOrd="0" presId="urn:microsoft.com/office/officeart/2005/8/layout/radial6"/>
    <dgm:cxn modelId="{F9ECCBA2-FB2C-495F-B4E7-6DD888196F29}" type="presParOf" srcId="{30FC6FDF-44FA-42DB-8A66-F79EEF13A282}" destId="{543600B4-AF8B-47B8-91E4-B64C606FA7CE}" srcOrd="8" destOrd="0" presId="urn:microsoft.com/office/officeart/2005/8/layout/radial6"/>
    <dgm:cxn modelId="{210C2100-53FE-4F84-924E-931230B36C75}" type="presParOf" srcId="{30FC6FDF-44FA-42DB-8A66-F79EEF13A282}" destId="{28E841B9-01E9-46EE-ABF1-3E56A176119A}" srcOrd="9" destOrd="0" presId="urn:microsoft.com/office/officeart/2005/8/layout/radial6"/>
    <dgm:cxn modelId="{B6EB2CA8-9495-4D3D-BB02-91CD7B82E791}" type="presParOf" srcId="{30FC6FDF-44FA-42DB-8A66-F79EEF13A282}" destId="{63F4A449-B621-451E-8F38-3622FEE217E9}" srcOrd="10" destOrd="0" presId="urn:microsoft.com/office/officeart/2005/8/layout/radial6"/>
    <dgm:cxn modelId="{5D44F226-157D-434A-AF0A-091F65F58C27}" type="presParOf" srcId="{30FC6FDF-44FA-42DB-8A66-F79EEF13A282}" destId="{6DDE16FB-343F-47AF-870E-BE0D6D465D8F}" srcOrd="11" destOrd="0" presId="urn:microsoft.com/office/officeart/2005/8/layout/radial6"/>
    <dgm:cxn modelId="{3B6F1906-4741-4747-B948-CCE3F88D1910}" type="presParOf" srcId="{30FC6FDF-44FA-42DB-8A66-F79EEF13A282}" destId="{6589A0F3-377F-4B03-8A68-C3509286A63B}" srcOrd="12" destOrd="0" presId="urn:microsoft.com/office/officeart/2005/8/layout/radial6"/>
    <dgm:cxn modelId="{4AC3D0C4-3088-41C1-BEE5-2BC3FB224569}" type="presParOf" srcId="{30FC6FDF-44FA-42DB-8A66-F79EEF13A282}" destId="{733B770B-7150-43CB-9E62-186E6C6CF10F}" srcOrd="13" destOrd="0" presId="urn:microsoft.com/office/officeart/2005/8/layout/radial6"/>
    <dgm:cxn modelId="{0825D927-BF48-413F-ABE9-66129AAC400D}" type="presParOf" srcId="{30FC6FDF-44FA-42DB-8A66-F79EEF13A282}" destId="{89AF9BE4-9DA2-4569-B615-A796DDF7D91C}" srcOrd="14" destOrd="0" presId="urn:microsoft.com/office/officeart/2005/8/layout/radial6"/>
    <dgm:cxn modelId="{79B562EE-1930-44CC-A85E-C589D14A051A}" type="presParOf" srcId="{30FC6FDF-44FA-42DB-8A66-F79EEF13A282}" destId="{89158477-0B8F-4D7C-BE06-44EBE2A15850}" srcOrd="15" destOrd="0" presId="urn:microsoft.com/office/officeart/2005/8/layout/radial6"/>
    <dgm:cxn modelId="{B843A105-5205-4F0A-B437-FAC26E222B19}" type="presParOf" srcId="{30FC6FDF-44FA-42DB-8A66-F79EEF13A282}" destId="{EB8100A3-15D5-42B0-A35D-D7A56D900189}" srcOrd="16" destOrd="0" presId="urn:microsoft.com/office/officeart/2005/8/layout/radial6"/>
    <dgm:cxn modelId="{BA3E88C6-3B14-447D-8503-6D5A441601B2}" type="presParOf" srcId="{30FC6FDF-44FA-42DB-8A66-F79EEF13A282}" destId="{26591343-C44B-412D-85B7-0AE9EF9C9217}" srcOrd="17" destOrd="0" presId="urn:microsoft.com/office/officeart/2005/8/layout/radial6"/>
    <dgm:cxn modelId="{6649447E-FD2D-4AB4-8063-B8958AA58C6F}" type="presParOf" srcId="{30FC6FDF-44FA-42DB-8A66-F79EEF13A282}" destId="{31576A71-84ED-4126-8DB7-77A73E8292B0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6B3DE4C-C6FA-4CBA-93AD-5773B86A44E3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422CA756-E313-40EC-9FA6-55F209C22DED}">
      <dgm:prSet phldrT="[Текст]" custT="1"/>
      <dgm:spPr/>
      <dgm:t>
        <a:bodyPr/>
        <a:lstStyle/>
        <a:p>
          <a:pPr marL="0" indent="0">
            <a:tabLst/>
          </a:pPr>
          <a:r>
            <a:rPr lang="ru-RU" sz="1400" b="1" dirty="0" smtClean="0"/>
            <a:t>В заказ на поставку товаров за счет государственного бюджета включается </a:t>
          </a:r>
          <a:r>
            <a:rPr lang="ru-RU" sz="1400" b="1" dirty="0" smtClean="0"/>
            <a:t>номенклатура, формы выпуска и дозировки лекарств, </a:t>
          </a:r>
          <a:r>
            <a:rPr lang="ru-RU" sz="1400" b="1" dirty="0" smtClean="0"/>
            <a:t>выпускаемых </a:t>
          </a:r>
          <a:r>
            <a:rPr lang="ru-RU" sz="1400" b="1" dirty="0" smtClean="0"/>
            <a:t>российскими предприятиями</a:t>
          </a:r>
          <a:endParaRPr lang="ru-RU" sz="1400" b="1" dirty="0"/>
        </a:p>
      </dgm:t>
    </dgm:pt>
    <dgm:pt modelId="{788C2593-38DE-4CB1-9F41-3A5C9EB1B654}" type="parTrans" cxnId="{54D45A93-B94B-46F6-B377-16654D32517A}">
      <dgm:prSet/>
      <dgm:spPr/>
      <dgm:t>
        <a:bodyPr/>
        <a:lstStyle/>
        <a:p>
          <a:endParaRPr lang="ru-RU"/>
        </a:p>
      </dgm:t>
    </dgm:pt>
    <dgm:pt modelId="{67C14553-5BEB-443F-817D-24CDF79AC3AE}" type="sibTrans" cxnId="{54D45A93-B94B-46F6-B377-16654D32517A}">
      <dgm:prSet/>
      <dgm:spPr/>
      <dgm:t>
        <a:bodyPr/>
        <a:lstStyle/>
        <a:p>
          <a:endParaRPr lang="ru-RU"/>
        </a:p>
      </dgm:t>
    </dgm:pt>
    <dgm:pt modelId="{1976FF7E-60D2-4A86-9DF2-96F295CA8BC4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b="1" dirty="0" smtClean="0"/>
            <a:t>В аукционной документации </a:t>
          </a:r>
          <a:r>
            <a:rPr lang="ru-RU" sz="1400" b="1" dirty="0" smtClean="0"/>
            <a:t>предусмотрено ограничение по допуску производителей лекарств в пользу отечественных производителей</a:t>
          </a:r>
          <a:endParaRPr lang="ru-RU" sz="1400" b="1" dirty="0"/>
        </a:p>
      </dgm:t>
    </dgm:pt>
    <dgm:pt modelId="{851AA82F-887A-4D71-93A5-501AECF86113}" type="parTrans" cxnId="{4135521B-A05F-415A-A719-70B926C830ED}">
      <dgm:prSet/>
      <dgm:spPr/>
      <dgm:t>
        <a:bodyPr/>
        <a:lstStyle/>
        <a:p>
          <a:endParaRPr lang="ru-RU"/>
        </a:p>
      </dgm:t>
    </dgm:pt>
    <dgm:pt modelId="{E95026F0-7F80-4323-A947-D153D1A58EC5}" type="sibTrans" cxnId="{4135521B-A05F-415A-A719-70B926C830ED}">
      <dgm:prSet/>
      <dgm:spPr/>
      <dgm:t>
        <a:bodyPr/>
        <a:lstStyle/>
        <a:p>
          <a:endParaRPr lang="ru-RU"/>
        </a:p>
      </dgm:t>
    </dgm:pt>
    <dgm:pt modelId="{6CEB2655-5643-4013-819B-F1E1F3DE210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/>
            <a:t>Каждый аукцион содержит </a:t>
          </a:r>
          <a:r>
            <a:rPr lang="ru-RU" sz="1400" b="1" dirty="0" smtClean="0"/>
            <a:t>перечень из международных непатентованных наименований лекарств</a:t>
          </a:r>
          <a:endParaRPr lang="ru-RU" sz="1500" dirty="0"/>
        </a:p>
      </dgm:t>
    </dgm:pt>
    <dgm:pt modelId="{1B61CF67-1E38-404E-B983-79CE63867653}" type="parTrans" cxnId="{9AC837D5-D6C8-4C14-9B7A-DC32B7929892}">
      <dgm:prSet/>
      <dgm:spPr/>
      <dgm:t>
        <a:bodyPr/>
        <a:lstStyle/>
        <a:p>
          <a:endParaRPr lang="ru-RU"/>
        </a:p>
      </dgm:t>
    </dgm:pt>
    <dgm:pt modelId="{C977B34E-D6F8-4EA7-BC43-B92E9DA7292E}" type="sibTrans" cxnId="{9AC837D5-D6C8-4C14-9B7A-DC32B7929892}">
      <dgm:prSet/>
      <dgm:spPr/>
      <dgm:t>
        <a:bodyPr/>
        <a:lstStyle/>
        <a:p>
          <a:endParaRPr lang="ru-RU"/>
        </a:p>
      </dgm:t>
    </dgm:pt>
    <dgm:pt modelId="{AFDDE5A2-0375-4CF9-A054-C1A8372B8962}" type="pres">
      <dgm:prSet presAssocID="{06B3DE4C-C6FA-4CBA-93AD-5773B86A44E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94084B4-6CC3-4D27-8F0E-720DAC27A40A}" type="pres">
      <dgm:prSet presAssocID="{06B3DE4C-C6FA-4CBA-93AD-5773B86A44E3}" presName="Name1" presStyleCnt="0"/>
      <dgm:spPr/>
      <dgm:t>
        <a:bodyPr/>
        <a:lstStyle/>
        <a:p>
          <a:endParaRPr lang="ru-RU"/>
        </a:p>
      </dgm:t>
    </dgm:pt>
    <dgm:pt modelId="{D5C48805-B7EA-4C60-936A-6C2A9225B422}" type="pres">
      <dgm:prSet presAssocID="{06B3DE4C-C6FA-4CBA-93AD-5773B86A44E3}" presName="cycle" presStyleCnt="0"/>
      <dgm:spPr/>
      <dgm:t>
        <a:bodyPr/>
        <a:lstStyle/>
        <a:p>
          <a:endParaRPr lang="ru-RU"/>
        </a:p>
      </dgm:t>
    </dgm:pt>
    <dgm:pt modelId="{71E751D2-1B9E-4BC1-8D04-B6801D8F2AB0}" type="pres">
      <dgm:prSet presAssocID="{06B3DE4C-C6FA-4CBA-93AD-5773B86A44E3}" presName="srcNode" presStyleLbl="node1" presStyleIdx="0" presStyleCnt="3"/>
      <dgm:spPr/>
      <dgm:t>
        <a:bodyPr/>
        <a:lstStyle/>
        <a:p>
          <a:endParaRPr lang="ru-RU"/>
        </a:p>
      </dgm:t>
    </dgm:pt>
    <dgm:pt modelId="{BD5F2011-97C2-445A-854B-5D46640EA724}" type="pres">
      <dgm:prSet presAssocID="{06B3DE4C-C6FA-4CBA-93AD-5773B86A44E3}" presName="conn" presStyleLbl="parChTrans1D2" presStyleIdx="0" presStyleCnt="1"/>
      <dgm:spPr/>
      <dgm:t>
        <a:bodyPr/>
        <a:lstStyle/>
        <a:p>
          <a:endParaRPr lang="ru-RU"/>
        </a:p>
      </dgm:t>
    </dgm:pt>
    <dgm:pt modelId="{F1EA0AA7-F0FE-453E-B6CC-382175EBDF40}" type="pres">
      <dgm:prSet presAssocID="{06B3DE4C-C6FA-4CBA-93AD-5773B86A44E3}" presName="extraNode" presStyleLbl="node1" presStyleIdx="0" presStyleCnt="3"/>
      <dgm:spPr/>
      <dgm:t>
        <a:bodyPr/>
        <a:lstStyle/>
        <a:p>
          <a:endParaRPr lang="ru-RU"/>
        </a:p>
      </dgm:t>
    </dgm:pt>
    <dgm:pt modelId="{651BA950-711B-40E6-BE0E-66615135EA6E}" type="pres">
      <dgm:prSet presAssocID="{06B3DE4C-C6FA-4CBA-93AD-5773B86A44E3}" presName="dstNode" presStyleLbl="node1" presStyleIdx="0" presStyleCnt="3"/>
      <dgm:spPr/>
      <dgm:t>
        <a:bodyPr/>
        <a:lstStyle/>
        <a:p>
          <a:endParaRPr lang="ru-RU"/>
        </a:p>
      </dgm:t>
    </dgm:pt>
    <dgm:pt modelId="{F7DE0735-24B8-4F89-BF2D-29BC11954E32}" type="pres">
      <dgm:prSet presAssocID="{422CA756-E313-40EC-9FA6-55F209C22DED}" presName="text_1" presStyleLbl="node1" presStyleIdx="0" presStyleCnt="3" custScaleX="106403" custScaleY="155619" custLinFactNeighborX="4941" custLinFactNeighborY="-6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1E2B62-8DEC-487C-BA52-C7806EB781F2}" type="pres">
      <dgm:prSet presAssocID="{422CA756-E313-40EC-9FA6-55F209C22DED}" presName="accent_1" presStyleCnt="0"/>
      <dgm:spPr/>
      <dgm:t>
        <a:bodyPr/>
        <a:lstStyle/>
        <a:p>
          <a:endParaRPr lang="ru-RU"/>
        </a:p>
      </dgm:t>
    </dgm:pt>
    <dgm:pt modelId="{276B1421-B005-4473-A13E-4B8DB935B481}" type="pres">
      <dgm:prSet presAssocID="{422CA756-E313-40EC-9FA6-55F209C22DED}" presName="accentRepeatNode" presStyleLbl="solidFgAcc1" presStyleIdx="0" presStyleCnt="3"/>
      <dgm:spPr/>
      <dgm:t>
        <a:bodyPr/>
        <a:lstStyle/>
        <a:p>
          <a:endParaRPr lang="ru-RU"/>
        </a:p>
      </dgm:t>
    </dgm:pt>
    <dgm:pt modelId="{D7F874E1-B1B6-40EC-9615-59EAA686B826}" type="pres">
      <dgm:prSet presAssocID="{1976FF7E-60D2-4A86-9DF2-96F295CA8BC4}" presName="text_2" presStyleLbl="node1" presStyleIdx="1" presStyleCnt="3" custScaleX="112287" custScaleY="139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53375-E33D-4B1B-9E9D-89A2E935E591}" type="pres">
      <dgm:prSet presAssocID="{1976FF7E-60D2-4A86-9DF2-96F295CA8BC4}" presName="accent_2" presStyleCnt="0"/>
      <dgm:spPr/>
      <dgm:t>
        <a:bodyPr/>
        <a:lstStyle/>
        <a:p>
          <a:endParaRPr lang="ru-RU"/>
        </a:p>
      </dgm:t>
    </dgm:pt>
    <dgm:pt modelId="{54BB900E-F572-4500-AEB5-026334F29DC4}" type="pres">
      <dgm:prSet presAssocID="{1976FF7E-60D2-4A86-9DF2-96F295CA8BC4}" presName="accentRepeatNode" presStyleLbl="solidFgAcc1" presStyleIdx="1" presStyleCnt="3" custLinFactNeighborX="-12646" custLinFactNeighborY="1470"/>
      <dgm:spPr/>
      <dgm:t>
        <a:bodyPr/>
        <a:lstStyle/>
        <a:p>
          <a:endParaRPr lang="ru-RU"/>
        </a:p>
      </dgm:t>
    </dgm:pt>
    <dgm:pt modelId="{942CA342-042F-49B2-88ED-82EBCA88B8CE}" type="pres">
      <dgm:prSet presAssocID="{6CEB2655-5643-4013-819B-F1E1F3DE2101}" presName="text_3" presStyleLbl="node1" presStyleIdx="2" presStyleCnt="3" custScaleX="103612" custScaleY="1328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FD325-809D-41F1-9E71-93A2668831DF}" type="pres">
      <dgm:prSet presAssocID="{6CEB2655-5643-4013-819B-F1E1F3DE2101}" presName="accent_3" presStyleCnt="0"/>
      <dgm:spPr/>
      <dgm:t>
        <a:bodyPr/>
        <a:lstStyle/>
        <a:p>
          <a:endParaRPr lang="ru-RU"/>
        </a:p>
      </dgm:t>
    </dgm:pt>
    <dgm:pt modelId="{27A37462-D696-42C0-9CB1-79F1A90D3763}" type="pres">
      <dgm:prSet presAssocID="{6CEB2655-5643-4013-819B-F1E1F3DE2101}" presName="accentRepeatNode" presStyleLbl="solidFgAcc1" presStyleIdx="2" presStyleCnt="3"/>
      <dgm:spPr/>
      <dgm:t>
        <a:bodyPr/>
        <a:lstStyle/>
        <a:p>
          <a:endParaRPr lang="ru-RU"/>
        </a:p>
      </dgm:t>
    </dgm:pt>
  </dgm:ptLst>
  <dgm:cxnLst>
    <dgm:cxn modelId="{0819F2EC-B84F-43D8-857A-4FAF89715945}" type="presOf" srcId="{1976FF7E-60D2-4A86-9DF2-96F295CA8BC4}" destId="{D7F874E1-B1B6-40EC-9615-59EAA686B826}" srcOrd="0" destOrd="0" presId="urn:microsoft.com/office/officeart/2008/layout/VerticalCurvedList"/>
    <dgm:cxn modelId="{FF9F3432-7D09-47CB-A4E0-EE90EC0286A7}" type="presOf" srcId="{6CEB2655-5643-4013-819B-F1E1F3DE2101}" destId="{942CA342-042F-49B2-88ED-82EBCA88B8CE}" srcOrd="0" destOrd="0" presId="urn:microsoft.com/office/officeart/2008/layout/VerticalCurvedList"/>
    <dgm:cxn modelId="{87182376-6DC4-4186-BFD6-0193D0609E65}" type="presOf" srcId="{422CA756-E313-40EC-9FA6-55F209C22DED}" destId="{F7DE0735-24B8-4F89-BF2D-29BC11954E32}" srcOrd="0" destOrd="0" presId="urn:microsoft.com/office/officeart/2008/layout/VerticalCurvedList"/>
    <dgm:cxn modelId="{54D45A93-B94B-46F6-B377-16654D32517A}" srcId="{06B3DE4C-C6FA-4CBA-93AD-5773B86A44E3}" destId="{422CA756-E313-40EC-9FA6-55F209C22DED}" srcOrd="0" destOrd="0" parTransId="{788C2593-38DE-4CB1-9F41-3A5C9EB1B654}" sibTransId="{67C14553-5BEB-443F-817D-24CDF79AC3AE}"/>
    <dgm:cxn modelId="{9AC837D5-D6C8-4C14-9B7A-DC32B7929892}" srcId="{06B3DE4C-C6FA-4CBA-93AD-5773B86A44E3}" destId="{6CEB2655-5643-4013-819B-F1E1F3DE2101}" srcOrd="2" destOrd="0" parTransId="{1B61CF67-1E38-404E-B983-79CE63867653}" sibTransId="{C977B34E-D6F8-4EA7-BC43-B92E9DA7292E}"/>
    <dgm:cxn modelId="{47004581-DDD1-45E5-B14A-851716872F1D}" type="presOf" srcId="{06B3DE4C-C6FA-4CBA-93AD-5773B86A44E3}" destId="{AFDDE5A2-0375-4CF9-A054-C1A8372B8962}" srcOrd="0" destOrd="0" presId="urn:microsoft.com/office/officeart/2008/layout/VerticalCurvedList"/>
    <dgm:cxn modelId="{4135521B-A05F-415A-A719-70B926C830ED}" srcId="{06B3DE4C-C6FA-4CBA-93AD-5773B86A44E3}" destId="{1976FF7E-60D2-4A86-9DF2-96F295CA8BC4}" srcOrd="1" destOrd="0" parTransId="{851AA82F-887A-4D71-93A5-501AECF86113}" sibTransId="{E95026F0-7F80-4323-A947-D153D1A58EC5}"/>
    <dgm:cxn modelId="{C4B03038-405D-499C-BB50-849EB06CFE47}" type="presOf" srcId="{67C14553-5BEB-443F-817D-24CDF79AC3AE}" destId="{BD5F2011-97C2-445A-854B-5D46640EA724}" srcOrd="0" destOrd="0" presId="urn:microsoft.com/office/officeart/2008/layout/VerticalCurvedList"/>
    <dgm:cxn modelId="{6255BA58-130D-4947-8834-231AED538DBF}" type="presParOf" srcId="{AFDDE5A2-0375-4CF9-A054-C1A8372B8962}" destId="{194084B4-6CC3-4D27-8F0E-720DAC27A40A}" srcOrd="0" destOrd="0" presId="urn:microsoft.com/office/officeart/2008/layout/VerticalCurvedList"/>
    <dgm:cxn modelId="{A47C3DD9-EC1F-4312-9AFF-B64D9EAC5B16}" type="presParOf" srcId="{194084B4-6CC3-4D27-8F0E-720DAC27A40A}" destId="{D5C48805-B7EA-4C60-936A-6C2A9225B422}" srcOrd="0" destOrd="0" presId="urn:microsoft.com/office/officeart/2008/layout/VerticalCurvedList"/>
    <dgm:cxn modelId="{54A7A2FA-D26F-4424-B32A-941232F644C6}" type="presParOf" srcId="{D5C48805-B7EA-4C60-936A-6C2A9225B422}" destId="{71E751D2-1B9E-4BC1-8D04-B6801D8F2AB0}" srcOrd="0" destOrd="0" presId="urn:microsoft.com/office/officeart/2008/layout/VerticalCurvedList"/>
    <dgm:cxn modelId="{A8EA5F06-D78E-495C-A8F1-CD5EB6608CD8}" type="presParOf" srcId="{D5C48805-B7EA-4C60-936A-6C2A9225B422}" destId="{BD5F2011-97C2-445A-854B-5D46640EA724}" srcOrd="1" destOrd="0" presId="urn:microsoft.com/office/officeart/2008/layout/VerticalCurvedList"/>
    <dgm:cxn modelId="{6CC5F573-B993-4EB5-BAB4-2B3A7690CE29}" type="presParOf" srcId="{D5C48805-B7EA-4C60-936A-6C2A9225B422}" destId="{F1EA0AA7-F0FE-453E-B6CC-382175EBDF40}" srcOrd="2" destOrd="0" presId="urn:microsoft.com/office/officeart/2008/layout/VerticalCurvedList"/>
    <dgm:cxn modelId="{0C10010F-732F-494B-AE9A-2DA6697D0E6B}" type="presParOf" srcId="{D5C48805-B7EA-4C60-936A-6C2A9225B422}" destId="{651BA950-711B-40E6-BE0E-66615135EA6E}" srcOrd="3" destOrd="0" presId="urn:microsoft.com/office/officeart/2008/layout/VerticalCurvedList"/>
    <dgm:cxn modelId="{01B2E622-6DD6-49ED-9793-F64BBDA394C9}" type="presParOf" srcId="{194084B4-6CC3-4D27-8F0E-720DAC27A40A}" destId="{F7DE0735-24B8-4F89-BF2D-29BC11954E32}" srcOrd="1" destOrd="0" presId="urn:microsoft.com/office/officeart/2008/layout/VerticalCurvedList"/>
    <dgm:cxn modelId="{AF8BFF0E-02BA-4EF0-904F-833B910118DA}" type="presParOf" srcId="{194084B4-6CC3-4D27-8F0E-720DAC27A40A}" destId="{E31E2B62-8DEC-487C-BA52-C7806EB781F2}" srcOrd="2" destOrd="0" presId="urn:microsoft.com/office/officeart/2008/layout/VerticalCurvedList"/>
    <dgm:cxn modelId="{C700B635-16C3-4682-9F4F-8E1DFD3B4BDC}" type="presParOf" srcId="{E31E2B62-8DEC-487C-BA52-C7806EB781F2}" destId="{276B1421-B005-4473-A13E-4B8DB935B481}" srcOrd="0" destOrd="0" presId="urn:microsoft.com/office/officeart/2008/layout/VerticalCurvedList"/>
    <dgm:cxn modelId="{73E98E42-BFB6-4CE6-894C-E2823C6B37BF}" type="presParOf" srcId="{194084B4-6CC3-4D27-8F0E-720DAC27A40A}" destId="{D7F874E1-B1B6-40EC-9615-59EAA686B826}" srcOrd="3" destOrd="0" presId="urn:microsoft.com/office/officeart/2008/layout/VerticalCurvedList"/>
    <dgm:cxn modelId="{198B2082-FA67-45E8-BE4F-31467BFF2774}" type="presParOf" srcId="{194084B4-6CC3-4D27-8F0E-720DAC27A40A}" destId="{4C153375-E33D-4B1B-9E9D-89A2E935E591}" srcOrd="4" destOrd="0" presId="urn:microsoft.com/office/officeart/2008/layout/VerticalCurvedList"/>
    <dgm:cxn modelId="{31D10D1A-4E03-4EA0-A85F-4A73198C5127}" type="presParOf" srcId="{4C153375-E33D-4B1B-9E9D-89A2E935E591}" destId="{54BB900E-F572-4500-AEB5-026334F29DC4}" srcOrd="0" destOrd="0" presId="urn:microsoft.com/office/officeart/2008/layout/VerticalCurvedList"/>
    <dgm:cxn modelId="{796CCDB6-6632-436E-83A9-9B8FFAEBF03A}" type="presParOf" srcId="{194084B4-6CC3-4D27-8F0E-720DAC27A40A}" destId="{942CA342-042F-49B2-88ED-82EBCA88B8CE}" srcOrd="5" destOrd="0" presId="urn:microsoft.com/office/officeart/2008/layout/VerticalCurvedList"/>
    <dgm:cxn modelId="{DC2301B3-56B1-48F3-8C13-D533B3AE382C}" type="presParOf" srcId="{194084B4-6CC3-4D27-8F0E-720DAC27A40A}" destId="{7CFFD325-809D-41F1-9E71-93A2668831DF}" srcOrd="6" destOrd="0" presId="urn:microsoft.com/office/officeart/2008/layout/VerticalCurvedList"/>
    <dgm:cxn modelId="{1C1477A4-57A7-4384-A423-E7D215205C74}" type="presParOf" srcId="{7CFFD325-809D-41F1-9E71-93A2668831DF}" destId="{27A37462-D696-42C0-9CB1-79F1A90D376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F06E83-4218-490C-9046-754830F461EA}">
      <dsp:nvSpPr>
        <dsp:cNvPr id="0" name=""/>
        <dsp:cNvSpPr/>
      </dsp:nvSpPr>
      <dsp:spPr>
        <a:xfrm>
          <a:off x="4145632" y="2676038"/>
          <a:ext cx="2268685" cy="643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724"/>
              </a:lnTo>
              <a:lnTo>
                <a:pt x="2268685" y="249724"/>
              </a:lnTo>
              <a:lnTo>
                <a:pt x="2268685" y="643463"/>
              </a:lnTo>
            </a:path>
          </a:pathLst>
        </a:custGeom>
        <a:noFill/>
        <a:ln w="11429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B5CA3-26F0-4695-AEDB-1DF9795071CA}">
      <dsp:nvSpPr>
        <dsp:cNvPr id="0" name=""/>
        <dsp:cNvSpPr/>
      </dsp:nvSpPr>
      <dsp:spPr>
        <a:xfrm>
          <a:off x="1876946" y="2676038"/>
          <a:ext cx="2268685" cy="643463"/>
        </a:xfrm>
        <a:custGeom>
          <a:avLst/>
          <a:gdLst/>
          <a:ahLst/>
          <a:cxnLst/>
          <a:rect l="0" t="0" r="0" b="0"/>
          <a:pathLst>
            <a:path>
              <a:moveTo>
                <a:pt x="2268685" y="0"/>
              </a:moveTo>
              <a:lnTo>
                <a:pt x="2268685" y="249724"/>
              </a:lnTo>
              <a:lnTo>
                <a:pt x="0" y="249724"/>
              </a:lnTo>
              <a:lnTo>
                <a:pt x="0" y="643463"/>
              </a:lnTo>
            </a:path>
          </a:pathLst>
        </a:custGeom>
        <a:noFill/>
        <a:ln w="11429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B60616-537B-4030-B8E7-A0867A0661B3}">
      <dsp:nvSpPr>
        <dsp:cNvPr id="0" name=""/>
        <dsp:cNvSpPr/>
      </dsp:nvSpPr>
      <dsp:spPr>
        <a:xfrm>
          <a:off x="1267419" y="527049"/>
          <a:ext cx="5756425" cy="21489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Повышение доступности качественных эффективных и безопасных лекарственных препаратов  для удовлетворения потребности населения и системы здравоохранения </a:t>
          </a:r>
          <a:endParaRPr lang="ru-RU" sz="2000" kern="1200" dirty="0"/>
        </a:p>
      </dsp:txBody>
      <dsp:txXfrm>
        <a:off x="1267419" y="527049"/>
        <a:ext cx="5756425" cy="2148989"/>
      </dsp:txXfrm>
    </dsp:sp>
    <dsp:sp modelId="{D1973A66-A96B-4F49-8559-05A7F62C897E}">
      <dsp:nvSpPr>
        <dsp:cNvPr id="0" name=""/>
        <dsp:cNvSpPr/>
      </dsp:nvSpPr>
      <dsp:spPr>
        <a:xfrm>
          <a:off x="1998" y="3319501"/>
          <a:ext cx="3749894" cy="18749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Задача 1.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Повышение доступности лекарственных препаратов при оказании медицинской помощи</a:t>
          </a:r>
          <a:endParaRPr lang="ru-RU" sz="1400" kern="1200" dirty="0"/>
        </a:p>
      </dsp:txBody>
      <dsp:txXfrm>
        <a:off x="1998" y="3319501"/>
        <a:ext cx="3749894" cy="1874947"/>
      </dsp:txXfrm>
    </dsp:sp>
    <dsp:sp modelId="{4CA4C55B-0AB7-4AE4-933C-7B2E2A3B56C9}">
      <dsp:nvSpPr>
        <dsp:cNvPr id="0" name=""/>
        <dsp:cNvSpPr/>
      </dsp:nvSpPr>
      <dsp:spPr>
        <a:xfrm>
          <a:off x="4539370" y="3319501"/>
          <a:ext cx="3749894" cy="187494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Задача 2.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системы рационального использования качественных лекарственных препаратов</a:t>
          </a:r>
          <a:endParaRPr lang="ru-RU" sz="1400" kern="1200" dirty="0"/>
        </a:p>
      </dsp:txBody>
      <dsp:txXfrm>
        <a:off x="4539370" y="3319501"/>
        <a:ext cx="3749894" cy="18749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27789-2F23-4AC7-B77C-21ADB26D384C}">
      <dsp:nvSpPr>
        <dsp:cNvPr id="0" name=""/>
        <dsp:cNvSpPr/>
      </dsp:nvSpPr>
      <dsp:spPr>
        <a:xfrm>
          <a:off x="8596" y="0"/>
          <a:ext cx="8794634" cy="5112568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Удовлетворение потребности отдельных категорий граждан  лекарственными препаратами, обеспечение которыми осуществляется за счет средств бюджетов </a:t>
          </a:r>
          <a:endParaRPr lang="ru-RU" sz="1800" kern="1200" dirty="0">
            <a:solidFill>
              <a:schemeClr val="tx2"/>
            </a:solidFill>
          </a:endParaRPr>
        </a:p>
      </dsp:txBody>
      <dsp:txXfrm>
        <a:off x="8596" y="0"/>
        <a:ext cx="8794634" cy="1533770"/>
      </dsp:txXfrm>
    </dsp:sp>
    <dsp:sp modelId="{5351602E-2F84-4616-B800-1E37A8AD8E32}">
      <dsp:nvSpPr>
        <dsp:cNvPr id="0" name=""/>
        <dsp:cNvSpPr/>
      </dsp:nvSpPr>
      <dsp:spPr>
        <a:xfrm>
          <a:off x="248015" y="1533587"/>
          <a:ext cx="8360953" cy="471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Организация обеспечения граждан, включенных в Федеральный регистр лиц, имеющих право на получение государственной социальной помощи и не отказавшихся от получения социальной услуги,   лекарственными препаратами, изделиями медицинского назначения, а также специализированными продуктами  лечебного питания для детей-инвалидов</a:t>
          </a:r>
          <a:endParaRPr lang="ru-RU" sz="900" b="1" kern="1200" dirty="0"/>
        </a:p>
      </dsp:txBody>
      <dsp:txXfrm>
        <a:off x="261827" y="1547399"/>
        <a:ext cx="8333329" cy="443956"/>
      </dsp:txXfrm>
    </dsp:sp>
    <dsp:sp modelId="{726FF5AC-0BBB-48C7-9E7C-9CB5EA3E750B}">
      <dsp:nvSpPr>
        <dsp:cNvPr id="0" name=""/>
        <dsp:cNvSpPr/>
      </dsp:nvSpPr>
      <dsp:spPr>
        <a:xfrm>
          <a:off x="248015" y="2008795"/>
          <a:ext cx="8360953" cy="471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Организация обеспечения лекарственными препаратами лиц, больных гемофилией, муковисцидозом, гипофизарным нанизмом, болезнью   Гоше, злокачественными новообразованиями  лимфоидной, кроветворной и родственных им тканей, рассеянным склерозом, лиц после трансплантации органов и (или) тканей</a:t>
          </a:r>
          <a:endParaRPr lang="ru-RU" sz="900" b="1" kern="1200" dirty="0"/>
        </a:p>
      </dsp:txBody>
      <dsp:txXfrm>
        <a:off x="261827" y="2022607"/>
        <a:ext cx="8333329" cy="443956"/>
      </dsp:txXfrm>
    </dsp:sp>
    <dsp:sp modelId="{C3483303-039A-450F-9231-F8965294B703}">
      <dsp:nvSpPr>
        <dsp:cNvPr id="0" name=""/>
        <dsp:cNvSpPr/>
      </dsp:nvSpPr>
      <dsp:spPr>
        <a:xfrm>
          <a:off x="248015" y="2484003"/>
          <a:ext cx="8360953" cy="471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Организация обеспечения антивирусными препаратами  для профилактики и лечения лиц, инфицированных    вирусами иммунодефицита человека и гепатитов B и С</a:t>
          </a:r>
          <a:endParaRPr lang="ru-RU" sz="900" b="1" kern="1200" dirty="0"/>
        </a:p>
      </dsp:txBody>
      <dsp:txXfrm>
        <a:off x="261827" y="2497815"/>
        <a:ext cx="8333329" cy="443956"/>
      </dsp:txXfrm>
    </dsp:sp>
    <dsp:sp modelId="{CD9A2586-50A9-4D76-A666-4D93D1F72978}">
      <dsp:nvSpPr>
        <dsp:cNvPr id="0" name=""/>
        <dsp:cNvSpPr/>
      </dsp:nvSpPr>
      <dsp:spPr>
        <a:xfrm>
          <a:off x="248015" y="2959210"/>
          <a:ext cx="8360953" cy="471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Организация лекарственного обеспечения больных туберкулезом с множественной лекарственной устойчивостью возбудителя за счет средств федерального бюджета</a:t>
          </a:r>
          <a:endParaRPr lang="ru-RU" sz="900" b="1" kern="1200" dirty="0"/>
        </a:p>
      </dsp:txBody>
      <dsp:txXfrm>
        <a:off x="261827" y="2973022"/>
        <a:ext cx="8333329" cy="443956"/>
      </dsp:txXfrm>
    </dsp:sp>
    <dsp:sp modelId="{56504F08-2144-4904-832C-614497AF586A}">
      <dsp:nvSpPr>
        <dsp:cNvPr id="0" name=""/>
        <dsp:cNvSpPr/>
      </dsp:nvSpPr>
      <dsp:spPr>
        <a:xfrm>
          <a:off x="248015" y="3434418"/>
          <a:ext cx="8360953" cy="471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Организация обеспечения граждан лекарственными препаратами для лечения заболеваний, включенных в перечень </a:t>
          </a:r>
          <a:r>
            <a:rPr lang="ru-RU" sz="900" b="1" kern="1200" dirty="0" err="1" smtClean="0"/>
            <a:t>жизнеугрожающих</a:t>
          </a:r>
          <a:r>
            <a:rPr lang="ru-RU" sz="900" b="1" kern="1200" dirty="0" smtClean="0"/>
            <a:t> и хронических прогрессирующих редких (</a:t>
          </a:r>
          <a:r>
            <a:rPr lang="ru-RU" sz="900" b="1" kern="1200" dirty="0" err="1" smtClean="0"/>
            <a:t>орфанных</a:t>
          </a:r>
          <a:r>
            <a:rPr lang="ru-RU" sz="900" b="1" kern="1200" dirty="0" smtClean="0"/>
            <a:t>) заболеваний, приводящих к сокращению продолжительности жизни гражданина или инвалидности</a:t>
          </a:r>
          <a:endParaRPr lang="ru-RU" sz="900" b="1" kern="1200" dirty="0"/>
        </a:p>
      </dsp:txBody>
      <dsp:txXfrm>
        <a:off x="261827" y="3448230"/>
        <a:ext cx="8333329" cy="443956"/>
      </dsp:txXfrm>
    </dsp:sp>
    <dsp:sp modelId="{07E06354-DD29-4225-A584-9C5309586032}">
      <dsp:nvSpPr>
        <dsp:cNvPr id="0" name=""/>
        <dsp:cNvSpPr/>
      </dsp:nvSpPr>
      <dsp:spPr>
        <a:xfrm>
          <a:off x="248015" y="3911128"/>
          <a:ext cx="8360953" cy="471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Организация обеспечения лекарственными препаратами граждан, проживающих в Свердловской области, страдающих социально значимыми заболеваниями</a:t>
          </a:r>
          <a:endParaRPr lang="ru-RU" sz="900" b="1" kern="1200" dirty="0"/>
        </a:p>
      </dsp:txBody>
      <dsp:txXfrm>
        <a:off x="261827" y="3924940"/>
        <a:ext cx="8333329" cy="443956"/>
      </dsp:txXfrm>
    </dsp:sp>
    <dsp:sp modelId="{B598930F-298A-47CA-BC4D-2102BC4C31E6}">
      <dsp:nvSpPr>
        <dsp:cNvPr id="0" name=""/>
        <dsp:cNvSpPr/>
      </dsp:nvSpPr>
      <dsp:spPr>
        <a:xfrm>
          <a:off x="206399" y="4385187"/>
          <a:ext cx="8390432" cy="4715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Организация обеспечения лекарственными препаратами в соответствии с перечнем групп населения и категорий заболеваний, при амбулаторном лечении   которых лекарственные препараты и изделия медицинского назначения отпускаются по рецептам  врачей бесплатно или с 50-процентной скидкой     </a:t>
          </a:r>
          <a:endParaRPr lang="ru-RU" sz="900" b="1" kern="1200" dirty="0"/>
        </a:p>
      </dsp:txBody>
      <dsp:txXfrm>
        <a:off x="220211" y="4398999"/>
        <a:ext cx="8362808" cy="4439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6A229D-9E87-4BE8-A76A-6BF6401F73E9}">
      <dsp:nvSpPr>
        <dsp:cNvPr id="0" name=""/>
        <dsp:cNvSpPr/>
      </dsp:nvSpPr>
      <dsp:spPr>
        <a:xfrm rot="16200000">
          <a:off x="812035" y="-812035"/>
          <a:ext cx="2728584" cy="4352656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       Приказ Министерства здравоохранения СО и Территориального управления Федеральной службы по надзору в сфере здравоохранения и социального развития по Свердловской области от 24.05.2012 № 580-п/п66-24/12 «Об организации и осуществлении мониторинга ассортимента и цен на жизненно-необходимые и важнейшие лекарственные препараты в стационарных медицинских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организациях и аптечных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организациях на территории Свердловской области»</a:t>
          </a:r>
        </a:p>
      </dsp:txBody>
      <dsp:txXfrm rot="5400000">
        <a:off x="-1" y="1"/>
        <a:ext cx="4352656" cy="2046438"/>
      </dsp:txXfrm>
    </dsp:sp>
    <dsp:sp modelId="{DC3A1A40-E977-420B-ABF7-84175C987356}">
      <dsp:nvSpPr>
        <dsp:cNvPr id="0" name=""/>
        <dsp:cNvSpPr/>
      </dsp:nvSpPr>
      <dsp:spPr>
        <a:xfrm>
          <a:off x="4352656" y="0"/>
          <a:ext cx="4352656" cy="272858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На 2015 год перечень ЖНВЛП утвержден  Распоряжением Правительства  Российской Федерации </a:t>
          </a:r>
          <a:r>
            <a:rPr lang="ru-RU" sz="1600" b="1" kern="1200" dirty="0" smtClean="0">
              <a:effectLst/>
              <a:latin typeface="Calibri"/>
              <a:ea typeface="Calibri"/>
              <a:cs typeface="Calibri"/>
            </a:rPr>
            <a:t>от 30 декабря 2014 г. N 2782-р</a:t>
          </a:r>
          <a:endParaRPr lang="ru-RU" sz="1600" b="1" kern="1200" dirty="0" smtClean="0">
            <a:effectLst/>
            <a:latin typeface="Calibri"/>
            <a:ea typeface="Calibri"/>
            <a:cs typeface="Times New Roman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/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/>
        </a:p>
      </dsp:txBody>
      <dsp:txXfrm>
        <a:off x="4352656" y="0"/>
        <a:ext cx="4352656" cy="2046438"/>
      </dsp:txXfrm>
    </dsp:sp>
    <dsp:sp modelId="{0930D171-9BF6-49E5-A7EB-BA76C02554AC}">
      <dsp:nvSpPr>
        <dsp:cNvPr id="0" name=""/>
        <dsp:cNvSpPr/>
      </dsp:nvSpPr>
      <dsp:spPr>
        <a:xfrm rot="10800000">
          <a:off x="0" y="2728584"/>
          <a:ext cx="4352656" cy="272858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Принимает участие 140 юридических лиц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10800000">
        <a:off x="0" y="3410731"/>
        <a:ext cx="4352656" cy="2046438"/>
      </dsp:txXfrm>
    </dsp:sp>
    <dsp:sp modelId="{D92FDCC6-D7C5-4FDC-BB79-C1203DBBD9E9}">
      <dsp:nvSpPr>
        <dsp:cNvPr id="0" name=""/>
        <dsp:cNvSpPr/>
      </dsp:nvSpPr>
      <dsp:spPr>
        <a:xfrm rot="5400000">
          <a:off x="5164692" y="1903670"/>
          <a:ext cx="2728584" cy="4352656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Ежемесячный  отчет о результатах мониторинга цен и ассортимента на ЖНВЛП на официальном сайте</a:t>
          </a:r>
        </a:p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Федеральной службы по надзору в сфере здравоохранения</a:t>
          </a:r>
        </a:p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b="1" kern="1200" dirty="0" smtClean="0"/>
            <a:t>http://www.roszdravnadzor.ru/</a:t>
          </a:r>
          <a:r>
            <a:rPr lang="ru-RU" sz="1800" b="1" kern="1200" dirty="0" smtClean="0"/>
            <a:t>  </a:t>
          </a:r>
        </a:p>
        <a:p>
          <a:pPr marL="0" marR="0" lvl="0" indent="0" algn="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</dsp:txBody>
      <dsp:txXfrm rot="-5400000">
        <a:off x="4352656" y="3397852"/>
        <a:ext cx="4352656" cy="2046438"/>
      </dsp:txXfrm>
    </dsp:sp>
    <dsp:sp modelId="{571FA113-0418-458A-842F-C4C69CF2355A}">
      <dsp:nvSpPr>
        <dsp:cNvPr id="0" name=""/>
        <dsp:cNvSpPr/>
      </dsp:nvSpPr>
      <dsp:spPr>
        <a:xfrm>
          <a:off x="2950948" y="1951374"/>
          <a:ext cx="2946112" cy="1669648"/>
        </a:xfrm>
        <a:prstGeom prst="round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Мониторинг цен и ассортимента на жизненно необходимые и важнейшие лекарственные препараты</a:t>
          </a:r>
          <a:endParaRPr lang="ru-RU" sz="1800" b="1" kern="1200" dirty="0"/>
        </a:p>
      </dsp:txBody>
      <dsp:txXfrm>
        <a:off x="3032453" y="2032879"/>
        <a:ext cx="2783102" cy="15066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2DA8A9-FF20-4907-8BE3-0D2402046301}">
      <dsp:nvSpPr>
        <dsp:cNvPr id="0" name=""/>
        <dsp:cNvSpPr/>
      </dsp:nvSpPr>
      <dsp:spPr>
        <a:xfrm>
          <a:off x="2840487" y="2939482"/>
          <a:ext cx="2808313" cy="25483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/>
            <a:t>Доступность лекарственной помощи сельскому населению Свердловской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/>
            <a:t>области</a:t>
          </a:r>
          <a:endParaRPr lang="ru-RU" sz="1800" b="1" kern="1200" dirty="0"/>
        </a:p>
      </dsp:txBody>
      <dsp:txXfrm>
        <a:off x="3251755" y="3312675"/>
        <a:ext cx="1985777" cy="1801933"/>
      </dsp:txXfrm>
    </dsp:sp>
    <dsp:sp modelId="{1403A01B-74D8-45AC-B21F-E36552AC68D0}">
      <dsp:nvSpPr>
        <dsp:cNvPr id="0" name=""/>
        <dsp:cNvSpPr/>
      </dsp:nvSpPr>
      <dsp:spPr>
        <a:xfrm rot="12900000">
          <a:off x="1181656" y="2497314"/>
          <a:ext cx="2156574" cy="65325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C989CB-4261-4CB1-A204-AC1941188B5E}">
      <dsp:nvSpPr>
        <dsp:cNvPr id="0" name=""/>
        <dsp:cNvSpPr/>
      </dsp:nvSpPr>
      <dsp:spPr>
        <a:xfrm>
          <a:off x="157470" y="1353053"/>
          <a:ext cx="2640940" cy="18466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173</a:t>
          </a:r>
          <a:r>
            <a:rPr lang="ru-RU" sz="1400" kern="1200" dirty="0" smtClean="0"/>
            <a:t> аптечных организаций, расположенные на территории сельских населенных пунктов</a:t>
          </a:r>
          <a:endParaRPr lang="ru-RU" sz="1400" kern="1200" dirty="0"/>
        </a:p>
      </dsp:txBody>
      <dsp:txXfrm>
        <a:off x="211556" y="1407139"/>
        <a:ext cx="2532768" cy="1738471"/>
      </dsp:txXfrm>
    </dsp:sp>
    <dsp:sp modelId="{F89E6A05-0A8A-4675-AB00-7FE42820C82A}">
      <dsp:nvSpPr>
        <dsp:cNvPr id="0" name=""/>
        <dsp:cNvSpPr/>
      </dsp:nvSpPr>
      <dsp:spPr>
        <a:xfrm rot="16200000">
          <a:off x="3390981" y="1769101"/>
          <a:ext cx="1707324" cy="65325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7C0A5F-ADF5-4B9D-8130-9A27CBF72ADA}">
      <dsp:nvSpPr>
        <dsp:cNvPr id="0" name=""/>
        <dsp:cNvSpPr/>
      </dsp:nvSpPr>
      <dsp:spPr>
        <a:xfrm>
          <a:off x="2924173" y="416623"/>
          <a:ext cx="2640940" cy="18466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103</a:t>
          </a:r>
          <a:r>
            <a:rPr lang="ru-RU" sz="1100" kern="1200" dirty="0" smtClean="0"/>
            <a:t> </a:t>
          </a:r>
          <a:r>
            <a:rPr lang="ru-RU" sz="1400" kern="1200" dirty="0" smtClean="0"/>
            <a:t>обособленные подразделения медицинских организаций (амбулатории, ФАП, ОВП) имеющие лицензию на фармацевтическую деятельность и осуществляющие розничную торговлю лекарственными препаратами</a:t>
          </a:r>
          <a:endParaRPr lang="ru-RU" sz="1400" kern="1200" dirty="0"/>
        </a:p>
      </dsp:txBody>
      <dsp:txXfrm>
        <a:off x="2978259" y="470709"/>
        <a:ext cx="2532768" cy="1738471"/>
      </dsp:txXfrm>
    </dsp:sp>
    <dsp:sp modelId="{788C1B94-8B63-452C-A2E2-B5A67EB6B9A2}">
      <dsp:nvSpPr>
        <dsp:cNvPr id="0" name=""/>
        <dsp:cNvSpPr/>
      </dsp:nvSpPr>
      <dsp:spPr>
        <a:xfrm rot="19500000">
          <a:off x="5151056" y="2497314"/>
          <a:ext cx="2156574" cy="653250"/>
        </a:xfrm>
        <a:prstGeom prst="lef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930DB-6085-4809-BD94-785166C7058C}">
      <dsp:nvSpPr>
        <dsp:cNvPr id="0" name=""/>
        <dsp:cNvSpPr/>
      </dsp:nvSpPr>
      <dsp:spPr>
        <a:xfrm>
          <a:off x="5690877" y="1353053"/>
          <a:ext cx="2640940" cy="18466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357 </a:t>
          </a:r>
          <a:r>
            <a:rPr lang="ru-RU" sz="1400" kern="1200" dirty="0" smtClean="0"/>
            <a:t>агентских договоров с фельдшерами по</a:t>
          </a:r>
          <a:r>
            <a:rPr lang="ru-RU" sz="1100" kern="1200" dirty="0" smtClean="0"/>
            <a:t> </a:t>
          </a:r>
          <a:r>
            <a:rPr lang="ru-RU" sz="1400" kern="1200" dirty="0" smtClean="0"/>
            <a:t>доставке </a:t>
          </a:r>
          <a:r>
            <a:rPr lang="ru-RU" sz="1400" kern="1200" dirty="0" smtClean="0"/>
            <a:t>лекарственных препаратов по заказам населения </a:t>
          </a:r>
          <a:r>
            <a:rPr lang="ru-RU" sz="1400" kern="1200" dirty="0" smtClean="0"/>
            <a:t>в обособленные подразделения медицинских организаций</a:t>
          </a:r>
          <a:endParaRPr lang="ru-RU" sz="1400" kern="1200" dirty="0"/>
        </a:p>
      </dsp:txBody>
      <dsp:txXfrm>
        <a:off x="5744963" y="1407139"/>
        <a:ext cx="2532768" cy="17384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F5DE7-F233-47E7-AA30-21DA011D0FBF}">
      <dsp:nvSpPr>
        <dsp:cNvPr id="0" name=""/>
        <dsp:cNvSpPr/>
      </dsp:nvSpPr>
      <dsp:spPr>
        <a:xfrm rot="5400000">
          <a:off x="721717" y="1355852"/>
          <a:ext cx="1019384" cy="116053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6616D4-D55B-4EA6-B3EB-C88EE9E8DD27}">
      <dsp:nvSpPr>
        <dsp:cNvPr id="0" name=""/>
        <dsp:cNvSpPr/>
      </dsp:nvSpPr>
      <dsp:spPr>
        <a:xfrm>
          <a:off x="154226" y="21830"/>
          <a:ext cx="4051234" cy="1347261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Проверку закупаемых лекарственных средств по базе Единой информационно-поисковой системы  осуществляют </a:t>
          </a:r>
          <a:r>
            <a:rPr lang="ru-RU" sz="2000" b="1" kern="1200" dirty="0" smtClean="0"/>
            <a:t>194 </a:t>
          </a:r>
          <a:r>
            <a:rPr lang="ru-RU" sz="1600" kern="1200" dirty="0" smtClean="0"/>
            <a:t>юридических лица </a:t>
          </a:r>
          <a:endParaRPr lang="ru-RU" sz="1600" kern="1200" dirty="0"/>
        </a:p>
      </dsp:txBody>
      <dsp:txXfrm>
        <a:off x="220006" y="87610"/>
        <a:ext cx="3919674" cy="1215701"/>
      </dsp:txXfrm>
    </dsp:sp>
    <dsp:sp modelId="{33B2827C-CE09-4257-8810-81AAAFDDEEA1}">
      <dsp:nvSpPr>
        <dsp:cNvPr id="0" name=""/>
        <dsp:cNvSpPr/>
      </dsp:nvSpPr>
      <dsp:spPr>
        <a:xfrm>
          <a:off x="3037865" y="209433"/>
          <a:ext cx="1248086" cy="970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CB0F37-89F4-4DF6-BAA1-40FE708F71C4}">
      <dsp:nvSpPr>
        <dsp:cNvPr id="0" name=""/>
        <dsp:cNvSpPr/>
      </dsp:nvSpPr>
      <dsp:spPr>
        <a:xfrm rot="5400000">
          <a:off x="2943551" y="2717619"/>
          <a:ext cx="1019384" cy="116053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78A19B-8AD5-43A7-B605-A99B3A5D05BC}">
      <dsp:nvSpPr>
        <dsp:cNvPr id="0" name=""/>
        <dsp:cNvSpPr/>
      </dsp:nvSpPr>
      <dsp:spPr>
        <a:xfrm>
          <a:off x="2137454" y="1444189"/>
          <a:ext cx="4051234" cy="1347261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 базе данных зарегистрировано </a:t>
          </a:r>
          <a:r>
            <a:rPr lang="ru-RU" sz="2000" b="1" kern="1200" dirty="0" smtClean="0"/>
            <a:t>12722</a:t>
          </a:r>
          <a:r>
            <a:rPr lang="ru-RU" sz="2000" kern="1200" dirty="0" smtClean="0"/>
            <a:t> </a:t>
          </a:r>
          <a:r>
            <a:rPr lang="ru-RU" sz="1600" kern="1200" dirty="0" smtClean="0"/>
            <a:t>заявок  на </a:t>
          </a:r>
          <a:r>
            <a:rPr lang="ru-RU" sz="2000" b="1" kern="1200" dirty="0" smtClean="0"/>
            <a:t>989 586</a:t>
          </a:r>
          <a:r>
            <a:rPr lang="ru-RU" sz="1600" b="1" kern="1200" dirty="0" smtClean="0"/>
            <a:t> </a:t>
          </a:r>
          <a:r>
            <a:rPr lang="ru-RU" sz="1600" kern="1200" dirty="0" smtClean="0"/>
            <a:t>партий лекарственных средств   </a:t>
          </a:r>
          <a:endParaRPr lang="ru-RU" sz="1600" kern="1200" dirty="0"/>
        </a:p>
      </dsp:txBody>
      <dsp:txXfrm>
        <a:off x="2203234" y="1509969"/>
        <a:ext cx="3919674" cy="1215701"/>
      </dsp:txXfrm>
    </dsp:sp>
    <dsp:sp modelId="{6CA37E3B-751E-41AD-AC0F-02F0F0F3198E}">
      <dsp:nvSpPr>
        <dsp:cNvPr id="0" name=""/>
        <dsp:cNvSpPr/>
      </dsp:nvSpPr>
      <dsp:spPr>
        <a:xfrm>
          <a:off x="5021093" y="1631792"/>
          <a:ext cx="1248086" cy="970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BBB67-BD55-4D13-B839-9AE3B5C2FBC8}">
      <dsp:nvSpPr>
        <dsp:cNvPr id="0" name=""/>
        <dsp:cNvSpPr/>
      </dsp:nvSpPr>
      <dsp:spPr>
        <a:xfrm>
          <a:off x="4120682" y="2866548"/>
          <a:ext cx="4214378" cy="1792140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Предотвращено </a:t>
          </a:r>
          <a:r>
            <a:rPr lang="ru-RU" sz="2000" b="1" kern="1200" dirty="0" smtClean="0"/>
            <a:t>136</a:t>
          </a:r>
          <a:r>
            <a:rPr lang="ru-RU" sz="2000" kern="1200" dirty="0" smtClean="0"/>
            <a:t> </a:t>
          </a:r>
          <a:r>
            <a:rPr lang="ru-RU" sz="1600" kern="1200" dirty="0" smtClean="0"/>
            <a:t>фактов поступления в медицинские и аптечные организации недоброкачественных лекарственных средств и лекарственных средств, обращение которых на момент направления заявки запрещено или приостановлено по письму Росздравнадзора</a:t>
          </a:r>
          <a:endParaRPr lang="ru-RU" sz="1600" kern="1200" dirty="0"/>
        </a:p>
      </dsp:txBody>
      <dsp:txXfrm>
        <a:off x="4208183" y="2954049"/>
        <a:ext cx="4039376" cy="16171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576A71-84ED-4126-8DB7-77A73E8292B0}">
      <dsp:nvSpPr>
        <dsp:cNvPr id="0" name=""/>
        <dsp:cNvSpPr/>
      </dsp:nvSpPr>
      <dsp:spPr>
        <a:xfrm>
          <a:off x="2526199" y="546771"/>
          <a:ext cx="3730992" cy="3730992"/>
        </a:xfrm>
        <a:prstGeom prst="blockArc">
          <a:avLst>
            <a:gd name="adj1" fmla="val 12600000"/>
            <a:gd name="adj2" fmla="val 16200000"/>
            <a:gd name="adj3" fmla="val 4525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158477-0B8F-4D7C-BE06-44EBE2A15850}">
      <dsp:nvSpPr>
        <dsp:cNvPr id="0" name=""/>
        <dsp:cNvSpPr/>
      </dsp:nvSpPr>
      <dsp:spPr>
        <a:xfrm>
          <a:off x="2526199" y="546771"/>
          <a:ext cx="3730992" cy="3730992"/>
        </a:xfrm>
        <a:prstGeom prst="blockArc">
          <a:avLst>
            <a:gd name="adj1" fmla="val 9000000"/>
            <a:gd name="adj2" fmla="val 12600000"/>
            <a:gd name="adj3" fmla="val 4525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89A0F3-377F-4B03-8A68-C3509286A63B}">
      <dsp:nvSpPr>
        <dsp:cNvPr id="0" name=""/>
        <dsp:cNvSpPr/>
      </dsp:nvSpPr>
      <dsp:spPr>
        <a:xfrm>
          <a:off x="2526199" y="546771"/>
          <a:ext cx="3730992" cy="3730992"/>
        </a:xfrm>
        <a:prstGeom prst="blockArc">
          <a:avLst>
            <a:gd name="adj1" fmla="val 5400000"/>
            <a:gd name="adj2" fmla="val 9000000"/>
            <a:gd name="adj3" fmla="val 4525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E841B9-01E9-46EE-ABF1-3E56A176119A}">
      <dsp:nvSpPr>
        <dsp:cNvPr id="0" name=""/>
        <dsp:cNvSpPr/>
      </dsp:nvSpPr>
      <dsp:spPr>
        <a:xfrm>
          <a:off x="2526199" y="546771"/>
          <a:ext cx="3730992" cy="3730992"/>
        </a:xfrm>
        <a:prstGeom prst="blockArc">
          <a:avLst>
            <a:gd name="adj1" fmla="val 1800000"/>
            <a:gd name="adj2" fmla="val 5400000"/>
            <a:gd name="adj3" fmla="val 4525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BE3B2A-8305-4C25-86AB-67FAEA6E256C}">
      <dsp:nvSpPr>
        <dsp:cNvPr id="0" name=""/>
        <dsp:cNvSpPr/>
      </dsp:nvSpPr>
      <dsp:spPr>
        <a:xfrm>
          <a:off x="2526199" y="546771"/>
          <a:ext cx="3730992" cy="3730992"/>
        </a:xfrm>
        <a:prstGeom prst="blockArc">
          <a:avLst>
            <a:gd name="adj1" fmla="val 19800000"/>
            <a:gd name="adj2" fmla="val 1800000"/>
            <a:gd name="adj3" fmla="val 4525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333BA-5C3D-4298-92E1-03CB1400DCF6}">
      <dsp:nvSpPr>
        <dsp:cNvPr id="0" name=""/>
        <dsp:cNvSpPr/>
      </dsp:nvSpPr>
      <dsp:spPr>
        <a:xfrm>
          <a:off x="2526199" y="546771"/>
          <a:ext cx="3730992" cy="3730992"/>
        </a:xfrm>
        <a:prstGeom prst="blockArc">
          <a:avLst>
            <a:gd name="adj1" fmla="val 16200000"/>
            <a:gd name="adj2" fmla="val 19800000"/>
            <a:gd name="adj3" fmla="val 4525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9A4AC8-E318-4FA6-BBE5-992F1962AFA6}">
      <dsp:nvSpPr>
        <dsp:cNvPr id="0" name=""/>
        <dsp:cNvSpPr/>
      </dsp:nvSpPr>
      <dsp:spPr>
        <a:xfrm>
          <a:off x="3373632" y="1428001"/>
          <a:ext cx="2036126" cy="196853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/>
            <a:t>Информатиза-ция</a:t>
          </a:r>
          <a:r>
            <a:rPr lang="ru-RU" sz="1200" b="1" kern="1200" dirty="0" smtClean="0"/>
            <a:t> системы льготного лекарственного обеспечения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АСУЛОН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«М–</a:t>
          </a:r>
          <a:r>
            <a:rPr lang="ru-RU" sz="1200" b="1" kern="1200" dirty="0" err="1" smtClean="0"/>
            <a:t>Аптека+ЛПУ</a:t>
          </a:r>
          <a:r>
            <a:rPr lang="ru-RU" sz="1200" b="1" kern="1200" dirty="0" smtClean="0"/>
            <a:t>» </a:t>
          </a:r>
          <a:endParaRPr lang="ru-RU" sz="1200" b="1" kern="1200" dirty="0"/>
        </a:p>
      </dsp:txBody>
      <dsp:txXfrm>
        <a:off x="3671816" y="1716286"/>
        <a:ext cx="1439758" cy="1391963"/>
      </dsp:txXfrm>
    </dsp:sp>
    <dsp:sp modelId="{C8F67EA9-F517-45F4-9BDC-E768258C7C47}">
      <dsp:nvSpPr>
        <dsp:cNvPr id="0" name=""/>
        <dsp:cNvSpPr/>
      </dsp:nvSpPr>
      <dsp:spPr>
        <a:xfrm>
          <a:off x="3593682" y="-164336"/>
          <a:ext cx="1596027" cy="1506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150 </a:t>
          </a:r>
          <a:r>
            <a:rPr lang="ru-RU" sz="1400" b="1" kern="1200" dirty="0" err="1" smtClean="0"/>
            <a:t>медицинс</a:t>
          </a:r>
          <a:r>
            <a:rPr lang="ru-RU" sz="1400" b="1" kern="1200" dirty="0" smtClean="0"/>
            <a:t>-ких </a:t>
          </a:r>
          <a:r>
            <a:rPr lang="ru-RU" sz="1400" b="1" kern="1200" dirty="0" err="1" smtClean="0"/>
            <a:t>организа-ций</a:t>
          </a:r>
          <a:endParaRPr lang="ru-RU" sz="1400" b="1" kern="1200" dirty="0"/>
        </a:p>
      </dsp:txBody>
      <dsp:txXfrm>
        <a:off x="3827415" y="56304"/>
        <a:ext cx="1128561" cy="1065345"/>
      </dsp:txXfrm>
    </dsp:sp>
    <dsp:sp modelId="{7AB52734-B3E0-4212-9E75-69AC740B9EA5}">
      <dsp:nvSpPr>
        <dsp:cNvPr id="0" name=""/>
        <dsp:cNvSpPr/>
      </dsp:nvSpPr>
      <dsp:spPr>
        <a:xfrm>
          <a:off x="5172699" y="747309"/>
          <a:ext cx="1596027" cy="1506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158 аптечных </a:t>
          </a:r>
          <a:r>
            <a:rPr lang="ru-RU" sz="1400" b="1" kern="1200" dirty="0" err="1" smtClean="0"/>
            <a:t>организа-ций</a:t>
          </a:r>
          <a:endParaRPr lang="ru-RU" sz="1400" b="1" kern="1200" dirty="0"/>
        </a:p>
      </dsp:txBody>
      <dsp:txXfrm>
        <a:off x="5406432" y="967949"/>
        <a:ext cx="1128561" cy="1065345"/>
      </dsp:txXfrm>
    </dsp:sp>
    <dsp:sp modelId="{3A4B2DCF-59E6-4FF3-9C5C-C2AE68DD0ADC}">
      <dsp:nvSpPr>
        <dsp:cNvPr id="0" name=""/>
        <dsp:cNvSpPr/>
      </dsp:nvSpPr>
      <dsp:spPr>
        <a:xfrm>
          <a:off x="5172699" y="2570601"/>
          <a:ext cx="1596027" cy="1506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6 тысяч врачей и </a:t>
          </a:r>
          <a:r>
            <a:rPr lang="ru-RU" sz="1400" b="1" kern="1200" dirty="0" err="1" smtClean="0"/>
            <a:t>фельдше</a:t>
          </a:r>
          <a:r>
            <a:rPr lang="ru-RU" sz="1400" b="1" kern="1200" dirty="0" smtClean="0"/>
            <a:t>-ров</a:t>
          </a:r>
          <a:endParaRPr lang="ru-RU" sz="1400" b="1" kern="1200" dirty="0"/>
        </a:p>
      </dsp:txBody>
      <dsp:txXfrm>
        <a:off x="5406432" y="2791241"/>
        <a:ext cx="1128561" cy="1065345"/>
      </dsp:txXfrm>
    </dsp:sp>
    <dsp:sp modelId="{63F4A449-B621-451E-8F38-3622FEE217E9}">
      <dsp:nvSpPr>
        <dsp:cNvPr id="0" name=""/>
        <dsp:cNvSpPr/>
      </dsp:nvSpPr>
      <dsp:spPr>
        <a:xfrm>
          <a:off x="3593682" y="3482247"/>
          <a:ext cx="1596027" cy="1506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500 тысяч пациентов</a:t>
          </a:r>
          <a:endParaRPr lang="ru-RU" sz="1400" b="1" kern="1200" dirty="0"/>
        </a:p>
      </dsp:txBody>
      <dsp:txXfrm>
        <a:off x="3827415" y="3702887"/>
        <a:ext cx="1128561" cy="1065345"/>
      </dsp:txXfrm>
    </dsp:sp>
    <dsp:sp modelId="{733B770B-7150-43CB-9E62-186E6C6CF10F}">
      <dsp:nvSpPr>
        <dsp:cNvPr id="0" name=""/>
        <dsp:cNvSpPr/>
      </dsp:nvSpPr>
      <dsp:spPr>
        <a:xfrm>
          <a:off x="2014665" y="2570601"/>
          <a:ext cx="1596027" cy="1506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более </a:t>
          </a:r>
          <a:r>
            <a:rPr lang="ru-RU" sz="1400" b="1" kern="1200" dirty="0" smtClean="0"/>
            <a:t>3 </a:t>
          </a:r>
          <a:r>
            <a:rPr lang="ru-RU" sz="1400" b="1" kern="1200" dirty="0" err="1" smtClean="0"/>
            <a:t>миллио</a:t>
          </a:r>
          <a:r>
            <a:rPr lang="ru-RU" sz="1400" b="1" kern="1200" dirty="0" smtClean="0"/>
            <a:t>-нов </a:t>
          </a:r>
          <a:r>
            <a:rPr lang="ru-RU" sz="1400" b="1" kern="1200" dirty="0" smtClean="0"/>
            <a:t>рецептов</a:t>
          </a:r>
          <a:endParaRPr lang="ru-RU" sz="1400" b="1" kern="1200" dirty="0"/>
        </a:p>
      </dsp:txBody>
      <dsp:txXfrm>
        <a:off x="2248398" y="2791241"/>
        <a:ext cx="1128561" cy="1065345"/>
      </dsp:txXfrm>
    </dsp:sp>
    <dsp:sp modelId="{EB8100A3-15D5-42B0-A35D-D7A56D900189}">
      <dsp:nvSpPr>
        <dsp:cNvPr id="0" name=""/>
        <dsp:cNvSpPr/>
      </dsp:nvSpPr>
      <dsp:spPr>
        <a:xfrm>
          <a:off x="2014665" y="747309"/>
          <a:ext cx="1596027" cy="1506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Операторы программ </a:t>
          </a:r>
          <a:r>
            <a:rPr lang="ru-RU" sz="1400" b="1" kern="1200" dirty="0" err="1" smtClean="0"/>
            <a:t>лекарст</a:t>
          </a:r>
          <a:r>
            <a:rPr lang="ru-RU" sz="1400" b="1" kern="1200" dirty="0" smtClean="0"/>
            <a:t>-венного </a:t>
          </a:r>
          <a:r>
            <a:rPr lang="ru-RU" sz="1400" b="1" kern="1200" dirty="0" err="1" smtClean="0"/>
            <a:t>обеспече-ния</a:t>
          </a:r>
          <a:endParaRPr lang="ru-RU" sz="1400" b="1" kern="1200" dirty="0"/>
        </a:p>
      </dsp:txBody>
      <dsp:txXfrm>
        <a:off x="2248398" y="967949"/>
        <a:ext cx="1128561" cy="10653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5F2011-97C2-445A-854B-5D46640EA724}">
      <dsp:nvSpPr>
        <dsp:cNvPr id="0" name=""/>
        <dsp:cNvSpPr/>
      </dsp:nvSpPr>
      <dsp:spPr>
        <a:xfrm>
          <a:off x="-4619432" y="-692248"/>
          <a:ext cx="5377804" cy="5377804"/>
        </a:xfrm>
        <a:prstGeom prst="blockArc">
          <a:avLst>
            <a:gd name="adj1" fmla="val 18900000"/>
            <a:gd name="adj2" fmla="val 2700000"/>
            <a:gd name="adj3" fmla="val 402"/>
          </a:avLst>
        </a:prstGeom>
        <a:noFill/>
        <a:ln w="11429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DE0735-24B8-4F89-BF2D-29BC11954E32}">
      <dsp:nvSpPr>
        <dsp:cNvPr id="0" name=""/>
        <dsp:cNvSpPr/>
      </dsp:nvSpPr>
      <dsp:spPr>
        <a:xfrm>
          <a:off x="371756" y="125282"/>
          <a:ext cx="3948723" cy="12428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3937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ru-RU" sz="1400" b="1" kern="1200" dirty="0" smtClean="0"/>
            <a:t>В заказ на поставку товаров за счет государственного бюджета включается </a:t>
          </a:r>
          <a:r>
            <a:rPr lang="ru-RU" sz="1400" b="1" kern="1200" dirty="0" smtClean="0"/>
            <a:t>номенклатура, формы выпуска и дозировки лекарств, </a:t>
          </a:r>
          <a:r>
            <a:rPr lang="ru-RU" sz="1400" b="1" kern="1200" dirty="0" smtClean="0"/>
            <a:t>выпускаемых </a:t>
          </a:r>
          <a:r>
            <a:rPr lang="ru-RU" sz="1400" b="1" kern="1200" dirty="0" smtClean="0"/>
            <a:t>российскими предприятиями</a:t>
          </a:r>
          <a:endParaRPr lang="ru-RU" sz="1400" b="1" kern="1200" dirty="0"/>
        </a:p>
      </dsp:txBody>
      <dsp:txXfrm>
        <a:off x="371756" y="125282"/>
        <a:ext cx="3948723" cy="1242868"/>
      </dsp:txXfrm>
    </dsp:sp>
    <dsp:sp modelId="{276B1421-B005-4473-A13E-4B8DB935B481}">
      <dsp:nvSpPr>
        <dsp:cNvPr id="0" name=""/>
        <dsp:cNvSpPr/>
      </dsp:nvSpPr>
      <dsp:spPr>
        <a:xfrm>
          <a:off x="-48932" y="299498"/>
          <a:ext cx="998326" cy="9983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F874E1-B1B6-40EC-9615-59EAA686B826}">
      <dsp:nvSpPr>
        <dsp:cNvPr id="0" name=""/>
        <dsp:cNvSpPr/>
      </dsp:nvSpPr>
      <dsp:spPr>
        <a:xfrm>
          <a:off x="530387" y="1440162"/>
          <a:ext cx="3841100" cy="11129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3937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 аукционной документации </a:t>
          </a:r>
          <a:r>
            <a:rPr lang="ru-RU" sz="1400" b="1" kern="1200" dirty="0" smtClean="0"/>
            <a:t>предусмотрено ограничение по допуску производителей лекарств в пользу отечественных производителей</a:t>
          </a:r>
          <a:endParaRPr lang="ru-RU" sz="1400" b="1" kern="1200" dirty="0"/>
        </a:p>
      </dsp:txBody>
      <dsp:txXfrm>
        <a:off x="530387" y="1440162"/>
        <a:ext cx="3841100" cy="1112982"/>
      </dsp:txXfrm>
    </dsp:sp>
    <dsp:sp modelId="{54BB900E-F572-4500-AEB5-026334F29DC4}">
      <dsp:nvSpPr>
        <dsp:cNvPr id="0" name=""/>
        <dsp:cNvSpPr/>
      </dsp:nvSpPr>
      <dsp:spPr>
        <a:xfrm>
          <a:off x="115132" y="1512165"/>
          <a:ext cx="998326" cy="9983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2CA342-042F-49B2-88ED-82EBCA88B8CE}">
      <dsp:nvSpPr>
        <dsp:cNvPr id="0" name=""/>
        <dsp:cNvSpPr/>
      </dsp:nvSpPr>
      <dsp:spPr>
        <a:xfrm>
          <a:off x="383208" y="2664298"/>
          <a:ext cx="3845146" cy="10606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3937" tIns="35560" rIns="35560" bIns="355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/>
            <a:t>Каждый аукцион содержит </a:t>
          </a:r>
          <a:r>
            <a:rPr lang="ru-RU" sz="1400" b="1" kern="1200" dirty="0" smtClean="0"/>
            <a:t>перечень из международных непатентованных наименований лекарств</a:t>
          </a:r>
          <a:endParaRPr lang="ru-RU" sz="1500" kern="1200" dirty="0"/>
        </a:p>
      </dsp:txBody>
      <dsp:txXfrm>
        <a:off x="383208" y="2664298"/>
        <a:ext cx="3845146" cy="1060694"/>
      </dsp:txXfrm>
    </dsp:sp>
    <dsp:sp modelId="{27A37462-D696-42C0-9CB1-79F1A90D3763}">
      <dsp:nvSpPr>
        <dsp:cNvPr id="0" name=""/>
        <dsp:cNvSpPr/>
      </dsp:nvSpPr>
      <dsp:spPr>
        <a:xfrm>
          <a:off x="-48932" y="2695482"/>
          <a:ext cx="998326" cy="9983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C8BC-19EB-4E11-BCA3-CD0660FBA3FB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98058-5BFB-40D3-A8EA-EE22535D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684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F895F-268D-4BE7-96FE-7284C187400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6BFD8-B861-43B2-9B13-AD22E036EB02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7313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98058-5BFB-40D3-A8EA-EE22535DCC7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98058-5BFB-40D3-A8EA-EE22535DCC7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98058-5BFB-40D3-A8EA-EE22535DCC71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98058-5BFB-40D3-A8EA-EE22535DCC71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F895F-268D-4BE7-96FE-7284C187400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F895F-268D-4BE7-96FE-7284C187400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F895F-268D-4BE7-96FE-7284C187400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F895F-268D-4BE7-96FE-7284C187400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F895F-268D-4BE7-96FE-7284C187400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F895F-268D-4BE7-96FE-7284C187400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79A59B-6F8F-4904-90DD-0655DA6BEDD7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49580" algn="just">
              <a:spcAft>
                <a:spcPts val="0"/>
              </a:spcAft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FA48-C74B-4431-A550-D3EA81349A6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94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10E0-2526-47EC-9033-5895D9444AB4}" type="datetime1">
              <a:rPr lang="ru-RU" smtClean="0"/>
              <a:t>28.05.2015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D5DE-41C3-44C4-9512-BA1AE6356473}" type="datetime1">
              <a:rPr lang="ru-RU" smtClean="0"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538D-3940-45F8-B998-89158545A554}" type="datetime1">
              <a:rPr lang="ru-RU" smtClean="0"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8FDDB-CCF1-4EF0-A18A-8DCA7175BDD1}" type="datetime1">
              <a:rPr lang="ru-RU" smtClean="0"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910F-2337-49D8-A188-00A27C1C49C7}" type="datetime1">
              <a:rPr lang="ru-RU" smtClean="0"/>
              <a:t>28.05.2015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730C299-A6B2-43FA-A28B-317C1FBB4F2A}" type="datetime1">
              <a:rPr lang="ru-RU" smtClean="0"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DA5D5-FD1F-474F-A038-60AB19366512}" type="datetime1">
              <a:rPr lang="ru-RU" smtClean="0"/>
              <a:t>28.05.2015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2C60-B9FE-4B6D-A8B0-84EDC9832C9E}" type="datetime1">
              <a:rPr lang="ru-RU" smtClean="0"/>
              <a:t>28.05.2015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2BC25-CB79-49B2-A6DF-1AF708BC7594}" type="datetime1">
              <a:rPr lang="ru-RU" smtClean="0"/>
              <a:t>28.05.2015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2CECB-1D7A-41AD-B874-ECE19C4C142E}" type="datetime1">
              <a:rPr lang="ru-RU" smtClean="0"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92A6CDC-FDC2-45D7-AEE8-5EBF0CFDBAB2}" type="datetime1">
              <a:rPr lang="ru-RU" smtClean="0"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34A91F8-F90B-4533-A046-EC08A61578CB}" type="datetime1">
              <a:rPr lang="ru-RU" smtClean="0"/>
              <a:t>28.05.2015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Рисунок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50405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1760" y="188640"/>
            <a:ext cx="4572000" cy="90024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ПРАВИТЕЛЬСТВО СВЕРДЛОВСКОЙ ОБЛАСТИ </a:t>
            </a:r>
            <a:endParaRPr lang="ru-RU" dirty="0" smtClean="0">
              <a:solidFill>
                <a:srgbClr val="C00000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МИНИСТЕРСТВО ЗДРАВООХРАНЕНИЯ</a:t>
            </a:r>
            <a:endParaRPr lang="ru-RU" dirty="0" smtClean="0">
              <a:solidFill>
                <a:srgbClr val="C00000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СВЕРДЛОВСКОЙ ОБЛАСТИ</a:t>
            </a:r>
            <a:endParaRPr lang="ru-RU" b="1" dirty="0">
              <a:solidFill>
                <a:srgbClr val="C00000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564904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Публичная декларация целей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задач Министерства здравоохранения Свердловской области на 2015 год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9976" y="6021288"/>
            <a:ext cx="2587568" cy="369332"/>
          </a:xfrm>
          <a:prstGeom prst="rect">
            <a:avLst/>
          </a:prstGeom>
          <a:solidFill>
            <a:srgbClr val="8BB2B3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ЕКАТЕРИНБУРГ 2015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118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1124744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7564" y="356463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spc="25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Образовательный сегмент в системе организации оказания медицинской помощи больным с </a:t>
            </a:r>
            <a:r>
              <a:rPr lang="ru-RU" b="1" cap="all" spc="250" dirty="0" err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сердечно-сосудистыми</a:t>
            </a:r>
            <a:r>
              <a:rPr lang="ru-RU" b="1" cap="all" spc="25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заболеваниями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568" y="2636912"/>
            <a:ext cx="7956884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AutoNum type="arabicPeriod"/>
            </a:pPr>
            <a:r>
              <a:rPr lang="ru-RU" b="1" dirty="0" smtClean="0"/>
              <a:t>Уральский конгресс по здоровому образу жизни. Массовые акции профилактической направленности.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ru-RU" b="1" dirty="0" smtClean="0"/>
              <a:t>Областной конкурс для лечебно-профилактических учреждений «Лучший по профилактике».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ru-RU" b="1" dirty="0" smtClean="0"/>
              <a:t>Выставка «Уральская неделя здоровья. Медицина и здоровье. Фармация. Материнство и отцовство. Санаторно-курортное лечение».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ru-RU" b="1" dirty="0" smtClean="0"/>
              <a:t>Региональная конференция «Актуальные вопросы медицинской профилактики».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ru-RU" b="1" dirty="0" smtClean="0"/>
              <a:t>Региональная научно-практическая конференция «Хирургия аортального клапана».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ru-RU" b="1" dirty="0" smtClean="0"/>
              <a:t>Русско-французский  медицинский форум.</a:t>
            </a:r>
            <a:endParaRPr lang="ru-RU" b="1" dirty="0"/>
          </a:p>
        </p:txBody>
      </p:sp>
      <p:sp>
        <p:nvSpPr>
          <p:cNvPr id="9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361688" y="2195587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110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984772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Обеспечение населения Свердловской области лекарственными препаратами и медицинскими изделиями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7479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413116"/>
              </p:ext>
            </p:extLst>
          </p:nvPr>
        </p:nvGraphicFramePr>
        <p:xfrm>
          <a:off x="457200" y="1113002"/>
          <a:ext cx="8291264" cy="5577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60648"/>
            <a:ext cx="842493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СОВЕРШЕНСТВОВАНИЕ СИСТЕМЫ ЛЕКАРСТВЕННОГО ОБЕСПЕЧЕНИЯ 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872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394005718"/>
              </p:ext>
            </p:extLst>
          </p:nvPr>
        </p:nvGraphicFramePr>
        <p:xfrm>
          <a:off x="151621" y="1556792"/>
          <a:ext cx="8803231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81725"/>
            <a:ext cx="8784976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ДОСТУПНОСТИ ЛЕКАРСТВЕННЫХ ПРЕПАРАТОВ ПРИ ОКАЗАНИИ МЕДИЦИНСКОЙ ПОМОЩИ</a:t>
            </a:r>
          </a:p>
          <a:p>
            <a:pPr lvl="0"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999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81266"/>
              </p:ext>
            </p:extLst>
          </p:nvPr>
        </p:nvGraphicFramePr>
        <p:xfrm>
          <a:off x="259175" y="1284198"/>
          <a:ext cx="8705313" cy="5457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4361688" y="97145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88640"/>
            <a:ext cx="885698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ДОСТУПНОСТИ ЛЕКАРСТВЕННЫХ ПРЕПАРАТОВ ПРИ ОКАЗАНИИ МЕДИЦИНСКОЙ ПОМОЩИ</a:t>
            </a:r>
          </a:p>
          <a:p>
            <a:pPr lvl="0"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491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38466691"/>
              </p:ext>
            </p:extLst>
          </p:nvPr>
        </p:nvGraphicFramePr>
        <p:xfrm>
          <a:off x="291352" y="1140183"/>
          <a:ext cx="84892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39859"/>
            <a:ext cx="885698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ДОСТУПНОСТИ ЛЕКАРСТВЕННЫХ ПРЕПАРАТОВ ПРИ ОКАЗАНИИ МЕДИЦИНСКОЙ ПОМОЩИ</a:t>
            </a:r>
          </a:p>
          <a:p>
            <a:pPr lvl="0"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928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38259150"/>
              </p:ext>
            </p:extLst>
          </p:nvPr>
        </p:nvGraphicFramePr>
        <p:xfrm>
          <a:off x="395537" y="1844824"/>
          <a:ext cx="848928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611560" y="908721"/>
            <a:ext cx="7920880" cy="8543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>
                <a:solidFill>
                  <a:schemeClr val="accent1"/>
                </a:solidFill>
              </a:rPr>
              <a:t>Анализ информации о состоянии качества лекарственных препаратов </a:t>
            </a:r>
          </a:p>
          <a:p>
            <a:pPr lvl="0"/>
            <a:r>
              <a:rPr lang="ru-RU" dirty="0" smtClean="0">
                <a:solidFill>
                  <a:schemeClr val="accent1"/>
                </a:solidFill>
              </a:rPr>
              <a:t>ГБУЗ СО «Центр контроля качества и сертификации лекарственных средств»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2" name="Выноска со стрелкой влево 11"/>
          <p:cNvSpPr/>
          <p:nvPr/>
        </p:nvSpPr>
        <p:spPr>
          <a:xfrm>
            <a:off x="7524328" y="2348880"/>
            <a:ext cx="1152128" cy="2016224"/>
          </a:xfrm>
          <a:prstGeom prst="left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2014 год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3508" y="11663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СИСТЕМЫ РАЦИОНАЛЬНОГО ИСПОЛЬЗОВАНИЯ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КАЧЕСТВЕННЫХ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ЛЕКАРСТВЕННЫХ ПРЕПАРАТОВ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47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5738876"/>
              </p:ext>
            </p:extLst>
          </p:nvPr>
        </p:nvGraphicFramePr>
        <p:xfrm>
          <a:off x="253104" y="1556792"/>
          <a:ext cx="878339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836570" y="939800"/>
            <a:ext cx="5802355" cy="660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3200" b="1" dirty="0">
              <a:latin typeface="Calibri" panose="020F0502020204030204" pitchFamily="34" charset="0"/>
            </a:endParaRPr>
          </a:p>
        </p:txBody>
      </p:sp>
      <p:sp>
        <p:nvSpPr>
          <p:cNvPr id="14" name="Скругленный прямоугольник 4"/>
          <p:cNvSpPr/>
          <p:nvPr/>
        </p:nvSpPr>
        <p:spPr>
          <a:xfrm>
            <a:off x="339567" y="321562"/>
            <a:ext cx="8697658" cy="9710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7160" tIns="137160" rIns="137160" bIns="137160" numCol="1" spcCol="1270" anchor="ctr" anchorCtr="0">
            <a:noAutofit/>
          </a:bodyPr>
          <a:lstStyle/>
          <a:p>
            <a:pPr lvl="0" algn="l" defTabSz="1600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600" kern="1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0241" y="165016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СИСТЕМЫ РАЦИОНАЛЬНОГО ИСПОЛЬЗОВАНИЯ КАЧЕСТВЕННЫХ ЛЕКАРСТВЕННЫХ ПРЕПАРАТОВ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47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716016" y="1412776"/>
            <a:ext cx="4248472" cy="741759"/>
          </a:xfrm>
          <a:noFill/>
          <a:effectLst/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Увеличение доли использования отечественных препаратов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107503" y="1196752"/>
            <a:ext cx="4428493" cy="1224136"/>
          </a:xfrm>
          <a:noFill/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Меры, принимаемые для увеличения обеспеченности населения и медицинских </a:t>
            </a:r>
            <a:r>
              <a:rPr lang="ru-RU" sz="1600" dirty="0" smtClean="0">
                <a:solidFill>
                  <a:schemeClr val="bg1"/>
                </a:solidFill>
              </a:rPr>
              <a:t>организаций </a:t>
            </a:r>
            <a:r>
              <a:rPr lang="ru-RU" sz="1600" dirty="0" smtClean="0">
                <a:solidFill>
                  <a:schemeClr val="bg1"/>
                </a:solidFill>
              </a:rPr>
              <a:t>отечественными лекарствами</a:t>
            </a:r>
            <a:endParaRPr lang="ru-RU" sz="1600" dirty="0">
              <a:solidFill>
                <a:schemeClr val="bg1"/>
              </a:solidFill>
            </a:endParaRP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62149487"/>
              </p:ext>
            </p:extLst>
          </p:nvPr>
        </p:nvGraphicFramePr>
        <p:xfrm>
          <a:off x="107504" y="2636912"/>
          <a:ext cx="4320480" cy="399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516216" y="2492896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tx2"/>
                </a:solidFill>
              </a:rPr>
              <a:t>в</a:t>
            </a:r>
            <a:r>
              <a:rPr lang="ru-RU" sz="1600" dirty="0" smtClean="0">
                <a:solidFill>
                  <a:schemeClr val="tx2"/>
                </a:solidFill>
              </a:rPr>
              <a:t> процентах</a:t>
            </a:r>
            <a:endParaRPr lang="ru-RU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42092541"/>
              </p:ext>
            </p:extLst>
          </p:nvPr>
        </p:nvGraphicFramePr>
        <p:xfrm>
          <a:off x="4871216" y="2492896"/>
          <a:ext cx="427278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" name="Овал 3"/>
          <p:cNvSpPr/>
          <p:nvPr/>
        </p:nvSpPr>
        <p:spPr>
          <a:xfrm>
            <a:off x="8028384" y="2636912"/>
            <a:ext cx="648072" cy="648072"/>
          </a:xfrm>
          <a:prstGeom prst="ellipse">
            <a:avLst/>
          </a:prstGeom>
          <a:solidFill>
            <a:srgbClr val="C0000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7167" y="226384"/>
            <a:ext cx="8697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chemeClr val="bg1"/>
                </a:solidFill>
              </a:rPr>
              <a:t>Формирование системы рационального использования качественных лекарственных препаратов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3766" y="24577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СИСТЕМЫ РАЦИОНАЛЬНОГО ИСПОЛЬЗОВАНИЯ КАЧЕСТВЕННЫХ ЛЕКАРСТВЕННЫХ ПРЕПАРАТОВ 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266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564904"/>
            <a:ext cx="23762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771800" y="3212976"/>
            <a:ext cx="56166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Совершенствование медицинской помощи матери и ребенку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356100" y="2204864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ПРИОРИТЕТНЫЕ НАПРАВЛЕНИЯ ДЕЯТЕЛЬНОСТИ МИНИСТЕРСТВА ЗДРАВООХРАНЕНИЯ СВЕРДЛОВСКОЙ ОБЛАСТИ НА 2015 ГОД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700808"/>
            <a:ext cx="8496944" cy="136815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Реализация мероприятий по проведению в 2015 году в Свердловской области Года борьбы с сердечно-сосудистыми заболеваниями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3356992"/>
            <a:ext cx="8496944" cy="11521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Обеспечение населения Свердловской области лекарственными препаратами и медицинскими изделиями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4869160"/>
            <a:ext cx="8496944" cy="93610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Совершенствование медицинской помощи матери и ребенку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080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1025" indent="-4391025" algn="ctr"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СТАБИЛИЗАЦИЯ РОЖДАЕМОСТИ</a:t>
            </a:r>
          </a:p>
          <a:p>
            <a:pPr marL="4391025" indent="-4391025" algn="ctr"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СОХРАНЕНИЕ ЕСТЕСТВЕННОГО ПРИРОСТА 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007702"/>
              </p:ext>
            </p:extLst>
          </p:nvPr>
        </p:nvGraphicFramePr>
        <p:xfrm>
          <a:off x="323528" y="1556792"/>
          <a:ext cx="8568952" cy="3665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1844824"/>
            <a:ext cx="4392488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+0,6</a:t>
            </a:r>
            <a:endParaRPr lang="ru-RU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5013176"/>
            <a:ext cx="8496944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Одной из актуальных задач на ближайшие десятилетия будет максимальное использование всех возможных ресурсов, направленных на улучшение здоровья и сохранение репродуктивного потенциала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743590" y="1556792"/>
            <a:ext cx="2220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РОЖДАЕМОСТЬ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47984" y="3058263"/>
            <a:ext cx="198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СМЕРТНОСТЬ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1738" y="2987660"/>
            <a:ext cx="264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естественный прирост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ЦЕЛЕВЫЕ ПОКАЗАТЕЛИ</a:t>
            </a:r>
          </a:p>
          <a:p>
            <a:pPr algn="ctr"/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48478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 рамках Государственной программы «Развитие здравоохранения Свердловской области до 2020 года»  показатель младенческой смертности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2132856"/>
          <a:ext cx="8640960" cy="792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80120"/>
                <a:gridCol w="1080120"/>
                <a:gridCol w="1080120"/>
                <a:gridCol w="1080120"/>
                <a:gridCol w="1080120"/>
                <a:gridCol w="1080120"/>
                <a:gridCol w="1080120"/>
                <a:gridCol w="1080120"/>
              </a:tblGrid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Calibri"/>
                        </a:rPr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Calibri"/>
                        </a:rPr>
                        <a:t>2014</a:t>
                      </a:r>
                      <a:endParaRPr lang="ru-RU" sz="20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Calibri"/>
                      </a:endParaRPr>
                    </a:p>
                  </a:txBody>
                  <a:tcPr marL="31326" marR="31326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Calibri"/>
                        </a:rPr>
                        <a:t>2015</a:t>
                      </a:r>
                      <a:endParaRPr lang="ru-RU" sz="2000" b="1" i="0" baseline="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Calibri"/>
                      </a:endParaRPr>
                    </a:p>
                  </a:txBody>
                  <a:tcPr marL="31326" marR="31326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Calibri"/>
                        </a:rPr>
                        <a:t>2016</a:t>
                      </a:r>
                      <a:endParaRPr lang="ru-RU" sz="20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Calibri"/>
                      </a:endParaRPr>
                    </a:p>
                  </a:txBody>
                  <a:tcPr marL="31326" marR="31326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Calibri"/>
                        </a:rPr>
                        <a:t>2017</a:t>
                      </a:r>
                      <a:endParaRPr lang="ru-RU" sz="20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Calibri"/>
                      </a:endParaRPr>
                    </a:p>
                  </a:txBody>
                  <a:tcPr marL="31326" marR="31326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Calibri"/>
                        </a:rPr>
                        <a:t>2018</a:t>
                      </a:r>
                      <a:endParaRPr lang="ru-RU" sz="20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Calibri"/>
                      </a:endParaRPr>
                    </a:p>
                  </a:txBody>
                  <a:tcPr marL="31326" marR="31326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Calibri"/>
                        </a:rPr>
                        <a:t>2019</a:t>
                      </a:r>
                      <a:endParaRPr lang="ru-RU" sz="20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Calibri"/>
                      </a:endParaRPr>
                    </a:p>
                  </a:txBody>
                  <a:tcPr marL="31326" marR="31326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Calibri"/>
                        </a:rPr>
                        <a:t>2020</a:t>
                      </a:r>
                      <a:endParaRPr lang="ru-RU" sz="2000" b="1" i="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Calibri"/>
                      </a:endParaRPr>
                    </a:p>
                  </a:txBody>
                  <a:tcPr marL="31326" marR="31326" marT="0" marB="0"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51520" y="3068960"/>
            <a:ext cx="8640960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 связи со значительным снижением младенческой смертности в 2014 г.  </a:t>
            </a:r>
            <a:r>
              <a:rPr lang="ru-RU" sz="1400" b="1" dirty="0" smtClean="0"/>
              <a:t>проведена </a:t>
            </a:r>
            <a:r>
              <a:rPr lang="ru-RU" sz="1400" b="1" dirty="0" smtClean="0"/>
              <a:t>коррекция целевых показателей, начиная с 2015 г. в сторону их снижения</a:t>
            </a:r>
            <a:endParaRPr lang="ru-RU" sz="14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3789040"/>
            <a:ext cx="8640960" cy="57606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Охват дородовой (пренатальной) диагностикой  95,6% от числа женщин, поставленных на учет в 1 триместре</a:t>
            </a:r>
            <a:r>
              <a:rPr lang="ru-RU" sz="1400" dirty="0" smtClean="0"/>
              <a:t> (РФ не менее 50%)</a:t>
            </a:r>
            <a:endParaRPr lang="ru-RU" sz="14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4509120"/>
            <a:ext cx="8640960" cy="57606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Охват  неонатальным и </a:t>
            </a:r>
            <a:r>
              <a:rPr lang="ru-RU" sz="1400" b="1" dirty="0" err="1" smtClean="0">
                <a:solidFill>
                  <a:schemeClr val="tx1"/>
                </a:solidFill>
              </a:rPr>
              <a:t>аудиологическим</a:t>
            </a:r>
            <a:r>
              <a:rPr lang="ru-RU" sz="1400" b="1" dirty="0" smtClean="0">
                <a:solidFill>
                  <a:schemeClr val="tx1"/>
                </a:solidFill>
              </a:rPr>
              <a:t> скринингом 99,8% </a:t>
            </a:r>
            <a:r>
              <a:rPr lang="ru-RU" sz="1400" dirty="0" smtClean="0"/>
              <a:t>(РФ не менее 95%)</a:t>
            </a:r>
            <a:endParaRPr lang="ru-RU" sz="1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520" y="5301208"/>
            <a:ext cx="8640960" cy="57606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Охват детей в возрасте 0-17 лет профилактическими осмотрами 91,4% </a:t>
            </a:r>
            <a:r>
              <a:rPr lang="ru-RU" sz="1400" dirty="0" smtClean="0"/>
              <a:t>(РФ не менее 90%)</a:t>
            </a:r>
            <a:endParaRPr lang="ru-RU" sz="1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6021288"/>
            <a:ext cx="8640960" cy="57606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Охват  диспансеризацией детей-сирот и детей, находящихся в трудной жизненной ситуации, пребывающих в стационарных учреждениях 100% </a:t>
            </a:r>
            <a:r>
              <a:rPr lang="ru-RU" sz="1400" dirty="0" smtClean="0"/>
              <a:t>(РФ не менее 97%)</a:t>
            </a:r>
            <a:endParaRPr lang="ru-RU" sz="1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0466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ПРЕНАТАЛЬНАЯ  ДИАГНОСТИКА</a:t>
            </a:r>
          </a:p>
        </p:txBody>
      </p:sp>
      <p:graphicFrame>
        <p:nvGraphicFramePr>
          <p:cNvPr id="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766411"/>
              </p:ext>
            </p:extLst>
          </p:nvPr>
        </p:nvGraphicFramePr>
        <p:xfrm>
          <a:off x="302320" y="3140968"/>
          <a:ext cx="335478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AutoShape 14"/>
          <p:cNvSpPr>
            <a:spLocks noChangeArrowheads="1"/>
          </p:cNvSpPr>
          <p:nvPr/>
        </p:nvSpPr>
        <p:spPr bwMode="auto">
          <a:xfrm>
            <a:off x="1763688" y="2924944"/>
            <a:ext cx="2879725" cy="1008112"/>
          </a:xfrm>
          <a:prstGeom prst="wedgeRoundRectCallout">
            <a:avLst>
              <a:gd name="adj1" fmla="val 34331"/>
              <a:gd name="adj2" fmla="val 96832"/>
              <a:gd name="adj3" fmla="val 16667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Arial" charset="0"/>
              </a:rPr>
              <a:t>Удельный вес родоразрешенных беременных с </a:t>
            </a:r>
            <a:r>
              <a:rPr lang="ru-RU" sz="1400" b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Arial" charset="0"/>
              </a:rPr>
              <a:t>антенатально</a:t>
            </a:r>
            <a:r>
              <a:rPr lang="ru-RU" sz="1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Arial" charset="0"/>
              </a:rPr>
              <a:t> </a:t>
            </a:r>
            <a:r>
              <a:rPr lang="ru-RU" sz="1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Arial" charset="0"/>
              </a:rPr>
              <a:t>установленными врожденными пороками развития, </a:t>
            </a:r>
            <a:r>
              <a:rPr lang="ru-RU" sz="1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Arial" charset="0"/>
              </a:rPr>
              <a:t>%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3068960"/>
            <a:ext cx="720725" cy="503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88,9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83768" y="4221088"/>
            <a:ext cx="720725" cy="503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11,1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1"/>
          <p:cNvSpPr>
            <a:spLocks noChangeArrowheads="1"/>
          </p:cNvSpPr>
          <p:nvPr/>
        </p:nvSpPr>
        <p:spPr bwMode="auto">
          <a:xfrm>
            <a:off x="4716016" y="3140968"/>
            <a:ext cx="3888482" cy="194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1400" b="1" i="1" dirty="0">
                <a:solidFill>
                  <a:srgbClr val="FF0000"/>
                </a:solidFill>
                <a:latin typeface="Century Gothic" pitchFamily="34" charset="0"/>
              </a:rPr>
              <a:t>Выявлено </a:t>
            </a:r>
          </a:p>
          <a:p>
            <a:pPr algn="ctr">
              <a:spcBef>
                <a:spcPct val="20000"/>
              </a:spcBef>
            </a:pPr>
            <a:r>
              <a:rPr lang="ru-RU" sz="1400" b="1" dirty="0" smtClean="0">
                <a:latin typeface="Century Gothic" pitchFamily="34" charset="0"/>
              </a:rPr>
              <a:t>1 162 </a:t>
            </a:r>
            <a:r>
              <a:rPr lang="ru-RU" sz="1400" b="1" dirty="0">
                <a:latin typeface="Century Gothic" pitchFamily="34" charset="0"/>
              </a:rPr>
              <a:t>плода с врожденными пороками развития (прервано по результатам </a:t>
            </a:r>
            <a:r>
              <a:rPr lang="ru-RU" sz="1400" b="1" dirty="0" smtClean="0">
                <a:latin typeface="Century Gothic" pitchFamily="34" charset="0"/>
              </a:rPr>
              <a:t>комплексной </a:t>
            </a:r>
            <a:r>
              <a:rPr lang="ru-RU" sz="1400" b="1" dirty="0" err="1" smtClean="0">
                <a:latin typeface="Century Gothic" pitchFamily="34" charset="0"/>
              </a:rPr>
              <a:t>пренатальной</a:t>
            </a:r>
            <a:r>
              <a:rPr lang="ru-RU" sz="1400" b="1" dirty="0" smtClean="0">
                <a:latin typeface="Century Gothic" pitchFamily="34" charset="0"/>
              </a:rPr>
              <a:t> диагностики</a:t>
            </a:r>
            <a:r>
              <a:rPr lang="en-US" sz="1400" b="1" dirty="0" smtClean="0">
                <a:latin typeface="Century Gothic" pitchFamily="34" charset="0"/>
              </a:rPr>
              <a:t> </a:t>
            </a:r>
            <a:r>
              <a:rPr lang="en-US" sz="1400" b="1" dirty="0">
                <a:latin typeface="Century Gothic" pitchFamily="34" charset="0"/>
              </a:rPr>
              <a:t>-</a:t>
            </a:r>
            <a:r>
              <a:rPr lang="ru-RU" sz="1400" b="1" dirty="0">
                <a:latin typeface="Century Gothic" pitchFamily="34" charset="0"/>
              </a:rPr>
              <a:t> 350</a:t>
            </a:r>
            <a:r>
              <a:rPr lang="en-US" sz="1400" b="1" dirty="0">
                <a:latin typeface="Century Gothic" pitchFamily="34" charset="0"/>
              </a:rPr>
              <a:t>)</a:t>
            </a:r>
            <a:endParaRPr lang="ru-RU" sz="1400" b="1" dirty="0">
              <a:latin typeface="Century Gothic" pitchFamily="34" charset="0"/>
            </a:endParaRPr>
          </a:p>
          <a:p>
            <a:pPr algn="ctr">
              <a:spcBef>
                <a:spcPct val="20000"/>
              </a:spcBef>
            </a:pPr>
            <a:endParaRPr lang="ru-RU" sz="1400" b="1" dirty="0">
              <a:latin typeface="Century Gothic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ru-RU" sz="1400" b="1" i="1" dirty="0" smtClean="0">
                <a:solidFill>
                  <a:srgbClr val="FF0000"/>
                </a:solidFill>
                <a:latin typeface="Century Gothic" pitchFamily="34" charset="0"/>
              </a:rPr>
              <a:t>Пренатально выявлен 91 </a:t>
            </a:r>
            <a:r>
              <a:rPr lang="ru-RU" sz="1400" b="1" i="1" dirty="0">
                <a:solidFill>
                  <a:srgbClr val="FF0000"/>
                </a:solidFill>
                <a:latin typeface="Century Gothic" pitchFamily="34" charset="0"/>
              </a:rPr>
              <a:t>случай синдрома </a:t>
            </a:r>
            <a:r>
              <a:rPr lang="ru-RU" sz="1400" b="1" i="1" dirty="0" smtClean="0">
                <a:solidFill>
                  <a:srgbClr val="FF0000"/>
                </a:solidFill>
                <a:latin typeface="Century Gothic" pitchFamily="34" charset="0"/>
              </a:rPr>
              <a:t>Дауна, постнатально - 35</a:t>
            </a:r>
            <a:endParaRPr lang="ru-RU" sz="1400" b="1" i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3528" y="1700808"/>
            <a:ext cx="8496944" cy="108012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entury Gothic" pitchFamily="34" charset="0"/>
              </a:rPr>
              <a:t>С 2013г. пренатальная диагностика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entury Gothic" pitchFamily="34" charset="0"/>
              </a:rPr>
              <a:t>оплачивается за счет средств обязательного медицинского страхования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3528" y="5273824"/>
            <a:ext cx="8496944" cy="8914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Смертность от врожденных пороков развития в структуре младенческой смертности 1,2‰ 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НЕОНАТАЛЬНЫЙ И АУДИОЛОГИЧЕСКИЙ СКРИНИНГ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700808"/>
            <a:ext cx="8496944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 2015 г. будет продолжен мониторинг проведения неонатального и аудиологического скрининга с целью достижения охвата не менее 99,8%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3284984"/>
            <a:ext cx="83166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+mj-lt"/>
                <a:cs typeface="Arial" pitchFamily="34" charset="0"/>
              </a:rPr>
              <a:t>Неонатальный скрининг расширен до 16 скринируемых заболеваний</a:t>
            </a:r>
            <a:endParaRPr lang="ru-RU" sz="2800" dirty="0">
              <a:latin typeface="+mj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4365104"/>
            <a:ext cx="8496944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chemeClr val="bg1"/>
                </a:solidFill>
              </a:rPr>
              <a:t>Центр орфанных заболеваний:</a:t>
            </a:r>
            <a:br>
              <a:rPr lang="ru-RU" altLang="ru-RU" sz="2800" b="1" dirty="0" smtClean="0">
                <a:solidFill>
                  <a:schemeClr val="bg1"/>
                </a:solidFill>
              </a:rPr>
            </a:br>
            <a:r>
              <a:rPr lang="ru-RU" altLang="ru-RU" sz="2800" b="1" dirty="0" smtClean="0">
                <a:solidFill>
                  <a:schemeClr val="bg1"/>
                </a:solidFill>
              </a:rPr>
              <a:t>265 детей в регистре</a:t>
            </a:r>
            <a:r>
              <a:rPr lang="ru-RU" altLang="ru-RU" sz="2800" dirty="0" smtClean="0">
                <a:solidFill>
                  <a:schemeClr val="bg1"/>
                </a:solidFill>
              </a:rPr>
              <a:t> с 22 орфанными заболеваниями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80526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Более 270 млн. руб. из средств областного бюджета в 2014 году на лечение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орфанных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заболеваний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ДИСПАНСЕРИЗАЦИИ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628800"/>
          <a:ext cx="8424936" cy="38404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927308"/>
                <a:gridCol w="1856342"/>
                <a:gridCol w="1642149"/>
                <a:gridCol w="19991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Группы здоровья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Сироты в стационарах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Сироты в семьях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 дети 0-17 лет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1 практически здоровые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3,1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8,9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33,9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2 функциональные нарушения (%)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34,2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55,7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53,6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3 хронические заболевания (%)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38,0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31,9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11,4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4 тяжелые заболевания (%)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6,8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1,9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0,5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5 </a:t>
                      </a:r>
                      <a:r>
                        <a:rPr lang="ru-RU" b="1" dirty="0" err="1" smtClean="0"/>
                        <a:t>инвалидизирующие</a:t>
                      </a:r>
                      <a:r>
                        <a:rPr lang="ru-RU" b="1" dirty="0" smtClean="0"/>
                        <a:t> заболевания (%)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1,8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0,6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251520" y="5661248"/>
            <a:ext cx="8640960" cy="6480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 2015 г. диспансеризация указанных групп детей будет продолжена</a:t>
            </a:r>
            <a:endParaRPr lang="ru-RU" sz="20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6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СИМУЛЯЦИОННЫХ ЦЕНТРОВ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1700808"/>
            <a:ext cx="8496944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 2014г. 200 сотрудников службы охраны здоровья матери и ребенка прошли обучение на базе симуляционных центров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4221088"/>
            <a:ext cx="8496944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 2015г. открытие дополнительных </a:t>
            </a:r>
            <a:r>
              <a:rPr lang="ru-RU" sz="2400" b="1" dirty="0" err="1" smtClean="0">
                <a:solidFill>
                  <a:schemeClr val="bg1"/>
                </a:solidFill>
              </a:rPr>
              <a:t>симуляционных</a:t>
            </a:r>
            <a:r>
              <a:rPr lang="ru-RU" sz="2400" b="1" dirty="0" smtClean="0">
                <a:solidFill>
                  <a:schemeClr val="bg1"/>
                </a:solidFill>
              </a:rPr>
              <a:t> центров на базе областного и городского перинатальных центров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1720" y="332656"/>
            <a:ext cx="5415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МОНИТОРИНГ БЕРЕМЕННЫХ</a:t>
            </a:r>
            <a:endParaRPr lang="ru-RU" sz="2400" dirty="0"/>
          </a:p>
        </p:txBody>
      </p:sp>
      <p:pic>
        <p:nvPicPr>
          <p:cNvPr id="7" name="Picture 4" descr="O:\Приёмное отделение\1Презентация\4655742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84984"/>
            <a:ext cx="5688632" cy="136815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323528" y="1628800"/>
            <a:ext cx="8496944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целью </a:t>
            </a: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предотвращения возникновения угрожающих жизни состояний и обеспечения в полной мере доступности помощи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СИСТЕМА СПЛОШНОГО МОНИТОРИНГА БЕРЕМЕННЫХ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4797152"/>
            <a:ext cx="8496944" cy="144016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беременные, роженицы и родильницы Свердловской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области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информационной системе» - возможность АКТИВНОГО мониторинга, в т.ч. в экстренных случаях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260648"/>
            <a:ext cx="68130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ПОДДЕРЖАНИЕ 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ПРОФЕССИОНАЛЬНОГО СТЕРЕОТИПА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1628800"/>
            <a:ext cx="8496944" cy="194421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"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Внедрены федеральные протоколы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оказания медицинской помощи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34290"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 службе родовспоможения и детства</a:t>
            </a:r>
          </a:p>
          <a:p>
            <a:pPr marL="248603" indent="-214313" algn="ctr">
              <a:defRPr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Внедрено 18 федеральных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порядков</a:t>
            </a:r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marL="248603" indent="-214313" algn="ctr">
              <a:defRPr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 федеральных протоколов оказания помощи</a:t>
            </a:r>
            <a:endParaRPr lang="ru-RU" b="1" dirty="0" smtClean="0">
              <a:solidFill>
                <a:schemeClr val="bg1"/>
              </a:solidFill>
              <a:latin typeface="Century Gothic" panose="020B0502020202020204" pitchFamily="34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4797152"/>
            <a:ext cx="8496944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>
                <a:latin typeface="Franklin Gothic Book" pitchFamily="34" charset="0"/>
                <a:cs typeface="Arial" charset="0"/>
              </a:rPr>
              <a:t>Обучение  специалистов на рабочем месте.  </a:t>
            </a:r>
          </a:p>
          <a:p>
            <a:pPr algn="ctr">
              <a:defRPr/>
            </a:pPr>
            <a:r>
              <a:rPr lang="ru-RU" sz="2400" b="1" dirty="0" smtClean="0">
                <a:latin typeface="Franklin Gothic Book" pitchFamily="34" charset="0"/>
                <a:cs typeface="Arial" charset="0"/>
              </a:rPr>
              <a:t>Приоритет телемедицинских консультаций, </a:t>
            </a:r>
            <a:r>
              <a:rPr lang="ru-RU" sz="2400" b="1" dirty="0" smtClean="0">
                <a:latin typeface="Franklin Gothic Book" pitchFamily="34" charset="0"/>
                <a:cs typeface="Arial" charset="0"/>
              </a:rPr>
              <a:t>обучающих  </a:t>
            </a:r>
            <a:r>
              <a:rPr lang="ru-RU" sz="2400" b="1" dirty="0" err="1" smtClean="0">
                <a:latin typeface="Franklin Gothic Book" pitchFamily="34" charset="0"/>
                <a:cs typeface="Arial" charset="0"/>
              </a:rPr>
              <a:t>телетехнологий</a:t>
            </a:r>
            <a:r>
              <a:rPr lang="ru-RU" sz="2400" b="1" dirty="0" smtClean="0">
                <a:latin typeface="Franklin Gothic Book" pitchFamily="34" charset="0"/>
                <a:cs typeface="Arial" charset="0"/>
              </a:rPr>
              <a:t> </a:t>
            </a:r>
            <a:endParaRPr lang="ru-RU" sz="2400" b="1" dirty="0" smtClean="0">
              <a:latin typeface="Franklin Gothic Book" pitchFamily="34" charset="0"/>
              <a:cs typeface="Arial" charset="0"/>
            </a:endParaRPr>
          </a:p>
          <a:p>
            <a:pPr algn="ctr">
              <a:defRPr/>
            </a:pPr>
            <a:r>
              <a:rPr lang="ru-RU" sz="2400" b="1" i="1" dirty="0" smtClean="0">
                <a:solidFill>
                  <a:schemeClr val="bg1"/>
                </a:solidFill>
                <a:latin typeface="Franklin Gothic Book" pitchFamily="34" charset="0"/>
                <a:cs typeface="Arial" charset="0"/>
              </a:rPr>
              <a:t>Более 500 телемедицинских </a:t>
            </a:r>
            <a:r>
              <a:rPr lang="ru-RU" sz="2400" b="1" dirty="0" smtClean="0">
                <a:latin typeface="Franklin Gothic Book" pitchFamily="34" charset="0"/>
                <a:cs typeface="Arial" charset="0"/>
              </a:rPr>
              <a:t>консультаций за 2014г.</a:t>
            </a:r>
            <a:endParaRPr lang="ru-RU" sz="2400" b="1" dirty="0">
              <a:latin typeface="Franklin Gothic Book" pitchFamily="34" charset="0"/>
              <a:cs typeface="Arial" charset="0"/>
            </a:endParaRPr>
          </a:p>
        </p:txBody>
      </p:sp>
      <p:sp>
        <p:nvSpPr>
          <p:cNvPr id="7" name="Прямоугольник 7"/>
          <p:cNvSpPr txBox="1">
            <a:spLocks noChangeArrowheads="1"/>
          </p:cNvSpPr>
          <p:nvPr/>
        </p:nvSpPr>
        <p:spPr bwMode="auto">
          <a:xfrm>
            <a:off x="395536" y="3645024"/>
            <a:ext cx="8352928" cy="992579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bg1">
                  <a:alpha val="75000"/>
                </a:schemeClr>
              </a:gs>
            </a:gsLst>
            <a:lin ang="0" scaled="1"/>
          </a:gradFill>
          <a:ln>
            <a:noFill/>
          </a:ln>
          <a:effectLst>
            <a:softEdge rad="317500"/>
          </a:effectLst>
          <a:extLst/>
        </p:spPr>
        <p:txBody>
          <a:bodyPr wrap="square" lIns="68580" tIns="34290" rIns="68580" bIns="34290">
            <a:spAutoFit/>
          </a:bodyPr>
          <a:lstStyle>
            <a:lvl1pPr marL="4445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9pPr>
          </a:lstStyle>
          <a:p>
            <a:pPr marL="0" indent="0" algn="ctr">
              <a:lnSpc>
                <a:spcPct val="150000"/>
              </a:lnSpc>
              <a:buFont typeface="Wingdings 3" charset="2"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B95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100% разбор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всех случаев перинатальной и детской смертности в режиме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online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816800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3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МЕРОПРИЯТИЯ, ЗАПЛАНИРОВАННЫЕ НА </a:t>
            </a:r>
            <a:r>
              <a:rPr lang="ru-RU" sz="23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2015 г.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4293096"/>
            <a:ext cx="8496944" cy="93610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Сохранение и дальнейшее развитие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скрининговых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профилактических технологий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2708920"/>
            <a:ext cx="8496944" cy="144016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рейтинга межмуниципальных медицинских центров, внедрение современных технологий и соблюдение маршрутизации, повышение роли учреждений 3 группы в организационно-методической помощи ММЦ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1556792"/>
            <a:ext cx="8496944" cy="100811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 амбулаторно-поликлинической помощи,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пациентоориентированность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дальнейшее развитие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стационарзамещающих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технологий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5301208"/>
            <a:ext cx="8496944" cy="100811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реабилитационных технологий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438886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Реализация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мероприятий по проведению в 2015 году в Свердловской области Года борьбы с сердечно-сосудистыми заболеваниями</a:t>
            </a:r>
          </a:p>
        </p:txBody>
      </p:sp>
    </p:spTree>
    <p:extLst>
      <p:ext uri="{BB962C8B-B14F-4D97-AF65-F5344CB8AC3E}">
        <p14:creationId xmlns:p14="http://schemas.microsoft.com/office/powerpoint/2010/main" val="94857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74016" y="404664"/>
            <a:ext cx="6048672" cy="180613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Поручения губернатора свердловской области на совете по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реализации приоритетного национального проекта "Здоровье"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36912"/>
            <a:ext cx="856895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dirty="0" smtClean="0"/>
              <a:t>«</a:t>
            </a:r>
            <a:r>
              <a:rPr lang="ru-RU" i="1" dirty="0"/>
              <a:t>Сегодня в Свердловской области сокращается смертность от болезней системы кровообращения, туберкулёза, дорожно-транспортных происшествий, младенческая смертность. Правда, это данные в целом по региону. В муниципальных образованиях Свердловской области ситуация неоднородна, поэтому главы должны держать эту ситуацию на постоянном </a:t>
            </a:r>
            <a:r>
              <a:rPr lang="ru-RU" i="1" dirty="0" smtClean="0"/>
              <a:t>контроле.</a:t>
            </a:r>
          </a:p>
          <a:p>
            <a:r>
              <a:rPr lang="ru-RU" i="1" dirty="0" smtClean="0"/>
              <a:t>Мы </a:t>
            </a:r>
            <a:r>
              <a:rPr lang="ru-RU" i="1" dirty="0"/>
              <a:t>будем подробно заслушивать территории и рассматривать, как реализуется план снижения смертности, причины и тенденции на 2015 год. </a:t>
            </a:r>
            <a:r>
              <a:rPr lang="ru-RU" i="1" dirty="0" smtClean="0"/>
              <a:t>«Дорожные карты» </a:t>
            </a:r>
            <a:r>
              <a:rPr lang="ru-RU" i="1" dirty="0"/>
              <a:t>есть в каждом муниципалитете, и их нужно выполнять</a:t>
            </a:r>
            <a:r>
              <a:rPr lang="ru-RU" dirty="0" smtClean="0"/>
              <a:t>»</a:t>
            </a:r>
            <a:endParaRPr lang="ru-RU" dirty="0"/>
          </a:p>
          <a:p>
            <a:pPr algn="ctr"/>
            <a:r>
              <a:rPr lang="ru-RU" b="1" dirty="0"/>
              <a:t>                     </a:t>
            </a:r>
            <a:r>
              <a:rPr lang="ru-RU" b="1" dirty="0" smtClean="0"/>
              <a:t>Е.В. </a:t>
            </a:r>
            <a:r>
              <a:rPr lang="ru-RU" b="1" dirty="0" err="1" smtClean="0"/>
              <a:t>Куйвашев</a:t>
            </a:r>
            <a:r>
              <a:rPr lang="ru-RU" b="1" dirty="0" smtClean="0"/>
              <a:t>, 2 марта 2015 </a:t>
            </a:r>
            <a:r>
              <a:rPr lang="ru-RU" b="1" dirty="0"/>
              <a:t>года</a:t>
            </a:r>
          </a:p>
          <a:p>
            <a:pPr algn="ctr"/>
            <a:r>
              <a:rPr lang="ru-RU" sz="2400" b="1" dirty="0"/>
              <a:t>   </a:t>
            </a:r>
          </a:p>
          <a:p>
            <a:endParaRPr lang="ru-RU" dirty="0"/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361688" y="2132856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1026" name="Picture 2" descr="http://fedpress.ru/sites/fedpress/files/evgesha/news/kuivashev_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1" t="2528" r="16215" b="33219"/>
          <a:stretch/>
        </p:blipFill>
        <p:spPr bwMode="auto">
          <a:xfrm flipH="1">
            <a:off x="170946" y="130986"/>
            <a:ext cx="2672862" cy="283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02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16632"/>
            <a:ext cx="7344816" cy="3456384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</a:t>
            </a:r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5517232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Увеличение средней продолжительности жизни</a:t>
            </a:r>
          </a:p>
          <a:p>
            <a:pPr algn="ctr"/>
            <a:r>
              <a:rPr lang="ru-RU" sz="1600" dirty="0" smtClean="0"/>
              <a:t> </a:t>
            </a:r>
            <a:r>
              <a:rPr lang="ru-RU" sz="1600" i="1" dirty="0" smtClean="0"/>
              <a:t>до 72,0 лет</a:t>
            </a:r>
            <a:endParaRPr lang="ru-RU" sz="1600" i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051720" y="4869160"/>
            <a:ext cx="43204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548680"/>
            <a:ext cx="3744416" cy="4278094"/>
          </a:xfrm>
          <a:prstGeom prst="rect">
            <a:avLst/>
          </a:prstGeom>
          <a:solidFill>
            <a:srgbClr val="8BB2B3"/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dirty="0" smtClean="0"/>
              <a:t> Совершенствование  системы маршрутизации пациентов с сердечно-сосудистыми заболеваниями и факторами риска их развития, начиная с этапа первичной профилактики и заканчивая оказанием специализированной медицинской помощи и последующей медицинской реабилитацией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dirty="0" smtClean="0"/>
              <a:t> Повышение уровня компетенции медицинских работников, участвующих в оказании медицинской помощи больным с </a:t>
            </a:r>
            <a:r>
              <a:rPr lang="ru-RU" sz="1600" dirty="0" err="1" smtClean="0"/>
              <a:t>сердечно-сосудистыми</a:t>
            </a:r>
            <a:r>
              <a:rPr lang="ru-RU" sz="1600" dirty="0" smtClean="0"/>
              <a:t> заболеваниями</a:t>
            </a:r>
          </a:p>
          <a:p>
            <a:pPr algn="ctr"/>
            <a:endParaRPr lang="ru-RU" sz="16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6660232" y="4941168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64088" y="5445224"/>
            <a:ext cx="3024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Снижение уровня смертности от болезней системы кровообращения на 100 тысяч населения – </a:t>
            </a:r>
            <a:r>
              <a:rPr lang="ru-RU" sz="1400" i="1" dirty="0" smtClean="0"/>
              <a:t>до 720,0</a:t>
            </a:r>
            <a:endParaRPr lang="ru-RU" sz="1400" i="1" dirty="0"/>
          </a:p>
        </p:txBody>
      </p:sp>
      <p:sp>
        <p:nvSpPr>
          <p:cNvPr id="9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361688" y="2132856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836712"/>
            <a:ext cx="3960441" cy="3970318"/>
          </a:xfrm>
          <a:prstGeom prst="rect">
            <a:avLst/>
          </a:prstGeom>
          <a:solidFill>
            <a:srgbClr val="8BB2B3"/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dirty="0"/>
              <a:t> Повышение гражданской ответственности у населения за состояние собственного здоровья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/>
              <a:t> Повышение информированности </a:t>
            </a:r>
            <a:r>
              <a:rPr lang="ru-RU" dirty="0" smtClean="0"/>
              <a:t>населения о </a:t>
            </a:r>
            <a:r>
              <a:rPr lang="ru-RU" dirty="0"/>
              <a:t>проблемах,  связанных  с возникновением  и развитием сердечно-сосудистых заболеваний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/>
              <a:t> Информирование населения об алгоритме первичных действий при возникновении острых сосудистых состояний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/>
              <a:t> Популяризация здорового образа </a:t>
            </a:r>
            <a:r>
              <a:rPr lang="ru-RU" dirty="0" smtClean="0"/>
              <a:t>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055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16632"/>
            <a:ext cx="7344816" cy="3456384"/>
          </a:xfrm>
        </p:spPr>
        <p:txBody>
          <a:bodyPr>
            <a:no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   </a:t>
            </a: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330824" y="2195587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79512" y="404664"/>
            <a:ext cx="8743176" cy="108012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None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Разработаны и реализуются мероприятия снижения смертности населения</a:t>
            </a:r>
            <a:endParaRPr lang="ru-RU" sz="18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4581128"/>
            <a:ext cx="8496944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Региональный </a:t>
            </a:r>
            <a:r>
              <a:rPr lang="ru-RU" sz="2400" dirty="0"/>
              <a:t>план мероприятий по </a:t>
            </a:r>
            <a:r>
              <a:rPr lang="ru-RU" sz="2400" dirty="0" smtClean="0"/>
              <a:t>борьбе с </a:t>
            </a:r>
            <a:r>
              <a:rPr lang="ru-RU" sz="2400" dirty="0"/>
              <a:t>сердечно-сосудистыми заболеваниями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2628" y="2852936"/>
            <a:ext cx="8496944" cy="151216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Региональный </a:t>
            </a:r>
            <a:r>
              <a:rPr lang="ru-RU" sz="2400" dirty="0"/>
              <a:t>план мероприятий по </a:t>
            </a:r>
            <a:r>
              <a:rPr lang="ru-RU" sz="2400" dirty="0" smtClean="0"/>
              <a:t>снижению смертности населения Свердловской области в 2015 году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151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16632"/>
            <a:ext cx="7344816" cy="3456384"/>
          </a:xfrm>
        </p:spPr>
        <p:txBody>
          <a:bodyPr>
            <a:no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3265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spc="2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</a:t>
            </a:r>
            <a:r>
              <a:rPr lang="ru-RU" b="1" cap="all" spc="25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основных мероприятий по проведению в 2015 году в Свердловской области Года борьбы </a:t>
            </a:r>
            <a:r>
              <a:rPr lang="ru-RU" b="1" cap="all" spc="2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сердечно-сосудистыми </a:t>
            </a:r>
            <a:r>
              <a:rPr lang="ru-RU" b="1" cap="all" spc="25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заболеваниями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576" y="2996952"/>
            <a:ext cx="77768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AutoNum type="arabicPeriod"/>
            </a:pPr>
            <a:r>
              <a:rPr lang="ru-RU" sz="2000" b="1" dirty="0" smtClean="0"/>
              <a:t>Информирование населения по вопросам формирования здорового образа жизни и профилактики </a:t>
            </a:r>
            <a:r>
              <a:rPr lang="ru-RU" sz="2000" b="1" dirty="0" err="1" smtClean="0"/>
              <a:t>сердечно-сосудистых</a:t>
            </a:r>
            <a:r>
              <a:rPr lang="ru-RU" sz="2000" b="1" dirty="0" smtClean="0"/>
              <a:t> заболеваний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ru-RU" sz="2000" b="1" dirty="0" smtClean="0"/>
              <a:t>Повышение эффективности организации оказания медицинской помощи больным с </a:t>
            </a:r>
            <a:r>
              <a:rPr lang="ru-RU" sz="2000" b="1" dirty="0" err="1" smtClean="0"/>
              <a:t>сердечно-сосудистыми</a:t>
            </a:r>
            <a:r>
              <a:rPr lang="ru-RU" sz="2000" b="1" dirty="0" smtClean="0"/>
              <a:t> заболеваниями</a:t>
            </a:r>
          </a:p>
          <a:p>
            <a:pPr marL="342900" indent="-342900">
              <a:spcBef>
                <a:spcPts val="1200"/>
              </a:spcBef>
              <a:buAutoNum type="arabicPeriod"/>
            </a:pPr>
            <a:r>
              <a:rPr lang="ru-RU" sz="2000" b="1" dirty="0" smtClean="0"/>
              <a:t>Образовательный сегмент в системе организации оказания медицинской помощи больным с </a:t>
            </a:r>
            <a:r>
              <a:rPr lang="ru-RU" sz="2000" b="1" dirty="0" err="1" smtClean="0"/>
              <a:t>сердечно-сосудистыми</a:t>
            </a:r>
            <a:r>
              <a:rPr lang="ru-RU" sz="2000" b="1" dirty="0" smtClean="0"/>
              <a:t> заболеваниями</a:t>
            </a:r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361688" y="2132856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75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856984" cy="1872208"/>
          </a:xfrm>
        </p:spPr>
        <p:txBody>
          <a:bodyPr>
            <a:no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Информирование населения по вопросам формирования здорового образа жизни и профилактики сердечно-сосудистых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заболеваний</a:t>
            </a:r>
            <a:r>
              <a:rPr lang="ru-RU" sz="2000" b="1" dirty="0" smtClean="0"/>
              <a:t>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2636912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 Социальная реклама по проблемам, связанным с </a:t>
            </a:r>
            <a:r>
              <a:rPr lang="ru-RU" sz="1600" b="1" dirty="0" err="1" smtClean="0"/>
              <a:t>сердечно-сосудистыми</a:t>
            </a:r>
            <a:r>
              <a:rPr lang="ru-RU" sz="1600" b="1" dirty="0" smtClean="0"/>
              <a:t> заболеваниями и факторами риска их развития, пропаганда здорового образа жизни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rgbClr val="0070C0"/>
                </a:solidFill>
              </a:rPr>
              <a:t>Информационно-образовательные и массовые мероприятия, направленные  пропаганду здорового образа жизни, формирование ответственности населения  за состояние собственного здоровья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 Мероприятия, в рамках летней оздоровительной кампании, направленные на формирование и популяризацию здорового образа жизни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70C0"/>
                </a:solidFill>
              </a:rPr>
              <a:t>Размещение материалов на тему </a:t>
            </a:r>
            <a:r>
              <a:rPr lang="ru-RU" sz="1600" b="1" dirty="0" err="1" smtClean="0">
                <a:solidFill>
                  <a:srgbClr val="0070C0"/>
                </a:solidFill>
              </a:rPr>
              <a:t>сердечно-сосудистых</a:t>
            </a:r>
            <a:r>
              <a:rPr lang="ru-RU" sz="1600" b="1" dirty="0" smtClean="0">
                <a:solidFill>
                  <a:srgbClr val="0070C0"/>
                </a:solidFill>
              </a:rPr>
              <a:t> заболеваний на </a:t>
            </a:r>
            <a:r>
              <a:rPr lang="ru-RU" sz="1600" b="1" dirty="0" err="1" smtClean="0">
                <a:solidFill>
                  <a:srgbClr val="0070C0"/>
                </a:solidFill>
              </a:rPr>
              <a:t>интернет-портале</a:t>
            </a:r>
            <a:r>
              <a:rPr lang="ru-RU" sz="1600" b="1" dirty="0" smtClean="0">
                <a:solidFill>
                  <a:srgbClr val="0070C0"/>
                </a:solidFill>
              </a:rPr>
              <a:t>  Министерства здравоохранения Свердловской области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/>
              <a:t> Реализация совместно с общественными организациями мероприятий, в  том числе  межведомственных, по борьбе с </a:t>
            </a:r>
            <a:r>
              <a:rPr lang="ru-RU" sz="1600" b="1" dirty="0" err="1" smtClean="0"/>
              <a:t>сердечно-сосудистыми</a:t>
            </a:r>
            <a:r>
              <a:rPr lang="ru-RU" sz="1600" b="1" dirty="0" smtClean="0"/>
              <a:t> заболеваниями</a:t>
            </a:r>
            <a:endParaRPr lang="ru-RU" sz="1600" b="1" dirty="0"/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361688" y="2195587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02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1124744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404664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spc="25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эффективности организации оказания медицинской помощи больным  с </a:t>
            </a:r>
            <a:r>
              <a:rPr lang="ru-RU" b="1" cap="all" spc="250" dirty="0" err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сердечно-сосудистыми</a:t>
            </a:r>
            <a:r>
              <a:rPr lang="ru-RU" b="1" cap="all" spc="25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заболеваниями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2636326"/>
            <a:ext cx="856895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b="1" dirty="0" smtClean="0"/>
              <a:t> Совершенствование организации диспансеризации и диспансерного наблюдения больных  с </a:t>
            </a:r>
            <a:r>
              <a:rPr lang="ru-RU" sz="1600" b="1" dirty="0" err="1" smtClean="0"/>
              <a:t>сердечно-сосудистыми</a:t>
            </a:r>
            <a:r>
              <a:rPr lang="ru-RU" sz="1600" b="1" dirty="0" smtClean="0"/>
              <a:t> заболеваниями и граждан с высоким риском их развития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70C0"/>
                </a:solidFill>
              </a:rPr>
              <a:t> Организация выездных форм работы центров здоровья в сельской местности  и в труднодоступных районах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b="1" dirty="0" smtClean="0"/>
              <a:t> Создание и расширение практики школ пациентов с артериальной гипертонией, ишемической болезнью сердца и инсультом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70C0"/>
                </a:solidFill>
              </a:rPr>
              <a:t> Совершенствование медицинской помощи больным  с сосудистой патологией в региональных и первичных сосудистых отделениях (мониторинг)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b="1" i="1" dirty="0" smtClean="0"/>
              <a:t> </a:t>
            </a:r>
            <a:r>
              <a:rPr lang="ru-RU" sz="1600" b="1" dirty="0"/>
              <a:t>Создание в субъектах Российской Федерации пунктов управления  ресурсами скорой медицинской помощи, оснащенных  программных обеспечением  для диспетчеризации санитарного автотранспорта</a:t>
            </a: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361688" y="2195587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77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824</TotalTime>
  <Words>1801</Words>
  <Application>Microsoft Office PowerPoint</Application>
  <PresentationFormat>Экран (4:3)</PresentationFormat>
  <Paragraphs>294</Paragraphs>
  <Slides>28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Официальная</vt:lpstr>
      <vt:lpstr>Презентация PowerPoint</vt:lpstr>
      <vt:lpstr>Презентация PowerPoint</vt:lpstr>
      <vt:lpstr>Презентация PowerPoint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Грязнов Иван Михайлович</dc:creator>
  <cp:lastModifiedBy>user</cp:lastModifiedBy>
  <cp:revision>73</cp:revision>
  <dcterms:modified xsi:type="dcterms:W3CDTF">2015-05-28T07:33:32Z</dcterms:modified>
</cp:coreProperties>
</file>