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5143500" type="screen16x9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pK2edqqDpgVK9/K2gdwSfSLX2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311701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311701" y="1152476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 hasCustomPrompt="1"/>
          </p:nvPr>
        </p:nvSpPr>
        <p:spPr>
          <a:xfrm>
            <a:off x="311701" y="1106126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311701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ubTitle" idx="1"/>
          </p:nvPr>
        </p:nvSpPr>
        <p:spPr>
          <a:xfrm>
            <a:off x="311701" y="2834126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311701" y="2150851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311701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1"/>
          </p:nvPr>
        </p:nvSpPr>
        <p:spPr>
          <a:xfrm>
            <a:off x="311701" y="1152476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2"/>
          </p:nvPr>
        </p:nvSpPr>
        <p:spPr>
          <a:xfrm>
            <a:off x="4832400" y="1152476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311701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311701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311701" y="1389602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490250" y="450151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ubTitle" idx="1"/>
          </p:nvPr>
        </p:nvSpPr>
        <p:spPr>
          <a:xfrm>
            <a:off x="265500" y="2803076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4939500" y="724076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311701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11701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11701" y="1152476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35F0EF-0691-4354-9290-892EB7EC58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915" y="778364"/>
            <a:ext cx="843091" cy="5372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75E2FA-21B2-4F58-A228-B4869BD4ABE1}"/>
              </a:ext>
            </a:extLst>
          </p:cNvPr>
          <p:cNvSpPr txBox="1"/>
          <p:nvPr/>
        </p:nvSpPr>
        <p:spPr>
          <a:xfrm>
            <a:off x="567806" y="864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>
                <a:solidFill>
                  <a:srgbClr val="238D2D"/>
                </a:solidFill>
              </a:rPr>
              <a:t>Рекомендации по возобновлению физической активности и тренировок после перенесенного COVID-19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EF16BF-68D9-43A7-A10B-58EFD7A3CA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1066" y="892169"/>
            <a:ext cx="377985" cy="31092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AE2E8B8-1BA9-4731-A971-BE4E7DA6E8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413" y="870963"/>
            <a:ext cx="377985" cy="377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1A131AB-6AF4-4D58-9845-002F1F51A479}"/>
              </a:ext>
            </a:extLst>
          </p:cNvPr>
          <p:cNvSpPr/>
          <p:nvPr/>
        </p:nvSpPr>
        <p:spPr>
          <a:xfrm>
            <a:off x="1552335" y="531860"/>
            <a:ext cx="1236371" cy="309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Отдых с начала </a:t>
            </a:r>
            <a:r>
              <a:rPr lang="ru-RU" sz="900" dirty="0"/>
              <a:t>выздоровления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FEECCB-E4D6-4A15-81BA-97AF28B297DC}"/>
              </a:ext>
            </a:extLst>
          </p:cNvPr>
          <p:cNvSpPr txBox="1"/>
          <p:nvPr/>
        </p:nvSpPr>
        <p:spPr>
          <a:xfrm>
            <a:off x="1928944" y="960195"/>
            <a:ext cx="45303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>
                <a:solidFill>
                  <a:srgbClr val="C00000"/>
                </a:solidFill>
              </a:rPr>
              <a:t>10 </a:t>
            </a:r>
            <a:r>
              <a:rPr lang="ru-RU" sz="800" b="1" dirty="0"/>
              <a:t>дней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A3D2BE8-06D9-4A3D-BA70-44E88B002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782" y="791126"/>
            <a:ext cx="767570" cy="57037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730425C-9629-4106-9D82-5FF2B178AC37}"/>
              </a:ext>
            </a:extLst>
          </p:cNvPr>
          <p:cNvSpPr txBox="1"/>
          <p:nvPr/>
        </p:nvSpPr>
        <p:spPr>
          <a:xfrm>
            <a:off x="3335962" y="963438"/>
            <a:ext cx="46920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>
                <a:solidFill>
                  <a:srgbClr val="C00000"/>
                </a:solidFill>
              </a:rPr>
              <a:t>7 </a:t>
            </a:r>
            <a:r>
              <a:rPr lang="ru-RU" sz="800" b="1" dirty="0"/>
              <a:t>дней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15BAEA83-D54C-4344-9415-7CD91D77AFCF}"/>
              </a:ext>
            </a:extLst>
          </p:cNvPr>
          <p:cNvSpPr/>
          <p:nvPr/>
        </p:nvSpPr>
        <p:spPr>
          <a:xfrm>
            <a:off x="2937696" y="552191"/>
            <a:ext cx="1333143" cy="2816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Не менее 7 дней без симптомов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CD76D195-3C0E-427E-871C-7584B0BCEF6B}"/>
              </a:ext>
            </a:extLst>
          </p:cNvPr>
          <p:cNvSpPr/>
          <p:nvPr/>
        </p:nvSpPr>
        <p:spPr>
          <a:xfrm>
            <a:off x="4157248" y="476819"/>
            <a:ext cx="2061142" cy="46462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Без приема парацетамола и других лекарственных средств</a:t>
            </a:r>
          </a:p>
        </p:txBody>
      </p:sp>
      <p:pic>
        <p:nvPicPr>
          <p:cNvPr id="17" name="Рисунок 16" descr="Добавление">
            <a:extLst>
              <a:ext uri="{FF2B5EF4-FFF2-40B4-BE49-F238E27FC236}">
                <a16:creationId xmlns:a16="http://schemas.microsoft.com/office/drawing/2014/main" id="{513DB01A-E318-4B1C-99D7-8EFB8735F0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788706" y="960195"/>
            <a:ext cx="174869" cy="174869"/>
          </a:xfrm>
          <a:prstGeom prst="rect">
            <a:avLst/>
          </a:prstGeom>
        </p:spPr>
      </p:pic>
      <p:pic>
        <p:nvPicPr>
          <p:cNvPr id="19" name="Рисунок 18" descr="Добавление">
            <a:extLst>
              <a:ext uri="{FF2B5EF4-FFF2-40B4-BE49-F238E27FC236}">
                <a16:creationId xmlns:a16="http://schemas.microsoft.com/office/drawing/2014/main" id="{FEE60027-495F-4D73-9B8F-1BE48D7329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333715" y="978589"/>
            <a:ext cx="171845" cy="171845"/>
          </a:xfrm>
          <a:prstGeom prst="rect">
            <a:avLst/>
          </a:prstGeom>
        </p:spPr>
      </p:pic>
      <p:pic>
        <p:nvPicPr>
          <p:cNvPr id="20" name="Рисунок 19" descr="Воспроизвести">
            <a:extLst>
              <a:ext uri="{FF2B5EF4-FFF2-40B4-BE49-F238E27FC236}">
                <a16:creationId xmlns:a16="http://schemas.microsoft.com/office/drawing/2014/main" id="{C2FD1228-6CAF-478D-AEA0-D93C1A3A55F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885952" y="1001275"/>
            <a:ext cx="181420" cy="181420"/>
          </a:xfrm>
          <a:prstGeom prst="rect">
            <a:avLst/>
          </a:prstGeom>
        </p:spPr>
      </p:pic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C3909824-0C48-44D6-A76B-6D09D17A7E83}"/>
              </a:ext>
            </a:extLst>
          </p:cNvPr>
          <p:cNvSpPr/>
          <p:nvPr/>
        </p:nvSpPr>
        <p:spPr>
          <a:xfrm>
            <a:off x="6073442" y="533432"/>
            <a:ext cx="1305770" cy="3316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</a:rPr>
              <a:t>Двигательная </a:t>
            </a:r>
            <a:r>
              <a:rPr lang="ru-RU" sz="900" dirty="0">
                <a:solidFill>
                  <a:schemeClr val="tx1"/>
                </a:solidFill>
              </a:rPr>
              <a:t>активность</a:t>
            </a:r>
            <a:r>
              <a:rPr lang="ru-RU" sz="1000" dirty="0">
                <a:solidFill>
                  <a:schemeClr val="tx1"/>
                </a:solidFill>
              </a:rPr>
              <a:t>, спорт</a:t>
            </a:r>
          </a:p>
        </p:txBody>
      </p:sp>
      <p:graphicFrame>
        <p:nvGraphicFramePr>
          <p:cNvPr id="31" name="Таблица 4">
            <a:extLst>
              <a:ext uri="{FF2B5EF4-FFF2-40B4-BE49-F238E27FC236}">
                <a16:creationId xmlns:a16="http://schemas.microsoft.com/office/drawing/2014/main" id="{0EFB11E8-8BD0-4C22-92BC-4318141904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81566"/>
              </p:ext>
            </p:extLst>
          </p:nvPr>
        </p:nvGraphicFramePr>
        <p:xfrm>
          <a:off x="68366" y="1296914"/>
          <a:ext cx="9075634" cy="3621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451">
                  <a:extLst>
                    <a:ext uri="{9D8B030D-6E8A-4147-A177-3AD203B41FA5}">
                      <a16:colId xmlns:a16="http://schemas.microsoft.com/office/drawing/2014/main" val="3792541557"/>
                    </a:ext>
                  </a:extLst>
                </a:gridCol>
                <a:gridCol w="1256531">
                  <a:extLst>
                    <a:ext uri="{9D8B030D-6E8A-4147-A177-3AD203B41FA5}">
                      <a16:colId xmlns:a16="http://schemas.microsoft.com/office/drawing/2014/main" val="609395030"/>
                    </a:ext>
                  </a:extLst>
                </a:gridCol>
                <a:gridCol w="1293852">
                  <a:extLst>
                    <a:ext uri="{9D8B030D-6E8A-4147-A177-3AD203B41FA5}">
                      <a16:colId xmlns:a16="http://schemas.microsoft.com/office/drawing/2014/main" val="4028890491"/>
                    </a:ext>
                  </a:extLst>
                </a:gridCol>
                <a:gridCol w="1154357">
                  <a:extLst>
                    <a:ext uri="{9D8B030D-6E8A-4147-A177-3AD203B41FA5}">
                      <a16:colId xmlns:a16="http://schemas.microsoft.com/office/drawing/2014/main" val="456661631"/>
                    </a:ext>
                  </a:extLst>
                </a:gridCol>
                <a:gridCol w="1160879">
                  <a:extLst>
                    <a:ext uri="{9D8B030D-6E8A-4147-A177-3AD203B41FA5}">
                      <a16:colId xmlns:a16="http://schemas.microsoft.com/office/drawing/2014/main" val="1835829541"/>
                    </a:ext>
                  </a:extLst>
                </a:gridCol>
                <a:gridCol w="1334749">
                  <a:extLst>
                    <a:ext uri="{9D8B030D-6E8A-4147-A177-3AD203B41FA5}">
                      <a16:colId xmlns:a16="http://schemas.microsoft.com/office/drawing/2014/main" val="372829885"/>
                    </a:ext>
                  </a:extLst>
                </a:gridCol>
                <a:gridCol w="1273221">
                  <a:extLst>
                    <a:ext uri="{9D8B030D-6E8A-4147-A177-3AD203B41FA5}">
                      <a16:colId xmlns:a16="http://schemas.microsoft.com/office/drawing/2014/main" val="2877512596"/>
                    </a:ext>
                  </a:extLst>
                </a:gridCol>
                <a:gridCol w="474594">
                  <a:extLst>
                    <a:ext uri="{9D8B030D-6E8A-4147-A177-3AD203B41FA5}">
                      <a16:colId xmlns:a16="http://schemas.microsoft.com/office/drawing/2014/main" val="2735745423"/>
                    </a:ext>
                  </a:extLst>
                </a:gridCol>
              </a:tblGrid>
              <a:tr h="451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238D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Стадия 1</a:t>
                      </a:r>
                    </a:p>
                    <a:p>
                      <a:pPr algn="ctr"/>
                      <a:r>
                        <a:rPr lang="ru-RU" sz="900" dirty="0"/>
                        <a:t>10 дней</a:t>
                      </a:r>
                    </a:p>
                  </a:txBody>
                  <a:tcPr>
                    <a:solidFill>
                      <a:srgbClr val="238D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Стадия 2</a:t>
                      </a:r>
                    </a:p>
                    <a:p>
                      <a:pPr algn="ctr"/>
                      <a:r>
                        <a:rPr lang="ru-RU" sz="900" dirty="0"/>
                        <a:t>Не более 2 дней</a:t>
                      </a:r>
                    </a:p>
                  </a:txBody>
                  <a:tcPr>
                    <a:solidFill>
                      <a:srgbClr val="238D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Стадия 3а</a:t>
                      </a:r>
                    </a:p>
                    <a:p>
                      <a:pPr algn="ctr"/>
                      <a:r>
                        <a:rPr lang="ru-RU" sz="900" dirty="0"/>
                        <a:t>Не более 1 дня</a:t>
                      </a:r>
                    </a:p>
                  </a:txBody>
                  <a:tcPr>
                    <a:solidFill>
                      <a:srgbClr val="238D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Стадия 3б</a:t>
                      </a:r>
                    </a:p>
                    <a:p>
                      <a:pPr algn="ctr"/>
                      <a:r>
                        <a:rPr lang="ru-RU" sz="900" dirty="0"/>
                        <a:t>Не более 1 дня</a:t>
                      </a:r>
                    </a:p>
                  </a:txBody>
                  <a:tcPr>
                    <a:solidFill>
                      <a:srgbClr val="238D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Стадия 4</a:t>
                      </a:r>
                    </a:p>
                    <a:p>
                      <a:pPr algn="ctr"/>
                      <a:r>
                        <a:rPr lang="ru-RU" sz="900" dirty="0"/>
                        <a:t>Не более 2 дней</a:t>
                      </a:r>
                    </a:p>
                  </a:txBody>
                  <a:tcPr>
                    <a:solidFill>
                      <a:srgbClr val="238D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Стадия 5</a:t>
                      </a:r>
                    </a:p>
                    <a:p>
                      <a:pPr algn="ctr"/>
                      <a:r>
                        <a:rPr lang="ru-RU" sz="900" dirty="0"/>
                        <a:t>Не ранее 17 дня</a:t>
                      </a:r>
                    </a:p>
                  </a:txBody>
                  <a:tcPr>
                    <a:solidFill>
                      <a:srgbClr val="238D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dirty="0"/>
                    </a:p>
                  </a:txBody>
                  <a:tcPr>
                    <a:solidFill>
                      <a:srgbClr val="238D2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072221"/>
                  </a:ext>
                </a:extLst>
              </a:tr>
              <a:tr h="494837">
                <a:tc>
                  <a:txBody>
                    <a:bodyPr/>
                    <a:lstStyle/>
                    <a:p>
                      <a:r>
                        <a:rPr lang="ru-RU" sz="900" dirty="0"/>
                        <a:t>Характер активности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/>
                        <a:t>покой/отдых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/>
                        <a:t>легкая активность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/>
                        <a:t>увеличение частоты тренировок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/>
                        <a:t>увеличение продолжительности тренировок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/>
                        <a:t>увеличение интенсивности тренировки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/>
                        <a:t>привычная тренировка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Возобновление соревнований</a:t>
                      </a:r>
                    </a:p>
                  </a:txBody>
                  <a:tcPr vert="vert27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470670"/>
                  </a:ext>
                </a:extLst>
              </a:tr>
              <a:tr h="569400">
                <a:tc>
                  <a:txBody>
                    <a:bodyPr/>
                    <a:lstStyle/>
                    <a:p>
                      <a:r>
                        <a:rPr lang="ru-RU" sz="900" dirty="0"/>
                        <a:t>Разрешенные упражнения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/>
                        <a:t>прогулка, повседневная деятельность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/>
                        <a:t>прогулка, легкий бег, </a:t>
                      </a:r>
                      <a:r>
                        <a:rPr lang="ru-RU" sz="800" dirty="0">
                          <a:solidFill>
                            <a:srgbClr val="FF0000"/>
                          </a:solidFill>
                        </a:rPr>
                        <a:t>запрет тренировок на выносливость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/>
                        <a:t>простые упражнения (бег)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/>
                        <a:t>более сложные тренировки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/>
                        <a:t>привычная тренировочная активность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800" dirty="0"/>
                        <a:t>привычная тренировка</a:t>
                      </a:r>
                    </a:p>
                    <a:p>
                      <a:pPr algn="ctr"/>
                      <a:endParaRPr lang="ru-RU" sz="8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505860"/>
                  </a:ext>
                </a:extLst>
              </a:tr>
              <a:tr h="462025">
                <a:tc>
                  <a:txBody>
                    <a:bodyPr/>
                    <a:lstStyle/>
                    <a:p>
                      <a:r>
                        <a:rPr lang="ru-RU" sz="900" dirty="0"/>
                        <a:t>Прирост ЧСС, %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&lt;</a:t>
                      </a:r>
                      <a:r>
                        <a:rPr lang="ru-RU" sz="800" dirty="0"/>
                        <a:t>70%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&lt;</a:t>
                      </a:r>
                      <a:r>
                        <a:rPr lang="ru-RU" sz="800" dirty="0"/>
                        <a:t>80%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&lt;</a:t>
                      </a:r>
                      <a:r>
                        <a:rPr lang="ru-RU" sz="800" dirty="0"/>
                        <a:t>80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&lt;</a:t>
                      </a:r>
                      <a:r>
                        <a:rPr lang="ru-RU" sz="800" dirty="0"/>
                        <a:t>80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/>
                        <a:t>привычная тренировка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261188"/>
                  </a:ext>
                </a:extLst>
              </a:tr>
              <a:tr h="449974">
                <a:tc>
                  <a:txBody>
                    <a:bodyPr/>
                    <a:lstStyle/>
                    <a:p>
                      <a:r>
                        <a:rPr lang="ru-RU" sz="900" dirty="0" err="1"/>
                        <a:t>Продолжитель</a:t>
                      </a:r>
                      <a:endParaRPr lang="ru-RU" sz="900" dirty="0"/>
                    </a:p>
                    <a:p>
                      <a:r>
                        <a:rPr lang="ru-RU" sz="900" dirty="0" err="1"/>
                        <a:t>ность</a:t>
                      </a:r>
                      <a:endParaRPr lang="ru-RU" sz="9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/>
                        <a:t>10 дней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&lt;</a:t>
                      </a:r>
                      <a:r>
                        <a:rPr lang="ru-RU" sz="800" dirty="0"/>
                        <a:t>15 мин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&lt;</a:t>
                      </a:r>
                      <a:r>
                        <a:rPr lang="ru-RU" sz="800" dirty="0"/>
                        <a:t>30 мин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&lt;</a:t>
                      </a:r>
                      <a:r>
                        <a:rPr lang="ru-RU" sz="800" dirty="0"/>
                        <a:t>45мин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&lt;</a:t>
                      </a:r>
                      <a:r>
                        <a:rPr lang="ru-RU" sz="800" dirty="0"/>
                        <a:t>60 мин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/>
                        <a:t>привычная продолжительность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113122"/>
                  </a:ext>
                </a:extLst>
              </a:tr>
              <a:tr h="569400">
                <a:tc>
                  <a:txBody>
                    <a:bodyPr/>
                    <a:lstStyle/>
                    <a:p>
                      <a:r>
                        <a:rPr lang="ru-RU" sz="900" dirty="0"/>
                        <a:t>Цель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/>
                        <a:t>дать время на восстановление, уберечь кардио-респираторную систему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/>
                        <a:t>увеличить ЧСС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/>
                        <a:t>постепенное увеличение нагрузки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/>
                        <a:t>упражнения на координацию/тактические навыки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7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восстановить уверенность и оценить функциональные навыки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800" dirty="0"/>
                        <a:t>привычная тренировка</a:t>
                      </a:r>
                    </a:p>
                    <a:p>
                      <a:pPr algn="ctr"/>
                      <a:endParaRPr lang="ru-RU" sz="8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698599"/>
                  </a:ext>
                </a:extLst>
              </a:tr>
              <a:tr h="547045">
                <a:tc>
                  <a:txBody>
                    <a:bodyPr/>
                    <a:lstStyle/>
                    <a:p>
                      <a:r>
                        <a:rPr lang="ru-RU" sz="900" dirty="0"/>
                        <a:t>Мониторинг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dirty="0"/>
                        <a:t>субъективные симптомы, </a:t>
                      </a:r>
                      <a:r>
                        <a:rPr lang="ru-RU" sz="700" dirty="0" err="1"/>
                        <a:t>чсс</a:t>
                      </a:r>
                      <a:r>
                        <a:rPr lang="ru-RU" sz="700" dirty="0"/>
                        <a:t>, психолог. готовность к возвращению в спорт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700" dirty="0"/>
                        <a:t>субъективные симптомы, </a:t>
                      </a:r>
                      <a:r>
                        <a:rPr lang="ru-RU" sz="700" dirty="0" err="1"/>
                        <a:t>чсс</a:t>
                      </a:r>
                      <a:r>
                        <a:rPr lang="ru-RU" sz="700" dirty="0"/>
                        <a:t>, психолог. готовность к возвращению в спорт</a:t>
                      </a:r>
                    </a:p>
                    <a:p>
                      <a:pPr algn="ctr"/>
                      <a:endParaRPr lang="ru-RU" sz="7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700" dirty="0"/>
                        <a:t>субъективные симптомы, </a:t>
                      </a:r>
                      <a:r>
                        <a:rPr lang="ru-RU" sz="700" dirty="0" err="1"/>
                        <a:t>чсс</a:t>
                      </a:r>
                      <a:r>
                        <a:rPr lang="ru-RU" sz="700" dirty="0"/>
                        <a:t>, психолог. готовность к возвращению в спорт</a:t>
                      </a:r>
                    </a:p>
                    <a:p>
                      <a:pPr algn="ctr"/>
                      <a:endParaRPr lang="ru-RU" sz="7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700" dirty="0"/>
                        <a:t>субъективные симптомы, </a:t>
                      </a:r>
                      <a:r>
                        <a:rPr lang="ru-RU" sz="700" dirty="0" err="1"/>
                        <a:t>чсс</a:t>
                      </a:r>
                      <a:r>
                        <a:rPr lang="ru-RU" sz="700" dirty="0"/>
                        <a:t>, психолог. готовность к возвращению в спорт</a:t>
                      </a:r>
                    </a:p>
                    <a:p>
                      <a:pPr algn="ctr"/>
                      <a:endParaRPr lang="ru-RU" sz="7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700" dirty="0"/>
                        <a:t>субъективные симптомы, </a:t>
                      </a:r>
                      <a:r>
                        <a:rPr lang="ru-RU" sz="700" dirty="0" err="1"/>
                        <a:t>чсс</a:t>
                      </a:r>
                      <a:r>
                        <a:rPr lang="ru-RU" sz="700" dirty="0"/>
                        <a:t>, психолог. готовность к возвращению в спорт</a:t>
                      </a:r>
                    </a:p>
                    <a:p>
                      <a:pPr algn="ctr"/>
                      <a:endParaRPr lang="ru-RU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700" dirty="0"/>
                        <a:t>субъективные симптомы, </a:t>
                      </a:r>
                      <a:r>
                        <a:rPr lang="ru-RU" sz="700" dirty="0" err="1"/>
                        <a:t>чсс</a:t>
                      </a:r>
                      <a:r>
                        <a:rPr lang="ru-RU" sz="700" dirty="0"/>
                        <a:t>, психолог. готовность к возвращению в спорт</a:t>
                      </a:r>
                    </a:p>
                    <a:p>
                      <a:pPr algn="ctr"/>
                      <a:endParaRPr lang="ru-RU" sz="7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097970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6A9DC979-3544-428D-A241-953711B209AD}"/>
              </a:ext>
            </a:extLst>
          </p:cNvPr>
          <p:cNvSpPr txBox="1"/>
          <p:nvPr/>
        </p:nvSpPr>
        <p:spPr>
          <a:xfrm>
            <a:off x="0" y="4876715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Infographic. Graduated return to play guidance following COVID-19 infection. Elliott N, et al. Br J Sports Med October 2020 Vol 54 No 19</a:t>
            </a:r>
            <a:r>
              <a:rPr lang="ru-RU" sz="700" dirty="0"/>
              <a:t>; Центр охраны здоровья детей и подростков, Центр спортивной медицины, Екатеринбург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57B208-35C4-4064-916B-87CE646A9D8F}"/>
              </a:ext>
            </a:extLst>
          </p:cNvPr>
          <p:cNvSpPr txBox="1"/>
          <p:nvPr/>
        </p:nvSpPr>
        <p:spPr>
          <a:xfrm>
            <a:off x="7525612" y="343005"/>
            <a:ext cx="1546438" cy="92333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dirty="0"/>
              <a:t>Если на какой-либо стадии у спортсмена появились симптомы плохого самочувствия, то он должен вернуться к предыдущей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1EB53D-3740-432A-815C-F2FCE52B1291}"/>
              </a:ext>
            </a:extLst>
          </p:cNvPr>
          <p:cNvSpPr txBox="1"/>
          <p:nvPr/>
        </p:nvSpPr>
        <p:spPr>
          <a:xfrm>
            <a:off x="80488" y="349175"/>
            <a:ext cx="1492278" cy="8309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800" dirty="0"/>
              <a:t>При заболеваниях почек, диабете, кардио-респираторной системы может понадобиться дополнительное обследование</a:t>
            </a:r>
          </a:p>
        </p:txBody>
      </p:sp>
    </p:spTree>
    <p:extLst>
      <p:ext uri="{BB962C8B-B14F-4D97-AF65-F5344CB8AC3E}">
        <p14:creationId xmlns:p14="http://schemas.microsoft.com/office/powerpoint/2010/main" val="217009324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318</Words>
  <Application>Microsoft Office PowerPoint</Application>
  <PresentationFormat>Экран (16:9)</PresentationFormat>
  <Paragraphs>65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Simple Light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дней отдыха                        По крайней мере 7 дней                              Исключить лечение                                              Постепенное возвращение                                                                                +                 без симптомов                     +                 например Парацетамол                               =             к физ. активности и спорту</dc:title>
  <dc:creator>Комаристая Юлия Александровна</dc:creator>
  <cp:lastModifiedBy>Комаристая Юлия Александровна</cp:lastModifiedBy>
  <cp:revision>20</cp:revision>
  <cp:lastPrinted>2020-11-03T08:11:16Z</cp:lastPrinted>
  <dcterms:modified xsi:type="dcterms:W3CDTF">2020-11-05T11:58:09Z</dcterms:modified>
</cp:coreProperties>
</file>