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56" r:id="rId2"/>
    <p:sldId id="259" r:id="rId3"/>
    <p:sldId id="261" r:id="rId4"/>
    <p:sldId id="262" r:id="rId5"/>
    <p:sldId id="288" r:id="rId6"/>
    <p:sldId id="266" r:id="rId7"/>
    <p:sldId id="267" r:id="rId8"/>
    <p:sldId id="268" r:id="rId9"/>
    <p:sldId id="269" r:id="rId10"/>
    <p:sldId id="292" r:id="rId11"/>
    <p:sldId id="270" r:id="rId12"/>
    <p:sldId id="271" r:id="rId13"/>
    <p:sldId id="274" r:id="rId14"/>
    <p:sldId id="275" r:id="rId15"/>
    <p:sldId id="278" r:id="rId16"/>
    <p:sldId id="284" r:id="rId17"/>
    <p:sldId id="281" r:id="rId18"/>
    <p:sldId id="285" r:id="rId19"/>
    <p:sldId id="293" r:id="rId20"/>
    <p:sldId id="286" r:id="rId21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597" autoAdjust="0"/>
  </p:normalViewPr>
  <p:slideViewPr>
    <p:cSldViewPr snapToGrid="0">
      <p:cViewPr varScale="1">
        <p:scale>
          <a:sx n="89" d="100"/>
          <a:sy n="89" d="100"/>
        </p:scale>
        <p:origin x="14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759993925819062E-2"/>
          <c:y val="4.5301383913501268E-2"/>
          <c:w val="0.91648001214836183"/>
          <c:h val="0.701866631039522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КСС</c:v>
                </c:pt>
                <c:pt idx="1">
                  <c:v>СЗТ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18580</c:v>
                </c:pt>
                <c:pt idx="1">
                  <c:v>12812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C5-40BC-AF7D-3F3118EA93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2499999999999813E-3"/>
                  <c:y val="3.1250000000000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C5-40BC-AF7D-3F3118EA930A}"/>
                </c:ext>
              </c:extLst>
            </c:dLbl>
            <c:dLbl>
              <c:idx val="1"/>
              <c:layout>
                <c:manualLayout>
                  <c:x val="4.1666666666667048E-3"/>
                  <c:y val="3.1250000000000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DC5-40BC-AF7D-3F3118EA93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КСС</c:v>
                </c:pt>
                <c:pt idx="1">
                  <c:v>СЗТ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18568</c:v>
                </c:pt>
                <c:pt idx="1">
                  <c:v>18677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C5-40BC-AF7D-3F3118EA93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6037632"/>
        <c:axId val="504439992"/>
      </c:barChart>
      <c:catAx>
        <c:axId val="60603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04439992"/>
        <c:crosses val="autoZero"/>
        <c:auto val="1"/>
        <c:lblAlgn val="ctr"/>
        <c:lblOffset val="100"/>
        <c:noMultiLvlLbl val="0"/>
      </c:catAx>
      <c:valAx>
        <c:axId val="504439992"/>
        <c:scaling>
          <c:orientation val="minMax"/>
          <c:min val="2000"/>
        </c:scaling>
        <c:delete val="1"/>
        <c:axPos val="l"/>
        <c:numFmt formatCode="General" sourceLinked="1"/>
        <c:majorTickMark val="none"/>
        <c:minorTickMark val="none"/>
        <c:tickLblPos val="nextTo"/>
        <c:crossAx val="60603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199620525009897E-2"/>
          <c:y val="4.3475365308214511E-2"/>
          <c:w val="0.86760075894998023"/>
          <c:h val="0.670408494158989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Стационарная помощь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402687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04-405B-B474-EC68EA732F8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2499999999999813E-3"/>
                  <c:y val="3.1250000000000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04-405B-B474-EC68EA732F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Стационарная помощь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354815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04-405B-B474-EC68EA732F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6037632"/>
        <c:axId val="504439992"/>
      </c:barChart>
      <c:catAx>
        <c:axId val="60603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04439992"/>
        <c:crosses val="autoZero"/>
        <c:auto val="1"/>
        <c:lblAlgn val="ctr"/>
        <c:lblOffset val="100"/>
        <c:noMultiLvlLbl val="0"/>
      </c:catAx>
      <c:valAx>
        <c:axId val="504439992"/>
        <c:scaling>
          <c:orientation val="minMax"/>
          <c:min val="2000"/>
        </c:scaling>
        <c:delete val="1"/>
        <c:axPos val="l"/>
        <c:numFmt formatCode="General" sourceLinked="1"/>
        <c:majorTickMark val="none"/>
        <c:minorTickMark val="none"/>
        <c:tickLblPos val="nextTo"/>
        <c:crossAx val="60603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8058600169455866"/>
          <c:y val="0.8550228163958753"/>
          <c:w val="0.62980077563019954"/>
          <c:h val="7.6799911493250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199620525009897E-2"/>
          <c:y val="4.3475365308214511E-2"/>
          <c:w val="0.86760075894998023"/>
          <c:h val="0.670408494158989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ВМП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13704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C5-41CA-B3CF-EAA08C1240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2499999999999813E-3"/>
                  <c:y val="3.1250000000000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C5-41CA-B3CF-EAA08C1240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ВМП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12116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C5-41CA-B3CF-EAA08C1240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6037632"/>
        <c:axId val="504439992"/>
      </c:barChart>
      <c:catAx>
        <c:axId val="60603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04439992"/>
        <c:crosses val="autoZero"/>
        <c:auto val="1"/>
        <c:lblAlgn val="ctr"/>
        <c:lblOffset val="100"/>
        <c:noMultiLvlLbl val="0"/>
      </c:catAx>
      <c:valAx>
        <c:axId val="504439992"/>
        <c:scaling>
          <c:orientation val="minMax"/>
          <c:min val="2000"/>
        </c:scaling>
        <c:delete val="1"/>
        <c:axPos val="l"/>
        <c:numFmt formatCode="General" sourceLinked="1"/>
        <c:majorTickMark val="none"/>
        <c:minorTickMark val="none"/>
        <c:tickLblPos val="nextTo"/>
        <c:crossAx val="60603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8961322267524178"/>
          <c:y val="0.85798704561808725"/>
          <c:w val="0.62980077563019954"/>
          <c:h val="7.6799911493250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683478359381376E-2"/>
          <c:y val="0"/>
          <c:w val="0.95720604813017696"/>
          <c:h val="1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57150">
              <a:solidFill>
                <a:srgbClr val="00B05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5.8</c:v>
                </c:pt>
                <c:pt idx="1">
                  <c:v>7.3</c:v>
                </c:pt>
                <c:pt idx="2">
                  <c:v>6.9</c:v>
                </c:pt>
                <c:pt idx="3">
                  <c:v>6.3</c:v>
                </c:pt>
                <c:pt idx="4">
                  <c:v>5.5</c:v>
                </c:pt>
                <c:pt idx="5">
                  <c:v>5.7</c:v>
                </c:pt>
                <c:pt idx="6">
                  <c:v>4.9000000000000004</c:v>
                </c:pt>
                <c:pt idx="7">
                  <c:v>4.5</c:v>
                </c:pt>
                <c:pt idx="8">
                  <c:v>4.7</c:v>
                </c:pt>
                <c:pt idx="9">
                  <c:v>4.5999999999999996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E2-455F-9E0C-FEA4D0C8C1B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2679808"/>
        <c:axId val="33166080"/>
      </c:lineChart>
      <c:catAx>
        <c:axId val="32679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33166080"/>
        <c:crossesAt val="3"/>
        <c:auto val="1"/>
        <c:lblAlgn val="ctr"/>
        <c:lblOffset val="100"/>
        <c:noMultiLvlLbl val="0"/>
      </c:catAx>
      <c:valAx>
        <c:axId val="331660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2679808"/>
        <c:crosses val="autoZero"/>
        <c:crossBetween val="between"/>
      </c:valAx>
      <c:spPr>
        <a:solidFill>
          <a:schemeClr val="tx1">
            <a:alpha val="40000"/>
          </a:schemeClr>
        </a:solidFill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Численность врачей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2019 году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врачей в 2019 году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061-4592-8673-017FE951A7B8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061-4592-8673-017FE951A7B8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061-4592-8673-017FE951A7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Государственные и муниципальные учреждения</c:v>
                </c:pt>
                <c:pt idx="1">
                  <c:v>Федеральные учреждения</c:v>
                </c:pt>
                <c:pt idx="2">
                  <c:v>Частные учреждения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12437</c:v>
                </c:pt>
                <c:pt idx="1">
                  <c:v>614</c:v>
                </c:pt>
                <c:pt idx="2">
                  <c:v>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061-4592-8673-017FE951A7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311058551806079"/>
          <c:y val="0.7177488071319561"/>
          <c:w val="0.7737788289638784"/>
          <c:h val="0.28225119286804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всего</c:v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Лист1!$A$21:$A$22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Лист1!$B$21:$B$22</c:f>
              <c:numCache>
                <c:formatCode>General</c:formatCode>
                <c:ptCount val="2"/>
                <c:pt idx="0">
                  <c:v>9288</c:v>
                </c:pt>
                <c:pt idx="1">
                  <c:v>18393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FE-4204-857D-F26EC86C9F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85601535"/>
        <c:axId val="373121583"/>
      </c:barChart>
      <c:catAx>
        <c:axId val="48560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73121583"/>
        <c:crosses val="autoZero"/>
        <c:auto val="1"/>
        <c:lblAlgn val="ctr"/>
        <c:lblOffset val="100"/>
        <c:noMultiLvlLbl val="0"/>
      </c:catAx>
      <c:valAx>
        <c:axId val="37312158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8560153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DEB31-E1F5-463E-BD09-0939026516A0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9A649-B110-4C2C-89DB-25A178AC3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805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Уважаемые коллеги!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своем докладе я кратко обозначу достигнутые</a:t>
            </a:r>
            <a:r>
              <a:rPr lang="ru-RU" sz="16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цели, трудности </a:t>
            </a:r>
            <a:r>
              <a:rPr lang="ru-RU" sz="16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ru-RU" sz="16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планы по реализации </a:t>
            </a:r>
            <a:r>
              <a:rPr lang="ru-RU" altLang="ko-KR" sz="1600" b="0" dirty="0" smtClean="0">
                <a:latin typeface="+mn-lt"/>
                <a:ea typeface="맑은 고딕" pitchFamily="50" charset="-127"/>
              </a:rPr>
              <a:t>региональной составляющей национальных проектов, определенных Указом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 в условиях распространения в 2020 году новой коронавирусной инфекции.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9A649-B110-4C2C-89DB-25A178AC3E3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858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Даже в непростое время «самоизоляции» в области удалось</a:t>
            </a:r>
            <a:r>
              <a:rPr lang="ru-RU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увеличить на 46% количество пациентов онкологического профиля</a:t>
            </a:r>
            <a:r>
              <a:rPr lang="ru-RU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получивших медицинскую помощь в дневных стационарах</a:t>
            </a:r>
            <a:r>
              <a:rPr lang="ru-RU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сравнении с предыдущим годом.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Объем высокотехнологичной помощи снизился на 11,5%, в</a:t>
            </a:r>
            <a:r>
              <a:rPr lang="ru-RU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федеральных медицинских центрах – почти на 20%. Общий объем стационарной помощи также имеет тенденцию к снижению.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D5786-FE2D-4C8D-A57E-5769ECC0386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078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/>
              <a:t>17 июля Министром</a:t>
            </a:r>
            <a:r>
              <a:rPr lang="ru-RU" sz="1600" baseline="0" dirty="0" smtClean="0"/>
              <a:t> здравоохранения Российской Федерации и Губернатором Свердловской области </a:t>
            </a:r>
            <a:r>
              <a:rPr lang="ru-RU" sz="1600" dirty="0" smtClean="0"/>
              <a:t>открыт центр по лучевой диагностике, что позволило пересматривать результаты обследований пациентов из Екатеринбурга и области врачами-рентгенологами</a:t>
            </a:r>
            <a:r>
              <a:rPr lang="ru-RU" sz="1600" baseline="0" dirty="0" smtClean="0"/>
              <a:t>-</a:t>
            </a:r>
            <a:r>
              <a:rPr lang="ru-RU" sz="1600" dirty="0" smtClean="0"/>
              <a:t>экспертами в области онкологии.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/>
              <a:t>Аналогичный </a:t>
            </a:r>
            <a:r>
              <a:rPr lang="ru-RU" sz="1600" dirty="0" err="1" smtClean="0"/>
              <a:t>референсный</a:t>
            </a:r>
            <a:r>
              <a:rPr lang="ru-RU" sz="1600" dirty="0" smtClean="0"/>
              <a:t> центр будет организован по </a:t>
            </a:r>
            <a:r>
              <a:rPr lang="ru-RU" sz="1600" dirty="0" err="1" smtClean="0"/>
              <a:t>патоморфологии</a:t>
            </a:r>
            <a:r>
              <a:rPr lang="ru-RU" sz="1600" dirty="0" smtClean="0"/>
              <a:t> после создания</a:t>
            </a:r>
            <a:r>
              <a:rPr lang="ru-RU" sz="1600" baseline="0" dirty="0" smtClean="0"/>
              <a:t> системы сканирования, пересылки и </a:t>
            </a:r>
            <a:r>
              <a:rPr lang="ru-RU" sz="1600" dirty="0" smtClean="0"/>
              <a:t>доступа к централизованному электронному архиву препаратов.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D5786-FE2D-4C8D-A57E-5769ECC0386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389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/>
              <a:t>Для своевременной диагностики новообразований, основанной на принципах </a:t>
            </a:r>
            <a:r>
              <a:rPr lang="ru-RU" sz="1600" dirty="0" err="1" smtClean="0"/>
              <a:t>мультидисциплинарного</a:t>
            </a:r>
            <a:r>
              <a:rPr lang="ru-RU" sz="1600" dirty="0" smtClean="0"/>
              <a:t> подхода и преемственности, на базе 20 медицинских организаций города Екатеринбурга и Свердловской области организуются специальные центры амбулаторной онкологической помощи.</a:t>
            </a:r>
          </a:p>
          <a:p>
            <a:r>
              <a:rPr lang="ru-RU" sz="1600" dirty="0" smtClean="0"/>
              <a:t>Организация центров амбулаторной онкологической помощи предусматривает изменение приказов по маршрутизации, в том числе отработку</a:t>
            </a:r>
            <a:r>
              <a:rPr lang="ru-RU" sz="1600" baseline="0" dirty="0" smtClean="0"/>
              <a:t> </a:t>
            </a:r>
            <a:r>
              <a:rPr lang="ru-RU" sz="1600" dirty="0" smtClean="0"/>
              <a:t>направлений пациентов из территорий в межмуниципальные центры и центры амбулаторной</a:t>
            </a:r>
            <a:r>
              <a:rPr lang="ru-RU" sz="1600" baseline="0" dirty="0" smtClean="0"/>
              <a:t> онкологической помощи</a:t>
            </a:r>
            <a:r>
              <a:rPr lang="ru-RU" sz="1600" dirty="0" smtClean="0"/>
              <a:t> для проведения адекватной химиотерапии.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/>
              <a:t>В конце 2019 года открыты</a:t>
            </a:r>
            <a:r>
              <a:rPr lang="ru-RU" sz="1600" baseline="0" dirty="0" smtClean="0"/>
              <a:t> 2 центра в </a:t>
            </a:r>
            <a:r>
              <a:rPr lang="ru-RU" sz="1600" dirty="0" smtClean="0"/>
              <a:t>Верхней Пышме</a:t>
            </a:r>
            <a:r>
              <a:rPr lang="ru-RU" sz="1600" baseline="0" dirty="0" smtClean="0"/>
              <a:t> и Асбесте. </a:t>
            </a:r>
            <a:r>
              <a:rPr lang="ru-RU" sz="1600" dirty="0" smtClean="0"/>
              <a:t>В 2020 году будут открыты центры в Нижнем Тагиле, Каменск-Уральском,</a:t>
            </a:r>
            <a:r>
              <a:rPr lang="ru-RU" sz="1600" baseline="0" dirty="0" smtClean="0"/>
              <a:t> а также 2 центра в </a:t>
            </a:r>
            <a:r>
              <a:rPr lang="ru-RU" sz="1600" dirty="0" smtClean="0"/>
              <a:t>Екатеринбурге.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/>
              <a:t>С целью охвата населения отдаленных</a:t>
            </a:r>
            <a:r>
              <a:rPr lang="ru-RU" sz="1600" baseline="0" dirty="0" smtClean="0"/>
              <a:t> территорий онкологической помощью с 2020 года в области работает мобильный комплекс </a:t>
            </a:r>
            <a:r>
              <a:rPr lang="ru-RU" sz="1600" dirty="0" smtClean="0"/>
              <a:t>«</a:t>
            </a:r>
            <a:r>
              <a:rPr lang="ru-RU" sz="1600" dirty="0" err="1" smtClean="0"/>
              <a:t>Онкопатруль</a:t>
            </a:r>
            <a:r>
              <a:rPr lang="ru-RU" sz="1600" dirty="0" smtClean="0"/>
              <a:t>».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7F25B-D97E-4F94-BEE2-8925F27449E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402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Целью регионального проекта «Развитие детского здравоохранения, включая создание современной инфраструктуры оказания медицинской помощи детям Свердловской области» является снижение младенческой смертности до 4 случаев на 1000 родившихся живыми к 2024 году.</a:t>
            </a:r>
            <a:endParaRPr lang="ru-RU" sz="1600" dirty="0" smtClean="0"/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снижения детской и младенческой смертности </a:t>
            </a:r>
            <a:r>
              <a:rPr lang="ru-RU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принимаются меры по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широкому использованию телемедицинских консультаций специалистами учреждений второго</a:t>
            </a:r>
            <a:r>
              <a:rPr lang="ru-RU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третьего уровней;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совершенствованию работы 3 реанимационно-консультативных детских центров на базе Территориального центра медицины катастроф</a:t>
            </a:r>
            <a:r>
              <a:rPr lang="ru-RU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Екатеринбурге, Нижнем Тагиле и Краснотурьинске, 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том числе с использованием санитарной авиации</a:t>
            </a:r>
            <a:r>
              <a:rPr lang="ru-RU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совершенствованию работы  реанимационно-консультативного</a:t>
            </a:r>
            <a:r>
              <a:rPr lang="ru-RU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центра 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новорожденных на базе Областной детской клинической больницы;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ведению</a:t>
            </a:r>
            <a:r>
              <a:rPr lang="ru-RU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мониторинга в режиме реального времени каждого ребенка, поступившего в реанимационные отделения медицинских организаций.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CEED3-4DCD-4A0B-9EEA-514DCE4436B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504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целях дооснащения детских поликлиник оборудованием приобретено оборудование </a:t>
            </a:r>
            <a:r>
              <a:rPr lang="ru-RU" sz="16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(электрокардиографы, рентген системы, офтальмологические</a:t>
            </a:r>
            <a:r>
              <a:rPr lang="ru-RU" sz="16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комплексы, дефибрилляторы, </a:t>
            </a:r>
            <a:r>
              <a:rPr lang="ru-RU" sz="16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системы для ультразвуковой диагностики и для лор-осмотра). </a:t>
            </a:r>
          </a:p>
          <a:p>
            <a:pPr lvl="0"/>
            <a:r>
              <a:rPr lang="ru-RU" sz="16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Завершено строительство детской поликлиники на 170 посещений в смену с дневным стационаром на 15 коек в городе Красноуфимске Свердловской области. Ведется подготовка проектно-сметной документации для строительства детской поликлиники «Кировградская ЦГБ».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D5786-FE2D-4C8D-A57E-5769ECC0386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2650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0" dirty="0" smtClean="0">
                <a:solidFill>
                  <a:schemeClr val="accent6">
                    <a:lumMod val="50000"/>
                  </a:schemeClr>
                </a:solidFill>
              </a:rPr>
              <a:t>Ключевая задача проекта «Медицинские кадры»</a:t>
            </a:r>
            <a:r>
              <a:rPr lang="ru-RU" sz="1600" b="0" baseline="0" dirty="0" smtClean="0">
                <a:solidFill>
                  <a:schemeClr val="accent6">
                    <a:lumMod val="50000"/>
                  </a:schemeClr>
                </a:solidFill>
              </a:rPr>
              <a:t> в Свердловской области</a:t>
            </a:r>
            <a:r>
              <a:rPr lang="ru-RU" sz="1600" b="0" dirty="0" smtClean="0">
                <a:solidFill>
                  <a:schemeClr val="accent6">
                    <a:lumMod val="50000"/>
                  </a:schemeClr>
                </a:solidFill>
              </a:rPr>
              <a:t> –</a:t>
            </a:r>
            <a:r>
              <a:rPr lang="ru-RU" sz="1600" b="0" baseline="0" dirty="0" smtClean="0">
                <a:solidFill>
                  <a:schemeClr val="accent6">
                    <a:lumMod val="50000"/>
                  </a:schemeClr>
                </a:solidFill>
              </a:rPr>
              <a:t> это увеличение обеспеченности медицинскими работниками на 8,3% к 2024 году относительно базового значения 2017 года. </a:t>
            </a:r>
            <a:endParaRPr lang="ru-RU" sz="1600" b="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defTabSz="914288">
              <a:defRPr/>
            </a:pPr>
            <a:r>
              <a:rPr lang="ru-RU" altLang="ru-RU" sz="1600" dirty="0" smtClean="0">
                <a:cs typeface="Times New Roman" pitchFamily="18" charset="0"/>
              </a:rPr>
              <a:t>Сохранению и привлечению медицинских кадров способствуют меры социальной поддержки: предоставление служебного жилья, по поручению Президента РФ медицинским работникам первичного звена после 10 лет работы жилье будет передаваться в собственность, с 2018 года осуществляется выдача жилищных сертификатов на приобретение или строительство жилья, также  компенсируется аренда жилья медицинских работников. </a:t>
            </a:r>
          </a:p>
          <a:p>
            <a:pPr defTabSz="914288">
              <a:defRPr/>
            </a:pPr>
            <a:r>
              <a:rPr lang="ru-RU" altLang="ru-RU" sz="1600" dirty="0" smtClean="0">
                <a:cs typeface="Times New Roman" pitchFamily="18" charset="0"/>
              </a:rPr>
              <a:t>Продолжается реализация программ «Земский доктор», «Земский фельдшер», в 2020 году произошли изменения: в отдаленных и труднодоступных территориях выплата предоставляется врачам </a:t>
            </a:r>
            <a:r>
              <a:rPr lang="ru-RU" altLang="ru-RU" sz="1600" dirty="0" smtClean="0">
                <a:solidFill>
                  <a:srgbClr val="FF0000"/>
                </a:solidFill>
                <a:cs typeface="Times New Roman" pitchFamily="18" charset="0"/>
              </a:rPr>
              <a:t>1,5 млн. руб., и фельдшерам ФАП и скорой медицинской помощи 750 тыс. руб. </a:t>
            </a:r>
          </a:p>
          <a:p>
            <a:pPr defTabSz="914288">
              <a:defRPr/>
            </a:pPr>
            <a:r>
              <a:rPr lang="ru-RU" altLang="ru-RU" sz="1600" dirty="0" smtClean="0">
                <a:solidFill>
                  <a:srgbClr val="FF0000"/>
                </a:solidFill>
                <a:cs typeface="Times New Roman" pitchFamily="18" charset="0"/>
              </a:rPr>
              <a:t>В 2020 году по исполнения национального</a:t>
            </a:r>
            <a:r>
              <a:rPr lang="ru-RU" altLang="ru-RU" sz="1600" baseline="0" dirty="0" smtClean="0">
                <a:solidFill>
                  <a:srgbClr val="FF0000"/>
                </a:solidFill>
                <a:cs typeface="Times New Roman" pitchFamily="18" charset="0"/>
              </a:rPr>
              <a:t> проекта «медицинские кадры» сохраняются риски </a:t>
            </a:r>
            <a:r>
              <a:rPr lang="ru-RU" altLang="ru-RU" sz="1600" baseline="0" dirty="0" err="1" smtClean="0">
                <a:solidFill>
                  <a:srgbClr val="FF0000"/>
                </a:solidFill>
                <a:cs typeface="Times New Roman" pitchFamily="18" charset="0"/>
              </a:rPr>
              <a:t>недостижения</a:t>
            </a:r>
            <a:r>
              <a:rPr lang="ru-RU" altLang="ru-RU" sz="1600" baseline="0" dirty="0" smtClean="0">
                <a:solidFill>
                  <a:srgbClr val="FF0000"/>
                </a:solidFill>
                <a:cs typeface="Times New Roman" pitchFamily="18" charset="0"/>
              </a:rPr>
              <a:t> целевых показателей по обеспеченности и укомплектованности медицинскими кадрами. Это связано в первую очередь с возрастным составом среднего медицинского персонала, который не может оказывать медицинскую помощи пациентам с новой коронавирусной инфекцией (старше 65 лет), в связи с чем осуществляется 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временные переводы</a:t>
            </a:r>
            <a:r>
              <a:rPr lang="ru-RU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другую работу или в отпуск. Также возрастной состав медицинских работников не всегда готов к 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переходу на систему аккредитации и непрерывного медицинского образования, утвержденную федеральными нормативами. </a:t>
            </a:r>
            <a:endParaRPr lang="ru-RU" altLang="ru-RU" sz="1600" dirty="0" smtClean="0"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D5786-FE2D-4C8D-A57E-5769ECC0386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796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перепрофилированных учреждениях нормативная потребность во врачах составляет 1108 специалистов. В наличии в данных учреждениях имеется 1116 врачей. Закрытие дефицита до 100% обеспечено за счет: </a:t>
            </a:r>
          </a:p>
          <a:p>
            <a:pPr fontAlgn="base"/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перераспределения – 356 человек;</a:t>
            </a:r>
          </a:p>
          <a:p>
            <a:pPr fontAlgn="base"/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командирования из других медицинских организаций – 17 человек;</a:t>
            </a:r>
          </a:p>
          <a:p>
            <a:pPr fontAlgn="base"/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привлечения для работы ординаторов –69</a:t>
            </a:r>
            <a:r>
              <a:rPr lang="ru-RU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человек;</a:t>
            </a:r>
          </a:p>
          <a:p>
            <a:pPr fontAlgn="base"/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привлечения для работы специалистов из числа профессорско-преподавательского состава – 1</a:t>
            </a:r>
            <a:r>
              <a:rPr lang="ru-RU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человек;  </a:t>
            </a:r>
          </a:p>
          <a:p>
            <a:pPr fontAlgn="base"/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дополнительного обучения – 98 человек.</a:t>
            </a:r>
          </a:p>
          <a:p>
            <a:pPr fontAlgn="base"/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Резерв врачей составляет, добровольно изъявивших желание работать с новой 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коронавируской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инфекцией, составляет 8 человек. </a:t>
            </a:r>
          </a:p>
          <a:p>
            <a:pPr fontAlgn="base"/>
            <a:endParaRPr lang="ru-RU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Нормативная потребность в средних медицинских работниках составляет 1782 человека. В наличии в данных учреждениях имеется 1850 человек. Закрытие дефицита до 100% обеспечено за счет: </a:t>
            </a:r>
          </a:p>
          <a:p>
            <a:pPr fontAlgn="base"/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перераспределения – 371 человек;</a:t>
            </a:r>
          </a:p>
          <a:p>
            <a:pPr fontAlgn="base"/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командирования из других медицинских организаций – 52 человека;</a:t>
            </a:r>
          </a:p>
          <a:p>
            <a:pPr fontAlgn="base"/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привлечения для работы студентов 4-6 курсов – 60 человек, заключаются трудовые договоры;</a:t>
            </a:r>
          </a:p>
          <a:p>
            <a:pPr fontAlgn="base"/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дополнительного обучения – 144 человека;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Резерв средних медицинских работников составляет 68 человек.</a:t>
            </a:r>
            <a:endParaRPr lang="ru-RU" sz="1600" dirty="0" smtClean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</a:t>
            </a:r>
            <a:r>
              <a:rPr lang="ru-RU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средние медицинские работники и врачи прошли образовательные модули по оказанию помощь пациентам с 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На базе Уральского государственного медицинского университета организованы 36-часовые курсы для перераспределения врачей различных специальностей для работы под присмотром врачей-анестезиологов-реаниматологов и врачей-инфекционистов. В настоящее время обучено 1013 человек. Дополнительно направлены списки на обучение 162 человека.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9A649-B110-4C2C-89DB-25A178AC3E3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348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рамках </a:t>
            </a:r>
            <a:r>
              <a:rPr lang="ru-RU" sz="16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регионального проекта «Создание единого цифрового контура здравоохранения» к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2022 году в Свердловской области должна быть создана полноценная отраслевая информационная система, соответствующая единым жёстким критериям, с подключением всех медицинских организаций к региональному фрагменту федеральной информационной системы, с ведением всей медицинской документации в электронном виде.</a:t>
            </a:r>
            <a:endParaRPr lang="ru-RU" sz="16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D5786-FE2D-4C8D-A57E-5769ECC0386D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4453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Особую актуальность приобрели </a:t>
            </a:r>
            <a:r>
              <a:rPr lang="ru-RU" sz="16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дистанционные, бесконтактные методы взаимодействия между врачами и пациентами. 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Благодаря развитию системы телемедицинских консультаций в Свердловской области пациенты 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ежедневно </a:t>
            </a:r>
            <a:r>
              <a:rPr lang="ru-RU" sz="16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имеют возможность получить консультацию специализированного медицинского учреждения как по системе «врач-врач», так и по системе «врач-пациент». 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6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 количества телемедицинских консультаций по всем профилям медицинской помощи составил 40%, а по онкологии – 55%. 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Информационная система позволяет </a:t>
            </a:r>
            <a:r>
              <a:rPr lang="ru-RU" sz="16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передавать оцифрованные медицинские документы, а единая точка интеграции позволяет проводить телемедицинские консультации по федеральным системам, таким как 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«Федеральная телемедицинская система </a:t>
            </a:r>
            <a:r>
              <a:rPr lang="ru-RU" sz="16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Минздрава 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России», «Федеральные телемедицинские консультативные центры» </a:t>
            </a:r>
            <a:r>
              <a:rPr lang="ru-RU" sz="16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другие.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D5786-FE2D-4C8D-A57E-5769ECC0386D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434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Целью регионального проекта «Развитие экспорта медицинских услуг в Свердловской области» является увеличение объема экспорта медицинских услуг не менее чем в четыре раза по сравнению с 2017 годом.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соответствии с паспортом регионального проекта «Развитие экспорта медицинских услуг Свердловской области» во 2 квартале достигнуты плановые значения на 100%.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9A649-B110-4C2C-89DB-25A178AC3E3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74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latin typeface="+mn-lt"/>
              </a:rPr>
              <a:t>Региональные проекты в рамках Национального проекта «Здравоохранение» представлены на слайде.</a:t>
            </a:r>
            <a:endParaRPr lang="ru-RU" sz="16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9A649-B110-4C2C-89DB-25A178AC3E3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6381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 smtClean="0"/>
              <a:t>Доклад окончен.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9A649-B110-4C2C-89DB-25A178AC3E3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041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dirty="0" smtClean="0"/>
              <a:t>Целевые показатели регионального</a:t>
            </a:r>
            <a:r>
              <a:rPr lang="ru-RU" sz="1500" baseline="0" dirty="0" smtClean="0"/>
              <a:t> проекта </a:t>
            </a:r>
            <a:r>
              <a:rPr lang="ru-RU" sz="15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«Развитие первичной медико-санитарной помощи» представлены на слайде, они оценивают</a:t>
            </a:r>
            <a:r>
              <a:rPr lang="ru-RU" sz="1500" baseline="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эффективность внедрения дистанционной записи к врачу, внедрения технологии «новой модели медицинской организации», охват профилактическими осмотрами.</a:t>
            </a:r>
            <a:r>
              <a:rPr lang="ru-RU" sz="15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соответствии с постановлением Правительства Российской Федерации от 03 апреля 2020 г. № 432 и приказом Министерства здравоохранения Российской Федерации от 19.03.2020 № 198н  профилактические медицинские осмотры временно приостановлены до 31.12.2020, в связи с чем существует риск </a:t>
            </a:r>
            <a:r>
              <a:rPr lang="ru-RU" sz="15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недостижения</a:t>
            </a:r>
            <a:r>
              <a:rPr lang="ru-RU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показателя «</a:t>
            </a:r>
            <a:r>
              <a:rPr lang="ru-RU" sz="15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Число граждан, прошедших профилактические осмотры».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Дистанционная запись к врачу поступательно</a:t>
            </a:r>
            <a:r>
              <a:rPr lang="ru-RU" sz="15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растет, целевой показатель к концу года будет достигнут.</a:t>
            </a:r>
            <a:endParaRPr lang="ru-RU" sz="1500" b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9A649-B110-4C2C-89DB-25A178AC3E3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685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/>
              <a:t>Проект</a:t>
            </a:r>
            <a:r>
              <a:rPr lang="ru-RU" sz="1600" baseline="0" dirty="0" smtClean="0"/>
              <a:t> </a:t>
            </a: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«Развитие первичной медико-санитарной помощи» предусматривает</a:t>
            </a:r>
            <a:r>
              <a:rPr lang="ru-RU" sz="1600" baseline="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также развитие института страховых представителей с целью урегулирования вопросов, возникающих у пациентов при получении медицинской помощи.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связи с приостановление</a:t>
            </a:r>
            <a:r>
              <a:rPr lang="ru-RU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медицинских осмотров, диспансеризации, отвлечения врачей на работу в инфекционных госпиталях сократилось количество выездов мобильных бригад, достижение данного показателя зависит от развития эпидемической ситуации.   </a:t>
            </a:r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9A649-B110-4C2C-89DB-25A178AC3E3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449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b="0" kern="1200" dirty="0" smtClean="0">
                <a:solidFill>
                  <a:schemeClr val="tx1"/>
                </a:solidFill>
                <a:effectLst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 начала</a:t>
            </a:r>
            <a:r>
              <a:rPr lang="ru-RU" sz="1600" b="0" kern="1200" baseline="0" dirty="0" smtClean="0">
                <a:solidFill>
                  <a:schemeClr val="tx1"/>
                </a:solidFill>
                <a:effectLst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эпидемии </a:t>
            </a:r>
            <a:r>
              <a:rPr lang="ru-RU" sz="1600" b="0" kern="1200" baseline="0" dirty="0" smtClean="0">
                <a:solidFill>
                  <a:schemeClr val="tx1"/>
                </a:solidFill>
                <a:effectLst/>
                <a:latin typeface="+mn-lt"/>
                <a:ea typeface="Liberation Serif" panose="02020603050405020304" pitchFamily="18" charset="0"/>
                <a:cs typeface="Liberation Serif" panose="02020603050405020304" pitchFamily="18" charset="0"/>
              </a:rPr>
              <a:t>волонтеры принимали активное участие в выездной профилактической работе в муниципальные образования Свердловской области. </a:t>
            </a:r>
            <a:r>
              <a:rPr lang="ru-RU" sz="1600" b="0" kern="1200" dirty="0" smtClean="0">
                <a:solidFill>
                  <a:schemeClr val="tx1"/>
                </a:solidFill>
                <a:effectLst/>
                <a:latin typeface="+mn-lt"/>
                <a:ea typeface="Liberation Serif" panose="02020603050405020304" pitchFamily="18" charset="0"/>
                <a:cs typeface="Liberation Serif" panose="02020603050405020304" pitchFamily="18" charset="0"/>
              </a:rPr>
              <a:t>В настоящее время 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739 волонтеров медицинского колледжа и 253 добровольца УГМУ осуществляют помощь жителям</a:t>
            </a:r>
            <a:r>
              <a:rPr lang="ru-RU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находящимся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условиях самоизоляции. С начала работы волонтерской</a:t>
            </a:r>
            <a:r>
              <a:rPr lang="ru-RU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«горячей телефонной линии» 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поступило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40527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телефонных звонков. Выполнено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7074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заявки</a:t>
            </a:r>
            <a:r>
              <a:rPr lang="ru-RU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обеспечение продуктами питания, средствами личной гигиены, медикаментами.</a:t>
            </a:r>
            <a:endParaRPr lang="ru-RU" sz="1600" b="0" kern="1200" dirty="0" smtClean="0">
              <a:solidFill>
                <a:schemeClr val="tx1"/>
              </a:solidFill>
              <a:effectLst/>
              <a:latin typeface="+mn-lt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D5786-FE2D-4C8D-A57E-5769ECC0386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64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/>
              <a:t>Реализация мероприятий регионального</a:t>
            </a:r>
            <a:r>
              <a:rPr lang="ru-RU" sz="1600" baseline="0" dirty="0" smtClean="0"/>
              <a:t> проекта «Борьба с сердечно-сосудистыми заболеваниями» 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позволила в 2019 году в два раза увеличить объём 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рентгеноэндоваскулярных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вмешательств. Как следствие,</a:t>
            </a:r>
            <a:r>
              <a:rPr lang="ru-RU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повышения уровня оснащенности, подготовки кадров, четкой маршрутизации пациентов в специализированные отделения, в 2019 году снизились показатели летальности от инфарктов миокарда и инсультов головного мозга. 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2020 году часть отделений и врачей сосудистых отделений были задействованы в оказании помощи больным новой коронавирусной инфекцией. Кроме того в условиях аномально жаркой погоды в летний сезон 2020 года количество случаев смерти от инфаркта миокарда увеличилось.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9A649-B110-4C2C-89DB-25A178AC3E3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15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/>
              <a:t>С целью повышения доступности населению специализированной медицинской помощи в области организовано 22 первичных сосудистых отделения и 1 региональный сосудистый центр. Для жителей Западного управленческого округа (Красноуфимск) и Горнозаводского управленческого округа (Верхняя Пышма) в 2019 году организованы сосудистые отделения, которые оснащены ангиографами, для станций скорой помощи закуплены </a:t>
            </a:r>
            <a:r>
              <a:rPr lang="ru-RU" sz="1600" baseline="0" dirty="0" err="1" smtClean="0"/>
              <a:t>реанимобили</a:t>
            </a:r>
            <a:r>
              <a:rPr lang="ru-RU" sz="1600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/>
              <a:t>В 2020 году в рамках реализации национального проекта в Южном (Асбест и Сысерть) и Восточном (Артемовский) управленческих округах проведено оснащение еще двух первичных сосудистых отделений.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9A649-B110-4C2C-89DB-25A178AC3E3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140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Целью регионального проекта «Борьба с онкологическими заболеваниями» является снижение смертности от новообразований до 208,9 случая на 100 тысяч населения к 2024 году, путем совершенствования оказания первичной, специализированной, в том числе высокотехнологичной, медицинской помощи пациентам онкологического профиля, повышения доступности и качества медицинской помощи на всех этапах ее оказания, а также профилактики заболеваемости.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9A649-B110-4C2C-89DB-25A178AC3E3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526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снижения показателя смертности от злокачественных новообразований, в том числе одногодичной смертности, а также увеличения количества пациентов, состоящих на диспансерном учете 5 и более лет, в 2019 году реализовывались мероприятия, направленные на активное выявление злокачественных новообразований на ранних стадиях. В 2020 году в связи с приостановкой профилактических осмотров и диспансеризации выявление новых случаев новообразований</a:t>
            </a:r>
            <a:r>
              <a:rPr lang="ru-RU" sz="15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замедлилось. </a:t>
            </a:r>
            <a:endParaRPr lang="ru-RU" sz="15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9A649-B110-4C2C-89DB-25A178AC3E3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177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3A5B-53F1-4DCF-B76A-4A73B3E03D4D}" type="datetime1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9252-335B-43E1-913D-8AD013FD6E6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104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5F6F-43F3-4604-B6A8-4C65410ED928}" type="datetime1">
              <a:rPr lang="ru-RU" smtClean="0"/>
              <a:t>14.09.2020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9252-335B-43E1-913D-8AD013FD6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390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46E1-1D40-49D9-8612-DAF22AA65B60}" type="datetime1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9252-335B-43E1-913D-8AD013FD6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753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23C7F-B576-41E7-8C93-C677A3BB7D6D}" type="datetime1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9252-335B-43E1-913D-8AD013FD6E6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3821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3B02-CA86-4F62-9DE2-82E688497A69}" type="datetime1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9252-335B-43E1-913D-8AD013FD6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372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F0EB-4FE8-4CBD-B263-3F7C9395E6EF}" type="datetime1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9252-335B-43E1-913D-8AD013FD6E6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29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982C-BAB2-4692-B1D3-E673EF5029D3}" type="datetime1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9252-335B-43E1-913D-8AD013FD6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17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E626-8921-4D60-B48F-21BA76C1524E}" type="datetime1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9252-335B-43E1-913D-8AD013FD6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365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A7EEB-DC77-4680-A428-40A92C5A660C}" type="datetime1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9252-335B-43E1-913D-8AD013FD6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551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95" y="6377946"/>
            <a:ext cx="3901439" cy="3323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6"/>
            <a:ext cx="2804160" cy="3323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33" b="1" i="0">
                <a:solidFill>
                  <a:srgbClr val="5B5B5B"/>
                </a:solidFill>
                <a:latin typeface="Meiryo UI"/>
                <a:cs typeface="Meiryo UI"/>
              </a:defRPr>
            </a:lvl1pPr>
          </a:lstStyle>
          <a:p>
            <a:pPr marL="77623"/>
            <a:fld id="{81D60167-4931-47E6-BA6A-407CBD079E47}" type="slidenum">
              <a:rPr lang="ru-RU" smtClean="0"/>
              <a:pPr marL="77623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704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AF2A-49D9-48B3-A15A-3932CC220AB4}" type="datetime1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9252-335B-43E1-913D-8AD013FD6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69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8206-D6E2-4549-9A66-F93BD5772584}" type="datetime1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9252-335B-43E1-913D-8AD013FD6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52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D1585-27CF-426B-9103-3F0D85DA6384}" type="datetime1">
              <a:rPr lang="ru-RU" smtClean="0"/>
              <a:t>14.09.2020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9252-335B-43E1-913D-8AD013FD6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436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4209-27EA-4AA8-8DB9-AF1DBD9B05C7}" type="datetime1">
              <a:rPr lang="ru-RU" smtClean="0"/>
              <a:t>14.09.2020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9252-335B-43E1-913D-8AD013FD6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671A-8C2E-4540-BB08-A6808C0AE61C}" type="datetime1">
              <a:rPr lang="ru-RU" smtClean="0"/>
              <a:t>14.09.2020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9252-335B-43E1-913D-8AD013FD6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615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E135-46E3-426F-9DC4-A38D5DC57501}" type="datetime1">
              <a:rPr lang="ru-RU" smtClean="0"/>
              <a:t>14.09.2020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9252-335B-43E1-913D-8AD013FD6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565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E790-5CBB-4DF1-8B1B-0A6ADCAB2C01}" type="datetime1">
              <a:rPr lang="ru-RU" smtClean="0"/>
              <a:t>14.09.2020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9252-335B-43E1-913D-8AD013FD6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834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C061-CD76-455B-BC21-9620ACCD20C2}" type="datetime1">
              <a:rPr lang="ru-RU" smtClean="0"/>
              <a:t>14.09.2020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9252-335B-43E1-913D-8AD013FD6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908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5A4C01-2DF5-4578-BC60-B2FFC11A1D73}" type="datetime1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3A19252-335B-43E1-913D-8AD013FD6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9508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4.jpeg"/><Relationship Id="rId5" Type="http://schemas.openxmlformats.org/officeDocument/2006/relationships/image" Target="../media/image17.png"/><Relationship Id="rId10" Type="http://schemas.openxmlformats.org/officeDocument/2006/relationships/image" Target="../media/image5.jpeg"/><Relationship Id="rId4" Type="http://schemas.openxmlformats.org/officeDocument/2006/relationships/image" Target="../media/image16.jfif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chart" Target="../charts/chart4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0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32.png"/><Relationship Id="rId4" Type="http://schemas.openxmlformats.org/officeDocument/2006/relationships/image" Target="../media/image31.jpg"/><Relationship Id="rId9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project management medical ic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8"/>
          <a:stretch/>
        </p:blipFill>
        <p:spPr bwMode="auto">
          <a:xfrm>
            <a:off x="0" y="1447042"/>
            <a:ext cx="12194850" cy="362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50" y="2434656"/>
            <a:ext cx="12192000" cy="1384995"/>
          </a:xfrm>
          <a:prstGeom prst="rect">
            <a:avLst/>
          </a:prstGeom>
          <a:solidFill>
            <a:schemeClr val="tx2">
              <a:lumMod val="20000"/>
              <a:lumOff val="80000"/>
              <a:alpha val="92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региональных проектов национального проекта «Здравоохранение» в условиях распространения новой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коронавирусной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инфекции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59" y="205907"/>
            <a:ext cx="1389636" cy="8991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04087" y="367170"/>
            <a:ext cx="6882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ЗДРАВООХРАНЕНИЯ СВЕРДЛОВСКОЙ ОБЛАСТИ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0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E3E655-26B9-4A6E-AA74-6A268AE3651D}"/>
              </a:ext>
            </a:extLst>
          </p:cNvPr>
          <p:cNvSpPr txBox="1"/>
          <p:nvPr/>
        </p:nvSpPr>
        <p:spPr>
          <a:xfrm>
            <a:off x="985211" y="341585"/>
            <a:ext cx="1089198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 algn="ctr">
              <a:defRPr sz="24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2667"/>
              </a:lnSpc>
            </a:pPr>
            <a:r>
              <a:rPr lang="ru-RU" sz="2667" dirty="0"/>
              <a:t>О восстановлении плановой медицинской помощи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239648EA-0198-4A18-BAE6-1D06F1587D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4376991"/>
              </p:ext>
            </p:extLst>
          </p:nvPr>
        </p:nvGraphicFramePr>
        <p:xfrm>
          <a:off x="7293283" y="2258895"/>
          <a:ext cx="4460409" cy="4111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F89099F-3F59-4CDA-ACA6-DC4E4B80B133}"/>
              </a:ext>
            </a:extLst>
          </p:cNvPr>
          <p:cNvSpPr txBox="1"/>
          <p:nvPr/>
        </p:nvSpPr>
        <p:spPr>
          <a:xfrm>
            <a:off x="2985390" y="1037313"/>
            <a:ext cx="6421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госпитализаций пациентов </a:t>
            </a:r>
          </a:p>
          <a:p>
            <a:pPr algn="ctr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январе-мае 2019 и 2020 годов, случаев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1016" y="3698600"/>
            <a:ext cx="16985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КСС – в условиях круглосуточного стационара</a:t>
            </a:r>
          </a:p>
          <a:p>
            <a:endParaRPr lang="ru-RU" sz="1400" i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СЗТ – в условиях дневного стационара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239648EA-0198-4A18-BAE6-1D06F1587D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1689638"/>
              </p:ext>
            </p:extLst>
          </p:nvPr>
        </p:nvGraphicFramePr>
        <p:xfrm>
          <a:off x="2019611" y="2258894"/>
          <a:ext cx="2813712" cy="4284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239648EA-0198-4A18-BAE6-1D06F1587D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2334250"/>
              </p:ext>
            </p:extLst>
          </p:nvPr>
        </p:nvGraphicFramePr>
        <p:xfrm>
          <a:off x="4789202" y="2258894"/>
          <a:ext cx="2813712" cy="4284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02913" y="1874730"/>
            <a:ext cx="403247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онкологического профиля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4" y="235923"/>
            <a:ext cx="329541" cy="5847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6357" y="235923"/>
            <a:ext cx="126315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</a:t>
            </a:r>
          </a:p>
          <a:p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ЗДРАВООХРАНЕНИЯ</a:t>
            </a:r>
          </a:p>
          <a:p>
            <a:r>
              <a:rPr lang="ru-RU" sz="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СВЕРДЛОВСКОЙ ОБЛАСТИ</a:t>
            </a:r>
            <a:endParaRPr lang="ru-RU" sz="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2" t="19424" r="9633" b="31447"/>
          <a:stretch/>
        </p:blipFill>
        <p:spPr>
          <a:xfrm>
            <a:off x="10353852" y="235923"/>
            <a:ext cx="1838148" cy="584775"/>
          </a:xfrm>
          <a:prstGeom prst="rect">
            <a:avLst/>
          </a:prstGeom>
        </p:spPr>
      </p:pic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 vert="horz" lIns="91440" tIns="45720" rIns="91440" bIns="45720" rtlCol="0" anchor="b"/>
          <a:lstStyle/>
          <a:p>
            <a:fld id="{63A19252-335B-43E1-913D-8AD013FD6E61}" type="slidenum">
              <a:rPr lang="ru-RU" sz="1600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8532597">
            <a:off x="9651271" y="2663055"/>
            <a:ext cx="1117600" cy="1657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745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5" t="10167" r="15112" b="10000"/>
          <a:stretch/>
        </p:blipFill>
        <p:spPr>
          <a:xfrm>
            <a:off x="6075709" y="1937889"/>
            <a:ext cx="6116292" cy="436410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" t="9834" r="15938" b="10334"/>
          <a:stretch/>
        </p:blipFill>
        <p:spPr>
          <a:xfrm>
            <a:off x="0" y="1908168"/>
            <a:ext cx="6108661" cy="43648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34375" y="123072"/>
            <a:ext cx="7874617" cy="8104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ts val="2800"/>
              </a:lnSpc>
              <a:defRPr sz="28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Создание </a:t>
            </a:r>
            <a:r>
              <a:rPr lang="ru-RU" dirty="0" err="1"/>
              <a:t>референс</a:t>
            </a:r>
            <a:r>
              <a:rPr lang="ru-RU" dirty="0"/>
              <a:t>-центра лучевой и морфологической диагностики</a:t>
            </a: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347200" y="6491817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fld id="{246A2843-A40F-423C-8BA4-7F7964698415}" type="slidenum">
              <a:rPr lang="ru-RU" sz="1600"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4" y="235923"/>
            <a:ext cx="329541" cy="584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6357" y="235923"/>
            <a:ext cx="126315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</a:t>
            </a:r>
          </a:p>
          <a:p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ЗДРАВООХРАНЕНИЯ</a:t>
            </a:r>
          </a:p>
          <a:p>
            <a:r>
              <a:rPr lang="ru-RU" sz="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СВЕРДЛОВСКОЙ ОБЛАСТИ</a:t>
            </a:r>
            <a:endParaRPr lang="ru-RU" sz="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2" t="19424" r="9633" b="31447"/>
          <a:stretch/>
        </p:blipFill>
        <p:spPr>
          <a:xfrm>
            <a:off x="10353852" y="235923"/>
            <a:ext cx="1838148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 descr="D:\Работа\Презентации\Презентации\!!!Картинки\Карта СО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5" r="9051"/>
          <a:stretch/>
        </p:blipFill>
        <p:spPr bwMode="auto">
          <a:xfrm>
            <a:off x="2702977" y="287651"/>
            <a:ext cx="6644224" cy="657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439" y="921775"/>
            <a:ext cx="3526071" cy="2349244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F00F355-57BE-464A-B51F-94D8CD5BE7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93" y="4502641"/>
            <a:ext cx="919216" cy="9293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F00F355-57BE-464A-B51F-94D8CD5BE7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473" y="4622283"/>
            <a:ext cx="860103" cy="86954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85" y="871392"/>
            <a:ext cx="3485289" cy="2324688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1026" name="Picture 2" descr="D:\Работа\Презентации\Презентации\!!!Картинки\стрелочка с фото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756" y="222381"/>
            <a:ext cx="2793030" cy="361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591331" y="4655737"/>
            <a:ext cx="2791144" cy="2031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Асбест </a:t>
            </a:r>
          </a:p>
          <a:p>
            <a:pPr algn="ctr"/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население 65 тыс. 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(открытие центра амбулаторной онкологической помощи)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2673" y="4655737"/>
            <a:ext cx="2791144" cy="2031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Верхняя Пышма</a:t>
            </a:r>
          </a:p>
          <a:p>
            <a:pPr algn="ctr"/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население 85 тыс. 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(открытие центра амбулаторной онкологической помощи)</a:t>
            </a:r>
          </a:p>
        </p:txBody>
      </p:sp>
      <p:sp>
        <p:nvSpPr>
          <p:cNvPr id="4" name="Стрелка вправо 3"/>
          <p:cNvSpPr/>
          <p:nvPr/>
        </p:nvSpPr>
        <p:spPr>
          <a:xfrm rot="21140109">
            <a:off x="3772532" y="5094972"/>
            <a:ext cx="1176921" cy="423512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8" name="Стрелка вправо 17"/>
          <p:cNvSpPr/>
          <p:nvPr/>
        </p:nvSpPr>
        <p:spPr>
          <a:xfrm rot="11017106">
            <a:off x="7154839" y="5180237"/>
            <a:ext cx="1154686" cy="423512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5" name="Прямоугольник 14"/>
          <p:cNvSpPr/>
          <p:nvPr/>
        </p:nvSpPr>
        <p:spPr>
          <a:xfrm>
            <a:off x="2617513" y="148231"/>
            <a:ext cx="6729687" cy="8104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Создание центров амбулаторной онкологической помощи</a:t>
            </a:r>
          </a:p>
        </p:txBody>
      </p:sp>
      <p:pic>
        <p:nvPicPr>
          <p:cNvPr id="20" name="Picture 4" descr="D:\Работа\Презентации\Презентации\!!!Картинки\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246" y="3471773"/>
            <a:ext cx="1102937" cy="94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47200" y="6491818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fld id="{246A2843-A40F-423C-8BA4-7F7964698415}" type="slidenum">
              <a:rPr lang="ru-RU" sz="1600"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4" y="235923"/>
            <a:ext cx="329541" cy="58477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26357" y="235923"/>
            <a:ext cx="126315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</a:t>
            </a:r>
          </a:p>
          <a:p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ЗДРАВООХРАНЕНИЯ</a:t>
            </a:r>
          </a:p>
          <a:p>
            <a:r>
              <a:rPr lang="ru-RU" sz="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СВЕРДЛОВСКОЙ ОБЛАСТИ</a:t>
            </a:r>
            <a:endParaRPr lang="ru-RU" sz="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2" t="19424" r="9633" b="31447"/>
          <a:stretch/>
        </p:blipFill>
        <p:spPr>
          <a:xfrm>
            <a:off x="10353852" y="235923"/>
            <a:ext cx="1838148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0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127698" y="1588497"/>
            <a:ext cx="3854983" cy="5264315"/>
            <a:chOff x="467544" y="2348880"/>
            <a:chExt cx="3384376" cy="4176464"/>
          </a:xfrm>
        </p:grpSpPr>
        <p:pic>
          <p:nvPicPr>
            <p:cNvPr id="5" name="Рисунок 4" descr="C:\Users\user\Desktop\Sverdlovsk_Oblast_Russian.gif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348880"/>
              <a:ext cx="3384376" cy="41764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5-конечная звезда 5"/>
            <p:cNvSpPr/>
            <p:nvPr/>
          </p:nvSpPr>
          <p:spPr>
            <a:xfrm>
              <a:off x="1595669" y="5806148"/>
              <a:ext cx="264303" cy="200991"/>
            </a:xfrm>
            <a:prstGeom prst="star5">
              <a:avLst/>
            </a:pr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043081" y="1246095"/>
            <a:ext cx="4292905" cy="684805"/>
          </a:xfrm>
          <a:prstGeom prst="rect">
            <a:avLst/>
          </a:prstGeom>
        </p:spPr>
        <p:txBody>
          <a:bodyPr wrap="none" lIns="68580" tIns="34291" rIns="68580" bIns="34291">
            <a:spAutoFit/>
          </a:bodyPr>
          <a:lstStyle/>
          <a:p>
            <a:pPr marL="34290"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МЛАДЕНЧЕСКАЯ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СМЕРНТОСТЬ</a:t>
            </a:r>
          </a:p>
          <a:p>
            <a:pPr marL="34290"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на 1 000 родившихся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" name="Picture 7" descr="Baby Mother Love Hug Pictures &amp; Stock Photos Getty 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7089" y="3388991"/>
            <a:ext cx="1979335" cy="2932859"/>
          </a:xfrm>
          <a:prstGeom prst="rect">
            <a:avLst/>
          </a:prstGeom>
          <a:noFill/>
          <a:effectLst>
            <a:softEdge rad="5334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361502" y="1068977"/>
            <a:ext cx="4525470" cy="438584"/>
          </a:xfrm>
          <a:prstGeom prst="rect">
            <a:avLst/>
          </a:prstGeom>
        </p:spPr>
        <p:txBody>
          <a:bodyPr wrap="none" lIns="68580" tIns="34291" rIns="68580" bIns="34291">
            <a:spAutoFit/>
          </a:bodyPr>
          <a:lstStyle/>
          <a:p>
            <a:pPr marL="34290"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ТРЕХУРОВНЕВАЯ СИСТЕМА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055428" y="1536314"/>
            <a:ext cx="3784917" cy="1454246"/>
          </a:xfrm>
          <a:prstGeom prst="rect">
            <a:avLst/>
          </a:prstGeom>
          <a:solidFill>
            <a:schemeClr val="tx1">
              <a:alpha val="48000"/>
            </a:schemeClr>
          </a:solidFill>
        </p:spPr>
        <p:txBody>
          <a:bodyPr wrap="square" lIns="68580" tIns="34291" rIns="68580" bIns="34291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Учреждения 3 уровня:</a:t>
            </a:r>
          </a:p>
          <a:p>
            <a:pPr algn="ctr">
              <a:defRPr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ФГБУ  НИИ ОММ, </a:t>
            </a:r>
          </a:p>
          <a:p>
            <a:pPr algn="ctr">
              <a:defRPr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ГАУЗ СО «ОДКБ» с ОПЦ</a:t>
            </a:r>
          </a:p>
          <a:p>
            <a:pPr algn="ctr">
              <a:defRPr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ГАУЗ СО МКМЦ «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Бонум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br>
              <a:rPr lang="ru-RU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МАУ «ДГКБ № 9»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380728" y="3388991"/>
            <a:ext cx="3811273" cy="1731245"/>
          </a:xfrm>
          <a:prstGeom prst="rect">
            <a:avLst/>
          </a:prstGeom>
          <a:solidFill>
            <a:schemeClr val="tx1">
              <a:alpha val="48000"/>
            </a:schemeClr>
          </a:solidFill>
        </p:spPr>
        <p:txBody>
          <a:bodyPr wrap="square" lIns="68580" tIns="34291" rIns="68580" bIns="34291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 МПЦ, 6 МДЦ (по профилям: педиатрия (172 койки), неонатология  (171 койка), детская хирургия (155 коек),  </a:t>
            </a:r>
            <a:br>
              <a:rPr lang="ru-RU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детскими реанимационными отделениями)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624237" y="5337143"/>
            <a:ext cx="3567764" cy="1177247"/>
          </a:xfrm>
          <a:prstGeom prst="rect">
            <a:avLst/>
          </a:prstGeom>
          <a:solidFill>
            <a:schemeClr val="tx1">
              <a:alpha val="48000"/>
            </a:schemeClr>
          </a:solidFill>
        </p:spPr>
        <p:txBody>
          <a:bodyPr wrap="square" lIns="68580" tIns="34291" rIns="68580" bIns="34291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уровень</a:t>
            </a:r>
          </a:p>
          <a:p>
            <a:pPr algn="ctr">
              <a:defRPr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(ГБ, ЦГБ, ЦРБ)</a:t>
            </a:r>
          </a:p>
          <a:p>
            <a:pPr algn="ctr">
              <a:defRPr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Педиатрических коек – 1044, 23 родильных дома</a:t>
            </a:r>
            <a:endParaRPr lang="ru-RU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11033" y="318006"/>
            <a:ext cx="8321300" cy="4514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ts val="2800"/>
              </a:lnSpc>
              <a:defRPr sz="28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Снижение младенческой смертности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183850472"/>
              </p:ext>
            </p:extLst>
          </p:nvPr>
        </p:nvGraphicFramePr>
        <p:xfrm>
          <a:off x="125328" y="2374790"/>
          <a:ext cx="6002370" cy="4093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 vert="horz" lIns="91440" tIns="45720" rIns="91440" bIns="45720" rtlCol="0" anchor="b"/>
          <a:lstStyle/>
          <a:p>
            <a:fld id="{63A19252-335B-43E1-913D-8AD013FD6E61}" type="slidenum">
              <a:rPr lang="ru-RU" sz="1600"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4" y="235923"/>
            <a:ext cx="329541" cy="5847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26357" y="235923"/>
            <a:ext cx="126315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</a:t>
            </a:r>
          </a:p>
          <a:p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ЗДРАВООХРАНЕНИЯ</a:t>
            </a:r>
          </a:p>
          <a:p>
            <a:r>
              <a:rPr lang="ru-RU" sz="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СВЕРДЛОВСКОЙ ОБЛАСТИ</a:t>
            </a:r>
            <a:endParaRPr lang="ru-RU" sz="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2" t="19424" r="9633" b="31447"/>
          <a:stretch/>
        </p:blipFill>
        <p:spPr>
          <a:xfrm>
            <a:off x="10353852" y="235923"/>
            <a:ext cx="1838148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4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0"/>
          <a:stretch/>
        </p:blipFill>
        <p:spPr>
          <a:xfrm>
            <a:off x="0" y="591881"/>
            <a:ext cx="2784920" cy="24667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48530" y="132667"/>
            <a:ext cx="8446307" cy="8104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ts val="2800"/>
              </a:lnSpc>
              <a:defRPr sz="28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Строительство, </a:t>
            </a:r>
            <a:r>
              <a:rPr lang="ru-RU" dirty="0" smtClean="0"/>
              <a:t>оснащение оборудованием</a:t>
            </a:r>
            <a:endParaRPr lang="ru-RU" dirty="0"/>
          </a:p>
          <a:p>
            <a:r>
              <a:rPr lang="ru-RU" dirty="0"/>
              <a:t>детских поликлиник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48763"/>
            <a:ext cx="6831159" cy="390923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048000" y="1314898"/>
            <a:ext cx="6096000" cy="1569660"/>
          </a:xfrm>
          <a:prstGeom prst="rect">
            <a:avLst/>
          </a:prstGeom>
          <a:solidFill>
            <a:schemeClr val="tx2">
              <a:lumMod val="20000"/>
              <a:lumOff val="80000"/>
              <a:alpha val="76000"/>
            </a:schemeClr>
          </a:solidFill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детской поликлиники на 170 посещений в смену с дневным стационаром на 15 коек в 2 смены </a:t>
            </a:r>
          </a:p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городе Красноуфимске</a:t>
            </a:r>
          </a:p>
        </p:txBody>
      </p:sp>
      <p:pic>
        <p:nvPicPr>
          <p:cNvPr id="3074" name="Picture 2" descr="lift-v-bolnic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7"/>
          <a:stretch/>
        </p:blipFill>
        <p:spPr bwMode="auto">
          <a:xfrm>
            <a:off x="6831159" y="2948762"/>
            <a:ext cx="5365757" cy="39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3"/>
          <p:cNvSpPr txBox="1">
            <a:spLocks/>
          </p:cNvSpPr>
          <p:nvPr/>
        </p:nvSpPr>
        <p:spPr>
          <a:xfrm>
            <a:off x="9347200" y="6356351"/>
            <a:ext cx="2844800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ru-RU"/>
            </a:defPPr>
            <a:lvl1pPr marL="0" algn="r" defTabSz="685800" rtl="0" eaLnBrk="1" latinLnBrk="0" hangingPunct="1">
              <a:defRPr sz="82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46A2843-A40F-423C-8BA4-7F7964698415}" type="slidenum">
              <a:rPr lang="ru-RU" sz="11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ru-RU" sz="11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4" y="235923"/>
            <a:ext cx="329541" cy="5847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6357" y="235923"/>
            <a:ext cx="126315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</a:t>
            </a:r>
          </a:p>
          <a:p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ЗДРАВООХРАНЕНИЯ</a:t>
            </a:r>
          </a:p>
          <a:p>
            <a:r>
              <a:rPr lang="ru-RU" sz="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СВЕРДЛОВСКОЙ ОБЛАСТИ</a:t>
            </a:r>
            <a:endParaRPr lang="ru-RU" sz="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2" t="19424" r="9633" b="31447"/>
          <a:stretch/>
        </p:blipFill>
        <p:spPr>
          <a:xfrm>
            <a:off x="10353852" y="235923"/>
            <a:ext cx="1838148" cy="584775"/>
          </a:xfrm>
          <a:prstGeom prst="rect">
            <a:avLst/>
          </a:prstGeom>
        </p:spPr>
      </p:pic>
      <p:sp>
        <p:nvSpPr>
          <p:cNvPr id="15" name="Номер слайда 3"/>
          <p:cNvSpPr txBox="1">
            <a:spLocks/>
          </p:cNvSpPr>
          <p:nvPr/>
        </p:nvSpPr>
        <p:spPr>
          <a:xfrm>
            <a:off x="11049755" y="61880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A19252-335B-43E1-913D-8AD013FD6E61}" type="slidenum">
              <a:rPr 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45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022" y="1196622"/>
            <a:ext cx="7404967" cy="5576711"/>
          </a:xfrm>
          <a:prstGeom prst="rect">
            <a:avLst/>
          </a:prstGeom>
          <a:solidFill>
            <a:schemeClr val="tx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101" descr="D:\Документы Ивана\Мои рисунки\медсестра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739" y="4265104"/>
            <a:ext cx="2009250" cy="251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429637" y="1801733"/>
            <a:ext cx="5690078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67"/>
              </a:lnSpc>
            </a:pPr>
            <a:r>
              <a:rPr lang="ru-RU" sz="2667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получили выплату в рамках реализации программ «Земский доктор», «Земский фельдшер»</a:t>
            </a:r>
          </a:p>
        </p:txBody>
      </p:sp>
      <p:sp>
        <p:nvSpPr>
          <p:cNvPr id="14" name="TextBox 27"/>
          <p:cNvSpPr txBox="1"/>
          <p:nvPr/>
        </p:nvSpPr>
        <p:spPr>
          <a:xfrm>
            <a:off x="277508" y="3007787"/>
            <a:ext cx="1640192" cy="124123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733" b="1" spc="5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739/</a:t>
            </a:r>
          </a:p>
          <a:p>
            <a:pPr>
              <a:defRPr/>
            </a:pPr>
            <a:r>
              <a:rPr lang="ru-RU" sz="3733" b="1" spc="5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880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58896" y="3157737"/>
            <a:ext cx="5444067" cy="91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defRPr/>
            </a:pPr>
            <a:r>
              <a:rPr lang="ru-RU" sz="2667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получили пособие на обзаведение хозяйством</a:t>
            </a:r>
          </a:p>
        </p:txBody>
      </p:sp>
      <p:sp>
        <p:nvSpPr>
          <p:cNvPr id="16" name="TextBox 27"/>
          <p:cNvSpPr txBox="1"/>
          <p:nvPr/>
        </p:nvSpPr>
        <p:spPr>
          <a:xfrm>
            <a:off x="279438" y="4185087"/>
            <a:ext cx="1422361" cy="124123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733" b="1" spc="5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81/</a:t>
            </a:r>
          </a:p>
          <a:p>
            <a:pPr>
              <a:defRPr/>
            </a:pPr>
            <a:r>
              <a:rPr lang="ru-RU" sz="3733" b="1" spc="5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58897" y="4344996"/>
            <a:ext cx="45151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67"/>
              </a:lnSpc>
              <a:defRPr/>
            </a:pPr>
            <a:r>
              <a:rPr lang="ru-RU" sz="2667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получил компенсацию аренды жилья</a:t>
            </a:r>
          </a:p>
        </p:txBody>
      </p:sp>
      <p:sp>
        <p:nvSpPr>
          <p:cNvPr id="18" name="TextBox 27"/>
          <p:cNvSpPr txBox="1"/>
          <p:nvPr/>
        </p:nvSpPr>
        <p:spPr>
          <a:xfrm>
            <a:off x="216041" y="1724019"/>
            <a:ext cx="1213596" cy="124123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733" b="1" spc="5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165/240</a:t>
            </a:r>
          </a:p>
        </p:txBody>
      </p:sp>
      <p:sp>
        <p:nvSpPr>
          <p:cNvPr id="19" name="TextBox 27"/>
          <p:cNvSpPr txBox="1"/>
          <p:nvPr/>
        </p:nvSpPr>
        <p:spPr>
          <a:xfrm>
            <a:off x="277507" y="5281494"/>
            <a:ext cx="1297292" cy="124123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733" b="1" spc="5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50/</a:t>
            </a:r>
          </a:p>
          <a:p>
            <a:pPr>
              <a:defRPr/>
            </a:pPr>
            <a:r>
              <a:rPr lang="ru-RU" sz="3733" b="1" spc="5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83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308096" y="5183320"/>
            <a:ext cx="5359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67"/>
              </a:lnSpc>
            </a:pPr>
            <a:r>
              <a:rPr lang="ru-RU" altLang="ru-RU" sz="2667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выданы жилищные сертификаты на приобретение или строительство жилья</a:t>
            </a:r>
            <a:endParaRPr lang="ru-RU" sz="2667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5102" y="1390919"/>
            <a:ext cx="2432631" cy="3488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ts val="2000"/>
              </a:lnSpc>
              <a:defRPr sz="20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2018/2019</a:t>
            </a: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171353522"/>
              </p:ext>
            </p:extLst>
          </p:nvPr>
        </p:nvGraphicFramePr>
        <p:xfrm>
          <a:off x="7483989" y="1390919"/>
          <a:ext cx="4708011" cy="5467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811033" y="318006"/>
            <a:ext cx="8321300" cy="4514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ts val="2800"/>
              </a:lnSpc>
              <a:defRPr sz="28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Медицинские кадры Свердловской области</a:t>
            </a:r>
            <a:endParaRPr lang="ru-RU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4" y="235923"/>
            <a:ext cx="329541" cy="5847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26357" y="235923"/>
            <a:ext cx="126315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</a:t>
            </a:r>
          </a:p>
          <a:p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ЗДРАВООХРАНЕНИЯ</a:t>
            </a:r>
          </a:p>
          <a:p>
            <a:r>
              <a:rPr lang="ru-RU" sz="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СВЕРДЛОВСКОЙ ОБЛАСТИ</a:t>
            </a:r>
            <a:endParaRPr lang="ru-RU" sz="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2" t="19424" r="9633" b="31447"/>
          <a:stretch/>
        </p:blipFill>
        <p:spPr>
          <a:xfrm>
            <a:off x="10353852" y="235923"/>
            <a:ext cx="1838148" cy="584775"/>
          </a:xfrm>
          <a:prstGeom prst="rect">
            <a:avLst/>
          </a:prstGeom>
        </p:spPr>
      </p:pic>
      <p:sp>
        <p:nvSpPr>
          <p:cNvPr id="30" name="Номер слайда 3"/>
          <p:cNvSpPr txBox="1">
            <a:spLocks/>
          </p:cNvSpPr>
          <p:nvPr/>
        </p:nvSpPr>
        <p:spPr>
          <a:xfrm>
            <a:off x="11049755" y="61880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A19252-335B-43E1-913D-8AD013FD6E61}" type="slidenum">
              <a:rPr 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42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 txBox="1">
            <a:spLocks/>
          </p:cNvSpPr>
          <p:nvPr/>
        </p:nvSpPr>
        <p:spPr>
          <a:xfrm>
            <a:off x="11049755" y="61880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A19252-335B-43E1-913D-8AD013FD6E61}" type="slidenum">
              <a:rPr 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1033" y="318006"/>
            <a:ext cx="8321300" cy="4514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ts val="2800"/>
              </a:lnSpc>
              <a:defRPr sz="28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Медицинские кадры Свердловской области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6357" y="235923"/>
            <a:ext cx="126315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</a:t>
            </a:r>
          </a:p>
          <a:p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ЗДРАВООХРАНЕНИЯ</a:t>
            </a:r>
          </a:p>
          <a:p>
            <a:r>
              <a:rPr lang="ru-RU" sz="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СВЕРДЛОВСКОЙ ОБЛАСТИ</a:t>
            </a:r>
            <a:endParaRPr lang="ru-RU" sz="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2" t="19424" r="9633" b="31447"/>
          <a:stretch/>
        </p:blipFill>
        <p:spPr>
          <a:xfrm>
            <a:off x="10353852" y="235923"/>
            <a:ext cx="1838148" cy="584775"/>
          </a:xfrm>
          <a:prstGeom prst="rect">
            <a:avLst/>
          </a:prstGeom>
        </p:spPr>
      </p:pic>
      <p:pic>
        <p:nvPicPr>
          <p:cNvPr id="9" name="Picture 2" descr="Инфекционист рассказал об альтернативе медицинским маскам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425" y="1164502"/>
            <a:ext cx="3865315" cy="217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619740" y="1069766"/>
            <a:ext cx="538337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 перепрофилированных учреждениях нормативная потребность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врачах составляет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1108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специалистов. </a:t>
            </a:r>
          </a:p>
          <a:p>
            <a:pPr fontAlgn="base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наличии в данных учреждениях имеется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1116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врачей. Закрытие дефицита до 100% обеспечено за счет: </a:t>
            </a:r>
          </a:p>
          <a:p>
            <a:pPr fontAlgn="base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перераспределения – 356 человек;</a:t>
            </a:r>
          </a:p>
          <a:p>
            <a:pPr fontAlgn="base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командирования из других медицинских организаций – 17 человек;</a:t>
            </a:r>
          </a:p>
          <a:p>
            <a:pPr fontAlgn="base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привлечения для работы ординаторов – 69 человек;</a:t>
            </a:r>
          </a:p>
          <a:p>
            <a:pPr fontAlgn="base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привлечения для работы специалистов из числа профессорско-преподавательского состава – 1 человек;  </a:t>
            </a:r>
          </a:p>
          <a:p>
            <a:pPr fontAlgn="base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дополнительного обучения – 98 человек.</a:t>
            </a:r>
          </a:p>
          <a:p>
            <a:pPr fontAlgn="base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Резерв врачей составляет 8 человек.</a:t>
            </a:r>
          </a:p>
          <a:p>
            <a:pPr fontAlgn="base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6357" y="1306343"/>
            <a:ext cx="24280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Нормативная потребность в средних медицинских работниках составляет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1782 человека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26356" y="3496183"/>
            <a:ext cx="62933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 наличии в данных учреждениях имеется 1850 человек. Закрытие дефицита до 100% обеспечено за счет: </a:t>
            </a:r>
          </a:p>
          <a:p>
            <a:pPr fontAlgn="base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перераспределения – 371 человек;</a:t>
            </a:r>
          </a:p>
          <a:p>
            <a:pPr fontAlgn="base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командирования из других медицинских организаций – 52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человека;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fontAlgn="base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привлечения для работы студентов 4-6 курсов – 60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человек,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заключаются трудовые договоры;</a:t>
            </a:r>
          </a:p>
          <a:p>
            <a:pPr fontAlgn="base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дополнительного обучения – 144 человека;</a:t>
            </a:r>
          </a:p>
          <a:p>
            <a:pPr fontAlgn="base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Резерв средних медицинских работников составляет 68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1537975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ÐÐ°ÑÑÐ¸Ð½ÐºÐ¸ Ð¿Ð¾ Ð·Ð°Ð¿ÑÐ¾ÑÑ i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3" y="1136541"/>
            <a:ext cx="3778236" cy="515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99090" y="2487252"/>
            <a:ext cx="8207021" cy="2062103"/>
          </a:xfrm>
          <a:prstGeom prst="rect">
            <a:avLst/>
          </a:prstGeom>
          <a:solidFill>
            <a:schemeClr val="tx1">
              <a:alpha val="79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3200" dirty="0" smtClean="0"/>
              <a:t>Создание </a:t>
            </a:r>
            <a:r>
              <a:rPr lang="ru-RU" sz="3200" dirty="0"/>
              <a:t>единого цифрового контура здравоохранения на основе </a:t>
            </a:r>
            <a:r>
              <a:rPr lang="ru-RU" sz="3200" dirty="0" smtClean="0"/>
              <a:t>Единой </a:t>
            </a:r>
            <a:r>
              <a:rPr lang="ru-RU" sz="3200" dirty="0"/>
              <a:t>государственной информационной системы в здравоохранении (ЕГИСЗ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sp>
        <p:nvSpPr>
          <p:cNvPr id="12" name="AutoShape 2" descr="ÐÐ°ÑÑÐ¸Ð½ÐºÐ¸ Ð¿Ð¾ Ð·Ð°Ð¿ÑÐ¾ÑÑ iphone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3" name="AutoShape 4" descr="ÐÐ°ÑÑÐ¸Ð½ÐºÐ¸ Ð¿Ð¾ Ð·Ð°Ð¿ÑÐ¾ÑÑ iphone"/>
          <p:cNvSpPr>
            <a:spLocks noChangeAspect="1" noChangeArrowheads="1"/>
          </p:cNvSpPr>
          <p:nvPr/>
        </p:nvSpPr>
        <p:spPr bwMode="auto">
          <a:xfrm>
            <a:off x="410633" y="105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4" name="AutoShape 6" descr="ÐÐ°ÑÑÐ¸Ð½ÐºÐ¸ Ð¿Ð¾ Ð·Ð°Ð¿ÑÐ¾ÑÑ iphone"/>
          <p:cNvSpPr>
            <a:spLocks noChangeAspect="1" noChangeArrowheads="1"/>
          </p:cNvSpPr>
          <p:nvPr/>
        </p:nvSpPr>
        <p:spPr bwMode="auto">
          <a:xfrm>
            <a:off x="613833" y="2137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5" name="AutoShape 8" descr="ÐÐ°ÑÑÐ¸Ð½ÐºÐ¸ Ð¿Ð¾ Ð·Ð°Ð¿ÑÐ¾ÑÑ iphone"/>
          <p:cNvSpPr>
            <a:spLocks noChangeAspect="1" noChangeArrowheads="1"/>
          </p:cNvSpPr>
          <p:nvPr/>
        </p:nvSpPr>
        <p:spPr bwMode="auto">
          <a:xfrm>
            <a:off x="817033" y="4169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8" name="Номер слайда 3"/>
          <p:cNvSpPr txBox="1">
            <a:spLocks/>
          </p:cNvSpPr>
          <p:nvPr/>
        </p:nvSpPr>
        <p:spPr>
          <a:xfrm>
            <a:off x="11049755" y="61880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A19252-335B-43E1-913D-8AD013FD6E61}" type="slidenum">
              <a:rPr 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4" y="235923"/>
            <a:ext cx="329541" cy="584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6357" y="235923"/>
            <a:ext cx="126315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</a:t>
            </a:r>
          </a:p>
          <a:p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ЗДРАВООХРАНЕНИЯ</a:t>
            </a:r>
          </a:p>
          <a:p>
            <a:r>
              <a:rPr lang="ru-RU" sz="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СВЕРДЛОВСКОЙ ОБЛАСТИ</a:t>
            </a:r>
            <a:endParaRPr lang="ru-RU" sz="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2" t="19424" r="9633" b="31447"/>
          <a:stretch/>
        </p:blipFill>
        <p:spPr>
          <a:xfrm>
            <a:off x="10353852" y="235923"/>
            <a:ext cx="1838148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457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ADF868CF-9F11-4182-AC48-592BAB03DEB5}"/>
              </a:ext>
            </a:extLst>
          </p:cNvPr>
          <p:cNvCxnSpPr>
            <a:stCxn id="8" idx="2"/>
            <a:endCxn id="9" idx="0"/>
          </p:cNvCxnSpPr>
          <p:nvPr/>
        </p:nvCxnSpPr>
        <p:spPr>
          <a:xfrm>
            <a:off x="3279767" y="4898754"/>
            <a:ext cx="0" cy="10524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E944A25F-0A83-4162-8ADF-C7C739382F74}"/>
              </a:ext>
            </a:extLst>
          </p:cNvPr>
          <p:cNvCxnSpPr>
            <a:cxnSpLocks/>
            <a:stCxn id="3" idx="2"/>
            <a:endCxn id="8" idx="0"/>
          </p:cNvCxnSpPr>
          <p:nvPr/>
        </p:nvCxnSpPr>
        <p:spPr>
          <a:xfrm flipH="1">
            <a:off x="3279768" y="2285218"/>
            <a:ext cx="1" cy="19880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A2843-A40F-423C-8BA4-7F79646984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1400" y="351176"/>
            <a:ext cx="1059574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667" dirty="0" smtClean="0"/>
              <a:t>Развитие телемедицинских систем</a:t>
            </a:r>
            <a:endParaRPr lang="en-US" sz="2667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140B2D9-FBBC-4E10-B1ED-AC5A2C71F8EA}"/>
              </a:ext>
            </a:extLst>
          </p:cNvPr>
          <p:cNvSpPr/>
          <p:nvPr/>
        </p:nvSpPr>
        <p:spPr>
          <a:xfrm>
            <a:off x="860609" y="1580815"/>
            <a:ext cx="4838319" cy="704403"/>
          </a:xfrm>
          <a:prstGeom prst="rect">
            <a:avLst/>
          </a:prstGeom>
          <a:noFill/>
          <a:ln>
            <a:solidFill>
              <a:srgbClr val="BE4B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BE4B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Медицинские организации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84E8F3D-49E4-477C-A5D9-E5F4B822A67A}"/>
              </a:ext>
            </a:extLst>
          </p:cNvPr>
          <p:cNvSpPr/>
          <p:nvPr/>
        </p:nvSpPr>
        <p:spPr>
          <a:xfrm>
            <a:off x="865178" y="3161220"/>
            <a:ext cx="2271380" cy="845016"/>
          </a:xfrm>
          <a:prstGeom prst="rect">
            <a:avLst/>
          </a:prstGeom>
          <a:noFill/>
          <a:ln>
            <a:solidFill>
              <a:srgbClr val="BE4B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BE4B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ФТМС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2112404-F0C7-45E9-9E91-A6527BA7F2DF}"/>
              </a:ext>
            </a:extLst>
          </p:cNvPr>
          <p:cNvSpPr/>
          <p:nvPr/>
        </p:nvSpPr>
        <p:spPr>
          <a:xfrm>
            <a:off x="3437234" y="3170391"/>
            <a:ext cx="2264457" cy="845016"/>
          </a:xfrm>
          <a:prstGeom prst="rect">
            <a:avLst/>
          </a:prstGeom>
          <a:noFill/>
          <a:ln>
            <a:solidFill>
              <a:srgbClr val="BE4B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BE4B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 ЕГИСЗ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4DD68F2-90E4-4980-8323-C9421053E5CE}"/>
              </a:ext>
            </a:extLst>
          </p:cNvPr>
          <p:cNvSpPr/>
          <p:nvPr/>
        </p:nvSpPr>
        <p:spPr>
          <a:xfrm>
            <a:off x="860609" y="2509986"/>
            <a:ext cx="4838319" cy="3694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4A7E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на ТМК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FD77790-7E3F-4C7E-9148-88F694797E0F}"/>
              </a:ext>
            </a:extLst>
          </p:cNvPr>
          <p:cNvSpPr/>
          <p:nvPr/>
        </p:nvSpPr>
        <p:spPr>
          <a:xfrm>
            <a:off x="2436179" y="4273271"/>
            <a:ext cx="1687176" cy="625483"/>
          </a:xfrm>
          <a:prstGeom prst="rect">
            <a:avLst/>
          </a:prstGeom>
          <a:noFill/>
          <a:ln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9CACABD-D841-4656-8A14-4CA7A025CFE5}"/>
              </a:ext>
            </a:extLst>
          </p:cNvPr>
          <p:cNvSpPr/>
          <p:nvPr/>
        </p:nvSpPr>
        <p:spPr>
          <a:xfrm>
            <a:off x="860607" y="5179507"/>
            <a:ext cx="4838319" cy="5195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33" b="1" dirty="0">
                <a:solidFill>
                  <a:srgbClr val="4A7E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на ТМК и электронная запись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49724A4-830F-4B92-96DF-08B6A55BF1B3}"/>
              </a:ext>
            </a:extLst>
          </p:cNvPr>
          <p:cNvSpPr/>
          <p:nvPr/>
        </p:nvSpPr>
        <p:spPr>
          <a:xfrm>
            <a:off x="860607" y="5951245"/>
            <a:ext cx="4838320" cy="704403"/>
          </a:xfrm>
          <a:prstGeom prst="rect">
            <a:avLst/>
          </a:prstGeom>
          <a:noFill/>
          <a:ln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4A7E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400" b="1" dirty="0" smtClean="0">
                <a:solidFill>
                  <a:srgbClr val="4A7E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медицинский центр</a:t>
            </a:r>
            <a:endParaRPr lang="ru-RU" sz="2400" b="1" dirty="0">
              <a:solidFill>
                <a:srgbClr val="4A7E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1F932DC-92AF-419E-B11F-FF1F0177C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240" y="4312154"/>
            <a:ext cx="922493" cy="47511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</p:pic>
      <p:sp>
        <p:nvSpPr>
          <p:cNvPr id="17" name="Стрелка: изогнутая вправо 16">
            <a:extLst>
              <a:ext uri="{FF2B5EF4-FFF2-40B4-BE49-F238E27FC236}">
                <a16:creationId xmlns:a16="http://schemas.microsoft.com/office/drawing/2014/main" id="{8972BF18-66D7-4F7F-A5A9-2987E1C2107C}"/>
              </a:ext>
            </a:extLst>
          </p:cNvPr>
          <p:cNvSpPr/>
          <p:nvPr/>
        </p:nvSpPr>
        <p:spPr>
          <a:xfrm>
            <a:off x="4995183" y="2211536"/>
            <a:ext cx="467976" cy="1131235"/>
          </a:xfrm>
          <a:prstGeom prst="curved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8" name="Стрелка: изогнутая влево 17">
            <a:extLst>
              <a:ext uri="{FF2B5EF4-FFF2-40B4-BE49-F238E27FC236}">
                <a16:creationId xmlns:a16="http://schemas.microsoft.com/office/drawing/2014/main" id="{569FEA1E-353C-40AA-96C7-D6758A653D61}"/>
              </a:ext>
            </a:extLst>
          </p:cNvPr>
          <p:cNvSpPr/>
          <p:nvPr/>
        </p:nvSpPr>
        <p:spPr>
          <a:xfrm>
            <a:off x="820770" y="2226534"/>
            <a:ext cx="467976" cy="1220677"/>
          </a:xfrm>
          <a:prstGeom prst="curvedLef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cxnSp>
        <p:nvCxnSpPr>
          <p:cNvPr id="28" name="Соединитель: уступ 27">
            <a:extLst>
              <a:ext uri="{FF2B5EF4-FFF2-40B4-BE49-F238E27FC236}">
                <a16:creationId xmlns:a16="http://schemas.microsoft.com/office/drawing/2014/main" id="{8BCC1FBB-B7DD-4301-B7BE-427D7823A726}"/>
              </a:ext>
            </a:extLst>
          </p:cNvPr>
          <p:cNvCxnSpPr>
            <a:stCxn id="9" idx="1"/>
            <a:endCxn id="8" idx="1"/>
          </p:cNvCxnSpPr>
          <p:nvPr/>
        </p:nvCxnSpPr>
        <p:spPr>
          <a:xfrm rot="10800000" flipH="1">
            <a:off x="860606" y="4586012"/>
            <a:ext cx="1575572" cy="1717435"/>
          </a:xfrm>
          <a:prstGeom prst="bentConnector3">
            <a:avLst>
              <a:gd name="adj1" fmla="val -19345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: уступ 31">
            <a:extLst>
              <a:ext uri="{FF2B5EF4-FFF2-40B4-BE49-F238E27FC236}">
                <a16:creationId xmlns:a16="http://schemas.microsoft.com/office/drawing/2014/main" id="{2E3FA339-DC92-46F4-BBBD-61FE3FE588A9}"/>
              </a:ext>
            </a:extLst>
          </p:cNvPr>
          <p:cNvCxnSpPr>
            <a:cxnSpLocks/>
            <a:stCxn id="8" idx="3"/>
            <a:endCxn id="3" idx="3"/>
          </p:cNvCxnSpPr>
          <p:nvPr/>
        </p:nvCxnSpPr>
        <p:spPr>
          <a:xfrm flipV="1">
            <a:off x="4123355" y="1933017"/>
            <a:ext cx="1575572" cy="2652996"/>
          </a:xfrm>
          <a:prstGeom prst="bentConnector3">
            <a:avLst>
              <a:gd name="adj1" fmla="val 119345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67CFBD65-2A16-4D8C-8BAE-A2161ACB1883}"/>
              </a:ext>
            </a:extLst>
          </p:cNvPr>
          <p:cNvSpPr/>
          <p:nvPr/>
        </p:nvSpPr>
        <p:spPr>
          <a:xfrm>
            <a:off x="5816436" y="2168391"/>
            <a:ext cx="406400" cy="2003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BE4B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67" b="1" dirty="0">
                <a:solidFill>
                  <a:srgbClr val="BE4B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</a:t>
            </a:r>
          </a:p>
        </p:txBody>
      </p:sp>
      <p:pic>
        <p:nvPicPr>
          <p:cNvPr id="46" name="Рисунок 45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A0489C4C-FCB2-4BEB-8166-1CE34FA2BD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125" y="3312950"/>
            <a:ext cx="593839" cy="521009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0A8572E-DB54-4E8E-B108-B11F468DA2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4700" y="3322352"/>
            <a:ext cx="469740" cy="541093"/>
          </a:xfrm>
          <a:prstGeom prst="rect">
            <a:avLst/>
          </a:prstGeom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A9ABB78E-AC3D-40EC-8AAE-58A7F2C032AF}"/>
              </a:ext>
            </a:extLst>
          </p:cNvPr>
          <p:cNvSpPr/>
          <p:nvPr/>
        </p:nvSpPr>
        <p:spPr>
          <a:xfrm>
            <a:off x="235611" y="4437299"/>
            <a:ext cx="406400" cy="2003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E4B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67" b="1" dirty="0">
                <a:solidFill>
                  <a:srgbClr val="BE4B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</a:t>
            </a:r>
          </a:p>
        </p:txBody>
      </p:sp>
      <p:graphicFrame>
        <p:nvGraphicFramePr>
          <p:cNvPr id="50" name="Диаграмма 49">
            <a:extLst>
              <a:ext uri="{FF2B5EF4-FFF2-40B4-BE49-F238E27FC236}">
                <a16:creationId xmlns:a16="http://schemas.microsoft.com/office/drawing/2014/main" id="{9D29B419-A69C-46C0-9FDE-8FF6C17E13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3768375"/>
              </p:ext>
            </p:extLst>
          </p:nvPr>
        </p:nvGraphicFramePr>
        <p:xfrm>
          <a:off x="6934455" y="2117407"/>
          <a:ext cx="4654109" cy="2233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2787CE3-98DD-41C1-ADD1-5B4D54231760}"/>
              </a:ext>
            </a:extLst>
          </p:cNvPr>
          <p:cNvSpPr txBox="1"/>
          <p:nvPr/>
        </p:nvSpPr>
        <p:spPr>
          <a:xfrm>
            <a:off x="6542514" y="969489"/>
            <a:ext cx="5094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ПРОВЕДЕННЫХ ТЕЛЕМЕДИЦИНСКИХ КОНСУЛЬТАЦИЙ  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6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месяцев 2019 и 2020 годов</a:t>
            </a:r>
          </a:p>
        </p:txBody>
      </p:sp>
      <p:sp>
        <p:nvSpPr>
          <p:cNvPr id="11" name="Стрелка вправо 10"/>
          <p:cNvSpPr/>
          <p:nvPr/>
        </p:nvSpPr>
        <p:spPr>
          <a:xfrm rot="20499505">
            <a:off x="8495873" y="2273847"/>
            <a:ext cx="1617552" cy="29567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03" r="3273" b="24488"/>
          <a:stretch/>
        </p:blipFill>
        <p:spPr>
          <a:xfrm>
            <a:off x="8810029" y="4273271"/>
            <a:ext cx="3381972" cy="25968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044033" y="4829994"/>
            <a:ext cx="2820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ТЕЛЕ-МЕДИЦИНСКАЯ КОНСУЛЬТАЦИЯ – ЭТО ПРОСТО!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4" y="235923"/>
            <a:ext cx="329541" cy="58477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26357" y="235923"/>
            <a:ext cx="126315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</a:t>
            </a:r>
          </a:p>
          <a:p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ЗДРАВООХРАНЕНИЯ</a:t>
            </a:r>
          </a:p>
          <a:p>
            <a:r>
              <a:rPr lang="ru-RU" sz="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СВЕРДЛОВСКОЙ ОБЛАСТИ</a:t>
            </a:r>
            <a:endParaRPr lang="ru-RU" sz="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2" t="19424" r="9633" b="31447"/>
          <a:stretch/>
        </p:blipFill>
        <p:spPr>
          <a:xfrm>
            <a:off x="10353852" y="235923"/>
            <a:ext cx="1838148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70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799" y="966587"/>
            <a:ext cx="9455716" cy="70414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5645" y="150622"/>
            <a:ext cx="6596444" cy="19508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4" y="235923"/>
            <a:ext cx="329541" cy="584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6357" y="235923"/>
            <a:ext cx="126315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</a:t>
            </a:r>
          </a:p>
          <a:p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ЗДРАВООХРАНЕНИЯ</a:t>
            </a:r>
          </a:p>
          <a:p>
            <a:r>
              <a:rPr lang="ru-RU" sz="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СВЕРДЛОВСКОЙ ОБЛАСТИ</a:t>
            </a:r>
            <a:endParaRPr lang="ru-RU" sz="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2" t="19424" r="9633" b="31447"/>
          <a:stretch/>
        </p:blipFill>
        <p:spPr>
          <a:xfrm>
            <a:off x="10353852" y="235923"/>
            <a:ext cx="1838148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16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3"/>
          <a:srcRect t="2699" b="1531"/>
          <a:stretch/>
        </p:blipFill>
        <p:spPr>
          <a:xfrm>
            <a:off x="0" y="-968"/>
            <a:ext cx="12192000" cy="678779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 vert="horz" lIns="91440" tIns="45720" rIns="91440" bIns="45720" rtlCol="0" anchor="b"/>
          <a:lstStyle/>
          <a:p>
            <a:fld id="{63A19252-335B-43E1-913D-8AD013FD6E61}" type="slidenum">
              <a:rPr lang="ru-RU" sz="160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73069" y="4615052"/>
            <a:ext cx="4456267" cy="1938992"/>
          </a:xfrm>
          <a:prstGeom prst="rect">
            <a:avLst/>
          </a:prstGeom>
          <a:solidFill>
            <a:schemeClr val="tx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 Президента РФ </a:t>
            </a: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07.05.2018 № 204 </a:t>
            </a: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национальных целях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стратегических задачах развития Российской Федерации </a:t>
            </a: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период до 2024 года»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7000" y="2852763"/>
            <a:ext cx="8198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«Создание единого цифрового контура в здравоохранении…»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7000" y="2361802"/>
            <a:ext cx="5997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«Борьба с онкологическими заболеваниями»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7000" y="3291588"/>
            <a:ext cx="6777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«Борьба с сердечно-сосудистыми заболеваниями»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7000" y="1839742"/>
            <a:ext cx="9817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«Обеспечение  медицинских организаций квалифицированными кадрами»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7000" y="4320704"/>
            <a:ext cx="5396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«Развитие системы оказания </a:t>
            </a: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первичной медико-санитарной помощи»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7000" y="3769879"/>
            <a:ext cx="548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«Развитие детского здравоохранения …»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7000" y="5931746"/>
            <a:ext cx="2792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«Развитие экспорта </a:t>
            </a: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медицинских услуг»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7000" y="5157091"/>
            <a:ext cx="35888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«Укрепление</a:t>
            </a: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общественного здоровья»</a:t>
            </a:r>
          </a:p>
        </p:txBody>
      </p:sp>
    </p:spTree>
    <p:extLst>
      <p:ext uri="{BB962C8B-B14F-4D97-AF65-F5344CB8AC3E}">
        <p14:creationId xmlns:p14="http://schemas.microsoft.com/office/powerpoint/2010/main" val="356084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 txBox="1">
            <a:spLocks/>
          </p:cNvSpPr>
          <p:nvPr/>
        </p:nvSpPr>
        <p:spPr>
          <a:xfrm>
            <a:off x="11049755" y="61880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A19252-335B-43E1-913D-8AD013FD6E61}" type="slidenum">
              <a:rPr 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20</a:t>
            </a:fld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4" y="235923"/>
            <a:ext cx="329541" cy="5847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6357" y="235923"/>
            <a:ext cx="126315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</a:t>
            </a:r>
          </a:p>
          <a:p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ЗДРАВООХРАНЕНИЯ</a:t>
            </a:r>
          </a:p>
          <a:p>
            <a:r>
              <a:rPr lang="ru-RU" sz="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СВЕРДЛОВСКОЙ ОБЛАСТИ</a:t>
            </a:r>
            <a:endParaRPr lang="ru-RU" sz="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2" t="19424" r="9633" b="31447"/>
          <a:stretch/>
        </p:blipFill>
        <p:spPr>
          <a:xfrm>
            <a:off x="10353852" y="235923"/>
            <a:ext cx="1838148" cy="5847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6357" y="2922598"/>
            <a:ext cx="10595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4800" i="1" dirty="0" smtClean="0"/>
              <a:t>Спасибо за внимание!</a:t>
            </a:r>
            <a:endParaRPr lang="en-US" sz="4800" i="1" dirty="0"/>
          </a:p>
        </p:txBody>
      </p:sp>
    </p:spTree>
    <p:extLst>
      <p:ext uri="{BB962C8B-B14F-4D97-AF65-F5344CB8AC3E}">
        <p14:creationId xmlns:p14="http://schemas.microsoft.com/office/powerpoint/2010/main" val="2389972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047688" y="6188075"/>
            <a:ext cx="1142245" cy="669925"/>
          </a:xfrm>
        </p:spPr>
        <p:txBody>
          <a:bodyPr vert="horz" lIns="91440" tIns="45720" rIns="91440" bIns="45720" rtlCol="0" anchor="b"/>
          <a:lstStyle/>
          <a:p>
            <a:fld id="{63A19252-335B-43E1-913D-8AD013FD6E61}" type="slidenum">
              <a:rPr lang="ru-RU" sz="160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2" t="19424" r="9633" b="31447"/>
          <a:stretch/>
        </p:blipFill>
        <p:spPr>
          <a:xfrm>
            <a:off x="10353852" y="235923"/>
            <a:ext cx="1838148" cy="584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05841" y="56351"/>
            <a:ext cx="7380316" cy="1169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ts val="2800"/>
              </a:lnSpc>
              <a:defRPr sz="28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/>
            <a:r>
              <a:rPr lang="ru-RU" dirty="0"/>
              <a:t>Целевые показатели регионального проекта «Развитие первичной медико-санитарной помощи»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476845"/>
              </p:ext>
            </p:extLst>
          </p:nvPr>
        </p:nvGraphicFramePr>
        <p:xfrm>
          <a:off x="112889" y="1304925"/>
          <a:ext cx="11966221" cy="52639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74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9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7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4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3369">
                <a:tc rowSpan="2">
                  <a:txBody>
                    <a:bodyPr/>
                    <a:lstStyle/>
                    <a:p>
                      <a:pPr marL="0" algn="ctr" defTabSz="82291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Наименование показателя</a:t>
                      </a:r>
                    </a:p>
                  </a:txBody>
                  <a:tcPr marL="8853" marR="885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82291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Период</a:t>
                      </a:r>
                    </a:p>
                  </a:txBody>
                  <a:tcPr marL="8853" marR="885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82291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</a:t>
                      </a:r>
                      <a:endParaRPr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853" marR="885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2291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полугодие </a:t>
                      </a:r>
                      <a:r>
                        <a:rPr lang="ru-RU" sz="18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</a:t>
                      </a:r>
                      <a:endParaRPr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853" marR="885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2291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8853" marR="885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179">
                <a:tc>
                  <a:txBody>
                    <a:bodyPr/>
                    <a:lstStyle/>
                    <a:p>
                      <a:pPr marL="85725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Число граждан, прошедших профилактические осмотры, млн чел.</a:t>
                      </a:r>
                    </a:p>
                  </a:txBody>
                  <a:tcPr marL="17780" marR="17780" marT="0" marB="0" anchor="ctr">
                    <a:solidFill>
                      <a:srgbClr val="77BF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1,5970</a:t>
                      </a:r>
                    </a:p>
                  </a:txBody>
                  <a:tcPr marL="17780" marR="17780" marT="0" marB="0" anchor="ctr">
                    <a:solidFill>
                      <a:srgbClr val="77BF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4974 </a:t>
                      </a: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(31,2%)</a:t>
                      </a:r>
                    </a:p>
                  </a:txBody>
                  <a:tcPr marL="17780" marR="17780" marT="0" marB="0" anchor="ctr">
                    <a:solidFill>
                      <a:srgbClr val="77BF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3,004</a:t>
                      </a:r>
                    </a:p>
                  </a:txBody>
                  <a:tcPr marL="17780" marR="17780" marT="0" marB="0" anchor="ctr">
                    <a:solidFill>
                      <a:srgbClr val="77BF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1644">
                <a:tc>
                  <a:txBody>
                    <a:bodyPr/>
                    <a:lstStyle/>
                    <a:p>
                      <a:pPr marL="85725" indent="0" algn="l" defTabSz="82291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впервые в жизни установленных неинфекционных заболеваний, выявленных при проведении диспансеризации и профилактическом медицинском осмотре у взрослого населения, от общего числа неинфекционных заболеваний с впервые установленным диагнозом, %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18,0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,6 (114,4%)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20,0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4491">
                <a:tc>
                  <a:txBody>
                    <a:bodyPr/>
                    <a:lstStyle/>
                    <a:p>
                      <a:pPr marL="85725" indent="0" algn="l" defTabSz="82291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Количество медицинских организаций, участвующих в создании и тиражировании «Новой модели медицинской организации, оказывающей первичную медико-санитарную помощь», ед.</a:t>
                      </a:r>
                    </a:p>
                  </a:txBody>
                  <a:tcPr marL="17780" marR="17780" marT="0" marB="0" anchor="ctr">
                    <a:solidFill>
                      <a:srgbClr val="77BF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17780" marR="17780" marT="0" marB="0" anchor="ctr">
                    <a:solidFill>
                      <a:srgbClr val="77BF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 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(111,1%)</a:t>
                      </a:r>
                    </a:p>
                  </a:txBody>
                  <a:tcPr marL="17780" marR="17780" marT="0" marB="0" anchor="ctr">
                    <a:solidFill>
                      <a:srgbClr val="77BF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112</a:t>
                      </a:r>
                    </a:p>
                  </a:txBody>
                  <a:tcPr marL="17780" marR="17780" marT="0" marB="0" anchor="ctr">
                    <a:solidFill>
                      <a:srgbClr val="77BF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7205">
                <a:tc>
                  <a:txBody>
                    <a:bodyPr/>
                    <a:lstStyle/>
                    <a:p>
                      <a:pPr marL="85725" indent="0" algn="l" defTabSz="82291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записей к врачу, совершенных гражданами без очного обращения в регистратуру медицинской организации, %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21,0 (75</a:t>
                      </a: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%)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65,0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9" y="235924"/>
            <a:ext cx="329541" cy="5847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2522" y="235924"/>
            <a:ext cx="126315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</a:t>
            </a:r>
          </a:p>
          <a:p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ЗДРАВООХРАНЕНИЯ</a:t>
            </a:r>
          </a:p>
          <a:p>
            <a:r>
              <a:rPr lang="ru-RU" sz="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СВЕРДЛОВСКОЙ ОБЛАСТИ</a:t>
            </a:r>
            <a:endParaRPr lang="ru-RU" sz="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32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047688" y="6188075"/>
            <a:ext cx="1142245" cy="669925"/>
          </a:xfrm>
        </p:spPr>
        <p:txBody>
          <a:bodyPr vert="horz" lIns="91440" tIns="45720" rIns="91440" bIns="45720" rtlCol="0" anchor="b"/>
          <a:lstStyle/>
          <a:p>
            <a:fld id="{63A19252-335B-43E1-913D-8AD013FD6E61}" type="slidenum">
              <a:rPr lang="ru-RU" sz="160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1156" y="45156"/>
            <a:ext cx="7518400" cy="1169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ts val="2800"/>
              </a:lnSpc>
              <a:defRPr sz="28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/>
            <a:r>
              <a:rPr lang="ru-RU" dirty="0"/>
              <a:t>Целевые показатели регионального проекта «Развитие первичной медико-санитарной помощи»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767028"/>
              </p:ext>
            </p:extLst>
          </p:nvPr>
        </p:nvGraphicFramePr>
        <p:xfrm>
          <a:off x="90312" y="1292586"/>
          <a:ext cx="12000088" cy="52988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97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2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3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1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1826">
                <a:tc rowSpan="2">
                  <a:txBody>
                    <a:bodyPr/>
                    <a:lstStyle/>
                    <a:p>
                      <a:pPr marL="0" algn="ctr" defTabSz="82291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Наименование показателя</a:t>
                      </a:r>
                    </a:p>
                  </a:txBody>
                  <a:tcPr marL="8853" marR="885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82291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Период</a:t>
                      </a:r>
                    </a:p>
                  </a:txBody>
                  <a:tcPr marL="8853" marR="885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82291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</a:t>
                      </a:r>
                      <a:endParaRPr lang="ru-RU" sz="1800" b="1" kern="12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853" marR="885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2291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lang="ru-RU" sz="1800" b="1" kern="12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полугодие </a:t>
                      </a:r>
                      <a:r>
                        <a:rPr lang="ru-RU" sz="1800" b="1" kern="1200" baseline="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</a:t>
                      </a:r>
                      <a:endParaRPr lang="ru-RU" sz="1800" b="1" kern="12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853" marR="885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2291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8853" marR="885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5477">
                <a:tc>
                  <a:txBody>
                    <a:bodyPr/>
                    <a:lstStyle/>
                    <a:p>
                      <a:pPr marL="85725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обоснованных жалоб (от общего количества поступивших жалоб), урегулированных в досудебном порядке страховыми медицинскими организациями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54,4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95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(175,7%)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70,9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7303">
                <a:tc>
                  <a:txBody>
                    <a:bodyPr/>
                    <a:lstStyle/>
                    <a:p>
                      <a:pPr marL="85725" indent="0" algn="l" defTabSz="82291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медицинских организаций, оказывающих в рамках </a:t>
                      </a:r>
                      <a:r>
                        <a:rPr lang="ru-RU" sz="1800" b="1" kern="12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ОМС первичную </a:t>
                      </a:r>
                      <a:r>
                        <a:rPr lang="ru-RU" sz="1800" b="1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медико-санитарную помощь, на базе которых функционируют каналы связи граждан со страховыми </a:t>
                      </a:r>
                      <a:r>
                        <a:rPr lang="ru-RU" sz="1800" b="1" kern="12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представителями, </a:t>
                      </a:r>
                      <a:r>
                        <a:rPr lang="ru-RU" sz="1800" b="1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17780" marR="17780" marT="0" marB="0" anchor="ctr">
                    <a:solidFill>
                      <a:srgbClr val="77BF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70,6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77BF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76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,4 (108,2%)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77BF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83,8</a:t>
                      </a:r>
                      <a:endParaRPr lang="ru-RU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77BF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5477">
                <a:tc>
                  <a:txBody>
                    <a:bodyPr/>
                    <a:lstStyle/>
                    <a:p>
                      <a:pPr marL="85725" indent="0" algn="l" defTabSz="82291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Число лиц (пациентов), дополнительно эвакуированных с использованием санитарной авиации (ежегодно, человек) не менее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464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928">
                <a:tc>
                  <a:txBody>
                    <a:bodyPr/>
                    <a:lstStyle/>
                    <a:p>
                      <a:pPr marL="85725" indent="0" algn="l" defTabSz="82291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Количество посещений при выездах мобильных медицинских бригад, тыс. посещений</a:t>
                      </a:r>
                    </a:p>
                  </a:txBody>
                  <a:tcPr marL="17780" marR="17780" marT="0" marB="0" anchor="ctr">
                    <a:solidFill>
                      <a:srgbClr val="77BF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80,9</a:t>
                      </a:r>
                      <a:endParaRPr lang="ru-RU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77BF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85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(17,1%)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77BF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80,9</a:t>
                      </a:r>
                      <a:endParaRPr lang="ru-RU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77BF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5477">
                <a:tc>
                  <a:txBody>
                    <a:bodyPr/>
                    <a:lstStyle/>
                    <a:p>
                      <a:pPr marL="85725" indent="0" algn="l" defTabSz="82291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лиц, госпитализированных по экстренным показаниям в течение первых суток от общего числа больных, к которым совершены вылеты, %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90,0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90,0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9" y="235924"/>
            <a:ext cx="329541" cy="584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2522" y="235924"/>
            <a:ext cx="126315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</a:t>
            </a:r>
          </a:p>
          <a:p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ЗДРАВООХРАНЕНИЯ</a:t>
            </a:r>
          </a:p>
          <a:p>
            <a:r>
              <a:rPr lang="ru-RU" sz="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СВЕРДЛОВСКОЙ ОБЛАСТИ</a:t>
            </a:r>
            <a:endParaRPr lang="ru-RU" sz="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2" t="19424" r="9633" b="31447"/>
          <a:stretch/>
        </p:blipFill>
        <p:spPr>
          <a:xfrm>
            <a:off x="10353852" y="235923"/>
            <a:ext cx="1838148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6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A2843-A40F-423C-8BA4-7F79646984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E3E655-26B9-4A6E-AA74-6A268AE3651D}"/>
              </a:ext>
            </a:extLst>
          </p:cNvPr>
          <p:cNvSpPr txBox="1"/>
          <p:nvPr/>
        </p:nvSpPr>
        <p:spPr>
          <a:xfrm>
            <a:off x="985211" y="341585"/>
            <a:ext cx="10891988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 algn="ctr">
              <a:defRPr sz="24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2267"/>
              </a:lnSpc>
            </a:pPr>
            <a:r>
              <a:rPr lang="ru-RU" sz="2667" dirty="0"/>
              <a:t>Методы организации медицинской помощи </a:t>
            </a:r>
          </a:p>
          <a:p>
            <a:pPr>
              <a:lnSpc>
                <a:spcPts val="2267"/>
              </a:lnSpc>
            </a:pPr>
            <a:r>
              <a:rPr lang="ru-RU" sz="2667" dirty="0"/>
              <a:t>больным </a:t>
            </a:r>
            <a:r>
              <a:rPr lang="en-US" sz="2667" dirty="0"/>
              <a:t>COVID-19</a:t>
            </a:r>
            <a:endParaRPr lang="ru-RU" sz="2667" dirty="0"/>
          </a:p>
        </p:txBody>
      </p:sp>
      <p:sp>
        <p:nvSpPr>
          <p:cNvPr id="8" name="TextBox 7"/>
          <p:cNvSpPr txBox="1"/>
          <p:nvPr/>
        </p:nvSpPr>
        <p:spPr>
          <a:xfrm>
            <a:off x="314802" y="3580606"/>
            <a:ext cx="52648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и доставка продуктов и лекарств лицам 65+ и маломобильным гражданам;</a:t>
            </a:r>
          </a:p>
          <a:p>
            <a:endParaRPr lang="ru-RU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Обзвон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граждан, находящихся в режиме самоизоляции, консультирование, ответы на вопросы, контроль состояния</a:t>
            </a:r>
          </a:p>
        </p:txBody>
      </p:sp>
      <p:pic>
        <p:nvPicPr>
          <p:cNvPr id="9" name="Picture 12" descr="D:\Документы Ивана\Иван\Коронавирус\Ресурсы и силы\PHOTO-2020-03-29-19-00-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9" t="18679" r="27580" b="11489"/>
          <a:stretch/>
        </p:blipFill>
        <p:spPr bwMode="auto">
          <a:xfrm>
            <a:off x="9254724" y="1293093"/>
            <a:ext cx="2630008" cy="551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D:\Документы Ивана\Иван\Коронавирус\Ресурсы и силы\PHOTO-2020-03-27-23-16-03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76" r="35775" b="14961"/>
          <a:stretch/>
        </p:blipFill>
        <p:spPr bwMode="auto">
          <a:xfrm>
            <a:off x="6553113" y="4089650"/>
            <a:ext cx="2703884" cy="271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Документы Ивана\Иван\Коронавирус\Ресурсы и силы\06759c06-8674-4c0e-a268-5286361b729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7" t="23656" r="35697" b="10068"/>
          <a:stretch/>
        </p:blipFill>
        <p:spPr bwMode="auto">
          <a:xfrm>
            <a:off x="6553113" y="1293091"/>
            <a:ext cx="2703884" cy="304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6725" y="1435699"/>
            <a:ext cx="62263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условий для самоизоляции людей старше 65 лет, которые входят в группу риска в случае инфицирования COVID-19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64841" y="3096257"/>
            <a:ext cx="360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Студенты-волонтеры: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9" y="235924"/>
            <a:ext cx="329541" cy="5847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2522" y="235924"/>
            <a:ext cx="126315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</a:t>
            </a:r>
          </a:p>
          <a:p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ЗДРАВООХРАНЕНИЯ</a:t>
            </a:r>
          </a:p>
          <a:p>
            <a:r>
              <a:rPr lang="ru-RU" sz="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СВЕРДЛОВСКОЙ ОБЛАСТИ</a:t>
            </a:r>
            <a:endParaRPr lang="ru-RU" sz="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2" t="19424" r="9633" b="31447"/>
          <a:stretch/>
        </p:blipFill>
        <p:spPr>
          <a:xfrm>
            <a:off x="10353852" y="235923"/>
            <a:ext cx="1838148" cy="584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28545" y="1021254"/>
            <a:ext cx="444865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37240 телефонных звонков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53112" y="4110874"/>
            <a:ext cx="389241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Выполнено 6867 заявок </a:t>
            </a:r>
          </a:p>
        </p:txBody>
      </p:sp>
    </p:spTree>
    <p:extLst>
      <p:ext uri="{BB962C8B-B14F-4D97-AF65-F5344CB8AC3E}">
        <p14:creationId xmlns:p14="http://schemas.microsoft.com/office/powerpoint/2010/main" val="172617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047688" y="6188075"/>
            <a:ext cx="1142245" cy="669925"/>
          </a:xfrm>
        </p:spPr>
        <p:txBody>
          <a:bodyPr vert="horz" lIns="91440" tIns="45720" rIns="91440" bIns="45720" rtlCol="0" anchor="b"/>
          <a:lstStyle/>
          <a:p>
            <a:fld id="{63A19252-335B-43E1-913D-8AD013FD6E61}" type="slidenum">
              <a:rPr lang="ru-RU" sz="160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77879"/>
            <a:ext cx="8307545" cy="1169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ts val="2800"/>
              </a:lnSpc>
              <a:defRPr sz="28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/>
            <a:r>
              <a:rPr lang="ru-RU" dirty="0"/>
              <a:t>Целевые показатели регионального проекта </a:t>
            </a:r>
            <a:r>
              <a:rPr lang="ru-RU" dirty="0" smtClean="0"/>
              <a:t>«Борьба с сердечно-сосудистыми заболеваниями»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4" y="235923"/>
            <a:ext cx="329541" cy="5847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6357" y="235923"/>
            <a:ext cx="126315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</a:t>
            </a:r>
          </a:p>
          <a:p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ЗДРАВООХРАНЕНИЯ</a:t>
            </a:r>
          </a:p>
          <a:p>
            <a:r>
              <a:rPr lang="ru-RU" sz="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СВЕРДЛОВСКОЙ ОБЛАСТИ</a:t>
            </a:r>
            <a:endParaRPr lang="ru-RU" sz="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2" t="19424" r="9633" b="31447"/>
          <a:stretch/>
        </p:blipFill>
        <p:spPr>
          <a:xfrm>
            <a:off x="10353852" y="235923"/>
            <a:ext cx="1838148" cy="584775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818242"/>
              </p:ext>
            </p:extLst>
          </p:nvPr>
        </p:nvGraphicFramePr>
        <p:xfrm>
          <a:off x="161585" y="1327855"/>
          <a:ext cx="11917525" cy="5454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03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7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7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592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показателя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853" marR="885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Период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853" marR="885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0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82291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</a:t>
                      </a:r>
                      <a:endParaRPr lang="ru-RU" sz="1600" b="1" kern="12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853" marR="885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2291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lang="ru-RU" sz="1600" b="1" kern="12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полугодие </a:t>
                      </a:r>
                      <a:r>
                        <a:rPr lang="ru-RU" sz="1600" b="1" kern="1200" baseline="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</a:t>
                      </a:r>
                      <a:endParaRPr lang="ru-RU" sz="1600" b="1" kern="12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853" marR="885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2291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8853" marR="885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5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Снижение смертности от острого нарушения мозгового кровообращения, случаев на 100 тыс. населения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solidFill>
                      <a:srgbClr val="3EA4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89,1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3EA4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95,4 (93,4%)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3EA4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76,4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3EA4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Снижение смертности от инфаркта миокарда, случаев на 100 тыс. населения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39,0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40,2 (97,0%)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33,4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Больничная летальность от острого инфаркта миокарда, %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3EA4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11,2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3EA4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10,5 (106,8%)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3EA4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8,0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3EA4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Больничная летальность от острого нарушения мозгового кровообращения, %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16,0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15,7 (102,2%)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14,0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5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Отношение числа рентгенэндоваскулярных вмешательств в лечебных целях, проведенных больным, к общему числу выбывших больных, перенесших острый коронарный синдром (с исходом в острый коронарным синдромом), %</a:t>
                      </a:r>
                    </a:p>
                  </a:txBody>
                  <a:tcPr marL="17780" marR="17780" marT="0" marB="0" anchor="ctr">
                    <a:solidFill>
                      <a:srgbClr val="3EA4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35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3EA4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31,6 (90,3%)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3EA4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60,0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3EA4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6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Количество </a:t>
                      </a: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рентгенэндоваскулярных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 вмешательств в лечебных целях, единиц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9963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2800 (28,1%)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17079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948457"/>
                  </a:ext>
                </a:extLst>
              </a:tr>
              <a:tr h="935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Доля профильных госпитализаций пациентов с острыми нарушениями мозгового кровообращения, доставленных автомобилями скорой медицинской помощи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3EA4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87,1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3EA4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95,9 (110,1%)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3EA4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95,0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3EA4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404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950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411" y="206063"/>
            <a:ext cx="5652627" cy="700496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 vert="horz" lIns="91440" tIns="45720" rIns="91440" bIns="45720" rtlCol="0" anchor="b"/>
          <a:lstStyle/>
          <a:p>
            <a:fld id="{63A19252-335B-43E1-913D-8AD013FD6E61}" type="slidenum">
              <a:rPr lang="ru-RU" sz="160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0733" y="90982"/>
            <a:ext cx="6970186" cy="7848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ts val="2800"/>
              </a:lnSpc>
              <a:defRPr sz="28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>
              <a:lnSpc>
                <a:spcPts val="2667"/>
              </a:lnSpc>
            </a:pPr>
            <a:r>
              <a:rPr lang="ru-RU" dirty="0"/>
              <a:t>Снижение смертности пациентов </a:t>
            </a:r>
          </a:p>
          <a:p>
            <a:pPr algn="ctr">
              <a:lnSpc>
                <a:spcPts val="2667"/>
              </a:lnSpc>
            </a:pPr>
            <a:r>
              <a:rPr lang="ru-RU" dirty="0"/>
              <a:t>с острым коронарным синдромом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4" y="235923"/>
            <a:ext cx="329541" cy="5847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6357" y="235923"/>
            <a:ext cx="126315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</a:t>
            </a:r>
          </a:p>
          <a:p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ЗДРАВООХРАНЕНИЯ</a:t>
            </a:r>
          </a:p>
          <a:p>
            <a:r>
              <a:rPr lang="ru-RU" sz="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СВЕРДЛОВСКОЙ ОБЛАСТИ</a:t>
            </a:r>
            <a:endParaRPr lang="ru-RU" sz="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2" t="19424" r="9633" b="31447"/>
          <a:stretch/>
        </p:blipFill>
        <p:spPr>
          <a:xfrm>
            <a:off x="10353852" y="235923"/>
            <a:ext cx="1838148" cy="5847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687916" y="394704"/>
            <a:ext cx="184749" cy="379588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4714325" y="4962130"/>
            <a:ext cx="1644732" cy="771896"/>
          </a:xfrm>
          <a:custGeom>
            <a:avLst/>
            <a:gdLst>
              <a:gd name="connsiteX0" fmla="*/ 1525979 w 1644732"/>
              <a:gd name="connsiteY0" fmla="*/ 178129 h 771896"/>
              <a:gd name="connsiteX1" fmla="*/ 1514104 w 1644732"/>
              <a:gd name="connsiteY1" fmla="*/ 148441 h 771896"/>
              <a:gd name="connsiteX2" fmla="*/ 1502229 w 1644732"/>
              <a:gd name="connsiteY2" fmla="*/ 112815 h 771896"/>
              <a:gd name="connsiteX3" fmla="*/ 1490353 w 1644732"/>
              <a:gd name="connsiteY3" fmla="*/ 95002 h 771896"/>
              <a:gd name="connsiteX4" fmla="*/ 1460665 w 1644732"/>
              <a:gd name="connsiteY4" fmla="*/ 53438 h 771896"/>
              <a:gd name="connsiteX5" fmla="*/ 1442852 w 1644732"/>
              <a:gd name="connsiteY5" fmla="*/ 47501 h 771896"/>
              <a:gd name="connsiteX6" fmla="*/ 1425039 w 1644732"/>
              <a:gd name="connsiteY6" fmla="*/ 35626 h 771896"/>
              <a:gd name="connsiteX7" fmla="*/ 1341912 w 1644732"/>
              <a:gd name="connsiteY7" fmla="*/ 35626 h 771896"/>
              <a:gd name="connsiteX8" fmla="*/ 1318161 w 1644732"/>
              <a:gd name="connsiteY8" fmla="*/ 65314 h 771896"/>
              <a:gd name="connsiteX9" fmla="*/ 1306286 w 1644732"/>
              <a:gd name="connsiteY9" fmla="*/ 106877 h 771896"/>
              <a:gd name="connsiteX10" fmla="*/ 1294410 w 1644732"/>
              <a:gd name="connsiteY10" fmla="*/ 118753 h 771896"/>
              <a:gd name="connsiteX11" fmla="*/ 1288473 w 1644732"/>
              <a:gd name="connsiteY11" fmla="*/ 136566 h 771896"/>
              <a:gd name="connsiteX12" fmla="*/ 1270660 w 1644732"/>
              <a:gd name="connsiteY12" fmla="*/ 142503 h 771896"/>
              <a:gd name="connsiteX13" fmla="*/ 1235034 w 1644732"/>
              <a:gd name="connsiteY13" fmla="*/ 148441 h 771896"/>
              <a:gd name="connsiteX14" fmla="*/ 1134094 w 1644732"/>
              <a:gd name="connsiteY14" fmla="*/ 154379 h 771896"/>
              <a:gd name="connsiteX15" fmla="*/ 1116281 w 1644732"/>
              <a:gd name="connsiteY15" fmla="*/ 160316 h 771896"/>
              <a:gd name="connsiteX16" fmla="*/ 1050966 w 1644732"/>
              <a:gd name="connsiteY16" fmla="*/ 154379 h 771896"/>
              <a:gd name="connsiteX17" fmla="*/ 1039091 w 1644732"/>
              <a:gd name="connsiteY17" fmla="*/ 142503 h 771896"/>
              <a:gd name="connsiteX18" fmla="*/ 1027216 w 1644732"/>
              <a:gd name="connsiteY18" fmla="*/ 124690 h 771896"/>
              <a:gd name="connsiteX19" fmla="*/ 1009403 w 1644732"/>
              <a:gd name="connsiteY19" fmla="*/ 71251 h 771896"/>
              <a:gd name="connsiteX20" fmla="*/ 985652 w 1644732"/>
              <a:gd name="connsiteY20" fmla="*/ 35626 h 771896"/>
              <a:gd name="connsiteX21" fmla="*/ 950026 w 1644732"/>
              <a:gd name="connsiteY21" fmla="*/ 23750 h 771896"/>
              <a:gd name="connsiteX22" fmla="*/ 908462 w 1644732"/>
              <a:gd name="connsiteY22" fmla="*/ 29688 h 771896"/>
              <a:gd name="connsiteX23" fmla="*/ 878774 w 1644732"/>
              <a:gd name="connsiteY23" fmla="*/ 83127 h 771896"/>
              <a:gd name="connsiteX24" fmla="*/ 860961 w 1644732"/>
              <a:gd name="connsiteY24" fmla="*/ 100940 h 771896"/>
              <a:gd name="connsiteX25" fmla="*/ 855023 w 1644732"/>
              <a:gd name="connsiteY25" fmla="*/ 118753 h 771896"/>
              <a:gd name="connsiteX26" fmla="*/ 819397 w 1644732"/>
              <a:gd name="connsiteY26" fmla="*/ 148441 h 771896"/>
              <a:gd name="connsiteX27" fmla="*/ 801584 w 1644732"/>
              <a:gd name="connsiteY27" fmla="*/ 154379 h 771896"/>
              <a:gd name="connsiteX28" fmla="*/ 783771 w 1644732"/>
              <a:gd name="connsiteY28" fmla="*/ 166254 h 771896"/>
              <a:gd name="connsiteX29" fmla="*/ 748145 w 1644732"/>
              <a:gd name="connsiteY29" fmla="*/ 178129 h 771896"/>
              <a:gd name="connsiteX30" fmla="*/ 730332 w 1644732"/>
              <a:gd name="connsiteY30" fmla="*/ 184067 h 771896"/>
              <a:gd name="connsiteX31" fmla="*/ 712519 w 1644732"/>
              <a:gd name="connsiteY31" fmla="*/ 190005 h 771896"/>
              <a:gd name="connsiteX32" fmla="*/ 682831 w 1644732"/>
              <a:gd name="connsiteY32" fmla="*/ 195942 h 771896"/>
              <a:gd name="connsiteX33" fmla="*/ 641268 w 1644732"/>
              <a:gd name="connsiteY33" fmla="*/ 190005 h 771896"/>
              <a:gd name="connsiteX34" fmla="*/ 629392 w 1644732"/>
              <a:gd name="connsiteY34" fmla="*/ 178129 h 771896"/>
              <a:gd name="connsiteX35" fmla="*/ 611579 w 1644732"/>
              <a:gd name="connsiteY35" fmla="*/ 172192 h 771896"/>
              <a:gd name="connsiteX36" fmla="*/ 599704 w 1644732"/>
              <a:gd name="connsiteY36" fmla="*/ 160316 h 771896"/>
              <a:gd name="connsiteX37" fmla="*/ 564078 w 1644732"/>
              <a:gd name="connsiteY37" fmla="*/ 136566 h 771896"/>
              <a:gd name="connsiteX38" fmla="*/ 534390 w 1644732"/>
              <a:gd name="connsiteY38" fmla="*/ 112815 h 771896"/>
              <a:gd name="connsiteX39" fmla="*/ 516577 w 1644732"/>
              <a:gd name="connsiteY39" fmla="*/ 100940 h 771896"/>
              <a:gd name="connsiteX40" fmla="*/ 480951 w 1644732"/>
              <a:gd name="connsiteY40" fmla="*/ 89064 h 771896"/>
              <a:gd name="connsiteX41" fmla="*/ 439387 w 1644732"/>
              <a:gd name="connsiteY41" fmla="*/ 77189 h 771896"/>
              <a:gd name="connsiteX42" fmla="*/ 421574 w 1644732"/>
              <a:gd name="connsiteY42" fmla="*/ 71251 h 771896"/>
              <a:gd name="connsiteX43" fmla="*/ 415636 w 1644732"/>
              <a:gd name="connsiteY43" fmla="*/ 53438 h 771896"/>
              <a:gd name="connsiteX44" fmla="*/ 374073 w 1644732"/>
              <a:gd name="connsiteY44" fmla="*/ 29688 h 771896"/>
              <a:gd name="connsiteX45" fmla="*/ 362197 w 1644732"/>
              <a:gd name="connsiteY45" fmla="*/ 17813 h 771896"/>
              <a:gd name="connsiteX46" fmla="*/ 290945 w 1644732"/>
              <a:gd name="connsiteY46" fmla="*/ 0 h 771896"/>
              <a:gd name="connsiteX47" fmla="*/ 213756 w 1644732"/>
              <a:gd name="connsiteY47" fmla="*/ 5937 h 771896"/>
              <a:gd name="connsiteX48" fmla="*/ 201881 w 1644732"/>
              <a:gd name="connsiteY48" fmla="*/ 17813 h 771896"/>
              <a:gd name="connsiteX49" fmla="*/ 178130 w 1644732"/>
              <a:gd name="connsiteY49" fmla="*/ 29688 h 771896"/>
              <a:gd name="connsiteX50" fmla="*/ 166255 w 1644732"/>
              <a:gd name="connsiteY50" fmla="*/ 47501 h 771896"/>
              <a:gd name="connsiteX51" fmla="*/ 142504 w 1644732"/>
              <a:gd name="connsiteY51" fmla="*/ 77189 h 771896"/>
              <a:gd name="connsiteX52" fmla="*/ 136566 w 1644732"/>
              <a:gd name="connsiteY52" fmla="*/ 95002 h 771896"/>
              <a:gd name="connsiteX53" fmla="*/ 124691 w 1644732"/>
              <a:gd name="connsiteY53" fmla="*/ 112815 h 771896"/>
              <a:gd name="connsiteX54" fmla="*/ 118753 w 1644732"/>
              <a:gd name="connsiteY54" fmla="*/ 130628 h 771896"/>
              <a:gd name="connsiteX55" fmla="*/ 106878 w 1644732"/>
              <a:gd name="connsiteY55" fmla="*/ 148441 h 771896"/>
              <a:gd name="connsiteX56" fmla="*/ 95003 w 1644732"/>
              <a:gd name="connsiteY56" fmla="*/ 172192 h 771896"/>
              <a:gd name="connsiteX57" fmla="*/ 71252 w 1644732"/>
              <a:gd name="connsiteY57" fmla="*/ 207818 h 771896"/>
              <a:gd name="connsiteX58" fmla="*/ 59377 w 1644732"/>
              <a:gd name="connsiteY58" fmla="*/ 237506 h 771896"/>
              <a:gd name="connsiteX59" fmla="*/ 53439 w 1644732"/>
              <a:gd name="connsiteY59" fmla="*/ 279070 h 771896"/>
              <a:gd name="connsiteX60" fmla="*/ 17813 w 1644732"/>
              <a:gd name="connsiteY60" fmla="*/ 290945 h 771896"/>
              <a:gd name="connsiteX61" fmla="*/ 0 w 1644732"/>
              <a:gd name="connsiteY61" fmla="*/ 326571 h 771896"/>
              <a:gd name="connsiteX62" fmla="*/ 5938 w 1644732"/>
              <a:gd name="connsiteY62" fmla="*/ 374072 h 771896"/>
              <a:gd name="connsiteX63" fmla="*/ 17813 w 1644732"/>
              <a:gd name="connsiteY63" fmla="*/ 391885 h 771896"/>
              <a:gd name="connsiteX64" fmla="*/ 29688 w 1644732"/>
              <a:gd name="connsiteY64" fmla="*/ 415636 h 771896"/>
              <a:gd name="connsiteX65" fmla="*/ 71252 w 1644732"/>
              <a:gd name="connsiteY65" fmla="*/ 451262 h 771896"/>
              <a:gd name="connsiteX66" fmla="*/ 100940 w 1644732"/>
              <a:gd name="connsiteY66" fmla="*/ 480950 h 771896"/>
              <a:gd name="connsiteX67" fmla="*/ 112816 w 1644732"/>
              <a:gd name="connsiteY67" fmla="*/ 492826 h 771896"/>
              <a:gd name="connsiteX68" fmla="*/ 148442 w 1644732"/>
              <a:gd name="connsiteY68" fmla="*/ 516576 h 771896"/>
              <a:gd name="connsiteX69" fmla="*/ 166255 w 1644732"/>
              <a:gd name="connsiteY69" fmla="*/ 575953 h 771896"/>
              <a:gd name="connsiteX70" fmla="*/ 184068 w 1644732"/>
              <a:gd name="connsiteY70" fmla="*/ 581890 h 771896"/>
              <a:gd name="connsiteX71" fmla="*/ 201881 w 1644732"/>
              <a:gd name="connsiteY71" fmla="*/ 570015 h 771896"/>
              <a:gd name="connsiteX72" fmla="*/ 207818 w 1644732"/>
              <a:gd name="connsiteY72" fmla="*/ 552202 h 771896"/>
              <a:gd name="connsiteX73" fmla="*/ 219694 w 1644732"/>
              <a:gd name="connsiteY73" fmla="*/ 480950 h 771896"/>
              <a:gd name="connsiteX74" fmla="*/ 231569 w 1644732"/>
              <a:gd name="connsiteY74" fmla="*/ 463137 h 771896"/>
              <a:gd name="connsiteX75" fmla="*/ 267195 w 1644732"/>
              <a:gd name="connsiteY75" fmla="*/ 451262 h 771896"/>
              <a:gd name="connsiteX76" fmla="*/ 285008 w 1644732"/>
              <a:gd name="connsiteY76" fmla="*/ 457200 h 771896"/>
              <a:gd name="connsiteX77" fmla="*/ 320634 w 1644732"/>
              <a:gd name="connsiteY77" fmla="*/ 486888 h 771896"/>
              <a:gd name="connsiteX78" fmla="*/ 326571 w 1644732"/>
              <a:gd name="connsiteY78" fmla="*/ 504701 h 771896"/>
              <a:gd name="connsiteX79" fmla="*/ 350322 w 1644732"/>
              <a:gd name="connsiteY79" fmla="*/ 534389 h 771896"/>
              <a:gd name="connsiteX80" fmla="*/ 362197 w 1644732"/>
              <a:gd name="connsiteY80" fmla="*/ 570015 h 771896"/>
              <a:gd name="connsiteX81" fmla="*/ 391886 w 1644732"/>
              <a:gd name="connsiteY81" fmla="*/ 599703 h 771896"/>
              <a:gd name="connsiteX82" fmla="*/ 415636 w 1644732"/>
              <a:gd name="connsiteY82" fmla="*/ 611579 h 771896"/>
              <a:gd name="connsiteX83" fmla="*/ 427512 w 1644732"/>
              <a:gd name="connsiteY83" fmla="*/ 623454 h 771896"/>
              <a:gd name="connsiteX84" fmla="*/ 475013 w 1644732"/>
              <a:gd name="connsiteY84" fmla="*/ 635329 h 771896"/>
              <a:gd name="connsiteX85" fmla="*/ 534390 w 1644732"/>
              <a:gd name="connsiteY85" fmla="*/ 670955 h 771896"/>
              <a:gd name="connsiteX86" fmla="*/ 546265 w 1644732"/>
              <a:gd name="connsiteY86" fmla="*/ 688768 h 771896"/>
              <a:gd name="connsiteX87" fmla="*/ 558140 w 1644732"/>
              <a:gd name="connsiteY87" fmla="*/ 700644 h 771896"/>
              <a:gd name="connsiteX88" fmla="*/ 581891 w 1644732"/>
              <a:gd name="connsiteY88" fmla="*/ 736270 h 771896"/>
              <a:gd name="connsiteX89" fmla="*/ 641268 w 1644732"/>
              <a:gd name="connsiteY89" fmla="*/ 748145 h 771896"/>
              <a:gd name="connsiteX90" fmla="*/ 700644 w 1644732"/>
              <a:gd name="connsiteY90" fmla="*/ 765958 h 771896"/>
              <a:gd name="connsiteX91" fmla="*/ 736270 w 1644732"/>
              <a:gd name="connsiteY91" fmla="*/ 771896 h 771896"/>
              <a:gd name="connsiteX92" fmla="*/ 831273 w 1644732"/>
              <a:gd name="connsiteY92" fmla="*/ 765958 h 771896"/>
              <a:gd name="connsiteX93" fmla="*/ 914400 w 1644732"/>
              <a:gd name="connsiteY93" fmla="*/ 748145 h 771896"/>
              <a:gd name="connsiteX94" fmla="*/ 950026 w 1644732"/>
              <a:gd name="connsiteY94" fmla="*/ 706581 h 771896"/>
              <a:gd name="connsiteX95" fmla="*/ 961901 w 1644732"/>
              <a:gd name="connsiteY95" fmla="*/ 688768 h 771896"/>
              <a:gd name="connsiteX96" fmla="*/ 973777 w 1644732"/>
              <a:gd name="connsiteY96" fmla="*/ 676893 h 771896"/>
              <a:gd name="connsiteX97" fmla="*/ 1003465 w 1644732"/>
              <a:gd name="connsiteY97" fmla="*/ 623454 h 771896"/>
              <a:gd name="connsiteX98" fmla="*/ 1009403 w 1644732"/>
              <a:gd name="connsiteY98" fmla="*/ 575953 h 771896"/>
              <a:gd name="connsiteX99" fmla="*/ 1015340 w 1644732"/>
              <a:gd name="connsiteY99" fmla="*/ 558140 h 771896"/>
              <a:gd name="connsiteX100" fmla="*/ 1033153 w 1644732"/>
              <a:gd name="connsiteY100" fmla="*/ 546264 h 771896"/>
              <a:gd name="connsiteX101" fmla="*/ 1062842 w 1644732"/>
              <a:gd name="connsiteY101" fmla="*/ 522514 h 771896"/>
              <a:gd name="connsiteX102" fmla="*/ 1110343 w 1644732"/>
              <a:gd name="connsiteY102" fmla="*/ 510638 h 771896"/>
              <a:gd name="connsiteX103" fmla="*/ 1157844 w 1644732"/>
              <a:gd name="connsiteY103" fmla="*/ 498763 h 771896"/>
              <a:gd name="connsiteX104" fmla="*/ 1252847 w 1644732"/>
              <a:gd name="connsiteY104" fmla="*/ 504701 h 771896"/>
              <a:gd name="connsiteX105" fmla="*/ 1288473 w 1644732"/>
              <a:gd name="connsiteY105" fmla="*/ 510638 h 771896"/>
              <a:gd name="connsiteX106" fmla="*/ 1466603 w 1644732"/>
              <a:gd name="connsiteY106" fmla="*/ 504701 h 771896"/>
              <a:gd name="connsiteX107" fmla="*/ 1531917 w 1644732"/>
              <a:gd name="connsiteY107" fmla="*/ 492826 h 771896"/>
              <a:gd name="connsiteX108" fmla="*/ 1567543 w 1644732"/>
              <a:gd name="connsiteY108" fmla="*/ 480950 h 771896"/>
              <a:gd name="connsiteX109" fmla="*/ 1603169 w 1644732"/>
              <a:gd name="connsiteY109" fmla="*/ 469075 h 771896"/>
              <a:gd name="connsiteX110" fmla="*/ 1620982 w 1644732"/>
              <a:gd name="connsiteY110" fmla="*/ 463137 h 771896"/>
              <a:gd name="connsiteX111" fmla="*/ 1632857 w 1644732"/>
              <a:gd name="connsiteY111" fmla="*/ 445324 h 771896"/>
              <a:gd name="connsiteX112" fmla="*/ 1644732 w 1644732"/>
              <a:gd name="connsiteY112" fmla="*/ 397823 h 771896"/>
              <a:gd name="connsiteX113" fmla="*/ 1632857 w 1644732"/>
              <a:gd name="connsiteY113" fmla="*/ 350322 h 771896"/>
              <a:gd name="connsiteX114" fmla="*/ 1567543 w 1644732"/>
              <a:gd name="connsiteY114" fmla="*/ 296883 h 771896"/>
              <a:gd name="connsiteX115" fmla="*/ 1555668 w 1644732"/>
              <a:gd name="connsiteY115" fmla="*/ 285007 h 771896"/>
              <a:gd name="connsiteX116" fmla="*/ 1520042 w 1644732"/>
              <a:gd name="connsiteY116" fmla="*/ 273132 h 771896"/>
              <a:gd name="connsiteX117" fmla="*/ 1502229 w 1644732"/>
              <a:gd name="connsiteY117" fmla="*/ 261257 h 771896"/>
              <a:gd name="connsiteX118" fmla="*/ 1478478 w 1644732"/>
              <a:gd name="connsiteY118" fmla="*/ 231568 h 771896"/>
              <a:gd name="connsiteX119" fmla="*/ 1502229 w 1644732"/>
              <a:gd name="connsiteY119" fmla="*/ 184067 h 771896"/>
              <a:gd name="connsiteX120" fmla="*/ 1525979 w 1644732"/>
              <a:gd name="connsiteY120" fmla="*/ 178129 h 77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644732" h="771896">
                <a:moveTo>
                  <a:pt x="1525979" y="178129"/>
                </a:moveTo>
                <a:cubicBezTo>
                  <a:pt x="1527958" y="172191"/>
                  <a:pt x="1517746" y="158458"/>
                  <a:pt x="1514104" y="148441"/>
                </a:cubicBezTo>
                <a:cubicBezTo>
                  <a:pt x="1509826" y="136677"/>
                  <a:pt x="1509173" y="123230"/>
                  <a:pt x="1502229" y="112815"/>
                </a:cubicBezTo>
                <a:cubicBezTo>
                  <a:pt x="1498270" y="106877"/>
                  <a:pt x="1493894" y="101198"/>
                  <a:pt x="1490353" y="95002"/>
                </a:cubicBezTo>
                <a:cubicBezTo>
                  <a:pt x="1478922" y="74998"/>
                  <a:pt x="1480753" y="66830"/>
                  <a:pt x="1460665" y="53438"/>
                </a:cubicBezTo>
                <a:cubicBezTo>
                  <a:pt x="1455457" y="49966"/>
                  <a:pt x="1448790" y="49480"/>
                  <a:pt x="1442852" y="47501"/>
                </a:cubicBezTo>
                <a:cubicBezTo>
                  <a:pt x="1436914" y="43543"/>
                  <a:pt x="1431422" y="38817"/>
                  <a:pt x="1425039" y="35626"/>
                </a:cubicBezTo>
                <a:cubicBezTo>
                  <a:pt x="1397359" y="21786"/>
                  <a:pt x="1375484" y="32574"/>
                  <a:pt x="1341912" y="35626"/>
                </a:cubicBezTo>
                <a:cubicBezTo>
                  <a:pt x="1332334" y="45204"/>
                  <a:pt x="1323780" y="52204"/>
                  <a:pt x="1318161" y="65314"/>
                </a:cubicBezTo>
                <a:cubicBezTo>
                  <a:pt x="1314283" y="74361"/>
                  <a:pt x="1312059" y="97256"/>
                  <a:pt x="1306286" y="106877"/>
                </a:cubicBezTo>
                <a:cubicBezTo>
                  <a:pt x="1303406" y="111678"/>
                  <a:pt x="1298369" y="114794"/>
                  <a:pt x="1294410" y="118753"/>
                </a:cubicBezTo>
                <a:cubicBezTo>
                  <a:pt x="1292431" y="124691"/>
                  <a:pt x="1292899" y="132140"/>
                  <a:pt x="1288473" y="136566"/>
                </a:cubicBezTo>
                <a:cubicBezTo>
                  <a:pt x="1284047" y="140992"/>
                  <a:pt x="1276770" y="141145"/>
                  <a:pt x="1270660" y="142503"/>
                </a:cubicBezTo>
                <a:cubicBezTo>
                  <a:pt x="1258908" y="145115"/>
                  <a:pt x="1247028" y="147398"/>
                  <a:pt x="1235034" y="148441"/>
                </a:cubicBezTo>
                <a:cubicBezTo>
                  <a:pt x="1201456" y="151361"/>
                  <a:pt x="1167741" y="152400"/>
                  <a:pt x="1134094" y="154379"/>
                </a:cubicBezTo>
                <a:cubicBezTo>
                  <a:pt x="1128156" y="156358"/>
                  <a:pt x="1122540" y="160316"/>
                  <a:pt x="1116281" y="160316"/>
                </a:cubicBezTo>
                <a:cubicBezTo>
                  <a:pt x="1094420" y="160316"/>
                  <a:pt x="1072268" y="159295"/>
                  <a:pt x="1050966" y="154379"/>
                </a:cubicBezTo>
                <a:cubicBezTo>
                  <a:pt x="1045511" y="153120"/>
                  <a:pt x="1042588" y="146875"/>
                  <a:pt x="1039091" y="142503"/>
                </a:cubicBezTo>
                <a:cubicBezTo>
                  <a:pt x="1034633" y="136931"/>
                  <a:pt x="1030114" y="131211"/>
                  <a:pt x="1027216" y="124690"/>
                </a:cubicBezTo>
                <a:cubicBezTo>
                  <a:pt x="1027207" y="124669"/>
                  <a:pt x="1012375" y="80169"/>
                  <a:pt x="1009403" y="71251"/>
                </a:cubicBezTo>
                <a:cubicBezTo>
                  <a:pt x="1004890" y="57711"/>
                  <a:pt x="993569" y="47501"/>
                  <a:pt x="985652" y="35626"/>
                </a:cubicBezTo>
                <a:cubicBezTo>
                  <a:pt x="978708" y="25211"/>
                  <a:pt x="950026" y="23750"/>
                  <a:pt x="950026" y="23750"/>
                </a:cubicBezTo>
                <a:cubicBezTo>
                  <a:pt x="936171" y="25729"/>
                  <a:pt x="920269" y="22174"/>
                  <a:pt x="908462" y="29688"/>
                </a:cubicBezTo>
                <a:cubicBezTo>
                  <a:pt x="867073" y="56027"/>
                  <a:pt x="895438" y="58131"/>
                  <a:pt x="878774" y="83127"/>
                </a:cubicBezTo>
                <a:cubicBezTo>
                  <a:pt x="874116" y="90114"/>
                  <a:pt x="866899" y="95002"/>
                  <a:pt x="860961" y="100940"/>
                </a:cubicBezTo>
                <a:cubicBezTo>
                  <a:pt x="858982" y="106878"/>
                  <a:pt x="858495" y="113545"/>
                  <a:pt x="855023" y="118753"/>
                </a:cubicBezTo>
                <a:cubicBezTo>
                  <a:pt x="848457" y="128603"/>
                  <a:pt x="830351" y="142964"/>
                  <a:pt x="819397" y="148441"/>
                </a:cubicBezTo>
                <a:cubicBezTo>
                  <a:pt x="813799" y="151240"/>
                  <a:pt x="807182" y="151580"/>
                  <a:pt x="801584" y="154379"/>
                </a:cubicBezTo>
                <a:cubicBezTo>
                  <a:pt x="795201" y="157570"/>
                  <a:pt x="790292" y="163356"/>
                  <a:pt x="783771" y="166254"/>
                </a:cubicBezTo>
                <a:cubicBezTo>
                  <a:pt x="772332" y="171338"/>
                  <a:pt x="760020" y="174171"/>
                  <a:pt x="748145" y="178129"/>
                </a:cubicBezTo>
                <a:lnTo>
                  <a:pt x="730332" y="184067"/>
                </a:lnTo>
                <a:cubicBezTo>
                  <a:pt x="724394" y="186046"/>
                  <a:pt x="718656" y="188778"/>
                  <a:pt x="712519" y="190005"/>
                </a:cubicBezTo>
                <a:lnTo>
                  <a:pt x="682831" y="195942"/>
                </a:lnTo>
                <a:cubicBezTo>
                  <a:pt x="668977" y="193963"/>
                  <a:pt x="654545" y="194431"/>
                  <a:pt x="641268" y="190005"/>
                </a:cubicBezTo>
                <a:cubicBezTo>
                  <a:pt x="635957" y="188235"/>
                  <a:pt x="634193" y="181009"/>
                  <a:pt x="629392" y="178129"/>
                </a:cubicBezTo>
                <a:cubicBezTo>
                  <a:pt x="624025" y="174909"/>
                  <a:pt x="617517" y="174171"/>
                  <a:pt x="611579" y="172192"/>
                </a:cubicBezTo>
                <a:cubicBezTo>
                  <a:pt x="607621" y="168233"/>
                  <a:pt x="604183" y="163675"/>
                  <a:pt x="599704" y="160316"/>
                </a:cubicBezTo>
                <a:cubicBezTo>
                  <a:pt x="588286" y="151753"/>
                  <a:pt x="564078" y="136566"/>
                  <a:pt x="564078" y="136566"/>
                </a:cubicBezTo>
                <a:cubicBezTo>
                  <a:pt x="544061" y="106539"/>
                  <a:pt x="563069" y="127155"/>
                  <a:pt x="534390" y="112815"/>
                </a:cubicBezTo>
                <a:cubicBezTo>
                  <a:pt x="528007" y="109624"/>
                  <a:pt x="523098" y="103838"/>
                  <a:pt x="516577" y="100940"/>
                </a:cubicBezTo>
                <a:cubicBezTo>
                  <a:pt x="505138" y="95856"/>
                  <a:pt x="492826" y="93022"/>
                  <a:pt x="480951" y="89064"/>
                </a:cubicBezTo>
                <a:cubicBezTo>
                  <a:pt x="438255" y="74832"/>
                  <a:pt x="491559" y="92096"/>
                  <a:pt x="439387" y="77189"/>
                </a:cubicBezTo>
                <a:cubicBezTo>
                  <a:pt x="433369" y="75469"/>
                  <a:pt x="427512" y="73230"/>
                  <a:pt x="421574" y="71251"/>
                </a:cubicBezTo>
                <a:cubicBezTo>
                  <a:pt x="419595" y="65313"/>
                  <a:pt x="419546" y="58325"/>
                  <a:pt x="415636" y="53438"/>
                </a:cubicBezTo>
                <a:cubicBezTo>
                  <a:pt x="408695" y="44762"/>
                  <a:pt x="381586" y="34696"/>
                  <a:pt x="374073" y="29688"/>
                </a:cubicBezTo>
                <a:cubicBezTo>
                  <a:pt x="369415" y="26583"/>
                  <a:pt x="366568" y="21310"/>
                  <a:pt x="362197" y="17813"/>
                </a:cubicBezTo>
                <a:cubicBezTo>
                  <a:pt x="335804" y="-3302"/>
                  <a:pt x="335575" y="4958"/>
                  <a:pt x="290945" y="0"/>
                </a:cubicBezTo>
                <a:cubicBezTo>
                  <a:pt x="265215" y="1979"/>
                  <a:pt x="239061" y="876"/>
                  <a:pt x="213756" y="5937"/>
                </a:cubicBezTo>
                <a:cubicBezTo>
                  <a:pt x="208267" y="7035"/>
                  <a:pt x="206539" y="14708"/>
                  <a:pt x="201881" y="17813"/>
                </a:cubicBezTo>
                <a:cubicBezTo>
                  <a:pt x="194516" y="22723"/>
                  <a:pt x="186047" y="25730"/>
                  <a:pt x="178130" y="29688"/>
                </a:cubicBezTo>
                <a:cubicBezTo>
                  <a:pt x="174172" y="35626"/>
                  <a:pt x="170713" y="41929"/>
                  <a:pt x="166255" y="47501"/>
                </a:cubicBezTo>
                <a:cubicBezTo>
                  <a:pt x="151525" y="65914"/>
                  <a:pt x="154690" y="52816"/>
                  <a:pt x="142504" y="77189"/>
                </a:cubicBezTo>
                <a:cubicBezTo>
                  <a:pt x="139705" y="82787"/>
                  <a:pt x="139365" y="89404"/>
                  <a:pt x="136566" y="95002"/>
                </a:cubicBezTo>
                <a:cubicBezTo>
                  <a:pt x="133375" y="101385"/>
                  <a:pt x="127882" y="106432"/>
                  <a:pt x="124691" y="112815"/>
                </a:cubicBezTo>
                <a:cubicBezTo>
                  <a:pt x="121892" y="118413"/>
                  <a:pt x="121552" y="125030"/>
                  <a:pt x="118753" y="130628"/>
                </a:cubicBezTo>
                <a:cubicBezTo>
                  <a:pt x="115562" y="137011"/>
                  <a:pt x="110418" y="142245"/>
                  <a:pt x="106878" y="148441"/>
                </a:cubicBezTo>
                <a:cubicBezTo>
                  <a:pt x="102487" y="156126"/>
                  <a:pt x="99557" y="164602"/>
                  <a:pt x="95003" y="172192"/>
                </a:cubicBezTo>
                <a:cubicBezTo>
                  <a:pt x="87660" y="184431"/>
                  <a:pt x="76553" y="194566"/>
                  <a:pt x="71252" y="207818"/>
                </a:cubicBezTo>
                <a:lnTo>
                  <a:pt x="59377" y="237506"/>
                </a:lnTo>
                <a:cubicBezTo>
                  <a:pt x="57398" y="251361"/>
                  <a:pt x="62031" y="268023"/>
                  <a:pt x="53439" y="279070"/>
                </a:cubicBezTo>
                <a:cubicBezTo>
                  <a:pt x="45754" y="288951"/>
                  <a:pt x="17813" y="290945"/>
                  <a:pt x="17813" y="290945"/>
                </a:cubicBezTo>
                <a:cubicBezTo>
                  <a:pt x="11810" y="299950"/>
                  <a:pt x="0" y="314281"/>
                  <a:pt x="0" y="326571"/>
                </a:cubicBezTo>
                <a:cubicBezTo>
                  <a:pt x="0" y="342528"/>
                  <a:pt x="1739" y="358677"/>
                  <a:pt x="5938" y="374072"/>
                </a:cubicBezTo>
                <a:cubicBezTo>
                  <a:pt x="7816" y="380957"/>
                  <a:pt x="14273" y="385689"/>
                  <a:pt x="17813" y="391885"/>
                </a:cubicBezTo>
                <a:cubicBezTo>
                  <a:pt x="22204" y="399570"/>
                  <a:pt x="24377" y="408555"/>
                  <a:pt x="29688" y="415636"/>
                </a:cubicBezTo>
                <a:cubicBezTo>
                  <a:pt x="44087" y="434834"/>
                  <a:pt x="53300" y="439294"/>
                  <a:pt x="71252" y="451262"/>
                </a:cubicBezTo>
                <a:cubicBezTo>
                  <a:pt x="91609" y="481799"/>
                  <a:pt x="72665" y="458330"/>
                  <a:pt x="100940" y="480950"/>
                </a:cubicBezTo>
                <a:cubicBezTo>
                  <a:pt x="105312" y="484447"/>
                  <a:pt x="108337" y="489467"/>
                  <a:pt x="112816" y="492826"/>
                </a:cubicBezTo>
                <a:cubicBezTo>
                  <a:pt x="124234" y="501389"/>
                  <a:pt x="148442" y="516576"/>
                  <a:pt x="148442" y="516576"/>
                </a:cubicBezTo>
                <a:cubicBezTo>
                  <a:pt x="150562" y="525056"/>
                  <a:pt x="162310" y="574638"/>
                  <a:pt x="166255" y="575953"/>
                </a:cubicBezTo>
                <a:lnTo>
                  <a:pt x="184068" y="581890"/>
                </a:lnTo>
                <a:cubicBezTo>
                  <a:pt x="190006" y="577932"/>
                  <a:pt x="197423" y="575587"/>
                  <a:pt x="201881" y="570015"/>
                </a:cubicBezTo>
                <a:cubicBezTo>
                  <a:pt x="205791" y="565128"/>
                  <a:pt x="206789" y="558376"/>
                  <a:pt x="207818" y="552202"/>
                </a:cubicBezTo>
                <a:cubicBezTo>
                  <a:pt x="211111" y="532443"/>
                  <a:pt x="209253" y="501832"/>
                  <a:pt x="219694" y="480950"/>
                </a:cubicBezTo>
                <a:cubicBezTo>
                  <a:pt x="222885" y="474567"/>
                  <a:pt x="225518" y="466919"/>
                  <a:pt x="231569" y="463137"/>
                </a:cubicBezTo>
                <a:cubicBezTo>
                  <a:pt x="242184" y="456503"/>
                  <a:pt x="267195" y="451262"/>
                  <a:pt x="267195" y="451262"/>
                </a:cubicBezTo>
                <a:cubicBezTo>
                  <a:pt x="273133" y="453241"/>
                  <a:pt x="279410" y="454401"/>
                  <a:pt x="285008" y="457200"/>
                </a:cubicBezTo>
                <a:cubicBezTo>
                  <a:pt x="301542" y="465467"/>
                  <a:pt x="307501" y="473755"/>
                  <a:pt x="320634" y="486888"/>
                </a:cubicBezTo>
                <a:cubicBezTo>
                  <a:pt x="322613" y="492826"/>
                  <a:pt x="323351" y="499334"/>
                  <a:pt x="326571" y="504701"/>
                </a:cubicBezTo>
                <a:cubicBezTo>
                  <a:pt x="347724" y="539956"/>
                  <a:pt x="329948" y="488547"/>
                  <a:pt x="350322" y="534389"/>
                </a:cubicBezTo>
                <a:cubicBezTo>
                  <a:pt x="355406" y="545828"/>
                  <a:pt x="358239" y="558140"/>
                  <a:pt x="362197" y="570015"/>
                </a:cubicBezTo>
                <a:cubicBezTo>
                  <a:pt x="366623" y="583292"/>
                  <a:pt x="381990" y="589807"/>
                  <a:pt x="391886" y="599703"/>
                </a:cubicBezTo>
                <a:cubicBezTo>
                  <a:pt x="398145" y="605962"/>
                  <a:pt x="408271" y="606669"/>
                  <a:pt x="415636" y="611579"/>
                </a:cubicBezTo>
                <a:cubicBezTo>
                  <a:pt x="420294" y="614684"/>
                  <a:pt x="422712" y="620574"/>
                  <a:pt x="427512" y="623454"/>
                </a:cubicBezTo>
                <a:cubicBezTo>
                  <a:pt x="436644" y="628933"/>
                  <a:pt x="468623" y="634051"/>
                  <a:pt x="475013" y="635329"/>
                </a:cubicBezTo>
                <a:cubicBezTo>
                  <a:pt x="518004" y="663990"/>
                  <a:pt x="497873" y="652697"/>
                  <a:pt x="534390" y="670955"/>
                </a:cubicBezTo>
                <a:cubicBezTo>
                  <a:pt x="538348" y="676893"/>
                  <a:pt x="541807" y="683196"/>
                  <a:pt x="546265" y="688768"/>
                </a:cubicBezTo>
                <a:cubicBezTo>
                  <a:pt x="549762" y="693140"/>
                  <a:pt x="555260" y="695844"/>
                  <a:pt x="558140" y="700644"/>
                </a:cubicBezTo>
                <a:cubicBezTo>
                  <a:pt x="572664" y="724851"/>
                  <a:pt x="551696" y="716141"/>
                  <a:pt x="581891" y="736270"/>
                </a:cubicBezTo>
                <a:cubicBezTo>
                  <a:pt x="593194" y="743805"/>
                  <a:pt x="637754" y="747643"/>
                  <a:pt x="641268" y="748145"/>
                </a:cubicBezTo>
                <a:cubicBezTo>
                  <a:pt x="663982" y="755716"/>
                  <a:pt x="678215" y="761472"/>
                  <a:pt x="700644" y="765958"/>
                </a:cubicBezTo>
                <a:cubicBezTo>
                  <a:pt x="712449" y="768319"/>
                  <a:pt x="724395" y="769917"/>
                  <a:pt x="736270" y="771896"/>
                </a:cubicBezTo>
                <a:lnTo>
                  <a:pt x="831273" y="765958"/>
                </a:lnTo>
                <a:cubicBezTo>
                  <a:pt x="901636" y="760746"/>
                  <a:pt x="879069" y="771698"/>
                  <a:pt x="914400" y="748145"/>
                </a:cubicBezTo>
                <a:cubicBezTo>
                  <a:pt x="932485" y="721016"/>
                  <a:pt x="921229" y="735378"/>
                  <a:pt x="950026" y="706581"/>
                </a:cubicBezTo>
                <a:cubicBezTo>
                  <a:pt x="955072" y="701535"/>
                  <a:pt x="957443" y="694340"/>
                  <a:pt x="961901" y="688768"/>
                </a:cubicBezTo>
                <a:cubicBezTo>
                  <a:pt x="965398" y="684397"/>
                  <a:pt x="970418" y="681372"/>
                  <a:pt x="973777" y="676893"/>
                </a:cubicBezTo>
                <a:cubicBezTo>
                  <a:pt x="998275" y="644229"/>
                  <a:pt x="994208" y="651224"/>
                  <a:pt x="1003465" y="623454"/>
                </a:cubicBezTo>
                <a:cubicBezTo>
                  <a:pt x="1005444" y="607620"/>
                  <a:pt x="1006549" y="591653"/>
                  <a:pt x="1009403" y="575953"/>
                </a:cubicBezTo>
                <a:cubicBezTo>
                  <a:pt x="1010523" y="569795"/>
                  <a:pt x="1011430" y="563027"/>
                  <a:pt x="1015340" y="558140"/>
                </a:cubicBezTo>
                <a:cubicBezTo>
                  <a:pt x="1019798" y="552567"/>
                  <a:pt x="1027580" y="550722"/>
                  <a:pt x="1033153" y="546264"/>
                </a:cubicBezTo>
                <a:cubicBezTo>
                  <a:pt x="1051560" y="531538"/>
                  <a:pt x="1038478" y="534696"/>
                  <a:pt x="1062842" y="522514"/>
                </a:cubicBezTo>
                <a:cubicBezTo>
                  <a:pt x="1075815" y="516027"/>
                  <a:pt x="1097759" y="513542"/>
                  <a:pt x="1110343" y="510638"/>
                </a:cubicBezTo>
                <a:cubicBezTo>
                  <a:pt x="1126246" y="506968"/>
                  <a:pt x="1157844" y="498763"/>
                  <a:pt x="1157844" y="498763"/>
                </a:cubicBezTo>
                <a:cubicBezTo>
                  <a:pt x="1189512" y="500742"/>
                  <a:pt x="1221248" y="501828"/>
                  <a:pt x="1252847" y="504701"/>
                </a:cubicBezTo>
                <a:cubicBezTo>
                  <a:pt x="1264837" y="505791"/>
                  <a:pt x="1276434" y="510638"/>
                  <a:pt x="1288473" y="510638"/>
                </a:cubicBezTo>
                <a:cubicBezTo>
                  <a:pt x="1347883" y="510638"/>
                  <a:pt x="1407226" y="506680"/>
                  <a:pt x="1466603" y="504701"/>
                </a:cubicBezTo>
                <a:cubicBezTo>
                  <a:pt x="1478228" y="502763"/>
                  <a:pt x="1518887" y="496380"/>
                  <a:pt x="1531917" y="492826"/>
                </a:cubicBezTo>
                <a:cubicBezTo>
                  <a:pt x="1543994" y="489532"/>
                  <a:pt x="1555668" y="484908"/>
                  <a:pt x="1567543" y="480950"/>
                </a:cubicBezTo>
                <a:lnTo>
                  <a:pt x="1603169" y="469075"/>
                </a:lnTo>
                <a:lnTo>
                  <a:pt x="1620982" y="463137"/>
                </a:lnTo>
                <a:cubicBezTo>
                  <a:pt x="1624940" y="457199"/>
                  <a:pt x="1629666" y="451707"/>
                  <a:pt x="1632857" y="445324"/>
                </a:cubicBezTo>
                <a:cubicBezTo>
                  <a:pt x="1638944" y="433149"/>
                  <a:pt x="1642473" y="409120"/>
                  <a:pt x="1644732" y="397823"/>
                </a:cubicBezTo>
                <a:cubicBezTo>
                  <a:pt x="1644257" y="395449"/>
                  <a:pt x="1637838" y="356963"/>
                  <a:pt x="1632857" y="350322"/>
                </a:cubicBezTo>
                <a:cubicBezTo>
                  <a:pt x="1586486" y="288493"/>
                  <a:pt x="1621535" y="350880"/>
                  <a:pt x="1567543" y="296883"/>
                </a:cubicBezTo>
                <a:cubicBezTo>
                  <a:pt x="1563585" y="292924"/>
                  <a:pt x="1560675" y="287511"/>
                  <a:pt x="1555668" y="285007"/>
                </a:cubicBezTo>
                <a:cubicBezTo>
                  <a:pt x="1544472" y="279409"/>
                  <a:pt x="1531917" y="277090"/>
                  <a:pt x="1520042" y="273132"/>
                </a:cubicBezTo>
                <a:cubicBezTo>
                  <a:pt x="1513272" y="270875"/>
                  <a:pt x="1507801" y="265715"/>
                  <a:pt x="1502229" y="261257"/>
                </a:cubicBezTo>
                <a:cubicBezTo>
                  <a:pt x="1490142" y="251587"/>
                  <a:pt x="1487296" y="244795"/>
                  <a:pt x="1478478" y="231568"/>
                </a:cubicBezTo>
                <a:cubicBezTo>
                  <a:pt x="1483756" y="205178"/>
                  <a:pt x="1479199" y="199420"/>
                  <a:pt x="1502229" y="184067"/>
                </a:cubicBezTo>
                <a:cubicBezTo>
                  <a:pt x="1507437" y="180595"/>
                  <a:pt x="1524000" y="184067"/>
                  <a:pt x="1525979" y="178129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56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>
            <a:stCxn id="12" idx="3"/>
          </p:cNvCxnSpPr>
          <p:nvPr/>
        </p:nvCxnSpPr>
        <p:spPr>
          <a:xfrm>
            <a:off x="3582601" y="2956775"/>
            <a:ext cx="1265859" cy="213466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0826" y="1941114"/>
            <a:ext cx="3321775" cy="2031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 тыс. населения</a:t>
            </a:r>
          </a:p>
          <a:p>
            <a:pPr algn="ctr"/>
            <a:r>
              <a:rPr lang="ru-RU" sz="2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открыто первичное сосудистое отделение 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1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ангиографом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приобретено</a:t>
            </a:r>
          </a:p>
          <a:p>
            <a:pPr algn="ctr"/>
            <a:r>
              <a:rPr lang="ru-RU" sz="2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21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реанимобиля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3387837" y="5767529"/>
            <a:ext cx="580029" cy="955343"/>
          </a:xfrm>
          <a:custGeom>
            <a:avLst/>
            <a:gdLst>
              <a:gd name="connsiteX0" fmla="*/ 245659 w 580029"/>
              <a:gd name="connsiteY0" fmla="*/ 95534 h 955343"/>
              <a:gd name="connsiteX1" fmla="*/ 252483 w 580029"/>
              <a:gd name="connsiteY1" fmla="*/ 143301 h 955343"/>
              <a:gd name="connsiteX2" fmla="*/ 293426 w 580029"/>
              <a:gd name="connsiteY2" fmla="*/ 170597 h 955343"/>
              <a:gd name="connsiteX3" fmla="*/ 313898 w 580029"/>
              <a:gd name="connsiteY3" fmla="*/ 191068 h 955343"/>
              <a:gd name="connsiteX4" fmla="*/ 334370 w 580029"/>
              <a:gd name="connsiteY4" fmla="*/ 197892 h 955343"/>
              <a:gd name="connsiteX5" fmla="*/ 395785 w 580029"/>
              <a:gd name="connsiteY5" fmla="*/ 238836 h 955343"/>
              <a:gd name="connsiteX6" fmla="*/ 416256 w 580029"/>
              <a:gd name="connsiteY6" fmla="*/ 245659 h 955343"/>
              <a:gd name="connsiteX7" fmla="*/ 443552 w 580029"/>
              <a:gd name="connsiteY7" fmla="*/ 252483 h 955343"/>
              <a:gd name="connsiteX8" fmla="*/ 477671 w 580029"/>
              <a:gd name="connsiteY8" fmla="*/ 259307 h 955343"/>
              <a:gd name="connsiteX9" fmla="*/ 518614 w 580029"/>
              <a:gd name="connsiteY9" fmla="*/ 272955 h 955343"/>
              <a:gd name="connsiteX10" fmla="*/ 539086 w 580029"/>
              <a:gd name="connsiteY10" fmla="*/ 279779 h 955343"/>
              <a:gd name="connsiteX11" fmla="*/ 559558 w 580029"/>
              <a:gd name="connsiteY11" fmla="*/ 293427 h 955343"/>
              <a:gd name="connsiteX12" fmla="*/ 580029 w 580029"/>
              <a:gd name="connsiteY12" fmla="*/ 334370 h 955343"/>
              <a:gd name="connsiteX13" fmla="*/ 559558 w 580029"/>
              <a:gd name="connsiteY13" fmla="*/ 402609 h 955343"/>
              <a:gd name="connsiteX14" fmla="*/ 539086 w 580029"/>
              <a:gd name="connsiteY14" fmla="*/ 416256 h 955343"/>
              <a:gd name="connsiteX15" fmla="*/ 504967 w 580029"/>
              <a:gd name="connsiteY15" fmla="*/ 491319 h 955343"/>
              <a:gd name="connsiteX16" fmla="*/ 484495 w 580029"/>
              <a:gd name="connsiteY16" fmla="*/ 532262 h 955343"/>
              <a:gd name="connsiteX17" fmla="*/ 470847 w 580029"/>
              <a:gd name="connsiteY17" fmla="*/ 586853 h 955343"/>
              <a:gd name="connsiteX18" fmla="*/ 477671 w 580029"/>
              <a:gd name="connsiteY18" fmla="*/ 614149 h 955343"/>
              <a:gd name="connsiteX19" fmla="*/ 511791 w 580029"/>
              <a:gd name="connsiteY19" fmla="*/ 668740 h 955343"/>
              <a:gd name="connsiteX20" fmla="*/ 504967 w 580029"/>
              <a:gd name="connsiteY20" fmla="*/ 818865 h 955343"/>
              <a:gd name="connsiteX21" fmla="*/ 491319 w 580029"/>
              <a:gd name="connsiteY21" fmla="*/ 866633 h 955343"/>
              <a:gd name="connsiteX22" fmla="*/ 429904 w 580029"/>
              <a:gd name="connsiteY22" fmla="*/ 900752 h 955343"/>
              <a:gd name="connsiteX23" fmla="*/ 382137 w 580029"/>
              <a:gd name="connsiteY23" fmla="*/ 907576 h 955343"/>
              <a:gd name="connsiteX24" fmla="*/ 341194 w 580029"/>
              <a:gd name="connsiteY24" fmla="*/ 921224 h 955343"/>
              <a:gd name="connsiteX25" fmla="*/ 320722 w 580029"/>
              <a:gd name="connsiteY25" fmla="*/ 928047 h 955343"/>
              <a:gd name="connsiteX26" fmla="*/ 300250 w 580029"/>
              <a:gd name="connsiteY26" fmla="*/ 941695 h 955343"/>
              <a:gd name="connsiteX27" fmla="*/ 259307 w 580029"/>
              <a:gd name="connsiteY27" fmla="*/ 955343 h 955343"/>
              <a:gd name="connsiteX28" fmla="*/ 211540 w 580029"/>
              <a:gd name="connsiteY28" fmla="*/ 948519 h 955343"/>
              <a:gd name="connsiteX29" fmla="*/ 170597 w 580029"/>
              <a:gd name="connsiteY29" fmla="*/ 914400 h 955343"/>
              <a:gd name="connsiteX30" fmla="*/ 156949 w 580029"/>
              <a:gd name="connsiteY30" fmla="*/ 791570 h 955343"/>
              <a:gd name="connsiteX31" fmla="*/ 143301 w 580029"/>
              <a:gd name="connsiteY31" fmla="*/ 743803 h 955343"/>
              <a:gd name="connsiteX32" fmla="*/ 129653 w 580029"/>
              <a:gd name="connsiteY32" fmla="*/ 723331 h 955343"/>
              <a:gd name="connsiteX33" fmla="*/ 122829 w 580029"/>
              <a:gd name="connsiteY33" fmla="*/ 696036 h 955343"/>
              <a:gd name="connsiteX34" fmla="*/ 102358 w 580029"/>
              <a:gd name="connsiteY34" fmla="*/ 634621 h 955343"/>
              <a:gd name="connsiteX35" fmla="*/ 95534 w 580029"/>
              <a:gd name="connsiteY35" fmla="*/ 607325 h 955343"/>
              <a:gd name="connsiteX36" fmla="*/ 88710 w 580029"/>
              <a:gd name="connsiteY36" fmla="*/ 586853 h 955343"/>
              <a:gd name="connsiteX37" fmla="*/ 95534 w 580029"/>
              <a:gd name="connsiteY37" fmla="*/ 504967 h 955343"/>
              <a:gd name="connsiteX38" fmla="*/ 102358 w 580029"/>
              <a:gd name="connsiteY38" fmla="*/ 484495 h 955343"/>
              <a:gd name="connsiteX39" fmla="*/ 109182 w 580029"/>
              <a:gd name="connsiteY39" fmla="*/ 450376 h 955343"/>
              <a:gd name="connsiteX40" fmla="*/ 102358 w 580029"/>
              <a:gd name="connsiteY40" fmla="*/ 354841 h 955343"/>
              <a:gd name="connsiteX41" fmla="*/ 61414 w 580029"/>
              <a:gd name="connsiteY41" fmla="*/ 272955 h 955343"/>
              <a:gd name="connsiteX42" fmla="*/ 40943 w 580029"/>
              <a:gd name="connsiteY42" fmla="*/ 266131 h 955343"/>
              <a:gd name="connsiteX43" fmla="*/ 20471 w 580029"/>
              <a:gd name="connsiteY43" fmla="*/ 218364 h 955343"/>
              <a:gd name="connsiteX44" fmla="*/ 6823 w 580029"/>
              <a:gd name="connsiteY44" fmla="*/ 170597 h 955343"/>
              <a:gd name="connsiteX45" fmla="*/ 0 w 580029"/>
              <a:gd name="connsiteY45" fmla="*/ 150125 h 955343"/>
              <a:gd name="connsiteX46" fmla="*/ 6823 w 580029"/>
              <a:gd name="connsiteY46" fmla="*/ 88710 h 955343"/>
              <a:gd name="connsiteX47" fmla="*/ 13647 w 580029"/>
              <a:gd name="connsiteY47" fmla="*/ 68238 h 955343"/>
              <a:gd name="connsiteX48" fmla="*/ 34119 w 580029"/>
              <a:gd name="connsiteY48" fmla="*/ 54591 h 955343"/>
              <a:gd name="connsiteX49" fmla="*/ 47767 w 580029"/>
              <a:gd name="connsiteY49" fmla="*/ 34119 h 955343"/>
              <a:gd name="connsiteX50" fmla="*/ 109182 w 580029"/>
              <a:gd name="connsiteY50" fmla="*/ 0 h 955343"/>
              <a:gd name="connsiteX51" fmla="*/ 156949 w 580029"/>
              <a:gd name="connsiteY51" fmla="*/ 13647 h 955343"/>
              <a:gd name="connsiteX52" fmla="*/ 177420 w 580029"/>
              <a:gd name="connsiteY52" fmla="*/ 34119 h 955343"/>
              <a:gd name="connsiteX53" fmla="*/ 197892 w 580029"/>
              <a:gd name="connsiteY53" fmla="*/ 47767 h 955343"/>
              <a:gd name="connsiteX54" fmla="*/ 211540 w 580029"/>
              <a:gd name="connsiteY54" fmla="*/ 88710 h 955343"/>
              <a:gd name="connsiteX55" fmla="*/ 218364 w 580029"/>
              <a:gd name="connsiteY55" fmla="*/ 122830 h 955343"/>
              <a:gd name="connsiteX56" fmla="*/ 245659 w 580029"/>
              <a:gd name="connsiteY56" fmla="*/ 95534 h 95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80029" h="955343">
                <a:moveTo>
                  <a:pt x="245659" y="95534"/>
                </a:moveTo>
                <a:cubicBezTo>
                  <a:pt x="251345" y="98946"/>
                  <a:pt x="243848" y="129732"/>
                  <a:pt x="252483" y="143301"/>
                </a:cubicBezTo>
                <a:cubicBezTo>
                  <a:pt x="261289" y="157139"/>
                  <a:pt x="281827" y="158999"/>
                  <a:pt x="293426" y="170597"/>
                </a:cubicBezTo>
                <a:cubicBezTo>
                  <a:pt x="300250" y="177421"/>
                  <a:pt x="305868" y="185715"/>
                  <a:pt x="313898" y="191068"/>
                </a:cubicBezTo>
                <a:cubicBezTo>
                  <a:pt x="319883" y="195058"/>
                  <a:pt x="327546" y="195617"/>
                  <a:pt x="334370" y="197892"/>
                </a:cubicBezTo>
                <a:lnTo>
                  <a:pt x="395785" y="238836"/>
                </a:lnTo>
                <a:cubicBezTo>
                  <a:pt x="401770" y="242826"/>
                  <a:pt x="409340" y="243683"/>
                  <a:pt x="416256" y="245659"/>
                </a:cubicBezTo>
                <a:cubicBezTo>
                  <a:pt x="425274" y="248235"/>
                  <a:pt x="434397" y="250448"/>
                  <a:pt x="443552" y="252483"/>
                </a:cubicBezTo>
                <a:cubicBezTo>
                  <a:pt x="454874" y="254999"/>
                  <a:pt x="466481" y="256255"/>
                  <a:pt x="477671" y="259307"/>
                </a:cubicBezTo>
                <a:cubicBezTo>
                  <a:pt x="491550" y="263092"/>
                  <a:pt x="504966" y="268406"/>
                  <a:pt x="518614" y="272955"/>
                </a:cubicBezTo>
                <a:lnTo>
                  <a:pt x="539086" y="279779"/>
                </a:lnTo>
                <a:cubicBezTo>
                  <a:pt x="545910" y="284328"/>
                  <a:pt x="553759" y="287628"/>
                  <a:pt x="559558" y="293427"/>
                </a:cubicBezTo>
                <a:cubicBezTo>
                  <a:pt x="572785" y="306654"/>
                  <a:pt x="574479" y="317721"/>
                  <a:pt x="580029" y="334370"/>
                </a:cubicBezTo>
                <a:cubicBezTo>
                  <a:pt x="575734" y="364432"/>
                  <a:pt x="580245" y="381922"/>
                  <a:pt x="559558" y="402609"/>
                </a:cubicBezTo>
                <a:cubicBezTo>
                  <a:pt x="553759" y="408408"/>
                  <a:pt x="545910" y="411707"/>
                  <a:pt x="539086" y="416256"/>
                </a:cubicBezTo>
                <a:cubicBezTo>
                  <a:pt x="529425" y="445240"/>
                  <a:pt x="525307" y="460808"/>
                  <a:pt x="504967" y="491319"/>
                </a:cubicBezTo>
                <a:cubicBezTo>
                  <a:pt x="490634" y="512819"/>
                  <a:pt x="491015" y="508358"/>
                  <a:pt x="484495" y="532262"/>
                </a:cubicBezTo>
                <a:cubicBezTo>
                  <a:pt x="479560" y="550358"/>
                  <a:pt x="470847" y="586853"/>
                  <a:pt x="470847" y="586853"/>
                </a:cubicBezTo>
                <a:cubicBezTo>
                  <a:pt x="473122" y="595952"/>
                  <a:pt x="474378" y="605367"/>
                  <a:pt x="477671" y="614149"/>
                </a:cubicBezTo>
                <a:cubicBezTo>
                  <a:pt x="487038" y="639126"/>
                  <a:pt x="495690" y="647271"/>
                  <a:pt x="511791" y="668740"/>
                </a:cubicBezTo>
                <a:cubicBezTo>
                  <a:pt x="509516" y="718782"/>
                  <a:pt x="508809" y="768919"/>
                  <a:pt x="504967" y="818865"/>
                </a:cubicBezTo>
                <a:cubicBezTo>
                  <a:pt x="504952" y="819057"/>
                  <a:pt x="494548" y="863404"/>
                  <a:pt x="491319" y="866633"/>
                </a:cubicBezTo>
                <a:cubicBezTo>
                  <a:pt x="477639" y="880313"/>
                  <a:pt x="451356" y="896462"/>
                  <a:pt x="429904" y="900752"/>
                </a:cubicBezTo>
                <a:cubicBezTo>
                  <a:pt x="414132" y="903906"/>
                  <a:pt x="398059" y="905301"/>
                  <a:pt x="382137" y="907576"/>
                </a:cubicBezTo>
                <a:lnTo>
                  <a:pt x="341194" y="921224"/>
                </a:lnTo>
                <a:lnTo>
                  <a:pt x="320722" y="928047"/>
                </a:lnTo>
                <a:cubicBezTo>
                  <a:pt x="313898" y="932596"/>
                  <a:pt x="307745" y="938364"/>
                  <a:pt x="300250" y="941695"/>
                </a:cubicBezTo>
                <a:cubicBezTo>
                  <a:pt x="287104" y="947538"/>
                  <a:pt x="259307" y="955343"/>
                  <a:pt x="259307" y="955343"/>
                </a:cubicBezTo>
                <a:cubicBezTo>
                  <a:pt x="243385" y="953068"/>
                  <a:pt x="226946" y="953141"/>
                  <a:pt x="211540" y="948519"/>
                </a:cubicBezTo>
                <a:cubicBezTo>
                  <a:pt x="197968" y="944447"/>
                  <a:pt x="179301" y="923104"/>
                  <a:pt x="170597" y="914400"/>
                </a:cubicBezTo>
                <a:cubicBezTo>
                  <a:pt x="164785" y="838839"/>
                  <a:pt x="168846" y="845106"/>
                  <a:pt x="156949" y="791570"/>
                </a:cubicBezTo>
                <a:cubicBezTo>
                  <a:pt x="155200" y="783698"/>
                  <a:pt x="147861" y="752923"/>
                  <a:pt x="143301" y="743803"/>
                </a:cubicBezTo>
                <a:cubicBezTo>
                  <a:pt x="139633" y="736467"/>
                  <a:pt x="134202" y="730155"/>
                  <a:pt x="129653" y="723331"/>
                </a:cubicBezTo>
                <a:cubicBezTo>
                  <a:pt x="127378" y="714233"/>
                  <a:pt x="125524" y="705019"/>
                  <a:pt x="122829" y="696036"/>
                </a:cubicBezTo>
                <a:cubicBezTo>
                  <a:pt x="122812" y="695978"/>
                  <a:pt x="105780" y="644886"/>
                  <a:pt x="102358" y="634621"/>
                </a:cubicBezTo>
                <a:cubicBezTo>
                  <a:pt x="99392" y="625724"/>
                  <a:pt x="98111" y="616343"/>
                  <a:pt x="95534" y="607325"/>
                </a:cubicBezTo>
                <a:cubicBezTo>
                  <a:pt x="93558" y="600409"/>
                  <a:pt x="90985" y="593677"/>
                  <a:pt x="88710" y="586853"/>
                </a:cubicBezTo>
                <a:cubicBezTo>
                  <a:pt x="90985" y="559558"/>
                  <a:pt x="91914" y="532117"/>
                  <a:pt x="95534" y="504967"/>
                </a:cubicBezTo>
                <a:cubicBezTo>
                  <a:pt x="96485" y="497837"/>
                  <a:pt x="100613" y="491473"/>
                  <a:pt x="102358" y="484495"/>
                </a:cubicBezTo>
                <a:cubicBezTo>
                  <a:pt x="105171" y="473243"/>
                  <a:pt x="106907" y="461749"/>
                  <a:pt x="109182" y="450376"/>
                </a:cubicBezTo>
                <a:cubicBezTo>
                  <a:pt x="106907" y="418531"/>
                  <a:pt x="107094" y="386414"/>
                  <a:pt x="102358" y="354841"/>
                </a:cubicBezTo>
                <a:cubicBezTo>
                  <a:pt x="96890" y="318387"/>
                  <a:pt x="81449" y="303007"/>
                  <a:pt x="61414" y="272955"/>
                </a:cubicBezTo>
                <a:cubicBezTo>
                  <a:pt x="57424" y="266970"/>
                  <a:pt x="47767" y="268406"/>
                  <a:pt x="40943" y="266131"/>
                </a:cubicBezTo>
                <a:cubicBezTo>
                  <a:pt x="24939" y="218120"/>
                  <a:pt x="45768" y="277390"/>
                  <a:pt x="20471" y="218364"/>
                </a:cubicBezTo>
                <a:cubicBezTo>
                  <a:pt x="13461" y="202007"/>
                  <a:pt x="11768" y="187906"/>
                  <a:pt x="6823" y="170597"/>
                </a:cubicBezTo>
                <a:cubicBezTo>
                  <a:pt x="4847" y="163681"/>
                  <a:pt x="2274" y="156949"/>
                  <a:pt x="0" y="150125"/>
                </a:cubicBezTo>
                <a:cubicBezTo>
                  <a:pt x="2274" y="129653"/>
                  <a:pt x="3437" y="109027"/>
                  <a:pt x="6823" y="88710"/>
                </a:cubicBezTo>
                <a:cubicBezTo>
                  <a:pt x="8005" y="81615"/>
                  <a:pt x="9153" y="73855"/>
                  <a:pt x="13647" y="68238"/>
                </a:cubicBezTo>
                <a:cubicBezTo>
                  <a:pt x="18770" y="61834"/>
                  <a:pt x="27295" y="59140"/>
                  <a:pt x="34119" y="54591"/>
                </a:cubicBezTo>
                <a:cubicBezTo>
                  <a:pt x="38668" y="47767"/>
                  <a:pt x="41595" y="39520"/>
                  <a:pt x="47767" y="34119"/>
                </a:cubicBezTo>
                <a:cubicBezTo>
                  <a:pt x="76645" y="8851"/>
                  <a:pt x="81065" y="9372"/>
                  <a:pt x="109182" y="0"/>
                </a:cubicBezTo>
                <a:cubicBezTo>
                  <a:pt x="112817" y="909"/>
                  <a:pt x="151079" y="9734"/>
                  <a:pt x="156949" y="13647"/>
                </a:cubicBezTo>
                <a:cubicBezTo>
                  <a:pt x="164979" y="19000"/>
                  <a:pt x="170006" y="27941"/>
                  <a:pt x="177420" y="34119"/>
                </a:cubicBezTo>
                <a:cubicBezTo>
                  <a:pt x="183720" y="39370"/>
                  <a:pt x="191068" y="43218"/>
                  <a:pt x="197892" y="47767"/>
                </a:cubicBezTo>
                <a:cubicBezTo>
                  <a:pt x="202441" y="61415"/>
                  <a:pt x="208719" y="74603"/>
                  <a:pt x="211540" y="88710"/>
                </a:cubicBezTo>
                <a:cubicBezTo>
                  <a:pt x="213815" y="100083"/>
                  <a:pt x="209454" y="115405"/>
                  <a:pt x="218364" y="122830"/>
                </a:cubicBezTo>
                <a:cubicBezTo>
                  <a:pt x="227101" y="130111"/>
                  <a:pt x="239973" y="92122"/>
                  <a:pt x="245659" y="9553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>
            <a:endCxn id="13" idx="40"/>
          </p:cNvCxnSpPr>
          <p:nvPr/>
        </p:nvCxnSpPr>
        <p:spPr>
          <a:xfrm>
            <a:off x="3027163" y="5951894"/>
            <a:ext cx="463032" cy="17047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8022" y="4369173"/>
            <a:ext cx="2749141" cy="2031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тыс. населения</a:t>
            </a:r>
          </a:p>
          <a:p>
            <a:pPr algn="ctr"/>
            <a:r>
              <a:rPr lang="ru-RU" sz="2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открыто первичное сосудистое отделение 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</a:p>
          <a:p>
            <a:pPr algn="ctr"/>
            <a:r>
              <a:rPr lang="ru-RU" sz="21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ангиографом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40966" y="1624127"/>
            <a:ext cx="3436755" cy="70788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2400"/>
              </a:lnSpc>
            </a:pPr>
            <a:r>
              <a:rPr lang="ru-RU" dirty="0" smtClean="0"/>
              <a:t>Региональный сосудистый центр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877628" y="2277462"/>
            <a:ext cx="2380639" cy="977189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2267"/>
              </a:lnSpc>
            </a:pPr>
            <a:r>
              <a:rPr lang="ru-RU" dirty="0"/>
              <a:t>Первичных сосудистых отделения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36278" y="1552118"/>
            <a:ext cx="1492720" cy="769425"/>
          </a:xfrm>
          <a:prstGeom prst="rect">
            <a:avLst/>
          </a:prstGeom>
          <a:noFill/>
        </p:spPr>
        <p:txBody>
          <a:bodyPr wrap="square" lIns="91420" tIns="45710" rIns="91420" bIns="4571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1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2(1)</a:t>
            </a:r>
            <a:endParaRPr lang="ru-RU" b="1" spc="5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36279" y="2165390"/>
            <a:ext cx="922556" cy="769425"/>
          </a:xfrm>
          <a:prstGeom prst="rect">
            <a:avLst/>
          </a:prstGeom>
          <a:noFill/>
        </p:spPr>
        <p:txBody>
          <a:bodyPr wrap="square" lIns="91420" tIns="45710" rIns="91420" bIns="4571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1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22</a:t>
            </a:r>
            <a:endParaRPr lang="ru-RU" b="1" spc="5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52535" y="2477522"/>
            <a:ext cx="1851641" cy="507827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</a:rPr>
              <a:t>+4 </a:t>
            </a:r>
            <a:r>
              <a:rPr lang="ru-RU" sz="2700" dirty="0">
                <a:solidFill>
                  <a:schemeClr val="accent6">
                    <a:lumMod val="50000"/>
                  </a:schemeClr>
                </a:solidFill>
              </a:rPr>
              <a:t>ПСО</a:t>
            </a:r>
          </a:p>
        </p:txBody>
      </p:sp>
      <p:pic>
        <p:nvPicPr>
          <p:cNvPr id="21" name="Picture 11" descr="10B2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341" y="5769149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 descr="10B2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257" y="4678901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1" descr="10B2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274" y="4813894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 descr="10B2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518" y="2694921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 descr="10B2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826" y="6267081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1" descr="10B2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983" y="4661494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1" descr="10B2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073" y="5597985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1" descr="10B2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849" y="6093633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1" descr="10B2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778" y="5723294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1" descr="10B2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457" y="5875694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1" descr="10B2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937" y="2847321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1" descr="10B2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141" y="4431125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Группа 32"/>
          <p:cNvGrpSpPr/>
          <p:nvPr/>
        </p:nvGrpSpPr>
        <p:grpSpPr>
          <a:xfrm>
            <a:off x="6815562" y="4724070"/>
            <a:ext cx="444001" cy="444001"/>
            <a:chOff x="-612576" y="5472011"/>
            <a:chExt cx="693293" cy="693293"/>
          </a:xfrm>
        </p:grpSpPr>
        <p:sp>
          <p:nvSpPr>
            <p:cNvPr id="34" name="Овал 33"/>
            <p:cNvSpPr/>
            <p:nvPr/>
          </p:nvSpPr>
          <p:spPr>
            <a:xfrm>
              <a:off x="-612576" y="5472011"/>
              <a:ext cx="693293" cy="6932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79030" y="5649388"/>
              <a:ext cx="626200" cy="458249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6" name="Группа 35"/>
          <p:cNvGrpSpPr/>
          <p:nvPr/>
        </p:nvGrpSpPr>
        <p:grpSpPr>
          <a:xfrm>
            <a:off x="5031487" y="2204215"/>
            <a:ext cx="444001" cy="444001"/>
            <a:chOff x="-612576" y="5472011"/>
            <a:chExt cx="693293" cy="693293"/>
          </a:xfrm>
        </p:grpSpPr>
        <p:sp>
          <p:nvSpPr>
            <p:cNvPr id="37" name="Овал 36"/>
            <p:cNvSpPr/>
            <p:nvPr/>
          </p:nvSpPr>
          <p:spPr>
            <a:xfrm>
              <a:off x="-612576" y="5472011"/>
              <a:ext cx="693293" cy="6932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79030" y="5649388"/>
              <a:ext cx="626200" cy="45824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9" name="TextBox 38"/>
          <p:cNvSpPr txBox="1"/>
          <p:nvPr/>
        </p:nvSpPr>
        <p:spPr>
          <a:xfrm>
            <a:off x="5562383" y="5697697"/>
            <a:ext cx="3203198" cy="11387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21914" tIns="60957" rIns="121914" bIns="60957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dirty="0" smtClean="0"/>
              <a:t>Стентирование</a:t>
            </a:r>
          </a:p>
          <a:p>
            <a:r>
              <a:rPr lang="ru-RU" sz="1600" b="0" dirty="0" smtClean="0"/>
              <a:t>2015 г. – 4699</a:t>
            </a:r>
          </a:p>
          <a:p>
            <a:r>
              <a:rPr lang="ru-RU" sz="1600" b="0" dirty="0" smtClean="0"/>
              <a:t>2018 г. – 6153</a:t>
            </a:r>
          </a:p>
          <a:p>
            <a:r>
              <a:rPr lang="ru-RU" sz="1600" b="0" dirty="0" smtClean="0"/>
              <a:t>2019 г. – 8539 </a:t>
            </a:r>
            <a:endParaRPr lang="ru-RU" sz="1600" b="0" dirty="0"/>
          </a:p>
        </p:txBody>
      </p:sp>
      <p:sp>
        <p:nvSpPr>
          <p:cNvPr id="40" name="Стрелка вправо 39"/>
          <p:cNvSpPr/>
          <p:nvPr/>
        </p:nvSpPr>
        <p:spPr>
          <a:xfrm rot="16200000">
            <a:off x="7035437" y="6084424"/>
            <a:ext cx="724668" cy="395183"/>
          </a:xfrm>
          <a:prstGeom prst="rightArrow">
            <a:avLst/>
          </a:prstGeom>
          <a:solidFill>
            <a:srgbClr val="3EA4C0"/>
          </a:solidFill>
          <a:ln>
            <a:solidFill>
              <a:srgbClr val="358D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7431211" y="5844364"/>
            <a:ext cx="1450494" cy="861768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в 1,8 раза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5077342" y="5921551"/>
            <a:ext cx="444001" cy="444001"/>
            <a:chOff x="-612576" y="5472011"/>
            <a:chExt cx="693293" cy="693293"/>
          </a:xfrm>
        </p:grpSpPr>
        <p:sp>
          <p:nvSpPr>
            <p:cNvPr id="44" name="Овал 43"/>
            <p:cNvSpPr/>
            <p:nvPr/>
          </p:nvSpPr>
          <p:spPr>
            <a:xfrm>
              <a:off x="-612576" y="5472011"/>
              <a:ext cx="693293" cy="6932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79030" y="5649388"/>
              <a:ext cx="626200" cy="45824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6" name="TextBox 45"/>
          <p:cNvSpPr txBox="1"/>
          <p:nvPr/>
        </p:nvSpPr>
        <p:spPr>
          <a:xfrm>
            <a:off x="278023" y="1620246"/>
            <a:ext cx="3305514" cy="40010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Верхняя Пышма (2019 год)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39205" y="4010233"/>
            <a:ext cx="3116553" cy="40010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Красноуфимск (2019 год)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609834" y="4339731"/>
            <a:ext cx="3463699" cy="40010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Асбест и Сысерть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(2020 год)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798986" y="4692900"/>
            <a:ext cx="2791144" cy="2062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населения</a:t>
            </a:r>
          </a:p>
          <a:p>
            <a:pPr algn="ctr"/>
            <a:r>
              <a:rPr lang="ru-RU" sz="2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(открытие </a:t>
            </a: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первичных сосудистых отделений 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</a:p>
          <a:p>
            <a:pPr algn="ctr"/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ангиографами)</a:t>
            </a:r>
            <a:endParaRPr lang="ru-RU" sz="21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36279" y="3007984"/>
            <a:ext cx="922556" cy="769425"/>
          </a:xfrm>
          <a:prstGeom prst="rect">
            <a:avLst/>
          </a:prstGeom>
          <a:noFill/>
        </p:spPr>
        <p:txBody>
          <a:bodyPr wrap="square" lIns="91420" tIns="45710" rIns="91420" bIns="4571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1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13</a:t>
            </a:r>
            <a:endParaRPr lang="ru-RU" b="1" spc="5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27166" y="3223172"/>
            <a:ext cx="2325507" cy="64632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err="1" smtClean="0"/>
              <a:t>Ангиографов</a:t>
            </a:r>
            <a:endParaRPr lang="ru-RU" dirty="0" smtClean="0"/>
          </a:p>
          <a:p>
            <a:r>
              <a:rPr lang="ru-RU" dirty="0" smtClean="0"/>
              <a:t>(+ 2 в 2020)</a:t>
            </a:r>
            <a:endParaRPr lang="ru-RU" dirty="0"/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flipV="1">
            <a:off x="5858473" y="5562914"/>
            <a:ext cx="2928863" cy="8521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9437269" y="1959869"/>
            <a:ext cx="2972578" cy="4001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Артемовский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(2020 год)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689940" y="2332014"/>
            <a:ext cx="2482725" cy="2031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населения</a:t>
            </a:r>
          </a:p>
          <a:p>
            <a:pPr algn="ctr"/>
            <a:r>
              <a:rPr lang="ru-RU" sz="2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(открытие первичного сосудистого отделения с</a:t>
            </a:r>
          </a:p>
          <a:p>
            <a:pPr algn="ctr"/>
            <a:r>
              <a:rPr lang="ru-RU" sz="21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ангиографом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56" name="Прямая соединительная линия 55"/>
          <p:cNvCxnSpPr>
            <a:endCxn id="55" idx="1"/>
          </p:cNvCxnSpPr>
          <p:nvPr/>
        </p:nvCxnSpPr>
        <p:spPr>
          <a:xfrm flipV="1">
            <a:off x="5975826" y="3347675"/>
            <a:ext cx="3714114" cy="143787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537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 vert="horz" lIns="91440" tIns="45720" rIns="91440" bIns="45720" rtlCol="0" anchor="b"/>
          <a:lstStyle/>
          <a:p>
            <a:fld id="{63A19252-335B-43E1-913D-8AD013FD6E61}" type="slidenum">
              <a:rPr lang="ru-RU" sz="160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31312"/>
            <a:ext cx="7076897" cy="47179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4" y="235923"/>
            <a:ext cx="329541" cy="5847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6357" y="235923"/>
            <a:ext cx="126315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</a:t>
            </a:r>
          </a:p>
          <a:p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ЗДРАВООХРАНЕНИЯ</a:t>
            </a:r>
          </a:p>
          <a:p>
            <a:r>
              <a:rPr lang="ru-RU" sz="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СВЕРДЛОВСКОЙ ОБЛАСТИ</a:t>
            </a:r>
            <a:endParaRPr lang="ru-RU" sz="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2" t="19424" r="9633" b="31447"/>
          <a:stretch/>
        </p:blipFill>
        <p:spPr>
          <a:xfrm>
            <a:off x="10353852" y="235923"/>
            <a:ext cx="1838148" cy="5847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06772" y="3054779"/>
            <a:ext cx="5985228" cy="1077218"/>
          </a:xfrm>
          <a:prstGeom prst="rect">
            <a:avLst/>
          </a:prstGeom>
          <a:solidFill>
            <a:schemeClr val="tx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Борьба с онкологическими заболеваниями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898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047688" y="6188075"/>
            <a:ext cx="1142245" cy="669925"/>
          </a:xfrm>
        </p:spPr>
        <p:txBody>
          <a:bodyPr vert="horz" lIns="91440" tIns="45720" rIns="91440" bIns="45720" rtlCol="0" anchor="b"/>
          <a:lstStyle/>
          <a:p>
            <a:fld id="{63A19252-335B-43E1-913D-8AD013FD6E61}" type="slidenum">
              <a:rPr lang="ru-RU" sz="160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77879"/>
            <a:ext cx="8307545" cy="1169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ts val="2800"/>
              </a:lnSpc>
              <a:defRPr sz="28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/>
            <a:r>
              <a:rPr lang="ru-RU" dirty="0"/>
              <a:t>Целевые показатели регионального проекта </a:t>
            </a:r>
            <a:r>
              <a:rPr lang="ru-RU" dirty="0" smtClean="0"/>
              <a:t>«Борьба с онкологическими заболеваниями»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4" y="235923"/>
            <a:ext cx="329541" cy="5847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6357" y="235923"/>
            <a:ext cx="126315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</a:t>
            </a:r>
          </a:p>
          <a:p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ЗДРАВООХРАНЕНИЯ</a:t>
            </a:r>
          </a:p>
          <a:p>
            <a:r>
              <a:rPr lang="ru-RU" sz="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СВЕРДЛОВСКОЙ ОБЛАСТИ</a:t>
            </a:r>
            <a:endParaRPr lang="ru-RU" sz="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2" t="19424" r="9633" b="31447"/>
          <a:stretch/>
        </p:blipFill>
        <p:spPr>
          <a:xfrm>
            <a:off x="10353852" y="235923"/>
            <a:ext cx="1838148" cy="584775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604244"/>
              </p:ext>
            </p:extLst>
          </p:nvPr>
        </p:nvGraphicFramePr>
        <p:xfrm>
          <a:off x="139008" y="1999532"/>
          <a:ext cx="12000088" cy="39849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97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2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3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1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1826">
                <a:tc rowSpan="2">
                  <a:txBody>
                    <a:bodyPr/>
                    <a:lstStyle/>
                    <a:p>
                      <a:pPr marL="0" algn="ctr" defTabSz="82291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Наименование показателя</a:t>
                      </a:r>
                    </a:p>
                  </a:txBody>
                  <a:tcPr marL="8853" marR="885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82291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Период</a:t>
                      </a:r>
                    </a:p>
                  </a:txBody>
                  <a:tcPr marL="8853" marR="885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82291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</a:t>
                      </a:r>
                      <a:endParaRPr lang="ru-RU" sz="1800" b="1" kern="12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853" marR="885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2291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lang="ru-RU" sz="1800" b="1" kern="12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полугодие </a:t>
                      </a:r>
                      <a:r>
                        <a:rPr lang="ru-RU" sz="1800" b="1" kern="1200" baseline="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</a:t>
                      </a:r>
                      <a:endParaRPr lang="ru-RU" sz="1800" b="1" kern="12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853" marR="885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2291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8853" marR="885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54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Доля злокачественных новообразований, выявленных на ранних стадиях (I-II стадии), %</a:t>
                      </a:r>
                      <a:endParaRPr lang="ru-RU" sz="1800" b="1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56,3</a:t>
                      </a:r>
                      <a:endParaRPr lang="ru-RU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55,6 (98,8%)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58,0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7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Удельный вес больных со злокачественными новообразованиями, состоящих на учете 5 лет и более, %</a:t>
                      </a:r>
                    </a:p>
                  </a:txBody>
                  <a:tcPr marL="17780" marR="17780" marT="0" marB="0" anchor="ctr">
                    <a:solidFill>
                      <a:srgbClr val="77BF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57,4</a:t>
                      </a:r>
                      <a:endParaRPr lang="ru-RU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77BF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67,2 (117,1%)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77BF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58,2</a:t>
                      </a:r>
                      <a:endParaRPr lang="ru-RU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77BF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54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Показатель одногодичной летальности больных со злокачественными новообразованиями (умерли в течение первого года с момента установления диагноза из числа больных, впервые взятых на учет в предыдущем году), %</a:t>
                      </a:r>
                      <a:endParaRPr lang="ru-RU" sz="1800" b="1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21,2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22,2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(95,5%)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18,6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90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1292</TotalTime>
  <Words>2879</Words>
  <Application>Microsoft Office PowerPoint</Application>
  <PresentationFormat>Широкоэкранный</PresentationFormat>
  <Paragraphs>383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 Unicode MS</vt:lpstr>
      <vt:lpstr>맑은 고딕</vt:lpstr>
      <vt:lpstr>Meiryo UI</vt:lpstr>
      <vt:lpstr>Arial</vt:lpstr>
      <vt:lpstr>Calibri</vt:lpstr>
      <vt:lpstr>Cambria Math</vt:lpstr>
      <vt:lpstr>Century Gothic</vt:lpstr>
      <vt:lpstr>Liberation Serif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Петрунин Игорь Игоревич</dc:creator>
  <cp:lastModifiedBy>Плюснина Ирина Валерьевна</cp:lastModifiedBy>
  <cp:revision>77</cp:revision>
  <cp:lastPrinted>2020-07-20T14:52:15Z</cp:lastPrinted>
  <dcterms:created xsi:type="dcterms:W3CDTF">2020-07-15T05:28:53Z</dcterms:created>
  <dcterms:modified xsi:type="dcterms:W3CDTF">2020-09-14T05:51:09Z</dcterms:modified>
</cp:coreProperties>
</file>