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4" r:id="rId8"/>
    <p:sldId id="260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6" d="100"/>
          <a:sy n="66" d="100"/>
        </p:scale>
        <p:origin x="-18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704856" cy="264184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Поддержка и повышение качества жизни граждан старшего поколения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202917"/>
              </p:ext>
            </p:extLst>
          </p:nvPr>
        </p:nvGraphicFramePr>
        <p:xfrm>
          <a:off x="508857" y="3717032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60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16045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чел – инструкторы ЛФК;                                      13 чел. – инструкторы Школ;                                  4 чел. – модераторы занятий творчеством/ мастер-классы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22 чел.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55679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Подготовка специалистов для проведения занятий со взрослыми пациентами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6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098537"/>
              </p:ext>
            </p:extLst>
          </p:nvPr>
        </p:nvGraphicFramePr>
        <p:xfrm>
          <a:off x="395536" y="3429000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887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1722472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10 мероприятий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охватом от 100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Проведены 13 групповых занятий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охватом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пожилых пациентов и их близких 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 человек: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мастер-классы</a:t>
                      </a:r>
                      <a:endParaRPr lang="ru-RU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школ активного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долголетия</a:t>
                      </a:r>
                      <a:endParaRPr lang="ru-RU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занятия ЛФК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62880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Индивидуальные и групповые </a:t>
            </a:r>
            <a:r>
              <a:rPr lang="ru-RU" sz="2000" b="1" dirty="0" smtClean="0">
                <a:solidFill>
                  <a:srgbClr val="FF0000"/>
                </a:solidFill>
              </a:rPr>
              <a:t>занятия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для </a:t>
            </a:r>
            <a:r>
              <a:rPr lang="ru-RU" sz="2000" b="1" dirty="0">
                <a:solidFill>
                  <a:srgbClr val="FF0000"/>
                </a:solidFill>
              </a:rPr>
              <a:t>пожилых пациентов и их близких </a:t>
            </a:r>
          </a:p>
        </p:txBody>
      </p:sp>
    </p:spTree>
    <p:extLst>
      <p:ext uri="{BB962C8B-B14F-4D97-AF65-F5344CB8AC3E}">
        <p14:creationId xmlns:p14="http://schemas.microsoft.com/office/powerpoint/2010/main" val="3822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Школы активного долголетия </a:t>
            </a:r>
            <a:r>
              <a:rPr lang="ru-RU" sz="2200" dirty="0" smtClean="0"/>
              <a:t>оснащение и проведение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42982"/>
              </p:ext>
            </p:extLst>
          </p:nvPr>
        </p:nvGraphicFramePr>
        <p:xfrm>
          <a:off x="382960" y="2204865"/>
          <a:ext cx="8229600" cy="445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016"/>
                <a:gridCol w="2160240"/>
                <a:gridCol w="2096344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ОСНАЩЕНО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395472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Стенд</a:t>
                      </a:r>
                      <a:r>
                        <a:rPr lang="ru-RU" baseline="0" dirty="0" smtClean="0"/>
                        <a:t> нарушение памяти – 2 шт.</a:t>
                      </a:r>
                    </a:p>
                    <a:p>
                      <a:pPr algn="l"/>
                      <a:r>
                        <a:rPr lang="ru-RU" baseline="0" dirty="0" smtClean="0"/>
                        <a:t>Стенд профилактика падений -2 шт.</a:t>
                      </a:r>
                    </a:p>
                    <a:p>
                      <a:pPr algn="l"/>
                      <a:endParaRPr lang="ru-RU" baseline="0" dirty="0" smtClean="0"/>
                    </a:p>
                    <a:p>
                      <a:pPr algn="l"/>
                      <a:r>
                        <a:rPr lang="ru-RU" baseline="0" dirty="0" smtClean="0"/>
                        <a:t>Всего – 4 стенда</a:t>
                      </a:r>
                    </a:p>
                    <a:p>
                      <a:pPr algn="l"/>
                      <a:endParaRPr lang="ru-RU" baseline="0" dirty="0" smtClean="0"/>
                    </a:p>
                    <a:p>
                      <a:pPr algn="l"/>
                      <a:endParaRPr lang="ru-RU" baseline="0" dirty="0" smtClean="0"/>
                    </a:p>
                    <a:p>
                      <a:pPr algn="l"/>
                      <a:r>
                        <a:rPr lang="ru-RU" baseline="0" dirty="0" err="1" smtClean="0"/>
                        <a:t>Флаеры</a:t>
                      </a:r>
                      <a:r>
                        <a:rPr lang="ru-RU" baseline="0" dirty="0" smtClean="0"/>
                        <a:t> «сохранить память» 1000 шт.</a:t>
                      </a:r>
                    </a:p>
                    <a:p>
                      <a:pPr algn="l"/>
                      <a:r>
                        <a:rPr lang="ru-RU" baseline="0" dirty="0" err="1" smtClean="0"/>
                        <a:t>Флаеры</a:t>
                      </a:r>
                      <a:r>
                        <a:rPr lang="ru-RU" baseline="0" dirty="0" smtClean="0"/>
                        <a:t> «нет переломам» 1000 шт.</a:t>
                      </a:r>
                    </a:p>
                    <a:p>
                      <a:pPr algn="l"/>
                      <a:endParaRPr lang="ru-RU" baseline="0" dirty="0" smtClean="0"/>
                    </a:p>
                    <a:p>
                      <a:pPr algn="l"/>
                      <a:r>
                        <a:rPr lang="ru-RU" baseline="0" dirty="0" smtClean="0"/>
                        <a:t>Всего – 2000 </a:t>
                      </a:r>
                      <a:r>
                        <a:rPr lang="ru-RU" baseline="0" dirty="0" err="1" smtClean="0"/>
                        <a:t>флаеров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Школы долголетия с охватом 57 чел.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7" y="3717032"/>
            <a:ext cx="2201401" cy="1651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60" y="4941168"/>
            <a:ext cx="2232248" cy="1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1844824"/>
            <a:ext cx="8064896" cy="46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44216"/>
            <a:ext cx="2835222" cy="220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44216"/>
            <a:ext cx="2835222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365874"/>
            <a:ext cx="1447902" cy="20154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17" y="4365874"/>
            <a:ext cx="1447903" cy="2015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38" y="4365874"/>
            <a:ext cx="1447902" cy="20154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874"/>
            <a:ext cx="1447903" cy="201545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" y="1600201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Занятия ЛФК </a:t>
            </a:r>
            <a:r>
              <a:rPr lang="ru-RU" sz="2200" dirty="0" smtClean="0"/>
              <a:t>оснащение и проведение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59972"/>
              </p:ext>
            </p:extLst>
          </p:nvPr>
        </p:nvGraphicFramePr>
        <p:xfrm>
          <a:off x="382960" y="2204865"/>
          <a:ext cx="8229600" cy="445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016"/>
                <a:gridCol w="2160240"/>
                <a:gridCol w="2096344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ОСНАЩЕНО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395472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Мячи, палки, тренажеры, эспандеры</a:t>
                      </a:r>
                      <a:r>
                        <a:rPr lang="ru-RU" baseline="0" dirty="0" smtClean="0"/>
                        <a:t> для Госпиталя 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занятия ЛФК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91" y="3502925"/>
            <a:ext cx="3587041" cy="26902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7734"/>
            <a:ext cx="3607296" cy="27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" y="1600201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Занятия творчеством и мастер-классы </a:t>
            </a:r>
            <a:r>
              <a:rPr lang="ru-RU" sz="2200" dirty="0" smtClean="0"/>
              <a:t>оснащение и проведение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27200"/>
              </p:ext>
            </p:extLst>
          </p:nvPr>
        </p:nvGraphicFramePr>
        <p:xfrm>
          <a:off x="382960" y="2204865"/>
          <a:ext cx="8229600" cy="445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3256"/>
                <a:gridCol w="2096344"/>
              </a:tblGrid>
              <a:tr h="50405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395472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занятий творчеством и мастер-классы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87127"/>
            <a:ext cx="2667744" cy="2000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22" y="2487127"/>
            <a:ext cx="2667744" cy="2000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22" y="4581128"/>
            <a:ext cx="2497697" cy="1873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66" y="4149080"/>
            <a:ext cx="1500606" cy="2000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75" y="4163144"/>
            <a:ext cx="1739145" cy="23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2276872"/>
            <a:ext cx="806489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8064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СОПРОВОДИТЕЛЬНЫЕ МАТЕРИАЛЫ ПРОВЕДЕННЫХ МЕРОПРИЯТИЙ</a:t>
            </a:r>
            <a:endParaRPr lang="ru-RU" dirty="0"/>
          </a:p>
        </p:txBody>
      </p:sp>
      <p:pic>
        <p:nvPicPr>
          <p:cNvPr id="1026" name="Picture 2" descr="C:\Users\Professional\Desktop\Новая папка\плакат ко дню пожилого человека а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8544"/>
            <a:ext cx="3901661" cy="27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sional\Desktop\для дизайна\Юр консультации\Юр.консультации-0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21" y="3088544"/>
            <a:ext cx="3944627" cy="27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дополнительного профессионального  образования «Научно-образовательный медицинский центр»  АНО ДПО «НОМЦ» ОГРН 1136600003660, ИНН 6658439609, КПП 665801001                    www.anonomc.ru 620014 Свердловская обл., г.Екатеринбург, пр. Ленина, д.5 Л, оф. 304    o.yes@bk.ru Тел. +7 343 31 91 727, +7 992 015 8448  Факс +7 343 22 141 76       ano_nomc@mail.ru       Лицензия на образовательную деятельность  № 17947 от «30» октября 2015 года Лицензия на медицинскую деятельность ЛО-66-01-004364 от «16» ноября 2016 г.  Международная   аккредитация   №  1341 – 08 – А072.1  от  «27»  июня  2018 года</dc:title>
  <dc:creator>Professional</dc:creator>
  <cp:lastModifiedBy>Черемискина Надежда Александровна</cp:lastModifiedBy>
  <cp:revision>19</cp:revision>
  <cp:lastPrinted>2020-02-10T07:55:18Z</cp:lastPrinted>
  <dcterms:created xsi:type="dcterms:W3CDTF">2020-02-06T09:50:03Z</dcterms:created>
  <dcterms:modified xsi:type="dcterms:W3CDTF">2020-02-11T11:01:50Z</dcterms:modified>
</cp:coreProperties>
</file>