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66" d="100"/>
          <a:sy n="66" d="100"/>
        </p:scale>
        <p:origin x="-18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864097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</a:rPr>
              <a:t>Автономная некоммерческая </a:t>
            </a:r>
            <a:r>
              <a:rPr lang="ru-RU" sz="2000" b="1" dirty="0" smtClean="0">
                <a:solidFill>
                  <a:srgbClr val="002060"/>
                </a:solidFill>
              </a:rPr>
              <a:t>организация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дополнительного профессионального </a:t>
            </a:r>
            <a:r>
              <a:rPr lang="ru-RU" sz="2000" b="1" dirty="0">
                <a:solidFill>
                  <a:srgbClr val="002060"/>
                </a:solidFill>
              </a:rPr>
              <a:t>образования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Научно-образовательный медицинский центр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996952"/>
            <a:ext cx="7704856" cy="2641848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Организация и проведение Школ здоровья и долголетия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1152128" cy="9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056881"/>
              </p:ext>
            </p:extLst>
          </p:nvPr>
        </p:nvGraphicFramePr>
        <p:xfrm>
          <a:off x="382960" y="3356991"/>
          <a:ext cx="8229600" cy="331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СДЕЛАНО</a:t>
                      </a:r>
                      <a:endParaRPr lang="ru-RU" dirty="0"/>
                    </a:p>
                  </a:txBody>
                  <a:tcPr/>
                </a:tc>
              </a:tr>
              <a:tr h="2946609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издание и тиражирование 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100 экз.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Разработано и тиражировано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экземпляров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60" y="3861048"/>
            <a:ext cx="1800200" cy="251163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7724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smtClean="0">
                <a:solidFill>
                  <a:srgbClr val="002060"/>
                </a:solidFill>
              </a:rPr>
              <a:t>Автономная некоммерческая организация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дополнительного профессионального образования 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«Научно-образовательный медицинский центр»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1152128" cy="961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1844824"/>
            <a:ext cx="8136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</a:rPr>
              <a:t>Разработка </a:t>
            </a:r>
            <a:r>
              <a:rPr lang="ru-RU" sz="2000" b="1" dirty="0">
                <a:solidFill>
                  <a:srgbClr val="FF0000"/>
                </a:solidFill>
              </a:rPr>
              <a:t>методического пособия </a:t>
            </a:r>
            <a:r>
              <a:rPr lang="ru-RU" sz="2000" dirty="0">
                <a:solidFill>
                  <a:schemeClr val="dk1"/>
                </a:solidFill>
              </a:rPr>
              <a:t>по организации и проведению Школ здоровья и долголетия с привлечением специалистов, имеющих подготовку по вопросам формирования здорового образа жизни (</a:t>
            </a:r>
            <a:r>
              <a:rPr lang="ru-RU" sz="2000" dirty="0" smtClean="0">
                <a:solidFill>
                  <a:schemeClr val="dk1"/>
                </a:solidFill>
              </a:rPr>
              <a:t>медицинской профилактики)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220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7544" y="4365104"/>
            <a:ext cx="8280920" cy="2105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133675"/>
              </p:ext>
            </p:extLst>
          </p:nvPr>
        </p:nvGraphicFramePr>
        <p:xfrm>
          <a:off x="518864" y="2276873"/>
          <a:ext cx="8229600" cy="175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4072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СДЕЛАНО</a:t>
                      </a:r>
                      <a:endParaRPr lang="ru-RU" dirty="0"/>
                    </a:p>
                  </a:txBody>
                  <a:tcPr/>
                </a:tc>
              </a:tr>
              <a:tr h="1387467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1000 экз.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вида по 1000 шт. каждый = 3000 экз.                                                            - здоровое питание                                               - активный образ жизни                                              -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-ка сердечно-сосудистых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-й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9121"/>
            <a:ext cx="1215011" cy="184931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72" y="4509120"/>
            <a:ext cx="1267836" cy="18489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26001"/>
            <a:ext cx="1318226" cy="18349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75" y="4526001"/>
            <a:ext cx="1350261" cy="18349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526001"/>
            <a:ext cx="1318226" cy="18349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87" y="4526001"/>
            <a:ext cx="1303056" cy="1834947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11560" y="332656"/>
            <a:ext cx="77724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smtClean="0">
                <a:solidFill>
                  <a:srgbClr val="002060"/>
                </a:solidFill>
              </a:rPr>
              <a:t>Автономная некоммерческая организация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дополнительного профессионального образования 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«Научно-образовательный медицинский центр»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1152128" cy="961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148478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</a:rPr>
              <a:t>Создание и изготовление </a:t>
            </a:r>
            <a:r>
              <a:rPr lang="ru-RU" sz="2000" b="1" dirty="0">
                <a:solidFill>
                  <a:srgbClr val="FF0000"/>
                </a:solidFill>
              </a:rPr>
              <a:t>информационных </a:t>
            </a:r>
            <a:r>
              <a:rPr lang="ru-RU" sz="2000" b="1" dirty="0" smtClean="0">
                <a:solidFill>
                  <a:srgbClr val="FF0000"/>
                </a:solidFill>
              </a:rPr>
              <a:t>раздаточных материалов </a:t>
            </a:r>
            <a:r>
              <a:rPr lang="ru-RU" sz="2000" dirty="0">
                <a:solidFill>
                  <a:schemeClr val="dk1"/>
                </a:solidFill>
              </a:rPr>
              <a:t>для населения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328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Обучение волонтеров</a:t>
            </a:r>
            <a:r>
              <a:rPr lang="ru-RU" sz="2000" dirty="0" smtClean="0"/>
              <a:t> для проведения школ здоровья и долголетия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32656"/>
            <a:ext cx="77724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smtClean="0">
                <a:solidFill>
                  <a:srgbClr val="002060"/>
                </a:solidFill>
              </a:rPr>
              <a:t>Автономная некоммерческая организация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дополнительного профессионального образования 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«Научно-образовательный медицинский центр»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1152128" cy="961683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139126"/>
              </p:ext>
            </p:extLst>
          </p:nvPr>
        </p:nvGraphicFramePr>
        <p:xfrm>
          <a:off x="382960" y="2204864"/>
          <a:ext cx="8229600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776"/>
                <a:gridCol w="4320480"/>
                <a:gridCol w="209634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СДЕЛАНО</a:t>
                      </a:r>
                      <a:endParaRPr lang="ru-RU" dirty="0"/>
                    </a:p>
                  </a:txBody>
                  <a:tcPr/>
                </a:tc>
              </a:tr>
              <a:tr h="395472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волонтеров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волонтеров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63544"/>
            <a:ext cx="2302423" cy="17268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55" y="3789040"/>
            <a:ext cx="3433553" cy="25751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00" y="4432016"/>
            <a:ext cx="2713360" cy="19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606030"/>
              </p:ext>
            </p:extLst>
          </p:nvPr>
        </p:nvGraphicFramePr>
        <p:xfrm>
          <a:off x="371273" y="3861048"/>
          <a:ext cx="8229600" cy="2304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7034"/>
                <a:gridCol w="364256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СДЕЛАНО</a:t>
                      </a:r>
                      <a:endParaRPr lang="ru-RU" dirty="0"/>
                    </a:p>
                  </a:txBody>
                  <a:tcPr/>
                </a:tc>
              </a:tr>
              <a:tr h="1939215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тонометры для измерения АД -10 шт., сантиметровые ленты -10 шт., 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электронные носители(флэш-карты) - 10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тонометры – 10 шт.;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сантиметровые ленты – 10 шт.;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флэш-карты – 10шт.;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весы – 10 шт.;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ростомеры – 10 шт.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7724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smtClean="0">
                <a:solidFill>
                  <a:srgbClr val="002060"/>
                </a:solidFill>
              </a:rPr>
              <a:t>Автономная некоммерческая организация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дополнительного профессионального образования 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«Научно-образовательный медицинский центр»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1152128" cy="961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1970" y="213285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Оснащение Школ </a:t>
            </a:r>
            <a:r>
              <a:rPr lang="ru-RU" sz="2000" b="1" dirty="0" smtClean="0">
                <a:solidFill>
                  <a:srgbClr val="FF0000"/>
                </a:solidFill>
              </a:rPr>
              <a:t>здоровья – 10 Школ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Проведение </a:t>
            </a:r>
            <a:r>
              <a:rPr lang="ru-RU" sz="2000" dirty="0" smtClean="0"/>
              <a:t>волонтерами и специалистами СОНКО в г. Екатеринбурге и в Свердловской области </a:t>
            </a:r>
            <a:r>
              <a:rPr lang="ru-RU" sz="2000" b="1" dirty="0" smtClean="0">
                <a:solidFill>
                  <a:srgbClr val="FF0000"/>
                </a:solidFill>
              </a:rPr>
              <a:t>Школ здоровья и долголетия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32656"/>
            <a:ext cx="7772400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smtClean="0">
                <a:solidFill>
                  <a:srgbClr val="002060"/>
                </a:solidFill>
              </a:rPr>
              <a:t>Автономная некоммерческая организация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 дополнительного профессионального образования </a:t>
            </a:r>
            <a:br>
              <a:rPr lang="ru-RU" sz="2000" b="1" smtClean="0">
                <a:solidFill>
                  <a:srgbClr val="002060"/>
                </a:solidFill>
              </a:rPr>
            </a:br>
            <a:r>
              <a:rPr lang="ru-RU" sz="2000" b="1" smtClean="0">
                <a:solidFill>
                  <a:srgbClr val="002060"/>
                </a:solidFill>
              </a:rPr>
              <a:t>«Научно-образовательный медицинский центр»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1152128" cy="96168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190321"/>
              </p:ext>
            </p:extLst>
          </p:nvPr>
        </p:nvGraphicFramePr>
        <p:xfrm>
          <a:off x="382960" y="2276873"/>
          <a:ext cx="8229600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800"/>
                <a:gridCol w="4104456"/>
                <a:gridCol w="2096344"/>
              </a:tblGrid>
              <a:tr h="2880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ЗАДАНО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СДЕЛАНО</a:t>
                      </a:r>
                      <a:endParaRPr lang="ru-RU" dirty="0"/>
                    </a:p>
                  </a:txBody>
                  <a:tcPr/>
                </a:tc>
              </a:tr>
              <a:tr h="3954720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40 Школ с охватом 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менее 400 чел.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 Школы 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охватом 595 чел.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90" y="2780928"/>
            <a:ext cx="3035829" cy="1707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8" y="3809661"/>
            <a:ext cx="3168352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74673"/>
            <a:ext cx="1550771" cy="2756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73" y="4653135"/>
            <a:ext cx="3307118" cy="18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213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Автономная некоммерческая организация  дополнительного профессионального образования  «Научно-образовательный медицинский центр»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Автономная некоммерческая организация дополнительного профессионального  образования «Научно-образовательный медицинский центр»  АНО ДПО «НОМЦ» ОГРН 1136600003660, ИНН 6658439609, КПП 665801001                    www.anonomc.ru 620014 Свердловская обл., г.Екатеринбург, пр. Ленина, д.5 Л, оф. 304    o.yes@bk.ru Тел. +7 343 31 91 727, +7 992 015 8448  Факс +7 343 22 141 76       ano_nomc@mail.ru       Лицензия на образовательную деятельность  № 17947 от «30» октября 2015 года Лицензия на медицинскую деятельность ЛО-66-01-004364 от «16» ноября 2016 г.  Международная   аккредитация   №  1341 – 08 – А072.1  от  «27»  июня  2018 года</dc:title>
  <dc:creator>Professional</dc:creator>
  <cp:lastModifiedBy>Черемискина Надежда Александровна</cp:lastModifiedBy>
  <cp:revision>13</cp:revision>
  <cp:lastPrinted>2020-02-10T07:21:45Z</cp:lastPrinted>
  <dcterms:created xsi:type="dcterms:W3CDTF">2020-02-06T09:50:03Z</dcterms:created>
  <dcterms:modified xsi:type="dcterms:W3CDTF">2020-02-11T10:57:01Z</dcterms:modified>
</cp:coreProperties>
</file>