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73" r:id="rId4"/>
    <p:sldId id="327" r:id="rId5"/>
    <p:sldId id="333" r:id="rId6"/>
    <p:sldId id="292" r:id="rId7"/>
    <p:sldId id="336" r:id="rId8"/>
    <p:sldId id="344" r:id="rId9"/>
    <p:sldId id="328" r:id="rId10"/>
    <p:sldId id="349" r:id="rId11"/>
    <p:sldId id="350" r:id="rId12"/>
    <p:sldId id="351" r:id="rId13"/>
    <p:sldId id="334" r:id="rId14"/>
    <p:sldId id="335" r:id="rId15"/>
    <p:sldId id="337" r:id="rId16"/>
    <p:sldId id="340" r:id="rId17"/>
    <p:sldId id="348" r:id="rId18"/>
    <p:sldId id="352" r:id="rId19"/>
    <p:sldId id="353" r:id="rId20"/>
    <p:sldId id="309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A97"/>
    <a:srgbClr val="FF5050"/>
    <a:srgbClr val="FF3399"/>
    <a:srgbClr val="CC0066"/>
    <a:srgbClr val="D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79" d="100"/>
          <a:sy n="79" d="100"/>
        </p:scale>
        <p:origin x="-14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533CE-86C5-4B50-BADF-935446FC49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25171-ADAE-48BB-9472-F349C3047492}">
      <dgm:prSet phldrT="[Текст]"/>
      <dgm:spPr>
        <a:solidFill>
          <a:srgbClr val="FF5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55 мероприятий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5844E2A-095B-4D63-9DC6-60C20EA7DF23}" type="parTrans" cxnId="{3EEC73F0-BBD7-406A-81B4-CF1B8E879895}">
      <dgm:prSet/>
      <dgm:spPr/>
      <dgm:t>
        <a:bodyPr/>
        <a:lstStyle/>
        <a:p>
          <a:endParaRPr lang="ru-RU"/>
        </a:p>
      </dgm:t>
    </dgm:pt>
    <dgm:pt modelId="{4DEFF5FB-932E-462D-B64A-459B5EF5030A}" type="sibTrans" cxnId="{3EEC73F0-BBD7-406A-81B4-CF1B8E879895}">
      <dgm:prSet/>
      <dgm:spPr/>
      <dgm:t>
        <a:bodyPr/>
        <a:lstStyle/>
        <a:p>
          <a:endParaRPr lang="ru-RU"/>
        </a:p>
      </dgm:t>
    </dgm:pt>
    <dgm:pt modelId="{F98C0677-0CF0-48B4-9A9A-AF41B58534DB}">
      <dgm:prSet phldrT="[Текст]"/>
      <dgm:spPr>
        <a:solidFill>
          <a:srgbClr val="10DA9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более 5000 участников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48C3A1E2-E1E9-4BE8-8242-4EF450DEE564}" type="parTrans" cxnId="{A9DCA617-6DB8-4ADB-854B-7D037E2A2B27}">
      <dgm:prSet/>
      <dgm:spPr/>
      <dgm:t>
        <a:bodyPr/>
        <a:lstStyle/>
        <a:p>
          <a:endParaRPr lang="ru-RU"/>
        </a:p>
      </dgm:t>
    </dgm:pt>
    <dgm:pt modelId="{6642E2CC-28C2-4CBC-84F9-B2141AED47E0}" type="sibTrans" cxnId="{A9DCA617-6DB8-4ADB-854B-7D037E2A2B27}">
      <dgm:prSet/>
      <dgm:spPr/>
      <dgm:t>
        <a:bodyPr/>
        <a:lstStyle/>
        <a:p>
          <a:endParaRPr lang="ru-RU"/>
        </a:p>
      </dgm:t>
    </dgm:pt>
    <dgm:pt modelId="{9A24E41D-6E36-4E78-84E3-434C31F3EBA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Arial Black" pitchFamily="34" charset="0"/>
            </a:rPr>
            <a:t>поддержка 20 волонтерских отрядов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DAE5C2B3-2100-4B33-A0FA-20990C87BF5F}" type="parTrans" cxnId="{095E262E-E78E-4350-9CD1-08F79C629D33}">
      <dgm:prSet/>
      <dgm:spPr/>
      <dgm:t>
        <a:bodyPr/>
        <a:lstStyle/>
        <a:p>
          <a:endParaRPr lang="ru-RU"/>
        </a:p>
      </dgm:t>
    </dgm:pt>
    <dgm:pt modelId="{C4F463D0-1F0C-4FB0-8222-0E7D35BBADC8}" type="sibTrans" cxnId="{095E262E-E78E-4350-9CD1-08F79C629D33}">
      <dgm:prSet/>
      <dgm:spPr/>
      <dgm:t>
        <a:bodyPr/>
        <a:lstStyle/>
        <a:p>
          <a:endParaRPr lang="ru-RU"/>
        </a:p>
      </dgm:t>
    </dgm:pt>
    <dgm:pt modelId="{869CC029-4987-4D87-93B1-9D5B7F738363}" type="pres">
      <dgm:prSet presAssocID="{027533CE-86C5-4B50-BADF-935446FC49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557CD8-70E8-4AAB-B247-927EDB40DC21}" type="pres">
      <dgm:prSet presAssocID="{A4025171-ADAE-48BB-9472-F349C3047492}" presName="parentLin" presStyleCnt="0"/>
      <dgm:spPr/>
    </dgm:pt>
    <dgm:pt modelId="{C471FE3D-41B5-4AC2-ACE5-26D5408EB5CE}" type="pres">
      <dgm:prSet presAssocID="{A4025171-ADAE-48BB-9472-F349C304749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5D2DEF-2680-41CB-8A81-67E8D44929BD}" type="pres">
      <dgm:prSet presAssocID="{A4025171-ADAE-48BB-9472-F349C3047492}" presName="parentText" presStyleLbl="node1" presStyleIdx="0" presStyleCnt="3" custScaleX="104306" custScaleY="137266" custLinFactNeighborX="-3109" custLinFactNeighborY="7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36B63-9880-4C58-B733-6E7F65C0F332}" type="pres">
      <dgm:prSet presAssocID="{A4025171-ADAE-48BB-9472-F349C3047492}" presName="negativeSpace" presStyleCnt="0"/>
      <dgm:spPr/>
    </dgm:pt>
    <dgm:pt modelId="{BED92925-43C1-413C-93FE-4356C39358C1}" type="pres">
      <dgm:prSet presAssocID="{A4025171-ADAE-48BB-9472-F349C3047492}" presName="childText" presStyleLbl="conFgAcc1" presStyleIdx="0" presStyleCnt="3">
        <dgm:presLayoutVars>
          <dgm:bulletEnabled val="1"/>
        </dgm:presLayoutVars>
      </dgm:prSet>
      <dgm:spPr/>
    </dgm:pt>
    <dgm:pt modelId="{F221CE31-0D88-4B70-996B-B4C02DEA9303}" type="pres">
      <dgm:prSet presAssocID="{4DEFF5FB-932E-462D-B64A-459B5EF5030A}" presName="spaceBetweenRectangles" presStyleCnt="0"/>
      <dgm:spPr/>
    </dgm:pt>
    <dgm:pt modelId="{D2C28A74-B0A7-4BB2-BAF0-1E721D3240B4}" type="pres">
      <dgm:prSet presAssocID="{F98C0677-0CF0-48B4-9A9A-AF41B58534DB}" presName="parentLin" presStyleCnt="0"/>
      <dgm:spPr/>
    </dgm:pt>
    <dgm:pt modelId="{63EF80C8-31AD-472D-A9B8-1FE80541F1E4}" type="pres">
      <dgm:prSet presAssocID="{F98C0677-0CF0-48B4-9A9A-AF41B58534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01445E-9C1C-4743-8E67-B4CDEB50E792}" type="pres">
      <dgm:prSet presAssocID="{F98C0677-0CF0-48B4-9A9A-AF41B58534DB}" presName="parentText" presStyleLbl="node1" presStyleIdx="1" presStyleCnt="3" custScaleX="101864" custScaleY="149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ED35F-2B00-45A3-B928-80F0F4FD7422}" type="pres">
      <dgm:prSet presAssocID="{F98C0677-0CF0-48B4-9A9A-AF41B58534DB}" presName="negativeSpace" presStyleCnt="0"/>
      <dgm:spPr/>
    </dgm:pt>
    <dgm:pt modelId="{33F41E47-FBCD-4301-973E-BD08143AFA08}" type="pres">
      <dgm:prSet presAssocID="{F98C0677-0CF0-48B4-9A9A-AF41B58534DB}" presName="childText" presStyleLbl="conFgAcc1" presStyleIdx="1" presStyleCnt="3">
        <dgm:presLayoutVars>
          <dgm:bulletEnabled val="1"/>
        </dgm:presLayoutVars>
      </dgm:prSet>
      <dgm:spPr/>
    </dgm:pt>
    <dgm:pt modelId="{06C13A12-DE4A-4E90-9E14-47B14030F286}" type="pres">
      <dgm:prSet presAssocID="{6642E2CC-28C2-4CBC-84F9-B2141AED47E0}" presName="spaceBetweenRectangles" presStyleCnt="0"/>
      <dgm:spPr/>
    </dgm:pt>
    <dgm:pt modelId="{12F56BBF-AE2E-44A1-838B-D8E2D99C2AD3}" type="pres">
      <dgm:prSet presAssocID="{9A24E41D-6E36-4E78-84E3-434C31F3EBAE}" presName="parentLin" presStyleCnt="0"/>
      <dgm:spPr/>
    </dgm:pt>
    <dgm:pt modelId="{34380196-2DFD-4302-A8A6-06E0DA9F1735}" type="pres">
      <dgm:prSet presAssocID="{9A24E41D-6E36-4E78-84E3-434C31F3EBA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961B9A-298A-4068-AC05-7828103FC27F}" type="pres">
      <dgm:prSet presAssocID="{9A24E41D-6E36-4E78-84E3-434C31F3EBAE}" presName="parentText" presStyleLbl="node1" presStyleIdx="2" presStyleCnt="3" custScaleX="106620" custScaleY="165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7383-B114-4694-9FAB-C4E957671FEE}" type="pres">
      <dgm:prSet presAssocID="{9A24E41D-6E36-4E78-84E3-434C31F3EBAE}" presName="negativeSpace" presStyleCnt="0"/>
      <dgm:spPr/>
    </dgm:pt>
    <dgm:pt modelId="{2FF976B9-A521-4937-898D-3885D2F63401}" type="pres">
      <dgm:prSet presAssocID="{9A24E41D-6E36-4E78-84E3-434C31F3EB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A41AF8-D5E2-4AED-9550-4FAF45034FC8}" type="presOf" srcId="{F98C0677-0CF0-48B4-9A9A-AF41B58534DB}" destId="{B201445E-9C1C-4743-8E67-B4CDEB50E792}" srcOrd="1" destOrd="0" presId="urn:microsoft.com/office/officeart/2005/8/layout/list1"/>
    <dgm:cxn modelId="{095E262E-E78E-4350-9CD1-08F79C629D33}" srcId="{027533CE-86C5-4B50-BADF-935446FC49F8}" destId="{9A24E41D-6E36-4E78-84E3-434C31F3EBAE}" srcOrd="2" destOrd="0" parTransId="{DAE5C2B3-2100-4B33-A0FA-20990C87BF5F}" sibTransId="{C4F463D0-1F0C-4FB0-8222-0E7D35BBADC8}"/>
    <dgm:cxn modelId="{B3F510C9-EF6F-442C-83E1-16847ED65935}" type="presOf" srcId="{F98C0677-0CF0-48B4-9A9A-AF41B58534DB}" destId="{63EF80C8-31AD-472D-A9B8-1FE80541F1E4}" srcOrd="0" destOrd="0" presId="urn:microsoft.com/office/officeart/2005/8/layout/list1"/>
    <dgm:cxn modelId="{01CE9EE3-4442-410D-BA69-D61930FFC280}" type="presOf" srcId="{027533CE-86C5-4B50-BADF-935446FC49F8}" destId="{869CC029-4987-4D87-93B1-9D5B7F738363}" srcOrd="0" destOrd="0" presId="urn:microsoft.com/office/officeart/2005/8/layout/list1"/>
    <dgm:cxn modelId="{6865E37D-E046-4EA5-9D82-4B8092E77099}" type="presOf" srcId="{9A24E41D-6E36-4E78-84E3-434C31F3EBAE}" destId="{E7961B9A-298A-4068-AC05-7828103FC27F}" srcOrd="1" destOrd="0" presId="urn:microsoft.com/office/officeart/2005/8/layout/list1"/>
    <dgm:cxn modelId="{6C65B86F-FDF7-48E2-A6EF-17D827C8BFB4}" type="presOf" srcId="{A4025171-ADAE-48BB-9472-F349C3047492}" destId="{9B5D2DEF-2680-41CB-8A81-67E8D44929BD}" srcOrd="1" destOrd="0" presId="urn:microsoft.com/office/officeart/2005/8/layout/list1"/>
    <dgm:cxn modelId="{9D5CFDF2-7B68-4B75-BA54-D30E159AC667}" type="presOf" srcId="{9A24E41D-6E36-4E78-84E3-434C31F3EBAE}" destId="{34380196-2DFD-4302-A8A6-06E0DA9F1735}" srcOrd="0" destOrd="0" presId="urn:microsoft.com/office/officeart/2005/8/layout/list1"/>
    <dgm:cxn modelId="{3EEC73F0-BBD7-406A-81B4-CF1B8E879895}" srcId="{027533CE-86C5-4B50-BADF-935446FC49F8}" destId="{A4025171-ADAE-48BB-9472-F349C3047492}" srcOrd="0" destOrd="0" parTransId="{75844E2A-095B-4D63-9DC6-60C20EA7DF23}" sibTransId="{4DEFF5FB-932E-462D-B64A-459B5EF5030A}"/>
    <dgm:cxn modelId="{A9DCA617-6DB8-4ADB-854B-7D037E2A2B27}" srcId="{027533CE-86C5-4B50-BADF-935446FC49F8}" destId="{F98C0677-0CF0-48B4-9A9A-AF41B58534DB}" srcOrd="1" destOrd="0" parTransId="{48C3A1E2-E1E9-4BE8-8242-4EF450DEE564}" sibTransId="{6642E2CC-28C2-4CBC-84F9-B2141AED47E0}"/>
    <dgm:cxn modelId="{3C4F524D-8E08-4761-B2C0-1B4DDE1F8E53}" type="presOf" srcId="{A4025171-ADAE-48BB-9472-F349C3047492}" destId="{C471FE3D-41B5-4AC2-ACE5-26D5408EB5CE}" srcOrd="0" destOrd="0" presId="urn:microsoft.com/office/officeart/2005/8/layout/list1"/>
    <dgm:cxn modelId="{7E0E00AA-4326-440A-9CC5-D0C58E071D24}" type="presParOf" srcId="{869CC029-4987-4D87-93B1-9D5B7F738363}" destId="{94557CD8-70E8-4AAB-B247-927EDB40DC21}" srcOrd="0" destOrd="0" presId="urn:microsoft.com/office/officeart/2005/8/layout/list1"/>
    <dgm:cxn modelId="{9F24B21D-9FCE-4F94-8D8E-AF0AC60B625D}" type="presParOf" srcId="{94557CD8-70E8-4AAB-B247-927EDB40DC21}" destId="{C471FE3D-41B5-4AC2-ACE5-26D5408EB5CE}" srcOrd="0" destOrd="0" presId="urn:microsoft.com/office/officeart/2005/8/layout/list1"/>
    <dgm:cxn modelId="{7AC7E226-8F1D-4991-B879-0326A437AFC5}" type="presParOf" srcId="{94557CD8-70E8-4AAB-B247-927EDB40DC21}" destId="{9B5D2DEF-2680-41CB-8A81-67E8D44929BD}" srcOrd="1" destOrd="0" presId="urn:microsoft.com/office/officeart/2005/8/layout/list1"/>
    <dgm:cxn modelId="{BC37B2BF-B5B6-4B04-A0D3-AD2C43FB45B7}" type="presParOf" srcId="{869CC029-4987-4D87-93B1-9D5B7F738363}" destId="{B3336B63-9880-4C58-B733-6E7F65C0F332}" srcOrd="1" destOrd="0" presId="urn:microsoft.com/office/officeart/2005/8/layout/list1"/>
    <dgm:cxn modelId="{B6850ED7-07CB-43BD-9E85-1AA7FFA7793C}" type="presParOf" srcId="{869CC029-4987-4D87-93B1-9D5B7F738363}" destId="{BED92925-43C1-413C-93FE-4356C39358C1}" srcOrd="2" destOrd="0" presId="urn:microsoft.com/office/officeart/2005/8/layout/list1"/>
    <dgm:cxn modelId="{F64D8C2C-3DF4-4E6A-B3C7-397B445BCC57}" type="presParOf" srcId="{869CC029-4987-4D87-93B1-9D5B7F738363}" destId="{F221CE31-0D88-4B70-996B-B4C02DEA9303}" srcOrd="3" destOrd="0" presId="urn:microsoft.com/office/officeart/2005/8/layout/list1"/>
    <dgm:cxn modelId="{6E3EB9BD-969C-4414-8009-A9287E741AAD}" type="presParOf" srcId="{869CC029-4987-4D87-93B1-9D5B7F738363}" destId="{D2C28A74-B0A7-4BB2-BAF0-1E721D3240B4}" srcOrd="4" destOrd="0" presId="urn:microsoft.com/office/officeart/2005/8/layout/list1"/>
    <dgm:cxn modelId="{0026B410-2370-4CF1-88C1-DA2F68D85D5A}" type="presParOf" srcId="{D2C28A74-B0A7-4BB2-BAF0-1E721D3240B4}" destId="{63EF80C8-31AD-472D-A9B8-1FE80541F1E4}" srcOrd="0" destOrd="0" presId="urn:microsoft.com/office/officeart/2005/8/layout/list1"/>
    <dgm:cxn modelId="{BF6A296D-120B-4342-B158-9467B5631BCA}" type="presParOf" srcId="{D2C28A74-B0A7-4BB2-BAF0-1E721D3240B4}" destId="{B201445E-9C1C-4743-8E67-B4CDEB50E792}" srcOrd="1" destOrd="0" presId="urn:microsoft.com/office/officeart/2005/8/layout/list1"/>
    <dgm:cxn modelId="{714165BF-7804-4C60-8598-124ECBE514B2}" type="presParOf" srcId="{869CC029-4987-4D87-93B1-9D5B7F738363}" destId="{A39ED35F-2B00-45A3-B928-80F0F4FD7422}" srcOrd="5" destOrd="0" presId="urn:microsoft.com/office/officeart/2005/8/layout/list1"/>
    <dgm:cxn modelId="{793C1291-BEB1-4E3E-8BD2-6D46F3607DA7}" type="presParOf" srcId="{869CC029-4987-4D87-93B1-9D5B7F738363}" destId="{33F41E47-FBCD-4301-973E-BD08143AFA08}" srcOrd="6" destOrd="0" presId="urn:microsoft.com/office/officeart/2005/8/layout/list1"/>
    <dgm:cxn modelId="{690D473A-D8A9-4F36-9C80-8B53D3D5DE29}" type="presParOf" srcId="{869CC029-4987-4D87-93B1-9D5B7F738363}" destId="{06C13A12-DE4A-4E90-9E14-47B14030F286}" srcOrd="7" destOrd="0" presId="urn:microsoft.com/office/officeart/2005/8/layout/list1"/>
    <dgm:cxn modelId="{ED2E5579-423B-4284-9FEA-555BBE466C3B}" type="presParOf" srcId="{869CC029-4987-4D87-93B1-9D5B7F738363}" destId="{12F56BBF-AE2E-44A1-838B-D8E2D99C2AD3}" srcOrd="8" destOrd="0" presId="urn:microsoft.com/office/officeart/2005/8/layout/list1"/>
    <dgm:cxn modelId="{06CD4937-DFFB-4E8C-A74E-449B4CF26154}" type="presParOf" srcId="{12F56BBF-AE2E-44A1-838B-D8E2D99C2AD3}" destId="{34380196-2DFD-4302-A8A6-06E0DA9F1735}" srcOrd="0" destOrd="0" presId="urn:microsoft.com/office/officeart/2005/8/layout/list1"/>
    <dgm:cxn modelId="{BF17A9F8-0538-4D65-A677-61F8C7C170C5}" type="presParOf" srcId="{12F56BBF-AE2E-44A1-838B-D8E2D99C2AD3}" destId="{E7961B9A-298A-4068-AC05-7828103FC27F}" srcOrd="1" destOrd="0" presId="urn:microsoft.com/office/officeart/2005/8/layout/list1"/>
    <dgm:cxn modelId="{CA78EFCB-1D5D-44AC-AA23-441BA182CB8C}" type="presParOf" srcId="{869CC029-4987-4D87-93B1-9D5B7F738363}" destId="{2CF17383-B114-4694-9FAB-C4E957671FEE}" srcOrd="9" destOrd="0" presId="urn:microsoft.com/office/officeart/2005/8/layout/list1"/>
    <dgm:cxn modelId="{36A1E0AD-1809-4C25-9E53-DF2F2CBC09CB}" type="presParOf" srcId="{869CC029-4987-4D87-93B1-9D5B7F738363}" destId="{2FF976B9-A521-4937-898D-3885D2F634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D38A6-D964-44F1-88D1-BC19F72B91C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D791-6CAF-4511-9E66-A63CED4DB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3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D9B4AA-7900-4955-A700-2ED640BD42B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04D81C-B6F6-43FB-BD6D-0FBF06C5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284984"/>
            <a:ext cx="4714876" cy="1426267"/>
          </a:xfrm>
        </p:spPr>
        <p:txBody>
          <a:bodyPr>
            <a:normAutofit fontScale="92500"/>
          </a:bodyPr>
          <a:lstStyle/>
          <a:p>
            <a:pPr algn="r"/>
            <a:endParaRPr lang="ru-RU" b="1" dirty="0"/>
          </a:p>
          <a:p>
            <a:r>
              <a:rPr lang="ru-RU" b="1" dirty="0" smtClean="0"/>
              <a:t>Шубин Дмитрий Станиславович,</a:t>
            </a:r>
            <a:br>
              <a:rPr lang="ru-RU" b="1" dirty="0" smtClean="0"/>
            </a:br>
            <a:r>
              <a:rPr lang="ru-RU" b="1" dirty="0" smtClean="0"/>
              <a:t>Гончарова Анна Сергеевна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«Твоя жизнь – твоя ответственность: </a:t>
            </a:r>
            <a:r>
              <a:rPr dirty="0" smtClean="0"/>
              <a:t>#</a:t>
            </a:r>
            <a:r>
              <a:rPr lang="ru-RU" dirty="0" err="1" smtClean="0"/>
              <a:t>ПройдиТестНаВИЧ</a:t>
            </a:r>
            <a:r>
              <a:rPr lang="ru-RU" dirty="0" smtClean="0"/>
              <a:t>»</a:t>
            </a:r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г. Екатеринбург</a:t>
            </a:r>
          </a:p>
          <a:p>
            <a:pPr algn="ctr"/>
            <a:r>
              <a:rPr lang="ru-RU" dirty="0" smtClean="0"/>
              <a:t>2020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0"/>
            <a:ext cx="9858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 «Центр здоровья молодежи»,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штаб  «Волонтеры-медики» УГМУ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ФГБОУ ВО УГМУ Минздрава России,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 «ОЦ СПИД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Гончарова\АНО 2014-2015\Логотип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744"/>
            <a:ext cx="1115616" cy="118555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8673"/>
            <a:ext cx="992841" cy="1151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26" y="3545315"/>
            <a:ext cx="2129477" cy="116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4" y="4365104"/>
            <a:ext cx="3123809" cy="20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16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Выдача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инфоматериалов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46085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+ большой охват</a:t>
            </a:r>
          </a:p>
          <a:p>
            <a:r>
              <a:rPr lang="ru-RU" sz="2000" dirty="0" smtClean="0"/>
              <a:t>+ достоверность </a:t>
            </a:r>
          </a:p>
          <a:p>
            <a:r>
              <a:rPr lang="ru-RU" sz="2000" dirty="0" smtClean="0"/>
              <a:t>+ способ установить контакт</a:t>
            </a:r>
          </a:p>
          <a:p>
            <a:r>
              <a:rPr lang="ru-RU" sz="2000" dirty="0" smtClean="0"/>
              <a:t>+ можно взять нужный и  сколько надо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809417"/>
            <a:ext cx="377991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 5% эффективность</a:t>
            </a:r>
          </a:p>
          <a:p>
            <a:pPr>
              <a:buFontTx/>
              <a:buChar char="-"/>
            </a:pPr>
            <a:r>
              <a:rPr lang="ru-RU" sz="2000" dirty="0" smtClean="0"/>
              <a:t> есть вероятность  не использовать  после прочтения </a:t>
            </a:r>
          </a:p>
          <a:p>
            <a:pPr>
              <a:buFontTx/>
              <a:buChar char="-"/>
            </a:pPr>
            <a:r>
              <a:rPr lang="ru-RU" sz="2000" dirty="0" smtClean="0"/>
              <a:t>  не всегда удобный формат</a:t>
            </a:r>
            <a:endParaRPr lang="ru-RU" sz="28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12976"/>
            <a:ext cx="3960440" cy="256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Рабочий стол\2018\ноябрь 2018\моб пункт тестирования\img_9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816424" cy="23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8334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Издательско-полиграфическая продукция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Разработаны и напечатаны информационные буклеты по профилактике ВИЧ-инфекции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21" y="1714488"/>
            <a:ext cx="7500855" cy="511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666748"/>
            <a:ext cx="7772400" cy="5476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Издательско-полиграфическая продукция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Адаптированы и тиражированы и выданы отрядам  профилактические игры «Школа выживания среди соблазнов», «С.В.И.П.Е.Р.» </a:t>
            </a:r>
          </a:p>
        </p:txBody>
      </p:sp>
      <p:pic>
        <p:nvPicPr>
          <p:cNvPr id="7" name="Рисунок 6" descr="Xi_AiaIg2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3214686"/>
            <a:ext cx="3939914" cy="2714644"/>
          </a:xfrm>
          <a:prstGeom prst="rect">
            <a:avLst/>
          </a:prstGeom>
        </p:spPr>
      </p:pic>
      <p:pic>
        <p:nvPicPr>
          <p:cNvPr id="8" name="Рисунок 7" descr="ab68XMHjLN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214686"/>
            <a:ext cx="3857652" cy="26868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500858" cy="2000264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Флешмоб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,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акция </a:t>
            </a:r>
            <a:b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14620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Рекомендованы :</a:t>
            </a:r>
          </a:p>
          <a:p>
            <a:r>
              <a:rPr lang="ru-RU" sz="2800" dirty="0" smtClean="0"/>
              <a:t>Методическое пособие «Новые подходы и технологии в работе с молодежью. — М.: Фонд социального развития и охраны здоровья «ФОКУС-МЕДИА», 2010. — 128 с. стр. 50 и  57 </a:t>
            </a:r>
          </a:p>
          <a:p>
            <a:r>
              <a:rPr lang="ru-RU" sz="2800" dirty="0" smtClean="0"/>
              <a:t> </a:t>
            </a:r>
          </a:p>
          <a:p>
            <a:endParaRPr lang="ru-RU" sz="2800" dirty="0" smtClean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636"/>
            <a:ext cx="7286644" cy="170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547938"/>
            <a:ext cx="8858280" cy="4310062"/>
          </a:xfrm>
        </p:spPr>
        <p:txBody>
          <a:bodyPr>
            <a:noAutofit/>
          </a:bodyPr>
          <a:lstStyle/>
          <a:p>
            <a:pPr marL="457200" indent="-457200">
              <a:buClrTx/>
            </a:pPr>
            <a:r>
              <a:rPr lang="ru-RU" dirty="0" smtClean="0">
                <a:solidFill>
                  <a:schemeClr val="tx1"/>
                </a:solidFill>
              </a:rPr>
              <a:t>Рекомендованы: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ООН методическое  пособие  «Равное партнерство. Мероприятия для молодежи с участием молодежи»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Пособие для тренеров «Подготовка волонтеров для работы по профилактике ВИЧ-инфекции среди молодежи. – Москва, 2005»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Пособие для специалистов здравоохранения, образования, социальной защиты, комитетов по делам молодежи «Клиники, дружественные к молодежи» - ЮНИСЕФ, НГОО «Гуманитарный проект», 2004 и др.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Инсталляция, </a:t>
            </a:r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инфопалатка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, викторина,  творческая мастерская</a:t>
            </a:r>
            <a:b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429000"/>
            <a:ext cx="4173456" cy="3127649"/>
          </a:xfrm>
          <a:prstGeom prst="rect">
            <a:avLst/>
          </a:prstGeom>
        </p:spPr>
      </p:pic>
      <p:pic>
        <p:nvPicPr>
          <p:cNvPr id="6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4021995" cy="3100610"/>
          </a:xfrm>
          <a:prstGeom prst="rect">
            <a:avLst/>
          </a:prstGeom>
        </p:spPr>
      </p:pic>
      <p:pic>
        <p:nvPicPr>
          <p:cNvPr id="8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33279"/>
            <a:ext cx="4301857" cy="287014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03" y="3714752"/>
            <a:ext cx="4244994" cy="2812309"/>
          </a:xfrm>
          <a:prstGeom prst="rect">
            <a:avLst/>
          </a:prstGeom>
        </p:spPr>
      </p:pic>
      <p:pic>
        <p:nvPicPr>
          <p:cNvPr id="10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2" y="357167"/>
            <a:ext cx="4390008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04137" cy="48736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Квест</a:t>
            </a:r>
            <a:r>
              <a:rPr lang="ru-RU" b="1" dirty="0" smtClean="0"/>
              <a:t> </a:t>
            </a:r>
            <a:r>
              <a:rPr lang="ru-RU" dirty="0" smtClean="0"/>
              <a:t>– это приключенческая «</a:t>
            </a:r>
            <a:r>
              <a:rPr lang="ru-RU" dirty="0" err="1" smtClean="0"/>
              <a:t>игра-бродилка</a:t>
            </a:r>
            <a:r>
              <a:rPr lang="ru-RU" dirty="0" smtClean="0"/>
              <a:t>». Игра в жанре </a:t>
            </a:r>
            <a:r>
              <a:rPr lang="ru-RU" dirty="0" err="1" smtClean="0"/>
              <a:t>квеста</a:t>
            </a:r>
            <a:r>
              <a:rPr lang="ru-RU" dirty="0" smtClean="0"/>
              <a:t> требует от игрока решения задач и головоломок для продвижения по ней. В нашем случае «</a:t>
            </a:r>
            <a:r>
              <a:rPr lang="ru-RU" dirty="0" err="1" smtClean="0"/>
              <a:t>Квест</a:t>
            </a:r>
            <a:r>
              <a:rPr lang="ru-RU" dirty="0" smtClean="0"/>
              <a:t>» – это командная игра, направленная на подачу играющим информации о ВИЧ – инфекции и формировании у них толерантного отношения к людям, живущим с ВИЧ-инфекцией.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11813" b="11690"/>
          <a:stretch/>
        </p:blipFill>
        <p:spPr>
          <a:xfrm>
            <a:off x="2186322" y="4077072"/>
            <a:ext cx="4986660" cy="254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Квест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«ВИЧ глазами молодежи»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Результаты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142984"/>
          <a:ext cx="835824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9"/>
            <a:ext cx="80724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Представление на конкурс и победа проекта в номинации «Оберегая сердцем» Всероссийского конкурса 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«Доброволец России – 2019» 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50405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9-12-05_14-42-51_DSC_308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661864"/>
            <a:ext cx="4500594" cy="300445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71678"/>
            <a:ext cx="34832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Благодарим!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55483"/>
            <a:ext cx="4357718" cy="590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yo\Desktop\01882ef4914d52b87e039ecdb2c54a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26487"/>
            <a:ext cx="1217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274638"/>
            <a:ext cx="8424936" cy="1143000"/>
          </a:xfrm>
          <a:solidFill>
            <a:schemeClr val="bg1">
              <a:alpha val="44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Цель</a:t>
            </a:r>
            <a:endParaRPr lang="ru-RU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540552" cy="4608512"/>
          </a:xfrm>
          <a:solidFill>
            <a:schemeClr val="bg1">
              <a:alpha val="44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профилактика и ранее выявление ВИЧ-инфекции путем формирования личностных, социальных компетенций, а также жизненных навыков в области </a:t>
            </a:r>
            <a:r>
              <a:rPr lang="ru-RU" sz="4000" dirty="0" err="1" smtClean="0"/>
              <a:t>здоровьесбережения</a:t>
            </a:r>
            <a:r>
              <a:rPr lang="ru-RU" sz="4000" dirty="0" smtClean="0"/>
              <a:t>, профилактика ВИЧ-инфекции среди подростков и молодежи Свердловской области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60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88640"/>
            <a:ext cx="7000924" cy="7400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Наши партнеры  поддержка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2" descr="http://livehiv.ru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14752"/>
            <a:ext cx="4531374" cy="15104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3615641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mbria" pitchFamily="18" charset="0"/>
              </a:rPr>
              <a:t>федеральное государственное бюджетное учреждение  высшего образования «Уральский государственный медицинский университет»  Министерства здравоохранения Российской федерации 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5854960"/>
            <a:ext cx="8964488" cy="74239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accent1"/>
                </a:solidFill>
              </a:rPr>
              <a:t>Мы верим, что совместными усилиями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accent1"/>
                </a:solidFill>
              </a:rPr>
              <a:t>можно преодолеть сложную ситуацию по ВИЧ – инфекции в регионе!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1652764" cy="18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ZfNaWIpO4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423021"/>
            <a:ext cx="1714512" cy="1988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964488" cy="742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Спасибо за внимание! 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C00000"/>
                </a:solidFill>
                <a:latin typeface="Arial Black" pitchFamily="34" charset="0"/>
              </a:rPr>
              <a:t>Задачи</a:t>
            </a:r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900" b="1" dirty="0" smtClean="0">
                <a:solidFill>
                  <a:srgbClr val="C00000"/>
                </a:solidFill>
                <a:latin typeface="Arial Black" pitchFamily="34" charset="0"/>
              </a:rPr>
              <a:t>проекта</a:t>
            </a:r>
            <a:endParaRPr lang="ru-RU" sz="4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358246" cy="5929330"/>
          </a:xfrm>
          <a:solidFill>
            <a:schemeClr val="bg1">
              <a:alpha val="46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3600" dirty="0" smtClean="0"/>
              <a:t>Анкетирование целевой аудитории </a:t>
            </a:r>
          </a:p>
          <a:p>
            <a:pPr lvl="0"/>
            <a:r>
              <a:rPr lang="ru-RU" sz="3600" dirty="0" smtClean="0"/>
              <a:t>Подготовка 80 специалистов   в  7 МО и ГО  Свердловской области</a:t>
            </a:r>
          </a:p>
          <a:p>
            <a:pPr lvl="0" algn="just"/>
            <a:r>
              <a:rPr lang="ru-RU" sz="3600" dirty="0" smtClean="0"/>
              <a:t>Подготовка волонтеров из Штаба «Волонтеры – медики» УГМУ</a:t>
            </a:r>
          </a:p>
          <a:p>
            <a:pPr lvl="0"/>
            <a:r>
              <a:rPr lang="ru-RU" sz="3600" dirty="0" smtClean="0"/>
              <a:t>Методическая и организационная поддержка работы 20 волонтерских отрядов  не менее 10 человек каждый</a:t>
            </a:r>
          </a:p>
        </p:txBody>
      </p:sp>
    </p:spTree>
    <p:extLst>
      <p:ext uri="{BB962C8B-B14F-4D97-AF65-F5344CB8AC3E}">
        <p14:creationId xmlns:p14="http://schemas.microsoft.com/office/powerpoint/2010/main" val="9277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7647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Задачи проекта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786842" cy="5786454"/>
          </a:xfrm>
          <a:solidFill>
            <a:schemeClr val="bg1">
              <a:alpha val="46000"/>
            </a:schemeClr>
          </a:solidFill>
        </p:spPr>
        <p:txBody>
          <a:bodyPr>
            <a:noAutofit/>
          </a:bodyPr>
          <a:lstStyle/>
          <a:p>
            <a:pPr lvl="0" algn="just"/>
            <a:r>
              <a:rPr lang="ru-RU" sz="3600" dirty="0" smtClean="0"/>
              <a:t>Проведение информационной кампании (50 информационных мероприятий) с привлечением волонтеров-медиков УГМУ</a:t>
            </a:r>
          </a:p>
          <a:p>
            <a:pPr lvl="0" algn="just"/>
            <a:r>
              <a:rPr lang="ru-RU" sz="3600" dirty="0" smtClean="0"/>
              <a:t>Вовлечение подростков и молодежи  (не менее 5000 молодых людей) не менее 7 МО и ГО в социально-активную деятельность по первичной профилактике ВИЧ</a:t>
            </a:r>
          </a:p>
          <a:p>
            <a:r>
              <a:rPr lang="ru-RU" sz="3600" dirty="0" smtClean="0"/>
              <a:t>Проведение итогового </a:t>
            </a:r>
            <a:r>
              <a:rPr lang="ru-RU" sz="3600" dirty="0" err="1" smtClean="0"/>
              <a:t>квеста</a:t>
            </a:r>
            <a:r>
              <a:rPr lang="ru-RU" sz="3600" dirty="0" smtClean="0"/>
              <a:t> «ВИЧ глазами молодежи»</a:t>
            </a:r>
          </a:p>
        </p:txBody>
      </p:sp>
    </p:spTree>
    <p:extLst>
      <p:ext uri="{BB962C8B-B14F-4D97-AF65-F5344CB8AC3E}">
        <p14:creationId xmlns:p14="http://schemas.microsoft.com/office/powerpoint/2010/main" val="9277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yoyo\Desktop\hivribbon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51824"/>
            <a:ext cx="3310284" cy="17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6480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Целевая аудитория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59318"/>
            <a:ext cx="8964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2800" dirty="0" smtClean="0"/>
              <a:t>обучающиеся в возрасте от 15 лет  до 23 лет  старших классов школ, организаций дополнительного образования (клубов по месту жительства, домов творчества и т.п.), спортивных организаций, </a:t>
            </a:r>
            <a:r>
              <a:rPr lang="ru-RU" sz="2800" dirty="0" err="1" smtClean="0"/>
              <a:t>ССУЗов</a:t>
            </a:r>
            <a:r>
              <a:rPr lang="ru-RU" sz="2800" dirty="0" smtClean="0"/>
              <a:t>, ВУЗов и их филиалов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71546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город Екатеринбург, </a:t>
            </a:r>
            <a:r>
              <a:rPr lang="ru-RU" sz="2800" b="1" dirty="0" err="1" smtClean="0"/>
              <a:t>Кировградский</a:t>
            </a:r>
            <a:r>
              <a:rPr lang="ru-RU" sz="2800" b="1" dirty="0" smtClean="0"/>
              <a:t> ГО, Березовский ГО, ГО Верхняя Пышма, Нижнетагильский ГО, </a:t>
            </a:r>
          </a:p>
          <a:p>
            <a:pPr algn="ctr"/>
            <a:r>
              <a:rPr lang="ru-RU" sz="2800" b="1" dirty="0" err="1" smtClean="0"/>
              <a:t>Первоуральский</a:t>
            </a:r>
            <a:r>
              <a:rPr lang="ru-RU" sz="2800" b="1" dirty="0" smtClean="0"/>
              <a:t> ГО, ГО Богданович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33467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Охват непосредственных участников – 5000 </a:t>
            </a:r>
          </a:p>
        </p:txBody>
      </p:sp>
    </p:spTree>
    <p:extLst>
      <p:ext uri="{BB962C8B-B14F-4D97-AF65-F5344CB8AC3E}">
        <p14:creationId xmlns:p14="http://schemas.microsoft.com/office/powerpoint/2010/main" val="17947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yoyo\Desktop\hivribbon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51824"/>
            <a:ext cx="3310284" cy="17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5716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Методы проекта  и результаты их применения 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0" y="2547938"/>
            <a:ext cx="9143999" cy="44814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экспресс-тестирование, семинары – тренинги, </a:t>
            </a:r>
            <a:r>
              <a:rPr lang="ru-RU" sz="3600" dirty="0" err="1" smtClean="0">
                <a:solidFill>
                  <a:schemeClr val="tx1"/>
                </a:solidFill>
              </a:rPr>
              <a:t>флеш</a:t>
            </a:r>
            <a:r>
              <a:rPr lang="ru-RU" sz="3600" dirty="0" smtClean="0">
                <a:solidFill>
                  <a:schemeClr val="tx1"/>
                </a:solidFill>
              </a:rPr>
              <a:t>-мобы, акции, инсталляции, </a:t>
            </a:r>
            <a:r>
              <a:rPr lang="ru-RU" sz="3600" dirty="0" err="1" smtClean="0">
                <a:solidFill>
                  <a:schemeClr val="tx1"/>
                </a:solidFill>
              </a:rPr>
              <a:t>инфопалатки</a:t>
            </a:r>
            <a:r>
              <a:rPr lang="ru-RU" sz="3600" dirty="0" smtClean="0">
                <a:solidFill>
                  <a:schemeClr val="tx1"/>
                </a:solidFill>
              </a:rPr>
              <a:t>, творческие мастерские, викторины, стендовые выставки, игра «С.В.И.П.Е.Р.», предоставление качественных информационных материалов, итоговую станционную игру – </a:t>
            </a:r>
            <a:r>
              <a:rPr lang="ru-RU" sz="3600" dirty="0" err="1" smtClean="0">
                <a:solidFill>
                  <a:schemeClr val="tx1"/>
                </a:solidFill>
              </a:rPr>
              <a:t>квест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756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применены профилактические технологии</a:t>
            </a:r>
          </a:p>
          <a:p>
            <a:pPr algn="ctr"/>
            <a:r>
              <a:rPr lang="ru-RU" sz="2800" b="1" i="1" dirty="0" smtClean="0"/>
              <a:t> с доказанной эффективностью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7947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Гончарова\Downloads\gUXcmM7Dl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36582"/>
            <a:ext cx="3347864" cy="2482127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591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C00000"/>
                </a:solidFill>
                <a:latin typeface="Arial Black" pitchFamily="34" charset="0"/>
              </a:rPr>
              <a:t>Семинары – тренинги для специалистов.</a:t>
            </a:r>
            <a:br>
              <a:rPr lang="ru-RU" sz="29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Arial Black" pitchFamily="34" charset="0"/>
              </a:rPr>
              <a:t>четыре 2-х дневных семинара; </a:t>
            </a:r>
            <a:br>
              <a:rPr lang="ru-RU" sz="29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900" b="1" dirty="0" smtClean="0">
                <a:solidFill>
                  <a:schemeClr val="tx1"/>
                </a:solidFill>
                <a:latin typeface="Arial Black" pitchFamily="34" charset="0"/>
              </a:rPr>
              <a:t>80 специалистов из ГО </a:t>
            </a:r>
            <a:r>
              <a:rPr lang="ru-RU" sz="2900" b="1" dirty="0" err="1" smtClean="0">
                <a:solidFill>
                  <a:schemeClr val="tx1"/>
                </a:solidFill>
                <a:latin typeface="Arial Black" pitchFamily="34" charset="0"/>
              </a:rPr>
              <a:t>Кировград</a:t>
            </a:r>
            <a:r>
              <a:rPr lang="ru-RU" sz="2900" b="1" dirty="0" smtClean="0">
                <a:solidFill>
                  <a:schemeClr val="tx1"/>
                </a:solidFill>
                <a:latin typeface="Arial Black" pitchFamily="34" charset="0"/>
              </a:rPr>
              <a:t>, Верхняя Пышма, Нижний Тагил, Первоуральск, город Екатеринбург, Березовский</a:t>
            </a:r>
            <a:r>
              <a:rPr lang="ru-RU" sz="3100" b="1" dirty="0" smtClean="0">
                <a:solidFill>
                  <a:schemeClr val="tx1"/>
                </a:solidFill>
                <a:latin typeface="+mn-lt"/>
              </a:rPr>
              <a:t>. 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63" name="Picture 3" descr="C:\Users\Гончарова\Downloads\IMG-20191016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18910"/>
            <a:ext cx="3096344" cy="23222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714620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программе: 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Эпидемиология. 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Законодательные аспекты..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Создание и поддержка </a:t>
            </a:r>
          </a:p>
          <a:p>
            <a:pPr marL="457200" indent="-457200"/>
            <a:r>
              <a:rPr lang="ru-RU" sz="2800" dirty="0" smtClean="0"/>
              <a:t>волонтерского отряда .</a:t>
            </a:r>
          </a:p>
          <a:p>
            <a:pPr marL="514350" indent="-514350">
              <a:buAutoNum type="arabicParenR" startAt="4"/>
            </a:pPr>
            <a:r>
              <a:rPr lang="ru-RU" sz="2800" dirty="0" smtClean="0"/>
              <a:t>Эффективные  методы </a:t>
            </a:r>
          </a:p>
          <a:p>
            <a:pPr marL="514350" indent="-514350"/>
            <a:r>
              <a:rPr lang="ru-RU" sz="2800" dirty="0" smtClean="0"/>
              <a:t>по первичной профилактике ВИЧ.</a:t>
            </a:r>
          </a:p>
          <a:p>
            <a:pPr marL="514350" indent="-514350"/>
            <a:r>
              <a:rPr lang="ru-RU" sz="2800" dirty="0" smtClean="0"/>
              <a:t>5) План совместных мероприятий.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Семинар - тренинг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302843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На занятиях создается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доверительная атмосфера, что позволяет участникам свободно общаться друг с другом делиться видением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проблемы и опытом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052736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Игровой подход,  высокая степень участия  обучаемых в процессе познания, дает больше информации и навыков и повышает вероятность использования знаний в жизни каждого </a:t>
            </a:r>
            <a:endParaRPr lang="ru-RU" sz="2400" dirty="0"/>
          </a:p>
        </p:txBody>
      </p:sp>
      <p:pic>
        <p:nvPicPr>
          <p:cNvPr id="41986" name="Picture 2" descr="C:\Users\Гончарова\Downloads\IMG_20190925_10464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4"/>
            <a:ext cx="3936437" cy="2952328"/>
          </a:xfrm>
          <a:prstGeom prst="rect">
            <a:avLst/>
          </a:prstGeom>
          <a:noFill/>
        </p:spPr>
      </p:pic>
      <p:pic>
        <p:nvPicPr>
          <p:cNvPr id="41987" name="Picture 3" descr="C:\Users\Гончарова\Downloads\42GbZPsH-G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Экспресс-тестирование –</a:t>
            </a:r>
            <a:b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это быстрый способ получения необходимых знаний о собственном ВИЧ-статусе, включающий  подробный индивидуальный анализ факторов риска и стратегий поведения </a:t>
            </a: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15509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Рекомендован:  Всемирной организацией здравоохранения;  Министерством  здравоохранения Российской Федерации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297839"/>
          <a:ext cx="8286807" cy="184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8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Запланирован</a:t>
                      </a:r>
                      <a:r>
                        <a:rPr lang="ru-RU" sz="2400" baseline="0" dirty="0" smtClean="0">
                          <a:latin typeface="Arial Black" pitchFamily="34" charset="0"/>
                        </a:rPr>
                        <a:t> в рамках проекта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Фактический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71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Охват,</a:t>
                      </a:r>
                      <a:r>
                        <a:rPr lang="ru-RU" sz="2400" baseline="0" dirty="0" smtClean="0">
                          <a:latin typeface="Arial Black" pitchFamily="34" charset="0"/>
                        </a:rPr>
                        <a:t> чел 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1000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2491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1040</TotalTime>
  <Words>662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«Твоя жизнь – твоя ответственность: #ПройдиТестНаВИЧ»</vt:lpstr>
      <vt:lpstr>Цель</vt:lpstr>
      <vt:lpstr>Задачи проекта</vt:lpstr>
      <vt:lpstr>Задачи проекта</vt:lpstr>
      <vt:lpstr>Целевая аудитория </vt:lpstr>
      <vt:lpstr>Методы проекта  и результаты их применения </vt:lpstr>
      <vt:lpstr>  Семинары – тренинги для специалистов. четыре 2-х дневных семинара;  80 специалистов из ГО Кировград, Верхняя Пышма, Нижний Тагил, Первоуральск, город Екатеринбург, Березовский.   </vt:lpstr>
      <vt:lpstr>Семинар - тренинг</vt:lpstr>
      <vt:lpstr>  Экспресс-тестирование –  это быстрый способ получения необходимых знаний о собственном ВИЧ-статусе, включающий  подробный индивидуальный анализ факторов риска и стратегий поведения </vt:lpstr>
      <vt:lpstr>Выдача инфоматериалов</vt:lpstr>
      <vt:lpstr>Издательско-полиграфическая продукция</vt:lpstr>
      <vt:lpstr>Издательско-полиграфическая продукция</vt:lpstr>
      <vt:lpstr>Флешмоб,  акция  </vt:lpstr>
      <vt:lpstr>Инсталляция, инфопалатка, викторина,  творческая мастерская </vt:lpstr>
      <vt:lpstr>Презентация PowerPoint</vt:lpstr>
      <vt:lpstr>Квест «ВИЧ глазами молодежи» </vt:lpstr>
      <vt:lpstr>Результаты   </vt:lpstr>
      <vt:lpstr>Представление на конкурс и победа проекта в номинации «Оберегая сердцем» Всероссийского конкурса  «Доброволец России – 2019» </vt:lpstr>
      <vt:lpstr>Благодарим! </vt:lpstr>
      <vt:lpstr>Наши партнеры  поддержка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Уникальный проект: Студенты тестируют студентов</dc:title>
  <dc:creator>Викторич</dc:creator>
  <cp:lastModifiedBy>Черемискина Надежда Александровна</cp:lastModifiedBy>
  <cp:revision>202</cp:revision>
  <dcterms:created xsi:type="dcterms:W3CDTF">2016-09-17T14:53:45Z</dcterms:created>
  <dcterms:modified xsi:type="dcterms:W3CDTF">2020-02-11T11:14:04Z</dcterms:modified>
</cp:coreProperties>
</file>