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57" r:id="rId3"/>
    <p:sldId id="326" r:id="rId4"/>
    <p:sldId id="325" r:id="rId5"/>
    <p:sldId id="274" r:id="rId6"/>
    <p:sldId id="264" r:id="rId7"/>
    <p:sldId id="328" r:id="rId8"/>
    <p:sldId id="327" r:id="rId9"/>
    <p:sldId id="329" r:id="rId10"/>
    <p:sldId id="306" r:id="rId11"/>
    <p:sldId id="331" r:id="rId12"/>
    <p:sldId id="332" r:id="rId13"/>
    <p:sldId id="333" r:id="rId14"/>
    <p:sldId id="334" r:id="rId15"/>
    <p:sldId id="335" r:id="rId1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32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68" autoAdjust="0"/>
    <p:restoredTop sz="84917" autoAdjust="0"/>
  </p:normalViewPr>
  <p:slideViewPr>
    <p:cSldViewPr>
      <p:cViewPr>
        <p:scale>
          <a:sx n="71" d="100"/>
          <a:sy n="71" d="100"/>
        </p:scale>
        <p:origin x="-1758" y="-6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C6CA7F-F122-4119-9C1C-CCC862D72F16}" type="datetimeFigureOut">
              <a:rPr lang="ru-RU" smtClean="0"/>
              <a:pPr/>
              <a:t>11.02.2020</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27B000-1BF1-440B-977A-4F2C60993B05}" type="slidenum">
              <a:rPr lang="ru-RU" smtClean="0"/>
              <a:pPr/>
              <a:t>‹#›</a:t>
            </a:fld>
            <a:endParaRPr lang="ru-RU"/>
          </a:p>
        </p:txBody>
      </p:sp>
    </p:spTree>
    <p:extLst>
      <p:ext uri="{BB962C8B-B14F-4D97-AF65-F5344CB8AC3E}">
        <p14:creationId xmlns:p14="http://schemas.microsoft.com/office/powerpoint/2010/main" val="450509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r>
              <a:rPr lang="ru-RU" sz="1200" kern="1200" dirty="0" smtClean="0">
                <a:solidFill>
                  <a:schemeClr val="tx1"/>
                </a:solidFill>
                <a:effectLst/>
                <a:latin typeface="+mn-lt"/>
                <a:ea typeface="+mn-ea"/>
                <a:cs typeface="+mn-cs"/>
              </a:rPr>
              <a:t>В рамках реализации федерального проекта «Социальная активность» национального проекта «Образование» на территории Свердловской области в апреле 2019 года была создана Автономная некоммерческая организация «Ресурсный центра по поддержке добровольчества в сфере культуры безопасности и ликвидации последствий стихийных  бедствий Свердловской области»</a:t>
            </a:r>
            <a:endParaRPr lang="ru-RU" dirty="0"/>
          </a:p>
        </p:txBody>
      </p:sp>
      <p:sp>
        <p:nvSpPr>
          <p:cNvPr id="4" name="Номер слайда 3"/>
          <p:cNvSpPr>
            <a:spLocks noGrp="1"/>
          </p:cNvSpPr>
          <p:nvPr>
            <p:ph type="sldNum" sz="quarter" idx="10"/>
          </p:nvPr>
        </p:nvSpPr>
        <p:spPr/>
        <p:txBody>
          <a:bodyPr/>
          <a:lstStyle/>
          <a:p>
            <a:fld id="{7D27B000-1BF1-440B-977A-4F2C60993B05}" type="slidenum">
              <a:rPr lang="ru-RU" smtClean="0"/>
              <a:pPr/>
              <a:t>2</a:t>
            </a:fld>
            <a:endParaRPr lang="ru-RU"/>
          </a:p>
        </p:txBody>
      </p:sp>
    </p:spTree>
    <p:extLst>
      <p:ext uri="{BB962C8B-B14F-4D97-AF65-F5344CB8AC3E}">
        <p14:creationId xmlns:p14="http://schemas.microsoft.com/office/powerpoint/2010/main" val="876750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Работа добровольцев была отмечена словами благодарности от жителей, пострадавших в результате пожаров. По прибытию добровольцев спасателей Ресурсного центра, состоялся торжественный прием Вице – Губернатора Свердловской области С.Ю. </a:t>
            </a:r>
            <a:r>
              <a:rPr lang="ru-RU" sz="1200" kern="1200" dirty="0" err="1" smtClean="0">
                <a:solidFill>
                  <a:schemeClr val="tx1"/>
                </a:solidFill>
                <a:effectLst/>
                <a:latin typeface="+mn-lt"/>
                <a:ea typeface="+mn-ea"/>
                <a:cs typeface="+mn-cs"/>
              </a:rPr>
              <a:t>Бидонько</a:t>
            </a:r>
            <a:r>
              <a:rPr lang="ru-RU" sz="1200" kern="1200" dirty="0" smtClean="0">
                <a:solidFill>
                  <a:schemeClr val="tx1"/>
                </a:solidFill>
                <a:effectLst/>
                <a:latin typeface="+mn-lt"/>
                <a:ea typeface="+mn-ea"/>
                <a:cs typeface="+mn-cs"/>
              </a:rPr>
              <a:t> с участниками ликвидации последствий пожаров на территории Забайкальского края, по итогам которой Ресурсному центру был подарен Катер «Беркут – М серии».</a:t>
            </a:r>
            <a:endParaRPr lang="ru-RU" dirty="0"/>
          </a:p>
        </p:txBody>
      </p:sp>
      <p:sp>
        <p:nvSpPr>
          <p:cNvPr id="4" name="Номер слайда 3"/>
          <p:cNvSpPr>
            <a:spLocks noGrp="1"/>
          </p:cNvSpPr>
          <p:nvPr>
            <p:ph type="sldNum" sz="quarter" idx="10"/>
          </p:nvPr>
        </p:nvSpPr>
        <p:spPr/>
        <p:txBody>
          <a:bodyPr/>
          <a:lstStyle/>
          <a:p>
            <a:fld id="{7D27B000-1BF1-440B-977A-4F2C60993B05}" type="slidenum">
              <a:rPr lang="ru-RU" smtClean="0"/>
              <a:pPr/>
              <a:t>11</a:t>
            </a:fld>
            <a:endParaRPr lang="ru-RU"/>
          </a:p>
        </p:txBody>
      </p:sp>
    </p:spTree>
    <p:extLst>
      <p:ext uri="{BB962C8B-B14F-4D97-AF65-F5344CB8AC3E}">
        <p14:creationId xmlns:p14="http://schemas.microsoft.com/office/powerpoint/2010/main" val="13392835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С 6 июля по 5 августа 2019 года 3 добровольца спасателя приняли участие в ликвидации последствий наводнения в г. Тулун Иркутской области. За период пребывание добровольцы спасатели оказывали помощь местному населению в просушке домов, откачке воды и подвалов домов, разборам пострадавших от наводнения конструкций домов.</a:t>
            </a:r>
            <a:endParaRPr lang="ru-RU" dirty="0"/>
          </a:p>
        </p:txBody>
      </p:sp>
      <p:sp>
        <p:nvSpPr>
          <p:cNvPr id="4" name="Номер слайда 3"/>
          <p:cNvSpPr>
            <a:spLocks noGrp="1"/>
          </p:cNvSpPr>
          <p:nvPr>
            <p:ph type="sldNum" sz="quarter" idx="10"/>
          </p:nvPr>
        </p:nvSpPr>
        <p:spPr/>
        <p:txBody>
          <a:bodyPr/>
          <a:lstStyle/>
          <a:p>
            <a:fld id="{7D27B000-1BF1-440B-977A-4F2C60993B05}" type="slidenum">
              <a:rPr lang="ru-RU" smtClean="0"/>
              <a:pPr/>
              <a:t>12</a:t>
            </a:fld>
            <a:endParaRPr lang="ru-RU"/>
          </a:p>
        </p:txBody>
      </p:sp>
    </p:spTree>
    <p:extLst>
      <p:ext uri="{BB962C8B-B14F-4D97-AF65-F5344CB8AC3E}">
        <p14:creationId xmlns:p14="http://schemas.microsoft.com/office/powerpoint/2010/main" val="39476357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С 8 по 25 августа 2019 года 15 добровольцев спасателей приняли участие в локализации и ликвидации последствий пожаров на территории </a:t>
            </a:r>
            <a:r>
              <a:rPr lang="ru-RU" sz="1200" kern="1200" dirty="0" err="1" smtClean="0">
                <a:solidFill>
                  <a:schemeClr val="tx1"/>
                </a:solidFill>
                <a:effectLst/>
                <a:latin typeface="+mn-lt"/>
                <a:ea typeface="+mn-ea"/>
                <a:cs typeface="+mn-cs"/>
              </a:rPr>
              <a:t>Бугачанского</a:t>
            </a:r>
            <a:r>
              <a:rPr lang="ru-RU" sz="1200" kern="1200" dirty="0" smtClean="0">
                <a:solidFill>
                  <a:schemeClr val="tx1"/>
                </a:solidFill>
                <a:effectLst/>
                <a:latin typeface="+mn-lt"/>
                <a:ea typeface="+mn-ea"/>
                <a:cs typeface="+mn-cs"/>
              </a:rPr>
              <a:t> района, Красноярского рая, Добровольцами спасателями осуществлялась работ по опашке лесного массива, и тушения очагов возгорания. Так же за период пребывания в </a:t>
            </a:r>
            <a:r>
              <a:rPr lang="ru-RU" sz="1200" kern="1200" dirty="0" err="1" smtClean="0">
                <a:solidFill>
                  <a:schemeClr val="tx1"/>
                </a:solidFill>
                <a:effectLst/>
                <a:latin typeface="+mn-lt"/>
                <a:ea typeface="+mn-ea"/>
                <a:cs typeface="+mn-cs"/>
              </a:rPr>
              <a:t>Бугачанском</a:t>
            </a:r>
            <a:r>
              <a:rPr lang="ru-RU" sz="1200" kern="1200" dirty="0" smtClean="0">
                <a:solidFill>
                  <a:schemeClr val="tx1"/>
                </a:solidFill>
                <a:effectLst/>
                <a:latin typeface="+mn-lt"/>
                <a:ea typeface="+mn-ea"/>
                <a:cs typeface="+mn-cs"/>
              </a:rPr>
              <a:t> районе была оказана помощь  местному населению в переезде больницы из старого здание в новое, разбор сгоревших конструкций, гуманитарная помощь, и проведение мастер – классов по пропаганде культуры безопасности с подрастающим поколениям в пришкольных лагерях</a:t>
            </a:r>
            <a:endParaRPr lang="ru-RU" dirty="0"/>
          </a:p>
        </p:txBody>
      </p:sp>
      <p:sp>
        <p:nvSpPr>
          <p:cNvPr id="4" name="Номер слайда 3"/>
          <p:cNvSpPr>
            <a:spLocks noGrp="1"/>
          </p:cNvSpPr>
          <p:nvPr>
            <p:ph type="sldNum" sz="quarter" idx="10"/>
          </p:nvPr>
        </p:nvSpPr>
        <p:spPr/>
        <p:txBody>
          <a:bodyPr/>
          <a:lstStyle/>
          <a:p>
            <a:fld id="{7D27B000-1BF1-440B-977A-4F2C60993B05}" type="slidenum">
              <a:rPr lang="ru-RU" smtClean="0"/>
              <a:pPr/>
              <a:t>13</a:t>
            </a:fld>
            <a:endParaRPr lang="ru-RU"/>
          </a:p>
        </p:txBody>
      </p:sp>
    </p:spTree>
    <p:extLst>
      <p:ext uri="{BB962C8B-B14F-4D97-AF65-F5344CB8AC3E}">
        <p14:creationId xmlns:p14="http://schemas.microsoft.com/office/powerpoint/2010/main" val="23893988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17 октября 2019 года Ресурсным центром был создан Общественное </a:t>
            </a:r>
            <a:r>
              <a:rPr lang="ru-RU" sz="1200" kern="1200" dirty="0" err="1" smtClean="0">
                <a:solidFill>
                  <a:schemeClr val="tx1"/>
                </a:solidFill>
                <a:effectLst/>
                <a:latin typeface="+mn-lt"/>
                <a:ea typeface="+mn-ea"/>
                <a:cs typeface="+mn-cs"/>
              </a:rPr>
              <a:t>аварийно</a:t>
            </a:r>
            <a:r>
              <a:rPr lang="ru-RU" sz="1200" kern="1200" dirty="0" smtClean="0">
                <a:solidFill>
                  <a:schemeClr val="tx1"/>
                </a:solidFill>
                <a:effectLst/>
                <a:latin typeface="+mn-lt"/>
                <a:ea typeface="+mn-ea"/>
                <a:cs typeface="+mn-cs"/>
              </a:rPr>
              <a:t> – спасательное формирование «</a:t>
            </a:r>
            <a:r>
              <a:rPr lang="ru-RU" sz="1200" kern="1200" dirty="0" err="1" smtClean="0">
                <a:solidFill>
                  <a:schemeClr val="tx1"/>
                </a:solidFill>
                <a:effectLst/>
                <a:latin typeface="+mn-lt"/>
                <a:ea typeface="+mn-ea"/>
                <a:cs typeface="+mn-cs"/>
              </a:rPr>
              <a:t>ЦентрСпас</a:t>
            </a:r>
            <a:r>
              <a:rPr lang="ru-RU" sz="1200" kern="1200" dirty="0" smtClean="0">
                <a:solidFill>
                  <a:schemeClr val="tx1"/>
                </a:solidFill>
                <a:effectLst/>
                <a:latin typeface="+mn-lt"/>
                <a:ea typeface="+mn-ea"/>
                <a:cs typeface="+mn-cs"/>
              </a:rPr>
              <a:t> - Урал», 31 октября 2019 года «</a:t>
            </a:r>
            <a:r>
              <a:rPr lang="ru-RU" sz="1200" kern="1200" dirty="0" err="1" smtClean="0">
                <a:solidFill>
                  <a:schemeClr val="tx1"/>
                </a:solidFill>
                <a:effectLst/>
                <a:latin typeface="+mn-lt"/>
                <a:ea typeface="+mn-ea"/>
                <a:cs typeface="+mn-cs"/>
              </a:rPr>
              <a:t>ЦентрСпас</a:t>
            </a:r>
            <a:r>
              <a:rPr lang="ru-RU" sz="1200" kern="1200" dirty="0" smtClean="0">
                <a:solidFill>
                  <a:schemeClr val="tx1"/>
                </a:solidFill>
                <a:effectLst/>
                <a:latin typeface="+mn-lt"/>
                <a:ea typeface="+mn-ea"/>
                <a:cs typeface="+mn-cs"/>
              </a:rPr>
              <a:t> - Урал» успешно прошел процедуру аттестации в аттестационной комиссии Свердловской области по аттестации </a:t>
            </a:r>
            <a:r>
              <a:rPr lang="ru-RU" sz="1200" kern="1200" dirty="0" err="1" smtClean="0">
                <a:solidFill>
                  <a:schemeClr val="tx1"/>
                </a:solidFill>
                <a:effectLst/>
                <a:latin typeface="+mn-lt"/>
                <a:ea typeface="+mn-ea"/>
                <a:cs typeface="+mn-cs"/>
              </a:rPr>
              <a:t>аварийно</a:t>
            </a:r>
            <a:r>
              <a:rPr lang="ru-RU" sz="1200" kern="1200" dirty="0" smtClean="0">
                <a:solidFill>
                  <a:schemeClr val="tx1"/>
                </a:solidFill>
                <a:effectLst/>
                <a:latin typeface="+mn-lt"/>
                <a:ea typeface="+mn-ea"/>
                <a:cs typeface="+mn-cs"/>
              </a:rPr>
              <a:t> – спасательных служб, </a:t>
            </a:r>
            <a:r>
              <a:rPr lang="ru-RU" sz="1200" kern="1200" dirty="0" err="1" smtClean="0">
                <a:solidFill>
                  <a:schemeClr val="tx1"/>
                </a:solidFill>
                <a:effectLst/>
                <a:latin typeface="+mn-lt"/>
                <a:ea typeface="+mn-ea"/>
                <a:cs typeface="+mn-cs"/>
              </a:rPr>
              <a:t>аварийно</a:t>
            </a:r>
            <a:r>
              <a:rPr lang="ru-RU" sz="1200" kern="1200" dirty="0" smtClean="0">
                <a:solidFill>
                  <a:schemeClr val="tx1"/>
                </a:solidFill>
                <a:effectLst/>
                <a:latin typeface="+mn-lt"/>
                <a:ea typeface="+mn-ea"/>
                <a:cs typeface="+mn-cs"/>
              </a:rPr>
              <a:t> – спасательных формирований, спасателей и граждан приобретающих статус спасателей на территории Свердловской области на право ведение </a:t>
            </a:r>
            <a:r>
              <a:rPr lang="ru-RU" sz="1200" kern="1200" dirty="0" err="1" smtClean="0">
                <a:solidFill>
                  <a:schemeClr val="tx1"/>
                </a:solidFill>
                <a:effectLst/>
                <a:latin typeface="+mn-lt"/>
                <a:ea typeface="+mn-ea"/>
                <a:cs typeface="+mn-cs"/>
              </a:rPr>
              <a:t>поисково</a:t>
            </a:r>
            <a:r>
              <a:rPr lang="ru-RU" sz="1200" kern="1200" dirty="0" smtClean="0">
                <a:solidFill>
                  <a:schemeClr val="tx1"/>
                </a:solidFill>
                <a:effectLst/>
                <a:latin typeface="+mn-lt"/>
                <a:ea typeface="+mn-ea"/>
                <a:cs typeface="+mn-cs"/>
              </a:rPr>
              <a:t> – спасательных работ</a:t>
            </a:r>
            <a:endParaRPr lang="ru-RU" dirty="0"/>
          </a:p>
        </p:txBody>
      </p:sp>
      <p:sp>
        <p:nvSpPr>
          <p:cNvPr id="4" name="Номер слайда 3"/>
          <p:cNvSpPr>
            <a:spLocks noGrp="1"/>
          </p:cNvSpPr>
          <p:nvPr>
            <p:ph type="sldNum" sz="quarter" idx="10"/>
          </p:nvPr>
        </p:nvSpPr>
        <p:spPr/>
        <p:txBody>
          <a:bodyPr/>
          <a:lstStyle/>
          <a:p>
            <a:fld id="{7D27B000-1BF1-440B-977A-4F2C60993B05}" type="slidenum">
              <a:rPr lang="ru-RU" smtClean="0"/>
              <a:pPr/>
              <a:t>14</a:t>
            </a:fld>
            <a:endParaRPr lang="ru-RU"/>
          </a:p>
        </p:txBody>
      </p:sp>
    </p:spTree>
    <p:extLst>
      <p:ext uri="{BB962C8B-B14F-4D97-AF65-F5344CB8AC3E}">
        <p14:creationId xmlns:p14="http://schemas.microsoft.com/office/powerpoint/2010/main" val="16252577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Благодарим Правительство региона за поддержку деятельности и инициатив Ресурсного центра по поддержке добровольчества в сфере культуры безопасности и ликвидации последствий стихийных  бедствий Свердловской области. </a:t>
            </a:r>
          </a:p>
          <a:p>
            <a:endParaRPr lang="ru-RU" dirty="0"/>
          </a:p>
        </p:txBody>
      </p:sp>
      <p:sp>
        <p:nvSpPr>
          <p:cNvPr id="4" name="Номер слайда 3"/>
          <p:cNvSpPr>
            <a:spLocks noGrp="1"/>
          </p:cNvSpPr>
          <p:nvPr>
            <p:ph type="sldNum" sz="quarter" idx="10"/>
          </p:nvPr>
        </p:nvSpPr>
        <p:spPr/>
        <p:txBody>
          <a:bodyPr/>
          <a:lstStyle/>
          <a:p>
            <a:fld id="{7D27B000-1BF1-440B-977A-4F2C60993B05}" type="slidenum">
              <a:rPr lang="ru-RU" smtClean="0"/>
              <a:pPr/>
              <a:t>15</a:t>
            </a:fld>
            <a:endParaRPr lang="ru-RU"/>
          </a:p>
        </p:txBody>
      </p:sp>
    </p:spTree>
    <p:extLst>
      <p:ext uri="{BB962C8B-B14F-4D97-AF65-F5344CB8AC3E}">
        <p14:creationId xmlns:p14="http://schemas.microsoft.com/office/powerpoint/2010/main" val="3120513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С целью реализации деятельности Ресурсного центра ГБПОУ «Свердловский областной медицинский колледж»  было предоставлено необходимое помещение: учебные классы, рабочие кабинеты, складские помещение, гараж, помещение дежурной смены</a:t>
            </a:r>
            <a:endParaRPr lang="ru-RU" dirty="0"/>
          </a:p>
        </p:txBody>
      </p:sp>
      <p:sp>
        <p:nvSpPr>
          <p:cNvPr id="4" name="Номер слайда 3"/>
          <p:cNvSpPr>
            <a:spLocks noGrp="1"/>
          </p:cNvSpPr>
          <p:nvPr>
            <p:ph type="sldNum" sz="quarter" idx="10"/>
          </p:nvPr>
        </p:nvSpPr>
        <p:spPr/>
        <p:txBody>
          <a:bodyPr/>
          <a:lstStyle/>
          <a:p>
            <a:fld id="{7D27B000-1BF1-440B-977A-4F2C60993B05}" type="slidenum">
              <a:rPr lang="ru-RU" smtClean="0"/>
              <a:pPr/>
              <a:t>3</a:t>
            </a:fld>
            <a:endParaRPr lang="ru-RU"/>
          </a:p>
        </p:txBody>
      </p:sp>
    </p:spTree>
    <p:extLst>
      <p:ext uri="{BB962C8B-B14F-4D97-AF65-F5344CB8AC3E}">
        <p14:creationId xmlns:p14="http://schemas.microsoft.com/office/powerpoint/2010/main" val="748148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r>
              <a:rPr lang="ru-RU" sz="1200" kern="1200" dirty="0" smtClean="0">
                <a:solidFill>
                  <a:schemeClr val="tx1"/>
                </a:solidFill>
                <a:effectLst/>
                <a:latin typeface="+mn-lt"/>
                <a:ea typeface="+mn-ea"/>
                <a:cs typeface="+mn-cs"/>
              </a:rPr>
              <a:t>За счет средств предоставленной субсидии был осуществлён косметический ремонт помещений, приобретено 3 единицы автомобильной техники, 1 </a:t>
            </a:r>
            <a:r>
              <a:rPr lang="ru-RU" sz="1200" kern="1200" dirty="0" err="1" smtClean="0">
                <a:solidFill>
                  <a:schemeClr val="tx1"/>
                </a:solidFill>
                <a:effectLst/>
                <a:latin typeface="+mn-lt"/>
                <a:ea typeface="+mn-ea"/>
                <a:cs typeface="+mn-cs"/>
              </a:rPr>
              <a:t>Снегоболотоход</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квадроцикл</a:t>
            </a:r>
            <a:r>
              <a:rPr lang="ru-RU" sz="1200" kern="1200" dirty="0" smtClean="0">
                <a:solidFill>
                  <a:schemeClr val="tx1"/>
                </a:solidFill>
                <a:effectLst/>
                <a:latin typeface="+mn-lt"/>
                <a:ea typeface="+mn-ea"/>
                <a:cs typeface="+mn-cs"/>
              </a:rPr>
              <a:t>), 2 комплекта гидравлического </a:t>
            </a:r>
            <a:r>
              <a:rPr lang="ru-RU" sz="1200" kern="1200" dirty="0" err="1" smtClean="0">
                <a:solidFill>
                  <a:schemeClr val="tx1"/>
                </a:solidFill>
                <a:effectLst/>
                <a:latin typeface="+mn-lt"/>
                <a:ea typeface="+mn-ea"/>
                <a:cs typeface="+mn-cs"/>
              </a:rPr>
              <a:t>аварийно</a:t>
            </a:r>
            <a:r>
              <a:rPr lang="ru-RU" sz="1200" kern="1200" dirty="0" smtClean="0">
                <a:solidFill>
                  <a:schemeClr val="tx1"/>
                </a:solidFill>
                <a:effectLst/>
                <a:latin typeface="+mn-lt"/>
                <a:ea typeface="+mn-ea"/>
                <a:cs typeface="+mn-cs"/>
              </a:rPr>
              <a:t> – спасательного инструмента, воздушно – дыхательные аппараты, </a:t>
            </a:r>
            <a:r>
              <a:rPr lang="ru-RU" sz="1200" kern="1200" dirty="0" err="1" smtClean="0">
                <a:solidFill>
                  <a:schemeClr val="tx1"/>
                </a:solidFill>
                <a:effectLst/>
                <a:latin typeface="+mn-lt"/>
                <a:ea typeface="+mn-ea"/>
                <a:cs typeface="+mn-cs"/>
              </a:rPr>
              <a:t>бензоинструмент</a:t>
            </a:r>
            <a:r>
              <a:rPr lang="ru-RU" sz="1200" kern="1200" dirty="0" smtClean="0">
                <a:solidFill>
                  <a:schemeClr val="tx1"/>
                </a:solidFill>
                <a:effectLst/>
                <a:latin typeface="+mn-lt"/>
                <a:ea typeface="+mn-ea"/>
                <a:cs typeface="+mn-cs"/>
              </a:rPr>
              <a:t> (бензопила, бензорез), модуль пневмокаркасный, тренога спасательная с лебедкой, радиостанции, генератор, 2 единицы плавательного средства «катамаран», тренажеры оказания первой помощи пострадавшим</a:t>
            </a:r>
            <a:endParaRPr lang="ru-RU" dirty="0"/>
          </a:p>
        </p:txBody>
      </p:sp>
      <p:sp>
        <p:nvSpPr>
          <p:cNvPr id="4" name="Номер слайда 3"/>
          <p:cNvSpPr>
            <a:spLocks noGrp="1"/>
          </p:cNvSpPr>
          <p:nvPr>
            <p:ph type="sldNum" sz="quarter" idx="10"/>
          </p:nvPr>
        </p:nvSpPr>
        <p:spPr/>
        <p:txBody>
          <a:bodyPr/>
          <a:lstStyle/>
          <a:p>
            <a:fld id="{7D27B000-1BF1-440B-977A-4F2C60993B05}" type="slidenum">
              <a:rPr lang="ru-RU" smtClean="0"/>
              <a:pPr/>
              <a:t>4</a:t>
            </a:fld>
            <a:endParaRPr lang="ru-RU"/>
          </a:p>
        </p:txBody>
      </p:sp>
    </p:spTree>
    <p:extLst>
      <p:ext uri="{BB962C8B-B14F-4D97-AF65-F5344CB8AC3E}">
        <p14:creationId xmlns:p14="http://schemas.microsoft.com/office/powerpoint/2010/main" val="274716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С момента создания организации и по настоящее время был проделан огромный пласт работы по развитию добровольческого движения в сфере культуры безопасности, предупреждению чрезвычайных ситуаций и ликвидаций последствий стихийных </a:t>
            </a:r>
            <a:r>
              <a:rPr lang="ru-RU" sz="1200" kern="1200" dirty="0" err="1" smtClean="0">
                <a:solidFill>
                  <a:schemeClr val="tx1"/>
                </a:solidFill>
                <a:effectLst/>
                <a:latin typeface="+mn-lt"/>
                <a:ea typeface="+mn-ea"/>
                <a:cs typeface="+mn-cs"/>
              </a:rPr>
              <a:t>бедствий.На</a:t>
            </a:r>
            <a:r>
              <a:rPr lang="ru-RU" sz="1200" kern="1200" dirty="0" smtClean="0">
                <a:solidFill>
                  <a:schemeClr val="tx1"/>
                </a:solidFill>
                <a:effectLst/>
                <a:latin typeface="+mn-lt"/>
                <a:ea typeface="+mn-ea"/>
                <a:cs typeface="+mn-cs"/>
              </a:rPr>
              <a:t> старте реализации проекта, в рамках окружных слетов  волонтеров, в 5 управленческих округах Свердловской области была произведена презентация Ресурсного центра, с созданием окружных штабов и отрядов добровольцев спасателей</a:t>
            </a:r>
            <a:endParaRPr lang="ru-RU" dirty="0"/>
          </a:p>
        </p:txBody>
      </p:sp>
      <p:sp>
        <p:nvSpPr>
          <p:cNvPr id="4" name="Номер слайда 3"/>
          <p:cNvSpPr>
            <a:spLocks noGrp="1"/>
          </p:cNvSpPr>
          <p:nvPr>
            <p:ph type="sldNum" sz="quarter" idx="10"/>
          </p:nvPr>
        </p:nvSpPr>
        <p:spPr/>
        <p:txBody>
          <a:bodyPr/>
          <a:lstStyle/>
          <a:p>
            <a:fld id="{7D27B000-1BF1-440B-977A-4F2C60993B05}" type="slidenum">
              <a:rPr lang="ru-RU" smtClean="0"/>
              <a:pPr/>
              <a:t>5</a:t>
            </a:fld>
            <a:endParaRPr lang="ru-RU"/>
          </a:p>
        </p:txBody>
      </p:sp>
    </p:spTree>
    <p:extLst>
      <p:ext uri="{BB962C8B-B14F-4D97-AF65-F5344CB8AC3E}">
        <p14:creationId xmlns:p14="http://schemas.microsoft.com/office/powerpoint/2010/main" val="572856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В рамках своей деятельности Центром регулярно реализуется подготовка добровольце по программам: Первоначальная подготовка спасателей, подготовка матросов – спасателей, оказание первой помощи пострадавшим, подготовка добровольцев для обеспечения безопасности на массовых мероприятиях, подготовка добровольных пожарных, подготовка по основам выживания в природных условиях. За период 2019 года обучение по данным программа прошло более 2500 человек, 18 из которых успешно прошли аттестацию на присвоение статуса спасателя, с выдачей удостоверения и книжки спасателя в аттестационной комиссии Свердловской области по аттестации </a:t>
            </a:r>
            <a:r>
              <a:rPr lang="ru-RU" sz="1200" kern="1200" dirty="0" err="1" smtClean="0">
                <a:solidFill>
                  <a:schemeClr val="tx1"/>
                </a:solidFill>
                <a:effectLst/>
                <a:latin typeface="+mn-lt"/>
                <a:ea typeface="+mn-ea"/>
                <a:cs typeface="+mn-cs"/>
              </a:rPr>
              <a:t>аварийно</a:t>
            </a:r>
            <a:r>
              <a:rPr lang="ru-RU" sz="1200" kern="1200" dirty="0" smtClean="0">
                <a:solidFill>
                  <a:schemeClr val="tx1"/>
                </a:solidFill>
                <a:effectLst/>
                <a:latin typeface="+mn-lt"/>
                <a:ea typeface="+mn-ea"/>
                <a:cs typeface="+mn-cs"/>
              </a:rPr>
              <a:t> – спасательных служб, </a:t>
            </a:r>
            <a:r>
              <a:rPr lang="ru-RU" sz="1200" kern="1200" dirty="0" err="1" smtClean="0">
                <a:solidFill>
                  <a:schemeClr val="tx1"/>
                </a:solidFill>
                <a:effectLst/>
                <a:latin typeface="+mn-lt"/>
                <a:ea typeface="+mn-ea"/>
                <a:cs typeface="+mn-cs"/>
              </a:rPr>
              <a:t>аварийно</a:t>
            </a:r>
            <a:r>
              <a:rPr lang="ru-RU" sz="1200" kern="1200" dirty="0" smtClean="0">
                <a:solidFill>
                  <a:schemeClr val="tx1"/>
                </a:solidFill>
                <a:effectLst/>
                <a:latin typeface="+mn-lt"/>
                <a:ea typeface="+mn-ea"/>
                <a:cs typeface="+mn-cs"/>
              </a:rPr>
              <a:t> – спасательных формирований, спасателей и граждан приобретающих статус спасателей на территории Свердловской области</a:t>
            </a:r>
            <a:endParaRPr lang="ru-RU" dirty="0"/>
          </a:p>
        </p:txBody>
      </p:sp>
      <p:sp>
        <p:nvSpPr>
          <p:cNvPr id="4" name="Номер слайда 3"/>
          <p:cNvSpPr>
            <a:spLocks noGrp="1"/>
          </p:cNvSpPr>
          <p:nvPr>
            <p:ph type="sldNum" sz="quarter" idx="10"/>
          </p:nvPr>
        </p:nvSpPr>
        <p:spPr/>
        <p:txBody>
          <a:bodyPr/>
          <a:lstStyle/>
          <a:p>
            <a:fld id="{7D27B000-1BF1-440B-977A-4F2C60993B05}" type="slidenum">
              <a:rPr lang="ru-RU" smtClean="0"/>
              <a:pPr/>
              <a:t>6</a:t>
            </a:fld>
            <a:endParaRPr lang="ru-RU"/>
          </a:p>
        </p:txBody>
      </p:sp>
    </p:spTree>
    <p:extLst>
      <p:ext uri="{BB962C8B-B14F-4D97-AF65-F5344CB8AC3E}">
        <p14:creationId xmlns:p14="http://schemas.microsoft.com/office/powerpoint/2010/main" val="1805096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Прошедшие подготовку и обучение добровольцы спасатели более 50 принимали участи в обеспечении безопасности на массовых мероприятиях, одним из ярких примеров стало обеспечение безопасности Всероссийского фестиваля на территории республики Крым «Таврида – Арт»</a:t>
            </a:r>
            <a:endParaRPr lang="ru-RU" dirty="0"/>
          </a:p>
        </p:txBody>
      </p:sp>
      <p:sp>
        <p:nvSpPr>
          <p:cNvPr id="4" name="Номер слайда 3"/>
          <p:cNvSpPr>
            <a:spLocks noGrp="1"/>
          </p:cNvSpPr>
          <p:nvPr>
            <p:ph type="sldNum" sz="quarter" idx="10"/>
          </p:nvPr>
        </p:nvSpPr>
        <p:spPr/>
        <p:txBody>
          <a:bodyPr/>
          <a:lstStyle/>
          <a:p>
            <a:fld id="{7D27B000-1BF1-440B-977A-4F2C60993B05}" type="slidenum">
              <a:rPr lang="ru-RU" smtClean="0"/>
              <a:pPr/>
              <a:t>7</a:t>
            </a:fld>
            <a:endParaRPr lang="ru-RU"/>
          </a:p>
        </p:txBody>
      </p:sp>
    </p:spTree>
    <p:extLst>
      <p:ext uri="{BB962C8B-B14F-4D97-AF65-F5344CB8AC3E}">
        <p14:creationId xmlns:p14="http://schemas.microsoft.com/office/powerpoint/2010/main" val="2499905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Профилактическая работа по пропаганде культуры безопасности с населением:</a:t>
            </a:r>
          </a:p>
          <a:p>
            <a:r>
              <a:rPr lang="ru-RU" sz="1200" kern="1200" dirty="0" smtClean="0">
                <a:solidFill>
                  <a:schemeClr val="tx1"/>
                </a:solidFill>
                <a:effectLst/>
                <a:latin typeface="+mn-lt"/>
                <a:ea typeface="+mn-ea"/>
                <a:cs typeface="+mn-cs"/>
              </a:rPr>
              <a:t>-проведение открытых мастер классов с подрастающим поколение в общеобразовательных и дошкольных учреждениях – более 70 мероприятий </a:t>
            </a:r>
          </a:p>
          <a:p>
            <a:r>
              <a:rPr lang="ru-RU" sz="1200" kern="1200" dirty="0" smtClean="0">
                <a:solidFill>
                  <a:schemeClr val="tx1"/>
                </a:solidFill>
                <a:effectLst/>
                <a:latin typeface="+mn-lt"/>
                <a:ea typeface="+mn-ea"/>
                <a:cs typeface="+mn-cs"/>
              </a:rPr>
              <a:t>- пропаганда ценностей культуры безопасности, проведение  мастер-классов по правилам использования первичных средств пожаротушения, оказание первой помощи пострадавшим, правила спасения утопающих, ориентирование на местности и подача сигналов </a:t>
            </a:r>
            <a:r>
              <a:rPr lang="ru-RU" sz="1200" kern="1200" dirty="0" err="1" smtClean="0">
                <a:solidFill>
                  <a:schemeClr val="tx1"/>
                </a:solidFill>
                <a:effectLst/>
                <a:latin typeface="+mn-lt"/>
                <a:ea typeface="+mn-ea"/>
                <a:cs typeface="+mn-cs"/>
              </a:rPr>
              <a:t>бедствия,подворовые</a:t>
            </a:r>
            <a:r>
              <a:rPr lang="ru-RU" sz="1200" kern="1200" dirty="0" smtClean="0">
                <a:solidFill>
                  <a:schemeClr val="tx1"/>
                </a:solidFill>
                <a:effectLst/>
                <a:latin typeface="+mn-lt"/>
                <a:ea typeface="+mn-ea"/>
                <a:cs typeface="+mn-cs"/>
              </a:rPr>
              <a:t> обходы с целью профилактики пожаров и консультаций населения частного </a:t>
            </a:r>
            <a:r>
              <a:rPr lang="ru-RU" sz="1200" kern="1200" dirty="0" err="1" smtClean="0">
                <a:solidFill>
                  <a:schemeClr val="tx1"/>
                </a:solidFill>
                <a:effectLst/>
                <a:latin typeface="+mn-lt"/>
                <a:ea typeface="+mn-ea"/>
                <a:cs typeface="+mn-cs"/>
              </a:rPr>
              <a:t>секторав</a:t>
            </a:r>
            <a:r>
              <a:rPr lang="ru-RU" sz="1200" kern="1200" dirty="0" smtClean="0">
                <a:solidFill>
                  <a:schemeClr val="tx1"/>
                </a:solidFill>
                <a:effectLst/>
                <a:latin typeface="+mn-lt"/>
                <a:ea typeface="+mn-ea"/>
                <a:cs typeface="+mn-cs"/>
              </a:rPr>
              <a:t> сельских территориях в рамках Всероссийской акции «Добро в село» - осуществлено 193 выезда</a:t>
            </a:r>
            <a:endParaRPr lang="ru-RU" dirty="0"/>
          </a:p>
        </p:txBody>
      </p:sp>
      <p:sp>
        <p:nvSpPr>
          <p:cNvPr id="4" name="Номер слайда 3"/>
          <p:cNvSpPr>
            <a:spLocks noGrp="1"/>
          </p:cNvSpPr>
          <p:nvPr>
            <p:ph type="sldNum" sz="quarter" idx="10"/>
          </p:nvPr>
        </p:nvSpPr>
        <p:spPr/>
        <p:txBody>
          <a:bodyPr/>
          <a:lstStyle/>
          <a:p>
            <a:fld id="{7D27B000-1BF1-440B-977A-4F2C60993B05}" type="slidenum">
              <a:rPr lang="ru-RU" smtClean="0"/>
              <a:pPr/>
              <a:t>8</a:t>
            </a:fld>
            <a:endParaRPr lang="ru-RU"/>
          </a:p>
        </p:txBody>
      </p:sp>
    </p:spTree>
    <p:extLst>
      <p:ext uri="{BB962C8B-B14F-4D97-AF65-F5344CB8AC3E}">
        <p14:creationId xmlns:p14="http://schemas.microsoft.com/office/powerpoint/2010/main" val="2592940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Так же в Ресурсном центром осуществляется международное сотрудничество с волонтерами в ЧС с Федеративной республикой Германия. В июле 2019 года на протяжении 10 дней, 10 добровольцев спасателей приняли участие в обмене опытов в г. </a:t>
            </a:r>
            <a:r>
              <a:rPr lang="ru-RU" sz="1200" kern="1200" dirty="0" err="1" smtClean="0">
                <a:solidFill>
                  <a:schemeClr val="tx1"/>
                </a:solidFill>
                <a:effectLst/>
                <a:latin typeface="+mn-lt"/>
                <a:ea typeface="+mn-ea"/>
                <a:cs typeface="+mn-cs"/>
              </a:rPr>
              <a:t>Вупперталь</a:t>
            </a:r>
            <a:r>
              <a:rPr lang="ru-RU" sz="1200" kern="1200" dirty="0" smtClean="0">
                <a:solidFill>
                  <a:schemeClr val="tx1"/>
                </a:solidFill>
                <a:effectLst/>
                <a:latin typeface="+mn-lt"/>
                <a:ea typeface="+mn-ea"/>
                <a:cs typeface="+mn-cs"/>
              </a:rPr>
              <a:t>, Германия, в рамках которых познакомились с методикой спасения коллег из Германии.</a:t>
            </a:r>
          </a:p>
          <a:p>
            <a:r>
              <a:rPr lang="ru-RU" sz="1200" kern="1200" dirty="0" smtClean="0">
                <a:solidFill>
                  <a:schemeClr val="tx1"/>
                </a:solidFill>
                <a:effectLst/>
                <a:latin typeface="+mn-lt"/>
                <a:ea typeface="+mn-ea"/>
                <a:cs typeface="+mn-cs"/>
              </a:rPr>
              <a:t>24 – 27 сентября 2019 года в поселке студенческий был организован и проведен Слет студенческих спасательных формирований УРФО «Вектор спасения – Урал», в котором участникам представилась возможно отработать практические навыки и локализации и ликвидации последствий чрезвычайных ситуаций природного и техногенного характера</a:t>
            </a:r>
            <a:endParaRPr lang="ru-RU" dirty="0"/>
          </a:p>
        </p:txBody>
      </p:sp>
      <p:sp>
        <p:nvSpPr>
          <p:cNvPr id="4" name="Номер слайда 3"/>
          <p:cNvSpPr>
            <a:spLocks noGrp="1"/>
          </p:cNvSpPr>
          <p:nvPr>
            <p:ph type="sldNum" sz="quarter" idx="10"/>
          </p:nvPr>
        </p:nvSpPr>
        <p:spPr/>
        <p:txBody>
          <a:bodyPr/>
          <a:lstStyle/>
          <a:p>
            <a:fld id="{7D27B000-1BF1-440B-977A-4F2C60993B05}" type="slidenum">
              <a:rPr lang="ru-RU" smtClean="0"/>
              <a:pPr/>
              <a:t>9</a:t>
            </a:fld>
            <a:endParaRPr lang="ru-RU"/>
          </a:p>
        </p:txBody>
      </p:sp>
    </p:spTree>
    <p:extLst>
      <p:ext uri="{BB962C8B-B14F-4D97-AF65-F5344CB8AC3E}">
        <p14:creationId xmlns:p14="http://schemas.microsoft.com/office/powerpoint/2010/main" val="1451012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Одной из важнейших задач Ресурсного центра – это локализация и ликвидация последствий чрезвычайных ситуаций на территории. </a:t>
            </a:r>
          </a:p>
          <a:p>
            <a:r>
              <a:rPr lang="ru-RU" sz="1200" kern="1200" dirty="0" smtClean="0">
                <a:solidFill>
                  <a:schemeClr val="tx1"/>
                </a:solidFill>
                <a:effectLst/>
                <a:latin typeface="+mn-lt"/>
                <a:ea typeface="+mn-ea"/>
                <a:cs typeface="+mn-cs"/>
              </a:rPr>
              <a:t>За 2019 год 30 добровольцев спасателей Ресурсного центра в составе сводной группировки Всероссийского студенческого корпуса спасателей приняли участие в ликвидации последствий 3 крупнейший чрезвычайных ситуациях на территории России.</a:t>
            </a:r>
          </a:p>
          <a:p>
            <a:r>
              <a:rPr lang="ru-RU" sz="1200" kern="1200" dirty="0" smtClean="0">
                <a:solidFill>
                  <a:schemeClr val="tx1"/>
                </a:solidFill>
                <a:effectLst/>
                <a:latin typeface="+mn-lt"/>
                <a:ea typeface="+mn-ea"/>
                <a:cs typeface="+mn-cs"/>
              </a:rPr>
              <a:t>С 1 по 14 мая 2019 года 11 добровольцев спасателей Ресурсного центра приняли участие в ликвидации последствий пожаров в Забайкальском крае, Работы по ликвидации последствий проводились в Селах </a:t>
            </a:r>
            <a:r>
              <a:rPr lang="ru-RU" sz="1200" kern="1200" dirty="0" err="1" smtClean="0">
                <a:solidFill>
                  <a:schemeClr val="tx1"/>
                </a:solidFill>
                <a:effectLst/>
                <a:latin typeface="+mn-lt"/>
                <a:ea typeface="+mn-ea"/>
                <a:cs typeface="+mn-cs"/>
              </a:rPr>
              <a:t>Усть</a:t>
            </a:r>
            <a:r>
              <a:rPr lang="ru-RU" sz="1200" kern="1200" dirty="0" smtClean="0">
                <a:solidFill>
                  <a:schemeClr val="tx1"/>
                </a:solidFill>
                <a:effectLst/>
                <a:latin typeface="+mn-lt"/>
                <a:ea typeface="+mn-ea"/>
                <a:cs typeface="+mn-cs"/>
              </a:rPr>
              <a:t> – </a:t>
            </a:r>
            <a:r>
              <a:rPr lang="ru-RU" sz="1200" kern="1200" dirty="0" err="1" smtClean="0">
                <a:solidFill>
                  <a:schemeClr val="tx1"/>
                </a:solidFill>
                <a:effectLst/>
                <a:latin typeface="+mn-lt"/>
                <a:ea typeface="+mn-ea"/>
                <a:cs typeface="+mn-cs"/>
              </a:rPr>
              <a:t>Ималка</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Чиндагатай</a:t>
            </a:r>
            <a:r>
              <a:rPr lang="ru-RU" sz="1200" kern="1200" dirty="0" smtClean="0">
                <a:solidFill>
                  <a:schemeClr val="tx1"/>
                </a:solidFill>
                <a:effectLst/>
                <a:latin typeface="+mn-lt"/>
                <a:ea typeface="+mn-ea"/>
                <a:cs typeface="+mn-cs"/>
              </a:rPr>
              <a:t>, Шара. За период пребывание  добровольцев на территории Забайкальского края была проведена работа по разбору опасных конструкций, внутренний разбор уцелевшего имущества, очистка колодцев предназначенных для питьевой воды, восстановление загонов для скота,  обеспечение безопасности населения в связи с сильными ветрами и песчаными бурями</a:t>
            </a:r>
            <a:endParaRPr lang="ru-RU" dirty="0"/>
          </a:p>
        </p:txBody>
      </p:sp>
      <p:sp>
        <p:nvSpPr>
          <p:cNvPr id="4" name="Номер слайда 3"/>
          <p:cNvSpPr>
            <a:spLocks noGrp="1"/>
          </p:cNvSpPr>
          <p:nvPr>
            <p:ph type="sldNum" sz="quarter" idx="10"/>
          </p:nvPr>
        </p:nvSpPr>
        <p:spPr/>
        <p:txBody>
          <a:bodyPr/>
          <a:lstStyle/>
          <a:p>
            <a:fld id="{7D27B000-1BF1-440B-977A-4F2C60993B05}" type="slidenum">
              <a:rPr lang="ru-RU" smtClean="0"/>
              <a:pPr/>
              <a:t>10</a:t>
            </a:fld>
            <a:endParaRPr lang="ru-RU"/>
          </a:p>
        </p:txBody>
      </p:sp>
    </p:spTree>
    <p:extLst>
      <p:ext uri="{BB962C8B-B14F-4D97-AF65-F5344CB8AC3E}">
        <p14:creationId xmlns:p14="http://schemas.microsoft.com/office/powerpoint/2010/main" val="21240939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344FE4A1-5FCA-4C1F-B859-0446779EF398}" type="datetimeFigureOut">
              <a:rPr lang="ru-RU" smtClean="0"/>
              <a:pPr/>
              <a:t>11.02.2020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DE32951-1B64-4A87-A15C-EB5AC16626E0}" type="slidenum">
              <a:rPr lang="ru-RU" smtClean="0"/>
              <a:pPr/>
              <a:t>‹#›</a:t>
            </a:fld>
            <a:endParaRPr lang="ru-RU"/>
          </a:p>
        </p:txBody>
      </p:sp>
    </p:spTree>
    <p:extLst>
      <p:ext uri="{BB962C8B-B14F-4D97-AF65-F5344CB8AC3E}">
        <p14:creationId xmlns:p14="http://schemas.microsoft.com/office/powerpoint/2010/main" val="3322507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44FE4A1-5FCA-4C1F-B859-0446779EF398}" type="datetimeFigureOut">
              <a:rPr lang="ru-RU" smtClean="0"/>
              <a:pPr/>
              <a:t>11.02.2020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DE32951-1B64-4A87-A15C-EB5AC16626E0}" type="slidenum">
              <a:rPr lang="ru-RU" smtClean="0"/>
              <a:pPr/>
              <a:t>‹#›</a:t>
            </a:fld>
            <a:endParaRPr lang="ru-RU"/>
          </a:p>
        </p:txBody>
      </p:sp>
    </p:spTree>
    <p:extLst>
      <p:ext uri="{BB962C8B-B14F-4D97-AF65-F5344CB8AC3E}">
        <p14:creationId xmlns:p14="http://schemas.microsoft.com/office/powerpoint/2010/main" val="3241469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44FE4A1-5FCA-4C1F-B859-0446779EF398}" type="datetimeFigureOut">
              <a:rPr lang="ru-RU" smtClean="0"/>
              <a:pPr/>
              <a:t>11.02.2020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DE32951-1B64-4A87-A15C-EB5AC16626E0}" type="slidenum">
              <a:rPr lang="ru-RU" smtClean="0"/>
              <a:pPr/>
              <a:t>‹#›</a:t>
            </a:fld>
            <a:endParaRPr lang="ru-RU"/>
          </a:p>
        </p:txBody>
      </p:sp>
    </p:spTree>
    <p:extLst>
      <p:ext uri="{BB962C8B-B14F-4D97-AF65-F5344CB8AC3E}">
        <p14:creationId xmlns:p14="http://schemas.microsoft.com/office/powerpoint/2010/main" val="3234121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44FE4A1-5FCA-4C1F-B859-0446779EF398}" type="datetimeFigureOut">
              <a:rPr lang="ru-RU" smtClean="0"/>
              <a:pPr/>
              <a:t>11.02.2020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DE32951-1B64-4A87-A15C-EB5AC16626E0}" type="slidenum">
              <a:rPr lang="ru-RU" smtClean="0"/>
              <a:pPr/>
              <a:t>‹#›</a:t>
            </a:fld>
            <a:endParaRPr lang="ru-RU"/>
          </a:p>
        </p:txBody>
      </p:sp>
    </p:spTree>
    <p:extLst>
      <p:ext uri="{BB962C8B-B14F-4D97-AF65-F5344CB8AC3E}">
        <p14:creationId xmlns:p14="http://schemas.microsoft.com/office/powerpoint/2010/main" val="826359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344FE4A1-5FCA-4C1F-B859-0446779EF398}" type="datetimeFigureOut">
              <a:rPr lang="ru-RU" smtClean="0"/>
              <a:pPr/>
              <a:t>11.02.2020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DE32951-1B64-4A87-A15C-EB5AC16626E0}" type="slidenum">
              <a:rPr lang="ru-RU" smtClean="0"/>
              <a:pPr/>
              <a:t>‹#›</a:t>
            </a:fld>
            <a:endParaRPr lang="ru-RU"/>
          </a:p>
        </p:txBody>
      </p:sp>
    </p:spTree>
    <p:extLst>
      <p:ext uri="{BB962C8B-B14F-4D97-AF65-F5344CB8AC3E}">
        <p14:creationId xmlns:p14="http://schemas.microsoft.com/office/powerpoint/2010/main" val="3198020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344FE4A1-5FCA-4C1F-B859-0446779EF398}" type="datetimeFigureOut">
              <a:rPr lang="ru-RU" smtClean="0"/>
              <a:pPr/>
              <a:t>11.02.2020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DE32951-1B64-4A87-A15C-EB5AC16626E0}" type="slidenum">
              <a:rPr lang="ru-RU" smtClean="0"/>
              <a:pPr/>
              <a:t>‹#›</a:t>
            </a:fld>
            <a:endParaRPr lang="ru-RU"/>
          </a:p>
        </p:txBody>
      </p:sp>
    </p:spTree>
    <p:extLst>
      <p:ext uri="{BB962C8B-B14F-4D97-AF65-F5344CB8AC3E}">
        <p14:creationId xmlns:p14="http://schemas.microsoft.com/office/powerpoint/2010/main" val="923542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344FE4A1-5FCA-4C1F-B859-0446779EF398}" type="datetimeFigureOut">
              <a:rPr lang="ru-RU" smtClean="0"/>
              <a:pPr/>
              <a:t>11.02.2020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5DE32951-1B64-4A87-A15C-EB5AC16626E0}" type="slidenum">
              <a:rPr lang="ru-RU" smtClean="0"/>
              <a:pPr/>
              <a:t>‹#›</a:t>
            </a:fld>
            <a:endParaRPr lang="ru-RU"/>
          </a:p>
        </p:txBody>
      </p:sp>
    </p:spTree>
    <p:extLst>
      <p:ext uri="{BB962C8B-B14F-4D97-AF65-F5344CB8AC3E}">
        <p14:creationId xmlns:p14="http://schemas.microsoft.com/office/powerpoint/2010/main" val="296634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344FE4A1-5FCA-4C1F-B859-0446779EF398}" type="datetimeFigureOut">
              <a:rPr lang="ru-RU" smtClean="0"/>
              <a:pPr/>
              <a:t>11.02.2020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5DE32951-1B64-4A87-A15C-EB5AC16626E0}" type="slidenum">
              <a:rPr lang="ru-RU" smtClean="0"/>
              <a:pPr/>
              <a:t>‹#›</a:t>
            </a:fld>
            <a:endParaRPr lang="ru-RU"/>
          </a:p>
        </p:txBody>
      </p:sp>
    </p:spTree>
    <p:extLst>
      <p:ext uri="{BB962C8B-B14F-4D97-AF65-F5344CB8AC3E}">
        <p14:creationId xmlns:p14="http://schemas.microsoft.com/office/powerpoint/2010/main" val="3487160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344FE4A1-5FCA-4C1F-B859-0446779EF398}" type="datetimeFigureOut">
              <a:rPr lang="ru-RU" smtClean="0"/>
              <a:pPr/>
              <a:t>11.02.2020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5DE32951-1B64-4A87-A15C-EB5AC16626E0}" type="slidenum">
              <a:rPr lang="ru-RU" smtClean="0"/>
              <a:pPr/>
              <a:t>‹#›</a:t>
            </a:fld>
            <a:endParaRPr lang="ru-RU"/>
          </a:p>
        </p:txBody>
      </p:sp>
    </p:spTree>
    <p:extLst>
      <p:ext uri="{BB962C8B-B14F-4D97-AF65-F5344CB8AC3E}">
        <p14:creationId xmlns:p14="http://schemas.microsoft.com/office/powerpoint/2010/main" val="1701727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344FE4A1-5FCA-4C1F-B859-0446779EF398}" type="datetimeFigureOut">
              <a:rPr lang="ru-RU" smtClean="0"/>
              <a:pPr/>
              <a:t>11.02.2020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DE32951-1B64-4A87-A15C-EB5AC16626E0}" type="slidenum">
              <a:rPr lang="ru-RU" smtClean="0"/>
              <a:pPr/>
              <a:t>‹#›</a:t>
            </a:fld>
            <a:endParaRPr lang="ru-RU"/>
          </a:p>
        </p:txBody>
      </p:sp>
    </p:spTree>
    <p:extLst>
      <p:ext uri="{BB962C8B-B14F-4D97-AF65-F5344CB8AC3E}">
        <p14:creationId xmlns:p14="http://schemas.microsoft.com/office/powerpoint/2010/main" val="3356840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344FE4A1-5FCA-4C1F-B859-0446779EF398}" type="datetimeFigureOut">
              <a:rPr lang="ru-RU" smtClean="0"/>
              <a:pPr/>
              <a:t>11.02.2020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DE32951-1B64-4A87-A15C-EB5AC16626E0}" type="slidenum">
              <a:rPr lang="ru-RU" smtClean="0"/>
              <a:pPr/>
              <a:t>‹#›</a:t>
            </a:fld>
            <a:endParaRPr lang="ru-RU"/>
          </a:p>
        </p:txBody>
      </p:sp>
    </p:spTree>
    <p:extLst>
      <p:ext uri="{BB962C8B-B14F-4D97-AF65-F5344CB8AC3E}">
        <p14:creationId xmlns:p14="http://schemas.microsoft.com/office/powerpoint/2010/main" val="1414591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4FE4A1-5FCA-4C1F-B859-0446779EF398}" type="datetimeFigureOut">
              <a:rPr lang="ru-RU" smtClean="0"/>
              <a:pPr/>
              <a:t>11.02.2020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E32951-1B64-4A87-A15C-EB5AC16626E0}" type="slidenum">
              <a:rPr lang="ru-RU" smtClean="0"/>
              <a:pPr/>
              <a:t>‹#›</a:t>
            </a:fld>
            <a:endParaRPr lang="ru-RU"/>
          </a:p>
        </p:txBody>
      </p:sp>
    </p:spTree>
    <p:extLst>
      <p:ext uri="{BB962C8B-B14F-4D97-AF65-F5344CB8AC3E}">
        <p14:creationId xmlns:p14="http://schemas.microsoft.com/office/powerpoint/2010/main" val="1275981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jpeg"/></Relationships>
</file>

<file path=ppt/slides/_rels/slide1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одзаголовок 2"/>
          <p:cNvSpPr>
            <a:spLocks noGrp="1"/>
          </p:cNvSpPr>
          <p:nvPr>
            <p:ph type="subTitle" idx="1"/>
          </p:nvPr>
        </p:nvSpPr>
        <p:spPr>
          <a:xfrm>
            <a:off x="1070954" y="1772816"/>
            <a:ext cx="7776864" cy="3160942"/>
          </a:xfrm>
          <a:noFill/>
        </p:spPr>
        <p:txBody>
          <a:bodyPr anchor="ctr">
            <a:noAutofit/>
          </a:bodyPr>
          <a:lstStyle/>
          <a:p>
            <a:pPr eaLnBrk="1" hangingPunct="1">
              <a:spcBef>
                <a:spcPts val="0"/>
              </a:spcBef>
              <a:buFont typeface="Arial" pitchFamily="34" charset="0"/>
              <a:buNone/>
              <a:defRPr/>
            </a:pPr>
            <a:r>
              <a:rPr kumimoji="0" lang="ru-RU" sz="3400" dirty="0" smtClean="0">
                <a:solidFill>
                  <a:srgbClr val="C00000"/>
                </a:solidFill>
                <a:latin typeface="Impact" pitchFamily="34" charset="0"/>
                <a:ea typeface="Microsoft YaHei Light" pitchFamily="34" charset="-122"/>
              </a:rPr>
              <a:t>О ДЕЯТЕЛЬНОСТИ </a:t>
            </a:r>
          </a:p>
          <a:p>
            <a:pPr eaLnBrk="1" hangingPunct="1">
              <a:spcBef>
                <a:spcPts val="0"/>
              </a:spcBef>
              <a:buFont typeface="Arial" pitchFamily="34" charset="0"/>
              <a:buNone/>
              <a:defRPr/>
            </a:pPr>
            <a:r>
              <a:rPr kumimoji="0" lang="ru-RU" sz="3400" dirty="0" smtClean="0">
                <a:solidFill>
                  <a:srgbClr val="C00000"/>
                </a:solidFill>
                <a:latin typeface="Impact" pitchFamily="34" charset="0"/>
                <a:ea typeface="Microsoft YaHei Light" pitchFamily="34" charset="-122"/>
              </a:rPr>
              <a:t>РЕСУРСНОГО ЦЕНТРА ПО ПОДДЕРЖКЕ </a:t>
            </a:r>
          </a:p>
          <a:p>
            <a:pPr eaLnBrk="1" hangingPunct="1">
              <a:spcBef>
                <a:spcPts val="0"/>
              </a:spcBef>
              <a:buFont typeface="Arial" pitchFamily="34" charset="0"/>
              <a:buNone/>
              <a:defRPr/>
            </a:pPr>
            <a:r>
              <a:rPr kumimoji="0" lang="ru-RU" sz="3400" dirty="0" smtClean="0">
                <a:solidFill>
                  <a:srgbClr val="C00000"/>
                </a:solidFill>
                <a:latin typeface="Impact" pitchFamily="34" charset="0"/>
                <a:ea typeface="Microsoft YaHei Light" pitchFamily="34" charset="-122"/>
              </a:rPr>
              <a:t>ДОБРОВОЛЬЧЕСТВА В СФЕРЕ КУЛЬТУРЫ БЕЗОПАСНОСТИ И </a:t>
            </a:r>
            <a:r>
              <a:rPr lang="ru-RU" sz="3400" dirty="0">
                <a:solidFill>
                  <a:srgbClr val="C00000"/>
                </a:solidFill>
                <a:latin typeface="Impact" pitchFamily="34" charset="0"/>
                <a:ea typeface="Microsoft YaHei Light" pitchFamily="34" charset="-122"/>
              </a:rPr>
              <a:t>ЛИКВИДАЦИИ ПОСЛЕДСТВИЙ СТИХИЙНЫХ </a:t>
            </a:r>
            <a:r>
              <a:rPr lang="ru-RU" sz="3400" dirty="0" smtClean="0">
                <a:solidFill>
                  <a:srgbClr val="C00000"/>
                </a:solidFill>
                <a:latin typeface="Impact" pitchFamily="34" charset="0"/>
                <a:ea typeface="Microsoft YaHei Light" pitchFamily="34" charset="-122"/>
              </a:rPr>
              <a:t>БЕДСТВИЙ Свердловской области </a:t>
            </a:r>
            <a:endParaRPr kumimoji="0" lang="ru-RU" sz="3400" dirty="0" smtClean="0">
              <a:solidFill>
                <a:srgbClr val="C00000"/>
              </a:solidFill>
              <a:latin typeface="Impact" pitchFamily="34" charset="0"/>
              <a:ea typeface="Microsoft YaHei Light" pitchFamily="34" charset="-122"/>
            </a:endParaRPr>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2396" y="208029"/>
            <a:ext cx="1282917" cy="1071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285852" y="208029"/>
            <a:ext cx="6286544" cy="1169551"/>
          </a:xfrm>
          <a:prstGeom prst="rect">
            <a:avLst/>
          </a:prstGeom>
        </p:spPr>
        <p:txBody>
          <a:bodyPr wrap="square">
            <a:spAutoFit/>
          </a:bodyPr>
          <a:lstStyle/>
          <a:p>
            <a:pPr algn="ctr"/>
            <a:r>
              <a:rPr lang="ru-RU" sz="1400" b="1" dirty="0" smtClean="0">
                <a:solidFill>
                  <a:srgbClr val="623296"/>
                </a:solidFill>
                <a:latin typeface="Arial" panose="020B0604020202020204" pitchFamily="34" charset="0"/>
                <a:cs typeface="Arial" panose="020B0604020202020204" pitchFamily="34" charset="0"/>
              </a:rPr>
              <a:t>Заседание  Совета по вопросам совершенствования  государственной  политики в области патриотического  воспитания   при   полномочном   </a:t>
            </a:r>
          </a:p>
          <a:p>
            <a:pPr algn="ctr"/>
            <a:r>
              <a:rPr lang="ru-RU" sz="1400" b="1" dirty="0" smtClean="0">
                <a:solidFill>
                  <a:srgbClr val="623296"/>
                </a:solidFill>
                <a:latin typeface="Arial" panose="020B0604020202020204" pitchFamily="34" charset="0"/>
                <a:cs typeface="Arial" panose="020B0604020202020204" pitchFamily="34" charset="0"/>
              </a:rPr>
              <a:t>представителе  Президента  РФ  в  УФО  </a:t>
            </a:r>
          </a:p>
          <a:p>
            <a:pPr algn="ctr"/>
            <a:r>
              <a:rPr lang="ru-RU" sz="1400" b="1" dirty="0" smtClean="0">
                <a:solidFill>
                  <a:srgbClr val="623296"/>
                </a:solidFill>
                <a:latin typeface="Arial" panose="020B0604020202020204" pitchFamily="34" charset="0"/>
                <a:cs typeface="Arial" panose="020B0604020202020204" pitchFamily="34" charset="0"/>
              </a:rPr>
              <a:t>(21 ноября 2019 г.)</a:t>
            </a:r>
            <a:endParaRPr lang="ru-RU" sz="1400" b="1" dirty="0">
              <a:solidFill>
                <a:srgbClr val="623296"/>
              </a:solidFill>
              <a:latin typeface="Arial" panose="020B0604020202020204" pitchFamily="34" charset="0"/>
              <a:cs typeface="Arial" panose="020B0604020202020204" pitchFamily="34" charset="0"/>
            </a:endParaRPr>
          </a:p>
        </p:txBody>
      </p:sp>
      <p:sp>
        <p:nvSpPr>
          <p:cNvPr id="6" name="Подзаголовок 2"/>
          <p:cNvSpPr txBox="1">
            <a:spLocks/>
          </p:cNvSpPr>
          <p:nvPr/>
        </p:nvSpPr>
        <p:spPr>
          <a:xfrm>
            <a:off x="1115616" y="5157192"/>
            <a:ext cx="7858148" cy="1440160"/>
          </a:xfrm>
          <a:prstGeom prst="rect">
            <a:avLst/>
          </a:prstGeom>
          <a:noFill/>
        </p:spPr>
        <p:txBody>
          <a:bodyPr vert="horz" lIns="91440" tIns="45720" rIns="91440" bIns="45720" rtlCol="0" anchor="ctr">
            <a:noAutofit/>
          </a:bodyPr>
          <a:lstStyle/>
          <a:p>
            <a:r>
              <a:rPr kumimoji="0" lang="ru-RU" sz="2000" b="1" u="none" strike="noStrike" kern="1200" cap="none" spc="0" normalizeH="0" baseline="0" noProof="0" dirty="0" smtClean="0">
                <a:ln>
                  <a:noFill/>
                </a:ln>
                <a:solidFill>
                  <a:srgbClr val="623296"/>
                </a:solidFill>
                <a:effectLst/>
                <a:uLnTx/>
                <a:uFillTx/>
                <a:latin typeface="Arial" panose="020B0604020202020204" pitchFamily="34" charset="0"/>
                <a:ea typeface="Microsoft YaHei Light" pitchFamily="34" charset="-122"/>
                <a:cs typeface="Arial" panose="020B0604020202020204" pitchFamily="34" charset="0"/>
              </a:rPr>
              <a:t>ЛЕВИНА Ирина Анатольевна</a:t>
            </a:r>
          </a:p>
          <a:p>
            <a:r>
              <a:rPr lang="ru-RU" sz="1400" b="1" dirty="0">
                <a:solidFill>
                  <a:srgbClr val="623296"/>
                </a:solidFill>
                <a:latin typeface="Arial" panose="020B0604020202020204" pitchFamily="34" charset="0"/>
                <a:cs typeface="Arial" panose="020B0604020202020204" pitchFamily="34" charset="0"/>
              </a:rPr>
              <a:t>Директор ГБПОУ «Свердловский областной медицинский колледж</a:t>
            </a:r>
            <a:r>
              <a:rPr lang="ru-RU" sz="1400" b="1" dirty="0" smtClean="0">
                <a:solidFill>
                  <a:srgbClr val="623296"/>
                </a:solidFill>
                <a:latin typeface="Arial" panose="020B0604020202020204" pitchFamily="34" charset="0"/>
                <a:cs typeface="Arial" panose="020B0604020202020204" pitchFamily="34" charset="0"/>
              </a:rPr>
              <a:t>»,</a:t>
            </a:r>
            <a:endParaRPr lang="ru-RU" sz="1400" b="1" dirty="0">
              <a:solidFill>
                <a:srgbClr val="623296"/>
              </a:solidFill>
              <a:latin typeface="Arial" panose="020B0604020202020204" pitchFamily="34" charset="0"/>
              <a:cs typeface="Arial" panose="020B0604020202020204" pitchFamily="34" charset="0"/>
            </a:endParaRPr>
          </a:p>
          <a:p>
            <a:r>
              <a:rPr lang="ru-RU" sz="1400" b="1" dirty="0" smtClean="0">
                <a:solidFill>
                  <a:srgbClr val="623296"/>
                </a:solidFill>
                <a:latin typeface="Arial" panose="020B0604020202020204" pitchFamily="34" charset="0"/>
                <a:cs typeface="Arial" panose="020B0604020202020204" pitchFamily="34" charset="0"/>
              </a:rPr>
              <a:t>Главный </a:t>
            </a:r>
            <a:r>
              <a:rPr lang="ru-RU" sz="1400" b="1" dirty="0">
                <a:solidFill>
                  <a:srgbClr val="623296"/>
                </a:solidFill>
                <a:latin typeface="Arial" panose="020B0604020202020204" pitchFamily="34" charset="0"/>
                <a:cs typeface="Arial" panose="020B0604020202020204" pitchFamily="34" charset="0"/>
              </a:rPr>
              <a:t>внештатный специалист по управлению сестринской деятельностью </a:t>
            </a:r>
          </a:p>
          <a:p>
            <a:r>
              <a:rPr lang="ru-RU" sz="1400" b="1" dirty="0">
                <a:solidFill>
                  <a:srgbClr val="623296"/>
                </a:solidFill>
                <a:latin typeface="Arial" panose="020B0604020202020204" pitchFamily="34" charset="0"/>
                <a:cs typeface="Arial" panose="020B0604020202020204" pitchFamily="34" charset="0"/>
              </a:rPr>
              <a:t>Минздрава России в </a:t>
            </a:r>
            <a:r>
              <a:rPr lang="ru-RU" sz="1400" b="1" dirty="0" err="1">
                <a:solidFill>
                  <a:srgbClr val="623296"/>
                </a:solidFill>
                <a:latin typeface="Arial" panose="020B0604020202020204" pitchFamily="34" charset="0"/>
                <a:cs typeface="Arial" panose="020B0604020202020204" pitchFamily="34" charset="0"/>
              </a:rPr>
              <a:t>УрФО</a:t>
            </a:r>
            <a:r>
              <a:rPr lang="ru-RU" sz="1400" b="1" dirty="0">
                <a:solidFill>
                  <a:srgbClr val="623296"/>
                </a:solidFill>
                <a:latin typeface="Arial" panose="020B0604020202020204" pitchFamily="34" charset="0"/>
                <a:cs typeface="Arial" panose="020B0604020202020204" pitchFamily="34" charset="0"/>
              </a:rPr>
              <a:t> и Минздрава Свердловской </a:t>
            </a:r>
            <a:r>
              <a:rPr lang="ru-RU" sz="1400" b="1" dirty="0" smtClean="0">
                <a:solidFill>
                  <a:srgbClr val="623296"/>
                </a:solidFill>
                <a:latin typeface="Arial" panose="020B0604020202020204" pitchFamily="34" charset="0"/>
                <a:cs typeface="Arial" panose="020B0604020202020204" pitchFamily="34" charset="0"/>
              </a:rPr>
              <a:t>области,</a:t>
            </a:r>
            <a:endParaRPr lang="ru-RU" sz="1400" b="1" dirty="0">
              <a:solidFill>
                <a:srgbClr val="623296"/>
              </a:solidFill>
              <a:latin typeface="Arial" panose="020B0604020202020204" pitchFamily="34" charset="0"/>
              <a:cs typeface="Arial" panose="020B0604020202020204" pitchFamily="34" charset="0"/>
            </a:endParaRPr>
          </a:p>
          <a:p>
            <a:r>
              <a:rPr lang="ru-RU" sz="1400" b="1" dirty="0" smtClean="0">
                <a:solidFill>
                  <a:srgbClr val="623296"/>
                </a:solidFill>
                <a:latin typeface="Arial" panose="020B0604020202020204" pitchFamily="34" charset="0"/>
                <a:cs typeface="Arial" panose="020B0604020202020204" pitchFamily="34" charset="0"/>
              </a:rPr>
              <a:t>Заслуженный </a:t>
            </a:r>
            <a:r>
              <a:rPr lang="ru-RU" sz="1400" b="1" dirty="0">
                <a:solidFill>
                  <a:srgbClr val="623296"/>
                </a:solidFill>
                <a:latin typeface="Arial" panose="020B0604020202020204" pitchFamily="34" charset="0"/>
                <a:cs typeface="Arial" panose="020B0604020202020204" pitchFamily="34" charset="0"/>
              </a:rPr>
              <a:t>учитель </a:t>
            </a:r>
            <a:r>
              <a:rPr lang="ru-RU" sz="1400" b="1" dirty="0" smtClean="0">
                <a:solidFill>
                  <a:srgbClr val="623296"/>
                </a:solidFill>
                <a:latin typeface="Arial" panose="020B0604020202020204" pitchFamily="34" charset="0"/>
                <a:cs typeface="Arial" panose="020B0604020202020204" pitchFamily="34" charset="0"/>
              </a:rPr>
              <a:t>России</a:t>
            </a:r>
            <a:endParaRPr kumimoji="0" lang="ru-RU" sz="1600" b="1" u="none" strike="noStrike" kern="1200" cap="none" spc="0" normalizeH="0" baseline="0" noProof="0" dirty="0" smtClean="0">
              <a:ln>
                <a:noFill/>
              </a:ln>
              <a:solidFill>
                <a:srgbClr val="623296"/>
              </a:solidFill>
              <a:effectLst/>
              <a:uLnTx/>
              <a:uFillTx/>
              <a:latin typeface="Arial" panose="020B0604020202020204" pitchFamily="34" charset="0"/>
              <a:ea typeface="Microsoft YaHei Light" pitchFamily="34" charset="-122"/>
              <a:cs typeface="Arial" panose="020B0604020202020204" pitchFamily="34" charset="0"/>
            </a:endParaRPr>
          </a:p>
        </p:txBody>
      </p:sp>
    </p:spTree>
    <p:extLst>
      <p:ext uri="{BB962C8B-B14F-4D97-AF65-F5344CB8AC3E}">
        <p14:creationId xmlns:p14="http://schemas.microsoft.com/office/powerpoint/2010/main" val="7641256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87354" y="992922"/>
            <a:ext cx="7677134" cy="707886"/>
          </a:xfrm>
          <a:prstGeom prst="rect">
            <a:avLst/>
          </a:prstGeom>
        </p:spPr>
        <p:txBody>
          <a:bodyPr wrap="square">
            <a:spAutoFit/>
          </a:bodyPr>
          <a:lstStyle/>
          <a:p>
            <a:pPr algn="ctr">
              <a:defRPr/>
            </a:pPr>
            <a:r>
              <a:rPr lang="ru-RU" sz="2000" dirty="0" smtClean="0">
                <a:solidFill>
                  <a:srgbClr val="623296"/>
                </a:solidFill>
                <a:latin typeface="Impact" pitchFamily="34" charset="0"/>
                <a:ea typeface="Microsoft YaHei Light" pitchFamily="34" charset="-122"/>
              </a:rPr>
              <a:t>УЧАСТИЕ В ЛИКВИДАЦИЯ ПОСЛЕДСТВИЙ ЧС И ПОМОЩИ НАСЕЛЕНИЮ НА ТЕРРИТОРИИ ЗАБАЙКАЛЬСКОГО КРАЯ</a:t>
            </a:r>
            <a:endParaRPr lang="ru-RU" sz="2000" dirty="0">
              <a:solidFill>
                <a:srgbClr val="623296"/>
              </a:solidFill>
              <a:latin typeface="Impact" pitchFamily="34" charset="0"/>
              <a:ea typeface="Microsoft YaHei Light" pitchFamily="34" charset="-122"/>
            </a:endParaRPr>
          </a:p>
        </p:txBody>
      </p:sp>
      <p:pic>
        <p:nvPicPr>
          <p:cNvPr id="1026" name="Picture 2" descr="E:\YacukCAQlAw.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4356" y="4287614"/>
            <a:ext cx="2983639" cy="2237730"/>
          </a:xfrm>
          <a:prstGeom prst="rect">
            <a:avLst/>
          </a:prstGeom>
          <a:noFill/>
          <a:ln w="38100">
            <a:solidFill>
              <a:srgbClr val="623296"/>
            </a:solidFill>
          </a:ln>
          <a:extLst>
            <a:ext uri="{909E8E84-426E-40DD-AFC4-6F175D3DCCD1}">
              <a14:hiddenFill xmlns:a14="http://schemas.microsoft.com/office/drawing/2010/main">
                <a:solidFill>
                  <a:srgbClr val="FFFFFF"/>
                </a:solidFill>
              </a14:hiddenFill>
            </a:ext>
          </a:extLst>
        </p:spPr>
      </p:pic>
      <p:pic>
        <p:nvPicPr>
          <p:cNvPr id="1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688" y="1772816"/>
            <a:ext cx="2974299" cy="2232248"/>
          </a:xfrm>
          <a:prstGeom prst="rect">
            <a:avLst/>
          </a:prstGeom>
          <a:noFill/>
          <a:ln w="38100">
            <a:solidFill>
              <a:srgbClr val="6232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3688" y="4287614"/>
            <a:ext cx="2974299" cy="2237730"/>
          </a:xfrm>
          <a:prstGeom prst="rect">
            <a:avLst/>
          </a:prstGeom>
          <a:noFill/>
          <a:ln w="38100">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44356" y="1772816"/>
            <a:ext cx="2975004" cy="2232248"/>
          </a:xfrm>
          <a:prstGeom prst="rect">
            <a:avLst/>
          </a:prstGeom>
          <a:noFill/>
          <a:ln w="38100">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3929058" y="118373"/>
            <a:ext cx="5143504" cy="646331"/>
          </a:xfrm>
          <a:prstGeom prst="rect">
            <a:avLst/>
          </a:prstGeom>
        </p:spPr>
        <p:txBody>
          <a:bodyPr wrap="square">
            <a:spAutoFit/>
          </a:bodyPr>
          <a:lstStyle/>
          <a:p>
            <a:pPr algn="r"/>
            <a:r>
              <a:rPr lang="ru-RU" altLang="ru-RU" b="1" dirty="0" smtClean="0">
                <a:solidFill>
                  <a:srgbClr val="623296"/>
                </a:solidFill>
                <a:latin typeface="Impact" panose="020B0806030902050204" pitchFamily="34" charset="0"/>
                <a:ea typeface="Microsoft YaHei Light" pitchFamily="34" charset="-122"/>
              </a:rPr>
              <a:t>Национальный проект «Образование» Ф</a:t>
            </a:r>
            <a:r>
              <a:rPr lang="ru-RU" b="1" dirty="0" smtClean="0">
                <a:solidFill>
                  <a:srgbClr val="623296"/>
                </a:solidFill>
                <a:latin typeface="Impact" panose="020B0806030902050204" pitchFamily="34" charset="0"/>
              </a:rPr>
              <a:t>едеральный проект «Социальная активность</a:t>
            </a:r>
            <a:r>
              <a:rPr lang="ru-RU" dirty="0" smtClean="0">
                <a:solidFill>
                  <a:srgbClr val="623296"/>
                </a:solidFill>
                <a:latin typeface="Impact" panose="020B0806030902050204" pitchFamily="34" charset="0"/>
              </a:rPr>
              <a:t>» </a:t>
            </a:r>
            <a:endParaRPr lang="ru-RU" dirty="0">
              <a:solidFill>
                <a:srgbClr val="623296"/>
              </a:solidFill>
              <a:latin typeface="Impact" panose="020B0806030902050204" pitchFamily="34" charset="0"/>
            </a:endParaRPr>
          </a:p>
        </p:txBody>
      </p:sp>
    </p:spTree>
    <p:extLst>
      <p:ext uri="{BB962C8B-B14F-4D97-AF65-F5344CB8AC3E}">
        <p14:creationId xmlns:p14="http://schemas.microsoft.com/office/powerpoint/2010/main" val="1560039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259632" y="866792"/>
            <a:ext cx="7677134" cy="1015663"/>
          </a:xfrm>
          <a:prstGeom prst="rect">
            <a:avLst/>
          </a:prstGeom>
        </p:spPr>
        <p:txBody>
          <a:bodyPr wrap="square">
            <a:spAutoFit/>
          </a:bodyPr>
          <a:lstStyle/>
          <a:p>
            <a:pPr algn="ctr">
              <a:defRPr/>
            </a:pPr>
            <a:r>
              <a:rPr lang="ru-RU" sz="2000" dirty="0" smtClean="0">
                <a:solidFill>
                  <a:srgbClr val="623296"/>
                </a:solidFill>
                <a:latin typeface="Impact" pitchFamily="34" charset="0"/>
                <a:ea typeface="Microsoft YaHei Light" pitchFamily="34" charset="-122"/>
              </a:rPr>
              <a:t>ТОРЖЕСТВЕННЫЙ ПРИЕМ  ВИЦЕ-ГУБЕРНАТОРА </a:t>
            </a:r>
          </a:p>
          <a:p>
            <a:pPr algn="ctr">
              <a:defRPr/>
            </a:pPr>
            <a:r>
              <a:rPr lang="ru-RU" sz="2000" dirty="0" smtClean="0">
                <a:solidFill>
                  <a:srgbClr val="623296"/>
                </a:solidFill>
                <a:latin typeface="Impact" pitchFamily="34" charset="0"/>
                <a:ea typeface="Microsoft YaHei Light" pitchFamily="34" charset="-122"/>
              </a:rPr>
              <a:t>СВЕРДЛОВСКОЙ ОБЛАСТИ С.Ю.БИДОНЬКО УЧАСТНИКОВ ЛИКВИДАЦИИ ПОСЛЕДСТВИЙ ПОЖАРОВ  НА ТЕРРИТОРИИ ЗАБАЙКАЛЬСКОГО КРАЯ</a:t>
            </a:r>
            <a:endParaRPr lang="ru-RU" sz="2000" dirty="0">
              <a:solidFill>
                <a:srgbClr val="623296"/>
              </a:solidFill>
              <a:latin typeface="Impact" pitchFamily="34" charset="0"/>
              <a:ea typeface="Microsoft YaHei Light" pitchFamily="34" charset="-122"/>
            </a:endParaRPr>
          </a:p>
        </p:txBody>
      </p:sp>
      <p:pic>
        <p:nvPicPr>
          <p:cNvPr id="6" name="Picture 6" descr="C:\Users\ВСКС 1\Desktop\АНО\презентация\фото\t1YQzk5wmF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9632" y="3212976"/>
            <a:ext cx="2395145" cy="1944216"/>
          </a:xfrm>
          <a:prstGeom prst="rect">
            <a:avLst/>
          </a:prstGeom>
          <a:noFill/>
          <a:ln w="38100">
            <a:solidFill>
              <a:srgbClr val="623296"/>
            </a:solidFill>
            <a:miter lim="800000"/>
            <a:headEnd/>
            <a:tailEnd/>
          </a:ln>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1065648" y="1988840"/>
            <a:ext cx="7898840" cy="1077218"/>
          </a:xfrm>
          <a:prstGeom prst="rect">
            <a:avLst/>
          </a:prstGeom>
        </p:spPr>
        <p:txBody>
          <a:bodyPr wrap="square">
            <a:spAutoFit/>
          </a:bodyPr>
          <a:lstStyle/>
          <a:p>
            <a:r>
              <a:rPr kumimoji="0" lang="ru-RU" altLang="ru-RU" sz="1600" b="1" dirty="0" smtClean="0">
                <a:latin typeface="Arial" panose="020B0604020202020204" pitchFamily="34" charset="0"/>
                <a:cs typeface="Arial" panose="020B0604020202020204" pitchFamily="34" charset="0"/>
              </a:rPr>
              <a:t>По итогам встречи добровольцев Ресурсного центра с Вице-Губернатором Свердловской области С.Ю. </a:t>
            </a:r>
            <a:r>
              <a:rPr kumimoji="0" lang="ru-RU" altLang="ru-RU" sz="1600" b="1" dirty="0" err="1" smtClean="0">
                <a:latin typeface="Arial" panose="020B0604020202020204" pitchFamily="34" charset="0"/>
                <a:cs typeface="Arial" panose="020B0604020202020204" pitchFamily="34" charset="0"/>
              </a:rPr>
              <a:t>Бидонько</a:t>
            </a:r>
            <a:r>
              <a:rPr kumimoji="0" lang="ru-RU" altLang="ru-RU" sz="1600" b="1" dirty="0" smtClean="0">
                <a:latin typeface="Arial" panose="020B0604020202020204" pitchFamily="34" charset="0"/>
                <a:cs typeface="Arial" panose="020B0604020202020204" pitchFamily="34" charset="0"/>
              </a:rPr>
              <a:t>, за высокие показатели деятельности добровольцев было подарено плавательное средство Катер «Беркут – М серии»</a:t>
            </a:r>
            <a:endParaRPr kumimoji="0" lang="ru-RU" altLang="ru-RU" sz="1600" b="1" dirty="0">
              <a:latin typeface="Arial" panose="020B0604020202020204" pitchFamily="34" charset="0"/>
              <a:cs typeface="Arial" panose="020B0604020202020204" pitchFamily="34" charset="0"/>
            </a:endParaRPr>
          </a:p>
        </p:txBody>
      </p:sp>
      <p:pic>
        <p:nvPicPr>
          <p:cNvPr id="9" name="Picture 3" descr="C:\Users\ВСКС 1\Desktop\АНО\презентация\фото\attachment.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6223" y="3212976"/>
            <a:ext cx="3844249" cy="3380203"/>
          </a:xfrm>
          <a:prstGeom prst="rect">
            <a:avLst/>
          </a:prstGeom>
          <a:noFill/>
          <a:ln w="38100">
            <a:solidFill>
              <a:srgbClr val="623296"/>
            </a:solidFill>
            <a:miter lim="800000"/>
            <a:headEnd/>
            <a:tailEnd/>
          </a:ln>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3929058" y="118373"/>
            <a:ext cx="5143504" cy="646331"/>
          </a:xfrm>
          <a:prstGeom prst="rect">
            <a:avLst/>
          </a:prstGeom>
        </p:spPr>
        <p:txBody>
          <a:bodyPr wrap="square">
            <a:spAutoFit/>
          </a:bodyPr>
          <a:lstStyle/>
          <a:p>
            <a:pPr algn="r"/>
            <a:r>
              <a:rPr lang="ru-RU" altLang="ru-RU" b="1" dirty="0" smtClean="0">
                <a:solidFill>
                  <a:srgbClr val="623296"/>
                </a:solidFill>
                <a:latin typeface="Impact" panose="020B0806030902050204" pitchFamily="34" charset="0"/>
                <a:ea typeface="Microsoft YaHei Light" pitchFamily="34" charset="-122"/>
              </a:rPr>
              <a:t>Национальный проект «Образование» Ф</a:t>
            </a:r>
            <a:r>
              <a:rPr lang="ru-RU" b="1" dirty="0" smtClean="0">
                <a:solidFill>
                  <a:srgbClr val="623296"/>
                </a:solidFill>
                <a:latin typeface="Impact" panose="020B0806030902050204" pitchFamily="34" charset="0"/>
              </a:rPr>
              <a:t>едеральный проект «Социальная активность</a:t>
            </a:r>
            <a:r>
              <a:rPr lang="ru-RU" dirty="0" smtClean="0">
                <a:solidFill>
                  <a:srgbClr val="623296"/>
                </a:solidFill>
                <a:latin typeface="Impact" panose="020B0806030902050204" pitchFamily="34" charset="0"/>
              </a:rPr>
              <a:t>» </a:t>
            </a:r>
            <a:endParaRPr lang="ru-RU" dirty="0">
              <a:solidFill>
                <a:srgbClr val="623296"/>
              </a:solidFill>
              <a:latin typeface="Impact" panose="020B0806030902050204" pitchFamily="34" charset="0"/>
            </a:endParaRPr>
          </a:p>
        </p:txBody>
      </p:sp>
      <p:pic>
        <p:nvPicPr>
          <p:cNvPr id="5" name="Picture 3" descr="C:\Users\ВСКС 1\Desktop\АНО\презентация\фото\mDtcSHQzZs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51720" y="4653136"/>
            <a:ext cx="2682238" cy="1940043"/>
          </a:xfrm>
          <a:prstGeom prst="rect">
            <a:avLst/>
          </a:prstGeom>
          <a:noFill/>
          <a:ln w="38100">
            <a:solidFill>
              <a:srgbClr val="C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69345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1680" y="1760057"/>
            <a:ext cx="3142782" cy="2088232"/>
          </a:xfrm>
          <a:prstGeom prst="rect">
            <a:avLst/>
          </a:prstGeom>
          <a:noFill/>
          <a:ln w="38100">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287354" y="848906"/>
            <a:ext cx="7677134" cy="707886"/>
          </a:xfrm>
          <a:prstGeom prst="rect">
            <a:avLst/>
          </a:prstGeom>
        </p:spPr>
        <p:txBody>
          <a:bodyPr wrap="square">
            <a:spAutoFit/>
          </a:bodyPr>
          <a:lstStyle/>
          <a:p>
            <a:pPr algn="ctr">
              <a:defRPr/>
            </a:pPr>
            <a:r>
              <a:rPr lang="ru-RU" sz="2000" dirty="0">
                <a:solidFill>
                  <a:srgbClr val="623296"/>
                </a:solidFill>
                <a:latin typeface="Impact" pitchFamily="34" charset="0"/>
                <a:ea typeface="Microsoft YaHei Light" pitchFamily="34" charset="-122"/>
              </a:rPr>
              <a:t>УЧАСТИЕ В ЛИКВИДАЦИЯ ПОСЛЕДСТВИЙ ЧС И ПОМОЩИ НАСЕЛЕНИЮ ПОСТРАДАВШИХ ТЕРРИТОРИЙ </a:t>
            </a:r>
            <a:r>
              <a:rPr lang="ru-RU" sz="2000" dirty="0" smtClean="0">
                <a:solidFill>
                  <a:srgbClr val="623296"/>
                </a:solidFill>
                <a:latin typeface="Impact" pitchFamily="34" charset="0"/>
                <a:ea typeface="Microsoft YaHei Light" pitchFamily="34" charset="-122"/>
              </a:rPr>
              <a:t>ИРКУТСКОЙ ОБЛАСТИ, ИЮНЬ-ИЮЛЬ 2019</a:t>
            </a:r>
            <a:endParaRPr lang="ru-RU" sz="2000" dirty="0">
              <a:solidFill>
                <a:srgbClr val="623296"/>
              </a:solidFill>
              <a:latin typeface="Impact" pitchFamily="34" charset="0"/>
              <a:ea typeface="Microsoft YaHei Light" pitchFamily="34" charset="-122"/>
            </a:endParaRPr>
          </a:p>
        </p:txBody>
      </p:sp>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691680" y="4168257"/>
            <a:ext cx="3142782" cy="2357087"/>
          </a:xfrm>
          <a:prstGeom prst="rect">
            <a:avLst/>
          </a:prstGeom>
          <a:noFill/>
          <a:ln w="38100">
            <a:solidFill>
              <a:srgbClr val="6232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73782" y="1760057"/>
            <a:ext cx="3144630" cy="2088232"/>
          </a:xfrm>
          <a:prstGeom prst="rect">
            <a:avLst/>
          </a:prstGeom>
          <a:noFill/>
          <a:ln w="38100">
            <a:solidFill>
              <a:srgbClr val="6232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7660" t="13442" r="15928" b="8424"/>
          <a:stretch/>
        </p:blipFill>
        <p:spPr bwMode="auto">
          <a:xfrm>
            <a:off x="5373782" y="4168256"/>
            <a:ext cx="3144630" cy="2357087"/>
          </a:xfrm>
          <a:prstGeom prst="rect">
            <a:avLst/>
          </a:prstGeom>
          <a:noFill/>
          <a:ln w="38100">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3929058" y="118373"/>
            <a:ext cx="5143504" cy="646331"/>
          </a:xfrm>
          <a:prstGeom prst="rect">
            <a:avLst/>
          </a:prstGeom>
        </p:spPr>
        <p:txBody>
          <a:bodyPr wrap="square">
            <a:spAutoFit/>
          </a:bodyPr>
          <a:lstStyle/>
          <a:p>
            <a:pPr algn="r"/>
            <a:r>
              <a:rPr lang="ru-RU" altLang="ru-RU" b="1" dirty="0" smtClean="0">
                <a:solidFill>
                  <a:srgbClr val="623296"/>
                </a:solidFill>
                <a:latin typeface="Impact" panose="020B0806030902050204" pitchFamily="34" charset="0"/>
                <a:ea typeface="Microsoft YaHei Light" pitchFamily="34" charset="-122"/>
              </a:rPr>
              <a:t>Национальный проект «Образование» Ф</a:t>
            </a:r>
            <a:r>
              <a:rPr lang="ru-RU" b="1" dirty="0" smtClean="0">
                <a:solidFill>
                  <a:srgbClr val="623296"/>
                </a:solidFill>
                <a:latin typeface="Impact" panose="020B0806030902050204" pitchFamily="34" charset="0"/>
              </a:rPr>
              <a:t>едеральный проект «Социальная активность</a:t>
            </a:r>
            <a:r>
              <a:rPr lang="ru-RU" dirty="0" smtClean="0">
                <a:solidFill>
                  <a:srgbClr val="623296"/>
                </a:solidFill>
                <a:latin typeface="Impact" panose="020B0806030902050204" pitchFamily="34" charset="0"/>
              </a:rPr>
              <a:t>» </a:t>
            </a:r>
            <a:endParaRPr lang="ru-RU" dirty="0">
              <a:solidFill>
                <a:srgbClr val="623296"/>
              </a:solidFill>
              <a:latin typeface="Impact" panose="020B0806030902050204" pitchFamily="34" charset="0"/>
            </a:endParaRPr>
          </a:p>
        </p:txBody>
      </p:sp>
    </p:spTree>
    <p:extLst>
      <p:ext uri="{BB962C8B-B14F-4D97-AF65-F5344CB8AC3E}">
        <p14:creationId xmlns:p14="http://schemas.microsoft.com/office/powerpoint/2010/main" val="26164596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87354" y="920914"/>
            <a:ext cx="7677134" cy="707886"/>
          </a:xfrm>
          <a:prstGeom prst="rect">
            <a:avLst/>
          </a:prstGeom>
        </p:spPr>
        <p:txBody>
          <a:bodyPr wrap="square">
            <a:spAutoFit/>
          </a:bodyPr>
          <a:lstStyle/>
          <a:p>
            <a:pPr algn="ctr">
              <a:defRPr/>
            </a:pPr>
            <a:r>
              <a:rPr lang="ru-RU" sz="2000" dirty="0">
                <a:solidFill>
                  <a:srgbClr val="623296"/>
                </a:solidFill>
                <a:latin typeface="Impact" pitchFamily="34" charset="0"/>
                <a:ea typeface="Microsoft YaHei Light" pitchFamily="34" charset="-122"/>
              </a:rPr>
              <a:t>УЧАСТИЕ В ЛИКВИДАЦИЯ ПОСЛЕДСТВИЙ ЧС И ПОМОЩИ НАСЕЛЕНИЮ ПОСТРАДАВШИХ ТЕРРИТОРИЙ </a:t>
            </a:r>
            <a:r>
              <a:rPr lang="ru-RU" sz="2000" dirty="0" smtClean="0">
                <a:solidFill>
                  <a:srgbClr val="623296"/>
                </a:solidFill>
                <a:latin typeface="Impact" pitchFamily="34" charset="0"/>
                <a:ea typeface="Microsoft YaHei Light" pitchFamily="34" charset="-122"/>
              </a:rPr>
              <a:t>КРАСНОЯРСКОГО КРАЯ, АВГУСТ 2019</a:t>
            </a:r>
            <a:endParaRPr lang="ru-RU" sz="2000" dirty="0">
              <a:solidFill>
                <a:srgbClr val="623296"/>
              </a:solidFill>
              <a:latin typeface="Impact" pitchFamily="34" charset="0"/>
              <a:ea typeface="Microsoft YaHei Light" pitchFamily="34" charset="-122"/>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79912" y="1904984"/>
            <a:ext cx="2494297" cy="1987130"/>
          </a:xfrm>
          <a:prstGeom prst="rect">
            <a:avLst/>
          </a:prstGeom>
          <a:noFill/>
          <a:ln w="38100">
            <a:solidFill>
              <a:srgbClr val="6232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4609" y="4077072"/>
            <a:ext cx="3655613" cy="2405716"/>
          </a:xfrm>
          <a:prstGeom prst="rect">
            <a:avLst/>
          </a:prstGeom>
          <a:noFill/>
          <a:ln w="38100">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7060" y="4077825"/>
            <a:ext cx="3879707" cy="2405716"/>
          </a:xfrm>
          <a:prstGeom prst="rect">
            <a:avLst/>
          </a:prstGeom>
          <a:noFill/>
          <a:ln w="38100">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355" t="-815" r="4094" b="6892"/>
          <a:stretch/>
        </p:blipFill>
        <p:spPr bwMode="auto">
          <a:xfrm>
            <a:off x="6444208" y="1903663"/>
            <a:ext cx="2462559" cy="1987130"/>
          </a:xfrm>
          <a:prstGeom prst="rect">
            <a:avLst/>
          </a:prstGeom>
          <a:noFill/>
          <a:ln w="38100">
            <a:solidFill>
              <a:srgbClr val="6232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4609" y="1903329"/>
            <a:ext cx="2421286" cy="1982776"/>
          </a:xfrm>
          <a:prstGeom prst="rect">
            <a:avLst/>
          </a:prstGeom>
          <a:noFill/>
          <a:ln w="38100">
            <a:solidFill>
              <a:srgbClr val="6232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угольник 8"/>
          <p:cNvSpPr/>
          <p:nvPr/>
        </p:nvSpPr>
        <p:spPr>
          <a:xfrm>
            <a:off x="3929058" y="118373"/>
            <a:ext cx="5143504" cy="646331"/>
          </a:xfrm>
          <a:prstGeom prst="rect">
            <a:avLst/>
          </a:prstGeom>
        </p:spPr>
        <p:txBody>
          <a:bodyPr wrap="square">
            <a:spAutoFit/>
          </a:bodyPr>
          <a:lstStyle/>
          <a:p>
            <a:pPr algn="r"/>
            <a:r>
              <a:rPr lang="ru-RU" altLang="ru-RU" b="1" dirty="0" smtClean="0">
                <a:solidFill>
                  <a:srgbClr val="623296"/>
                </a:solidFill>
                <a:latin typeface="Impact" panose="020B0806030902050204" pitchFamily="34" charset="0"/>
                <a:ea typeface="Microsoft YaHei Light" pitchFamily="34" charset="-122"/>
              </a:rPr>
              <a:t>Национальный проект «Образование» Ф</a:t>
            </a:r>
            <a:r>
              <a:rPr lang="ru-RU" b="1" dirty="0" smtClean="0">
                <a:solidFill>
                  <a:srgbClr val="623296"/>
                </a:solidFill>
                <a:latin typeface="Impact" panose="020B0806030902050204" pitchFamily="34" charset="0"/>
              </a:rPr>
              <a:t>едеральный проект «Социальная активность</a:t>
            </a:r>
            <a:r>
              <a:rPr lang="ru-RU" dirty="0" smtClean="0">
                <a:solidFill>
                  <a:srgbClr val="623296"/>
                </a:solidFill>
                <a:latin typeface="Impact" panose="020B0806030902050204" pitchFamily="34" charset="0"/>
              </a:rPr>
              <a:t>» </a:t>
            </a:r>
            <a:endParaRPr lang="ru-RU" dirty="0">
              <a:solidFill>
                <a:srgbClr val="623296"/>
              </a:solidFill>
              <a:latin typeface="Impact" panose="020B0806030902050204" pitchFamily="34" charset="0"/>
            </a:endParaRPr>
          </a:p>
        </p:txBody>
      </p:sp>
    </p:spTree>
    <p:extLst>
      <p:ext uri="{BB962C8B-B14F-4D97-AF65-F5344CB8AC3E}">
        <p14:creationId xmlns:p14="http://schemas.microsoft.com/office/powerpoint/2010/main" val="18662785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9632" y="980728"/>
            <a:ext cx="7725544" cy="792088"/>
          </a:xfrm>
        </p:spPr>
        <p:txBody>
          <a:bodyPr>
            <a:normAutofit/>
          </a:bodyPr>
          <a:lstStyle/>
          <a:p>
            <a:r>
              <a:rPr lang="ru-RU" dirty="0" smtClean="0">
                <a:solidFill>
                  <a:srgbClr val="623296"/>
                </a:solidFill>
                <a:latin typeface="Impact" panose="020B0806030902050204" pitchFamily="34" charset="0"/>
              </a:rPr>
              <a:t>ЦЕНТРСПАС - УРАЛ</a:t>
            </a:r>
            <a:endParaRPr lang="ru-RU" dirty="0">
              <a:solidFill>
                <a:srgbClr val="623296"/>
              </a:solidFill>
              <a:latin typeface="Impact" panose="020B0806030902050204" pitchFamily="34" charset="0"/>
            </a:endParaRPr>
          </a:p>
        </p:txBody>
      </p:sp>
      <p:sp>
        <p:nvSpPr>
          <p:cNvPr id="4" name="Прямоугольник 3"/>
          <p:cNvSpPr/>
          <p:nvPr/>
        </p:nvSpPr>
        <p:spPr>
          <a:xfrm>
            <a:off x="3929058" y="118373"/>
            <a:ext cx="5143504" cy="646331"/>
          </a:xfrm>
          <a:prstGeom prst="rect">
            <a:avLst/>
          </a:prstGeom>
        </p:spPr>
        <p:txBody>
          <a:bodyPr wrap="square">
            <a:spAutoFit/>
          </a:bodyPr>
          <a:lstStyle/>
          <a:p>
            <a:pPr algn="r"/>
            <a:r>
              <a:rPr lang="ru-RU" altLang="ru-RU" b="1" dirty="0" smtClean="0">
                <a:solidFill>
                  <a:srgbClr val="623296"/>
                </a:solidFill>
                <a:latin typeface="Impact" panose="020B0806030902050204" pitchFamily="34" charset="0"/>
                <a:ea typeface="Microsoft YaHei Light" pitchFamily="34" charset="-122"/>
              </a:rPr>
              <a:t>Национальный проект «Образование» Ф</a:t>
            </a:r>
            <a:r>
              <a:rPr lang="ru-RU" b="1" dirty="0" smtClean="0">
                <a:solidFill>
                  <a:srgbClr val="623296"/>
                </a:solidFill>
                <a:latin typeface="Impact" panose="020B0806030902050204" pitchFamily="34" charset="0"/>
              </a:rPr>
              <a:t>едеральный проект «Социальная активность</a:t>
            </a:r>
            <a:r>
              <a:rPr lang="ru-RU" dirty="0" smtClean="0">
                <a:solidFill>
                  <a:srgbClr val="623296"/>
                </a:solidFill>
                <a:latin typeface="Impact" panose="020B0806030902050204" pitchFamily="34" charset="0"/>
              </a:rPr>
              <a:t>» </a:t>
            </a:r>
            <a:endParaRPr lang="ru-RU" dirty="0">
              <a:solidFill>
                <a:srgbClr val="623296"/>
              </a:solidFill>
              <a:latin typeface="Impact" panose="020B0806030902050204" pitchFamily="34" charset="0"/>
            </a:endParaRPr>
          </a:p>
        </p:txBody>
      </p:sp>
      <p:pic>
        <p:nvPicPr>
          <p:cNvPr id="5" name="Picture 5" descr="C:\Users\ВСКС 1\Desktop\АНО\презентация\фото\BQVCDcOpOy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648" y="1916831"/>
            <a:ext cx="2469356" cy="2199357"/>
          </a:xfrm>
          <a:prstGeom prst="rect">
            <a:avLst/>
          </a:prstGeom>
          <a:noFill/>
          <a:ln w="38100">
            <a:solidFill>
              <a:srgbClr val="623296"/>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descr="F:\Фото  для презентации\oI3e9fEXpT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08022" y="4363526"/>
            <a:ext cx="2260820" cy="2090399"/>
          </a:xfrm>
          <a:prstGeom prst="rect">
            <a:avLst/>
          </a:prstGeom>
          <a:noFill/>
          <a:ln w="38100">
            <a:solidFill>
              <a:srgbClr val="623296"/>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802" r="20449" b="3451"/>
          <a:stretch/>
        </p:blipFill>
        <p:spPr bwMode="auto">
          <a:xfrm>
            <a:off x="4008022" y="1916832"/>
            <a:ext cx="2260820" cy="2199357"/>
          </a:xfrm>
          <a:prstGeom prst="rect">
            <a:avLst/>
          </a:prstGeom>
          <a:noFill/>
          <a:ln w="38100">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descr="C:\Users\ВСКС 1\Desktop\АНО\презентация\фото\CtVOPkrv9Gg.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44208" y="1916832"/>
            <a:ext cx="2466975" cy="2199357"/>
          </a:xfrm>
          <a:prstGeom prst="rect">
            <a:avLst/>
          </a:prstGeom>
          <a:noFill/>
          <a:ln w="38100">
            <a:solidFill>
              <a:srgbClr val="623296"/>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6" descr="F:\Фото  для презентации\nRUgT-FKJuI.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70532" y="4363526"/>
            <a:ext cx="2502472" cy="2090399"/>
          </a:xfrm>
          <a:prstGeom prst="rect">
            <a:avLst/>
          </a:prstGeom>
          <a:noFill/>
          <a:ln w="38100">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4" descr="F:\Фото  для презентации\Стажировка ЦСО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44208" y="4365104"/>
            <a:ext cx="2466975" cy="2088821"/>
          </a:xfrm>
          <a:prstGeom prst="rect">
            <a:avLst/>
          </a:prstGeom>
          <a:noFill/>
          <a:ln w="38100">
            <a:solidFill>
              <a:srgbClr val="C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79221\Desktop\Работа\ВСКС\7XwxonEotL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260648"/>
            <a:ext cx="7632848" cy="633670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4"/>
          <a:srcRect l="51064" t="39716" r="9574" b="18676"/>
          <a:stretch>
            <a:fillRect/>
          </a:stretch>
        </p:blipFill>
        <p:spPr bwMode="auto">
          <a:xfrm>
            <a:off x="1428728" y="3571876"/>
            <a:ext cx="5072098" cy="2932820"/>
          </a:xfrm>
          <a:prstGeom prst="rect">
            <a:avLst/>
          </a:prstGeom>
          <a:noFill/>
          <a:ln w="9525">
            <a:noFill/>
            <a:miter lim="800000"/>
            <a:headEnd/>
            <a:tailEnd/>
          </a:ln>
          <a:effectLst/>
        </p:spPr>
      </p:pic>
    </p:spTree>
    <p:extLst>
      <p:ext uri="{BB962C8B-B14F-4D97-AF65-F5344CB8AC3E}">
        <p14:creationId xmlns:p14="http://schemas.microsoft.com/office/powerpoint/2010/main" val="30951720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822124" y="3647827"/>
            <a:ext cx="5286380" cy="2949525"/>
          </a:xfrm>
          <a:prstGeom prst="rect">
            <a:avLst/>
          </a:prstGeom>
        </p:spPr>
        <p:txBody>
          <a:bodyPr wrap="square">
            <a:spAutoFit/>
          </a:bodyPr>
          <a:lstStyle/>
          <a:p>
            <a:pPr marL="0" lvl="1">
              <a:lnSpc>
                <a:spcPct val="150000"/>
              </a:lnSpc>
              <a:spcBef>
                <a:spcPts val="500"/>
              </a:spcBef>
              <a:buClr>
                <a:srgbClr val="0070C0"/>
              </a:buClr>
              <a:buSzPct val="130000"/>
            </a:pPr>
            <a:r>
              <a:rPr lang="ru-RU" altLang="ru-RU" b="1" dirty="0" smtClean="0">
                <a:latin typeface="Arial" panose="020B0604020202020204" pitchFamily="34" charset="0"/>
                <a:ea typeface="Microsoft YaHei Light" pitchFamily="34" charset="-122"/>
                <a:cs typeface="Arial" panose="020B0604020202020204" pitchFamily="34" charset="0"/>
              </a:rPr>
              <a:t>ЦЕЛЬ</a:t>
            </a:r>
            <a:r>
              <a:rPr kumimoji="0" lang="ru-RU" altLang="ru-RU" b="1" dirty="0" smtClean="0">
                <a:latin typeface="Arial" panose="020B0604020202020204" pitchFamily="34" charset="0"/>
                <a:ea typeface="Microsoft YaHei Light" pitchFamily="34" charset="-122"/>
                <a:cs typeface="Arial" panose="020B0604020202020204" pitchFamily="34" charset="0"/>
              </a:rPr>
              <a:t>: создание условий для организации и осуществления комплекса мероприятий, направленных на поддержку и развитие добровольческого движения в сфере культуры безопасности, предупреждение чрезвычайных ситуаций и ликвидаций последствий стихийных бедствий</a:t>
            </a:r>
            <a:endParaRPr kumimoji="0" lang="ru-RU" altLang="ru-RU" b="1" dirty="0">
              <a:latin typeface="Arial" panose="020B0604020202020204" pitchFamily="34" charset="0"/>
              <a:ea typeface="Microsoft YaHei Light" pitchFamily="34" charset="-122"/>
              <a:cs typeface="Arial" panose="020B0604020202020204" pitchFamily="34" charset="0"/>
            </a:endParaRPr>
          </a:p>
        </p:txBody>
      </p:sp>
      <p:pic>
        <p:nvPicPr>
          <p:cNvPr id="5" name="Picture 7" descr="F:\Фото  для презентации\xwE-NU16im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4942" y="1073143"/>
            <a:ext cx="3143272" cy="2355857"/>
          </a:xfrm>
          <a:prstGeom prst="rect">
            <a:avLst/>
          </a:prstGeom>
          <a:noFill/>
          <a:ln w="38100">
            <a:solidFill>
              <a:srgbClr val="623296"/>
            </a:solidFill>
            <a:miter lim="800000"/>
            <a:headEnd/>
            <a:tailEnd/>
          </a:ln>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1221177" y="1196752"/>
            <a:ext cx="3721046" cy="1477328"/>
          </a:xfrm>
          <a:prstGeom prst="rect">
            <a:avLst/>
          </a:prstGeom>
        </p:spPr>
        <p:txBody>
          <a:bodyPr wrap="square">
            <a:spAutoFit/>
          </a:bodyPr>
          <a:lstStyle/>
          <a:p>
            <a:pPr marL="0" lvl="1">
              <a:buClr>
                <a:srgbClr val="0070C0"/>
              </a:buClr>
              <a:buSzPct val="130000"/>
            </a:pPr>
            <a:r>
              <a:rPr lang="ru-RU" altLang="ru-RU" b="1" dirty="0" smtClean="0">
                <a:solidFill>
                  <a:srgbClr val="C00000"/>
                </a:solidFill>
                <a:latin typeface="Arial" panose="020B0604020202020204" pitchFamily="34" charset="0"/>
                <a:ea typeface="Microsoft YaHei Light" pitchFamily="34" charset="-122"/>
                <a:cs typeface="Arial" panose="020B0604020202020204" pitchFamily="34" charset="0"/>
              </a:rPr>
              <a:t>АНО </a:t>
            </a:r>
            <a:r>
              <a:rPr kumimoji="0" lang="ru-RU" altLang="ru-RU" b="1" dirty="0" smtClean="0">
                <a:solidFill>
                  <a:srgbClr val="C00000"/>
                </a:solidFill>
                <a:latin typeface="Arial" panose="020B0604020202020204" pitchFamily="34" charset="0"/>
                <a:ea typeface="Microsoft YaHei Light" pitchFamily="34" charset="-122"/>
                <a:cs typeface="Arial" panose="020B0604020202020204" pitchFamily="34" charset="0"/>
              </a:rPr>
              <a:t>«Ресурсный центр по поддержке добровольчества в сфере культуры безопасности и ликвидации последствий стихийных бедствий»</a:t>
            </a:r>
            <a:endParaRPr kumimoji="0" lang="ru-RU" altLang="ru-RU" b="1" dirty="0">
              <a:solidFill>
                <a:srgbClr val="C00000"/>
              </a:solidFill>
              <a:latin typeface="Arial" panose="020B0604020202020204" pitchFamily="34" charset="0"/>
              <a:ea typeface="Microsoft YaHei Light" pitchFamily="34" charset="-122"/>
              <a:cs typeface="Arial" panose="020B0604020202020204" pitchFamily="34" charset="0"/>
            </a:endParaRPr>
          </a:p>
        </p:txBody>
      </p:sp>
      <p:pic>
        <p:nvPicPr>
          <p:cNvPr id="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2837261"/>
            <a:ext cx="2012968" cy="3040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Рисунок 7" descr="карты.jpg"/>
          <p:cNvPicPr>
            <a:picLocks noChangeAspect="1"/>
          </p:cNvPicPr>
          <p:nvPr/>
        </p:nvPicPr>
        <p:blipFill>
          <a:blip r:embed="rId5">
            <a:clrChange>
              <a:clrFrom>
                <a:srgbClr val="FFFFFE"/>
              </a:clrFrom>
              <a:clrTo>
                <a:srgbClr val="FFFFFE">
                  <a:alpha val="0"/>
                </a:srgbClr>
              </a:clrTo>
            </a:clrChange>
          </a:blip>
          <a:stretch>
            <a:fillRect/>
          </a:stretch>
        </p:blipFill>
        <p:spPr>
          <a:xfrm>
            <a:off x="2214546" y="4357694"/>
            <a:ext cx="1609381" cy="2084253"/>
          </a:xfrm>
          <a:prstGeom prst="rect">
            <a:avLst/>
          </a:prstGeom>
          <a:noFill/>
          <a:ln>
            <a:noFill/>
          </a:ln>
        </p:spPr>
      </p:pic>
      <p:sp>
        <p:nvSpPr>
          <p:cNvPr id="9" name="Прямоугольник 8"/>
          <p:cNvSpPr/>
          <p:nvPr/>
        </p:nvSpPr>
        <p:spPr>
          <a:xfrm>
            <a:off x="3929058" y="118373"/>
            <a:ext cx="5143504" cy="646331"/>
          </a:xfrm>
          <a:prstGeom prst="rect">
            <a:avLst/>
          </a:prstGeom>
        </p:spPr>
        <p:txBody>
          <a:bodyPr wrap="square">
            <a:spAutoFit/>
          </a:bodyPr>
          <a:lstStyle/>
          <a:p>
            <a:pPr algn="r"/>
            <a:r>
              <a:rPr lang="ru-RU" altLang="ru-RU" b="1" dirty="0" smtClean="0">
                <a:solidFill>
                  <a:srgbClr val="623296"/>
                </a:solidFill>
                <a:latin typeface="Impact" panose="020B0806030902050204" pitchFamily="34" charset="0"/>
                <a:ea typeface="Microsoft YaHei Light" pitchFamily="34" charset="-122"/>
              </a:rPr>
              <a:t>Национальный проект «Образование» Ф</a:t>
            </a:r>
            <a:r>
              <a:rPr lang="ru-RU" b="1" dirty="0" smtClean="0">
                <a:solidFill>
                  <a:srgbClr val="623296"/>
                </a:solidFill>
                <a:latin typeface="Impact" panose="020B0806030902050204" pitchFamily="34" charset="0"/>
              </a:rPr>
              <a:t>едеральный проект «Социальная активность</a:t>
            </a:r>
            <a:r>
              <a:rPr lang="ru-RU" dirty="0" smtClean="0">
                <a:solidFill>
                  <a:srgbClr val="623296"/>
                </a:solidFill>
                <a:latin typeface="Impact" panose="020B0806030902050204" pitchFamily="34" charset="0"/>
              </a:rPr>
              <a:t>» </a:t>
            </a:r>
            <a:endParaRPr lang="ru-RU" dirty="0">
              <a:solidFill>
                <a:srgbClr val="623296"/>
              </a:solidFill>
              <a:latin typeface="Impact" panose="020B0806030902050204" pitchFamily="34" charset="0"/>
            </a:endParaRPr>
          </a:p>
        </p:txBody>
      </p:sp>
    </p:spTree>
    <p:extLst>
      <p:ext uri="{BB962C8B-B14F-4D97-AF65-F5344CB8AC3E}">
        <p14:creationId xmlns:p14="http://schemas.microsoft.com/office/powerpoint/2010/main" val="27766880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9632" y="908720"/>
            <a:ext cx="7690204" cy="720080"/>
          </a:xfrm>
        </p:spPr>
        <p:txBody>
          <a:bodyPr>
            <a:normAutofit fontScale="90000"/>
          </a:bodyPr>
          <a:lstStyle/>
          <a:p>
            <a:r>
              <a:rPr lang="ru-RU" dirty="0" smtClean="0">
                <a:solidFill>
                  <a:srgbClr val="623296"/>
                </a:solidFill>
                <a:latin typeface="Impact" pitchFamily="34" charset="0"/>
                <a:ea typeface="Microsoft YaHei Light" pitchFamily="34" charset="-122"/>
              </a:rPr>
              <a:t>ПОМЕЩЕНИЯ РЕСУРСНОГО ЦЕНТРА</a:t>
            </a:r>
            <a:endParaRPr lang="ru-RU" dirty="0"/>
          </a:p>
        </p:txBody>
      </p:sp>
      <p:pic>
        <p:nvPicPr>
          <p:cNvPr id="3074" name="Picture 2" descr="C:\Users\79221\Desktop\Работа\ВСКС\1.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0272" y="4342583"/>
            <a:ext cx="1583065" cy="2110753"/>
          </a:xfrm>
          <a:prstGeom prst="rect">
            <a:avLst/>
          </a:prstGeom>
          <a:noFill/>
          <a:ln w="38100">
            <a:solidFill>
              <a:srgbClr val="C00000"/>
            </a:solidFill>
          </a:ln>
          <a:extLst>
            <a:ext uri="{909E8E84-426E-40DD-AFC4-6F175D3DCCD1}">
              <a14:hiddenFill xmlns:a14="http://schemas.microsoft.com/office/drawing/2010/main">
                <a:solidFill>
                  <a:srgbClr val="FFFFFF"/>
                </a:solidFill>
              </a14:hiddenFill>
            </a:ext>
          </a:extLst>
        </p:spPr>
      </p:pic>
      <p:pic>
        <p:nvPicPr>
          <p:cNvPr id="3075" name="Picture 3" descr="C:\Users\79221\Desktop\Работа\ВСКС\2.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0272" y="1772816"/>
            <a:ext cx="1584176" cy="2112235"/>
          </a:xfrm>
          <a:prstGeom prst="rect">
            <a:avLst/>
          </a:prstGeom>
          <a:noFill/>
          <a:ln w="38100">
            <a:solidFill>
              <a:srgbClr val="623296"/>
            </a:solidFill>
          </a:ln>
          <a:extLst>
            <a:ext uri="{909E8E84-426E-40DD-AFC4-6F175D3DCCD1}">
              <a14:hiddenFill xmlns:a14="http://schemas.microsoft.com/office/drawing/2010/main">
                <a:solidFill>
                  <a:srgbClr val="FFFFFF"/>
                </a:solidFill>
              </a14:hiddenFill>
            </a:ext>
          </a:extLst>
        </p:spPr>
      </p:pic>
      <p:pic>
        <p:nvPicPr>
          <p:cNvPr id="3076" name="Picture 4" descr="C:\Users\79221\Desktop\Работа\ВСКС\3.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88024" y="1772816"/>
            <a:ext cx="1584176" cy="2112235"/>
          </a:xfrm>
          <a:prstGeom prst="rect">
            <a:avLst/>
          </a:prstGeom>
          <a:noFill/>
          <a:ln w="38100">
            <a:solidFill>
              <a:srgbClr val="C00000"/>
            </a:solidFill>
          </a:ln>
          <a:extLst>
            <a:ext uri="{909E8E84-426E-40DD-AFC4-6F175D3DCCD1}">
              <a14:hiddenFill xmlns:a14="http://schemas.microsoft.com/office/drawing/2010/main">
                <a:solidFill>
                  <a:srgbClr val="FFFFFF"/>
                </a:solidFill>
              </a14:hiddenFill>
            </a:ext>
          </a:extLst>
        </p:spPr>
      </p:pic>
      <p:pic>
        <p:nvPicPr>
          <p:cNvPr id="3077" name="Picture 5" descr="C:\Users\79221\Desktop\Работа\ВСКС\4.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88024" y="4342583"/>
            <a:ext cx="1583065" cy="2110753"/>
          </a:xfrm>
          <a:prstGeom prst="rect">
            <a:avLst/>
          </a:prstGeom>
          <a:noFill/>
          <a:ln w="38100">
            <a:solidFill>
              <a:srgbClr val="623296"/>
            </a:solidFill>
          </a:ln>
          <a:extLst>
            <a:ext uri="{909E8E84-426E-40DD-AFC4-6F175D3DCCD1}">
              <a14:hiddenFill xmlns:a14="http://schemas.microsoft.com/office/drawing/2010/main">
                <a:solidFill>
                  <a:srgbClr val="FFFFFF"/>
                </a:solidFill>
              </a14:hiddenFill>
            </a:ext>
          </a:extLst>
        </p:spPr>
      </p:pic>
      <p:pic>
        <p:nvPicPr>
          <p:cNvPr id="3078" name="Picture 6" descr="C:\Users\79221\Desktop\Работа\ВСКС\5.jpe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97621" y="1772816"/>
            <a:ext cx="2808609" cy="2106457"/>
          </a:xfrm>
          <a:prstGeom prst="rect">
            <a:avLst/>
          </a:prstGeom>
          <a:noFill/>
          <a:ln w="38100">
            <a:solidFill>
              <a:srgbClr val="623296"/>
            </a:solidFill>
          </a:ln>
          <a:extLst>
            <a:ext uri="{909E8E84-426E-40DD-AFC4-6F175D3DCCD1}">
              <a14:hiddenFill xmlns:a14="http://schemas.microsoft.com/office/drawing/2010/main">
                <a:solidFill>
                  <a:srgbClr val="FFFFFF"/>
                </a:solidFill>
              </a14:hiddenFill>
            </a:ext>
          </a:extLst>
        </p:spPr>
      </p:pic>
      <p:pic>
        <p:nvPicPr>
          <p:cNvPr id="3079" name="Picture 7" descr="C:\Users\79221\Desktop\Работа\ВСКС\6.jpe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97621" y="4342583"/>
            <a:ext cx="2814339" cy="2110753"/>
          </a:xfrm>
          <a:prstGeom prst="rect">
            <a:avLst/>
          </a:prstGeom>
          <a:noFill/>
          <a:ln w="38100">
            <a:solidFill>
              <a:srgbClr val="C00000"/>
            </a:solidFill>
          </a:ln>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3929058" y="118373"/>
            <a:ext cx="5143504" cy="646331"/>
          </a:xfrm>
          <a:prstGeom prst="rect">
            <a:avLst/>
          </a:prstGeom>
        </p:spPr>
        <p:txBody>
          <a:bodyPr wrap="square">
            <a:spAutoFit/>
          </a:bodyPr>
          <a:lstStyle/>
          <a:p>
            <a:pPr algn="r"/>
            <a:r>
              <a:rPr lang="ru-RU" altLang="ru-RU" b="1" dirty="0" smtClean="0">
                <a:solidFill>
                  <a:srgbClr val="623296"/>
                </a:solidFill>
                <a:latin typeface="Impact" panose="020B0806030902050204" pitchFamily="34" charset="0"/>
                <a:ea typeface="Microsoft YaHei Light" pitchFamily="34" charset="-122"/>
              </a:rPr>
              <a:t>Национальный проект «Образование» Ф</a:t>
            </a:r>
            <a:r>
              <a:rPr lang="ru-RU" b="1" dirty="0" smtClean="0">
                <a:solidFill>
                  <a:srgbClr val="623296"/>
                </a:solidFill>
                <a:latin typeface="Impact" panose="020B0806030902050204" pitchFamily="34" charset="0"/>
              </a:rPr>
              <a:t>едеральный проект «Социальная активность</a:t>
            </a:r>
            <a:r>
              <a:rPr lang="ru-RU" dirty="0" smtClean="0">
                <a:solidFill>
                  <a:srgbClr val="623296"/>
                </a:solidFill>
                <a:latin typeface="Impact" panose="020B0806030902050204" pitchFamily="34" charset="0"/>
              </a:rPr>
              <a:t>» </a:t>
            </a:r>
            <a:endParaRPr lang="ru-RU" dirty="0">
              <a:solidFill>
                <a:srgbClr val="623296"/>
              </a:solidFill>
              <a:latin typeface="Impact" panose="020B0806030902050204" pitchFamily="34" charset="0"/>
            </a:endParaRPr>
          </a:p>
        </p:txBody>
      </p:sp>
    </p:spTree>
    <p:extLst>
      <p:ext uri="{BB962C8B-B14F-4D97-AF65-F5344CB8AC3E}">
        <p14:creationId xmlns:p14="http://schemas.microsoft.com/office/powerpoint/2010/main" val="15370706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33664" y="854760"/>
            <a:ext cx="7904800" cy="648072"/>
          </a:xfrm>
        </p:spPr>
        <p:txBody>
          <a:bodyPr>
            <a:normAutofit fontScale="90000"/>
          </a:bodyPr>
          <a:lstStyle/>
          <a:p>
            <a:r>
              <a:rPr lang="ru-RU" sz="3100" dirty="0" smtClean="0">
                <a:solidFill>
                  <a:srgbClr val="623296"/>
                </a:solidFill>
                <a:latin typeface="Impact" pitchFamily="34" charset="0"/>
                <a:ea typeface="Microsoft YaHei Light" pitchFamily="34" charset="-122"/>
              </a:rPr>
              <a:t>МАТЕРИАЛЬНО – ТЕХНИЧЕСКОЕ ОСНАЩЕНИЕ ЦЕНТРА </a:t>
            </a:r>
            <a:endParaRPr lang="ru-RU" dirty="0"/>
          </a:p>
        </p:txBody>
      </p:sp>
      <p:pic>
        <p:nvPicPr>
          <p:cNvPr id="2050" name="Picture 2" descr="C:\Users\79221\Desktop\Работа\ВСКС\WhatsApp Image 2019-11-13 at 16.50.28.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3810" y="4238099"/>
            <a:ext cx="3312368" cy="2431261"/>
          </a:xfrm>
          <a:prstGeom prst="rect">
            <a:avLst/>
          </a:prstGeom>
          <a:noFill/>
          <a:ln w="38100">
            <a:solidFill>
              <a:srgbClr val="C00000"/>
            </a:solidFill>
          </a:ln>
          <a:extLst>
            <a:ext uri="{909E8E84-426E-40DD-AFC4-6F175D3DCCD1}">
              <a14:hiddenFill xmlns:a14="http://schemas.microsoft.com/office/drawing/2010/main">
                <a:solidFill>
                  <a:srgbClr val="FFFFFF"/>
                </a:solidFill>
              </a14:hiddenFill>
            </a:ext>
          </a:extLst>
        </p:spPr>
      </p:pic>
      <p:pic>
        <p:nvPicPr>
          <p:cNvPr id="2051" name="Picture 3" descr="C:\Users\79221\Desktop\Работа\ВСКС\WhatsApp Image 2019-11-13 at 16.50.29.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8064" y="1556792"/>
            <a:ext cx="3600400" cy="2472006"/>
          </a:xfrm>
          <a:prstGeom prst="rect">
            <a:avLst/>
          </a:prstGeom>
          <a:noFill/>
          <a:ln w="38100">
            <a:solidFill>
              <a:srgbClr val="C00000"/>
            </a:solidFill>
          </a:ln>
          <a:extLst>
            <a:ext uri="{909E8E84-426E-40DD-AFC4-6F175D3DCCD1}">
              <a14:hiddenFill xmlns:a14="http://schemas.microsoft.com/office/drawing/2010/main">
                <a:solidFill>
                  <a:srgbClr val="FFFFFF"/>
                </a:solidFill>
              </a14:hiddenFill>
            </a:ext>
          </a:extLst>
        </p:spPr>
      </p:pic>
      <p:pic>
        <p:nvPicPr>
          <p:cNvPr id="2053" name="Picture 5" descr="C:\Users\79221\Desktop\Работа\ВСКС\WhatsApp Image 2019-11-13 at 16.50.30.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065" y="4243168"/>
            <a:ext cx="3600400" cy="2426192"/>
          </a:xfrm>
          <a:prstGeom prst="rect">
            <a:avLst/>
          </a:prstGeom>
          <a:noFill/>
          <a:ln w="38100">
            <a:solidFill>
              <a:srgbClr val="623296"/>
            </a:solidFill>
          </a:ln>
          <a:extLst>
            <a:ext uri="{909E8E84-426E-40DD-AFC4-6F175D3DCCD1}">
              <a14:hiddenFill xmlns:a14="http://schemas.microsoft.com/office/drawing/2010/main">
                <a:solidFill>
                  <a:srgbClr val="FFFFFF"/>
                </a:solidFill>
              </a14:hiddenFill>
            </a:ext>
          </a:extLst>
        </p:spPr>
      </p:pic>
      <p:pic>
        <p:nvPicPr>
          <p:cNvPr id="2054" name="Picture 6" descr="C:\Users\79221\Desktop\Работа\ВСКС\WhatsApp Image 2019-11-13 at 17.52.38.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63809" y="1556792"/>
            <a:ext cx="3312368" cy="2484276"/>
          </a:xfrm>
          <a:prstGeom prst="rect">
            <a:avLst/>
          </a:prstGeom>
          <a:noFill/>
          <a:ln w="38100">
            <a:solidFill>
              <a:srgbClr val="623296"/>
            </a:solidFill>
          </a:ln>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3929058" y="118373"/>
            <a:ext cx="5143504" cy="646331"/>
          </a:xfrm>
          <a:prstGeom prst="rect">
            <a:avLst/>
          </a:prstGeom>
        </p:spPr>
        <p:txBody>
          <a:bodyPr wrap="square">
            <a:spAutoFit/>
          </a:bodyPr>
          <a:lstStyle/>
          <a:p>
            <a:pPr algn="r"/>
            <a:r>
              <a:rPr lang="ru-RU" altLang="ru-RU" b="1" dirty="0" smtClean="0">
                <a:solidFill>
                  <a:srgbClr val="623296"/>
                </a:solidFill>
                <a:latin typeface="Impact" panose="020B0806030902050204" pitchFamily="34" charset="0"/>
                <a:ea typeface="Microsoft YaHei Light" pitchFamily="34" charset="-122"/>
              </a:rPr>
              <a:t>Национальный проект «Образование» Ф</a:t>
            </a:r>
            <a:r>
              <a:rPr lang="ru-RU" b="1" dirty="0" smtClean="0">
                <a:solidFill>
                  <a:srgbClr val="623296"/>
                </a:solidFill>
                <a:latin typeface="Impact" panose="020B0806030902050204" pitchFamily="34" charset="0"/>
              </a:rPr>
              <a:t>едеральный проект «Социальная активность</a:t>
            </a:r>
            <a:r>
              <a:rPr lang="ru-RU" dirty="0" smtClean="0">
                <a:solidFill>
                  <a:srgbClr val="623296"/>
                </a:solidFill>
                <a:latin typeface="Impact" panose="020B0806030902050204" pitchFamily="34" charset="0"/>
              </a:rPr>
              <a:t>» </a:t>
            </a:r>
            <a:endParaRPr lang="ru-RU" dirty="0">
              <a:solidFill>
                <a:srgbClr val="623296"/>
              </a:solidFill>
              <a:latin typeface="Impact" panose="020B0806030902050204" pitchFamily="34" charset="0"/>
            </a:endParaRPr>
          </a:p>
        </p:txBody>
      </p:sp>
    </p:spTree>
    <p:extLst>
      <p:ext uri="{BB962C8B-B14F-4D97-AF65-F5344CB8AC3E}">
        <p14:creationId xmlns:p14="http://schemas.microsoft.com/office/powerpoint/2010/main" val="7155350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59632" y="836712"/>
            <a:ext cx="7671191" cy="830997"/>
          </a:xfrm>
          <a:prstGeom prst="rect">
            <a:avLst/>
          </a:prstGeom>
        </p:spPr>
        <p:txBody>
          <a:bodyPr wrap="square">
            <a:spAutoFit/>
          </a:bodyPr>
          <a:lstStyle/>
          <a:p>
            <a:pPr algn="ctr">
              <a:defRPr/>
            </a:pPr>
            <a:r>
              <a:rPr lang="ru-RU" sz="2400" dirty="0" smtClean="0">
                <a:solidFill>
                  <a:srgbClr val="623296"/>
                </a:solidFill>
                <a:latin typeface="Impact" pitchFamily="34" charset="0"/>
                <a:ea typeface="Microsoft YaHei Light" pitchFamily="34" charset="-122"/>
              </a:rPr>
              <a:t>ПРОВЕДЕНИЕ СЛЕТОВ  В УПРАВЛЕНЧЕСКИХ ОКРУГАХ ПО ФОРМИРОВАНИЮ  ОКРУЖНЫХ И МУНИЦИПАЛЬНЫХ ОТРЯДОВ </a:t>
            </a:r>
            <a:endParaRPr lang="ru-RU" sz="2400" dirty="0">
              <a:solidFill>
                <a:srgbClr val="623296"/>
              </a:solidFill>
              <a:latin typeface="Impact" pitchFamily="34" charset="0"/>
              <a:ea typeface="Microsoft YaHei Light" pitchFamily="34" charset="-122"/>
            </a:endParaRPr>
          </a:p>
        </p:txBody>
      </p:sp>
      <p:sp>
        <p:nvSpPr>
          <p:cNvPr id="6" name="Прямоугольник 5"/>
          <p:cNvSpPr/>
          <p:nvPr/>
        </p:nvSpPr>
        <p:spPr>
          <a:xfrm>
            <a:off x="1187624" y="1797784"/>
            <a:ext cx="7932177" cy="1631216"/>
          </a:xfrm>
          <a:prstGeom prst="rect">
            <a:avLst/>
          </a:prstGeom>
        </p:spPr>
        <p:txBody>
          <a:bodyPr wrap="square">
            <a:spAutoFit/>
          </a:bodyPr>
          <a:lstStyle/>
          <a:p>
            <a:pPr>
              <a:spcBef>
                <a:spcPts val="600"/>
              </a:spcBef>
              <a:buClr>
                <a:srgbClr val="FF0000"/>
              </a:buClr>
              <a:buSzPct val="125000"/>
            </a:pPr>
            <a:r>
              <a:rPr kumimoji="0" lang="ru-RU" altLang="ru-RU" sz="1600" b="1" dirty="0" smtClean="0">
                <a:solidFill>
                  <a:srgbClr val="C00000"/>
                </a:solidFill>
                <a:latin typeface="Arial" panose="020B0604020202020204" pitchFamily="34" charset="0"/>
                <a:cs typeface="Arial" panose="020B0604020202020204" pitchFamily="34" charset="0"/>
              </a:rPr>
              <a:t>27-28.02.2019 г.</a:t>
            </a:r>
            <a:r>
              <a:rPr kumimoji="0" lang="ru-RU" altLang="ru-RU" sz="1600" b="1" dirty="0" smtClean="0">
                <a:latin typeface="Arial" panose="020B0604020202020204" pitchFamily="34" charset="0"/>
                <a:cs typeface="Arial" panose="020B0604020202020204" pitchFamily="34" charset="0"/>
              </a:rPr>
              <a:t> – в г. Нижний Тагил, </a:t>
            </a:r>
            <a:r>
              <a:rPr lang="ru-RU" altLang="ru-RU" sz="1600" b="1" dirty="0" smtClean="0">
                <a:latin typeface="Arial" panose="020B0604020202020204" pitchFamily="34" charset="0"/>
                <a:cs typeface="Arial" panose="020B0604020202020204" pitchFamily="34" charset="0"/>
              </a:rPr>
              <a:t>Горнозаводской округ – 67 чел.</a:t>
            </a:r>
          </a:p>
          <a:p>
            <a:pPr>
              <a:spcBef>
                <a:spcPts val="600"/>
              </a:spcBef>
              <a:buClr>
                <a:srgbClr val="FF0000"/>
              </a:buClr>
              <a:buSzPct val="125000"/>
            </a:pPr>
            <a:r>
              <a:rPr lang="ru-RU" altLang="ru-RU" sz="1600" b="1" dirty="0">
                <a:solidFill>
                  <a:srgbClr val="C00000"/>
                </a:solidFill>
                <a:latin typeface="Arial" panose="020B0604020202020204" pitchFamily="34" charset="0"/>
                <a:ea typeface="Microsoft YaHei Light" pitchFamily="34" charset="-122"/>
                <a:cs typeface="Arial" panose="020B0604020202020204" pitchFamily="34" charset="0"/>
              </a:rPr>
              <a:t>05-06.03.2019 г. </a:t>
            </a:r>
            <a:r>
              <a:rPr lang="ru-RU" altLang="ru-RU" sz="1600" b="1" dirty="0">
                <a:latin typeface="Arial" panose="020B0604020202020204" pitchFamily="34" charset="0"/>
                <a:ea typeface="Microsoft YaHei Light" pitchFamily="34" charset="-122"/>
                <a:cs typeface="Arial" panose="020B0604020202020204" pitchFamily="34" charset="0"/>
              </a:rPr>
              <a:t>– в г. </a:t>
            </a:r>
            <a:r>
              <a:rPr lang="ru-RU" altLang="ru-RU" sz="1600" b="1" dirty="0" smtClean="0">
                <a:latin typeface="Arial" panose="020B0604020202020204" pitchFamily="34" charset="0"/>
                <a:ea typeface="Microsoft YaHei Light" pitchFamily="34" charset="-122"/>
                <a:cs typeface="Arial" panose="020B0604020202020204" pitchFamily="34" charset="0"/>
              </a:rPr>
              <a:t>Красноуфимск, Западный округ – 54 чел.</a:t>
            </a:r>
          </a:p>
          <a:p>
            <a:pPr>
              <a:spcBef>
                <a:spcPts val="600"/>
              </a:spcBef>
              <a:buClr>
                <a:srgbClr val="FF0000"/>
              </a:buClr>
              <a:buSzPct val="125000"/>
            </a:pPr>
            <a:r>
              <a:rPr lang="ru-RU" altLang="ru-RU" sz="1600" b="1" dirty="0">
                <a:solidFill>
                  <a:srgbClr val="C00000"/>
                </a:solidFill>
                <a:latin typeface="Arial" panose="020B0604020202020204" pitchFamily="34" charset="0"/>
                <a:ea typeface="Microsoft YaHei Light" pitchFamily="34" charset="-122"/>
                <a:cs typeface="Arial" panose="020B0604020202020204" pitchFamily="34" charset="0"/>
              </a:rPr>
              <a:t>12-13.03.2019 г.</a:t>
            </a:r>
            <a:r>
              <a:rPr lang="ru-RU" altLang="ru-RU" sz="1600" b="1" dirty="0">
                <a:latin typeface="Arial" panose="020B0604020202020204" pitchFamily="34" charset="0"/>
                <a:ea typeface="Microsoft YaHei Light" pitchFamily="34" charset="-122"/>
                <a:cs typeface="Arial" panose="020B0604020202020204" pitchFamily="34" charset="0"/>
              </a:rPr>
              <a:t> – в г. </a:t>
            </a:r>
            <a:r>
              <a:rPr lang="ru-RU" altLang="ru-RU" sz="1600" b="1" dirty="0" smtClean="0">
                <a:latin typeface="Arial" panose="020B0604020202020204" pitchFamily="34" charset="0"/>
                <a:ea typeface="Microsoft YaHei Light" pitchFamily="34" charset="-122"/>
                <a:cs typeface="Arial" panose="020B0604020202020204" pitchFamily="34" charset="0"/>
              </a:rPr>
              <a:t>Серов, Северный округ  - 62 чел.</a:t>
            </a:r>
            <a:endParaRPr lang="ru-RU" altLang="ru-RU" sz="1600" b="1" dirty="0">
              <a:latin typeface="Arial" panose="020B0604020202020204" pitchFamily="34" charset="0"/>
              <a:ea typeface="Microsoft YaHei Light" pitchFamily="34" charset="-122"/>
              <a:cs typeface="Arial" panose="020B0604020202020204" pitchFamily="34" charset="0"/>
            </a:endParaRPr>
          </a:p>
          <a:p>
            <a:pPr>
              <a:spcBef>
                <a:spcPts val="600"/>
              </a:spcBef>
              <a:buClr>
                <a:srgbClr val="FF0000"/>
              </a:buClr>
              <a:buSzPct val="125000"/>
            </a:pPr>
            <a:r>
              <a:rPr lang="ru-RU" altLang="ru-RU" sz="1600" b="1" dirty="0">
                <a:solidFill>
                  <a:srgbClr val="C00000"/>
                </a:solidFill>
                <a:latin typeface="Arial" panose="020B0604020202020204" pitchFamily="34" charset="0"/>
                <a:ea typeface="Microsoft YaHei Light" pitchFamily="34" charset="-122"/>
                <a:cs typeface="Arial" panose="020B0604020202020204" pitchFamily="34" charset="0"/>
              </a:rPr>
              <a:t>20-21.02.2019 г. </a:t>
            </a:r>
            <a:r>
              <a:rPr lang="ru-RU" altLang="ru-RU" sz="1600" b="1" dirty="0">
                <a:latin typeface="Arial" panose="020B0604020202020204" pitchFamily="34" charset="0"/>
                <a:ea typeface="Microsoft YaHei Light" pitchFamily="34" charset="-122"/>
                <a:cs typeface="Arial" panose="020B0604020202020204" pitchFamily="34" charset="0"/>
              </a:rPr>
              <a:t>– в г. </a:t>
            </a:r>
            <a:r>
              <a:rPr lang="ru-RU" altLang="ru-RU" sz="1600" b="1" dirty="0" smtClean="0">
                <a:latin typeface="Arial" panose="020B0604020202020204" pitchFamily="34" charset="0"/>
                <a:ea typeface="Microsoft YaHei Light" pitchFamily="34" charset="-122"/>
                <a:cs typeface="Arial" panose="020B0604020202020204" pitchFamily="34" charset="0"/>
              </a:rPr>
              <a:t>Каменск-Уральский, Южный округ – 49 чел.</a:t>
            </a:r>
            <a:endParaRPr lang="ru-RU" altLang="ru-RU" sz="1600" b="1" dirty="0">
              <a:latin typeface="Arial" panose="020B0604020202020204" pitchFamily="34" charset="0"/>
              <a:ea typeface="Microsoft YaHei Light" pitchFamily="34" charset="-122"/>
              <a:cs typeface="Arial" panose="020B0604020202020204" pitchFamily="34" charset="0"/>
            </a:endParaRPr>
          </a:p>
          <a:p>
            <a:pPr>
              <a:spcBef>
                <a:spcPts val="600"/>
              </a:spcBef>
              <a:buClr>
                <a:srgbClr val="FF0000"/>
              </a:buClr>
              <a:buSzPct val="125000"/>
            </a:pPr>
            <a:r>
              <a:rPr lang="ru-RU" altLang="ru-RU" sz="1600" b="1" dirty="0">
                <a:solidFill>
                  <a:srgbClr val="C00000"/>
                </a:solidFill>
                <a:latin typeface="Arial" panose="020B0604020202020204" pitchFamily="34" charset="0"/>
                <a:ea typeface="Microsoft YaHei Light" pitchFamily="34" charset="-122"/>
                <a:cs typeface="Arial" panose="020B0604020202020204" pitchFamily="34" charset="0"/>
              </a:rPr>
              <a:t>19-20.03.2019 г. </a:t>
            </a:r>
            <a:r>
              <a:rPr lang="ru-RU" altLang="ru-RU" sz="1600" b="1" dirty="0">
                <a:latin typeface="Arial" panose="020B0604020202020204" pitchFamily="34" charset="0"/>
                <a:ea typeface="Microsoft YaHei Light" pitchFamily="34" charset="-122"/>
                <a:cs typeface="Arial" panose="020B0604020202020204" pitchFamily="34" charset="0"/>
              </a:rPr>
              <a:t>– в г. </a:t>
            </a:r>
            <a:r>
              <a:rPr lang="ru-RU" altLang="ru-RU" sz="1600" b="1" dirty="0" smtClean="0">
                <a:latin typeface="Arial" panose="020B0604020202020204" pitchFamily="34" charset="0"/>
                <a:ea typeface="Microsoft YaHei Light" pitchFamily="34" charset="-122"/>
                <a:cs typeface="Arial" panose="020B0604020202020204" pitchFamily="34" charset="0"/>
              </a:rPr>
              <a:t>Алапаевск, Восточный округ – 72 чел.</a:t>
            </a:r>
            <a:endParaRPr kumimoji="0" lang="ru-RU" altLang="ru-RU" sz="1600" b="1" dirty="0">
              <a:latin typeface="Arial" panose="020B0604020202020204" pitchFamily="34" charset="0"/>
              <a:ea typeface="Microsoft YaHei Light" pitchFamily="34" charset="-122"/>
              <a:cs typeface="Arial" panose="020B0604020202020204" pitchFamily="34" charset="0"/>
            </a:endParaRPr>
          </a:p>
        </p:txBody>
      </p:sp>
      <p:pic>
        <p:nvPicPr>
          <p:cNvPr id="10" name="Picture 45" descr="C:\Users\ВСКС 1\Desktop\АНО\презентация\фото\Горнозаводской упра\55lFU0rWo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3929" y="4725144"/>
            <a:ext cx="2294311" cy="1861467"/>
          </a:xfrm>
          <a:prstGeom prst="rect">
            <a:avLst/>
          </a:prstGeom>
          <a:noFill/>
          <a:ln w="38100">
            <a:solidFill>
              <a:srgbClr val="623296"/>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6" descr="C:\Users\ВСКС 1\Desktop\АНО\презентация\фото\Западный упр\HvldfnAHmu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8304" y="3514437"/>
            <a:ext cx="1622519" cy="1707937"/>
          </a:xfrm>
          <a:prstGeom prst="rect">
            <a:avLst/>
          </a:prstGeom>
          <a:noFill/>
          <a:ln w="38100">
            <a:solidFill>
              <a:srgbClr val="623296"/>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7" descr="C:\Users\ВСКС 1\Desktop\АНО\презентация\фото\южный\IMG_7120-04-07-19-05-4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59632" y="3573016"/>
            <a:ext cx="1649737" cy="1488230"/>
          </a:xfrm>
          <a:prstGeom prst="rect">
            <a:avLst/>
          </a:prstGeom>
          <a:noFill/>
          <a:ln w="38100">
            <a:solidFill>
              <a:srgbClr val="623296"/>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6" descr="C:\Users\ВСКС 1\Desktop\АНО\презентация\фото\северный\mFsaNhj7A0Q.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73374" y="3514437"/>
            <a:ext cx="1953447" cy="1684546"/>
          </a:xfrm>
          <a:prstGeom prst="rect">
            <a:avLst/>
          </a:prstGeom>
          <a:noFill/>
          <a:ln w="38100">
            <a:solidFill>
              <a:srgbClr val="623296"/>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9" descr="C:\Users\ВСКС 1\Desktop\АНО\презентация\фото\восточный\PHOTO-2019-03-21-13-23-0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12374" y="4725144"/>
            <a:ext cx="2062200" cy="1861467"/>
          </a:xfrm>
          <a:prstGeom prst="rect">
            <a:avLst/>
          </a:prstGeom>
          <a:noFill/>
          <a:ln w="38100">
            <a:solidFill>
              <a:srgbClr val="623296"/>
            </a:solidFill>
            <a:miter lim="800000"/>
            <a:headEnd/>
            <a:tailEnd/>
          </a:ln>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3929058" y="118373"/>
            <a:ext cx="5143504" cy="646331"/>
          </a:xfrm>
          <a:prstGeom prst="rect">
            <a:avLst/>
          </a:prstGeom>
        </p:spPr>
        <p:txBody>
          <a:bodyPr wrap="square">
            <a:spAutoFit/>
          </a:bodyPr>
          <a:lstStyle/>
          <a:p>
            <a:pPr algn="r"/>
            <a:r>
              <a:rPr lang="ru-RU" altLang="ru-RU" b="1" dirty="0" smtClean="0">
                <a:solidFill>
                  <a:srgbClr val="623296"/>
                </a:solidFill>
                <a:latin typeface="Impact" panose="020B0806030902050204" pitchFamily="34" charset="0"/>
                <a:ea typeface="Microsoft YaHei Light" pitchFamily="34" charset="-122"/>
              </a:rPr>
              <a:t>Национальный проект «Образование» Ф</a:t>
            </a:r>
            <a:r>
              <a:rPr lang="ru-RU" b="1" dirty="0" smtClean="0">
                <a:solidFill>
                  <a:srgbClr val="623296"/>
                </a:solidFill>
                <a:latin typeface="Impact" panose="020B0806030902050204" pitchFamily="34" charset="0"/>
              </a:rPr>
              <a:t>едеральный проект «Социальная активность</a:t>
            </a:r>
            <a:r>
              <a:rPr lang="ru-RU" dirty="0" smtClean="0">
                <a:solidFill>
                  <a:srgbClr val="623296"/>
                </a:solidFill>
                <a:latin typeface="Impact" panose="020B0806030902050204" pitchFamily="34" charset="0"/>
              </a:rPr>
              <a:t>» </a:t>
            </a:r>
            <a:endParaRPr lang="ru-RU" dirty="0">
              <a:solidFill>
                <a:srgbClr val="623296"/>
              </a:solidFill>
              <a:latin typeface="Impact" panose="020B0806030902050204" pitchFamily="34" charset="0"/>
            </a:endParaRPr>
          </a:p>
        </p:txBody>
      </p:sp>
    </p:spTree>
    <p:extLst>
      <p:ext uri="{BB962C8B-B14F-4D97-AF65-F5344CB8AC3E}">
        <p14:creationId xmlns:p14="http://schemas.microsoft.com/office/powerpoint/2010/main" val="27913778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187624" y="911622"/>
            <a:ext cx="7677134" cy="1077218"/>
          </a:xfrm>
          <a:prstGeom prst="rect">
            <a:avLst/>
          </a:prstGeom>
        </p:spPr>
        <p:txBody>
          <a:bodyPr wrap="square">
            <a:spAutoFit/>
          </a:bodyPr>
          <a:lstStyle/>
          <a:p>
            <a:pPr algn="ctr"/>
            <a:r>
              <a:rPr kumimoji="0" lang="ru-RU" sz="3200" dirty="0" smtClean="0">
                <a:solidFill>
                  <a:srgbClr val="623296"/>
                </a:solidFill>
                <a:latin typeface="Impact" pitchFamily="34" charset="0"/>
                <a:ea typeface="Microsoft YaHei Light" pitchFamily="34" charset="-122"/>
              </a:rPr>
              <a:t>ОБУЧЕНИЕ И ПОДГОТОВКА </a:t>
            </a:r>
          </a:p>
          <a:p>
            <a:pPr algn="ctr"/>
            <a:r>
              <a:rPr kumimoji="0" lang="ru-RU" sz="3200" dirty="0" smtClean="0">
                <a:solidFill>
                  <a:srgbClr val="623296"/>
                </a:solidFill>
                <a:latin typeface="Impact" pitchFamily="34" charset="0"/>
                <a:ea typeface="Microsoft YaHei Light" pitchFamily="34" charset="-122"/>
              </a:rPr>
              <a:t>ДОБРОВОЛЬЦЕВ-СПАСАТЕЛЕЛЕЙ</a:t>
            </a:r>
            <a:endParaRPr lang="ru-RU" sz="3200" dirty="0">
              <a:solidFill>
                <a:srgbClr val="623296"/>
              </a:solidFill>
              <a:latin typeface="Impact" pitchFamily="34" charset="0"/>
              <a:ea typeface="Microsoft YaHei Light"/>
            </a:endParaRPr>
          </a:p>
        </p:txBody>
      </p:sp>
      <p:sp>
        <p:nvSpPr>
          <p:cNvPr id="4" name="Прямоугольник 3"/>
          <p:cNvSpPr/>
          <p:nvPr/>
        </p:nvSpPr>
        <p:spPr>
          <a:xfrm>
            <a:off x="3929058" y="118373"/>
            <a:ext cx="5143504" cy="646331"/>
          </a:xfrm>
          <a:prstGeom prst="rect">
            <a:avLst/>
          </a:prstGeom>
        </p:spPr>
        <p:txBody>
          <a:bodyPr wrap="square">
            <a:spAutoFit/>
          </a:bodyPr>
          <a:lstStyle/>
          <a:p>
            <a:pPr algn="r"/>
            <a:r>
              <a:rPr lang="ru-RU" altLang="ru-RU" b="1" dirty="0" smtClean="0">
                <a:solidFill>
                  <a:srgbClr val="623296"/>
                </a:solidFill>
                <a:latin typeface="Impact" panose="020B0806030902050204" pitchFamily="34" charset="0"/>
                <a:ea typeface="Microsoft YaHei Light" pitchFamily="34" charset="-122"/>
              </a:rPr>
              <a:t>Национальный проект «Образование» Ф</a:t>
            </a:r>
            <a:r>
              <a:rPr lang="ru-RU" b="1" dirty="0" smtClean="0">
                <a:solidFill>
                  <a:srgbClr val="623296"/>
                </a:solidFill>
                <a:latin typeface="Impact" panose="020B0806030902050204" pitchFamily="34" charset="0"/>
              </a:rPr>
              <a:t>едеральный проект «Социальная активность</a:t>
            </a:r>
            <a:r>
              <a:rPr lang="ru-RU" dirty="0" smtClean="0">
                <a:solidFill>
                  <a:srgbClr val="623296"/>
                </a:solidFill>
                <a:latin typeface="Impact" panose="020B0806030902050204" pitchFamily="34" charset="0"/>
              </a:rPr>
              <a:t>» </a:t>
            </a:r>
            <a:endParaRPr lang="ru-RU" dirty="0">
              <a:solidFill>
                <a:srgbClr val="623296"/>
              </a:solidFill>
              <a:latin typeface="Impact" panose="020B0806030902050204" pitchFamily="34" charset="0"/>
            </a:endParaRPr>
          </a:p>
        </p:txBody>
      </p:sp>
      <p:sp>
        <p:nvSpPr>
          <p:cNvPr id="3" name="Прямоугольник 2"/>
          <p:cNvSpPr/>
          <p:nvPr/>
        </p:nvSpPr>
        <p:spPr>
          <a:xfrm>
            <a:off x="1189620" y="2060848"/>
            <a:ext cx="7705734" cy="369332"/>
          </a:xfrm>
          <a:prstGeom prst="rect">
            <a:avLst/>
          </a:prstGeom>
          <a:ln w="12700">
            <a:solidFill>
              <a:schemeClr val="tx1">
                <a:lumMod val="95000"/>
                <a:lumOff val="5000"/>
              </a:schemeClr>
            </a:solidFill>
          </a:ln>
        </p:spPr>
        <p:txBody>
          <a:bodyPr wrap="square">
            <a:spAutoFit/>
          </a:bodyPr>
          <a:lstStyle/>
          <a:p>
            <a:r>
              <a:rPr lang="ru-RU" altLang="ru-RU" b="1" dirty="0">
                <a:solidFill>
                  <a:schemeClr val="tx1">
                    <a:lumMod val="95000"/>
                    <a:lumOff val="5000"/>
                  </a:schemeClr>
                </a:solidFill>
                <a:latin typeface="Arial" panose="020B0604020202020204" pitchFamily="34" charset="0"/>
                <a:ea typeface="Microsoft YaHei Light" pitchFamily="34" charset="-122"/>
                <a:cs typeface="Arial" panose="020B0604020202020204" pitchFamily="34" charset="0"/>
              </a:rPr>
              <a:t>по программе волонтёров безопасности массовых мероприятий</a:t>
            </a:r>
            <a:endParaRPr lang="ru-RU" dirty="0"/>
          </a:p>
        </p:txBody>
      </p:sp>
      <p:sp>
        <p:nvSpPr>
          <p:cNvPr id="5" name="Прямоугольник 4"/>
          <p:cNvSpPr/>
          <p:nvPr/>
        </p:nvSpPr>
        <p:spPr>
          <a:xfrm>
            <a:off x="1189620" y="2486880"/>
            <a:ext cx="7705734" cy="369332"/>
          </a:xfrm>
          <a:prstGeom prst="rect">
            <a:avLst/>
          </a:prstGeom>
          <a:ln>
            <a:solidFill>
              <a:schemeClr val="tx1">
                <a:lumMod val="95000"/>
                <a:lumOff val="5000"/>
              </a:schemeClr>
            </a:solidFill>
          </a:ln>
        </p:spPr>
        <p:txBody>
          <a:bodyPr wrap="square">
            <a:spAutoFit/>
          </a:bodyPr>
          <a:lstStyle/>
          <a:p>
            <a:r>
              <a:rPr lang="ru-RU" altLang="ru-RU" b="1" dirty="0">
                <a:solidFill>
                  <a:schemeClr val="tx1">
                    <a:lumMod val="95000"/>
                    <a:lumOff val="5000"/>
                  </a:schemeClr>
                </a:solidFill>
                <a:latin typeface="Arial" panose="020B0604020202020204" pitchFamily="34" charset="0"/>
                <a:ea typeface="Microsoft YaHei Light" pitchFamily="34" charset="-122"/>
                <a:cs typeface="Arial" panose="020B0604020202020204" pitchFamily="34" charset="0"/>
              </a:rPr>
              <a:t>по оказанию первой помощи на спортивных мероприятиях</a:t>
            </a:r>
            <a:endParaRPr lang="ru-RU" dirty="0"/>
          </a:p>
        </p:txBody>
      </p:sp>
      <p:sp>
        <p:nvSpPr>
          <p:cNvPr id="7" name="Прямоугольник 6"/>
          <p:cNvSpPr/>
          <p:nvPr/>
        </p:nvSpPr>
        <p:spPr>
          <a:xfrm>
            <a:off x="1189620" y="2905155"/>
            <a:ext cx="7705734" cy="369332"/>
          </a:xfrm>
          <a:prstGeom prst="rect">
            <a:avLst/>
          </a:prstGeom>
          <a:ln>
            <a:solidFill>
              <a:schemeClr val="tx1">
                <a:lumMod val="95000"/>
                <a:lumOff val="5000"/>
              </a:schemeClr>
            </a:solidFill>
          </a:ln>
        </p:spPr>
        <p:txBody>
          <a:bodyPr wrap="square">
            <a:spAutoFit/>
          </a:bodyPr>
          <a:lstStyle/>
          <a:p>
            <a:r>
              <a:rPr lang="ru-RU" altLang="ru-RU" b="1" dirty="0">
                <a:solidFill>
                  <a:schemeClr val="tx1">
                    <a:lumMod val="95000"/>
                    <a:lumOff val="5000"/>
                  </a:schemeClr>
                </a:solidFill>
                <a:latin typeface="Arial" panose="020B0604020202020204" pitchFamily="34" charset="0"/>
                <a:ea typeface="Microsoft YaHei Light" pitchFamily="34" charset="-122"/>
                <a:cs typeface="Arial" panose="020B0604020202020204" pitchFamily="34" charset="0"/>
              </a:rPr>
              <a:t>по обучающей программе «Первая психологическая помощь»</a:t>
            </a:r>
            <a:endParaRPr lang="ru-RU" dirty="0"/>
          </a:p>
        </p:txBody>
      </p:sp>
      <p:sp>
        <p:nvSpPr>
          <p:cNvPr id="8" name="Прямоугольник 7"/>
          <p:cNvSpPr/>
          <p:nvPr/>
        </p:nvSpPr>
        <p:spPr>
          <a:xfrm>
            <a:off x="1189620" y="3331132"/>
            <a:ext cx="7705734" cy="369332"/>
          </a:xfrm>
          <a:prstGeom prst="rect">
            <a:avLst/>
          </a:prstGeom>
          <a:ln>
            <a:solidFill>
              <a:schemeClr val="tx1">
                <a:lumMod val="95000"/>
                <a:lumOff val="5000"/>
              </a:schemeClr>
            </a:solidFill>
          </a:ln>
        </p:spPr>
        <p:txBody>
          <a:bodyPr wrap="square">
            <a:spAutoFit/>
          </a:bodyPr>
          <a:lstStyle/>
          <a:p>
            <a:r>
              <a:rPr lang="ru-RU" altLang="ru-RU" b="1" dirty="0">
                <a:solidFill>
                  <a:schemeClr val="tx1">
                    <a:lumMod val="95000"/>
                    <a:lumOff val="5000"/>
                  </a:schemeClr>
                </a:solidFill>
                <a:latin typeface="Arial" panose="020B0604020202020204" pitchFamily="34" charset="0"/>
                <a:ea typeface="Microsoft YaHei Light" pitchFamily="34" charset="-122"/>
                <a:cs typeface="Arial" panose="020B0604020202020204" pitchFamily="34" charset="0"/>
              </a:rPr>
              <a:t>по программам первоначальной подготовки спасателей</a:t>
            </a:r>
            <a:endParaRPr lang="ru-RU" dirty="0"/>
          </a:p>
        </p:txBody>
      </p:sp>
      <p:sp>
        <p:nvSpPr>
          <p:cNvPr id="9" name="Прямоугольник 8"/>
          <p:cNvSpPr/>
          <p:nvPr/>
        </p:nvSpPr>
        <p:spPr>
          <a:xfrm>
            <a:off x="1189620" y="3751148"/>
            <a:ext cx="7705734" cy="584775"/>
          </a:xfrm>
          <a:prstGeom prst="rect">
            <a:avLst/>
          </a:prstGeom>
          <a:ln>
            <a:solidFill>
              <a:schemeClr val="tx1">
                <a:lumMod val="95000"/>
                <a:lumOff val="5000"/>
              </a:schemeClr>
            </a:solidFill>
          </a:ln>
        </p:spPr>
        <p:txBody>
          <a:bodyPr wrap="square">
            <a:spAutoFit/>
          </a:bodyPr>
          <a:lstStyle/>
          <a:p>
            <a:pPr marL="0" lvl="1">
              <a:buClr>
                <a:srgbClr val="0070C0"/>
              </a:buClr>
              <a:buSzPct val="130000"/>
            </a:pPr>
            <a:r>
              <a:rPr lang="ru-RU" altLang="ru-RU" sz="1600" b="1" dirty="0">
                <a:solidFill>
                  <a:schemeClr val="tx1">
                    <a:lumMod val="95000"/>
                    <a:lumOff val="5000"/>
                  </a:schemeClr>
                </a:solidFill>
                <a:latin typeface="Arial" panose="020B0604020202020204" pitchFamily="34" charset="0"/>
                <a:ea typeface="Microsoft YaHei Light" pitchFamily="34" charset="-122"/>
                <a:cs typeface="Arial" panose="020B0604020202020204" pitchFamily="34" charset="0"/>
              </a:rPr>
              <a:t>проведение открытых занятий по правилам действий при чрезвычайных ситуациях в дошкольных и образовательных организациях</a:t>
            </a:r>
          </a:p>
        </p:txBody>
      </p:sp>
      <p:sp>
        <p:nvSpPr>
          <p:cNvPr id="10" name="Прямоугольник 9"/>
          <p:cNvSpPr/>
          <p:nvPr/>
        </p:nvSpPr>
        <p:spPr>
          <a:xfrm>
            <a:off x="1189620" y="4399220"/>
            <a:ext cx="7705734" cy="338554"/>
          </a:xfrm>
          <a:prstGeom prst="rect">
            <a:avLst/>
          </a:prstGeom>
          <a:ln>
            <a:solidFill>
              <a:schemeClr val="tx1">
                <a:lumMod val="95000"/>
                <a:lumOff val="5000"/>
              </a:schemeClr>
            </a:solidFill>
          </a:ln>
        </p:spPr>
        <p:txBody>
          <a:bodyPr wrap="square">
            <a:spAutoFit/>
          </a:bodyPr>
          <a:lstStyle/>
          <a:p>
            <a:pPr marL="0" lvl="1">
              <a:buClr>
                <a:srgbClr val="0070C0"/>
              </a:buClr>
              <a:buSzPct val="130000"/>
            </a:pPr>
            <a:r>
              <a:rPr lang="ru-RU" altLang="ru-RU" sz="1600" b="1" dirty="0">
                <a:solidFill>
                  <a:schemeClr val="tx1">
                    <a:lumMod val="95000"/>
                    <a:lumOff val="5000"/>
                  </a:schemeClr>
                </a:solidFill>
                <a:latin typeface="Arial" panose="020B0604020202020204" pitchFamily="34" charset="0"/>
                <a:ea typeface="Microsoft YaHei Light" pitchFamily="34" charset="-122"/>
                <a:cs typeface="Arial" panose="020B0604020202020204" pitchFamily="34" charset="0"/>
              </a:rPr>
              <a:t>подготовка инструкторов-добровольцев по программе «Первая помощь»</a:t>
            </a:r>
          </a:p>
        </p:txBody>
      </p:sp>
      <p:sp>
        <p:nvSpPr>
          <p:cNvPr id="11" name="Прямоугольник 10"/>
          <p:cNvSpPr/>
          <p:nvPr/>
        </p:nvSpPr>
        <p:spPr>
          <a:xfrm>
            <a:off x="1189620" y="4831268"/>
            <a:ext cx="7705734" cy="830997"/>
          </a:xfrm>
          <a:prstGeom prst="rect">
            <a:avLst/>
          </a:prstGeom>
          <a:ln>
            <a:solidFill>
              <a:schemeClr val="tx1">
                <a:lumMod val="95000"/>
                <a:lumOff val="5000"/>
              </a:schemeClr>
            </a:solidFill>
          </a:ln>
        </p:spPr>
        <p:txBody>
          <a:bodyPr wrap="square">
            <a:spAutoFit/>
          </a:bodyPr>
          <a:lstStyle/>
          <a:p>
            <a:pPr marL="0" lvl="1">
              <a:buClr>
                <a:srgbClr val="0070C0"/>
              </a:buClr>
              <a:buSzPct val="130000"/>
            </a:pPr>
            <a:r>
              <a:rPr lang="ru-RU" altLang="ru-RU" sz="1600" b="1" dirty="0">
                <a:solidFill>
                  <a:schemeClr val="tx1">
                    <a:lumMod val="95000"/>
                    <a:lumOff val="5000"/>
                  </a:schemeClr>
                </a:solidFill>
                <a:latin typeface="Arial" panose="020B0604020202020204" pitchFamily="34" charset="0"/>
                <a:ea typeface="Microsoft YaHei Light" pitchFamily="34" charset="-122"/>
                <a:cs typeface="Arial" panose="020B0604020202020204" pitchFamily="34" charset="0"/>
              </a:rPr>
              <a:t>организация прохождения практики добровольцев в профессиональных спасательных и пожарно-спасательных формированиях для получения практических навыков спасательного дела</a:t>
            </a:r>
          </a:p>
        </p:txBody>
      </p:sp>
      <p:sp>
        <p:nvSpPr>
          <p:cNvPr id="12" name="Прямоугольник 11"/>
          <p:cNvSpPr/>
          <p:nvPr/>
        </p:nvSpPr>
        <p:spPr>
          <a:xfrm>
            <a:off x="1187624" y="5724545"/>
            <a:ext cx="7707730" cy="338554"/>
          </a:xfrm>
          <a:prstGeom prst="rect">
            <a:avLst/>
          </a:prstGeom>
          <a:ln>
            <a:solidFill>
              <a:schemeClr val="tx1">
                <a:lumMod val="95000"/>
                <a:lumOff val="5000"/>
              </a:schemeClr>
            </a:solidFill>
          </a:ln>
        </p:spPr>
        <p:txBody>
          <a:bodyPr wrap="square">
            <a:spAutoFit/>
          </a:bodyPr>
          <a:lstStyle/>
          <a:p>
            <a:pPr marL="0" lvl="1">
              <a:buClr>
                <a:srgbClr val="0070C0"/>
              </a:buClr>
              <a:buSzPct val="130000"/>
            </a:pPr>
            <a:r>
              <a:rPr lang="ru-RU" altLang="ru-RU" sz="1600" b="1" dirty="0">
                <a:solidFill>
                  <a:schemeClr val="tx1">
                    <a:lumMod val="95000"/>
                    <a:lumOff val="5000"/>
                  </a:schemeClr>
                </a:solidFill>
                <a:latin typeface="Arial" panose="020B0604020202020204" pitchFamily="34" charset="0"/>
                <a:ea typeface="Microsoft YaHei Light" pitchFamily="34" charset="-122"/>
                <a:cs typeface="Arial" panose="020B0604020202020204" pitchFamily="34" charset="0"/>
              </a:rPr>
              <a:t>учебно-тренировочные сборы по направлениям</a:t>
            </a:r>
          </a:p>
        </p:txBody>
      </p:sp>
      <p:sp>
        <p:nvSpPr>
          <p:cNvPr id="13" name="Прямоугольник 12"/>
          <p:cNvSpPr/>
          <p:nvPr/>
        </p:nvSpPr>
        <p:spPr>
          <a:xfrm>
            <a:off x="1187624" y="6135408"/>
            <a:ext cx="7707730" cy="584775"/>
          </a:xfrm>
          <a:prstGeom prst="rect">
            <a:avLst/>
          </a:prstGeom>
          <a:ln>
            <a:solidFill>
              <a:schemeClr val="tx1">
                <a:lumMod val="95000"/>
                <a:lumOff val="5000"/>
              </a:schemeClr>
            </a:solidFill>
          </a:ln>
        </p:spPr>
        <p:txBody>
          <a:bodyPr wrap="square">
            <a:spAutoFit/>
          </a:bodyPr>
          <a:lstStyle/>
          <a:p>
            <a:pPr marL="0" lvl="1">
              <a:buClr>
                <a:srgbClr val="0070C0"/>
              </a:buClr>
              <a:buSzPct val="130000"/>
            </a:pPr>
            <a:r>
              <a:rPr lang="ru-RU" altLang="ru-RU" sz="1600" b="1" dirty="0">
                <a:solidFill>
                  <a:schemeClr val="tx1">
                    <a:lumMod val="95000"/>
                    <a:lumOff val="5000"/>
                  </a:schemeClr>
                </a:solidFill>
                <a:latin typeface="Arial" panose="020B0604020202020204" pitchFamily="34" charset="0"/>
                <a:ea typeface="Microsoft YaHei Light" pitchFamily="34" charset="-122"/>
                <a:cs typeface="Arial" panose="020B0604020202020204" pitchFamily="34" charset="0"/>
              </a:rPr>
              <a:t>обучение руководителей и лидеров молодёжного добровольчества Уральского федерального округа в области культуры безопасности</a:t>
            </a:r>
          </a:p>
        </p:txBody>
      </p:sp>
    </p:spTree>
    <p:extLst>
      <p:ext uri="{BB962C8B-B14F-4D97-AF65-F5344CB8AC3E}">
        <p14:creationId xmlns:p14="http://schemas.microsoft.com/office/powerpoint/2010/main" val="31985697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87354" y="920914"/>
            <a:ext cx="7677134" cy="707886"/>
          </a:xfrm>
          <a:prstGeom prst="rect">
            <a:avLst/>
          </a:prstGeom>
        </p:spPr>
        <p:txBody>
          <a:bodyPr wrap="square">
            <a:spAutoFit/>
          </a:bodyPr>
          <a:lstStyle/>
          <a:p>
            <a:pPr algn="ctr">
              <a:defRPr/>
            </a:pPr>
            <a:r>
              <a:rPr lang="ru-RU" sz="2000" dirty="0" smtClean="0">
                <a:solidFill>
                  <a:srgbClr val="623296"/>
                </a:solidFill>
                <a:latin typeface="Impact" pitchFamily="34" charset="0"/>
                <a:ea typeface="Microsoft YaHei Light" pitchFamily="34" charset="-122"/>
              </a:rPr>
              <a:t>ОБЕСПЕЧЕНИЕ БЕЗОПАСНОСТИ ВСЕРОССИЙСКОГО ФЕСТИВАЛЯ </a:t>
            </a:r>
          </a:p>
          <a:p>
            <a:pPr algn="ctr">
              <a:defRPr/>
            </a:pPr>
            <a:r>
              <a:rPr lang="ru-RU" sz="2000" dirty="0" smtClean="0">
                <a:solidFill>
                  <a:srgbClr val="623296"/>
                </a:solidFill>
                <a:latin typeface="Impact" pitchFamily="34" charset="0"/>
                <a:ea typeface="Microsoft YaHei Light" pitchFamily="34" charset="-122"/>
              </a:rPr>
              <a:t>«ТАВРИДА-АРТ», КРЫМ, г. СУДАК , АВГУСТ 2019</a:t>
            </a:r>
            <a:endParaRPr lang="ru-RU" sz="2000" dirty="0">
              <a:solidFill>
                <a:srgbClr val="623296"/>
              </a:solidFill>
              <a:latin typeface="Impact" pitchFamily="34" charset="0"/>
              <a:ea typeface="Microsoft YaHei Light" pitchFamily="34" charset="-122"/>
            </a:endParaRP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173"/>
          <a:stretch/>
        </p:blipFill>
        <p:spPr bwMode="auto">
          <a:xfrm>
            <a:off x="6912022" y="1824347"/>
            <a:ext cx="2004299" cy="1938345"/>
          </a:xfrm>
          <a:prstGeom prst="rect">
            <a:avLst/>
          </a:prstGeom>
          <a:noFill/>
          <a:ln w="38100">
            <a:solidFill>
              <a:srgbClr val="6232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05183" y="1824347"/>
            <a:ext cx="3059832" cy="2036701"/>
          </a:xfrm>
          <a:prstGeom prst="rect">
            <a:avLst/>
          </a:prstGeom>
          <a:noFill/>
          <a:ln w="38100">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099" t="12028" r="2905" b="28669"/>
          <a:stretch/>
        </p:blipFill>
        <p:spPr bwMode="auto">
          <a:xfrm>
            <a:off x="1115616" y="1824347"/>
            <a:ext cx="2304256" cy="1938345"/>
          </a:xfrm>
          <a:prstGeom prst="rect">
            <a:avLst/>
          </a:prstGeom>
          <a:noFill/>
          <a:ln w="38100">
            <a:solidFill>
              <a:srgbClr val="6232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E:\1TCCOvhpdk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76716" y="4077072"/>
            <a:ext cx="4043556" cy="2603748"/>
          </a:xfrm>
          <a:prstGeom prst="rect">
            <a:avLst/>
          </a:prstGeom>
          <a:noFill/>
          <a:ln w="38100">
            <a:solidFill>
              <a:srgbClr val="623296"/>
            </a:solidFill>
          </a:ln>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3929058" y="118373"/>
            <a:ext cx="5143504" cy="646331"/>
          </a:xfrm>
          <a:prstGeom prst="rect">
            <a:avLst/>
          </a:prstGeom>
        </p:spPr>
        <p:txBody>
          <a:bodyPr wrap="square">
            <a:spAutoFit/>
          </a:bodyPr>
          <a:lstStyle/>
          <a:p>
            <a:pPr algn="r"/>
            <a:r>
              <a:rPr lang="ru-RU" altLang="ru-RU" b="1" dirty="0" smtClean="0">
                <a:solidFill>
                  <a:srgbClr val="623296"/>
                </a:solidFill>
                <a:latin typeface="Impact" panose="020B0806030902050204" pitchFamily="34" charset="0"/>
                <a:ea typeface="Microsoft YaHei Light" pitchFamily="34" charset="-122"/>
              </a:rPr>
              <a:t>Национальный проект «Образование» Ф</a:t>
            </a:r>
            <a:r>
              <a:rPr lang="ru-RU" b="1" dirty="0" smtClean="0">
                <a:solidFill>
                  <a:srgbClr val="623296"/>
                </a:solidFill>
                <a:latin typeface="Impact" panose="020B0806030902050204" pitchFamily="34" charset="0"/>
              </a:rPr>
              <a:t>едеральный проект «Социальная активность</a:t>
            </a:r>
            <a:r>
              <a:rPr lang="ru-RU" dirty="0" smtClean="0">
                <a:solidFill>
                  <a:srgbClr val="623296"/>
                </a:solidFill>
                <a:latin typeface="Impact" panose="020B0806030902050204" pitchFamily="34" charset="0"/>
              </a:rPr>
              <a:t>» </a:t>
            </a:r>
            <a:endParaRPr lang="ru-RU" dirty="0">
              <a:solidFill>
                <a:srgbClr val="623296"/>
              </a:solidFill>
              <a:latin typeface="Impact" panose="020B0806030902050204" pitchFamily="34" charset="0"/>
            </a:endParaRPr>
          </a:p>
        </p:txBody>
      </p:sp>
    </p:spTree>
    <p:extLst>
      <p:ext uri="{BB962C8B-B14F-4D97-AF65-F5344CB8AC3E}">
        <p14:creationId xmlns:p14="http://schemas.microsoft.com/office/powerpoint/2010/main" val="17805277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87354" y="848906"/>
            <a:ext cx="7677134" cy="707886"/>
          </a:xfrm>
          <a:prstGeom prst="rect">
            <a:avLst/>
          </a:prstGeom>
        </p:spPr>
        <p:txBody>
          <a:bodyPr wrap="square">
            <a:spAutoFit/>
          </a:bodyPr>
          <a:lstStyle/>
          <a:p>
            <a:pPr algn="ctr">
              <a:defRPr/>
            </a:pPr>
            <a:r>
              <a:rPr lang="ru-RU" sz="2000" dirty="0" smtClean="0">
                <a:solidFill>
                  <a:srgbClr val="623296"/>
                </a:solidFill>
                <a:latin typeface="Impact" pitchFamily="34" charset="0"/>
                <a:ea typeface="Microsoft YaHei Light" pitchFamily="34" charset="-122"/>
              </a:rPr>
              <a:t>УЧАСТИЕ ДОБРОВОЛЬЦЕВ РЕСУРСНОГО ЦЕНТРА ВО ВСЕРОССИЙСКОЙ АКЦИИ «ДОБРО В СЕЛО»</a:t>
            </a:r>
            <a:endParaRPr lang="ru-RU" sz="2000" dirty="0">
              <a:solidFill>
                <a:srgbClr val="623296"/>
              </a:solidFill>
              <a:latin typeface="Impact" pitchFamily="34" charset="0"/>
              <a:ea typeface="Microsoft YaHei Light" pitchFamily="34" charset="-122"/>
            </a:endParaRPr>
          </a:p>
        </p:txBody>
      </p:sp>
      <p:sp>
        <p:nvSpPr>
          <p:cNvPr id="14" name="TextBox 1"/>
          <p:cNvSpPr txBox="1">
            <a:spLocks noChangeArrowheads="1"/>
          </p:cNvSpPr>
          <p:nvPr/>
        </p:nvSpPr>
        <p:spPr bwMode="auto">
          <a:xfrm>
            <a:off x="1187624" y="1635765"/>
            <a:ext cx="7956376"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a:solidFill>
                  <a:schemeClr val="tx1"/>
                </a:solidFill>
                <a:latin typeface="Calibri" pitchFamily="34" charset="0"/>
                <a:cs typeface="Arial" charset="0"/>
              </a:defRPr>
            </a:lvl1pPr>
            <a:lvl2pPr marL="742950" indent="-285750">
              <a:defRPr kumimoji="1" sz="2400">
                <a:solidFill>
                  <a:schemeClr val="tx1"/>
                </a:solidFill>
                <a:latin typeface="Calibri" pitchFamily="34" charset="0"/>
                <a:cs typeface="Arial" charset="0"/>
              </a:defRPr>
            </a:lvl2pPr>
            <a:lvl3pPr>
              <a:defRPr kumimoji="1" sz="2000">
                <a:solidFill>
                  <a:schemeClr val="tx1"/>
                </a:solidFill>
                <a:latin typeface="Calibri" pitchFamily="34" charset="0"/>
                <a:cs typeface="Arial" charset="0"/>
              </a:defRPr>
            </a:lvl3pPr>
            <a:lvl4pPr>
              <a:defRPr kumimoji="1">
                <a:solidFill>
                  <a:schemeClr val="tx1"/>
                </a:solidFill>
                <a:latin typeface="Calibri" pitchFamily="34" charset="0"/>
                <a:cs typeface="Arial" charset="0"/>
              </a:defRPr>
            </a:lvl4pPr>
            <a:lvl5pPr>
              <a:defRPr kumimoji="1">
                <a:solidFill>
                  <a:schemeClr val="tx1"/>
                </a:solidFill>
                <a:latin typeface="Calibri" pitchFamily="34" charset="0"/>
                <a:cs typeface="Arial" charset="0"/>
              </a:defRPr>
            </a:lvl5pPr>
            <a:lvl6pPr eaLnBrk="0" fontAlgn="base" hangingPunct="0">
              <a:spcAft>
                <a:spcPct val="0"/>
              </a:spcAft>
              <a:buFont typeface="Arial" charset="0"/>
              <a:defRPr kumimoji="1">
                <a:solidFill>
                  <a:schemeClr val="tx1"/>
                </a:solidFill>
                <a:latin typeface="Calibri" pitchFamily="34" charset="0"/>
                <a:cs typeface="Arial" charset="0"/>
              </a:defRPr>
            </a:lvl6pPr>
            <a:lvl7pPr eaLnBrk="0" fontAlgn="base" hangingPunct="0">
              <a:spcAft>
                <a:spcPct val="0"/>
              </a:spcAft>
              <a:buFont typeface="Arial" charset="0"/>
              <a:defRPr kumimoji="1">
                <a:solidFill>
                  <a:schemeClr val="tx1"/>
                </a:solidFill>
                <a:latin typeface="Calibri" pitchFamily="34" charset="0"/>
                <a:cs typeface="Arial" charset="0"/>
              </a:defRPr>
            </a:lvl7pPr>
            <a:lvl8pPr eaLnBrk="0" fontAlgn="base" hangingPunct="0">
              <a:spcAft>
                <a:spcPct val="0"/>
              </a:spcAft>
              <a:buFont typeface="Arial" charset="0"/>
              <a:defRPr kumimoji="1">
                <a:solidFill>
                  <a:schemeClr val="tx1"/>
                </a:solidFill>
                <a:latin typeface="Calibri" pitchFamily="34" charset="0"/>
                <a:cs typeface="Arial" charset="0"/>
              </a:defRPr>
            </a:lvl8pPr>
            <a:lvl9pPr eaLnBrk="0" fontAlgn="base" hangingPunct="0">
              <a:spcAft>
                <a:spcPct val="0"/>
              </a:spcAft>
              <a:buFont typeface="Arial" charset="0"/>
              <a:defRPr kumimoji="1">
                <a:solidFill>
                  <a:schemeClr val="tx1"/>
                </a:solidFill>
                <a:latin typeface="Calibri" pitchFamily="34" charset="0"/>
                <a:cs typeface="Arial" charset="0"/>
              </a:defRPr>
            </a:lvl9pPr>
          </a:lstStyle>
          <a:p>
            <a:r>
              <a:rPr kumimoji="0" lang="ru-RU" altLang="ru-RU" sz="1800" b="1" dirty="0" smtClean="0">
                <a:latin typeface="Arial" panose="020B0604020202020204" pitchFamily="34" charset="0"/>
                <a:cs typeface="Arial" panose="020B0604020202020204" pitchFamily="34" charset="0"/>
              </a:rPr>
              <a:t>Выезды </a:t>
            </a:r>
            <a:r>
              <a:rPr kumimoji="0" lang="ru-RU" altLang="ru-RU" sz="1800" b="1" dirty="0">
                <a:latin typeface="Arial" panose="020B0604020202020204" pitchFamily="34" charset="0"/>
                <a:cs typeface="Arial" panose="020B0604020202020204" pitchFamily="34" charset="0"/>
              </a:rPr>
              <a:t>в сельские территории Свердловской области для участия во Всероссийской акции «Добро в Село». </a:t>
            </a:r>
            <a:endParaRPr lang="ru-RU" sz="1800" b="1" dirty="0" smtClean="0">
              <a:latin typeface="Arial" panose="020B0604020202020204" pitchFamily="34" charset="0"/>
              <a:cs typeface="Arial" panose="020B0604020202020204" pitchFamily="34" charset="0"/>
            </a:endParaRPr>
          </a:p>
          <a:p>
            <a:r>
              <a:rPr lang="ru-RU" sz="1800" b="1" dirty="0" smtClean="0">
                <a:latin typeface="Arial" panose="020B0604020202020204" pitchFamily="34" charset="0"/>
                <a:cs typeface="Arial" panose="020B0604020202020204" pitchFamily="34" charset="0"/>
              </a:rPr>
              <a:t>Пропаганда ценностей культуры безопасности, мастер-классы</a:t>
            </a:r>
            <a:r>
              <a:rPr lang="ru-RU" sz="1800" b="1" dirty="0">
                <a:latin typeface="Arial" panose="020B0604020202020204" pitchFamily="34" charset="0"/>
                <a:cs typeface="Arial" panose="020B0604020202020204" pitchFamily="34" charset="0"/>
              </a:rPr>
              <a:t>:</a:t>
            </a:r>
            <a:r>
              <a:rPr lang="ru-RU" sz="1800" b="1" dirty="0" smtClean="0">
                <a:latin typeface="Arial" panose="020B0604020202020204" pitchFamily="34" charset="0"/>
                <a:cs typeface="Arial" panose="020B0604020202020204" pitchFamily="34" charset="0"/>
              </a:rPr>
              <a:t> </a:t>
            </a:r>
          </a:p>
          <a:p>
            <a:r>
              <a:rPr lang="ru-RU" sz="1800" b="1" dirty="0" smtClean="0">
                <a:latin typeface="Arial" panose="020B0604020202020204" pitchFamily="34" charset="0"/>
                <a:cs typeface="Arial" panose="020B0604020202020204" pitchFamily="34" charset="0"/>
              </a:rPr>
              <a:t>- правила использования первичных средств пожаротушения;</a:t>
            </a:r>
          </a:p>
          <a:p>
            <a:pPr>
              <a:spcBef>
                <a:spcPts val="0"/>
              </a:spcBef>
            </a:pPr>
            <a:r>
              <a:rPr lang="ru-RU" sz="1800" b="1" dirty="0" smtClean="0">
                <a:latin typeface="Arial" panose="020B0604020202020204" pitchFamily="34" charset="0"/>
                <a:cs typeface="Arial" panose="020B0604020202020204" pitchFamily="34" charset="0"/>
              </a:rPr>
              <a:t>- оказание первой помощи пострадавшим;</a:t>
            </a:r>
          </a:p>
          <a:p>
            <a:pPr>
              <a:spcBef>
                <a:spcPts val="0"/>
              </a:spcBef>
            </a:pPr>
            <a:r>
              <a:rPr lang="ru-RU" sz="1800" b="1" dirty="0" smtClean="0">
                <a:latin typeface="Arial" panose="020B0604020202020204" pitchFamily="34" charset="0"/>
                <a:cs typeface="Arial" panose="020B0604020202020204" pitchFamily="34" charset="0"/>
              </a:rPr>
              <a:t>- правила спасения утопающих;</a:t>
            </a:r>
          </a:p>
          <a:p>
            <a:pPr>
              <a:spcBef>
                <a:spcPts val="0"/>
              </a:spcBef>
            </a:pPr>
            <a:r>
              <a:rPr lang="ru-RU" sz="1800" b="1" dirty="0" smtClean="0">
                <a:latin typeface="Arial" panose="020B0604020202020204" pitchFamily="34" charset="0"/>
                <a:cs typeface="Arial" panose="020B0604020202020204" pitchFamily="34" charset="0"/>
              </a:rPr>
              <a:t>- ориентирование на местности и сигналы бедствия;</a:t>
            </a:r>
          </a:p>
          <a:p>
            <a:pPr>
              <a:spcBef>
                <a:spcPts val="0"/>
              </a:spcBef>
            </a:pPr>
            <a:r>
              <a:rPr lang="ru-RU" sz="1800" b="1" dirty="0" smtClean="0">
                <a:latin typeface="Arial" panose="020B0604020202020204" pitchFamily="34" charset="0"/>
                <a:cs typeface="Arial" panose="020B0604020202020204" pitchFamily="34" charset="0"/>
              </a:rPr>
              <a:t>- </a:t>
            </a:r>
            <a:r>
              <a:rPr lang="ru-RU" sz="1800" b="1" dirty="0" err="1" smtClean="0">
                <a:latin typeface="Arial" panose="020B0604020202020204" pitchFamily="34" charset="0"/>
                <a:cs typeface="Arial" panose="020B0604020202020204" pitchFamily="34" charset="0"/>
              </a:rPr>
              <a:t>подворовые</a:t>
            </a:r>
            <a:r>
              <a:rPr lang="ru-RU" sz="1800" b="1" dirty="0" smtClean="0">
                <a:latin typeface="Arial" panose="020B0604020202020204" pitchFamily="34" charset="0"/>
                <a:cs typeface="Arial" panose="020B0604020202020204" pitchFamily="34" charset="0"/>
              </a:rPr>
              <a:t> обходы с целью профилактики пожаров и консультаций населения частного сектора</a:t>
            </a:r>
            <a:endParaRPr kumimoji="0" lang="ru-RU" altLang="ru-RU" sz="1800" b="1" dirty="0">
              <a:latin typeface="Arial" panose="020B0604020202020204" pitchFamily="34" charset="0"/>
              <a:cs typeface="Arial" panose="020B0604020202020204" pitchFamily="34" charset="0"/>
            </a:endParaRPr>
          </a:p>
        </p:txBody>
      </p:sp>
      <p:pic>
        <p:nvPicPr>
          <p:cNvPr id="16" name="Picture 6" descr="C:\Users\ВСКС 1\Desktop\АНО\презентация\фото\efsC70gYM3w.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7624" y="4455054"/>
            <a:ext cx="2520280" cy="2236259"/>
          </a:xfrm>
          <a:prstGeom prst="rect">
            <a:avLst/>
          </a:prstGeom>
          <a:noFill/>
          <a:ln w="38100">
            <a:solidFill>
              <a:srgbClr val="623296"/>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7" descr="C:\Users\ВСКС 1\Desktop\АНО\презентация\фото\gbcn1LZBnq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3928" y="4450347"/>
            <a:ext cx="2008270" cy="2259013"/>
          </a:xfrm>
          <a:prstGeom prst="rect">
            <a:avLst/>
          </a:prstGeom>
          <a:noFill/>
          <a:ln w="38100">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9" descr="C:\Users\ВСКС 1\Desktop\АНО\презентация\фото\SuiAzn8SsL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8184" y="4426000"/>
            <a:ext cx="2560021" cy="2271610"/>
          </a:xfrm>
          <a:prstGeom prst="rect">
            <a:avLst/>
          </a:prstGeom>
          <a:noFill/>
          <a:ln w="38100">
            <a:solidFill>
              <a:srgbClr val="623296"/>
            </a:solidFill>
            <a:miter lim="800000"/>
            <a:headEnd/>
            <a:tailEnd/>
          </a:ln>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3929058" y="118373"/>
            <a:ext cx="5143504" cy="646331"/>
          </a:xfrm>
          <a:prstGeom prst="rect">
            <a:avLst/>
          </a:prstGeom>
        </p:spPr>
        <p:txBody>
          <a:bodyPr wrap="square">
            <a:spAutoFit/>
          </a:bodyPr>
          <a:lstStyle/>
          <a:p>
            <a:pPr algn="r"/>
            <a:r>
              <a:rPr lang="ru-RU" altLang="ru-RU" b="1" dirty="0" smtClean="0">
                <a:solidFill>
                  <a:srgbClr val="623296"/>
                </a:solidFill>
                <a:latin typeface="Impact" panose="020B0806030902050204" pitchFamily="34" charset="0"/>
                <a:ea typeface="Microsoft YaHei Light" pitchFamily="34" charset="-122"/>
              </a:rPr>
              <a:t>Национальный проект «Образование» Ф</a:t>
            </a:r>
            <a:r>
              <a:rPr lang="ru-RU" b="1" dirty="0" smtClean="0">
                <a:solidFill>
                  <a:srgbClr val="623296"/>
                </a:solidFill>
                <a:latin typeface="Impact" panose="020B0806030902050204" pitchFamily="34" charset="0"/>
              </a:rPr>
              <a:t>едеральный проект «Социальная активность</a:t>
            </a:r>
            <a:r>
              <a:rPr lang="ru-RU" dirty="0" smtClean="0">
                <a:solidFill>
                  <a:srgbClr val="623296"/>
                </a:solidFill>
                <a:latin typeface="Impact" panose="020B0806030902050204" pitchFamily="34" charset="0"/>
              </a:rPr>
              <a:t>» </a:t>
            </a:r>
            <a:endParaRPr lang="ru-RU" dirty="0">
              <a:solidFill>
                <a:srgbClr val="623296"/>
              </a:solidFill>
              <a:latin typeface="Impact" panose="020B0806030902050204" pitchFamily="34" charset="0"/>
            </a:endParaRPr>
          </a:p>
        </p:txBody>
      </p:sp>
    </p:spTree>
    <p:extLst>
      <p:ext uri="{BB962C8B-B14F-4D97-AF65-F5344CB8AC3E}">
        <p14:creationId xmlns:p14="http://schemas.microsoft.com/office/powerpoint/2010/main" val="20005073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87354" y="899807"/>
            <a:ext cx="7677134" cy="707886"/>
          </a:xfrm>
          <a:prstGeom prst="rect">
            <a:avLst/>
          </a:prstGeom>
        </p:spPr>
        <p:txBody>
          <a:bodyPr wrap="square">
            <a:spAutoFit/>
          </a:bodyPr>
          <a:lstStyle/>
          <a:p>
            <a:pPr algn="ctr">
              <a:defRPr/>
            </a:pPr>
            <a:r>
              <a:rPr lang="ru-RU" sz="2000" dirty="0" smtClean="0">
                <a:solidFill>
                  <a:srgbClr val="623296"/>
                </a:solidFill>
                <a:latin typeface="Impact" pitchFamily="34" charset="0"/>
                <a:ea typeface="Microsoft YaHei Light" pitchFamily="34" charset="-122"/>
              </a:rPr>
              <a:t>УЧАСТИЕ В МЕЖДУНАРОДНЫХ УЧЕБНО-ТРЕНИРОВОЧНЫХ СБОРАХ ПО СПАСАТЕЛЬНЫМ КОМПЕТЕНЦИЯМ «</a:t>
            </a:r>
            <a:r>
              <a:rPr lang="en-US" sz="2000" dirty="0" smtClean="0">
                <a:solidFill>
                  <a:srgbClr val="623296"/>
                </a:solidFill>
                <a:latin typeface="Impact" pitchFamily="34" charset="0"/>
                <a:ea typeface="Microsoft YaHei Light" pitchFamily="34" charset="-122"/>
              </a:rPr>
              <a:t>DISASTER2019</a:t>
            </a:r>
            <a:r>
              <a:rPr lang="ru-RU" sz="2000" dirty="0" smtClean="0">
                <a:solidFill>
                  <a:srgbClr val="623296"/>
                </a:solidFill>
                <a:latin typeface="Impact" pitchFamily="34" charset="0"/>
                <a:ea typeface="Microsoft YaHei Light" pitchFamily="34" charset="-122"/>
              </a:rPr>
              <a:t>» - МАЙ 2019</a:t>
            </a:r>
            <a:endParaRPr lang="ru-RU" sz="2000" dirty="0">
              <a:solidFill>
                <a:srgbClr val="623296"/>
              </a:solidFill>
              <a:latin typeface="Impact" pitchFamily="34" charset="0"/>
              <a:ea typeface="Microsoft YaHei Light" pitchFamily="34" charset="-122"/>
            </a:endParaRPr>
          </a:p>
        </p:txBody>
      </p:sp>
      <p:pic>
        <p:nvPicPr>
          <p:cNvPr id="10" name="Picture 2" descr="F:\Фото  для презентации\Новая папка\txZ3GbLEyC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176" y="1784423"/>
            <a:ext cx="2364658" cy="2364657"/>
          </a:xfrm>
          <a:prstGeom prst="rect">
            <a:avLst/>
          </a:prstGeom>
          <a:noFill/>
          <a:ln w="38100">
            <a:solidFill>
              <a:srgbClr val="623296"/>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4" descr="F:\Фото  для презентации\Новая папка\W_YZBOuvTJQ.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32990" y="1784423"/>
            <a:ext cx="2365652" cy="2364657"/>
          </a:xfrm>
          <a:prstGeom prst="rect">
            <a:avLst/>
          </a:prstGeom>
          <a:noFill/>
          <a:ln w="38100">
            <a:solidFill>
              <a:srgbClr val="623296"/>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5" descr="C:\Users\ВСКС 1\Desktop\АНО\презентация\фото\4wMeEK3d9XI.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15816" y="3501008"/>
            <a:ext cx="4248472" cy="3239322"/>
          </a:xfrm>
          <a:prstGeom prst="rect">
            <a:avLst/>
          </a:prstGeom>
          <a:noFill/>
          <a:ln w="38100">
            <a:solidFill>
              <a:srgbClr val="C00000"/>
            </a:solidFill>
            <a:miter lim="800000"/>
            <a:headEnd/>
            <a:tailEnd/>
          </a:ln>
          <a:extLst>
            <a:ext uri="{909E8E84-426E-40DD-AFC4-6F175D3DCCD1}">
              <a14:hiddenFill xmlns:a14="http://schemas.microsoft.com/office/drawing/2010/main">
                <a:solidFill>
                  <a:srgbClr val="FFFFFF"/>
                </a:solidFill>
              </a14:hiddenFill>
            </a:ext>
          </a:extLst>
        </p:spPr>
      </p:pic>
      <p:sp>
        <p:nvSpPr>
          <p:cNvPr id="14" name="Прямоугольник 13"/>
          <p:cNvSpPr/>
          <p:nvPr/>
        </p:nvSpPr>
        <p:spPr>
          <a:xfrm>
            <a:off x="3929058" y="118373"/>
            <a:ext cx="5143504" cy="646331"/>
          </a:xfrm>
          <a:prstGeom prst="rect">
            <a:avLst/>
          </a:prstGeom>
        </p:spPr>
        <p:txBody>
          <a:bodyPr wrap="square">
            <a:spAutoFit/>
          </a:bodyPr>
          <a:lstStyle/>
          <a:p>
            <a:pPr algn="r"/>
            <a:r>
              <a:rPr lang="ru-RU" altLang="ru-RU" b="1" dirty="0" smtClean="0">
                <a:solidFill>
                  <a:srgbClr val="623296"/>
                </a:solidFill>
                <a:latin typeface="Impact" panose="020B0806030902050204" pitchFamily="34" charset="0"/>
                <a:ea typeface="Microsoft YaHei Light" pitchFamily="34" charset="-122"/>
              </a:rPr>
              <a:t>Национальный проект «Образование» Ф</a:t>
            </a:r>
            <a:r>
              <a:rPr lang="ru-RU" b="1" dirty="0" smtClean="0">
                <a:solidFill>
                  <a:srgbClr val="623296"/>
                </a:solidFill>
                <a:latin typeface="Impact" panose="020B0806030902050204" pitchFamily="34" charset="0"/>
              </a:rPr>
              <a:t>едеральный проект «Социальная активность</a:t>
            </a:r>
            <a:r>
              <a:rPr lang="ru-RU" dirty="0" smtClean="0">
                <a:solidFill>
                  <a:srgbClr val="623296"/>
                </a:solidFill>
                <a:latin typeface="Impact" panose="020B0806030902050204" pitchFamily="34" charset="0"/>
              </a:rPr>
              <a:t>» </a:t>
            </a:r>
            <a:endParaRPr lang="ru-RU" dirty="0">
              <a:solidFill>
                <a:srgbClr val="623296"/>
              </a:solidFill>
              <a:latin typeface="Impact" panose="020B0806030902050204" pitchFamily="34" charset="0"/>
            </a:endParaRPr>
          </a:p>
        </p:txBody>
      </p:sp>
    </p:spTree>
    <p:extLst>
      <p:ext uri="{BB962C8B-B14F-4D97-AF65-F5344CB8AC3E}">
        <p14:creationId xmlns:p14="http://schemas.microsoft.com/office/powerpoint/2010/main" val="103665862"/>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1045</TotalTime>
  <Words>1550</Words>
  <Application>Microsoft Office PowerPoint</Application>
  <PresentationFormat>Экран (4:3)</PresentationFormat>
  <Paragraphs>96</Paragraphs>
  <Slides>15</Slides>
  <Notes>14</Notes>
  <HiddenSlides>0</HiddenSlides>
  <MMClips>0</MMClips>
  <ScaleCrop>false</ScaleCrop>
  <HeadingPairs>
    <vt:vector size="4" baseType="variant">
      <vt:variant>
        <vt:lpstr>Тема</vt:lpstr>
      </vt:variant>
      <vt:variant>
        <vt:i4>1</vt:i4>
      </vt:variant>
      <vt:variant>
        <vt:lpstr>Заголовки слайдов</vt:lpstr>
      </vt:variant>
      <vt:variant>
        <vt:i4>15</vt:i4>
      </vt:variant>
    </vt:vector>
  </HeadingPairs>
  <TitlesOfParts>
    <vt:vector size="16" baseType="lpstr">
      <vt:lpstr>Тема Office</vt:lpstr>
      <vt:lpstr>Презентация PowerPoint</vt:lpstr>
      <vt:lpstr>Презентация PowerPoint</vt:lpstr>
      <vt:lpstr>ПОМЕЩЕНИЯ РЕСУРСНОГО ЦЕНТРА</vt:lpstr>
      <vt:lpstr>МАТЕРИАЛЬНО – ТЕХНИЧЕСКОЕ ОСНАЩЕНИЕ ЦЕНТРА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ЦЕНТРСПАС - УРАЛ</vt:lpstr>
      <vt:lpstr>Презентация PowerPoint</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Ната Сенько</dc:creator>
  <cp:lastModifiedBy>Черемискина Надежда Александровна</cp:lastModifiedBy>
  <cp:revision>77</cp:revision>
  <cp:lastPrinted>2019-07-05T02:50:58Z</cp:lastPrinted>
  <dcterms:created xsi:type="dcterms:W3CDTF">2019-07-05T01:27:39Z</dcterms:created>
  <dcterms:modified xsi:type="dcterms:W3CDTF">2020-02-11T10:31:29Z</dcterms:modified>
</cp:coreProperties>
</file>