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74" r:id="rId5"/>
    <p:sldId id="260" r:id="rId6"/>
    <p:sldId id="262" r:id="rId7"/>
    <p:sldId id="275" r:id="rId8"/>
    <p:sldId id="264" r:id="rId9"/>
    <p:sldId id="276" r:id="rId10"/>
    <p:sldId id="277" r:id="rId11"/>
    <p:sldId id="267" r:id="rId12"/>
    <p:sldId id="268" r:id="rId13"/>
    <p:sldId id="278" r:id="rId14"/>
    <p:sldId id="270" r:id="rId15"/>
    <p:sldId id="271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5045D53-DA9D-430B-AAE0-95869BD6C6D3}">
          <p14:sldIdLst>
            <p14:sldId id="257"/>
            <p14:sldId id="258"/>
            <p14:sldId id="259"/>
            <p14:sldId id="274"/>
            <p14:sldId id="260"/>
            <p14:sldId id="262"/>
            <p14:sldId id="275"/>
            <p14:sldId id="264"/>
            <p14:sldId id="276"/>
            <p14:sldId id="277"/>
            <p14:sldId id="267"/>
            <p14:sldId id="268"/>
            <p14:sldId id="278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2"/>
                <c:pt idx="0">
                  <c:v>Всего государственных гражданских служащих в Министерстве - 124 человека</c:v>
                </c:pt>
                <c:pt idx="1">
                  <c:v>Гражданские служащие Министерства предоставляющие сведения о доходах, расходах, об имуществе и обязательствах имущественного характера за 2019г. - 72 человека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0.42</c:v>
                </c:pt>
                <c:pt idx="1">
                  <c:v>0.57999999999999996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311433995256567"/>
          <c:y val="0.17205819225177812"/>
          <c:w val="0.41768378392738964"/>
          <c:h val="0.81996921711904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58707-1D66-4AF3-A4D2-A66D9D34F60A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70F8A-52DF-4C0E-B104-D713EA3B8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5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6445-921C-4594-A207-FFC87E95644C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28EB-7D19-4BA6-A2C1-80ABC33689E0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B16-4C3F-48AC-AF22-AEC5ECABE49C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8208-BB20-442C-8804-F8F94B0EE5B9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15E5-9249-4CCA-A12B-2E4824F77DE0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CB7-7C3E-4719-B493-7C428DCDCD5B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32DF-0C51-41B3-B0A4-BFE956724623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55AA-421B-4A73-A27E-85C5F8D320B3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2EE8-4A23-4993-B7FF-2CB47C06CCCF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B2CD-5707-4D43-ADC7-C7E35988DDB0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1C5B-DF95-4B5D-950D-6855E6222C89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D9A116-E2F6-4189-B93A-80733C134451}" type="datetime1">
              <a:rPr lang="ru-RU" smtClean="0"/>
              <a:t>28.01.2021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387" y="2564904"/>
            <a:ext cx="864096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выполнении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Плана </a:t>
            </a: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sz="28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</a:t>
            </a: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 на 2018–2020 годы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b="1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6" descr="гер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231775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62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487" y="1146888"/>
            <a:ext cx="878497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представления гражданами обращений по фактах коррупции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«телефону доверия», регистрация обращений и организация 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(пункт 32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7487" y="2060848"/>
            <a:ext cx="876720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представления гражданами обращений по фактам коррупции обеспечена. Рассмотрено 12 обращений,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признаки коррупционных правонарушений отсутствуют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487" y="2776860"/>
            <a:ext cx="878497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обращений, содержащих сведения о несоблюдении гражданским служащим обязанностей, ограничений и запретов, связанных с государственной гражданской службой Свердловской области, а также требований к служебному поведению, о наличии у гражданского служащего личной заинтересованности, которая приводит или может привести к конфликту интересов, о возникновении конфликта интересов, о возможном совершении гражданским служащим других коррупционных правонарушений, на заседании комиссии по противодействию коррупции в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(пункт 31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716" y="5085184"/>
            <a:ext cx="878497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Обращения, содержащие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несоблюдении гражданским служащим обязанностей, ограничений и запретов, связанных с государственной гражданской службой Свердловской области, а также требований к служебному поведению, о наличии у гражданского служащего личной заинтересованности, которая приводит или может привести к конфликту интересов, о возникновении конфликта интересов, о возможном совершении гражданским служащим других коррупционных правонарушений 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поступали.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7192" y="1221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результативности и эффективности работы с обращениями, поступившими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Министерство,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фактам коррупции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3851920" y="652341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14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деятельности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обеспечение права граждан на доступ к информации о деятельности в сфере противодействия коррупции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55958"/>
              </p:ext>
            </p:extLst>
          </p:nvPr>
        </p:nvGraphicFramePr>
        <p:xfrm>
          <a:off x="280703" y="1196753"/>
          <a:ext cx="8654602" cy="5414032"/>
        </p:xfrm>
        <a:graphic>
          <a:graphicData uri="http://schemas.openxmlformats.org/drawingml/2006/table">
            <a:tbl>
              <a:tblPr firstRow="1" bandRow="1"/>
              <a:tblGrid>
                <a:gridCol w="1512168"/>
                <a:gridCol w="4320480"/>
                <a:gridCol w="2821954"/>
              </a:tblGrid>
              <a:tr h="50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06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36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официальном сайте Министерства здравоохранения Свердловской области в информационно-телекоммуникационной сети «Интернет»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 о работе комиссии по соблюдению требований к служебному поведению государственных гражданских служащих Свердловской области в Министерстве здравоохранения Свердловской области и урегулированию конфликта интересов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размещена на Сайте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73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39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Сайте отчетной информации о результатах реализации мер по противодействию коррупции в Министерстве здравоохранения Свердловской области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 размещена на Сайте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902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на Сайте информации о результатах рассмотрения обращений по фактам коррупции в действиях гражданских служащих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по фактам коррупции в действиях гражданских служащих не поступали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6902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37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Размещение на Сайте сведений о доходах, расходах, об имуществе и обязательствах имущественного характера, представленных гражданскими служащими, в соответствии с требованиями законодательства Российской Федерации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доходах, расходах, об имуществе и обязательствах имущественного характера, представленных гражданскими служащими размещены на Сайте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941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536" y="1988840"/>
            <a:ext cx="828092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в служебных помещениях, где на регулярной основе осуществляется взаимодействие гражданских служащих с гражданами и организациями, плакатов (объявлений) антикоррупционного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1537" y="3191305"/>
            <a:ext cx="828092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служебных помещениях, где на постоянной основе осуществляется взаимодействие служащих с гражданами и организациями, размещены плакаты о противодействию коррупции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3920" y="404664"/>
            <a:ext cx="86409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формированию в обществе нетерпимости к коррупционному поведению, правовое просвещение населения в сфере противодействия коррупции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254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49" y="4046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и эффективности противодействия коррупции 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(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антикоррупционный мониторинг)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716953"/>
              </p:ext>
            </p:extLst>
          </p:nvPr>
        </p:nvGraphicFramePr>
        <p:xfrm>
          <a:off x="181891" y="1628800"/>
          <a:ext cx="8728941" cy="4363164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466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46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 48 Плана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Мониторинг реализации антикоррупционных мер в Министерстве (федеральный антикоррупционный мониторинг) по соответствующей форме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Информация за 2020 год внесена в федеральный антикоррупционный мониторинг в АСУ ИОГВ 15.01.2021.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 51 Плана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Проведение социологического опроса уровня восприятия коррупции в Свердловской области в соответствии с Указом Губернатора Свердловской области от 03.11.2010 № 970-УГ</a:t>
                      </a:r>
                      <a:endParaRPr lang="ru-RU" sz="14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Социологический опрос в 2020 не проводился. Министерство приняло участие в организации Социологического опроса в целях оценки уровня «деловой» коррупции среди юридических лиц и индивидуальных предпринимателей, ведущим бизнес на территории Свердловской области.</a:t>
                      </a:r>
                    </a:p>
                    <a:p>
                      <a:pPr algn="just"/>
                      <a:endParaRPr lang="ru-RU" sz="14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605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4" y="31175"/>
            <a:ext cx="91330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Национального плана противодействия коррупции на 2018–2020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годы, утвержденного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Президента Российской Федерации от 29 июня 2018 года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 «О Национальном плане противодействия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на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2018–2020 годы»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37303"/>
              </p:ext>
            </p:extLst>
          </p:nvPr>
        </p:nvGraphicFramePr>
        <p:xfrm>
          <a:off x="212990" y="968296"/>
          <a:ext cx="8728941" cy="5701064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466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2981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19 Плана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мер по повышению эффективности контроля за соблюдением гражданскими служащими требований законодательства Российской Федерации о противодействии коррупции, касающихся предотвращения и урегулирования конфликта интересов, в том числе за привлечением гражданских служащих к ответственности в случае их несоблюдения: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008112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таблиц с анкетными данными гражданских служащих, их родственников и свойственников в целях предотвращения и урегулирования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таблицы с анкетными данными гражданских служащих, их родственников и свойственников составлены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доведение таблиц с анкетными данными гражданских служащих, их родственников и свойственников до сведения начальников отделов в целях предотвращения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таблиц с анкетными данными гражданских служащих, их родственников и свойственников доведены до сведения начальников отделов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контрактным управляющим лицу, ответственному за работу по профилактике коррупционных и иных правонарушений в Аппарате Уполномоченного, перечня контрагентов Аппарата Уполномоченного, подписавших государственные контракты на поставку товаров, работ, услуг для обеспечения государственных нужд Свердловской области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контрагентов представлен контрактным управляющим ответственному за работу по профилактике коррупционных и иных правонарушений в Министерстве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90622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 практики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правоприменения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законодательства Российской Федерации в сфере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проведена работа по обобщению практики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правоприменения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законодательства Российской Федерации в сфере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923928" y="6525344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068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57929"/>
              </p:ext>
            </p:extLst>
          </p:nvPr>
        </p:nvGraphicFramePr>
        <p:xfrm>
          <a:off x="207529" y="1268760"/>
          <a:ext cx="8728941" cy="5289769"/>
        </p:xfrm>
        <a:graphic>
          <a:graphicData uri="http://schemas.openxmlformats.org/drawingml/2006/table">
            <a:tbl>
              <a:tblPr firstRow="1" bandRow="1"/>
              <a:tblGrid>
                <a:gridCol w="1502506"/>
                <a:gridCol w="3554027"/>
                <a:gridCol w="3672408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пункта Плана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о реализации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мероприятия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46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60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эффективности кадровой работы в части, касающейся ведения личных дел гражданских служащих, в том числе контроля за актуализацией сведений, содержащихся в анкетах, представляемых гражданами при поступлении на государственную гражданскую службу Свердловской области в Министерство, об их родственниках и свойственниках в целях выявления возможного конфликта интересов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в анкеты граждан при поступлении на государственную гражданскую службу в Министерство об их родственниках и свойственниках предоставляются, вносятся необходимые изменения и поддерживаются в актуальном состоянии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61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квалификации гражданских служащих, в должностные обязанности которых входит участие в противодействии коррупции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образовательным программам в области противодействия коррупции запланировано </a:t>
                      </a:r>
                      <a:b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314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62 Плана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государственных гражданских служащих, впервые поступивших на государственную службу Свердловской области в Министерство для замещения должностей, включенных в перечни должностей, установленные нормативными правовыми актами Свердловской области, по образовательным программам в области противодействия коррупции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2020 году прошли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обучение два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государственных гражданских служащих, впервые поступивших на государственную службу Свердловской области в Министерство для замещения должностей.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Национального плана противодействия коррупции на 2018–2020 годы, утвержденного Указом Президента Российской Федерации от 29 июня 2018 года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 «О Национальном плане противодействия коррупции на 2018–2020 годы»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9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368" y="1138165"/>
            <a:ext cx="903649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правовых актов Министерства здравоохранения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противодействии коррупции в целях приведения их в соответствие с законодательством Российской Федерации и Свердловской области (пункт 1 Плана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368" y="2338494"/>
            <a:ext cx="9014405" cy="3970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2020 </a:t>
            </a:r>
            <a:r>
              <a:rPr lang="ru-RU" b="1" i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году изданы следующие нормативные акты: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Министерства здравоохранения Свердловской области от 16.11.2020                № 2076-п «Об утверждении порядка предварительного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уведомления представителя нанимателя о выполнении иной оплачиваемой работы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здравоохранения Свердловской области от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16.11.2020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2077-п «Об утверждении порядка получения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разрешения представителя нанимателя на участие на безвозмездной основе в управлении некоммерческой организацией гражданскими служащими </a:t>
            </a:r>
            <a:r>
              <a:rPr lang="ru-RU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»; 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 Министерства здравоохранения Свердловской области от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19.11.2020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1108-п «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внесении изменений в приказ Министерства здравоохранения Свердловской области от 15.04.2015 495-п «Об утверждении Положения о комиссии Министерства здравоохранения Свердловской области по соблюдению требований к служебному поведению гражданских служащих Свердловской области и урегулированию конфликта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интересов».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16632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нормативного правового обеспечения деятельности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по противодействию коррупции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801616" y="648811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17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9948" y="908721"/>
            <a:ext cx="8568953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государственными гражданскими служащими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области: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своих доходах, об имуществе и обязательствах имущественного характера, а также о доходах, об имуществе и обязательствах имущественного характера членов своей семьи;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своих расходах, а также о расходах членов своей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10 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9949" y="321297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установленного срока и порядка представления и опубликования сведений о доходах, расходах, об имуществе и обязательствах имущественного характера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2019 год в Министерстве здравоохранения Свердловской области 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170315"/>
              </p:ext>
            </p:extLst>
          </p:nvPr>
        </p:nvGraphicFramePr>
        <p:xfrm>
          <a:off x="279949" y="4221088"/>
          <a:ext cx="8534752" cy="2194031"/>
        </p:xfrm>
        <a:graphic>
          <a:graphicData uri="http://schemas.openxmlformats.org/drawingml/2006/table">
            <a:tbl>
              <a:tblPr firstRow="1" bandRow="1"/>
              <a:tblGrid>
                <a:gridCol w="2402233"/>
                <a:gridCol w="1865143"/>
                <a:gridCol w="2133688"/>
                <a:gridCol w="2133688"/>
              </a:tblGrid>
              <a:tr h="60121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представляющие сведения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доходах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доходах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расходах, об имуществе и обязательствах имущественного характера  за 2019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</a:tr>
              <a:tr h="8704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Обязаны представлять сведения о доходах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Представили сведения о доходах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Опубликование сведений о доходах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39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Гражданские служащие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Министерства здравоохранения Свердловской области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47564" y="17176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работы в сфере профилактики коррупционных и иных правонарушений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779912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4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707904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32895"/>
            <a:ext cx="892899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государственными гражданскими служащими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Свердловской области: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своих доходах, об имуществе и обязательствах имущественного характера, а также о доходах, об имуществе и обязательствах имущественного характера членов своей семьи;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своих расходах, а также о расходах членов своей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семьи;</a:t>
            </a: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10 Плана)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32730635"/>
              </p:ext>
            </p:extLst>
          </p:nvPr>
        </p:nvGraphicFramePr>
        <p:xfrm>
          <a:off x="611560" y="1702555"/>
          <a:ext cx="828092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074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3"/>
            <a:ext cx="892899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представления сведений гражданскими служащими об адресах сайтов и (или) страниц сайтов в информационно-телекоммуникационной сети «Интернет», на которых гражданин, претендующий на замещение должности гражданской службы, гражданский служащий размещали общедоступную информацию, а также данные, позволяющие 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идентифицировать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361799"/>
              </p:ext>
            </p:extLst>
          </p:nvPr>
        </p:nvGraphicFramePr>
        <p:xfrm>
          <a:off x="304624" y="3356992"/>
          <a:ext cx="8534752" cy="2082358"/>
        </p:xfrm>
        <a:graphic>
          <a:graphicData uri="http://schemas.openxmlformats.org/drawingml/2006/table">
            <a:tbl>
              <a:tblPr firstRow="1" bandRow="1"/>
              <a:tblGrid>
                <a:gridCol w="2402233"/>
                <a:gridCol w="1865143"/>
                <a:gridCol w="2133688"/>
                <a:gridCol w="2133688"/>
              </a:tblGrid>
              <a:tr h="55797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представляющие сведения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 адресах сайтов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об адресах сайтов и (или) страниц сайтов в информационно-телекоммуникационной сети «Интернет»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0" dirty="0"/>
                    </a:p>
                  </a:txBody>
                  <a:tcPr anchor="ctr"/>
                </a:tc>
              </a:tr>
              <a:tr h="8704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Обязаны представлять сведения 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Представили сведения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результатов выполнения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39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Гражданские служащие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Министерства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в полном объеме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35132" y="20608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установленного срока и порядка представления сведений об адресах сайтов и (или) страниц сайтов в информационно-телекоммуникационной сети «Интернет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здравоохранения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 не выявлено.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9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40" y="2337658"/>
            <a:ext cx="871199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проверок соблюдения гражданскими служащими запретов, ограничений и требований к служебному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поведению (пункт 5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441" y="2996952"/>
            <a:ext cx="871199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проведена 1 проверка, применено дисциплинарное взыскание в виде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41" y="4388911"/>
            <a:ext cx="873827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за соответствием расходов гражданских служащих, расходов их супруги (супруга) и несовершеннолетних детей общему доходу данного лица и его супруги (супруга) за три последних года, предшествующих совершению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сделки (пункт 6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441" y="5589240"/>
            <a:ext cx="8738279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соответствием расходов гражданских служащих, расходов их супруги (супруга) и несовершеннолетних детей общему доходу данного лица и его супруга (супруга) осуществлен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нарушений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1186" y="348855"/>
            <a:ext cx="869804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-1168400" algn="ctr">
              <a:spcAft>
                <a:spcPts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Проведение проверок достоверности и полноты сведений о доходах, об имуществе и обязательствах имущественного характера, представляемых гражданскими служащими и гражданами, претендующими на замещение должностей государственной гражданской службы Свердловской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Arial Unicode MS"/>
              </a:rPr>
              <a:t>области (пункт 4 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Arial Unicode M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4441" y="1549184"/>
            <a:ext cx="869478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проведена 1 проверка, применено дисциплинарное взыскание в виде замечания.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3779912" y="6479570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43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перечня должностей государственной гражданской службы Свердловской области в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Министерстве,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замещении которых гражданские служащие обязаны представлять сведения о доходах, расходах, об имуществе и обязательствах имущественного характера, а также сведения о доходах, расходах, об имуществе и обязательствах имущественного характера своих супруги (супруга) и несовершеннолетних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(пункт 14 Плана)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6512" y="1124744"/>
            <a:ext cx="92170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Перечень должностей государственной гражданской службы в </a:t>
            </a:r>
            <a:r>
              <a:rPr lang="ru-RU" sz="13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Министерстве, </a:t>
            </a:r>
            <a:r>
              <a:rPr lang="ru-RU" sz="13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замещение которых связано с коррупционными рисками, утвержден приказом </a:t>
            </a:r>
            <a:r>
              <a:rPr lang="ru-RU" sz="13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от 14.06.2019 № 1165-п.</a:t>
            </a:r>
            <a:endParaRPr lang="ru-RU" sz="13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597352"/>
            <a:ext cx="1656184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62144" y="1617186"/>
          <a:ext cx="9046359" cy="4413281"/>
        </p:xfrm>
        <a:graphic>
          <a:graphicData uri="http://schemas.openxmlformats.org/drawingml/2006/table">
            <a:tbl>
              <a:tblPr firstRow="1" firstCol="1" bandRow="1"/>
              <a:tblGrid>
                <a:gridCol w="304741"/>
                <a:gridCol w="3323260"/>
                <a:gridCol w="5418358"/>
              </a:tblGrid>
              <a:tr h="28572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«Высшая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«Руководители»</a:t>
                      </a:r>
                      <a:endParaRPr lang="ru-RU" sz="12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7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Заместители Министра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/>
                </a:tc>
              </a:tr>
              <a:tr h="22306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«Руководители»</a:t>
                      </a:r>
                      <a:endParaRPr lang="ru-RU" sz="12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2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Начальники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отделов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Все структурные подразделения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«Специалисты»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Заместители начальников отделов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Все структурные подразделения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16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«Ведущая</a:t>
                      </a:r>
                      <a:r>
                        <a:rPr lang="ru-RU" sz="1200" b="1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группа должностей</a:t>
                      </a:r>
                      <a:r>
                        <a:rPr lang="ru-RU" sz="1200" b="1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» категория «Специалисты»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контроля качества и стандартизации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4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лицензирования медицинской и фармацевтической деятельности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1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медицинской помощи взрослому населению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медицинской помощи матерям и детям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санаторно-курортной и паллиативной помощи, реабилитации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9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организации лекарственного обеспечения и фармацевтической деятельности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10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контрактной службы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11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 участвующий в закупках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товаров, работ, услуг для государственных нужд</a:t>
                      </a:r>
                      <a:endParaRPr lang="ru-RU" sz="1200" dirty="0" smtClean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юридическом отделе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7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12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</a:t>
                      </a:r>
                      <a:endParaRPr lang="ru-RU" sz="12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государственной службы и кадровой политики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4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</a:t>
                      </a:r>
                      <a:endParaRPr lang="ru-RU" sz="140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Главный специалист,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Ведущий специалист</a:t>
                      </a: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 отделе финансового контроля</a:t>
                      </a:r>
                      <a:endParaRPr lang="ru-RU" sz="120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29433" marR="294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62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324" y="1057960"/>
            <a:ext cx="864096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памятки для членов комиссий по осуществлению закупок для государственных нужд по соблюдению требований части 6 статьи 39 Федерального закона от 05 апреля 2013 года № 44-ФЗ «О контрактной системе в сфере товаров, работ, услуг для обеспечения государственных и муниципальных нужд» в целях предотвращения конфликта интересов между участником закупки 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 (пункт 19 Плана)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845" y="2996952"/>
            <a:ext cx="864096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памяткой о соблюдении ограничений и запретов, связанных с государственной гражданской службой, предусмотренных Федеральным законом от 27 июля 2004 года № 79-ФЗ «О государственной гражданской службе Российской Федерации», при поступлении на государственную гражданскую службу и при ее прохождении.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492875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318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инструктивно-методических совещаний с гражданскими служащими по вопросам профилактики коррупционных и иных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(пункт 16, 17 Плана)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78848"/>
              </p:ext>
            </p:extLst>
          </p:nvPr>
        </p:nvGraphicFramePr>
        <p:xfrm>
          <a:off x="251520" y="1196753"/>
          <a:ext cx="8654602" cy="4974707"/>
        </p:xfrm>
        <a:graphic>
          <a:graphicData uri="http://schemas.openxmlformats.org/drawingml/2006/table">
            <a:tbl>
              <a:tblPr firstRow="1" bandRow="1"/>
              <a:tblGrid>
                <a:gridCol w="3240360"/>
                <a:gridCol w="2448272"/>
                <a:gridCol w="2965970"/>
              </a:tblGrid>
              <a:tr h="504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семинара, совещания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проведения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результатов выполнения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066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Учебный семинар по Методическим рекомендациям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2020 году (за отчетный 2019 год).</a:t>
                      </a:r>
                      <a:endParaRPr lang="ru-RU" sz="1200" dirty="0">
                        <a:solidFill>
                          <a:schemeClr val="accent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 января 2020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в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установленный срок 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5937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Информирование руководителей учреждений, подведомственных Министерству (141 учреждение)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 Методических рекомендациях </a:t>
                      </a:r>
                      <a:r>
                        <a:rPr lang="ru-RU" sz="1200" dirty="0" smtClean="0">
                          <a:solidFill>
                            <a:schemeClr val="accent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2020 году (за отчетный 2019 год).</a:t>
                      </a:r>
                      <a:endParaRPr lang="ru-RU" sz="1200" kern="1200" dirty="0" smtClean="0">
                        <a:solidFill>
                          <a:schemeClr val="accent1"/>
                        </a:solidFill>
                        <a:effectLst/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16 февраля 2020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 в установленный срок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70252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Информирование руководителей учреждений, подведомственных Министерству (141 учреждение)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accent1"/>
                          </a:solidFill>
                          <a:effectLst/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 реализации мер по противодействию коррупции </a:t>
                      </a:r>
                      <a:endParaRPr lang="ru-RU" sz="1200" dirty="0">
                        <a:solidFill>
                          <a:schemeClr val="accent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16 октября 2020</a:t>
                      </a:r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Выполнено в полном объеме в установленный срок </a:t>
                      </a:r>
                    </a:p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3851920" y="6502682"/>
            <a:ext cx="18288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13101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1813</TotalTime>
  <Words>2068</Words>
  <Application>Microsoft Office PowerPoint</Application>
  <PresentationFormat>Экран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Georgia</vt:lpstr>
      <vt:lpstr>Liberation Serif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Кривило Юлия Олеговна</dc:creator>
  <cp:lastModifiedBy>Зиновьева Яна Владимировна</cp:lastModifiedBy>
  <cp:revision>61</cp:revision>
  <cp:lastPrinted>2021-01-28T09:34:48Z</cp:lastPrinted>
  <dcterms:created xsi:type="dcterms:W3CDTF">2019-01-23T03:32:08Z</dcterms:created>
  <dcterms:modified xsi:type="dcterms:W3CDTF">2021-01-28T09:44:07Z</dcterms:modified>
</cp:coreProperties>
</file>